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78"/>
  </p:notesMasterIdLst>
  <p:sldIdLst>
    <p:sldId id="256" r:id="rId2"/>
    <p:sldId id="257" r:id="rId3"/>
    <p:sldId id="258" r:id="rId4"/>
    <p:sldId id="259" r:id="rId5"/>
    <p:sldId id="262" r:id="rId6"/>
    <p:sldId id="265" r:id="rId7"/>
    <p:sldId id="266" r:id="rId8"/>
    <p:sldId id="267" r:id="rId9"/>
    <p:sldId id="268" r:id="rId10"/>
    <p:sldId id="261" r:id="rId11"/>
    <p:sldId id="269" r:id="rId12"/>
    <p:sldId id="271" r:id="rId13"/>
    <p:sldId id="260" r:id="rId14"/>
    <p:sldId id="438" r:id="rId15"/>
    <p:sldId id="441" r:id="rId16"/>
    <p:sldId id="273" r:id="rId17"/>
    <p:sldId id="274" r:id="rId18"/>
    <p:sldId id="275" r:id="rId19"/>
    <p:sldId id="276" r:id="rId20"/>
    <p:sldId id="278" r:id="rId21"/>
    <p:sldId id="277" r:id="rId22"/>
    <p:sldId id="279" r:id="rId23"/>
    <p:sldId id="442" r:id="rId24"/>
    <p:sldId id="272" r:id="rId25"/>
    <p:sldId id="270" r:id="rId26"/>
    <p:sldId id="280" r:id="rId27"/>
    <p:sldId id="281" r:id="rId28"/>
    <p:sldId id="282" r:id="rId29"/>
    <p:sldId id="283" r:id="rId30"/>
    <p:sldId id="445" r:id="rId31"/>
    <p:sldId id="446" r:id="rId32"/>
    <p:sldId id="284" r:id="rId33"/>
    <p:sldId id="285" r:id="rId34"/>
    <p:sldId id="324" r:id="rId35"/>
    <p:sldId id="325" r:id="rId36"/>
    <p:sldId id="326" r:id="rId37"/>
    <p:sldId id="327" r:id="rId38"/>
    <p:sldId id="328" r:id="rId39"/>
    <p:sldId id="329" r:id="rId40"/>
    <p:sldId id="263" r:id="rId41"/>
    <p:sldId id="264" r:id="rId42"/>
    <p:sldId id="330" r:id="rId43"/>
    <p:sldId id="331" r:id="rId44"/>
    <p:sldId id="332" r:id="rId45"/>
    <p:sldId id="333" r:id="rId46"/>
    <p:sldId id="334" r:id="rId47"/>
    <p:sldId id="335" r:id="rId48"/>
    <p:sldId id="336" r:id="rId49"/>
    <p:sldId id="337" r:id="rId50"/>
    <p:sldId id="338" r:id="rId51"/>
    <p:sldId id="339" r:id="rId52"/>
    <p:sldId id="340" r:id="rId53"/>
    <p:sldId id="341" r:id="rId54"/>
    <p:sldId id="342" r:id="rId55"/>
    <p:sldId id="343" r:id="rId56"/>
    <p:sldId id="344" r:id="rId57"/>
    <p:sldId id="345" r:id="rId58"/>
    <p:sldId id="346" r:id="rId59"/>
    <p:sldId id="351" r:id="rId60"/>
    <p:sldId id="347" r:id="rId61"/>
    <p:sldId id="348" r:id="rId62"/>
    <p:sldId id="349" r:id="rId63"/>
    <p:sldId id="350" r:id="rId64"/>
    <p:sldId id="353" r:id="rId65"/>
    <p:sldId id="354" r:id="rId66"/>
    <p:sldId id="355" r:id="rId67"/>
    <p:sldId id="356" r:id="rId68"/>
    <p:sldId id="357" r:id="rId69"/>
    <p:sldId id="358" r:id="rId70"/>
    <p:sldId id="359" r:id="rId71"/>
    <p:sldId id="360" r:id="rId72"/>
    <p:sldId id="361" r:id="rId73"/>
    <p:sldId id="362" r:id="rId74"/>
    <p:sldId id="363" r:id="rId75"/>
    <p:sldId id="364" r:id="rId76"/>
    <p:sldId id="365" r:id="rId77"/>
    <p:sldId id="366" r:id="rId78"/>
    <p:sldId id="367" r:id="rId79"/>
    <p:sldId id="368" r:id="rId80"/>
    <p:sldId id="369" r:id="rId81"/>
    <p:sldId id="370" r:id="rId82"/>
    <p:sldId id="371" r:id="rId83"/>
    <p:sldId id="372" r:id="rId84"/>
    <p:sldId id="373" r:id="rId85"/>
    <p:sldId id="374" r:id="rId86"/>
    <p:sldId id="375" r:id="rId87"/>
    <p:sldId id="376" r:id="rId88"/>
    <p:sldId id="377" r:id="rId89"/>
    <p:sldId id="378" r:id="rId90"/>
    <p:sldId id="443" r:id="rId91"/>
    <p:sldId id="379" r:id="rId92"/>
    <p:sldId id="380" r:id="rId93"/>
    <p:sldId id="381" r:id="rId94"/>
    <p:sldId id="382" r:id="rId95"/>
    <p:sldId id="383" r:id="rId96"/>
    <p:sldId id="384" r:id="rId97"/>
    <p:sldId id="385" r:id="rId98"/>
    <p:sldId id="286" r:id="rId99"/>
    <p:sldId id="287" r:id="rId100"/>
    <p:sldId id="288" r:id="rId101"/>
    <p:sldId id="386" r:id="rId102"/>
    <p:sldId id="387" r:id="rId103"/>
    <p:sldId id="388" r:id="rId104"/>
    <p:sldId id="291" r:id="rId105"/>
    <p:sldId id="389" r:id="rId106"/>
    <p:sldId id="293" r:id="rId107"/>
    <p:sldId id="294" r:id="rId108"/>
    <p:sldId id="295" r:id="rId109"/>
    <p:sldId id="296" r:id="rId110"/>
    <p:sldId id="390" r:id="rId111"/>
    <p:sldId id="391" r:id="rId112"/>
    <p:sldId id="392" r:id="rId113"/>
    <p:sldId id="301" r:id="rId114"/>
    <p:sldId id="393" r:id="rId115"/>
    <p:sldId id="394" r:id="rId116"/>
    <p:sldId id="302" r:id="rId117"/>
    <p:sldId id="395" r:id="rId118"/>
    <p:sldId id="303" r:id="rId119"/>
    <p:sldId id="304" r:id="rId120"/>
    <p:sldId id="305" r:id="rId121"/>
    <p:sldId id="396" r:id="rId122"/>
    <p:sldId id="397" r:id="rId123"/>
    <p:sldId id="398" r:id="rId124"/>
    <p:sldId id="399" r:id="rId125"/>
    <p:sldId id="400" r:id="rId126"/>
    <p:sldId id="401" r:id="rId127"/>
    <p:sldId id="444" r:id="rId128"/>
    <p:sldId id="402" r:id="rId129"/>
    <p:sldId id="403" r:id="rId130"/>
    <p:sldId id="404" r:id="rId131"/>
    <p:sldId id="405" r:id="rId132"/>
    <p:sldId id="306" r:id="rId133"/>
    <p:sldId id="406" r:id="rId134"/>
    <p:sldId id="407" r:id="rId135"/>
    <p:sldId id="408" r:id="rId136"/>
    <p:sldId id="409" r:id="rId137"/>
    <p:sldId id="410" r:id="rId138"/>
    <p:sldId id="411" r:id="rId139"/>
    <p:sldId id="412" r:id="rId140"/>
    <p:sldId id="413" r:id="rId141"/>
    <p:sldId id="414" r:id="rId142"/>
    <p:sldId id="415" r:id="rId143"/>
    <p:sldId id="416" r:id="rId144"/>
    <p:sldId id="417" r:id="rId145"/>
    <p:sldId id="418" r:id="rId146"/>
    <p:sldId id="419" r:id="rId147"/>
    <p:sldId id="420" r:id="rId148"/>
    <p:sldId id="421" r:id="rId149"/>
    <p:sldId id="309" r:id="rId150"/>
    <p:sldId id="422" r:id="rId151"/>
    <p:sldId id="423" r:id="rId152"/>
    <p:sldId id="424" r:id="rId153"/>
    <p:sldId id="425" r:id="rId154"/>
    <p:sldId id="427" r:id="rId155"/>
    <p:sldId id="440" r:id="rId156"/>
    <p:sldId id="428" r:id="rId157"/>
    <p:sldId id="429" r:id="rId158"/>
    <p:sldId id="310" r:id="rId159"/>
    <p:sldId id="430" r:id="rId160"/>
    <p:sldId id="312" r:id="rId161"/>
    <p:sldId id="313" r:id="rId162"/>
    <p:sldId id="314" r:id="rId163"/>
    <p:sldId id="432" r:id="rId164"/>
    <p:sldId id="433" r:id="rId165"/>
    <p:sldId id="434" r:id="rId166"/>
    <p:sldId id="439" r:id="rId167"/>
    <p:sldId id="315" r:id="rId168"/>
    <p:sldId id="435" r:id="rId169"/>
    <p:sldId id="436" r:id="rId170"/>
    <p:sldId id="316" r:id="rId171"/>
    <p:sldId id="318" r:id="rId172"/>
    <p:sldId id="319" r:id="rId173"/>
    <p:sldId id="437" r:id="rId174"/>
    <p:sldId id="320" r:id="rId175"/>
    <p:sldId id="321" r:id="rId176"/>
    <p:sldId id="322" r:id="rId17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341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867"/>
    <p:restoredTop sz="94830"/>
  </p:normalViewPr>
  <p:slideViewPr>
    <p:cSldViewPr snapToGrid="0" snapToObjects="1">
      <p:cViewPr varScale="1">
        <p:scale>
          <a:sx n="65" d="100"/>
          <a:sy n="65" d="100"/>
        </p:scale>
        <p:origin x="208" y="1408"/>
      </p:cViewPr>
      <p:guideLst>
        <p:guide orient="horz" pos="3412"/>
        <p:guide pos="2880"/>
      </p:guideLst>
    </p:cSldViewPr>
  </p:slideViewPr>
  <p:notesTextViewPr>
    <p:cViewPr>
      <p:scale>
        <a:sx n="100" d="100"/>
        <a:sy n="100" d="100"/>
      </p:scale>
      <p:origin x="0" y="0"/>
    </p:cViewPr>
  </p:notesTextViewPr>
  <p:sorterViewPr>
    <p:cViewPr>
      <p:scale>
        <a:sx n="66" d="100"/>
        <a:sy n="66" d="100"/>
      </p:scale>
      <p:origin x="0" y="1962"/>
    </p:cViewPr>
  </p:sorterViewPr>
  <p:gridSpacing cx="114300" cy="1143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tableStyles" Target="tableStyle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viewProps" Target="view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360AA15A-58E6-E846-B032-D5E4476CAE8D}" type="datetimeFigureOut">
              <a:rPr lang="en-US"/>
              <a:pPr/>
              <a:t>5/29/23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E6F6E6D-52ED-2247-9298-0A8262B2EB34}" type="slidenum">
              <a:rPr lang="en-US"/>
              <a:pPr/>
              <a:t>‹#›</a:t>
            </a:fld>
            <a:endParaRPr lang="en-US"/>
          </a:p>
        </p:txBody>
      </p:sp>
    </p:spTree>
    <p:extLst>
      <p:ext uri="{BB962C8B-B14F-4D97-AF65-F5344CB8AC3E}">
        <p14:creationId xmlns:p14="http://schemas.microsoft.com/office/powerpoint/2010/main" val="1730768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34011417-7D2E-C24F-9937-482F2F90375C}" type="slidenum">
              <a:rPr lang="en-US"/>
              <a:pPr eaLnBrk="1" hangingPunct="1"/>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578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6B33F110-846D-9A4B-8D29-5796678A2204}" type="slidenum">
              <a:rPr lang="en-US" sz="1200"/>
              <a:pPr eaLnBrk="1" hangingPunct="1"/>
              <a:t>38</a:t>
            </a:fld>
            <a:endParaRPr lang="en-US" sz="1200"/>
          </a:p>
        </p:txBody>
      </p:sp>
    </p:spTree>
    <p:extLst>
      <p:ext uri="{BB962C8B-B14F-4D97-AF65-F5344CB8AC3E}">
        <p14:creationId xmlns:p14="http://schemas.microsoft.com/office/powerpoint/2010/main" val="139280888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005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13005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12C78EF6-AA90-C242-BA71-91D64195E611}" type="slidenum">
              <a:rPr lang="en-US" sz="1200"/>
              <a:pPr eaLnBrk="1" hangingPunct="1"/>
              <a:t>162</a:t>
            </a:fld>
            <a:endParaRPr lang="en-US" sz="1200"/>
          </a:p>
        </p:txBody>
      </p:sp>
    </p:spTree>
    <p:extLst>
      <p:ext uri="{BB962C8B-B14F-4D97-AF65-F5344CB8AC3E}">
        <p14:creationId xmlns:p14="http://schemas.microsoft.com/office/powerpoint/2010/main" val="98430837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312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3312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F02A5BE7-D5B3-304C-9FB6-39F9B9B98D7A}" type="slidenum">
              <a:rPr lang="en-US" sz="1200"/>
              <a:pPr eaLnBrk="1" hangingPunct="1"/>
              <a:t>164</a:t>
            </a:fld>
            <a:endParaRPr lang="en-US" sz="1200"/>
          </a:p>
        </p:txBody>
      </p:sp>
    </p:spTree>
    <p:extLst>
      <p:ext uri="{BB962C8B-B14F-4D97-AF65-F5344CB8AC3E}">
        <p14:creationId xmlns:p14="http://schemas.microsoft.com/office/powerpoint/2010/main" val="285488704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107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3107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E98DB4FF-398C-A04D-A2E6-503CFA1BB2F0}" type="slidenum">
              <a:rPr lang="en-US" sz="1200"/>
              <a:pPr eaLnBrk="1" hangingPunct="1"/>
              <a:t>167</a:t>
            </a:fld>
            <a:endParaRPr lang="en-US" sz="1200"/>
          </a:p>
        </p:txBody>
      </p:sp>
    </p:spTree>
    <p:extLst>
      <p:ext uri="{BB962C8B-B14F-4D97-AF65-F5344CB8AC3E}">
        <p14:creationId xmlns:p14="http://schemas.microsoft.com/office/powerpoint/2010/main" val="188040708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107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3107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E98DB4FF-398C-A04D-A2E6-503CFA1BB2F0}" type="slidenum">
              <a:rPr lang="en-US" sz="1200"/>
              <a:pPr eaLnBrk="1" hangingPunct="1"/>
              <a:t>168</a:t>
            </a:fld>
            <a:endParaRPr lang="en-US" sz="1200"/>
          </a:p>
        </p:txBody>
      </p:sp>
    </p:spTree>
    <p:extLst>
      <p:ext uri="{BB962C8B-B14F-4D97-AF65-F5344CB8AC3E}">
        <p14:creationId xmlns:p14="http://schemas.microsoft.com/office/powerpoint/2010/main" val="77926066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107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3107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E98DB4FF-398C-A04D-A2E6-503CFA1BB2F0}" type="slidenum">
              <a:rPr lang="en-US" sz="1200"/>
              <a:pPr eaLnBrk="1" hangingPunct="1"/>
              <a:t>169</a:t>
            </a:fld>
            <a:endParaRPr lang="en-US" sz="1200"/>
          </a:p>
        </p:txBody>
      </p:sp>
    </p:spTree>
    <p:extLst>
      <p:ext uri="{BB962C8B-B14F-4D97-AF65-F5344CB8AC3E}">
        <p14:creationId xmlns:p14="http://schemas.microsoft.com/office/powerpoint/2010/main" val="83535691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20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3210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CC0F7981-91EE-6543-9AB7-221AB4603D21}" type="slidenum">
              <a:rPr lang="en-US" sz="1200"/>
              <a:pPr eaLnBrk="1" hangingPunct="1"/>
              <a:t>170</a:t>
            </a:fld>
            <a:endParaRPr lang="en-US" sz="1200"/>
          </a:p>
        </p:txBody>
      </p:sp>
    </p:spTree>
    <p:extLst>
      <p:ext uri="{BB962C8B-B14F-4D97-AF65-F5344CB8AC3E}">
        <p14:creationId xmlns:p14="http://schemas.microsoft.com/office/powerpoint/2010/main" val="355505252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414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13414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8BE5BCEA-6392-C54B-BA1E-84294B3B69A5}" type="slidenum">
              <a:rPr lang="en-US" sz="1200"/>
              <a:pPr eaLnBrk="1" hangingPunct="1"/>
              <a:t>171</a:t>
            </a:fld>
            <a:endParaRPr lang="en-US" sz="1200"/>
          </a:p>
        </p:txBody>
      </p:sp>
    </p:spTree>
    <p:extLst>
      <p:ext uri="{BB962C8B-B14F-4D97-AF65-F5344CB8AC3E}">
        <p14:creationId xmlns:p14="http://schemas.microsoft.com/office/powerpoint/2010/main" val="372477714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51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F659CBAA-2FC2-1A43-A541-DB8A264A3088}" type="slidenum">
              <a:rPr lang="en-US" sz="1200"/>
              <a:pPr eaLnBrk="1" hangingPunct="1"/>
              <a:t>172</a:t>
            </a:fld>
            <a:endParaRPr lang="en-US" sz="1200"/>
          </a:p>
        </p:txBody>
      </p:sp>
    </p:spTree>
    <p:extLst>
      <p:ext uri="{BB962C8B-B14F-4D97-AF65-F5344CB8AC3E}">
        <p14:creationId xmlns:p14="http://schemas.microsoft.com/office/powerpoint/2010/main" val="165481770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10342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A6B5BC8C-CD12-4F4D-BA61-329F365056B1}" type="slidenum">
              <a:rPr lang="en-US" sz="1200"/>
              <a:pPr eaLnBrk="1" hangingPunct="1"/>
              <a:t>173</a:t>
            </a:fld>
            <a:endParaRPr lang="en-US" sz="1200"/>
          </a:p>
        </p:txBody>
      </p:sp>
    </p:spTree>
    <p:extLst>
      <p:ext uri="{BB962C8B-B14F-4D97-AF65-F5344CB8AC3E}">
        <p14:creationId xmlns:p14="http://schemas.microsoft.com/office/powerpoint/2010/main" val="366433573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619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13619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DF4D0305-CBBF-E645-8F78-335EACF64C41}" type="slidenum">
              <a:rPr lang="en-US" sz="1200"/>
              <a:pPr eaLnBrk="1" hangingPunct="1"/>
              <a:t>174</a:t>
            </a:fld>
            <a:endParaRPr lang="en-US" sz="1200"/>
          </a:p>
        </p:txBody>
      </p:sp>
    </p:spTree>
    <p:extLst>
      <p:ext uri="{BB962C8B-B14F-4D97-AF65-F5344CB8AC3E}">
        <p14:creationId xmlns:p14="http://schemas.microsoft.com/office/powerpoint/2010/main" val="3096814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F4A887F7-3457-B840-BFEE-51C16B641004}" type="slidenum">
              <a:rPr lang="en-US" sz="1200"/>
              <a:pPr eaLnBrk="1" hangingPunct="1"/>
              <a:t>39</a:t>
            </a:fld>
            <a:endParaRPr lang="en-US" sz="1200"/>
          </a:p>
        </p:txBody>
      </p:sp>
    </p:spTree>
    <p:extLst>
      <p:ext uri="{BB962C8B-B14F-4D97-AF65-F5344CB8AC3E}">
        <p14:creationId xmlns:p14="http://schemas.microsoft.com/office/powerpoint/2010/main" val="360954374"/>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72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13722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79AF94AC-433F-9847-A767-C5740E05CADA}" type="slidenum">
              <a:rPr lang="en-US" sz="1200"/>
              <a:pPr eaLnBrk="1" hangingPunct="1"/>
              <a:t>175</a:t>
            </a:fld>
            <a:endParaRPr lang="en-US" sz="1200"/>
          </a:p>
        </p:txBody>
      </p:sp>
    </p:spTree>
    <p:extLst>
      <p:ext uri="{BB962C8B-B14F-4D97-AF65-F5344CB8AC3E}">
        <p14:creationId xmlns:p14="http://schemas.microsoft.com/office/powerpoint/2010/main" val="387088772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C4462F31-DDB0-1A4F-A6A9-91F280AD5B8A}" type="slidenum">
              <a:rPr lang="en-US" sz="1200"/>
              <a:pPr eaLnBrk="1" hangingPunct="1"/>
              <a:t>176</a:t>
            </a:fld>
            <a:endParaRPr lang="en-US" sz="1200"/>
          </a:p>
        </p:txBody>
      </p:sp>
    </p:spTree>
    <p:extLst>
      <p:ext uri="{BB962C8B-B14F-4D97-AF65-F5344CB8AC3E}">
        <p14:creationId xmlns:p14="http://schemas.microsoft.com/office/powerpoint/2010/main" val="384196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782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445B7ED3-1C46-AF49-B99D-6ACF76028FD6}" type="slidenum">
              <a:rPr lang="en-US" sz="1200"/>
              <a:pPr eaLnBrk="1" hangingPunct="1"/>
              <a:t>40</a:t>
            </a:fld>
            <a:endParaRPr lang="en-US" sz="1200"/>
          </a:p>
        </p:txBody>
      </p:sp>
    </p:spTree>
    <p:extLst>
      <p:ext uri="{BB962C8B-B14F-4D97-AF65-F5344CB8AC3E}">
        <p14:creationId xmlns:p14="http://schemas.microsoft.com/office/powerpoint/2010/main" val="896104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C59BC7D2-7FAC-F244-BE6D-BBBE73B249C6}" type="slidenum">
              <a:rPr lang="en-US" sz="1200"/>
              <a:pPr eaLnBrk="1" hangingPunct="1"/>
              <a:t>41</a:t>
            </a:fld>
            <a:endParaRPr lang="en-US" sz="1200"/>
          </a:p>
        </p:txBody>
      </p:sp>
    </p:spTree>
    <p:extLst>
      <p:ext uri="{BB962C8B-B14F-4D97-AF65-F5344CB8AC3E}">
        <p14:creationId xmlns:p14="http://schemas.microsoft.com/office/powerpoint/2010/main" val="2421494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987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FEE88660-4067-AA43-9A3E-EFE30FE694FD}" type="slidenum">
              <a:rPr lang="en-US" sz="1200"/>
              <a:pPr eaLnBrk="1" hangingPunct="1"/>
              <a:t>42</a:t>
            </a:fld>
            <a:endParaRPr lang="en-US" sz="1200"/>
          </a:p>
        </p:txBody>
      </p:sp>
    </p:spTree>
    <p:extLst>
      <p:ext uri="{BB962C8B-B14F-4D97-AF65-F5344CB8AC3E}">
        <p14:creationId xmlns:p14="http://schemas.microsoft.com/office/powerpoint/2010/main" val="1435123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0E620535-4091-9B48-BB97-02709B71EFD3}" type="slidenum">
              <a:rPr lang="en-US" sz="1200"/>
              <a:pPr eaLnBrk="1" hangingPunct="1"/>
              <a:t>43</a:t>
            </a:fld>
            <a:endParaRPr lang="en-US" sz="1200"/>
          </a:p>
        </p:txBody>
      </p:sp>
    </p:spTree>
    <p:extLst>
      <p:ext uri="{BB962C8B-B14F-4D97-AF65-F5344CB8AC3E}">
        <p14:creationId xmlns:p14="http://schemas.microsoft.com/office/powerpoint/2010/main" val="9777226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7A68A6B5-E9CC-C64B-9C91-69150C31C074}" type="slidenum">
              <a:rPr lang="en-US" sz="1200"/>
              <a:pPr eaLnBrk="1" hangingPunct="1"/>
              <a:t>44</a:t>
            </a:fld>
            <a:endParaRPr lang="en-US" sz="1200"/>
          </a:p>
        </p:txBody>
      </p:sp>
    </p:spTree>
    <p:extLst>
      <p:ext uri="{BB962C8B-B14F-4D97-AF65-F5344CB8AC3E}">
        <p14:creationId xmlns:p14="http://schemas.microsoft.com/office/powerpoint/2010/main" val="21267667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8294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6BD1FBA6-ABF7-7A41-8E73-3D10363414BE}" type="slidenum">
              <a:rPr lang="en-US" sz="1200"/>
              <a:pPr eaLnBrk="1" hangingPunct="1"/>
              <a:t>45</a:t>
            </a:fld>
            <a:endParaRPr lang="en-US" sz="1200"/>
          </a:p>
        </p:txBody>
      </p:sp>
    </p:spTree>
    <p:extLst>
      <p:ext uri="{BB962C8B-B14F-4D97-AF65-F5344CB8AC3E}">
        <p14:creationId xmlns:p14="http://schemas.microsoft.com/office/powerpoint/2010/main" val="19010644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839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67045A5A-D4A7-A54E-9CC3-185A2F3FA288}" type="slidenum">
              <a:rPr lang="en-US" sz="1200"/>
              <a:pPr eaLnBrk="1" hangingPunct="1"/>
              <a:t>46</a:t>
            </a:fld>
            <a:endParaRPr lang="en-US" sz="1200"/>
          </a:p>
        </p:txBody>
      </p:sp>
    </p:spTree>
    <p:extLst>
      <p:ext uri="{BB962C8B-B14F-4D97-AF65-F5344CB8AC3E}">
        <p14:creationId xmlns:p14="http://schemas.microsoft.com/office/powerpoint/2010/main" val="3319027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8499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E884AB77-B4EB-B140-BC6B-DB1CDF14AABD}" type="slidenum">
              <a:rPr lang="en-US" sz="1200"/>
              <a:pPr eaLnBrk="1" hangingPunct="1"/>
              <a:t>47</a:t>
            </a:fld>
            <a:endParaRPr lang="en-US" sz="1200"/>
          </a:p>
        </p:txBody>
      </p:sp>
    </p:spTree>
    <p:extLst>
      <p:ext uri="{BB962C8B-B14F-4D97-AF65-F5344CB8AC3E}">
        <p14:creationId xmlns:p14="http://schemas.microsoft.com/office/powerpoint/2010/main" val="2168053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126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25680AD9-70E2-CF44-A04E-30C1456055EA}" type="slidenum">
              <a:rPr lang="en-US" sz="1200"/>
              <a:pPr eaLnBrk="1" hangingPunct="1"/>
              <a:t>11</a:t>
            </a:fld>
            <a:endParaRPr 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9B65B252-7911-CF4B-8D01-2AD8E35F65CC}" type="slidenum">
              <a:rPr lang="en-US" sz="1200"/>
              <a:pPr eaLnBrk="1" hangingPunct="1"/>
              <a:t>48</a:t>
            </a:fld>
            <a:endParaRPr lang="en-US" sz="1200"/>
          </a:p>
        </p:txBody>
      </p:sp>
      <p:sp>
        <p:nvSpPr>
          <p:cNvPr id="860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6020"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ndParaRPr>
          </a:p>
        </p:txBody>
      </p:sp>
    </p:spTree>
    <p:extLst>
      <p:ext uri="{BB962C8B-B14F-4D97-AF65-F5344CB8AC3E}">
        <p14:creationId xmlns:p14="http://schemas.microsoft.com/office/powerpoint/2010/main" val="7029316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8499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E884AB77-B4EB-B140-BC6B-DB1CDF14AABD}" type="slidenum">
              <a:rPr lang="en-US" sz="1200"/>
              <a:pPr eaLnBrk="1" hangingPunct="1"/>
              <a:t>49</a:t>
            </a:fld>
            <a:endParaRPr lang="en-US" sz="1200"/>
          </a:p>
        </p:txBody>
      </p:sp>
    </p:spTree>
    <p:extLst>
      <p:ext uri="{BB962C8B-B14F-4D97-AF65-F5344CB8AC3E}">
        <p14:creationId xmlns:p14="http://schemas.microsoft.com/office/powerpoint/2010/main" val="1396128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F4A974A8-59DA-7A46-8E47-352B4F3A7855}" type="slidenum">
              <a:rPr lang="en-US" sz="1200"/>
              <a:pPr eaLnBrk="1" hangingPunct="1"/>
              <a:t>50</a:t>
            </a:fld>
            <a:endParaRPr lang="en-US" sz="1200"/>
          </a:p>
        </p:txBody>
      </p:sp>
      <p:sp>
        <p:nvSpPr>
          <p:cNvPr id="890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9092"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ndParaRPr>
          </a:p>
        </p:txBody>
      </p:sp>
    </p:spTree>
    <p:extLst>
      <p:ext uri="{BB962C8B-B14F-4D97-AF65-F5344CB8AC3E}">
        <p14:creationId xmlns:p14="http://schemas.microsoft.com/office/powerpoint/2010/main" val="8495074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8499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E884AB77-B4EB-B140-BC6B-DB1CDF14AABD}" type="slidenum">
              <a:rPr lang="en-US" sz="1200"/>
              <a:pPr eaLnBrk="1" hangingPunct="1"/>
              <a:t>51</a:t>
            </a:fld>
            <a:endParaRPr lang="en-US" sz="1200"/>
          </a:p>
        </p:txBody>
      </p:sp>
    </p:spTree>
    <p:extLst>
      <p:ext uri="{BB962C8B-B14F-4D97-AF65-F5344CB8AC3E}">
        <p14:creationId xmlns:p14="http://schemas.microsoft.com/office/powerpoint/2010/main" val="9866312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8704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BD24298B-61EF-A74F-8881-03F9C28F67DF}" type="slidenum">
              <a:rPr lang="en-US" sz="1200"/>
              <a:pPr eaLnBrk="1" hangingPunct="1"/>
              <a:t>52</a:t>
            </a:fld>
            <a:endParaRPr lang="en-US" sz="1200"/>
          </a:p>
        </p:txBody>
      </p:sp>
    </p:spTree>
    <p:extLst>
      <p:ext uri="{BB962C8B-B14F-4D97-AF65-F5344CB8AC3E}">
        <p14:creationId xmlns:p14="http://schemas.microsoft.com/office/powerpoint/2010/main" val="89505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8806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AB83A601-3862-5646-998E-C55C4E7675D2}" type="slidenum">
              <a:rPr lang="en-US" sz="1200"/>
              <a:pPr eaLnBrk="1" hangingPunct="1"/>
              <a:t>53</a:t>
            </a:fld>
            <a:endParaRPr lang="en-US" sz="1200"/>
          </a:p>
        </p:txBody>
      </p:sp>
    </p:spTree>
    <p:extLst>
      <p:ext uri="{BB962C8B-B14F-4D97-AF65-F5344CB8AC3E}">
        <p14:creationId xmlns:p14="http://schemas.microsoft.com/office/powerpoint/2010/main" val="24744602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C59BC7D2-7FAC-F244-BE6D-BBBE73B249C6}" type="slidenum">
              <a:rPr lang="en-US" sz="1200"/>
              <a:pPr eaLnBrk="1" hangingPunct="1"/>
              <a:t>54</a:t>
            </a:fld>
            <a:endParaRPr lang="en-US" sz="1200"/>
          </a:p>
        </p:txBody>
      </p:sp>
    </p:spTree>
    <p:extLst>
      <p:ext uri="{BB962C8B-B14F-4D97-AF65-F5344CB8AC3E}">
        <p14:creationId xmlns:p14="http://schemas.microsoft.com/office/powerpoint/2010/main" val="16969691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C59BC7D2-7FAC-F244-BE6D-BBBE73B249C6}" type="slidenum">
              <a:rPr lang="en-US" sz="1200"/>
              <a:pPr eaLnBrk="1" hangingPunct="1"/>
              <a:t>56</a:t>
            </a:fld>
            <a:endParaRPr lang="en-US" sz="1200"/>
          </a:p>
        </p:txBody>
      </p:sp>
    </p:spTree>
    <p:extLst>
      <p:ext uri="{BB962C8B-B14F-4D97-AF65-F5344CB8AC3E}">
        <p14:creationId xmlns:p14="http://schemas.microsoft.com/office/powerpoint/2010/main" val="18323873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C59BC7D2-7FAC-F244-BE6D-BBBE73B249C6}" type="slidenum">
              <a:rPr lang="en-US" sz="1200"/>
              <a:pPr eaLnBrk="1" hangingPunct="1"/>
              <a:t>57</a:t>
            </a:fld>
            <a:endParaRPr lang="en-US" sz="1200"/>
          </a:p>
        </p:txBody>
      </p:sp>
    </p:spTree>
    <p:extLst>
      <p:ext uri="{BB962C8B-B14F-4D97-AF65-F5344CB8AC3E}">
        <p14:creationId xmlns:p14="http://schemas.microsoft.com/office/powerpoint/2010/main" val="16931852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C59BC7D2-7FAC-F244-BE6D-BBBE73B249C6}" type="slidenum">
              <a:rPr lang="en-US" sz="1200"/>
              <a:pPr eaLnBrk="1" hangingPunct="1"/>
              <a:t>58</a:t>
            </a:fld>
            <a:endParaRPr lang="en-US" sz="1200"/>
          </a:p>
        </p:txBody>
      </p:sp>
    </p:spTree>
    <p:extLst>
      <p:ext uri="{BB962C8B-B14F-4D97-AF65-F5344CB8AC3E}">
        <p14:creationId xmlns:p14="http://schemas.microsoft.com/office/powerpoint/2010/main" val="395178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B99337B0-021E-B143-88F2-C7391B1D01BE}" type="slidenum">
              <a:rPr lang="en-US" sz="1200"/>
              <a:pPr eaLnBrk="1" hangingPunct="1"/>
              <a:t>12</a:t>
            </a:fld>
            <a:endParaRPr lang="en-US" sz="1200"/>
          </a:p>
        </p:txBody>
      </p:sp>
    </p:spTree>
    <p:extLst>
      <p:ext uri="{BB962C8B-B14F-4D97-AF65-F5344CB8AC3E}">
        <p14:creationId xmlns:p14="http://schemas.microsoft.com/office/powerpoint/2010/main" val="8001171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9216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AA51474B-8680-0F4E-944E-D6DE20C6F541}" type="slidenum">
              <a:rPr lang="en-US" sz="1200"/>
              <a:pPr eaLnBrk="1" hangingPunct="1"/>
              <a:t>62</a:t>
            </a:fld>
            <a:endParaRPr lang="en-US" sz="1200"/>
          </a:p>
        </p:txBody>
      </p:sp>
    </p:spTree>
    <p:extLst>
      <p:ext uri="{BB962C8B-B14F-4D97-AF65-F5344CB8AC3E}">
        <p14:creationId xmlns:p14="http://schemas.microsoft.com/office/powerpoint/2010/main" val="19795464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9318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986D4362-FCD4-5247-851B-360F655B2D99}" type="slidenum">
              <a:rPr lang="en-US" sz="1200"/>
              <a:pPr eaLnBrk="1" hangingPunct="1"/>
              <a:t>63</a:t>
            </a:fld>
            <a:endParaRPr lang="en-US" sz="1200"/>
          </a:p>
        </p:txBody>
      </p:sp>
    </p:spTree>
    <p:extLst>
      <p:ext uri="{BB962C8B-B14F-4D97-AF65-F5344CB8AC3E}">
        <p14:creationId xmlns:p14="http://schemas.microsoft.com/office/powerpoint/2010/main" val="37394390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9318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986D4362-FCD4-5247-851B-360F655B2D99}" type="slidenum">
              <a:rPr lang="en-US" sz="1200"/>
              <a:pPr eaLnBrk="1" hangingPunct="1"/>
              <a:t>64</a:t>
            </a:fld>
            <a:endParaRPr lang="en-US" sz="1200"/>
          </a:p>
        </p:txBody>
      </p:sp>
    </p:spTree>
    <p:extLst>
      <p:ext uri="{BB962C8B-B14F-4D97-AF65-F5344CB8AC3E}">
        <p14:creationId xmlns:p14="http://schemas.microsoft.com/office/powerpoint/2010/main" val="39534082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9421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8704525B-ED06-0940-86E1-19F6471516D8}" type="slidenum">
              <a:rPr lang="en-US" sz="1200"/>
              <a:pPr eaLnBrk="1" hangingPunct="1"/>
              <a:t>66</a:t>
            </a:fld>
            <a:endParaRPr lang="en-US" sz="1200"/>
          </a:p>
        </p:txBody>
      </p:sp>
    </p:spTree>
    <p:extLst>
      <p:ext uri="{BB962C8B-B14F-4D97-AF65-F5344CB8AC3E}">
        <p14:creationId xmlns:p14="http://schemas.microsoft.com/office/powerpoint/2010/main" val="17346466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9626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7ED076DD-9552-FB4F-A92B-F0E31A344943}" type="slidenum">
              <a:rPr lang="en-US" sz="1200"/>
              <a:pPr eaLnBrk="1" hangingPunct="1"/>
              <a:t>70</a:t>
            </a:fld>
            <a:endParaRPr lang="en-US" sz="1200"/>
          </a:p>
        </p:txBody>
      </p:sp>
    </p:spTree>
    <p:extLst>
      <p:ext uri="{BB962C8B-B14F-4D97-AF65-F5344CB8AC3E}">
        <p14:creationId xmlns:p14="http://schemas.microsoft.com/office/powerpoint/2010/main" val="28350349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9626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7ED076DD-9552-FB4F-A92B-F0E31A344943}" type="slidenum">
              <a:rPr lang="en-US" sz="1200"/>
              <a:pPr eaLnBrk="1" hangingPunct="1"/>
              <a:t>71</a:t>
            </a:fld>
            <a:endParaRPr lang="en-US" sz="1200"/>
          </a:p>
        </p:txBody>
      </p:sp>
    </p:spTree>
    <p:extLst>
      <p:ext uri="{BB962C8B-B14F-4D97-AF65-F5344CB8AC3E}">
        <p14:creationId xmlns:p14="http://schemas.microsoft.com/office/powerpoint/2010/main" val="15029282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9626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7ED076DD-9552-FB4F-A92B-F0E31A344943}" type="slidenum">
              <a:rPr lang="en-US" sz="1200"/>
              <a:pPr eaLnBrk="1" hangingPunct="1"/>
              <a:t>73</a:t>
            </a:fld>
            <a:endParaRPr lang="en-US" sz="1200"/>
          </a:p>
        </p:txBody>
      </p:sp>
    </p:spTree>
    <p:extLst>
      <p:ext uri="{BB962C8B-B14F-4D97-AF65-F5344CB8AC3E}">
        <p14:creationId xmlns:p14="http://schemas.microsoft.com/office/powerpoint/2010/main" val="37287402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9626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7ED076DD-9552-FB4F-A92B-F0E31A344943}" type="slidenum">
              <a:rPr lang="en-US" sz="1200"/>
              <a:pPr eaLnBrk="1" hangingPunct="1"/>
              <a:t>74</a:t>
            </a:fld>
            <a:endParaRPr lang="en-US" sz="1200"/>
          </a:p>
        </p:txBody>
      </p:sp>
    </p:spTree>
    <p:extLst>
      <p:ext uri="{BB962C8B-B14F-4D97-AF65-F5344CB8AC3E}">
        <p14:creationId xmlns:p14="http://schemas.microsoft.com/office/powerpoint/2010/main" val="15653501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9626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7ED076DD-9552-FB4F-A92B-F0E31A344943}" type="slidenum">
              <a:rPr lang="en-US" sz="1200"/>
              <a:pPr eaLnBrk="1" hangingPunct="1"/>
              <a:t>75</a:t>
            </a:fld>
            <a:endParaRPr lang="en-US" sz="1200"/>
          </a:p>
        </p:txBody>
      </p:sp>
    </p:spTree>
    <p:extLst>
      <p:ext uri="{BB962C8B-B14F-4D97-AF65-F5344CB8AC3E}">
        <p14:creationId xmlns:p14="http://schemas.microsoft.com/office/powerpoint/2010/main" val="20877422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9626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7ED076DD-9552-FB4F-A92B-F0E31A344943}" type="slidenum">
              <a:rPr lang="en-US" sz="1200"/>
              <a:pPr eaLnBrk="1" hangingPunct="1"/>
              <a:t>77</a:t>
            </a:fld>
            <a:endParaRPr lang="en-US" sz="1200"/>
          </a:p>
        </p:txBody>
      </p:sp>
    </p:spTree>
    <p:extLst>
      <p:ext uri="{BB962C8B-B14F-4D97-AF65-F5344CB8AC3E}">
        <p14:creationId xmlns:p14="http://schemas.microsoft.com/office/powerpoint/2010/main" val="3294092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6F6E6D-52ED-2247-9298-0A8262B2EB34}" type="slidenum">
              <a:rPr lang="en-US" smtClean="0"/>
              <a:pPr/>
              <a:t>16</a:t>
            </a:fld>
            <a:endParaRPr lang="en-US"/>
          </a:p>
        </p:txBody>
      </p:sp>
    </p:spTree>
    <p:extLst>
      <p:ext uri="{BB962C8B-B14F-4D97-AF65-F5344CB8AC3E}">
        <p14:creationId xmlns:p14="http://schemas.microsoft.com/office/powerpoint/2010/main" val="21814911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9626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7ED076DD-9552-FB4F-A92B-F0E31A344943}" type="slidenum">
              <a:rPr lang="en-US" sz="1200"/>
              <a:pPr eaLnBrk="1" hangingPunct="1"/>
              <a:t>78</a:t>
            </a:fld>
            <a:endParaRPr lang="en-US" sz="1200"/>
          </a:p>
        </p:txBody>
      </p:sp>
    </p:spTree>
    <p:extLst>
      <p:ext uri="{BB962C8B-B14F-4D97-AF65-F5344CB8AC3E}">
        <p14:creationId xmlns:p14="http://schemas.microsoft.com/office/powerpoint/2010/main" val="16714508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987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FEE88660-4067-AA43-9A3E-EFE30FE694FD}" type="slidenum">
              <a:rPr lang="en-US" sz="1200"/>
              <a:pPr eaLnBrk="1" hangingPunct="1"/>
              <a:t>79</a:t>
            </a:fld>
            <a:endParaRPr lang="en-US" sz="1200"/>
          </a:p>
        </p:txBody>
      </p:sp>
    </p:spTree>
    <p:extLst>
      <p:ext uri="{BB962C8B-B14F-4D97-AF65-F5344CB8AC3E}">
        <p14:creationId xmlns:p14="http://schemas.microsoft.com/office/powerpoint/2010/main" val="13900358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9728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ED1E5D32-12FB-C149-9F8B-B4188CDB950F}" type="slidenum">
              <a:rPr lang="en-US" sz="1200"/>
              <a:pPr eaLnBrk="1" hangingPunct="1"/>
              <a:t>81</a:t>
            </a:fld>
            <a:endParaRPr lang="en-US" sz="1200"/>
          </a:p>
        </p:txBody>
      </p:sp>
    </p:spTree>
    <p:extLst>
      <p:ext uri="{BB962C8B-B14F-4D97-AF65-F5344CB8AC3E}">
        <p14:creationId xmlns:p14="http://schemas.microsoft.com/office/powerpoint/2010/main" val="40433841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9830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2EC7445F-4204-0E4F-AA97-DC3E5F62749B}" type="slidenum">
              <a:rPr lang="en-US" sz="1200"/>
              <a:pPr eaLnBrk="1" hangingPunct="1"/>
              <a:t>83</a:t>
            </a:fld>
            <a:endParaRPr lang="en-US" sz="1200"/>
          </a:p>
        </p:txBody>
      </p:sp>
    </p:spTree>
    <p:extLst>
      <p:ext uri="{BB962C8B-B14F-4D97-AF65-F5344CB8AC3E}">
        <p14:creationId xmlns:p14="http://schemas.microsoft.com/office/powerpoint/2010/main" val="3967731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9933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DF007F57-B482-E744-97F0-90C660CAE344}" type="slidenum">
              <a:rPr lang="en-US" sz="1200"/>
              <a:pPr eaLnBrk="1" hangingPunct="1"/>
              <a:t>86</a:t>
            </a:fld>
            <a:endParaRPr lang="en-US" sz="1200"/>
          </a:p>
        </p:txBody>
      </p:sp>
    </p:spTree>
    <p:extLst>
      <p:ext uri="{BB962C8B-B14F-4D97-AF65-F5344CB8AC3E}">
        <p14:creationId xmlns:p14="http://schemas.microsoft.com/office/powerpoint/2010/main" val="23367231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10035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85E87B85-8D53-D646-B3BA-6AFEC5BF2FB0}" type="slidenum">
              <a:rPr lang="en-US" sz="1200"/>
              <a:pPr eaLnBrk="1" hangingPunct="1"/>
              <a:t>87</a:t>
            </a:fld>
            <a:endParaRPr lang="en-US" sz="1200"/>
          </a:p>
        </p:txBody>
      </p:sp>
    </p:spTree>
    <p:extLst>
      <p:ext uri="{BB962C8B-B14F-4D97-AF65-F5344CB8AC3E}">
        <p14:creationId xmlns:p14="http://schemas.microsoft.com/office/powerpoint/2010/main" val="35536445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10035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85E87B85-8D53-D646-B3BA-6AFEC5BF2FB0}" type="slidenum">
              <a:rPr lang="en-US" sz="1200"/>
              <a:pPr eaLnBrk="1" hangingPunct="1"/>
              <a:t>88</a:t>
            </a:fld>
            <a:endParaRPr lang="en-US" sz="1200"/>
          </a:p>
        </p:txBody>
      </p:sp>
    </p:spTree>
    <p:extLst>
      <p:ext uri="{BB962C8B-B14F-4D97-AF65-F5344CB8AC3E}">
        <p14:creationId xmlns:p14="http://schemas.microsoft.com/office/powerpoint/2010/main" val="1849508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10035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85E87B85-8D53-D646-B3BA-6AFEC5BF2FB0}" type="slidenum">
              <a:rPr lang="en-US" sz="1200"/>
              <a:pPr eaLnBrk="1" hangingPunct="1"/>
              <a:t>89</a:t>
            </a:fld>
            <a:endParaRPr lang="en-US" sz="1200"/>
          </a:p>
        </p:txBody>
      </p:sp>
    </p:spTree>
    <p:extLst>
      <p:ext uri="{BB962C8B-B14F-4D97-AF65-F5344CB8AC3E}">
        <p14:creationId xmlns:p14="http://schemas.microsoft.com/office/powerpoint/2010/main" val="7641781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752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0752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7D3E0620-A835-D347-9F16-8A65AF290478}" type="slidenum">
              <a:rPr lang="en-US" sz="1200"/>
              <a:pPr eaLnBrk="1" hangingPunct="1"/>
              <a:t>90</a:t>
            </a:fld>
            <a:endParaRPr lang="en-US" sz="1200"/>
          </a:p>
        </p:txBody>
      </p:sp>
    </p:spTree>
    <p:extLst>
      <p:ext uri="{BB962C8B-B14F-4D97-AF65-F5344CB8AC3E}">
        <p14:creationId xmlns:p14="http://schemas.microsoft.com/office/powerpoint/2010/main" val="27657492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C59BC7D2-7FAC-F244-BE6D-BBBE73B249C6}" type="slidenum">
              <a:rPr lang="en-US" sz="1200"/>
              <a:pPr eaLnBrk="1" hangingPunct="1"/>
              <a:t>94</a:t>
            </a:fld>
            <a:endParaRPr lang="en-US" sz="1200"/>
          </a:p>
        </p:txBody>
      </p:sp>
    </p:spTree>
    <p:extLst>
      <p:ext uri="{BB962C8B-B14F-4D97-AF65-F5344CB8AC3E}">
        <p14:creationId xmlns:p14="http://schemas.microsoft.com/office/powerpoint/2010/main" val="2674139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B99337B0-021E-B143-88F2-C7391B1D01BE}" type="slidenum">
              <a:rPr lang="en-US" sz="1200"/>
              <a:pPr eaLnBrk="1" hangingPunct="1"/>
              <a:t>24</a:t>
            </a:fld>
            <a:endParaRPr lang="en-US" sz="120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C59BC7D2-7FAC-F244-BE6D-BBBE73B249C6}" type="slidenum">
              <a:rPr lang="en-US" sz="1200"/>
              <a:pPr eaLnBrk="1" hangingPunct="1"/>
              <a:t>95</a:t>
            </a:fld>
            <a:endParaRPr lang="en-US" sz="1200"/>
          </a:p>
        </p:txBody>
      </p:sp>
    </p:spTree>
    <p:extLst>
      <p:ext uri="{BB962C8B-B14F-4D97-AF65-F5344CB8AC3E}">
        <p14:creationId xmlns:p14="http://schemas.microsoft.com/office/powerpoint/2010/main" val="8344638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C59BC7D2-7FAC-F244-BE6D-BBBE73B249C6}" type="slidenum">
              <a:rPr lang="en-US" sz="1200"/>
              <a:pPr eaLnBrk="1" hangingPunct="1"/>
              <a:t>97</a:t>
            </a:fld>
            <a:endParaRPr lang="en-US" sz="1200"/>
          </a:p>
        </p:txBody>
      </p:sp>
    </p:spTree>
    <p:extLst>
      <p:ext uri="{BB962C8B-B14F-4D97-AF65-F5344CB8AC3E}">
        <p14:creationId xmlns:p14="http://schemas.microsoft.com/office/powerpoint/2010/main" val="14045835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137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0138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6C317A02-66EF-AC41-A495-16DB977BDBF7}" type="slidenum">
              <a:rPr lang="en-US" sz="1200"/>
              <a:pPr eaLnBrk="1" hangingPunct="1"/>
              <a:t>98</a:t>
            </a:fld>
            <a:endParaRPr lang="en-US" sz="1200"/>
          </a:p>
        </p:txBody>
      </p:sp>
    </p:spTree>
    <p:extLst>
      <p:ext uri="{BB962C8B-B14F-4D97-AF65-F5344CB8AC3E}">
        <p14:creationId xmlns:p14="http://schemas.microsoft.com/office/powerpoint/2010/main" val="24231491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0240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663251FC-0058-5942-8228-E28C0F42ED23}" type="slidenum">
              <a:rPr lang="en-US" sz="1200"/>
              <a:pPr eaLnBrk="1" hangingPunct="1"/>
              <a:t>99</a:t>
            </a:fld>
            <a:endParaRPr lang="en-US" sz="1200"/>
          </a:p>
        </p:txBody>
      </p:sp>
    </p:spTree>
    <p:extLst>
      <p:ext uri="{BB962C8B-B14F-4D97-AF65-F5344CB8AC3E}">
        <p14:creationId xmlns:p14="http://schemas.microsoft.com/office/powerpoint/2010/main" val="272362432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10342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A6B5BC8C-CD12-4F4D-BA61-329F365056B1}" type="slidenum">
              <a:rPr lang="en-US" sz="1200"/>
              <a:pPr eaLnBrk="1" hangingPunct="1"/>
              <a:t>100</a:t>
            </a:fld>
            <a:endParaRPr lang="en-US" sz="1200"/>
          </a:p>
        </p:txBody>
      </p:sp>
    </p:spTree>
    <p:extLst>
      <p:ext uri="{BB962C8B-B14F-4D97-AF65-F5344CB8AC3E}">
        <p14:creationId xmlns:p14="http://schemas.microsoft.com/office/powerpoint/2010/main" val="7029176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10342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A6B5BC8C-CD12-4F4D-BA61-329F365056B1}" type="slidenum">
              <a:rPr lang="en-US" sz="1200"/>
              <a:pPr eaLnBrk="1" hangingPunct="1"/>
              <a:t>101</a:t>
            </a:fld>
            <a:endParaRPr lang="en-US" sz="1200"/>
          </a:p>
        </p:txBody>
      </p:sp>
    </p:spTree>
    <p:extLst>
      <p:ext uri="{BB962C8B-B14F-4D97-AF65-F5344CB8AC3E}">
        <p14:creationId xmlns:p14="http://schemas.microsoft.com/office/powerpoint/2010/main" val="10951806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10342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A6B5BC8C-CD12-4F4D-BA61-329F365056B1}" type="slidenum">
              <a:rPr lang="en-US" sz="1200"/>
              <a:pPr eaLnBrk="1" hangingPunct="1"/>
              <a:t>102</a:t>
            </a:fld>
            <a:endParaRPr lang="en-US" sz="1200"/>
          </a:p>
        </p:txBody>
      </p:sp>
    </p:spTree>
    <p:extLst>
      <p:ext uri="{BB962C8B-B14F-4D97-AF65-F5344CB8AC3E}">
        <p14:creationId xmlns:p14="http://schemas.microsoft.com/office/powerpoint/2010/main" val="276202298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C59BC7D2-7FAC-F244-BE6D-BBBE73B249C6}" type="slidenum">
              <a:rPr lang="en-US" sz="1200"/>
              <a:pPr eaLnBrk="1" hangingPunct="1"/>
              <a:t>103</a:t>
            </a:fld>
            <a:endParaRPr lang="en-US" sz="1200"/>
          </a:p>
        </p:txBody>
      </p:sp>
    </p:spTree>
    <p:extLst>
      <p:ext uri="{BB962C8B-B14F-4D97-AF65-F5344CB8AC3E}">
        <p14:creationId xmlns:p14="http://schemas.microsoft.com/office/powerpoint/2010/main" val="323712708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10650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2619403F-6A6A-3445-8B56-07E7E33C7CCF}" type="slidenum">
              <a:rPr lang="en-US" sz="1200"/>
              <a:pPr eaLnBrk="1" hangingPunct="1"/>
              <a:t>104</a:t>
            </a:fld>
            <a:endParaRPr lang="en-US" sz="1200"/>
          </a:p>
        </p:txBody>
      </p:sp>
    </p:spTree>
    <p:extLst>
      <p:ext uri="{BB962C8B-B14F-4D97-AF65-F5344CB8AC3E}">
        <p14:creationId xmlns:p14="http://schemas.microsoft.com/office/powerpoint/2010/main" val="373193935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854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0854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7871AC98-2502-514A-A2DD-530BBF8CE109}" type="slidenum">
              <a:rPr lang="en-US" sz="1200"/>
              <a:pPr eaLnBrk="1" hangingPunct="1"/>
              <a:t>106</a:t>
            </a:fld>
            <a:endParaRPr lang="en-US" sz="1200"/>
          </a:p>
        </p:txBody>
      </p:sp>
    </p:spTree>
    <p:extLst>
      <p:ext uri="{BB962C8B-B14F-4D97-AF65-F5344CB8AC3E}">
        <p14:creationId xmlns:p14="http://schemas.microsoft.com/office/powerpoint/2010/main" val="1349102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DDACC735-3805-3642-B898-47B1A0EEBA18}" type="slidenum">
              <a:rPr lang="en-US" sz="1200"/>
              <a:pPr eaLnBrk="1" hangingPunct="1"/>
              <a:t>33</a:t>
            </a:fld>
            <a:endParaRPr lang="en-US" sz="1200"/>
          </a:p>
        </p:txBody>
      </p:sp>
    </p:spTree>
    <p:extLst>
      <p:ext uri="{BB962C8B-B14F-4D97-AF65-F5344CB8AC3E}">
        <p14:creationId xmlns:p14="http://schemas.microsoft.com/office/powerpoint/2010/main" val="122964869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95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095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92870576-BE19-4446-BE94-BF9225196074}" type="slidenum">
              <a:rPr lang="en-US" sz="1200"/>
              <a:pPr eaLnBrk="1" hangingPunct="1"/>
              <a:t>107</a:t>
            </a:fld>
            <a:endParaRPr lang="en-US" sz="1200"/>
          </a:p>
        </p:txBody>
      </p:sp>
    </p:spTree>
    <p:extLst>
      <p:ext uri="{BB962C8B-B14F-4D97-AF65-F5344CB8AC3E}">
        <p14:creationId xmlns:p14="http://schemas.microsoft.com/office/powerpoint/2010/main" val="284833320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4E664F2B-EA61-074F-BB64-773E5B7FCE04}" type="slidenum">
              <a:rPr lang="en-US" sz="1200"/>
              <a:pPr eaLnBrk="1" hangingPunct="1"/>
              <a:t>108</a:t>
            </a:fld>
            <a:endParaRPr lang="en-US" sz="1200"/>
          </a:p>
        </p:txBody>
      </p:sp>
    </p:spTree>
    <p:extLst>
      <p:ext uri="{BB962C8B-B14F-4D97-AF65-F5344CB8AC3E}">
        <p14:creationId xmlns:p14="http://schemas.microsoft.com/office/powerpoint/2010/main" val="77173574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11162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15DDB6C1-E209-C74D-8001-6633E04705EC}" type="slidenum">
              <a:rPr lang="en-US" sz="1200"/>
              <a:pPr eaLnBrk="1" hangingPunct="1"/>
              <a:t>109</a:t>
            </a:fld>
            <a:endParaRPr lang="en-US" sz="1200"/>
          </a:p>
        </p:txBody>
      </p:sp>
    </p:spTree>
    <p:extLst>
      <p:ext uri="{BB962C8B-B14F-4D97-AF65-F5344CB8AC3E}">
        <p14:creationId xmlns:p14="http://schemas.microsoft.com/office/powerpoint/2010/main" val="205211952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11162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15DDB6C1-E209-C74D-8001-6633E04705EC}" type="slidenum">
              <a:rPr lang="en-US" sz="1200"/>
              <a:pPr eaLnBrk="1" hangingPunct="1"/>
              <a:t>110</a:t>
            </a:fld>
            <a:endParaRPr lang="en-US" sz="1200"/>
          </a:p>
        </p:txBody>
      </p:sp>
    </p:spTree>
    <p:extLst>
      <p:ext uri="{BB962C8B-B14F-4D97-AF65-F5344CB8AC3E}">
        <p14:creationId xmlns:p14="http://schemas.microsoft.com/office/powerpoint/2010/main" val="161288791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11162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15DDB6C1-E209-C74D-8001-6633E04705EC}" type="slidenum">
              <a:rPr lang="en-US" sz="1200"/>
              <a:pPr eaLnBrk="1" hangingPunct="1"/>
              <a:t>111</a:t>
            </a:fld>
            <a:endParaRPr lang="en-US" sz="1200"/>
          </a:p>
        </p:txBody>
      </p:sp>
    </p:spTree>
    <p:extLst>
      <p:ext uri="{BB962C8B-B14F-4D97-AF65-F5344CB8AC3E}">
        <p14:creationId xmlns:p14="http://schemas.microsoft.com/office/powerpoint/2010/main" val="275194427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11162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15DDB6C1-E209-C74D-8001-6633E04705EC}" type="slidenum">
              <a:rPr lang="en-US" sz="1200"/>
              <a:pPr eaLnBrk="1" hangingPunct="1"/>
              <a:t>112</a:t>
            </a:fld>
            <a:endParaRPr lang="en-US" sz="1200"/>
          </a:p>
        </p:txBody>
      </p:sp>
    </p:spTree>
    <p:extLst>
      <p:ext uri="{BB962C8B-B14F-4D97-AF65-F5344CB8AC3E}">
        <p14:creationId xmlns:p14="http://schemas.microsoft.com/office/powerpoint/2010/main" val="233052689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673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11674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2A21F185-8CEB-ED4D-9188-36114F37EF9E}" type="slidenum">
              <a:rPr lang="en-US" sz="1200"/>
              <a:pPr eaLnBrk="1" hangingPunct="1"/>
              <a:t>113</a:t>
            </a:fld>
            <a:endParaRPr lang="en-US" sz="1200"/>
          </a:p>
        </p:txBody>
      </p:sp>
    </p:spTree>
    <p:extLst>
      <p:ext uri="{BB962C8B-B14F-4D97-AF65-F5344CB8AC3E}">
        <p14:creationId xmlns:p14="http://schemas.microsoft.com/office/powerpoint/2010/main" val="9061235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673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11674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2A21F185-8CEB-ED4D-9188-36114F37EF9E}" type="slidenum">
              <a:rPr lang="en-US" sz="1200"/>
              <a:pPr eaLnBrk="1" hangingPunct="1"/>
              <a:t>115</a:t>
            </a:fld>
            <a:endParaRPr lang="en-US" sz="1200"/>
          </a:p>
        </p:txBody>
      </p:sp>
    </p:spTree>
    <p:extLst>
      <p:ext uri="{BB962C8B-B14F-4D97-AF65-F5344CB8AC3E}">
        <p14:creationId xmlns:p14="http://schemas.microsoft.com/office/powerpoint/2010/main" val="343792934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776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11776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92534AC1-DD86-5140-BD9B-BDF3D4E007E3}" type="slidenum">
              <a:rPr lang="en-US" sz="1200"/>
              <a:pPr eaLnBrk="1" hangingPunct="1"/>
              <a:t>116</a:t>
            </a:fld>
            <a:endParaRPr lang="en-US" sz="1200"/>
          </a:p>
        </p:txBody>
      </p:sp>
    </p:spTree>
    <p:extLst>
      <p:ext uri="{BB962C8B-B14F-4D97-AF65-F5344CB8AC3E}">
        <p14:creationId xmlns:p14="http://schemas.microsoft.com/office/powerpoint/2010/main" val="290040218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878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1878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3AC2EFB4-60E1-E946-8B9C-420A657B7B5C}" type="slidenum">
              <a:rPr lang="en-US" sz="1200"/>
              <a:pPr eaLnBrk="1" hangingPunct="1"/>
              <a:t>118</a:t>
            </a:fld>
            <a:endParaRPr lang="en-US" sz="1200"/>
          </a:p>
        </p:txBody>
      </p:sp>
    </p:spTree>
    <p:extLst>
      <p:ext uri="{BB962C8B-B14F-4D97-AF65-F5344CB8AC3E}">
        <p14:creationId xmlns:p14="http://schemas.microsoft.com/office/powerpoint/2010/main" val="3287988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FA7A35F8-B011-514A-A5AD-BC6E58CE7BDD}" type="slidenum">
              <a:rPr lang="en-US" sz="1200"/>
              <a:pPr eaLnBrk="1" hangingPunct="1"/>
              <a:t>35</a:t>
            </a:fld>
            <a:endParaRPr lang="en-US" sz="1200"/>
          </a:p>
        </p:txBody>
      </p:sp>
    </p:spTree>
    <p:extLst>
      <p:ext uri="{BB962C8B-B14F-4D97-AF65-F5344CB8AC3E}">
        <p14:creationId xmlns:p14="http://schemas.microsoft.com/office/powerpoint/2010/main" val="193042565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981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11981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46DC81E2-BDC5-9042-9CC7-18F9271176AA}" type="slidenum">
              <a:rPr lang="en-US" sz="1200"/>
              <a:pPr eaLnBrk="1" hangingPunct="1"/>
              <a:t>119</a:t>
            </a:fld>
            <a:endParaRPr lang="en-US" sz="1200"/>
          </a:p>
        </p:txBody>
      </p:sp>
    </p:spTree>
    <p:extLst>
      <p:ext uri="{BB962C8B-B14F-4D97-AF65-F5344CB8AC3E}">
        <p14:creationId xmlns:p14="http://schemas.microsoft.com/office/powerpoint/2010/main" val="384538440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12083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59DA00FC-7EA3-D34E-AC29-DC3D4032CB61}" type="slidenum">
              <a:rPr lang="en-US" sz="1200"/>
              <a:pPr eaLnBrk="1" hangingPunct="1"/>
              <a:t>120</a:t>
            </a:fld>
            <a:endParaRPr lang="en-US" sz="1200"/>
          </a:p>
        </p:txBody>
      </p:sp>
    </p:spTree>
    <p:extLst>
      <p:ext uri="{BB962C8B-B14F-4D97-AF65-F5344CB8AC3E}">
        <p14:creationId xmlns:p14="http://schemas.microsoft.com/office/powerpoint/2010/main" val="339218037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11162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15DDB6C1-E209-C74D-8001-6633E04705EC}" type="slidenum">
              <a:rPr lang="en-US" sz="1200"/>
              <a:pPr eaLnBrk="1" hangingPunct="1"/>
              <a:t>125</a:t>
            </a:fld>
            <a:endParaRPr lang="en-US" sz="1200"/>
          </a:p>
        </p:txBody>
      </p:sp>
    </p:spTree>
    <p:extLst>
      <p:ext uri="{BB962C8B-B14F-4D97-AF65-F5344CB8AC3E}">
        <p14:creationId xmlns:p14="http://schemas.microsoft.com/office/powerpoint/2010/main" val="160061384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752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0752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7D3E0620-A835-D347-9F16-8A65AF290478}" type="slidenum">
              <a:rPr lang="en-US" sz="1200"/>
              <a:pPr eaLnBrk="1" hangingPunct="1"/>
              <a:t>128</a:t>
            </a:fld>
            <a:endParaRPr lang="en-US" sz="1200"/>
          </a:p>
        </p:txBody>
      </p:sp>
    </p:spTree>
    <p:extLst>
      <p:ext uri="{BB962C8B-B14F-4D97-AF65-F5344CB8AC3E}">
        <p14:creationId xmlns:p14="http://schemas.microsoft.com/office/powerpoint/2010/main" val="415336013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18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2186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50C11EB8-245B-8E49-85B8-FC9B95F6D099}" type="slidenum">
              <a:rPr lang="en-US" sz="1200"/>
              <a:pPr eaLnBrk="1" hangingPunct="1"/>
              <a:t>132</a:t>
            </a:fld>
            <a:endParaRPr lang="en-US" sz="1200"/>
          </a:p>
        </p:txBody>
      </p:sp>
    </p:spTree>
    <p:extLst>
      <p:ext uri="{BB962C8B-B14F-4D97-AF65-F5344CB8AC3E}">
        <p14:creationId xmlns:p14="http://schemas.microsoft.com/office/powerpoint/2010/main" val="174248490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11162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15DDB6C1-E209-C74D-8001-6633E04705EC}" type="slidenum">
              <a:rPr lang="en-US" sz="1200"/>
              <a:pPr eaLnBrk="1" hangingPunct="1"/>
              <a:t>134</a:t>
            </a:fld>
            <a:endParaRPr lang="en-US" sz="1200"/>
          </a:p>
        </p:txBody>
      </p:sp>
    </p:spTree>
    <p:extLst>
      <p:ext uri="{BB962C8B-B14F-4D97-AF65-F5344CB8AC3E}">
        <p14:creationId xmlns:p14="http://schemas.microsoft.com/office/powerpoint/2010/main" val="96419395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11162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15DDB6C1-E209-C74D-8001-6633E04705EC}" type="slidenum">
              <a:rPr lang="en-US" sz="1200"/>
              <a:pPr eaLnBrk="1" hangingPunct="1"/>
              <a:t>135</a:t>
            </a:fld>
            <a:endParaRPr lang="en-US" sz="1200"/>
          </a:p>
        </p:txBody>
      </p:sp>
    </p:spTree>
    <p:extLst>
      <p:ext uri="{BB962C8B-B14F-4D97-AF65-F5344CB8AC3E}">
        <p14:creationId xmlns:p14="http://schemas.microsoft.com/office/powerpoint/2010/main" val="154603357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11162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15DDB6C1-E209-C74D-8001-6633E04705EC}" type="slidenum">
              <a:rPr lang="en-US" sz="1200"/>
              <a:pPr eaLnBrk="1" hangingPunct="1"/>
              <a:t>136</a:t>
            </a:fld>
            <a:endParaRPr lang="en-US" sz="1200"/>
          </a:p>
        </p:txBody>
      </p:sp>
    </p:spTree>
    <p:extLst>
      <p:ext uri="{BB962C8B-B14F-4D97-AF65-F5344CB8AC3E}">
        <p14:creationId xmlns:p14="http://schemas.microsoft.com/office/powerpoint/2010/main" val="365039232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11162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15DDB6C1-E209-C74D-8001-6633E04705EC}" type="slidenum">
              <a:rPr lang="en-US" sz="1200"/>
              <a:pPr eaLnBrk="1" hangingPunct="1"/>
              <a:t>137</a:t>
            </a:fld>
            <a:endParaRPr lang="en-US" sz="1200"/>
          </a:p>
        </p:txBody>
      </p:sp>
    </p:spTree>
    <p:extLst>
      <p:ext uri="{BB962C8B-B14F-4D97-AF65-F5344CB8AC3E}">
        <p14:creationId xmlns:p14="http://schemas.microsoft.com/office/powerpoint/2010/main" val="280274839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11162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15DDB6C1-E209-C74D-8001-6633E04705EC}" type="slidenum">
              <a:rPr lang="en-US" sz="1200"/>
              <a:pPr eaLnBrk="1" hangingPunct="1"/>
              <a:t>138</a:t>
            </a:fld>
            <a:endParaRPr lang="en-US" sz="1200"/>
          </a:p>
        </p:txBody>
      </p:sp>
    </p:spTree>
    <p:extLst>
      <p:ext uri="{BB962C8B-B14F-4D97-AF65-F5344CB8AC3E}">
        <p14:creationId xmlns:p14="http://schemas.microsoft.com/office/powerpoint/2010/main" val="2773558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212FA337-8BC7-544A-A6E7-21499CA8E7FA}" type="slidenum">
              <a:rPr lang="en-US" sz="1200"/>
              <a:pPr eaLnBrk="1" hangingPunct="1"/>
              <a:t>36</a:t>
            </a:fld>
            <a:endParaRPr lang="en-US" sz="1200"/>
          </a:p>
        </p:txBody>
      </p:sp>
    </p:spTree>
    <p:extLst>
      <p:ext uri="{BB962C8B-B14F-4D97-AF65-F5344CB8AC3E}">
        <p14:creationId xmlns:p14="http://schemas.microsoft.com/office/powerpoint/2010/main" val="243171066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11162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15DDB6C1-E209-C74D-8001-6633E04705EC}" type="slidenum">
              <a:rPr lang="en-US" sz="1200"/>
              <a:pPr eaLnBrk="1" hangingPunct="1"/>
              <a:t>139</a:t>
            </a:fld>
            <a:endParaRPr lang="en-US" sz="1200"/>
          </a:p>
        </p:txBody>
      </p:sp>
    </p:spTree>
    <p:extLst>
      <p:ext uri="{BB962C8B-B14F-4D97-AF65-F5344CB8AC3E}">
        <p14:creationId xmlns:p14="http://schemas.microsoft.com/office/powerpoint/2010/main" val="85185258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11162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15DDB6C1-E209-C74D-8001-6633E04705EC}" type="slidenum">
              <a:rPr lang="en-US" sz="1200"/>
              <a:pPr eaLnBrk="1" hangingPunct="1"/>
              <a:t>140</a:t>
            </a:fld>
            <a:endParaRPr lang="en-US" sz="1200"/>
          </a:p>
        </p:txBody>
      </p:sp>
    </p:spTree>
    <p:extLst>
      <p:ext uri="{BB962C8B-B14F-4D97-AF65-F5344CB8AC3E}">
        <p14:creationId xmlns:p14="http://schemas.microsoft.com/office/powerpoint/2010/main" val="23229956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11162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15DDB6C1-E209-C74D-8001-6633E04705EC}" type="slidenum">
              <a:rPr lang="en-US" sz="1200"/>
              <a:pPr eaLnBrk="1" hangingPunct="1"/>
              <a:t>141</a:t>
            </a:fld>
            <a:endParaRPr lang="en-US" sz="1200"/>
          </a:p>
        </p:txBody>
      </p:sp>
    </p:spTree>
    <p:extLst>
      <p:ext uri="{BB962C8B-B14F-4D97-AF65-F5344CB8AC3E}">
        <p14:creationId xmlns:p14="http://schemas.microsoft.com/office/powerpoint/2010/main" val="343180020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11162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15DDB6C1-E209-C74D-8001-6633E04705EC}" type="slidenum">
              <a:rPr lang="en-US" sz="1200"/>
              <a:pPr eaLnBrk="1" hangingPunct="1"/>
              <a:t>142</a:t>
            </a:fld>
            <a:endParaRPr lang="en-US" sz="1200"/>
          </a:p>
        </p:txBody>
      </p:sp>
    </p:spTree>
    <p:extLst>
      <p:ext uri="{BB962C8B-B14F-4D97-AF65-F5344CB8AC3E}">
        <p14:creationId xmlns:p14="http://schemas.microsoft.com/office/powerpoint/2010/main" val="337199446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11162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15DDB6C1-E209-C74D-8001-6633E04705EC}" type="slidenum">
              <a:rPr lang="en-US" sz="1200"/>
              <a:pPr eaLnBrk="1" hangingPunct="1"/>
              <a:t>143</a:t>
            </a:fld>
            <a:endParaRPr lang="en-US" sz="1200"/>
          </a:p>
        </p:txBody>
      </p:sp>
    </p:spTree>
    <p:extLst>
      <p:ext uri="{BB962C8B-B14F-4D97-AF65-F5344CB8AC3E}">
        <p14:creationId xmlns:p14="http://schemas.microsoft.com/office/powerpoint/2010/main" val="334890718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11162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15DDB6C1-E209-C74D-8001-6633E04705EC}" type="slidenum">
              <a:rPr lang="en-US" sz="1200"/>
              <a:pPr eaLnBrk="1" hangingPunct="1"/>
              <a:t>144</a:t>
            </a:fld>
            <a:endParaRPr lang="en-US" sz="1200"/>
          </a:p>
        </p:txBody>
      </p:sp>
    </p:spTree>
    <p:extLst>
      <p:ext uri="{BB962C8B-B14F-4D97-AF65-F5344CB8AC3E}">
        <p14:creationId xmlns:p14="http://schemas.microsoft.com/office/powerpoint/2010/main" val="286458610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11162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15DDB6C1-E209-C74D-8001-6633E04705EC}" type="slidenum">
              <a:rPr lang="en-US" sz="1200"/>
              <a:pPr eaLnBrk="1" hangingPunct="1"/>
              <a:t>145</a:t>
            </a:fld>
            <a:endParaRPr lang="en-US" sz="1200"/>
          </a:p>
        </p:txBody>
      </p:sp>
    </p:spTree>
    <p:extLst>
      <p:ext uri="{BB962C8B-B14F-4D97-AF65-F5344CB8AC3E}">
        <p14:creationId xmlns:p14="http://schemas.microsoft.com/office/powerpoint/2010/main" val="218411496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800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12800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8B4C3D53-C6EA-DA47-A299-80D22B30BE98}" type="slidenum">
              <a:rPr lang="en-US" sz="1200"/>
              <a:pPr eaLnBrk="1" hangingPunct="1"/>
              <a:t>148</a:t>
            </a:fld>
            <a:endParaRPr lang="en-US" sz="1200"/>
          </a:p>
        </p:txBody>
      </p:sp>
    </p:spTree>
    <p:extLst>
      <p:ext uri="{BB962C8B-B14F-4D97-AF65-F5344CB8AC3E}">
        <p14:creationId xmlns:p14="http://schemas.microsoft.com/office/powerpoint/2010/main" val="122835887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12493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EB8930BE-E87A-EE4F-A812-65587C54A69B}" type="slidenum">
              <a:rPr lang="en-US" sz="1200"/>
              <a:pPr eaLnBrk="1" hangingPunct="1"/>
              <a:t>149</a:t>
            </a:fld>
            <a:endParaRPr lang="en-US" sz="1200"/>
          </a:p>
        </p:txBody>
      </p:sp>
    </p:spTree>
    <p:extLst>
      <p:ext uri="{BB962C8B-B14F-4D97-AF65-F5344CB8AC3E}">
        <p14:creationId xmlns:p14="http://schemas.microsoft.com/office/powerpoint/2010/main" val="333408002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12493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EB8930BE-E87A-EE4F-A812-65587C54A69B}" type="slidenum">
              <a:rPr lang="en-US" sz="1200"/>
              <a:pPr eaLnBrk="1" hangingPunct="1"/>
              <a:t>150</a:t>
            </a:fld>
            <a:endParaRPr lang="en-US" sz="1200"/>
          </a:p>
        </p:txBody>
      </p:sp>
    </p:spTree>
    <p:extLst>
      <p:ext uri="{BB962C8B-B14F-4D97-AF65-F5344CB8AC3E}">
        <p14:creationId xmlns:p14="http://schemas.microsoft.com/office/powerpoint/2010/main" val="575813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EF52B4E5-E710-6446-8573-0E1DECDB14DC}" type="slidenum">
              <a:rPr lang="en-US" sz="1200"/>
              <a:pPr eaLnBrk="1" hangingPunct="1"/>
              <a:t>37</a:t>
            </a:fld>
            <a:endParaRPr lang="en-US" sz="1200"/>
          </a:p>
        </p:txBody>
      </p:sp>
    </p:spTree>
    <p:extLst>
      <p:ext uri="{BB962C8B-B14F-4D97-AF65-F5344CB8AC3E}">
        <p14:creationId xmlns:p14="http://schemas.microsoft.com/office/powerpoint/2010/main" val="194474272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12493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EB8930BE-E87A-EE4F-A812-65587C54A69B}" type="slidenum">
              <a:rPr lang="en-US" sz="1200"/>
              <a:pPr eaLnBrk="1" hangingPunct="1"/>
              <a:t>151</a:t>
            </a:fld>
            <a:endParaRPr lang="en-US" sz="1200"/>
          </a:p>
        </p:txBody>
      </p:sp>
    </p:spTree>
    <p:extLst>
      <p:ext uri="{BB962C8B-B14F-4D97-AF65-F5344CB8AC3E}">
        <p14:creationId xmlns:p14="http://schemas.microsoft.com/office/powerpoint/2010/main" val="263046698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12493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EB8930BE-E87A-EE4F-A812-65587C54A69B}" type="slidenum">
              <a:rPr lang="en-US" sz="1200"/>
              <a:pPr eaLnBrk="1" hangingPunct="1"/>
              <a:t>152</a:t>
            </a:fld>
            <a:endParaRPr lang="en-US" sz="1200"/>
          </a:p>
        </p:txBody>
      </p:sp>
    </p:spTree>
    <p:extLst>
      <p:ext uri="{BB962C8B-B14F-4D97-AF65-F5344CB8AC3E}">
        <p14:creationId xmlns:p14="http://schemas.microsoft.com/office/powerpoint/2010/main" val="400222627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12493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EB8930BE-E87A-EE4F-A812-65587C54A69B}" type="slidenum">
              <a:rPr lang="en-US" sz="1200"/>
              <a:pPr eaLnBrk="1" hangingPunct="1"/>
              <a:t>153</a:t>
            </a:fld>
            <a:endParaRPr lang="en-US" sz="1200"/>
          </a:p>
        </p:txBody>
      </p:sp>
    </p:spTree>
    <p:extLst>
      <p:ext uri="{BB962C8B-B14F-4D97-AF65-F5344CB8AC3E}">
        <p14:creationId xmlns:p14="http://schemas.microsoft.com/office/powerpoint/2010/main" val="413405302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12493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EB8930BE-E87A-EE4F-A812-65587C54A69B}" type="slidenum">
              <a:rPr lang="en-US" sz="1200"/>
              <a:pPr eaLnBrk="1" hangingPunct="1"/>
              <a:t>154</a:t>
            </a:fld>
            <a:endParaRPr lang="en-US" sz="1200"/>
          </a:p>
        </p:txBody>
      </p:sp>
    </p:spTree>
    <p:extLst>
      <p:ext uri="{BB962C8B-B14F-4D97-AF65-F5344CB8AC3E}">
        <p14:creationId xmlns:p14="http://schemas.microsoft.com/office/powerpoint/2010/main" val="350873498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12493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EB8930BE-E87A-EE4F-A812-65587C54A69B}" type="slidenum">
              <a:rPr lang="en-US" sz="1200"/>
              <a:pPr eaLnBrk="1" hangingPunct="1"/>
              <a:t>155</a:t>
            </a:fld>
            <a:endParaRPr lang="en-US" sz="1200"/>
          </a:p>
        </p:txBody>
      </p:sp>
    </p:spTree>
    <p:extLst>
      <p:ext uri="{BB962C8B-B14F-4D97-AF65-F5344CB8AC3E}">
        <p14:creationId xmlns:p14="http://schemas.microsoft.com/office/powerpoint/2010/main" val="38023929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12493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EB8930BE-E87A-EE4F-A812-65587C54A69B}" type="slidenum">
              <a:rPr lang="en-US" sz="1200"/>
              <a:pPr eaLnBrk="1" hangingPunct="1"/>
              <a:t>156</a:t>
            </a:fld>
            <a:endParaRPr lang="en-US" sz="1200"/>
          </a:p>
        </p:txBody>
      </p:sp>
    </p:spTree>
    <p:extLst>
      <p:ext uri="{BB962C8B-B14F-4D97-AF65-F5344CB8AC3E}">
        <p14:creationId xmlns:p14="http://schemas.microsoft.com/office/powerpoint/2010/main" val="101277393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595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2595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E25F2A8F-0D71-6E44-A02F-D95BC17E0A1E}" type="slidenum">
              <a:rPr lang="en-US" sz="1200"/>
              <a:pPr eaLnBrk="1" hangingPunct="1"/>
              <a:t>158</a:t>
            </a:fld>
            <a:endParaRPr lang="en-US" sz="1200"/>
          </a:p>
        </p:txBody>
      </p:sp>
    </p:spTree>
    <p:extLst>
      <p:ext uri="{BB962C8B-B14F-4D97-AF65-F5344CB8AC3E}">
        <p14:creationId xmlns:p14="http://schemas.microsoft.com/office/powerpoint/2010/main" val="175964395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11162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15DDB6C1-E209-C74D-8001-6633E04705EC}" type="slidenum">
              <a:rPr lang="en-US" sz="1200"/>
              <a:pPr eaLnBrk="1" hangingPunct="1"/>
              <a:t>159</a:t>
            </a:fld>
            <a:endParaRPr lang="en-US" sz="1200"/>
          </a:p>
        </p:txBody>
      </p:sp>
    </p:spTree>
    <p:extLst>
      <p:ext uri="{BB962C8B-B14F-4D97-AF65-F5344CB8AC3E}">
        <p14:creationId xmlns:p14="http://schemas.microsoft.com/office/powerpoint/2010/main" val="347579122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800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12800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8B4C3D53-C6EA-DA47-A299-80D22B30BE98}" type="slidenum">
              <a:rPr lang="en-US" sz="1200"/>
              <a:pPr eaLnBrk="1" hangingPunct="1"/>
              <a:t>160</a:t>
            </a:fld>
            <a:endParaRPr lang="en-US" sz="1200"/>
          </a:p>
        </p:txBody>
      </p:sp>
    </p:spTree>
    <p:extLst>
      <p:ext uri="{BB962C8B-B14F-4D97-AF65-F5344CB8AC3E}">
        <p14:creationId xmlns:p14="http://schemas.microsoft.com/office/powerpoint/2010/main" val="14386734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902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12902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56A3F109-ADC8-7540-BAD6-C89C09F57635}" type="slidenum">
              <a:rPr lang="en-US" sz="1200"/>
              <a:pPr eaLnBrk="1" hangingPunct="1"/>
              <a:t>161</a:t>
            </a:fld>
            <a:endParaRPr lang="en-US" sz="1200"/>
          </a:p>
        </p:txBody>
      </p:sp>
    </p:spTree>
    <p:extLst>
      <p:ext uri="{BB962C8B-B14F-4D97-AF65-F5344CB8AC3E}">
        <p14:creationId xmlns:p14="http://schemas.microsoft.com/office/powerpoint/2010/main" val="2809583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7F531B64-E441-6347-90A5-D6B30FCDD8B5}"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14177E4B-B0F4-AC45-9217-40C43077D7E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B3AACEF0-ED26-C04F-A20F-7222FABB2DBE}" type="slidenum">
              <a:rPr lang="en-US" smtClean="0"/>
              <a:pPr/>
              <a:t>‹#›</a:t>
            </a:fld>
            <a:endParaRPr lang="en-US"/>
          </a:p>
        </p:txBody>
      </p:sp>
      <p:grpSp>
        <p:nvGrpSpPr>
          <p:cNvPr id="5" name="Group 4"/>
          <p:cNvGrpSpPr/>
          <p:nvPr/>
        </p:nvGrpSpPr>
        <p:grpSpPr>
          <a:xfrm>
            <a:off x="284163" y="452718"/>
            <a:ext cx="8576373"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E229EB19-D124-6B48-9C0E-F83CF10860DF}"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E5A78605-0656-1D4A-8F1C-8729236DE1BE}"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C72DE300-B3F9-AE45-9EF8-F0F579E4D86D}"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C72DE300-B3F9-AE45-9EF8-F0F579E4D86D}"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C72DE300-B3F9-AE45-9EF8-F0F579E4D86D}"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CED78B6F-9337-C74F-A8F1-171ACB2F4CFC}"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7A571FD2-C04A-F14B-910E-30B8412EBCAA}"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C72DE300-B3F9-AE45-9EF8-F0F579E4D86D}" type="slidenum">
              <a:rPr lang="en-US" smtClean="0"/>
              <a:pPr/>
              <a:t>‹#›</a:t>
            </a:fld>
            <a:endParaRPr lang="en-US"/>
          </a:p>
        </p:txBody>
      </p:sp>
    </p:spTree>
    <p:extLst>
      <p:ext uri="{BB962C8B-B14F-4D97-AF65-F5344CB8AC3E}">
        <p14:creationId xmlns:p14="http://schemas.microsoft.com/office/powerpoint/2010/main" val="3710391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2FB273E-2E6B-B54E-BB31-21CFAC5814D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C Question">
    <p:spTree>
      <p:nvGrpSpPr>
        <p:cNvPr id="1" name=""/>
        <p:cNvGrpSpPr/>
        <p:nvPr/>
      </p:nvGrpSpPr>
      <p:grpSpPr>
        <a:xfrm>
          <a:off x="0" y="0"/>
          <a:ext cx="0" cy="0"/>
          <a:chOff x="0" y="0"/>
          <a:chExt cx="0" cy="0"/>
        </a:xfrm>
      </p:grpSpPr>
      <p:sp>
        <p:nvSpPr>
          <p:cNvPr id="7" name="Rectangle 6"/>
          <p:cNvSpPr/>
          <p:nvPr/>
        </p:nvSpPr>
        <p:spPr>
          <a:xfrm>
            <a:off x="284164" y="455775"/>
            <a:ext cx="8574087" cy="677287"/>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200" dirty="0">
                <a:latin typeface="+mj-lt"/>
              </a:rPr>
              <a:t>Question</a:t>
            </a:r>
            <a:endParaRPr sz="4200" dirty="0">
              <a:latin typeface="+mj-lt"/>
            </a:endParaRPr>
          </a:p>
        </p:txBody>
      </p:sp>
      <p:grpSp>
        <p:nvGrpSpPr>
          <p:cNvPr id="8" name="Group 7"/>
          <p:cNvGrpSpPr/>
          <p:nvPr/>
        </p:nvGrpSpPr>
        <p:grpSpPr>
          <a:xfrm>
            <a:off x="281877" y="112118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Content Placeholder 2"/>
          <p:cNvSpPr>
            <a:spLocks noGrp="1"/>
          </p:cNvSpPr>
          <p:nvPr>
            <p:ph idx="1" hasCustomPrompt="1"/>
          </p:nvPr>
        </p:nvSpPr>
        <p:spPr>
          <a:xfrm>
            <a:off x="1781504" y="1616939"/>
            <a:ext cx="6582275" cy="1200189"/>
          </a:xfrm>
        </p:spPr>
        <p:txBody>
          <a:bodyPr/>
          <a:lstStyle>
            <a:lvl1pPr marL="0" indent="0">
              <a:buFontTx/>
              <a:buNone/>
              <a:defRPr/>
            </a:lvl1pPr>
            <a:lvl2pPr>
              <a:buFont typeface="+mj-lt"/>
              <a:buAutoNum type="alphaUcPeriod"/>
              <a:defRPr/>
            </a:lvl2pPr>
            <a:lvl3pPr marL="1028700" indent="-342900">
              <a:buFont typeface="+mj-lt"/>
              <a:buAutoNum type="alphaUcPeriod"/>
              <a:defRPr/>
            </a:lvl3pPr>
            <a:lvl4pPr marL="1202531" indent="-257175">
              <a:buFont typeface="+mj-lt"/>
              <a:buAutoNum type="alphaUcPeriod"/>
              <a:defRPr/>
            </a:lvl4pPr>
            <a:lvl5pPr marL="1463278" indent="-257175">
              <a:buFont typeface="+mj-lt"/>
              <a:buAutoNum type="alphaUcPeriod"/>
              <a:defRPr/>
            </a:lvl5pPr>
          </a:lstStyle>
          <a:p>
            <a:pPr lvl="0"/>
            <a:r>
              <a:rPr lang="en-US" dirty="0"/>
              <a:t>Question</a:t>
            </a:r>
            <a:endParaRPr dirty="0"/>
          </a:p>
        </p:txBody>
      </p:sp>
      <p:sp>
        <p:nvSpPr>
          <p:cNvPr id="14" name="Text Placeholder 13">
            <a:extLst>
              <a:ext uri="{FF2B5EF4-FFF2-40B4-BE49-F238E27FC236}">
                <a16:creationId xmlns:a16="http://schemas.microsoft.com/office/drawing/2014/main" id="{050983D5-67C9-E642-8FAD-59ACC415224A}"/>
              </a:ext>
            </a:extLst>
          </p:cNvPr>
          <p:cNvSpPr>
            <a:spLocks noGrp="1"/>
          </p:cNvSpPr>
          <p:nvPr>
            <p:ph type="body" sz="quarter" idx="10"/>
          </p:nvPr>
        </p:nvSpPr>
        <p:spPr>
          <a:xfrm>
            <a:off x="1781504" y="2932043"/>
            <a:ext cx="6611179" cy="3621157"/>
          </a:xfrm>
        </p:spPr>
        <p:txBody>
          <a:bodyPr/>
          <a:lstStyle>
            <a:lvl1pPr marL="457200" indent="-457200">
              <a:buFont typeface="+mj-lt"/>
              <a:buAutoNum type="alphaUcPeriod"/>
              <a:defRPr/>
            </a:lvl1pPr>
            <a:lvl2pPr marL="800100" indent="-457200">
              <a:buFont typeface="+mj-lt"/>
              <a:buAutoNum type="alphaUcPeriod"/>
              <a:defRPr/>
            </a:lvl2pPr>
            <a:lvl3pPr marL="1371600" indent="-457200">
              <a:buFont typeface="+mj-lt"/>
              <a:buAutoNum type="alphaUcPeriod"/>
              <a:defRPr/>
            </a:lvl3pPr>
            <a:lvl4pPr marL="1603375" indent="-342900">
              <a:buFont typeface="+mj-lt"/>
              <a:buAutoNum type="alphaUcPeriod"/>
              <a:defRPr/>
            </a:lvl4pPr>
            <a:lvl5pPr marL="1951037" indent="-342900">
              <a:buFont typeface="+mj-lt"/>
              <a:buAutoNum type="alphaU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B748048-C519-E747-9DC5-A550B88F72E4}"/>
              </a:ext>
            </a:extLst>
          </p:cNvPr>
          <p:cNvSpPr>
            <a:spLocks noGrp="1"/>
          </p:cNvSpPr>
          <p:nvPr>
            <p:ph type="body" sz="quarter" idx="11"/>
          </p:nvPr>
        </p:nvSpPr>
        <p:spPr>
          <a:xfrm>
            <a:off x="7730728" y="6553200"/>
            <a:ext cx="528638" cy="304800"/>
          </a:xfrm>
        </p:spPr>
        <p:txBody>
          <a:bodyPr>
            <a:noAutofit/>
          </a:bodyPr>
          <a:lstStyle>
            <a:lvl1pPr marL="0" indent="0" algn="r">
              <a:buNone/>
              <a:defRPr sz="900"/>
            </a:lvl1pPr>
            <a:lvl2pPr>
              <a:defRPr sz="900"/>
            </a:lvl2pPr>
            <a:lvl3pPr>
              <a:defRPr sz="900"/>
            </a:lvl3pPr>
            <a:lvl4pPr>
              <a:defRPr sz="900"/>
            </a:lvl4pPr>
            <a:lvl5pPr>
              <a:defRPr sz="900"/>
            </a:lvl5pPr>
          </a:lstStyle>
          <a:p>
            <a:pPr lvl="0"/>
            <a:endParaRPr lang="en-US" dirty="0"/>
          </a:p>
        </p:txBody>
      </p:sp>
    </p:spTree>
    <p:extLst>
      <p:ext uri="{BB962C8B-B14F-4D97-AF65-F5344CB8AC3E}">
        <p14:creationId xmlns:p14="http://schemas.microsoft.com/office/powerpoint/2010/main" val="2295589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Question &amp; Answer (Deprecated)">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1pPr marL="457200" indent="-457200">
              <a:spcBef>
                <a:spcPts val="500"/>
              </a:spcBef>
              <a:buFont typeface="+mj-lt"/>
              <a:buAutoNum type="alphaUcPeriod"/>
              <a:defRPr/>
            </a:lvl1pPr>
            <a:lvl2pPr>
              <a:buFont typeface="+mj-lt"/>
              <a:buAutoNum type="alphaUcPeriod"/>
              <a:defRPr/>
            </a:lvl2pPr>
            <a:lvl3pPr marL="1371600" indent="-457200">
              <a:buFont typeface="+mj-lt"/>
              <a:buAutoNum type="alphaUcPeriod"/>
              <a:defRPr/>
            </a:lvl3pPr>
            <a:lvl4pPr marL="1603375" indent="-342900">
              <a:buFont typeface="+mj-lt"/>
              <a:buAutoNum type="alphaUcPeriod"/>
              <a:defRPr/>
            </a:lvl4pPr>
            <a:lvl5pPr marL="1951037" indent="-342900">
              <a:buFont typeface="+mj-lt"/>
              <a:buAutoNum type="alphaU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2FB273E-2E6B-B54E-BB31-21CFAC5814DF}" type="slidenum">
              <a:rPr lang="en-US" smtClean="0"/>
              <a:pPr/>
              <a:t>‹#›</a:t>
            </a:fld>
            <a:endParaRPr lang="en-US"/>
          </a:p>
        </p:txBody>
      </p:sp>
    </p:spTree>
    <p:extLst>
      <p:ext uri="{BB962C8B-B14F-4D97-AF65-F5344CB8AC3E}">
        <p14:creationId xmlns:p14="http://schemas.microsoft.com/office/powerpoint/2010/main" val="3990178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C72DE300-B3F9-AE45-9EF8-F0F579E4D86D}"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a:t>Click to edit Master title style</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F7672AB-C4DE-6F4B-B210-66A5C58B6B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a:t>Drag picture to placeholder or click icon to add</a:t>
            </a:r>
            <a:endParaRP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C72DE300-B3F9-AE45-9EF8-F0F579E4D86D}"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0DA3E5BC-7422-4A4F-BF95-2A8578D35CE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A18A6925-0172-6D4E-B9B6-4FAEAEDE012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pPr>
              <a:defRPr/>
            </a:pPr>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pPr>
              <a:defRPr/>
            </a:pPr>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C72DE300-B3F9-AE45-9EF8-F0F579E4D86D}"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a:t>Click to edit Master title style</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81" r:id="rId3"/>
    <p:sldLayoutId id="2147483680"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9" r:id="rId19"/>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103.xml.rels><?xml version="1.0" encoding="UTF-8" standalone="yes"?>
<Relationships xmlns="http://schemas.openxmlformats.org/package/2006/relationships"><Relationship Id="rId3" Type="http://schemas.openxmlformats.org/officeDocument/2006/relationships/hyperlink" Target="http://www.personal.psu.edu/users/r/j/rjb323/sandwich/hoagie.jpg" TargetMode="External"/><Relationship Id="rId2" Type="http://schemas.openxmlformats.org/officeDocument/2006/relationships/notesSlide" Target="../notesSlides/notesSlide57.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hyperlink" Target="http://en.wikipedia.org/wiki/Image:Stick_Figure.png" TargetMode="External"/><Relationship Id="rId4" Type="http://schemas.openxmlformats.org/officeDocument/2006/relationships/image" Target="../media/image5.jpeg"/></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0.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0.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0.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0.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0.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3.xml"/><Relationship Id="rId1" Type="http://schemas.openxmlformats.org/officeDocument/2006/relationships/slideLayout" Target="../slideLayouts/slideLayout1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0.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0.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0.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0.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0.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0.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0.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0.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0.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0.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0.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0.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0.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0.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0.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0.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0.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0.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0.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0.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0.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0.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9.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0.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1.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2.e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3.bin"/><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personal.psu.edu/users/r/j/rjb323/sandwich/hoagie.jpg"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6.jpeg"/><Relationship Id="rId5" Type="http://schemas.openxmlformats.org/officeDocument/2006/relationships/hyperlink" Target="http://bleahy.home.mindspring.com/images/billleahy.jpg" TargetMode="External"/><Relationship Id="rId4" Type="http://schemas.openxmlformats.org/officeDocument/2006/relationships/image" Target="../media/image5.jpeg"/></Relationships>
</file>

<file path=ppt/slides/_rels/slide36.xml.rels><?xml version="1.0" encoding="UTF-8" standalone="yes"?>
<Relationships xmlns="http://schemas.openxmlformats.org/package/2006/relationships"><Relationship Id="rId3" Type="http://schemas.openxmlformats.org/officeDocument/2006/relationships/hyperlink" Target="http://www.personal.psu.edu/users/r/j/rjb323/sandwich/hoagie.jpg" TargetMode="External"/><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6.jpeg"/><Relationship Id="rId5" Type="http://schemas.openxmlformats.org/officeDocument/2006/relationships/hyperlink" Target="http://bleahy.home.mindspring.com/images/billleahy.jpg" TargetMode="External"/><Relationship Id="rId4" Type="http://schemas.openxmlformats.org/officeDocument/2006/relationships/image" Target="../media/image5.jpeg"/></Relationships>
</file>

<file path=ppt/slides/_rels/slide37.xml.rels><?xml version="1.0" encoding="UTF-8" standalone="yes"?>
<Relationships xmlns="http://schemas.openxmlformats.org/package/2006/relationships"><Relationship Id="rId3" Type="http://schemas.openxmlformats.org/officeDocument/2006/relationships/hyperlink" Target="http://www.personal.psu.edu/users/r/j/rjb323/sandwich/hoagie.jpg" TargetMode="External"/><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6.jpeg"/><Relationship Id="rId5" Type="http://schemas.openxmlformats.org/officeDocument/2006/relationships/hyperlink" Target="http://bleahy.home.mindspring.com/images/billleahy.jpg" TargetMode="External"/><Relationship Id="rId4" Type="http://schemas.openxmlformats.org/officeDocument/2006/relationships/image" Target="../media/image5.jpeg"/></Relationships>
</file>

<file path=ppt/slides/_rels/slide38.xml.rels><?xml version="1.0" encoding="UTF-8" standalone="yes"?>
<Relationships xmlns="http://schemas.openxmlformats.org/package/2006/relationships"><Relationship Id="rId3" Type="http://schemas.openxmlformats.org/officeDocument/2006/relationships/hyperlink" Target="http://www.personal.psu.edu/users/r/j/rjb323/sandwich/hoagie.jpg" TargetMode="External"/><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6.jpeg"/><Relationship Id="rId5" Type="http://schemas.openxmlformats.org/officeDocument/2006/relationships/hyperlink" Target="http://bleahy.home.mindspring.com/images/billleahy.jpg" TargetMode="External"/><Relationship Id="rId4" Type="http://schemas.openxmlformats.org/officeDocument/2006/relationships/image" Target="../media/image5.jpeg"/></Relationships>
</file>

<file path=ppt/slides/_rels/slide39.xml.rels><?xml version="1.0" encoding="UTF-8" standalone="yes"?>
<Relationships xmlns="http://schemas.openxmlformats.org/package/2006/relationships"><Relationship Id="rId3" Type="http://schemas.openxmlformats.org/officeDocument/2006/relationships/hyperlink" Target="http://www.personal.psu.edu/users/r/j/rjb323/sandwich/hoagie.jpg" TargetMode="External"/><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6.jpeg"/><Relationship Id="rId5" Type="http://schemas.openxmlformats.org/officeDocument/2006/relationships/hyperlink" Target="http://bleahy.home.mindspring.com/images/billleahy.jpg" TargetMode="Externa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www.personal.psu.edu/users/r/j/rjb323/sandwich/hoagie.jpg" TargetMode="External"/><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6.jpeg"/><Relationship Id="rId5" Type="http://schemas.openxmlformats.org/officeDocument/2006/relationships/hyperlink" Target="http://bleahy.home.mindspring.com/images/billleahy.jpg" TargetMode="External"/><Relationship Id="rId4" Type="http://schemas.openxmlformats.org/officeDocument/2006/relationships/image" Target="../media/image5.jpeg"/></Relationships>
</file>

<file path=ppt/slides/_rels/slide4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personal.psu.edu/users/r/j/rjb323/sandwich/hoagie.jpg" TargetMode="External"/><Relationship Id="rId7" Type="http://schemas.openxmlformats.org/officeDocument/2006/relationships/hyperlink" Target="http://en.wikipedia.org/wiki/Image:Stick_Figure.png" TargetMode="External"/><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6.jpeg"/><Relationship Id="rId5" Type="http://schemas.openxmlformats.org/officeDocument/2006/relationships/hyperlink" Target="http://bleahy.home.mindspring.com/images/billleahy.jpg" TargetMode="External"/><Relationship Id="rId4" Type="http://schemas.openxmlformats.org/officeDocument/2006/relationships/image" Target="../media/image5.jpe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www.personal.psu.edu/users/r/j/rjb323/sandwich/hoagie.jpg" TargetMode="External"/><Relationship Id="rId2" Type="http://schemas.openxmlformats.org/officeDocument/2006/relationships/notesSlide" Target="../notesSlides/notesSlide26.xml"/><Relationship Id="rId1" Type="http://schemas.openxmlformats.org/officeDocument/2006/relationships/slideLayout" Target="../slideLayouts/slideLayout10.xml"/><Relationship Id="rId4" Type="http://schemas.openxmlformats.org/officeDocument/2006/relationships/image" Target="../media/image5.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www.personal.psu.edu/users/r/j/rjb323/sandwich/hoagie.jpg" TargetMode="External"/><Relationship Id="rId2" Type="http://schemas.openxmlformats.org/officeDocument/2006/relationships/notesSlide" Target="../notesSlides/notesSlide27.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hyperlink" Target="http://en.wikipedia.org/wiki/Image:Stick_Figure.png" TargetMode="External"/><Relationship Id="rId4" Type="http://schemas.openxmlformats.org/officeDocument/2006/relationships/image" Target="../media/image5.jpeg"/></Relationships>
</file>

<file path=ppt/slides/_rels/slide57.xml.rels><?xml version="1.0" encoding="UTF-8" standalone="yes"?>
<Relationships xmlns="http://schemas.openxmlformats.org/package/2006/relationships"><Relationship Id="rId3" Type="http://schemas.openxmlformats.org/officeDocument/2006/relationships/hyperlink" Target="http://www.personal.psu.edu/users/r/j/rjb323/sandwich/hoagie.jpg"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en.wikipedia.org/wiki/Image:Stick_Figure.png" TargetMode="External"/><Relationship Id="rId4" Type="http://schemas.openxmlformats.org/officeDocument/2006/relationships/image" Target="../media/image5.jpeg"/></Relationships>
</file>

<file path=ppt/slides/_rels/slide58.xml.rels><?xml version="1.0" encoding="UTF-8" standalone="yes"?>
<Relationships xmlns="http://schemas.openxmlformats.org/package/2006/relationships"><Relationship Id="rId3" Type="http://schemas.openxmlformats.org/officeDocument/2006/relationships/hyperlink" Target="http://www.personal.psu.edu/users/r/j/rjb323/sandwich/hoagie.jpg" TargetMode="External"/><Relationship Id="rId2" Type="http://schemas.openxmlformats.org/officeDocument/2006/relationships/notesSlide" Target="../notesSlides/notesSlide29.xml"/><Relationship Id="rId1" Type="http://schemas.openxmlformats.org/officeDocument/2006/relationships/slideLayout" Target="../slideLayouts/slideLayout10.xml"/><Relationship Id="rId4" Type="http://schemas.openxmlformats.org/officeDocument/2006/relationships/image" Target="../media/image5.jpe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www.personal.psu.edu/users/r/j/rjb323/sandwich/hoagie.jpg" TargetMode="External"/><Relationship Id="rId2" Type="http://schemas.openxmlformats.org/officeDocument/2006/relationships/notesSlide" Target="../notesSlides/notesSlide49.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hyperlink" Target="http://en.wikipedia.org/wiki/Image:Stick_Figure.png" TargetMode="External"/><Relationship Id="rId4" Type="http://schemas.openxmlformats.org/officeDocument/2006/relationships/image" Target="../media/image5.jpeg"/></Relationships>
</file>

<file path=ppt/slides/_rels/slide95.xml.rels><?xml version="1.0" encoding="UTF-8" standalone="yes"?>
<Relationships xmlns="http://schemas.openxmlformats.org/package/2006/relationships"><Relationship Id="rId3" Type="http://schemas.openxmlformats.org/officeDocument/2006/relationships/hyperlink" Target="http://www.personal.psu.edu/users/r/j/rjb323/sandwich/hoagie.jpg" TargetMode="External"/><Relationship Id="rId2" Type="http://schemas.openxmlformats.org/officeDocument/2006/relationships/notesSlide" Target="../notesSlides/notesSlide50.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hyperlink" Target="http://en.wikipedia.org/wiki/Image:Stick_Figure.png" TargetMode="External"/><Relationship Id="rId4" Type="http://schemas.openxmlformats.org/officeDocument/2006/relationships/image" Target="../media/image5.jpe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hyperlink" Target="http://www.personal.psu.edu/users/r/j/rjb323/sandwich/hoagie.jpg" TargetMode="External"/><Relationship Id="rId2" Type="http://schemas.openxmlformats.org/officeDocument/2006/relationships/notesSlide" Target="../notesSlides/notesSlide51.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hyperlink" Target="http://en.wikipedia.org/wiki/Image:Stick_Figure.png" TargetMode="External"/><Relationship Id="rId4" Type="http://schemas.openxmlformats.org/officeDocument/2006/relationships/image" Target="../media/image5.jpeg"/></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a:bodyPr>
          <a:lstStyle/>
          <a:p>
            <a:pPr eaLnBrk="1" hangingPunct="1"/>
            <a:r>
              <a:rPr lang="en-US" dirty="0">
                <a:latin typeface="Arial" charset="0"/>
                <a:cs typeface="Arial" charset="0"/>
              </a:rPr>
              <a:t>Performance and Pipelines	</a:t>
            </a:r>
          </a:p>
        </p:txBody>
      </p:sp>
      <p:sp>
        <p:nvSpPr>
          <p:cNvPr id="2051" name="Rectangle 3"/>
          <p:cNvSpPr>
            <a:spLocks noGrp="1" noChangeArrowheads="1"/>
          </p:cNvSpPr>
          <p:nvPr>
            <p:ph type="subTitle" idx="1"/>
          </p:nvPr>
        </p:nvSpPr>
        <p:spPr/>
        <p:txBody>
          <a:bodyPr>
            <a:normAutofit/>
          </a:bodyPr>
          <a:lstStyle/>
          <a:p>
            <a:pPr eaLnBrk="1" hangingPunct="1"/>
            <a:r>
              <a:rPr lang="en-US" dirty="0">
                <a:latin typeface="Arial" charset="0"/>
                <a:cs typeface="Arial" charset="0"/>
              </a:rPr>
              <a:t>CS 2200 Summer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Benchmarks</a:t>
            </a:r>
          </a:p>
        </p:txBody>
      </p:sp>
      <p:sp>
        <p:nvSpPr>
          <p:cNvPr id="3" name="Content Placeholder 2"/>
          <p:cNvSpPr>
            <a:spLocks noGrp="1"/>
          </p:cNvSpPr>
          <p:nvPr>
            <p:ph idx="1"/>
          </p:nvPr>
        </p:nvSpPr>
        <p:spPr>
          <a:xfrm>
            <a:off x="1781503" y="1895457"/>
            <a:ext cx="7076747" cy="4842891"/>
          </a:xfrm>
        </p:spPr>
        <p:txBody>
          <a:bodyPr>
            <a:normAutofit fontScale="92500" lnSpcReduction="20000"/>
          </a:bodyPr>
          <a:lstStyle/>
          <a:p>
            <a:r>
              <a:rPr lang="en-US" b="1" dirty="0"/>
              <a:t>Benchmarks</a:t>
            </a:r>
            <a:r>
              <a:rPr lang="en-US" dirty="0"/>
              <a:t> are a set of programs that are </a:t>
            </a:r>
            <a:r>
              <a:rPr lang="en-US" b="1" dirty="0"/>
              <a:t>representative</a:t>
            </a:r>
            <a:r>
              <a:rPr lang="en-US" dirty="0"/>
              <a:t> of the workload for a processor.</a:t>
            </a:r>
          </a:p>
          <a:p>
            <a:r>
              <a:rPr lang="en-US" dirty="0"/>
              <a:t>The key difficulty is to be sure that the benchmark program selected really are representative of the prospective workload.</a:t>
            </a:r>
          </a:p>
          <a:p>
            <a:r>
              <a:rPr lang="en-US" dirty="0"/>
              <a:t>Standard benchmark suites (SPEC, LINPACK, Whetstone, Dhrystone, and many more) are used to try to compare “apples” with “apples” by summarizing performance </a:t>
            </a:r>
            <a:r>
              <a:rPr lang="en-US" i="1" dirty="0"/>
              <a:t>across a set of programs</a:t>
            </a:r>
          </a:p>
          <a:p>
            <a:pPr lvl="1"/>
            <a:r>
              <a:rPr lang="en-US" dirty="0"/>
              <a:t>E.g. SPEC uses </a:t>
            </a:r>
            <a:r>
              <a:rPr lang="en-US" dirty="0" err="1"/>
              <a:t>perl</a:t>
            </a:r>
            <a:r>
              <a:rPr lang="en-US" dirty="0"/>
              <a:t>, </a:t>
            </a:r>
            <a:r>
              <a:rPr lang="en-US" dirty="0" err="1"/>
              <a:t>gcc</a:t>
            </a:r>
            <a:r>
              <a:rPr lang="en-US" dirty="0"/>
              <a:t>, AI apps, compression, imaging apps, modeling apps, etc. to represent a common workload</a:t>
            </a:r>
          </a:p>
          <a:p>
            <a:r>
              <a:rPr lang="en-US" dirty="0"/>
              <a:t>A radical new design is hard to benchmark because there may not yet be a compiler or much code.</a:t>
            </a:r>
          </a:p>
        </p:txBody>
      </p:sp>
    </p:spTree>
    <p:extLst>
      <p:ext uri="{BB962C8B-B14F-4D97-AF65-F5344CB8AC3E}">
        <p14:creationId xmlns:p14="http://schemas.microsoft.com/office/powerpoint/2010/main" val="2455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dissolv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dissolv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3"/>
          <p:cNvSpPr txBox="1">
            <a:spLocks noChangeArrowheads="1"/>
          </p:cNvSpPr>
          <p:nvPr/>
        </p:nvSpPr>
        <p:spPr bwMode="auto">
          <a:xfrm>
            <a:off x="1406210" y="3588018"/>
            <a:ext cx="481323" cy="37637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IF</a:t>
            </a:r>
          </a:p>
        </p:txBody>
      </p:sp>
      <p:sp>
        <p:nvSpPr>
          <p:cNvPr id="33796" name="Text Box 4"/>
          <p:cNvSpPr txBox="1">
            <a:spLocks noChangeArrowheads="1"/>
          </p:cNvSpPr>
          <p:nvPr/>
        </p:nvSpPr>
        <p:spPr bwMode="auto">
          <a:xfrm>
            <a:off x="2851850" y="3588018"/>
            <a:ext cx="882426" cy="37637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ID/RR</a:t>
            </a:r>
          </a:p>
        </p:txBody>
      </p:sp>
      <p:sp>
        <p:nvSpPr>
          <p:cNvPr id="33797" name="Text Box 5"/>
          <p:cNvSpPr txBox="1">
            <a:spLocks noChangeArrowheads="1"/>
          </p:cNvSpPr>
          <p:nvPr/>
        </p:nvSpPr>
        <p:spPr bwMode="auto">
          <a:xfrm>
            <a:off x="4456261" y="3588018"/>
            <a:ext cx="561544" cy="37637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EX</a:t>
            </a:r>
          </a:p>
        </p:txBody>
      </p:sp>
      <p:sp>
        <p:nvSpPr>
          <p:cNvPr id="33798" name="Text Box 6"/>
          <p:cNvSpPr txBox="1">
            <a:spLocks noChangeArrowheads="1"/>
          </p:cNvSpPr>
          <p:nvPr/>
        </p:nvSpPr>
        <p:spPr bwMode="auto">
          <a:xfrm>
            <a:off x="5739789" y="3588018"/>
            <a:ext cx="802205" cy="37637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MEM</a:t>
            </a:r>
          </a:p>
        </p:txBody>
      </p:sp>
      <p:sp>
        <p:nvSpPr>
          <p:cNvPr id="33799" name="Text Box 7"/>
          <p:cNvSpPr txBox="1">
            <a:spLocks noChangeArrowheads="1"/>
          </p:cNvSpPr>
          <p:nvPr/>
        </p:nvSpPr>
        <p:spPr bwMode="auto">
          <a:xfrm>
            <a:off x="7270664" y="3588018"/>
            <a:ext cx="962646" cy="37637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WB</a:t>
            </a:r>
          </a:p>
        </p:txBody>
      </p:sp>
      <p:sp>
        <p:nvSpPr>
          <p:cNvPr id="33800" name="Line 8"/>
          <p:cNvSpPr>
            <a:spLocks noChangeShapeType="1"/>
          </p:cNvSpPr>
          <p:nvPr/>
        </p:nvSpPr>
        <p:spPr bwMode="auto">
          <a:xfrm>
            <a:off x="1006778" y="3740475"/>
            <a:ext cx="401103"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3801" name="Line 9"/>
          <p:cNvSpPr>
            <a:spLocks noChangeShapeType="1"/>
          </p:cNvSpPr>
          <p:nvPr/>
        </p:nvSpPr>
        <p:spPr bwMode="auto">
          <a:xfrm>
            <a:off x="8233310" y="3740475"/>
            <a:ext cx="401103"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3802" name="Text Box 10"/>
          <p:cNvSpPr txBox="1">
            <a:spLocks noChangeArrowheads="1"/>
          </p:cNvSpPr>
          <p:nvPr/>
        </p:nvSpPr>
        <p:spPr bwMode="auto">
          <a:xfrm>
            <a:off x="2288635" y="2597048"/>
            <a:ext cx="322553" cy="175484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BUF</a:t>
            </a:r>
          </a:p>
          <a:p>
            <a:pPr eaLnBrk="1" hangingPunct="1">
              <a:spcBef>
                <a:spcPts val="0"/>
              </a:spcBef>
            </a:pPr>
            <a:r>
              <a:rPr lang="en-US" sz="1800" dirty="0"/>
              <a:t>F</a:t>
            </a:r>
          </a:p>
          <a:p>
            <a:pPr eaLnBrk="1" hangingPunct="1">
              <a:spcBef>
                <a:spcPts val="0"/>
              </a:spcBef>
            </a:pPr>
            <a:r>
              <a:rPr lang="en-US" sz="1800" dirty="0"/>
              <a:t>ER</a:t>
            </a:r>
          </a:p>
        </p:txBody>
      </p:sp>
      <p:sp>
        <p:nvSpPr>
          <p:cNvPr id="33803" name="Text Box 11"/>
          <p:cNvSpPr txBox="1">
            <a:spLocks noChangeArrowheads="1"/>
          </p:cNvSpPr>
          <p:nvPr/>
        </p:nvSpPr>
        <p:spPr bwMode="auto">
          <a:xfrm>
            <a:off x="3894717" y="2597048"/>
            <a:ext cx="320882" cy="175484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BUF</a:t>
            </a:r>
          </a:p>
          <a:p>
            <a:pPr eaLnBrk="1" hangingPunct="1">
              <a:spcBef>
                <a:spcPts val="0"/>
              </a:spcBef>
            </a:pPr>
            <a:r>
              <a:rPr lang="en-US" sz="1800" dirty="0"/>
              <a:t>F</a:t>
            </a:r>
          </a:p>
          <a:p>
            <a:pPr eaLnBrk="1" hangingPunct="1">
              <a:spcBef>
                <a:spcPts val="0"/>
              </a:spcBef>
            </a:pPr>
            <a:r>
              <a:rPr lang="en-US" sz="1800" dirty="0"/>
              <a:t>ER</a:t>
            </a:r>
          </a:p>
        </p:txBody>
      </p:sp>
      <p:sp>
        <p:nvSpPr>
          <p:cNvPr id="33804" name="Text Box 12"/>
          <p:cNvSpPr txBox="1">
            <a:spLocks noChangeArrowheads="1"/>
          </p:cNvSpPr>
          <p:nvPr/>
        </p:nvSpPr>
        <p:spPr bwMode="auto">
          <a:xfrm>
            <a:off x="6782656" y="2597048"/>
            <a:ext cx="320882" cy="175484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BUF</a:t>
            </a:r>
          </a:p>
          <a:p>
            <a:pPr eaLnBrk="1" hangingPunct="1">
              <a:spcBef>
                <a:spcPts val="0"/>
              </a:spcBef>
            </a:pPr>
            <a:r>
              <a:rPr lang="en-US" sz="1800" dirty="0"/>
              <a:t>F</a:t>
            </a:r>
          </a:p>
          <a:p>
            <a:pPr eaLnBrk="1" hangingPunct="1">
              <a:spcBef>
                <a:spcPts val="0"/>
              </a:spcBef>
            </a:pPr>
            <a:r>
              <a:rPr lang="en-US" sz="1800" dirty="0"/>
              <a:t>ER</a:t>
            </a:r>
          </a:p>
        </p:txBody>
      </p:sp>
      <p:sp>
        <p:nvSpPr>
          <p:cNvPr id="33805" name="Text Box 13"/>
          <p:cNvSpPr txBox="1">
            <a:spLocks noChangeArrowheads="1"/>
          </p:cNvSpPr>
          <p:nvPr/>
        </p:nvSpPr>
        <p:spPr bwMode="auto">
          <a:xfrm>
            <a:off x="5258466" y="2597048"/>
            <a:ext cx="320882" cy="175484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BUF</a:t>
            </a:r>
          </a:p>
          <a:p>
            <a:pPr eaLnBrk="1" hangingPunct="1">
              <a:spcBef>
                <a:spcPts val="0"/>
              </a:spcBef>
            </a:pPr>
            <a:r>
              <a:rPr lang="en-US" sz="1800" dirty="0"/>
              <a:t>F</a:t>
            </a:r>
          </a:p>
          <a:p>
            <a:pPr eaLnBrk="1" hangingPunct="1">
              <a:spcBef>
                <a:spcPts val="0"/>
              </a:spcBef>
            </a:pPr>
            <a:r>
              <a:rPr lang="en-US" sz="1800" dirty="0"/>
              <a:t>ER</a:t>
            </a:r>
          </a:p>
        </p:txBody>
      </p:sp>
      <p:sp>
        <p:nvSpPr>
          <p:cNvPr id="33806" name="Line 14"/>
          <p:cNvSpPr>
            <a:spLocks noChangeShapeType="1"/>
          </p:cNvSpPr>
          <p:nvPr/>
        </p:nvSpPr>
        <p:spPr bwMode="auto">
          <a:xfrm>
            <a:off x="1889204" y="3740475"/>
            <a:ext cx="401103"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3807" name="Line 15"/>
          <p:cNvSpPr>
            <a:spLocks noChangeShapeType="1"/>
          </p:cNvSpPr>
          <p:nvPr/>
        </p:nvSpPr>
        <p:spPr bwMode="auto">
          <a:xfrm>
            <a:off x="2611189" y="3740475"/>
            <a:ext cx="240662"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3808" name="Line 16"/>
          <p:cNvSpPr>
            <a:spLocks noChangeShapeType="1"/>
          </p:cNvSpPr>
          <p:nvPr/>
        </p:nvSpPr>
        <p:spPr bwMode="auto">
          <a:xfrm>
            <a:off x="3734276" y="3740475"/>
            <a:ext cx="160441"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3809" name="Line 17"/>
          <p:cNvSpPr>
            <a:spLocks noChangeShapeType="1"/>
          </p:cNvSpPr>
          <p:nvPr/>
        </p:nvSpPr>
        <p:spPr bwMode="auto">
          <a:xfrm>
            <a:off x="4215599" y="3740475"/>
            <a:ext cx="240662"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3810" name="Line 18"/>
          <p:cNvSpPr>
            <a:spLocks noChangeShapeType="1"/>
          </p:cNvSpPr>
          <p:nvPr/>
        </p:nvSpPr>
        <p:spPr bwMode="auto">
          <a:xfrm>
            <a:off x="5017804" y="3740475"/>
            <a:ext cx="240662"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3811" name="Line 19"/>
          <p:cNvSpPr>
            <a:spLocks noChangeShapeType="1"/>
          </p:cNvSpPr>
          <p:nvPr/>
        </p:nvSpPr>
        <p:spPr bwMode="auto">
          <a:xfrm>
            <a:off x="6541994" y="3740475"/>
            <a:ext cx="240662"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3812" name="Line 20"/>
          <p:cNvSpPr>
            <a:spLocks noChangeShapeType="1"/>
          </p:cNvSpPr>
          <p:nvPr/>
        </p:nvSpPr>
        <p:spPr bwMode="auto">
          <a:xfrm>
            <a:off x="5579348" y="3740475"/>
            <a:ext cx="160441"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3813" name="Line 21"/>
          <p:cNvSpPr>
            <a:spLocks noChangeShapeType="1"/>
          </p:cNvSpPr>
          <p:nvPr/>
        </p:nvSpPr>
        <p:spPr bwMode="auto">
          <a:xfrm>
            <a:off x="7103538" y="3740475"/>
            <a:ext cx="160441"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3814" name="Text Box 22"/>
          <p:cNvSpPr txBox="1">
            <a:spLocks noChangeArrowheads="1"/>
          </p:cNvSpPr>
          <p:nvPr/>
        </p:nvSpPr>
        <p:spPr bwMode="auto">
          <a:xfrm>
            <a:off x="4402780" y="2814617"/>
            <a:ext cx="733684" cy="3970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2000" b="1"/>
              <a:t>BEQ</a:t>
            </a:r>
          </a:p>
        </p:txBody>
      </p:sp>
      <p:sp>
        <p:nvSpPr>
          <p:cNvPr id="33815" name="Line 23"/>
          <p:cNvSpPr>
            <a:spLocks noChangeShapeType="1"/>
          </p:cNvSpPr>
          <p:nvPr/>
        </p:nvSpPr>
        <p:spPr bwMode="auto">
          <a:xfrm>
            <a:off x="4777143" y="3969160"/>
            <a:ext cx="0" cy="167702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3816" name="Line 24"/>
          <p:cNvSpPr>
            <a:spLocks noChangeShapeType="1"/>
          </p:cNvSpPr>
          <p:nvPr/>
        </p:nvSpPr>
        <p:spPr bwMode="auto">
          <a:xfrm flipH="1">
            <a:off x="3493614" y="5646186"/>
            <a:ext cx="128352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3817" name="Line 25"/>
          <p:cNvSpPr>
            <a:spLocks noChangeShapeType="1"/>
          </p:cNvSpPr>
          <p:nvPr/>
        </p:nvSpPr>
        <p:spPr bwMode="auto">
          <a:xfrm flipV="1">
            <a:off x="3493614" y="3969160"/>
            <a:ext cx="0" cy="1677026"/>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3818" name="Line 26"/>
          <p:cNvSpPr>
            <a:spLocks noChangeShapeType="1"/>
          </p:cNvSpPr>
          <p:nvPr/>
        </p:nvSpPr>
        <p:spPr bwMode="auto">
          <a:xfrm>
            <a:off x="3012291" y="3969160"/>
            <a:ext cx="0" cy="167702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3819" name="Line 27"/>
          <p:cNvSpPr>
            <a:spLocks noChangeShapeType="1"/>
          </p:cNvSpPr>
          <p:nvPr/>
        </p:nvSpPr>
        <p:spPr bwMode="auto">
          <a:xfrm flipH="1">
            <a:off x="1728763" y="5646186"/>
            <a:ext cx="128352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3820" name="Line 28"/>
          <p:cNvSpPr>
            <a:spLocks noChangeShapeType="1"/>
          </p:cNvSpPr>
          <p:nvPr/>
        </p:nvSpPr>
        <p:spPr bwMode="auto">
          <a:xfrm flipV="1">
            <a:off x="1728763" y="3969160"/>
            <a:ext cx="0" cy="1677026"/>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3821" name="Text Box 29"/>
          <p:cNvSpPr txBox="1">
            <a:spLocks noChangeArrowheads="1"/>
          </p:cNvSpPr>
          <p:nvPr/>
        </p:nvSpPr>
        <p:spPr bwMode="auto">
          <a:xfrm>
            <a:off x="2434035" y="5835169"/>
            <a:ext cx="1719727" cy="3668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Feedback lines</a:t>
            </a:r>
          </a:p>
        </p:txBody>
      </p:sp>
      <p:sp>
        <p:nvSpPr>
          <p:cNvPr id="33822" name="Text Box 30"/>
          <p:cNvSpPr txBox="1">
            <a:spLocks noChangeArrowheads="1"/>
          </p:cNvSpPr>
          <p:nvPr/>
        </p:nvSpPr>
        <p:spPr bwMode="auto">
          <a:xfrm>
            <a:off x="588963" y="1947518"/>
            <a:ext cx="984373" cy="3668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u="sng" dirty="0"/>
              <a:t>Cycle 2</a:t>
            </a:r>
          </a:p>
        </p:txBody>
      </p:sp>
      <p:sp>
        <p:nvSpPr>
          <p:cNvPr id="33823" name="Text Box 31"/>
          <p:cNvSpPr txBox="1">
            <a:spLocks noChangeArrowheads="1"/>
          </p:cNvSpPr>
          <p:nvPr/>
        </p:nvSpPr>
        <p:spPr bwMode="auto">
          <a:xfrm>
            <a:off x="3804469" y="5301570"/>
            <a:ext cx="782150" cy="3668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STAY</a:t>
            </a:r>
          </a:p>
        </p:txBody>
      </p:sp>
      <p:sp>
        <p:nvSpPr>
          <p:cNvPr id="33824" name="Text Box 32"/>
          <p:cNvSpPr txBox="1">
            <a:spLocks noChangeArrowheads="1"/>
          </p:cNvSpPr>
          <p:nvPr/>
        </p:nvSpPr>
        <p:spPr bwMode="auto">
          <a:xfrm>
            <a:off x="1974438" y="5341272"/>
            <a:ext cx="782150" cy="3668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dirty="0"/>
              <a:t>STAY</a:t>
            </a:r>
          </a:p>
        </p:txBody>
      </p:sp>
      <p:sp>
        <p:nvSpPr>
          <p:cNvPr id="33825" name="Text Box 33"/>
          <p:cNvSpPr txBox="1">
            <a:spLocks noChangeArrowheads="1"/>
          </p:cNvSpPr>
          <p:nvPr/>
        </p:nvSpPr>
        <p:spPr bwMode="auto">
          <a:xfrm>
            <a:off x="1546595" y="2901962"/>
            <a:ext cx="347622" cy="3970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2000" b="1"/>
              <a:t>I</a:t>
            </a:r>
            <a:r>
              <a:rPr lang="en-US" sz="2000" b="1" baseline="-25000"/>
              <a:t>5</a:t>
            </a:r>
          </a:p>
        </p:txBody>
      </p:sp>
      <p:sp>
        <p:nvSpPr>
          <p:cNvPr id="33826" name="Text Box 34"/>
          <p:cNvSpPr txBox="1">
            <a:spLocks noChangeArrowheads="1"/>
          </p:cNvSpPr>
          <p:nvPr/>
        </p:nvSpPr>
        <p:spPr bwMode="auto">
          <a:xfrm>
            <a:off x="5987136" y="2825733"/>
            <a:ext cx="349294" cy="3970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2000" b="1"/>
              <a:t>I</a:t>
            </a:r>
            <a:r>
              <a:rPr lang="en-US" sz="2000" b="1" baseline="-25000"/>
              <a:t>2</a:t>
            </a:r>
          </a:p>
        </p:txBody>
      </p:sp>
      <p:sp>
        <p:nvSpPr>
          <p:cNvPr id="33827" name="Text Box 35"/>
          <p:cNvSpPr txBox="1">
            <a:spLocks noChangeArrowheads="1"/>
          </p:cNvSpPr>
          <p:nvPr/>
        </p:nvSpPr>
        <p:spPr bwMode="auto">
          <a:xfrm>
            <a:off x="7482914" y="2800324"/>
            <a:ext cx="345951" cy="3970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2000" b="1"/>
              <a:t>I</a:t>
            </a:r>
            <a:r>
              <a:rPr lang="en-US" sz="2000" b="1" baseline="-25000"/>
              <a:t>1</a:t>
            </a:r>
          </a:p>
        </p:txBody>
      </p:sp>
      <p:sp>
        <p:nvSpPr>
          <p:cNvPr id="33828" name="Text Box 36"/>
          <p:cNvSpPr txBox="1">
            <a:spLocks noChangeArrowheads="1"/>
          </p:cNvSpPr>
          <p:nvPr/>
        </p:nvSpPr>
        <p:spPr bwMode="auto">
          <a:xfrm>
            <a:off x="3072457" y="2876552"/>
            <a:ext cx="345951" cy="3970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2000" b="1"/>
              <a:t>I</a:t>
            </a:r>
            <a:r>
              <a:rPr lang="en-US" sz="2000" b="1" baseline="-25000"/>
              <a:t>4</a:t>
            </a:r>
          </a:p>
        </p:txBody>
      </p:sp>
      <p:sp>
        <p:nvSpPr>
          <p:cNvPr id="2" name="Title 1"/>
          <p:cNvSpPr>
            <a:spLocks noGrp="1"/>
          </p:cNvSpPr>
          <p:nvPr>
            <p:ph type="title"/>
          </p:nvPr>
        </p:nvSpPr>
        <p:spPr/>
        <p:txBody>
          <a:bodyPr>
            <a:normAutofit fontScale="90000"/>
          </a:bodyPr>
          <a:lstStyle/>
          <a:p>
            <a:r>
              <a:rPr lang="en-US" dirty="0"/>
              <a:t>If BEQ branches, we will need to use the ALU twice!</a:t>
            </a:r>
          </a:p>
        </p:txBody>
      </p:sp>
      <p:sp>
        <p:nvSpPr>
          <p:cNvPr id="3" name="Oval 2"/>
          <p:cNvSpPr/>
          <p:nvPr/>
        </p:nvSpPr>
        <p:spPr>
          <a:xfrm>
            <a:off x="4456261" y="2695680"/>
            <a:ext cx="680203" cy="6652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Oval Callout 3"/>
          <p:cNvSpPr/>
          <p:nvPr/>
        </p:nvSpPr>
        <p:spPr>
          <a:xfrm>
            <a:off x="5258466" y="5192640"/>
            <a:ext cx="1592784" cy="1166400"/>
          </a:xfrm>
          <a:prstGeom prst="wedgeEllipseCallout">
            <a:avLst>
              <a:gd name="adj1" fmla="val -97858"/>
              <a:gd name="adj2" fmla="val -1593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Tell the first two stages to wait</a:t>
            </a:r>
          </a:p>
        </p:txBody>
      </p:sp>
    </p:spTree>
    <p:extLst>
      <p:ext uri="{BB962C8B-B14F-4D97-AF65-F5344CB8AC3E}">
        <p14:creationId xmlns:p14="http://schemas.microsoft.com/office/powerpoint/2010/main" val="76999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824"/>
                                        </p:tgtEl>
                                        <p:attrNameLst>
                                          <p:attrName>style.visibility</p:attrName>
                                        </p:attrNameLst>
                                      </p:cBhvr>
                                      <p:to>
                                        <p:strVal val="visible"/>
                                      </p:to>
                                    </p:set>
                                    <p:animEffect transition="in" filter="dissolve">
                                      <p:cBhvr>
                                        <p:cTn id="7" dur="500"/>
                                        <p:tgtEl>
                                          <p:spTgt spid="3382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3823"/>
                                        </p:tgtEl>
                                        <p:attrNameLst>
                                          <p:attrName>style.visibility</p:attrName>
                                        </p:attrNameLst>
                                      </p:cBhvr>
                                      <p:to>
                                        <p:strVal val="visible"/>
                                      </p:to>
                                    </p:set>
                                    <p:animEffect transition="in" filter="dissolve">
                                      <p:cBhvr>
                                        <p:cTn id="10" dur="500"/>
                                        <p:tgtEl>
                                          <p:spTgt spid="3382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23" grpId="0"/>
      <p:bldP spid="33824" grpId="0"/>
      <p:bldP spid="4"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3"/>
          <p:cNvSpPr txBox="1">
            <a:spLocks noChangeArrowheads="1"/>
          </p:cNvSpPr>
          <p:nvPr/>
        </p:nvSpPr>
        <p:spPr bwMode="auto">
          <a:xfrm>
            <a:off x="1406210" y="3588018"/>
            <a:ext cx="481323" cy="37637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IF</a:t>
            </a:r>
          </a:p>
        </p:txBody>
      </p:sp>
      <p:sp>
        <p:nvSpPr>
          <p:cNvPr id="33796" name="Text Box 4"/>
          <p:cNvSpPr txBox="1">
            <a:spLocks noChangeArrowheads="1"/>
          </p:cNvSpPr>
          <p:nvPr/>
        </p:nvSpPr>
        <p:spPr bwMode="auto">
          <a:xfrm>
            <a:off x="2851850" y="3588018"/>
            <a:ext cx="882426" cy="37637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ID/RR</a:t>
            </a:r>
          </a:p>
        </p:txBody>
      </p:sp>
      <p:sp>
        <p:nvSpPr>
          <p:cNvPr id="33797" name="Text Box 5"/>
          <p:cNvSpPr txBox="1">
            <a:spLocks noChangeArrowheads="1"/>
          </p:cNvSpPr>
          <p:nvPr/>
        </p:nvSpPr>
        <p:spPr bwMode="auto">
          <a:xfrm>
            <a:off x="4456261" y="3588018"/>
            <a:ext cx="561544" cy="37637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EX</a:t>
            </a:r>
          </a:p>
        </p:txBody>
      </p:sp>
      <p:sp>
        <p:nvSpPr>
          <p:cNvPr id="33798" name="Text Box 6"/>
          <p:cNvSpPr txBox="1">
            <a:spLocks noChangeArrowheads="1"/>
          </p:cNvSpPr>
          <p:nvPr/>
        </p:nvSpPr>
        <p:spPr bwMode="auto">
          <a:xfrm>
            <a:off x="5739789" y="3588018"/>
            <a:ext cx="802205" cy="37637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MEM</a:t>
            </a:r>
          </a:p>
        </p:txBody>
      </p:sp>
      <p:sp>
        <p:nvSpPr>
          <p:cNvPr id="33799" name="Text Box 7"/>
          <p:cNvSpPr txBox="1">
            <a:spLocks noChangeArrowheads="1"/>
          </p:cNvSpPr>
          <p:nvPr/>
        </p:nvSpPr>
        <p:spPr bwMode="auto">
          <a:xfrm>
            <a:off x="7270664" y="3588018"/>
            <a:ext cx="962646" cy="37637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WB</a:t>
            </a:r>
          </a:p>
        </p:txBody>
      </p:sp>
      <p:sp>
        <p:nvSpPr>
          <p:cNvPr id="33800" name="Line 8"/>
          <p:cNvSpPr>
            <a:spLocks noChangeShapeType="1"/>
          </p:cNvSpPr>
          <p:nvPr/>
        </p:nvSpPr>
        <p:spPr bwMode="auto">
          <a:xfrm>
            <a:off x="1006778" y="3740475"/>
            <a:ext cx="401103"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3801" name="Line 9"/>
          <p:cNvSpPr>
            <a:spLocks noChangeShapeType="1"/>
          </p:cNvSpPr>
          <p:nvPr/>
        </p:nvSpPr>
        <p:spPr bwMode="auto">
          <a:xfrm>
            <a:off x="8233310" y="3740475"/>
            <a:ext cx="401103"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3802" name="Text Box 10"/>
          <p:cNvSpPr txBox="1">
            <a:spLocks noChangeArrowheads="1"/>
          </p:cNvSpPr>
          <p:nvPr/>
        </p:nvSpPr>
        <p:spPr bwMode="auto">
          <a:xfrm>
            <a:off x="2288635" y="2597048"/>
            <a:ext cx="322553" cy="175484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BUF</a:t>
            </a:r>
          </a:p>
          <a:p>
            <a:pPr eaLnBrk="1" hangingPunct="1">
              <a:spcBef>
                <a:spcPts val="0"/>
              </a:spcBef>
            </a:pPr>
            <a:r>
              <a:rPr lang="en-US" sz="1800" dirty="0"/>
              <a:t>F</a:t>
            </a:r>
          </a:p>
          <a:p>
            <a:pPr eaLnBrk="1" hangingPunct="1">
              <a:spcBef>
                <a:spcPts val="0"/>
              </a:spcBef>
            </a:pPr>
            <a:r>
              <a:rPr lang="en-US" sz="1800" dirty="0"/>
              <a:t>ER</a:t>
            </a:r>
          </a:p>
        </p:txBody>
      </p:sp>
      <p:sp>
        <p:nvSpPr>
          <p:cNvPr id="33803" name="Text Box 11"/>
          <p:cNvSpPr txBox="1">
            <a:spLocks noChangeArrowheads="1"/>
          </p:cNvSpPr>
          <p:nvPr/>
        </p:nvSpPr>
        <p:spPr bwMode="auto">
          <a:xfrm>
            <a:off x="3894717" y="2597048"/>
            <a:ext cx="320882" cy="175484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BUF</a:t>
            </a:r>
          </a:p>
          <a:p>
            <a:pPr eaLnBrk="1" hangingPunct="1">
              <a:spcBef>
                <a:spcPts val="0"/>
              </a:spcBef>
            </a:pPr>
            <a:r>
              <a:rPr lang="en-US" sz="1800" dirty="0"/>
              <a:t>F</a:t>
            </a:r>
          </a:p>
          <a:p>
            <a:pPr eaLnBrk="1" hangingPunct="1">
              <a:spcBef>
                <a:spcPts val="0"/>
              </a:spcBef>
            </a:pPr>
            <a:r>
              <a:rPr lang="en-US" sz="1800" dirty="0"/>
              <a:t>ER</a:t>
            </a:r>
          </a:p>
        </p:txBody>
      </p:sp>
      <p:sp>
        <p:nvSpPr>
          <p:cNvPr id="33804" name="Text Box 12"/>
          <p:cNvSpPr txBox="1">
            <a:spLocks noChangeArrowheads="1"/>
          </p:cNvSpPr>
          <p:nvPr/>
        </p:nvSpPr>
        <p:spPr bwMode="auto">
          <a:xfrm>
            <a:off x="6782656" y="2597048"/>
            <a:ext cx="320882" cy="175484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BUF</a:t>
            </a:r>
          </a:p>
          <a:p>
            <a:pPr eaLnBrk="1" hangingPunct="1">
              <a:spcBef>
                <a:spcPts val="0"/>
              </a:spcBef>
            </a:pPr>
            <a:r>
              <a:rPr lang="en-US" sz="1800" dirty="0"/>
              <a:t>F</a:t>
            </a:r>
          </a:p>
          <a:p>
            <a:pPr eaLnBrk="1" hangingPunct="1">
              <a:spcBef>
                <a:spcPts val="0"/>
              </a:spcBef>
            </a:pPr>
            <a:r>
              <a:rPr lang="en-US" sz="1800" dirty="0"/>
              <a:t>ER</a:t>
            </a:r>
          </a:p>
        </p:txBody>
      </p:sp>
      <p:sp>
        <p:nvSpPr>
          <p:cNvPr id="33805" name="Text Box 13"/>
          <p:cNvSpPr txBox="1">
            <a:spLocks noChangeArrowheads="1"/>
          </p:cNvSpPr>
          <p:nvPr/>
        </p:nvSpPr>
        <p:spPr bwMode="auto">
          <a:xfrm>
            <a:off x="5258466" y="2597048"/>
            <a:ext cx="320882" cy="175484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BUF</a:t>
            </a:r>
          </a:p>
          <a:p>
            <a:pPr eaLnBrk="1" hangingPunct="1">
              <a:spcBef>
                <a:spcPts val="0"/>
              </a:spcBef>
            </a:pPr>
            <a:r>
              <a:rPr lang="en-US" sz="1800" dirty="0"/>
              <a:t>F</a:t>
            </a:r>
          </a:p>
          <a:p>
            <a:pPr eaLnBrk="1" hangingPunct="1">
              <a:spcBef>
                <a:spcPts val="0"/>
              </a:spcBef>
            </a:pPr>
            <a:r>
              <a:rPr lang="en-US" sz="1800" dirty="0"/>
              <a:t>ER</a:t>
            </a:r>
          </a:p>
        </p:txBody>
      </p:sp>
      <p:sp>
        <p:nvSpPr>
          <p:cNvPr id="33806" name="Line 14"/>
          <p:cNvSpPr>
            <a:spLocks noChangeShapeType="1"/>
          </p:cNvSpPr>
          <p:nvPr/>
        </p:nvSpPr>
        <p:spPr bwMode="auto">
          <a:xfrm>
            <a:off x="1889204" y="3740475"/>
            <a:ext cx="401103"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3807" name="Line 15"/>
          <p:cNvSpPr>
            <a:spLocks noChangeShapeType="1"/>
          </p:cNvSpPr>
          <p:nvPr/>
        </p:nvSpPr>
        <p:spPr bwMode="auto">
          <a:xfrm>
            <a:off x="2611189" y="3740475"/>
            <a:ext cx="240662"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3808" name="Line 16"/>
          <p:cNvSpPr>
            <a:spLocks noChangeShapeType="1"/>
          </p:cNvSpPr>
          <p:nvPr/>
        </p:nvSpPr>
        <p:spPr bwMode="auto">
          <a:xfrm>
            <a:off x="3734276" y="3740475"/>
            <a:ext cx="160441"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3809" name="Line 17"/>
          <p:cNvSpPr>
            <a:spLocks noChangeShapeType="1"/>
          </p:cNvSpPr>
          <p:nvPr/>
        </p:nvSpPr>
        <p:spPr bwMode="auto">
          <a:xfrm>
            <a:off x="4215599" y="3740475"/>
            <a:ext cx="240662"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3810" name="Line 18"/>
          <p:cNvSpPr>
            <a:spLocks noChangeShapeType="1"/>
          </p:cNvSpPr>
          <p:nvPr/>
        </p:nvSpPr>
        <p:spPr bwMode="auto">
          <a:xfrm>
            <a:off x="5017804" y="3740475"/>
            <a:ext cx="240662"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3811" name="Line 19"/>
          <p:cNvSpPr>
            <a:spLocks noChangeShapeType="1"/>
          </p:cNvSpPr>
          <p:nvPr/>
        </p:nvSpPr>
        <p:spPr bwMode="auto">
          <a:xfrm>
            <a:off x="6541994" y="3740475"/>
            <a:ext cx="240662"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3812" name="Line 20"/>
          <p:cNvSpPr>
            <a:spLocks noChangeShapeType="1"/>
          </p:cNvSpPr>
          <p:nvPr/>
        </p:nvSpPr>
        <p:spPr bwMode="auto">
          <a:xfrm>
            <a:off x="5579348" y="3740475"/>
            <a:ext cx="160441"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3813" name="Line 21"/>
          <p:cNvSpPr>
            <a:spLocks noChangeShapeType="1"/>
          </p:cNvSpPr>
          <p:nvPr/>
        </p:nvSpPr>
        <p:spPr bwMode="auto">
          <a:xfrm>
            <a:off x="7103538" y="3740475"/>
            <a:ext cx="160441"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3814" name="Text Box 22"/>
          <p:cNvSpPr txBox="1">
            <a:spLocks noChangeArrowheads="1"/>
          </p:cNvSpPr>
          <p:nvPr/>
        </p:nvSpPr>
        <p:spPr bwMode="auto">
          <a:xfrm>
            <a:off x="4402780" y="2814617"/>
            <a:ext cx="733684" cy="3970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2000" b="1"/>
              <a:t>BEQ</a:t>
            </a:r>
          </a:p>
        </p:txBody>
      </p:sp>
      <p:sp>
        <p:nvSpPr>
          <p:cNvPr id="33815" name="Line 23"/>
          <p:cNvSpPr>
            <a:spLocks noChangeShapeType="1"/>
          </p:cNvSpPr>
          <p:nvPr/>
        </p:nvSpPr>
        <p:spPr bwMode="auto">
          <a:xfrm>
            <a:off x="4777143" y="3969160"/>
            <a:ext cx="0" cy="167702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3816" name="Line 24"/>
          <p:cNvSpPr>
            <a:spLocks noChangeShapeType="1"/>
          </p:cNvSpPr>
          <p:nvPr/>
        </p:nvSpPr>
        <p:spPr bwMode="auto">
          <a:xfrm flipH="1">
            <a:off x="3493614" y="5646186"/>
            <a:ext cx="128352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3817" name="Line 25"/>
          <p:cNvSpPr>
            <a:spLocks noChangeShapeType="1"/>
          </p:cNvSpPr>
          <p:nvPr/>
        </p:nvSpPr>
        <p:spPr bwMode="auto">
          <a:xfrm flipV="1">
            <a:off x="3493614" y="3969160"/>
            <a:ext cx="0" cy="1677026"/>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3818" name="Line 26"/>
          <p:cNvSpPr>
            <a:spLocks noChangeShapeType="1"/>
          </p:cNvSpPr>
          <p:nvPr/>
        </p:nvSpPr>
        <p:spPr bwMode="auto">
          <a:xfrm>
            <a:off x="3012291" y="3969160"/>
            <a:ext cx="0" cy="167702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3819" name="Line 27"/>
          <p:cNvSpPr>
            <a:spLocks noChangeShapeType="1"/>
          </p:cNvSpPr>
          <p:nvPr/>
        </p:nvSpPr>
        <p:spPr bwMode="auto">
          <a:xfrm flipH="1">
            <a:off x="1728763" y="5646186"/>
            <a:ext cx="128352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3820" name="Line 28"/>
          <p:cNvSpPr>
            <a:spLocks noChangeShapeType="1"/>
          </p:cNvSpPr>
          <p:nvPr/>
        </p:nvSpPr>
        <p:spPr bwMode="auto">
          <a:xfrm flipV="1">
            <a:off x="1728763" y="3969160"/>
            <a:ext cx="0" cy="1677026"/>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3821" name="Text Box 29"/>
          <p:cNvSpPr txBox="1">
            <a:spLocks noChangeArrowheads="1"/>
          </p:cNvSpPr>
          <p:nvPr/>
        </p:nvSpPr>
        <p:spPr bwMode="auto">
          <a:xfrm>
            <a:off x="2434035" y="5835169"/>
            <a:ext cx="1719727" cy="3668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Feedback lines</a:t>
            </a:r>
          </a:p>
        </p:txBody>
      </p:sp>
      <p:sp>
        <p:nvSpPr>
          <p:cNvPr id="33822" name="Text Box 30"/>
          <p:cNvSpPr txBox="1">
            <a:spLocks noChangeArrowheads="1"/>
          </p:cNvSpPr>
          <p:nvPr/>
        </p:nvSpPr>
        <p:spPr bwMode="auto">
          <a:xfrm>
            <a:off x="588963" y="1947518"/>
            <a:ext cx="984373" cy="3668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u="sng" dirty="0"/>
              <a:t>Cycle 3</a:t>
            </a:r>
          </a:p>
        </p:txBody>
      </p:sp>
      <p:sp>
        <p:nvSpPr>
          <p:cNvPr id="33825" name="Text Box 33"/>
          <p:cNvSpPr txBox="1">
            <a:spLocks noChangeArrowheads="1"/>
          </p:cNvSpPr>
          <p:nvPr/>
        </p:nvSpPr>
        <p:spPr bwMode="auto">
          <a:xfrm>
            <a:off x="1546595" y="2901962"/>
            <a:ext cx="347622" cy="3970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2000" b="1"/>
              <a:t>I</a:t>
            </a:r>
            <a:r>
              <a:rPr lang="en-US" sz="2000" b="1" baseline="-25000"/>
              <a:t>5</a:t>
            </a:r>
          </a:p>
        </p:txBody>
      </p:sp>
      <p:sp>
        <p:nvSpPr>
          <p:cNvPr id="33826" name="Text Box 34"/>
          <p:cNvSpPr txBox="1">
            <a:spLocks noChangeArrowheads="1"/>
          </p:cNvSpPr>
          <p:nvPr/>
        </p:nvSpPr>
        <p:spPr bwMode="auto">
          <a:xfrm>
            <a:off x="5750299" y="2825733"/>
            <a:ext cx="80220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2000" b="1" dirty="0"/>
              <a:t>NOP</a:t>
            </a:r>
            <a:endParaRPr lang="en-US" sz="2000" b="1" baseline="-25000" dirty="0"/>
          </a:p>
        </p:txBody>
      </p:sp>
      <p:sp>
        <p:nvSpPr>
          <p:cNvPr id="33827" name="Text Box 35"/>
          <p:cNvSpPr txBox="1">
            <a:spLocks noChangeArrowheads="1"/>
          </p:cNvSpPr>
          <p:nvPr/>
        </p:nvSpPr>
        <p:spPr bwMode="auto">
          <a:xfrm>
            <a:off x="7482914" y="2800324"/>
            <a:ext cx="35101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2000" b="1" dirty="0"/>
              <a:t>I</a:t>
            </a:r>
            <a:r>
              <a:rPr lang="en-US" sz="2000" b="1" baseline="-25000" dirty="0"/>
              <a:t>2</a:t>
            </a:r>
          </a:p>
        </p:txBody>
      </p:sp>
      <p:sp>
        <p:nvSpPr>
          <p:cNvPr id="33828" name="Text Box 36"/>
          <p:cNvSpPr txBox="1">
            <a:spLocks noChangeArrowheads="1"/>
          </p:cNvSpPr>
          <p:nvPr/>
        </p:nvSpPr>
        <p:spPr bwMode="auto">
          <a:xfrm>
            <a:off x="3072457" y="2876552"/>
            <a:ext cx="345951" cy="3970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2000" b="1"/>
              <a:t>I</a:t>
            </a:r>
            <a:r>
              <a:rPr lang="en-US" sz="2000" b="1" baseline="-25000"/>
              <a:t>4</a:t>
            </a:r>
          </a:p>
        </p:txBody>
      </p:sp>
      <p:sp>
        <p:nvSpPr>
          <p:cNvPr id="2" name="Title 1"/>
          <p:cNvSpPr>
            <a:spLocks noGrp="1"/>
          </p:cNvSpPr>
          <p:nvPr>
            <p:ph type="title"/>
          </p:nvPr>
        </p:nvSpPr>
        <p:spPr/>
        <p:txBody>
          <a:bodyPr>
            <a:normAutofit/>
          </a:bodyPr>
          <a:lstStyle/>
          <a:p>
            <a:r>
              <a:rPr lang="en-US" dirty="0"/>
              <a:t>Pipeline resumes with a bubble</a:t>
            </a:r>
          </a:p>
        </p:txBody>
      </p:sp>
      <p:sp>
        <p:nvSpPr>
          <p:cNvPr id="3" name="Oval 2"/>
          <p:cNvSpPr/>
          <p:nvPr/>
        </p:nvSpPr>
        <p:spPr>
          <a:xfrm>
            <a:off x="4456261" y="2695680"/>
            <a:ext cx="680203" cy="6652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Oval Callout 3"/>
          <p:cNvSpPr/>
          <p:nvPr/>
        </p:nvSpPr>
        <p:spPr>
          <a:xfrm>
            <a:off x="5258466" y="5088960"/>
            <a:ext cx="1592784" cy="1270080"/>
          </a:xfrm>
          <a:prstGeom prst="wedgeEllipseCallout">
            <a:avLst>
              <a:gd name="adj1" fmla="val -221"/>
              <a:gd name="adj2" fmla="val -13445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EX passed a bubble to MEM</a:t>
            </a:r>
          </a:p>
        </p:txBody>
      </p:sp>
    </p:spTree>
    <p:extLst>
      <p:ext uri="{BB962C8B-B14F-4D97-AF65-F5344CB8AC3E}">
        <p14:creationId xmlns:p14="http://schemas.microsoft.com/office/powerpoint/2010/main" val="337635538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3"/>
          <p:cNvSpPr txBox="1">
            <a:spLocks noChangeArrowheads="1"/>
          </p:cNvSpPr>
          <p:nvPr/>
        </p:nvSpPr>
        <p:spPr bwMode="auto">
          <a:xfrm>
            <a:off x="1406210" y="3588018"/>
            <a:ext cx="481323" cy="37637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IF</a:t>
            </a:r>
          </a:p>
        </p:txBody>
      </p:sp>
      <p:sp>
        <p:nvSpPr>
          <p:cNvPr id="33796" name="Text Box 4"/>
          <p:cNvSpPr txBox="1">
            <a:spLocks noChangeArrowheads="1"/>
          </p:cNvSpPr>
          <p:nvPr/>
        </p:nvSpPr>
        <p:spPr bwMode="auto">
          <a:xfrm>
            <a:off x="2851850" y="3588018"/>
            <a:ext cx="882426" cy="37637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ID/RR</a:t>
            </a:r>
          </a:p>
        </p:txBody>
      </p:sp>
      <p:sp>
        <p:nvSpPr>
          <p:cNvPr id="33797" name="Text Box 5"/>
          <p:cNvSpPr txBox="1">
            <a:spLocks noChangeArrowheads="1"/>
          </p:cNvSpPr>
          <p:nvPr/>
        </p:nvSpPr>
        <p:spPr bwMode="auto">
          <a:xfrm>
            <a:off x="4456261" y="3588018"/>
            <a:ext cx="561544" cy="37637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EX</a:t>
            </a:r>
          </a:p>
        </p:txBody>
      </p:sp>
      <p:sp>
        <p:nvSpPr>
          <p:cNvPr id="33798" name="Text Box 6"/>
          <p:cNvSpPr txBox="1">
            <a:spLocks noChangeArrowheads="1"/>
          </p:cNvSpPr>
          <p:nvPr/>
        </p:nvSpPr>
        <p:spPr bwMode="auto">
          <a:xfrm>
            <a:off x="5739789" y="3588018"/>
            <a:ext cx="802205" cy="37637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MEM</a:t>
            </a:r>
          </a:p>
        </p:txBody>
      </p:sp>
      <p:sp>
        <p:nvSpPr>
          <p:cNvPr id="33799" name="Text Box 7"/>
          <p:cNvSpPr txBox="1">
            <a:spLocks noChangeArrowheads="1"/>
          </p:cNvSpPr>
          <p:nvPr/>
        </p:nvSpPr>
        <p:spPr bwMode="auto">
          <a:xfrm>
            <a:off x="7270664" y="3588018"/>
            <a:ext cx="962646" cy="37637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WB</a:t>
            </a:r>
          </a:p>
        </p:txBody>
      </p:sp>
      <p:sp>
        <p:nvSpPr>
          <p:cNvPr id="33800" name="Line 8"/>
          <p:cNvSpPr>
            <a:spLocks noChangeShapeType="1"/>
          </p:cNvSpPr>
          <p:nvPr/>
        </p:nvSpPr>
        <p:spPr bwMode="auto">
          <a:xfrm>
            <a:off x="1006778" y="3740475"/>
            <a:ext cx="401103"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3801" name="Line 9"/>
          <p:cNvSpPr>
            <a:spLocks noChangeShapeType="1"/>
          </p:cNvSpPr>
          <p:nvPr/>
        </p:nvSpPr>
        <p:spPr bwMode="auto">
          <a:xfrm>
            <a:off x="8233310" y="3740475"/>
            <a:ext cx="401103"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3802" name="Text Box 10"/>
          <p:cNvSpPr txBox="1">
            <a:spLocks noChangeArrowheads="1"/>
          </p:cNvSpPr>
          <p:nvPr/>
        </p:nvSpPr>
        <p:spPr bwMode="auto">
          <a:xfrm>
            <a:off x="2288635" y="2597048"/>
            <a:ext cx="322553" cy="175484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BUF</a:t>
            </a:r>
          </a:p>
          <a:p>
            <a:pPr eaLnBrk="1" hangingPunct="1">
              <a:spcBef>
                <a:spcPts val="0"/>
              </a:spcBef>
            </a:pPr>
            <a:r>
              <a:rPr lang="en-US" sz="1800" dirty="0"/>
              <a:t>F</a:t>
            </a:r>
          </a:p>
          <a:p>
            <a:pPr eaLnBrk="1" hangingPunct="1">
              <a:spcBef>
                <a:spcPts val="0"/>
              </a:spcBef>
            </a:pPr>
            <a:r>
              <a:rPr lang="en-US" sz="1800" dirty="0"/>
              <a:t>ER</a:t>
            </a:r>
          </a:p>
        </p:txBody>
      </p:sp>
      <p:sp>
        <p:nvSpPr>
          <p:cNvPr id="33803" name="Text Box 11"/>
          <p:cNvSpPr txBox="1">
            <a:spLocks noChangeArrowheads="1"/>
          </p:cNvSpPr>
          <p:nvPr/>
        </p:nvSpPr>
        <p:spPr bwMode="auto">
          <a:xfrm>
            <a:off x="3894717" y="2597048"/>
            <a:ext cx="320882" cy="175484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BUF</a:t>
            </a:r>
          </a:p>
          <a:p>
            <a:pPr eaLnBrk="1" hangingPunct="1">
              <a:spcBef>
                <a:spcPts val="0"/>
              </a:spcBef>
            </a:pPr>
            <a:r>
              <a:rPr lang="en-US" sz="1800" dirty="0"/>
              <a:t>F</a:t>
            </a:r>
          </a:p>
          <a:p>
            <a:pPr eaLnBrk="1" hangingPunct="1">
              <a:spcBef>
                <a:spcPts val="0"/>
              </a:spcBef>
            </a:pPr>
            <a:r>
              <a:rPr lang="en-US" sz="1800" dirty="0"/>
              <a:t>ER</a:t>
            </a:r>
          </a:p>
        </p:txBody>
      </p:sp>
      <p:sp>
        <p:nvSpPr>
          <p:cNvPr id="33804" name="Text Box 12"/>
          <p:cNvSpPr txBox="1">
            <a:spLocks noChangeArrowheads="1"/>
          </p:cNvSpPr>
          <p:nvPr/>
        </p:nvSpPr>
        <p:spPr bwMode="auto">
          <a:xfrm>
            <a:off x="6782656" y="2597048"/>
            <a:ext cx="320882" cy="175484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BUF</a:t>
            </a:r>
          </a:p>
          <a:p>
            <a:pPr eaLnBrk="1" hangingPunct="1">
              <a:spcBef>
                <a:spcPts val="0"/>
              </a:spcBef>
            </a:pPr>
            <a:r>
              <a:rPr lang="en-US" sz="1800" dirty="0"/>
              <a:t>F</a:t>
            </a:r>
          </a:p>
          <a:p>
            <a:pPr eaLnBrk="1" hangingPunct="1">
              <a:spcBef>
                <a:spcPts val="0"/>
              </a:spcBef>
            </a:pPr>
            <a:r>
              <a:rPr lang="en-US" sz="1800" dirty="0"/>
              <a:t>ER</a:t>
            </a:r>
          </a:p>
        </p:txBody>
      </p:sp>
      <p:sp>
        <p:nvSpPr>
          <p:cNvPr id="33805" name="Text Box 13"/>
          <p:cNvSpPr txBox="1">
            <a:spLocks noChangeArrowheads="1"/>
          </p:cNvSpPr>
          <p:nvPr/>
        </p:nvSpPr>
        <p:spPr bwMode="auto">
          <a:xfrm>
            <a:off x="5258466" y="2597048"/>
            <a:ext cx="320882" cy="175484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BUF</a:t>
            </a:r>
          </a:p>
          <a:p>
            <a:pPr eaLnBrk="1" hangingPunct="1">
              <a:spcBef>
                <a:spcPts val="0"/>
              </a:spcBef>
            </a:pPr>
            <a:r>
              <a:rPr lang="en-US" sz="1800" dirty="0"/>
              <a:t>F</a:t>
            </a:r>
          </a:p>
          <a:p>
            <a:pPr eaLnBrk="1" hangingPunct="1">
              <a:spcBef>
                <a:spcPts val="0"/>
              </a:spcBef>
            </a:pPr>
            <a:r>
              <a:rPr lang="en-US" sz="1800" dirty="0"/>
              <a:t>ER</a:t>
            </a:r>
          </a:p>
        </p:txBody>
      </p:sp>
      <p:sp>
        <p:nvSpPr>
          <p:cNvPr id="33806" name="Line 14"/>
          <p:cNvSpPr>
            <a:spLocks noChangeShapeType="1"/>
          </p:cNvSpPr>
          <p:nvPr/>
        </p:nvSpPr>
        <p:spPr bwMode="auto">
          <a:xfrm>
            <a:off x="1889204" y="3740475"/>
            <a:ext cx="401103"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3807" name="Line 15"/>
          <p:cNvSpPr>
            <a:spLocks noChangeShapeType="1"/>
          </p:cNvSpPr>
          <p:nvPr/>
        </p:nvSpPr>
        <p:spPr bwMode="auto">
          <a:xfrm>
            <a:off x="2611189" y="3740475"/>
            <a:ext cx="240662"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3808" name="Line 16"/>
          <p:cNvSpPr>
            <a:spLocks noChangeShapeType="1"/>
          </p:cNvSpPr>
          <p:nvPr/>
        </p:nvSpPr>
        <p:spPr bwMode="auto">
          <a:xfrm>
            <a:off x="3734276" y="3740475"/>
            <a:ext cx="160441"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3809" name="Line 17"/>
          <p:cNvSpPr>
            <a:spLocks noChangeShapeType="1"/>
          </p:cNvSpPr>
          <p:nvPr/>
        </p:nvSpPr>
        <p:spPr bwMode="auto">
          <a:xfrm>
            <a:off x="4215599" y="3740475"/>
            <a:ext cx="240662"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3810" name="Line 18"/>
          <p:cNvSpPr>
            <a:spLocks noChangeShapeType="1"/>
          </p:cNvSpPr>
          <p:nvPr/>
        </p:nvSpPr>
        <p:spPr bwMode="auto">
          <a:xfrm>
            <a:off x="5017804" y="3740475"/>
            <a:ext cx="240662"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3811" name="Line 19"/>
          <p:cNvSpPr>
            <a:spLocks noChangeShapeType="1"/>
          </p:cNvSpPr>
          <p:nvPr/>
        </p:nvSpPr>
        <p:spPr bwMode="auto">
          <a:xfrm>
            <a:off x="6541994" y="3740475"/>
            <a:ext cx="240662"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3812" name="Line 20"/>
          <p:cNvSpPr>
            <a:spLocks noChangeShapeType="1"/>
          </p:cNvSpPr>
          <p:nvPr/>
        </p:nvSpPr>
        <p:spPr bwMode="auto">
          <a:xfrm>
            <a:off x="5579348" y="3740475"/>
            <a:ext cx="160441"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3813" name="Line 21"/>
          <p:cNvSpPr>
            <a:spLocks noChangeShapeType="1"/>
          </p:cNvSpPr>
          <p:nvPr/>
        </p:nvSpPr>
        <p:spPr bwMode="auto">
          <a:xfrm>
            <a:off x="7103538" y="3740475"/>
            <a:ext cx="160441"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3814" name="Text Box 22"/>
          <p:cNvSpPr txBox="1">
            <a:spLocks noChangeArrowheads="1"/>
          </p:cNvSpPr>
          <p:nvPr/>
        </p:nvSpPr>
        <p:spPr bwMode="auto">
          <a:xfrm>
            <a:off x="4578289" y="2800324"/>
            <a:ext cx="35101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2000" b="1" dirty="0"/>
              <a:t>I</a:t>
            </a:r>
            <a:r>
              <a:rPr lang="en-US" sz="2000" b="1" baseline="-25000" dirty="0"/>
              <a:t>4</a:t>
            </a:r>
          </a:p>
        </p:txBody>
      </p:sp>
      <p:sp>
        <p:nvSpPr>
          <p:cNvPr id="33815" name="Line 23"/>
          <p:cNvSpPr>
            <a:spLocks noChangeShapeType="1"/>
          </p:cNvSpPr>
          <p:nvPr/>
        </p:nvSpPr>
        <p:spPr bwMode="auto">
          <a:xfrm>
            <a:off x="4777143" y="3969160"/>
            <a:ext cx="0" cy="167702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3816" name="Line 24"/>
          <p:cNvSpPr>
            <a:spLocks noChangeShapeType="1"/>
          </p:cNvSpPr>
          <p:nvPr/>
        </p:nvSpPr>
        <p:spPr bwMode="auto">
          <a:xfrm flipH="1">
            <a:off x="3493614" y="5646186"/>
            <a:ext cx="128352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3817" name="Line 25"/>
          <p:cNvSpPr>
            <a:spLocks noChangeShapeType="1"/>
          </p:cNvSpPr>
          <p:nvPr/>
        </p:nvSpPr>
        <p:spPr bwMode="auto">
          <a:xfrm flipV="1">
            <a:off x="3493614" y="3969160"/>
            <a:ext cx="0" cy="1677026"/>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3818" name="Line 26"/>
          <p:cNvSpPr>
            <a:spLocks noChangeShapeType="1"/>
          </p:cNvSpPr>
          <p:nvPr/>
        </p:nvSpPr>
        <p:spPr bwMode="auto">
          <a:xfrm>
            <a:off x="3012291" y="3969160"/>
            <a:ext cx="0" cy="167702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3819" name="Line 27"/>
          <p:cNvSpPr>
            <a:spLocks noChangeShapeType="1"/>
          </p:cNvSpPr>
          <p:nvPr/>
        </p:nvSpPr>
        <p:spPr bwMode="auto">
          <a:xfrm flipH="1">
            <a:off x="1728763" y="5646186"/>
            <a:ext cx="128352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3820" name="Line 28"/>
          <p:cNvSpPr>
            <a:spLocks noChangeShapeType="1"/>
          </p:cNvSpPr>
          <p:nvPr/>
        </p:nvSpPr>
        <p:spPr bwMode="auto">
          <a:xfrm flipV="1">
            <a:off x="1728763" y="3969160"/>
            <a:ext cx="0" cy="1677026"/>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3821" name="Text Box 29"/>
          <p:cNvSpPr txBox="1">
            <a:spLocks noChangeArrowheads="1"/>
          </p:cNvSpPr>
          <p:nvPr/>
        </p:nvSpPr>
        <p:spPr bwMode="auto">
          <a:xfrm>
            <a:off x="2434035" y="5835169"/>
            <a:ext cx="1719727" cy="3668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Feedback lines</a:t>
            </a:r>
          </a:p>
        </p:txBody>
      </p:sp>
      <p:sp>
        <p:nvSpPr>
          <p:cNvPr id="33822" name="Text Box 30"/>
          <p:cNvSpPr txBox="1">
            <a:spLocks noChangeArrowheads="1"/>
          </p:cNvSpPr>
          <p:nvPr/>
        </p:nvSpPr>
        <p:spPr bwMode="auto">
          <a:xfrm>
            <a:off x="588963" y="1947518"/>
            <a:ext cx="984373" cy="3668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u="sng" dirty="0"/>
              <a:t>Cycle 4</a:t>
            </a:r>
          </a:p>
        </p:txBody>
      </p:sp>
      <p:sp>
        <p:nvSpPr>
          <p:cNvPr id="33825" name="Text Box 33"/>
          <p:cNvSpPr txBox="1">
            <a:spLocks noChangeArrowheads="1"/>
          </p:cNvSpPr>
          <p:nvPr/>
        </p:nvSpPr>
        <p:spPr bwMode="auto">
          <a:xfrm>
            <a:off x="1546595" y="2901962"/>
            <a:ext cx="347622" cy="3970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2000" b="1" dirty="0"/>
              <a:t>I</a:t>
            </a:r>
            <a:r>
              <a:rPr lang="en-US" sz="2000" b="1" baseline="-25000" dirty="0"/>
              <a:t>6</a:t>
            </a:r>
          </a:p>
        </p:txBody>
      </p:sp>
      <p:sp>
        <p:nvSpPr>
          <p:cNvPr id="33826" name="Text Box 34"/>
          <p:cNvSpPr txBox="1">
            <a:spLocks noChangeArrowheads="1"/>
          </p:cNvSpPr>
          <p:nvPr/>
        </p:nvSpPr>
        <p:spPr bwMode="auto">
          <a:xfrm>
            <a:off x="5739789" y="2825733"/>
            <a:ext cx="88242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2000" b="1" dirty="0"/>
              <a:t>BEQ</a:t>
            </a:r>
          </a:p>
        </p:txBody>
      </p:sp>
      <p:sp>
        <p:nvSpPr>
          <p:cNvPr id="33827" name="Text Box 35"/>
          <p:cNvSpPr txBox="1">
            <a:spLocks noChangeArrowheads="1"/>
          </p:cNvSpPr>
          <p:nvPr/>
        </p:nvSpPr>
        <p:spPr bwMode="auto">
          <a:xfrm>
            <a:off x="7482914" y="2800324"/>
            <a:ext cx="74045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2000" b="1" dirty="0"/>
              <a:t>NOP</a:t>
            </a:r>
            <a:endParaRPr lang="en-US" sz="2000" b="1" baseline="-25000" dirty="0"/>
          </a:p>
        </p:txBody>
      </p:sp>
      <p:sp>
        <p:nvSpPr>
          <p:cNvPr id="33828" name="Text Box 36"/>
          <p:cNvSpPr txBox="1">
            <a:spLocks noChangeArrowheads="1"/>
          </p:cNvSpPr>
          <p:nvPr/>
        </p:nvSpPr>
        <p:spPr bwMode="auto">
          <a:xfrm>
            <a:off x="3072457" y="2876552"/>
            <a:ext cx="35101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2000" b="1" dirty="0"/>
              <a:t>I</a:t>
            </a:r>
            <a:r>
              <a:rPr lang="en-US" sz="2000" b="1" baseline="-25000" dirty="0"/>
              <a:t>5</a:t>
            </a:r>
          </a:p>
        </p:txBody>
      </p:sp>
      <p:sp>
        <p:nvSpPr>
          <p:cNvPr id="2" name="Title 1"/>
          <p:cNvSpPr>
            <a:spLocks noGrp="1"/>
          </p:cNvSpPr>
          <p:nvPr>
            <p:ph type="title"/>
          </p:nvPr>
        </p:nvSpPr>
        <p:spPr/>
        <p:txBody>
          <a:bodyPr>
            <a:normAutofit/>
          </a:bodyPr>
          <a:lstStyle/>
          <a:p>
            <a:r>
              <a:rPr lang="en-US" dirty="0"/>
              <a:t>But life goes on</a:t>
            </a:r>
          </a:p>
        </p:txBody>
      </p:sp>
      <p:sp>
        <p:nvSpPr>
          <p:cNvPr id="4" name="Oval Callout 3"/>
          <p:cNvSpPr/>
          <p:nvPr/>
        </p:nvSpPr>
        <p:spPr>
          <a:xfrm>
            <a:off x="5258466" y="5088960"/>
            <a:ext cx="1592784" cy="1270080"/>
          </a:xfrm>
          <a:prstGeom prst="wedgeEllipseCallout">
            <a:avLst>
              <a:gd name="adj1" fmla="val -221"/>
              <a:gd name="adj2" fmla="val -13445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EX passed a bubble </a:t>
            </a:r>
            <a:r>
              <a:rPr lang="en-US"/>
              <a:t>to MEM</a:t>
            </a:r>
            <a:endParaRPr lang="en-US" dirty="0"/>
          </a:p>
        </p:txBody>
      </p:sp>
    </p:spTree>
    <p:extLst>
      <p:ext uri="{BB962C8B-B14F-4D97-AF65-F5344CB8AC3E}">
        <p14:creationId xmlns:p14="http://schemas.microsoft.com/office/powerpoint/2010/main" val="208420019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63538" y="2894013"/>
            <a:ext cx="8415337" cy="1069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lgn="ctr"/>
            <a:r>
              <a:rPr lang="en-US" sz="1600" b="1" u="sng" dirty="0"/>
              <a:t>Station 1</a:t>
            </a:r>
            <a:r>
              <a:rPr lang="en-US" sz="1600" b="1" dirty="0"/>
              <a:t>		</a:t>
            </a:r>
            <a:r>
              <a:rPr lang="en-US" sz="1600" b="1" u="sng" dirty="0"/>
              <a:t>station II</a:t>
            </a:r>
            <a:r>
              <a:rPr lang="en-US" sz="1600" b="1" dirty="0"/>
              <a:t>		</a:t>
            </a:r>
            <a:r>
              <a:rPr lang="en-US" sz="1600" b="1" u="sng" dirty="0"/>
              <a:t>station III</a:t>
            </a:r>
            <a:r>
              <a:rPr lang="en-US" sz="1600" b="1" dirty="0"/>
              <a:t>		</a:t>
            </a:r>
            <a:r>
              <a:rPr lang="en-US" sz="1600" b="1" u="sng" dirty="0"/>
              <a:t>station IV</a:t>
            </a:r>
            <a:r>
              <a:rPr lang="en-US" sz="1600" b="1" dirty="0"/>
              <a:t>	</a:t>
            </a:r>
            <a:r>
              <a:rPr lang="en-US" sz="1600" b="1" u="sng" dirty="0"/>
              <a:t>station </a:t>
            </a:r>
            <a:r>
              <a:rPr lang="en-US" sz="1600" b="1" dirty="0"/>
              <a:t>V </a:t>
            </a:r>
          </a:p>
          <a:p>
            <a:pPr algn="ctr"/>
            <a:r>
              <a:rPr lang="en-US" sz="1600" b="1" dirty="0"/>
              <a:t>(place</a:t>
            </a:r>
            <a:r>
              <a:rPr lang="en-US" sz="1600" b="1" u="sng" dirty="0"/>
              <a:t> </a:t>
            </a:r>
            <a:r>
              <a:rPr lang="en-US" sz="1600" b="1" dirty="0"/>
              <a:t>order)         (select</a:t>
            </a:r>
            <a:r>
              <a:rPr lang="en-US" sz="1600" b="1" u="sng" dirty="0"/>
              <a:t> </a:t>
            </a:r>
            <a:r>
              <a:rPr lang="en-US" sz="1600" b="1" dirty="0"/>
              <a:t>bread)	</a:t>
            </a:r>
            <a:r>
              <a:rPr lang="en-US" sz="1600" b="1" u="sng" dirty="0"/>
              <a:t>(</a:t>
            </a:r>
            <a:r>
              <a:rPr lang="en-US" sz="1600" b="1" dirty="0"/>
              <a:t>cheese</a:t>
            </a:r>
            <a:r>
              <a:rPr lang="en-US" sz="1600" b="1" u="sng" dirty="0"/>
              <a:t>)</a:t>
            </a:r>
            <a:r>
              <a:rPr lang="en-US" sz="1600" b="1" dirty="0"/>
              <a:t>		</a:t>
            </a:r>
            <a:r>
              <a:rPr lang="en-US" sz="1600" b="1" u="sng" dirty="0"/>
              <a:t>(</a:t>
            </a:r>
            <a:r>
              <a:rPr lang="en-US" sz="1600" b="1" dirty="0"/>
              <a:t>meat</a:t>
            </a:r>
            <a:r>
              <a:rPr lang="en-US" sz="1600" b="1" u="sng" dirty="0"/>
              <a:t>)</a:t>
            </a:r>
            <a:r>
              <a:rPr lang="en-US" sz="1600" b="1" dirty="0"/>
              <a:t>		</a:t>
            </a:r>
            <a:r>
              <a:rPr lang="en-US" sz="1600" b="1" u="sng" dirty="0"/>
              <a:t>(</a:t>
            </a:r>
            <a:r>
              <a:rPr lang="en-US" sz="1600" b="1" dirty="0"/>
              <a:t>veggies</a:t>
            </a:r>
            <a:r>
              <a:rPr lang="en-US" sz="1600" b="1" u="sng" dirty="0"/>
              <a:t>)</a:t>
            </a:r>
          </a:p>
          <a:p>
            <a:pPr algn="ctr"/>
            <a:r>
              <a:rPr lang="en-US" sz="1600" b="1" dirty="0"/>
              <a:t>New (5th order)	 4th order	3rd order		2nd order	1st order	</a:t>
            </a:r>
          </a:p>
          <a:p>
            <a:pPr algn="ctr" eaLnBrk="0" hangingPunct="0"/>
            <a:endParaRPr lang="en-US" sz="1600" b="1" dirty="0"/>
          </a:p>
        </p:txBody>
      </p:sp>
      <p:sp>
        <p:nvSpPr>
          <p:cNvPr id="9219" name="Rectangle 3"/>
          <p:cNvSpPr>
            <a:spLocks noGrp="1" noChangeArrowheads="1"/>
          </p:cNvSpPr>
          <p:nvPr>
            <p:ph type="title"/>
          </p:nvPr>
        </p:nvSpPr>
        <p:spPr/>
        <p:txBody>
          <a:bodyPr/>
          <a:lstStyle/>
          <a:p>
            <a:pPr eaLnBrk="1" hangingPunct="1"/>
            <a:r>
              <a:rPr lang="en-US">
                <a:latin typeface="Arial" charset="0"/>
                <a:cs typeface="Arial" charset="0"/>
              </a:rPr>
              <a:t>Bill's Mega-Sandwich Shop</a:t>
            </a:r>
          </a:p>
        </p:txBody>
      </p:sp>
      <p:pic>
        <p:nvPicPr>
          <p:cNvPr id="9220" name="Picture 4" descr="hoagi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93863"/>
            <a:ext cx="1143000"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2" name="Picture 6" descr="hoagi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0425" y="1693863"/>
            <a:ext cx="1143000"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3" name="Picture 7" descr="hoagi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0500" y="1693863"/>
            <a:ext cx="1143000"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4" name="Picture 8" descr="hoagi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3725" y="1693863"/>
            <a:ext cx="1143000"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5" name="Picture 9" descr="hoagi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8725" y="1719263"/>
            <a:ext cx="1143000"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226" name="Rectangle 10"/>
          <p:cNvSpPr>
            <a:spLocks noChangeArrowheads="1"/>
          </p:cNvSpPr>
          <p:nvPr/>
        </p:nvSpPr>
        <p:spPr bwMode="auto">
          <a:xfrm>
            <a:off x="192088" y="3590068"/>
            <a:ext cx="1824037"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en-US" sz="1400" b="1"/>
              <a:t>"What'll Ya Have?" </a:t>
            </a:r>
          </a:p>
        </p:txBody>
      </p:sp>
      <p:pic>
        <p:nvPicPr>
          <p:cNvPr id="9227" name="Picture 12" descr="A stick figure">
            <a:hlinkClick r:id="rId5" tooltip="A stick figure"/>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8188" y="3991705"/>
            <a:ext cx="649287"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8" name="Picture 13" descr="A stick figure">
            <a:hlinkClick r:id="rId5" tooltip="A stick figure"/>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0775" y="3991705"/>
            <a:ext cx="649288"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30" name="Picture 15" descr="A stick figure">
            <a:hlinkClick r:id="rId5" tooltip="A stick figure"/>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7250" y="3940905"/>
            <a:ext cx="649288"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31" name="Picture 16" descr="A stick figure">
            <a:hlinkClick r:id="rId5" tooltip="A stick figure"/>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24788" y="3925030"/>
            <a:ext cx="649287"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Box 1"/>
          <p:cNvSpPr txBox="1"/>
          <p:nvPr/>
        </p:nvSpPr>
        <p:spPr>
          <a:xfrm>
            <a:off x="3784875" y="3663432"/>
            <a:ext cx="1581057" cy="1200329"/>
          </a:xfrm>
          <a:prstGeom prst="rect">
            <a:avLst/>
          </a:prstGeom>
          <a:noFill/>
        </p:spPr>
        <p:txBody>
          <a:bodyPr wrap="square" rtlCol="0">
            <a:spAutoFit/>
          </a:bodyPr>
          <a:lstStyle/>
          <a:p>
            <a:pPr algn="ctr"/>
            <a:r>
              <a:rPr lang="en-US" b="1" dirty="0">
                <a:solidFill>
                  <a:srgbClr val="990000"/>
                </a:solidFill>
              </a:rPr>
              <a:t>And sometimes fries on the side</a:t>
            </a:r>
          </a:p>
        </p:txBody>
      </p:sp>
      <p:pic>
        <p:nvPicPr>
          <p:cNvPr id="25" name="Picture 15" descr="A stick figure">
            <a:hlinkClick r:id="rId5" tooltip="A stick figure"/>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1563" y="4841018"/>
            <a:ext cx="649288"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 name="Picture 15" descr="A stick figure">
            <a:hlinkClick r:id="rId5" tooltip="A stick figure"/>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644" y="4841018"/>
            <a:ext cx="649288"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Box 3"/>
          <p:cNvSpPr txBox="1"/>
          <p:nvPr/>
        </p:nvSpPr>
        <p:spPr>
          <a:xfrm>
            <a:off x="3499062" y="5719503"/>
            <a:ext cx="1031789" cy="646331"/>
          </a:xfrm>
          <a:prstGeom prst="rect">
            <a:avLst/>
          </a:prstGeom>
          <a:noFill/>
        </p:spPr>
        <p:txBody>
          <a:bodyPr wrap="square" rtlCol="0">
            <a:spAutoFit/>
          </a:bodyPr>
          <a:lstStyle/>
          <a:p>
            <a:pPr algn="r"/>
            <a:r>
              <a:rPr lang="en-US" dirty="0"/>
              <a:t>Cheese guy</a:t>
            </a:r>
          </a:p>
        </p:txBody>
      </p:sp>
      <p:sp>
        <p:nvSpPr>
          <p:cNvPr id="20" name="TextBox 19"/>
          <p:cNvSpPr txBox="1"/>
          <p:nvPr/>
        </p:nvSpPr>
        <p:spPr>
          <a:xfrm>
            <a:off x="4641936" y="5719503"/>
            <a:ext cx="1031789" cy="646331"/>
          </a:xfrm>
          <a:prstGeom prst="rect">
            <a:avLst/>
          </a:prstGeom>
          <a:noFill/>
        </p:spPr>
        <p:txBody>
          <a:bodyPr wrap="square" rtlCol="0">
            <a:spAutoFit/>
          </a:bodyPr>
          <a:lstStyle/>
          <a:p>
            <a:r>
              <a:rPr lang="en-US" dirty="0"/>
              <a:t>Fries guy</a:t>
            </a:r>
          </a:p>
        </p:txBody>
      </p:sp>
      <p:sp>
        <p:nvSpPr>
          <p:cNvPr id="5" name="Rounded Rectangular Callout 4"/>
          <p:cNvSpPr/>
          <p:nvPr/>
        </p:nvSpPr>
        <p:spPr>
          <a:xfrm>
            <a:off x="6082321" y="4976640"/>
            <a:ext cx="2194473" cy="1389194"/>
          </a:xfrm>
          <a:prstGeom prst="wedgeRoundRectCallout">
            <a:avLst>
              <a:gd name="adj1" fmla="val -85400"/>
              <a:gd name="adj2" fmla="val 7769"/>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But we can also add more “hardware”!</a:t>
            </a:r>
          </a:p>
        </p:txBody>
      </p:sp>
    </p:spTree>
    <p:extLst>
      <p:ext uri="{BB962C8B-B14F-4D97-AF65-F5344CB8AC3E}">
        <p14:creationId xmlns:p14="http://schemas.microsoft.com/office/powerpoint/2010/main" val="2194414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dissolve">
                                      <p:cBhvr>
                                        <p:cTn id="10" dur="500"/>
                                        <p:tgtEl>
                                          <p:spTgt spid="2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5"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6" name="Group 2"/>
          <p:cNvGrpSpPr>
            <a:grpSpLocks/>
          </p:cNvGrpSpPr>
          <p:nvPr/>
        </p:nvGrpSpPr>
        <p:grpSpPr bwMode="auto">
          <a:xfrm>
            <a:off x="152400" y="2667000"/>
            <a:ext cx="8839200" cy="3597276"/>
            <a:chOff x="96" y="1680"/>
            <a:chExt cx="5568" cy="2266"/>
          </a:xfrm>
        </p:grpSpPr>
        <p:sp>
          <p:nvSpPr>
            <p:cNvPr id="36867" name="Text Box 3"/>
            <p:cNvSpPr txBox="1">
              <a:spLocks noChangeArrowheads="1"/>
            </p:cNvSpPr>
            <p:nvPr/>
          </p:nvSpPr>
          <p:spPr bwMode="auto">
            <a:xfrm>
              <a:off x="144" y="2160"/>
              <a:ext cx="32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PC</a:t>
              </a:r>
            </a:p>
          </p:txBody>
        </p:sp>
        <p:sp>
          <p:nvSpPr>
            <p:cNvPr id="36868" name="Text Box 4"/>
            <p:cNvSpPr txBox="1">
              <a:spLocks noChangeArrowheads="1"/>
            </p:cNvSpPr>
            <p:nvPr/>
          </p:nvSpPr>
          <p:spPr bwMode="auto">
            <a:xfrm>
              <a:off x="127" y="2448"/>
              <a:ext cx="546"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I-MEM</a:t>
              </a:r>
            </a:p>
          </p:txBody>
        </p:sp>
        <p:sp>
          <p:nvSpPr>
            <p:cNvPr id="36869" name="Text Box 5"/>
            <p:cNvSpPr txBox="1">
              <a:spLocks noChangeArrowheads="1"/>
            </p:cNvSpPr>
            <p:nvPr/>
          </p:nvSpPr>
          <p:spPr bwMode="auto">
            <a:xfrm>
              <a:off x="144" y="2835"/>
              <a:ext cx="40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ALU</a:t>
              </a:r>
            </a:p>
          </p:txBody>
        </p:sp>
        <p:sp>
          <p:nvSpPr>
            <p:cNvPr id="36870" name="Rectangle 6"/>
            <p:cNvSpPr>
              <a:spLocks noChangeArrowheads="1"/>
            </p:cNvSpPr>
            <p:nvPr/>
          </p:nvSpPr>
          <p:spPr bwMode="auto">
            <a:xfrm>
              <a:off x="96" y="2112"/>
              <a:ext cx="624" cy="105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6871" name="Text Box 7"/>
            <p:cNvSpPr txBox="1">
              <a:spLocks noChangeArrowheads="1"/>
            </p:cNvSpPr>
            <p:nvPr/>
          </p:nvSpPr>
          <p:spPr bwMode="auto">
            <a:xfrm>
              <a:off x="1440" y="2160"/>
              <a:ext cx="514"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DPRF</a:t>
              </a:r>
            </a:p>
          </p:txBody>
        </p:sp>
        <p:sp>
          <p:nvSpPr>
            <p:cNvPr id="36872" name="Rectangle 8"/>
            <p:cNvSpPr>
              <a:spLocks noChangeArrowheads="1"/>
            </p:cNvSpPr>
            <p:nvPr/>
          </p:nvSpPr>
          <p:spPr bwMode="auto">
            <a:xfrm>
              <a:off x="1248" y="2112"/>
              <a:ext cx="864" cy="110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6873" name="Line 9"/>
            <p:cNvSpPr>
              <a:spLocks noChangeShapeType="1"/>
            </p:cNvSpPr>
            <p:nvPr/>
          </p:nvSpPr>
          <p:spPr bwMode="auto">
            <a:xfrm>
              <a:off x="1296" y="2205"/>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6874" name="Line 10"/>
            <p:cNvSpPr>
              <a:spLocks noChangeShapeType="1"/>
            </p:cNvSpPr>
            <p:nvPr/>
          </p:nvSpPr>
          <p:spPr bwMode="auto">
            <a:xfrm>
              <a:off x="1296" y="2349"/>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6875" name="Line 11"/>
            <p:cNvSpPr>
              <a:spLocks noChangeShapeType="1"/>
            </p:cNvSpPr>
            <p:nvPr/>
          </p:nvSpPr>
          <p:spPr bwMode="auto">
            <a:xfrm>
              <a:off x="1584" y="2397"/>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6876" name="Line 12"/>
            <p:cNvSpPr>
              <a:spLocks noChangeShapeType="1"/>
            </p:cNvSpPr>
            <p:nvPr/>
          </p:nvSpPr>
          <p:spPr bwMode="auto">
            <a:xfrm>
              <a:off x="1824" y="2397"/>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6877" name="Text Box 13"/>
            <p:cNvSpPr txBox="1">
              <a:spLocks noChangeArrowheads="1"/>
            </p:cNvSpPr>
            <p:nvPr/>
          </p:nvSpPr>
          <p:spPr bwMode="auto">
            <a:xfrm>
              <a:off x="2671" y="2160"/>
              <a:ext cx="530"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ALU-1</a:t>
              </a:r>
            </a:p>
          </p:txBody>
        </p:sp>
        <p:sp>
          <p:nvSpPr>
            <p:cNvPr id="36878" name="Rectangle 14"/>
            <p:cNvSpPr>
              <a:spLocks noChangeArrowheads="1"/>
            </p:cNvSpPr>
            <p:nvPr/>
          </p:nvSpPr>
          <p:spPr bwMode="auto">
            <a:xfrm>
              <a:off x="2592" y="2112"/>
              <a:ext cx="672" cy="72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6879" name="Text Box 15"/>
            <p:cNvSpPr txBox="1">
              <a:spLocks noChangeArrowheads="1"/>
            </p:cNvSpPr>
            <p:nvPr/>
          </p:nvSpPr>
          <p:spPr bwMode="auto">
            <a:xfrm>
              <a:off x="864" y="1968"/>
              <a:ext cx="192" cy="197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a:t>B</a:t>
              </a:r>
            </a:p>
            <a:p>
              <a:pPr eaLnBrk="1" hangingPunct="1">
                <a:spcBef>
                  <a:spcPts val="0"/>
                </a:spcBef>
              </a:pPr>
              <a:r>
                <a:rPr lang="en-US" sz="1800"/>
                <a:t>U</a:t>
              </a:r>
            </a:p>
            <a:p>
              <a:pPr eaLnBrk="1" hangingPunct="1">
                <a:spcBef>
                  <a:spcPts val="0"/>
                </a:spcBef>
              </a:pPr>
              <a:r>
                <a:rPr lang="en-US" sz="1800"/>
                <a:t>F</a:t>
              </a:r>
            </a:p>
            <a:p>
              <a:pPr eaLnBrk="1" hangingPunct="1">
                <a:spcBef>
                  <a:spcPts val="0"/>
                </a:spcBef>
              </a:pPr>
              <a:r>
                <a:rPr lang="en-US" sz="1800"/>
                <a:t>F</a:t>
              </a:r>
            </a:p>
            <a:p>
              <a:pPr eaLnBrk="1" hangingPunct="1">
                <a:spcBef>
                  <a:spcPts val="0"/>
                </a:spcBef>
              </a:pPr>
              <a:r>
                <a:rPr lang="en-US" sz="1800"/>
                <a:t>E</a:t>
              </a:r>
            </a:p>
            <a:p>
              <a:pPr eaLnBrk="1" hangingPunct="1">
                <a:spcBef>
                  <a:spcPts val="0"/>
                </a:spcBef>
              </a:pPr>
              <a:r>
                <a:rPr lang="en-US" sz="1800"/>
                <a:t>R</a:t>
              </a:r>
            </a:p>
          </p:txBody>
        </p:sp>
        <p:sp>
          <p:nvSpPr>
            <p:cNvPr id="36880" name="Text Box 16"/>
            <p:cNvSpPr txBox="1">
              <a:spLocks noChangeArrowheads="1"/>
            </p:cNvSpPr>
            <p:nvPr/>
          </p:nvSpPr>
          <p:spPr bwMode="auto">
            <a:xfrm>
              <a:off x="1516" y="2502"/>
              <a:ext cx="21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A</a:t>
              </a:r>
            </a:p>
          </p:txBody>
        </p:sp>
        <p:sp>
          <p:nvSpPr>
            <p:cNvPr id="36881" name="Text Box 17"/>
            <p:cNvSpPr txBox="1">
              <a:spLocks noChangeArrowheads="1"/>
            </p:cNvSpPr>
            <p:nvPr/>
          </p:nvSpPr>
          <p:spPr bwMode="auto">
            <a:xfrm>
              <a:off x="1728" y="2493"/>
              <a:ext cx="21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B</a:t>
              </a:r>
            </a:p>
          </p:txBody>
        </p:sp>
        <p:sp>
          <p:nvSpPr>
            <p:cNvPr id="36882" name="Text Box 18"/>
            <p:cNvSpPr txBox="1">
              <a:spLocks noChangeArrowheads="1"/>
            </p:cNvSpPr>
            <p:nvPr/>
          </p:nvSpPr>
          <p:spPr bwMode="auto">
            <a:xfrm>
              <a:off x="1407" y="2736"/>
              <a:ext cx="658" cy="41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Decode </a:t>
              </a:r>
            </a:p>
            <a:p>
              <a:pPr eaLnBrk="1" hangingPunct="1"/>
              <a:r>
                <a:rPr lang="en-US" sz="1800"/>
                <a:t>logic</a:t>
              </a:r>
            </a:p>
          </p:txBody>
        </p:sp>
        <p:sp>
          <p:nvSpPr>
            <p:cNvPr id="36883" name="Text Box 19"/>
            <p:cNvSpPr txBox="1">
              <a:spLocks noChangeArrowheads="1"/>
            </p:cNvSpPr>
            <p:nvPr/>
          </p:nvSpPr>
          <p:spPr bwMode="auto">
            <a:xfrm>
              <a:off x="2256" y="1968"/>
              <a:ext cx="192" cy="197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a:t>B</a:t>
              </a:r>
            </a:p>
            <a:p>
              <a:pPr eaLnBrk="1" hangingPunct="1">
                <a:spcBef>
                  <a:spcPts val="0"/>
                </a:spcBef>
              </a:pPr>
              <a:r>
                <a:rPr lang="en-US" sz="1800"/>
                <a:t>U</a:t>
              </a:r>
            </a:p>
            <a:p>
              <a:pPr eaLnBrk="1" hangingPunct="1">
                <a:spcBef>
                  <a:spcPts val="0"/>
                </a:spcBef>
              </a:pPr>
              <a:r>
                <a:rPr lang="en-US" sz="1800"/>
                <a:t>F</a:t>
              </a:r>
            </a:p>
            <a:p>
              <a:pPr eaLnBrk="1" hangingPunct="1">
                <a:spcBef>
                  <a:spcPts val="0"/>
                </a:spcBef>
              </a:pPr>
              <a:r>
                <a:rPr lang="en-US" sz="1800"/>
                <a:t>F</a:t>
              </a:r>
            </a:p>
            <a:p>
              <a:pPr eaLnBrk="1" hangingPunct="1">
                <a:spcBef>
                  <a:spcPts val="0"/>
                </a:spcBef>
              </a:pPr>
              <a:r>
                <a:rPr lang="en-US" sz="1800"/>
                <a:t>E</a:t>
              </a:r>
            </a:p>
            <a:p>
              <a:pPr eaLnBrk="1" hangingPunct="1">
                <a:spcBef>
                  <a:spcPts val="0"/>
                </a:spcBef>
              </a:pPr>
              <a:r>
                <a:rPr lang="en-US" sz="1800"/>
                <a:t>R</a:t>
              </a:r>
            </a:p>
          </p:txBody>
        </p:sp>
        <p:sp>
          <p:nvSpPr>
            <p:cNvPr id="36884" name="Text Box 20"/>
            <p:cNvSpPr txBox="1">
              <a:spLocks noChangeArrowheads="1"/>
            </p:cNvSpPr>
            <p:nvPr/>
          </p:nvSpPr>
          <p:spPr bwMode="auto">
            <a:xfrm>
              <a:off x="2688" y="2499"/>
              <a:ext cx="530"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ALU-2</a:t>
              </a:r>
            </a:p>
          </p:txBody>
        </p:sp>
        <p:sp>
          <p:nvSpPr>
            <p:cNvPr id="36885" name="Text Box 21"/>
            <p:cNvSpPr txBox="1">
              <a:spLocks noChangeArrowheads="1"/>
            </p:cNvSpPr>
            <p:nvPr/>
          </p:nvSpPr>
          <p:spPr bwMode="auto">
            <a:xfrm>
              <a:off x="3759" y="2375"/>
              <a:ext cx="610"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D-MEM</a:t>
              </a:r>
            </a:p>
          </p:txBody>
        </p:sp>
        <p:sp>
          <p:nvSpPr>
            <p:cNvPr id="36886" name="Text Box 22"/>
            <p:cNvSpPr txBox="1">
              <a:spLocks noChangeArrowheads="1"/>
            </p:cNvSpPr>
            <p:nvPr/>
          </p:nvSpPr>
          <p:spPr bwMode="auto">
            <a:xfrm>
              <a:off x="3408" y="1968"/>
              <a:ext cx="192" cy="197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a:t>B</a:t>
              </a:r>
            </a:p>
            <a:p>
              <a:pPr eaLnBrk="1" hangingPunct="1">
                <a:spcBef>
                  <a:spcPts val="0"/>
                </a:spcBef>
              </a:pPr>
              <a:r>
                <a:rPr lang="en-US" sz="1800"/>
                <a:t>U</a:t>
              </a:r>
            </a:p>
            <a:p>
              <a:pPr eaLnBrk="1" hangingPunct="1">
                <a:spcBef>
                  <a:spcPts val="0"/>
                </a:spcBef>
              </a:pPr>
              <a:r>
                <a:rPr lang="en-US" sz="1800"/>
                <a:t>F</a:t>
              </a:r>
            </a:p>
            <a:p>
              <a:pPr eaLnBrk="1" hangingPunct="1">
                <a:spcBef>
                  <a:spcPts val="0"/>
                </a:spcBef>
              </a:pPr>
              <a:r>
                <a:rPr lang="en-US" sz="1800"/>
                <a:t>F</a:t>
              </a:r>
            </a:p>
            <a:p>
              <a:pPr eaLnBrk="1" hangingPunct="1">
                <a:spcBef>
                  <a:spcPts val="0"/>
                </a:spcBef>
              </a:pPr>
              <a:r>
                <a:rPr lang="en-US" sz="1800"/>
                <a:t>E</a:t>
              </a:r>
            </a:p>
            <a:p>
              <a:pPr eaLnBrk="1" hangingPunct="1">
                <a:spcBef>
                  <a:spcPts val="0"/>
                </a:spcBef>
              </a:pPr>
              <a:r>
                <a:rPr lang="en-US" sz="1800"/>
                <a:t>R</a:t>
              </a:r>
            </a:p>
          </p:txBody>
        </p:sp>
        <p:sp>
          <p:nvSpPr>
            <p:cNvPr id="36887" name="Text Box 23"/>
            <p:cNvSpPr txBox="1">
              <a:spLocks noChangeArrowheads="1"/>
            </p:cNvSpPr>
            <p:nvPr/>
          </p:nvSpPr>
          <p:spPr bwMode="auto">
            <a:xfrm>
              <a:off x="4896" y="2691"/>
              <a:ext cx="514"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DPRF</a:t>
              </a:r>
            </a:p>
          </p:txBody>
        </p:sp>
        <p:sp>
          <p:nvSpPr>
            <p:cNvPr id="36888" name="Line 24"/>
            <p:cNvSpPr>
              <a:spLocks noChangeShapeType="1"/>
            </p:cNvSpPr>
            <p:nvPr/>
          </p:nvSpPr>
          <p:spPr bwMode="auto">
            <a:xfrm>
              <a:off x="5136" y="2547"/>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6889" name="Line 25"/>
            <p:cNvSpPr>
              <a:spLocks noChangeShapeType="1"/>
            </p:cNvSpPr>
            <p:nvPr/>
          </p:nvSpPr>
          <p:spPr bwMode="auto">
            <a:xfrm flipH="1">
              <a:off x="5410" y="2787"/>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6890" name="Text Box 26"/>
            <p:cNvSpPr txBox="1">
              <a:spLocks noChangeArrowheads="1"/>
            </p:cNvSpPr>
            <p:nvPr/>
          </p:nvSpPr>
          <p:spPr bwMode="auto">
            <a:xfrm>
              <a:off x="4512" y="1968"/>
              <a:ext cx="192" cy="197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a:t>B</a:t>
              </a:r>
            </a:p>
            <a:p>
              <a:pPr eaLnBrk="1" hangingPunct="1">
                <a:spcBef>
                  <a:spcPts val="0"/>
                </a:spcBef>
              </a:pPr>
              <a:r>
                <a:rPr lang="en-US" sz="1800"/>
                <a:t>U</a:t>
              </a:r>
            </a:p>
            <a:p>
              <a:pPr eaLnBrk="1" hangingPunct="1">
                <a:spcBef>
                  <a:spcPts val="0"/>
                </a:spcBef>
              </a:pPr>
              <a:r>
                <a:rPr lang="en-US" sz="1800"/>
                <a:t>F</a:t>
              </a:r>
            </a:p>
            <a:p>
              <a:pPr eaLnBrk="1" hangingPunct="1">
                <a:spcBef>
                  <a:spcPts val="0"/>
                </a:spcBef>
              </a:pPr>
              <a:r>
                <a:rPr lang="en-US" sz="1800"/>
                <a:t>F</a:t>
              </a:r>
            </a:p>
            <a:p>
              <a:pPr eaLnBrk="1" hangingPunct="1">
                <a:spcBef>
                  <a:spcPts val="0"/>
                </a:spcBef>
              </a:pPr>
              <a:r>
                <a:rPr lang="en-US" sz="1800"/>
                <a:t>E</a:t>
              </a:r>
            </a:p>
            <a:p>
              <a:pPr eaLnBrk="1" hangingPunct="1">
                <a:spcBef>
                  <a:spcPts val="0"/>
                </a:spcBef>
              </a:pPr>
              <a:r>
                <a:rPr lang="en-US" sz="1800"/>
                <a:t>R</a:t>
              </a:r>
            </a:p>
          </p:txBody>
        </p:sp>
        <p:sp>
          <p:nvSpPr>
            <p:cNvPr id="36891" name="Rectangle 27"/>
            <p:cNvSpPr>
              <a:spLocks noChangeArrowheads="1"/>
            </p:cNvSpPr>
            <p:nvPr/>
          </p:nvSpPr>
          <p:spPr bwMode="auto">
            <a:xfrm>
              <a:off x="4800" y="2160"/>
              <a:ext cx="864" cy="91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6892" name="Rectangle 28"/>
            <p:cNvSpPr>
              <a:spLocks noChangeArrowheads="1"/>
            </p:cNvSpPr>
            <p:nvPr/>
          </p:nvSpPr>
          <p:spPr bwMode="auto">
            <a:xfrm>
              <a:off x="3696" y="2160"/>
              <a:ext cx="720" cy="81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6893" name="Text Box 29"/>
            <p:cNvSpPr txBox="1">
              <a:spLocks noChangeArrowheads="1"/>
            </p:cNvSpPr>
            <p:nvPr/>
          </p:nvSpPr>
          <p:spPr bwMode="auto">
            <a:xfrm>
              <a:off x="288" y="1689"/>
              <a:ext cx="24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IF</a:t>
              </a:r>
            </a:p>
          </p:txBody>
        </p:sp>
        <p:sp>
          <p:nvSpPr>
            <p:cNvPr id="36894" name="Text Box 30"/>
            <p:cNvSpPr txBox="1">
              <a:spLocks noChangeArrowheads="1"/>
            </p:cNvSpPr>
            <p:nvPr/>
          </p:nvSpPr>
          <p:spPr bwMode="auto">
            <a:xfrm>
              <a:off x="1296" y="1680"/>
              <a:ext cx="5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ID/RR</a:t>
              </a:r>
            </a:p>
          </p:txBody>
        </p:sp>
        <p:sp>
          <p:nvSpPr>
            <p:cNvPr id="36895" name="Text Box 31"/>
            <p:cNvSpPr txBox="1">
              <a:spLocks noChangeArrowheads="1"/>
            </p:cNvSpPr>
            <p:nvPr/>
          </p:nvSpPr>
          <p:spPr bwMode="auto">
            <a:xfrm>
              <a:off x="2660" y="1680"/>
              <a:ext cx="5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EXEC</a:t>
              </a:r>
            </a:p>
          </p:txBody>
        </p:sp>
        <p:sp>
          <p:nvSpPr>
            <p:cNvPr id="36896" name="Text Box 32"/>
            <p:cNvSpPr txBox="1">
              <a:spLocks noChangeArrowheads="1"/>
            </p:cNvSpPr>
            <p:nvPr/>
          </p:nvSpPr>
          <p:spPr bwMode="auto">
            <a:xfrm>
              <a:off x="3764" y="1680"/>
              <a:ext cx="45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MEM</a:t>
              </a:r>
            </a:p>
          </p:txBody>
        </p:sp>
        <p:sp>
          <p:nvSpPr>
            <p:cNvPr id="36897" name="Text Box 33"/>
            <p:cNvSpPr txBox="1">
              <a:spLocks noChangeArrowheads="1"/>
            </p:cNvSpPr>
            <p:nvPr/>
          </p:nvSpPr>
          <p:spPr bwMode="auto">
            <a:xfrm>
              <a:off x="4972" y="1680"/>
              <a:ext cx="34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WB</a:t>
              </a:r>
            </a:p>
          </p:txBody>
        </p:sp>
        <p:sp>
          <p:nvSpPr>
            <p:cNvPr id="36898" name="Text Box 34"/>
            <p:cNvSpPr txBox="1">
              <a:spLocks noChangeArrowheads="1"/>
            </p:cNvSpPr>
            <p:nvPr/>
          </p:nvSpPr>
          <p:spPr bwMode="auto">
            <a:xfrm>
              <a:off x="4932" y="2361"/>
              <a:ext cx="3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data</a:t>
              </a:r>
            </a:p>
          </p:txBody>
        </p:sp>
        <p:sp>
          <p:nvSpPr>
            <p:cNvPr id="36899" name="Line 35"/>
            <p:cNvSpPr>
              <a:spLocks noChangeShapeType="1"/>
            </p:cNvSpPr>
            <p:nvPr/>
          </p:nvSpPr>
          <p:spPr bwMode="auto">
            <a:xfrm>
              <a:off x="720" y="2640"/>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6900" name="Line 36"/>
            <p:cNvSpPr>
              <a:spLocks noChangeShapeType="1"/>
            </p:cNvSpPr>
            <p:nvPr/>
          </p:nvSpPr>
          <p:spPr bwMode="auto">
            <a:xfrm>
              <a:off x="1056" y="2640"/>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6901" name="Line 37"/>
            <p:cNvSpPr>
              <a:spLocks noChangeShapeType="1"/>
            </p:cNvSpPr>
            <p:nvPr/>
          </p:nvSpPr>
          <p:spPr bwMode="auto">
            <a:xfrm>
              <a:off x="2112" y="2640"/>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6902" name="Line 38"/>
            <p:cNvSpPr>
              <a:spLocks noChangeShapeType="1"/>
            </p:cNvSpPr>
            <p:nvPr/>
          </p:nvSpPr>
          <p:spPr bwMode="auto">
            <a:xfrm>
              <a:off x="2448" y="2640"/>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6903" name="Line 39"/>
            <p:cNvSpPr>
              <a:spLocks noChangeShapeType="1"/>
            </p:cNvSpPr>
            <p:nvPr/>
          </p:nvSpPr>
          <p:spPr bwMode="auto">
            <a:xfrm>
              <a:off x="3264" y="2640"/>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6904" name="Line 40"/>
            <p:cNvSpPr>
              <a:spLocks noChangeShapeType="1"/>
            </p:cNvSpPr>
            <p:nvPr/>
          </p:nvSpPr>
          <p:spPr bwMode="auto">
            <a:xfrm>
              <a:off x="3600" y="2640"/>
              <a:ext cx="96"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6905" name="Line 41"/>
            <p:cNvSpPr>
              <a:spLocks noChangeShapeType="1"/>
            </p:cNvSpPr>
            <p:nvPr/>
          </p:nvSpPr>
          <p:spPr bwMode="auto">
            <a:xfrm>
              <a:off x="4416" y="2592"/>
              <a:ext cx="96"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6906" name="Line 42"/>
            <p:cNvSpPr>
              <a:spLocks noChangeShapeType="1"/>
            </p:cNvSpPr>
            <p:nvPr/>
          </p:nvSpPr>
          <p:spPr bwMode="auto">
            <a:xfrm>
              <a:off x="4704" y="2592"/>
              <a:ext cx="96"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sp>
        <p:nvSpPr>
          <p:cNvPr id="2" name="Title 1"/>
          <p:cNvSpPr>
            <a:spLocks noGrp="1"/>
          </p:cNvSpPr>
          <p:nvPr>
            <p:ph type="title"/>
          </p:nvPr>
        </p:nvSpPr>
        <p:spPr/>
        <p:txBody>
          <a:bodyPr/>
          <a:lstStyle/>
          <a:p>
            <a:r>
              <a:rPr lang="en-US" dirty="0"/>
              <a:t>Throw hardware at it!</a:t>
            </a:r>
          </a:p>
        </p:txBody>
      </p:sp>
      <p:sp>
        <p:nvSpPr>
          <p:cNvPr id="3" name="Content Placeholder 2"/>
          <p:cNvSpPr>
            <a:spLocks noGrp="1"/>
          </p:cNvSpPr>
          <p:nvPr>
            <p:ph idx="1"/>
          </p:nvPr>
        </p:nvSpPr>
        <p:spPr>
          <a:xfrm>
            <a:off x="1271764" y="1865282"/>
            <a:ext cx="7076747" cy="547688"/>
          </a:xfrm>
        </p:spPr>
        <p:txBody>
          <a:bodyPr/>
          <a:lstStyle/>
          <a:p>
            <a:r>
              <a:rPr lang="en-US" dirty="0">
                <a:solidFill>
                  <a:srgbClr val="990000"/>
                </a:solidFill>
              </a:rPr>
              <a:t>So we add another ALU to the EX stage</a:t>
            </a:r>
          </a:p>
        </p:txBody>
      </p:sp>
    </p:spTree>
    <p:extLst>
      <p:ext uri="{BB962C8B-B14F-4D97-AF65-F5344CB8AC3E}">
        <p14:creationId xmlns:p14="http://schemas.microsoft.com/office/powerpoint/2010/main" val="381062996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Pipeline structural hazards are caused by</a:t>
            </a:r>
            <a:r>
              <a:rPr lang="mr-IN" dirty="0"/>
              <a:t>…</a:t>
            </a:r>
            <a:endParaRPr lang="en-US" dirty="0"/>
          </a:p>
        </p:txBody>
      </p:sp>
      <p:sp>
        <p:nvSpPr>
          <p:cNvPr id="3" name="Text Placeholder 2">
            <a:extLst>
              <a:ext uri="{FF2B5EF4-FFF2-40B4-BE49-F238E27FC236}">
                <a16:creationId xmlns:a16="http://schemas.microsoft.com/office/drawing/2014/main" id="{D568A55C-25EE-0142-AD63-BA3AB0611C5B}"/>
              </a:ext>
            </a:extLst>
          </p:cNvPr>
          <p:cNvSpPr>
            <a:spLocks noGrp="1"/>
          </p:cNvSpPr>
          <p:nvPr>
            <p:ph type="body" sz="quarter" idx="10"/>
          </p:nvPr>
        </p:nvSpPr>
        <p:spPr/>
        <p:txBody>
          <a:bodyPr>
            <a:normAutofit/>
          </a:bodyPr>
          <a:lstStyle/>
          <a:p>
            <a:r>
              <a:rPr lang="en-US" dirty="0"/>
              <a:t>Branch instructions in the program</a:t>
            </a:r>
          </a:p>
          <a:p>
            <a:r>
              <a:rPr lang="en-US" dirty="0"/>
              <a:t>Load instructions in the program</a:t>
            </a:r>
          </a:p>
          <a:p>
            <a:r>
              <a:rPr lang="en-US" dirty="0"/>
              <a:t>Data dependencies in the program</a:t>
            </a:r>
          </a:p>
          <a:p>
            <a:r>
              <a:rPr lang="en-US" dirty="0"/>
              <a:t>Hardware limitations in the </a:t>
            </a:r>
            <a:r>
              <a:rPr lang="en-US" dirty="0" err="1"/>
              <a:t>datapath</a:t>
            </a:r>
            <a:endParaRPr lang="en-US" dirty="0"/>
          </a:p>
          <a:p>
            <a:endParaRPr lang="en-US" dirty="0"/>
          </a:p>
        </p:txBody>
      </p:sp>
      <p:sp>
        <p:nvSpPr>
          <p:cNvPr id="5" name="Text Placeholder 4">
            <a:extLst>
              <a:ext uri="{FF2B5EF4-FFF2-40B4-BE49-F238E27FC236}">
                <a16:creationId xmlns:a16="http://schemas.microsoft.com/office/drawing/2014/main" id="{54BCF8A2-A73E-1F45-AD90-2684EA93C3A3}"/>
              </a:ext>
            </a:extLst>
          </p:cNvPr>
          <p:cNvSpPr>
            <a:spLocks noGrp="1"/>
          </p:cNvSpPr>
          <p:nvPr>
            <p:ph type="body" sz="quarter" idx="11"/>
          </p:nvPr>
        </p:nvSpPr>
        <p:spPr/>
        <p:txBody>
          <a:bodyPr/>
          <a:lstStyle/>
          <a:p>
            <a:r>
              <a:rPr lang="en-US" dirty="0"/>
              <a:t>180</a:t>
            </a:r>
          </a:p>
        </p:txBody>
      </p:sp>
      <p:sp>
        <p:nvSpPr>
          <p:cNvPr id="6" name="Right Arrow 5">
            <a:extLst>
              <a:ext uri="{FF2B5EF4-FFF2-40B4-BE49-F238E27FC236}">
                <a16:creationId xmlns:a16="http://schemas.microsoft.com/office/drawing/2014/main" id="{9DAB11BE-0C22-6144-B9DD-B396788003BC}"/>
              </a:ext>
            </a:extLst>
          </p:cNvPr>
          <p:cNvSpPr/>
          <p:nvPr/>
        </p:nvSpPr>
        <p:spPr>
          <a:xfrm>
            <a:off x="610468" y="4859694"/>
            <a:ext cx="726490" cy="31282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3169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atin typeface="Arial" charset="0"/>
                <a:cs typeface="Arial" charset="0"/>
              </a:rPr>
              <a:t>Data Hazard</a:t>
            </a:r>
          </a:p>
        </p:txBody>
      </p:sp>
      <p:sp>
        <p:nvSpPr>
          <p:cNvPr id="136195" name="Rectangle 3"/>
          <p:cNvSpPr>
            <a:spLocks noGrp="1" noChangeArrowheads="1"/>
          </p:cNvSpPr>
          <p:nvPr>
            <p:ph type="body" idx="1"/>
          </p:nvPr>
        </p:nvSpPr>
        <p:spPr/>
        <p:txBody>
          <a:bodyPr>
            <a:normAutofit lnSpcReduction="10000"/>
          </a:bodyPr>
          <a:lstStyle/>
          <a:p>
            <a:pPr eaLnBrk="1" hangingPunct="1">
              <a:lnSpc>
                <a:spcPct val="80000"/>
              </a:lnSpc>
              <a:spcBef>
                <a:spcPts val="400"/>
              </a:spcBef>
              <a:buFontTx/>
              <a:buNone/>
            </a:pPr>
            <a:r>
              <a:rPr lang="en-US" sz="2000" u="sng" dirty="0">
                <a:latin typeface="Arial" charset="0"/>
                <a:cs typeface="Arial" charset="0"/>
              </a:rPr>
              <a:t>RAW</a:t>
            </a:r>
          </a:p>
          <a:p>
            <a:pPr eaLnBrk="1" hangingPunct="1">
              <a:lnSpc>
                <a:spcPct val="80000"/>
              </a:lnSpc>
              <a:spcBef>
                <a:spcPts val="400"/>
              </a:spcBef>
              <a:buFontTx/>
              <a:buNone/>
            </a:pPr>
            <a:r>
              <a:rPr lang="en-US" sz="2000" dirty="0">
                <a:latin typeface="Arial" charset="0"/>
                <a:cs typeface="Arial" charset="0"/>
              </a:rPr>
              <a:t>I</a:t>
            </a:r>
            <a:r>
              <a:rPr lang="en-US" sz="2000" baseline="-25000" dirty="0">
                <a:latin typeface="Arial" charset="0"/>
                <a:cs typeface="Arial" charset="0"/>
              </a:rPr>
              <a:t>1</a:t>
            </a:r>
            <a:r>
              <a:rPr lang="en-US" sz="2000" dirty="0">
                <a:latin typeface="Arial" charset="0"/>
                <a:cs typeface="Arial" charset="0"/>
              </a:rPr>
              <a:t>:  R1 &lt;- R2 + R3</a:t>
            </a:r>
          </a:p>
          <a:p>
            <a:pPr eaLnBrk="1" hangingPunct="1">
              <a:lnSpc>
                <a:spcPct val="80000"/>
              </a:lnSpc>
              <a:spcBef>
                <a:spcPts val="400"/>
              </a:spcBef>
              <a:buFontTx/>
              <a:buNone/>
            </a:pPr>
            <a:endParaRPr lang="en-US" sz="2000" dirty="0">
              <a:latin typeface="Arial" charset="0"/>
              <a:cs typeface="Arial" charset="0"/>
            </a:endParaRPr>
          </a:p>
          <a:p>
            <a:pPr eaLnBrk="1" hangingPunct="1">
              <a:lnSpc>
                <a:spcPct val="80000"/>
              </a:lnSpc>
              <a:spcBef>
                <a:spcPts val="400"/>
              </a:spcBef>
              <a:buFontTx/>
              <a:buNone/>
            </a:pPr>
            <a:r>
              <a:rPr lang="en-US" sz="2000" dirty="0">
                <a:latin typeface="Arial" charset="0"/>
                <a:cs typeface="Arial" charset="0"/>
              </a:rPr>
              <a:t>I</a:t>
            </a:r>
            <a:r>
              <a:rPr lang="en-US" sz="2000" baseline="-25000" dirty="0">
                <a:latin typeface="Arial" charset="0"/>
                <a:cs typeface="Arial" charset="0"/>
              </a:rPr>
              <a:t>2</a:t>
            </a:r>
            <a:r>
              <a:rPr lang="en-US" sz="2000" dirty="0">
                <a:latin typeface="Arial" charset="0"/>
                <a:cs typeface="Arial" charset="0"/>
              </a:rPr>
              <a:t>:  R4 &lt;- R1 + R5</a:t>
            </a:r>
          </a:p>
          <a:p>
            <a:pPr eaLnBrk="1" hangingPunct="1">
              <a:lnSpc>
                <a:spcPct val="80000"/>
              </a:lnSpc>
              <a:spcBef>
                <a:spcPts val="400"/>
              </a:spcBef>
              <a:buFontTx/>
              <a:buNone/>
            </a:pPr>
            <a:endParaRPr lang="en-US" sz="2000" dirty="0">
              <a:latin typeface="Arial" charset="0"/>
              <a:cs typeface="Arial" charset="0"/>
            </a:endParaRPr>
          </a:p>
          <a:p>
            <a:pPr eaLnBrk="1" hangingPunct="1">
              <a:lnSpc>
                <a:spcPct val="80000"/>
              </a:lnSpc>
              <a:spcBef>
                <a:spcPts val="400"/>
              </a:spcBef>
              <a:buFontTx/>
              <a:buNone/>
            </a:pPr>
            <a:r>
              <a:rPr lang="en-US" sz="2000" u="sng" dirty="0">
                <a:latin typeface="Arial" charset="0"/>
                <a:cs typeface="Arial" charset="0"/>
              </a:rPr>
              <a:t>WAR</a:t>
            </a:r>
          </a:p>
          <a:p>
            <a:pPr eaLnBrk="1" hangingPunct="1">
              <a:lnSpc>
                <a:spcPct val="80000"/>
              </a:lnSpc>
              <a:spcBef>
                <a:spcPts val="400"/>
              </a:spcBef>
              <a:buFontTx/>
              <a:buNone/>
            </a:pPr>
            <a:r>
              <a:rPr lang="en-US" sz="2000" dirty="0">
                <a:latin typeface="Arial" charset="0"/>
                <a:cs typeface="Arial" charset="0"/>
              </a:rPr>
              <a:t>I</a:t>
            </a:r>
            <a:r>
              <a:rPr lang="en-US" sz="2000" baseline="-25000" dirty="0">
                <a:latin typeface="Arial" charset="0"/>
                <a:cs typeface="Arial" charset="0"/>
              </a:rPr>
              <a:t>1</a:t>
            </a:r>
            <a:r>
              <a:rPr lang="en-US" sz="2000" dirty="0">
                <a:latin typeface="Arial" charset="0"/>
                <a:cs typeface="Arial" charset="0"/>
              </a:rPr>
              <a:t>:  R4 &lt;- R1 + R5</a:t>
            </a:r>
          </a:p>
          <a:p>
            <a:pPr eaLnBrk="1" hangingPunct="1">
              <a:lnSpc>
                <a:spcPct val="80000"/>
              </a:lnSpc>
              <a:spcBef>
                <a:spcPts val="400"/>
              </a:spcBef>
              <a:buFontTx/>
              <a:buNone/>
            </a:pPr>
            <a:endParaRPr lang="en-US" sz="2000" dirty="0">
              <a:latin typeface="Arial" charset="0"/>
              <a:cs typeface="Arial" charset="0"/>
            </a:endParaRPr>
          </a:p>
          <a:p>
            <a:pPr eaLnBrk="1" hangingPunct="1">
              <a:lnSpc>
                <a:spcPct val="80000"/>
              </a:lnSpc>
              <a:spcBef>
                <a:spcPts val="400"/>
              </a:spcBef>
              <a:buFontTx/>
              <a:buNone/>
            </a:pPr>
            <a:r>
              <a:rPr lang="en-US" sz="2000" dirty="0">
                <a:latin typeface="Arial" charset="0"/>
                <a:cs typeface="Arial" charset="0"/>
              </a:rPr>
              <a:t>I</a:t>
            </a:r>
            <a:r>
              <a:rPr lang="en-US" sz="2000" baseline="-25000" dirty="0">
                <a:latin typeface="Arial" charset="0"/>
                <a:cs typeface="Arial" charset="0"/>
              </a:rPr>
              <a:t>2</a:t>
            </a:r>
            <a:r>
              <a:rPr lang="en-US" sz="2000" dirty="0">
                <a:latin typeface="Arial" charset="0"/>
                <a:cs typeface="Arial" charset="0"/>
              </a:rPr>
              <a:t>:  R1 &lt;- R2 + R3 </a:t>
            </a:r>
          </a:p>
          <a:p>
            <a:pPr eaLnBrk="1" hangingPunct="1">
              <a:lnSpc>
                <a:spcPct val="80000"/>
              </a:lnSpc>
              <a:spcBef>
                <a:spcPts val="400"/>
              </a:spcBef>
              <a:buFontTx/>
              <a:buNone/>
            </a:pPr>
            <a:endParaRPr lang="en-US" sz="2000" dirty="0">
              <a:latin typeface="Arial" charset="0"/>
              <a:cs typeface="Arial" charset="0"/>
            </a:endParaRPr>
          </a:p>
          <a:p>
            <a:pPr eaLnBrk="1" hangingPunct="1">
              <a:lnSpc>
                <a:spcPct val="80000"/>
              </a:lnSpc>
              <a:spcBef>
                <a:spcPts val="400"/>
              </a:spcBef>
              <a:buFontTx/>
              <a:buNone/>
            </a:pPr>
            <a:r>
              <a:rPr lang="en-US" sz="2000" u="sng" dirty="0">
                <a:latin typeface="Arial" charset="0"/>
                <a:cs typeface="Arial" charset="0"/>
              </a:rPr>
              <a:t>WAW</a:t>
            </a:r>
          </a:p>
          <a:p>
            <a:pPr eaLnBrk="1" hangingPunct="1">
              <a:lnSpc>
                <a:spcPct val="80000"/>
              </a:lnSpc>
              <a:spcBef>
                <a:spcPts val="400"/>
              </a:spcBef>
              <a:buFontTx/>
              <a:buNone/>
            </a:pPr>
            <a:r>
              <a:rPr lang="en-US" sz="2000" dirty="0">
                <a:latin typeface="Arial" charset="0"/>
                <a:cs typeface="Arial" charset="0"/>
              </a:rPr>
              <a:t>I</a:t>
            </a:r>
            <a:r>
              <a:rPr lang="en-US" sz="2000" baseline="-25000" dirty="0">
                <a:latin typeface="Arial" charset="0"/>
                <a:cs typeface="Arial" charset="0"/>
              </a:rPr>
              <a:t>1</a:t>
            </a:r>
            <a:r>
              <a:rPr lang="en-US" sz="2000" dirty="0">
                <a:latin typeface="Arial" charset="0"/>
                <a:cs typeface="Arial" charset="0"/>
              </a:rPr>
              <a:t>:  R1 &lt;- R4 + R5</a:t>
            </a:r>
          </a:p>
          <a:p>
            <a:pPr eaLnBrk="1" hangingPunct="1">
              <a:lnSpc>
                <a:spcPct val="80000"/>
              </a:lnSpc>
              <a:spcBef>
                <a:spcPts val="400"/>
              </a:spcBef>
              <a:buFontTx/>
              <a:buNone/>
            </a:pPr>
            <a:endParaRPr lang="en-US" sz="2000" dirty="0">
              <a:latin typeface="Arial" charset="0"/>
              <a:cs typeface="Arial" charset="0"/>
            </a:endParaRPr>
          </a:p>
          <a:p>
            <a:pPr eaLnBrk="1" hangingPunct="1">
              <a:lnSpc>
                <a:spcPct val="80000"/>
              </a:lnSpc>
              <a:spcBef>
                <a:spcPts val="400"/>
              </a:spcBef>
              <a:buFontTx/>
              <a:buNone/>
            </a:pPr>
            <a:r>
              <a:rPr lang="en-US" sz="2000" dirty="0">
                <a:latin typeface="Arial" charset="0"/>
                <a:cs typeface="Arial" charset="0"/>
              </a:rPr>
              <a:t>I</a:t>
            </a:r>
            <a:r>
              <a:rPr lang="en-US" sz="2000" baseline="-25000" dirty="0">
                <a:latin typeface="Arial" charset="0"/>
                <a:cs typeface="Arial" charset="0"/>
              </a:rPr>
              <a:t>2</a:t>
            </a:r>
            <a:r>
              <a:rPr lang="en-US" sz="2000" dirty="0">
                <a:latin typeface="Arial" charset="0"/>
                <a:cs typeface="Arial" charset="0"/>
              </a:rPr>
              <a:t>:  R1 &lt;- R2 + R3</a:t>
            </a:r>
          </a:p>
        </p:txBody>
      </p:sp>
      <p:sp>
        <p:nvSpPr>
          <p:cNvPr id="38916" name="Line 4"/>
          <p:cNvSpPr>
            <a:spLocks noChangeShapeType="1"/>
          </p:cNvSpPr>
          <p:nvPr/>
        </p:nvSpPr>
        <p:spPr bwMode="auto">
          <a:xfrm>
            <a:off x="2528521" y="2663323"/>
            <a:ext cx="403225" cy="280987"/>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36198" name="Line 6"/>
          <p:cNvSpPr>
            <a:spLocks noChangeShapeType="1"/>
          </p:cNvSpPr>
          <p:nvPr/>
        </p:nvSpPr>
        <p:spPr bwMode="auto">
          <a:xfrm flipH="1">
            <a:off x="2528521" y="3958830"/>
            <a:ext cx="430213" cy="280988"/>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36199" name="Line 7"/>
          <p:cNvSpPr>
            <a:spLocks noChangeShapeType="1"/>
          </p:cNvSpPr>
          <p:nvPr/>
        </p:nvSpPr>
        <p:spPr bwMode="auto">
          <a:xfrm flipH="1">
            <a:off x="2363787" y="5328444"/>
            <a:ext cx="0" cy="280988"/>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8919" name="TextBox 6"/>
          <p:cNvSpPr txBox="1">
            <a:spLocks noChangeArrowheads="1"/>
          </p:cNvSpPr>
          <p:nvPr/>
        </p:nvSpPr>
        <p:spPr bwMode="auto">
          <a:xfrm>
            <a:off x="4511675" y="2057400"/>
            <a:ext cx="2570163"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dirty="0"/>
              <a:t>True dependency</a:t>
            </a:r>
          </a:p>
        </p:txBody>
      </p:sp>
      <p:sp>
        <p:nvSpPr>
          <p:cNvPr id="38920" name="TextBox 7"/>
          <p:cNvSpPr txBox="1">
            <a:spLocks noChangeArrowheads="1"/>
          </p:cNvSpPr>
          <p:nvPr/>
        </p:nvSpPr>
        <p:spPr bwMode="auto">
          <a:xfrm>
            <a:off x="4516438" y="3452813"/>
            <a:ext cx="2481262"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dirty="0"/>
              <a:t>Anti dependency</a:t>
            </a:r>
          </a:p>
        </p:txBody>
      </p:sp>
      <p:sp>
        <p:nvSpPr>
          <p:cNvPr id="38921" name="TextBox 8"/>
          <p:cNvSpPr txBox="1">
            <a:spLocks noChangeArrowheads="1"/>
          </p:cNvSpPr>
          <p:nvPr/>
        </p:nvSpPr>
        <p:spPr bwMode="auto">
          <a:xfrm>
            <a:off x="4522788" y="5006975"/>
            <a:ext cx="28733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dirty="0"/>
              <a:t>Output dependency</a:t>
            </a:r>
          </a:p>
        </p:txBody>
      </p:sp>
    </p:spTree>
    <p:extLst>
      <p:ext uri="{BB962C8B-B14F-4D97-AF65-F5344CB8AC3E}">
        <p14:creationId xmlns:p14="http://schemas.microsoft.com/office/powerpoint/2010/main" val="24961458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619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619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6195">
                                            <p:txEl>
                                              <p:pRg st="8" end="8"/>
                                            </p:txEl>
                                          </p:spTgt>
                                        </p:tgtEl>
                                        <p:attrNameLst>
                                          <p:attrName>style.visibility</p:attrName>
                                        </p:attrNameLst>
                                      </p:cBhvr>
                                      <p:to>
                                        <p:strVal val="visible"/>
                                      </p:to>
                                    </p:set>
                                  </p:childTnLst>
                                </p:cTn>
                              </p:par>
                              <p:par>
                                <p:cTn id="11" presetID="9" presetClass="entr" presetSubtype="0" fill="hold" grpId="0" nodeType="withEffect">
                                  <p:stCondLst>
                                    <p:cond delay="0"/>
                                  </p:stCondLst>
                                  <p:childTnLst>
                                    <p:set>
                                      <p:cBhvr>
                                        <p:cTn id="12" dur="1" fill="hold">
                                          <p:stCondLst>
                                            <p:cond delay="0"/>
                                          </p:stCondLst>
                                        </p:cTn>
                                        <p:tgtEl>
                                          <p:spTgt spid="38920"/>
                                        </p:tgtEl>
                                        <p:attrNameLst>
                                          <p:attrName>style.visibility</p:attrName>
                                        </p:attrNameLst>
                                      </p:cBhvr>
                                      <p:to>
                                        <p:strVal val="visible"/>
                                      </p:to>
                                    </p:set>
                                    <p:animEffect transition="in" filter="dissolve">
                                      <p:cBhvr>
                                        <p:cTn id="13" dur="500"/>
                                        <p:tgtEl>
                                          <p:spTgt spid="3892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619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36195">
                                            <p:txEl>
                                              <p:pRg st="10" end="10"/>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36195">
                                            <p:txEl>
                                              <p:pRg st="11" end="11"/>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36195">
                                            <p:txEl>
                                              <p:pRg st="13" end="13"/>
                                            </p:txEl>
                                          </p:spTgt>
                                        </p:tgtEl>
                                        <p:attrNameLst>
                                          <p:attrName>style.visibility</p:attrName>
                                        </p:attrNameLst>
                                      </p:cBhvr>
                                      <p:to>
                                        <p:strVal val="visible"/>
                                      </p:to>
                                    </p:set>
                                  </p:childTnLst>
                                </p:cTn>
                              </p:par>
                              <p:par>
                                <p:cTn id="26" presetID="9" presetClass="entr" presetSubtype="0" fill="hold" grpId="0" nodeType="withEffect">
                                  <p:stCondLst>
                                    <p:cond delay="0"/>
                                  </p:stCondLst>
                                  <p:childTnLst>
                                    <p:set>
                                      <p:cBhvr>
                                        <p:cTn id="27" dur="1" fill="hold">
                                          <p:stCondLst>
                                            <p:cond delay="0"/>
                                          </p:stCondLst>
                                        </p:cTn>
                                        <p:tgtEl>
                                          <p:spTgt spid="38921"/>
                                        </p:tgtEl>
                                        <p:attrNameLst>
                                          <p:attrName>style.visibility</p:attrName>
                                        </p:attrNameLst>
                                      </p:cBhvr>
                                      <p:to>
                                        <p:strVal val="visible"/>
                                      </p:to>
                                    </p:set>
                                    <p:animEffect transition="in" filter="dissolve">
                                      <p:cBhvr>
                                        <p:cTn id="28" dur="500"/>
                                        <p:tgtEl>
                                          <p:spTgt spid="38921"/>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61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8" grpId="0" animBg="1"/>
      <p:bldP spid="136199" grpId="0" animBg="1"/>
      <p:bldP spid="38920" grpId="0"/>
      <p:bldP spid="38921"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a:latin typeface="Arial" charset="0"/>
                <a:cs typeface="Arial" charset="0"/>
              </a:rPr>
              <a:t>Dealing with a RAW dependency</a:t>
            </a:r>
          </a:p>
        </p:txBody>
      </p:sp>
      <p:sp>
        <p:nvSpPr>
          <p:cNvPr id="39939" name="Rectangle 3"/>
          <p:cNvSpPr>
            <a:spLocks noGrp="1" noChangeArrowheads="1"/>
          </p:cNvSpPr>
          <p:nvPr>
            <p:ph type="body" idx="1"/>
          </p:nvPr>
        </p:nvSpPr>
        <p:spPr>
          <a:xfrm>
            <a:off x="457200" y="1926720"/>
            <a:ext cx="8229600" cy="1508630"/>
          </a:xfrm>
        </p:spPr>
        <p:txBody>
          <a:bodyPr>
            <a:normAutofit fontScale="92500" lnSpcReduction="10000"/>
          </a:bodyPr>
          <a:lstStyle/>
          <a:p>
            <a:pPr eaLnBrk="1" hangingPunct="1">
              <a:buFontTx/>
              <a:buNone/>
            </a:pPr>
            <a:r>
              <a:rPr lang="pt-BR" dirty="0">
                <a:solidFill>
                  <a:srgbClr val="000000"/>
                </a:solidFill>
                <a:latin typeface="Arial" charset="0"/>
                <a:cs typeface="Times New Roman" charset="0"/>
              </a:rPr>
              <a:t>	</a:t>
            </a:r>
            <a:r>
              <a:rPr lang="pt-BR" b="1" dirty="0">
                <a:solidFill>
                  <a:srgbClr val="000000"/>
                </a:solidFill>
                <a:latin typeface="Arial" charset="0"/>
                <a:cs typeface="Times New Roman" charset="0"/>
              </a:rPr>
              <a:t>I</a:t>
            </a:r>
            <a:r>
              <a:rPr lang="pt-BR" b="1" baseline="-30000" dirty="0">
                <a:solidFill>
                  <a:srgbClr val="000000"/>
                </a:solidFill>
                <a:latin typeface="Arial" charset="0"/>
                <a:cs typeface="Times New Roman" charset="0"/>
              </a:rPr>
              <a:t>1</a:t>
            </a:r>
            <a:r>
              <a:rPr lang="pt-BR" b="1" dirty="0">
                <a:solidFill>
                  <a:srgbClr val="000000"/>
                </a:solidFill>
                <a:latin typeface="Arial" charset="0"/>
                <a:cs typeface="Times New Roman" charset="0"/>
              </a:rPr>
              <a:t>: R1 &lt;- R2 + R3</a:t>
            </a:r>
          </a:p>
          <a:p>
            <a:pPr eaLnBrk="1" hangingPunct="1">
              <a:buFontTx/>
              <a:buNone/>
            </a:pPr>
            <a:endParaRPr lang="en-US" b="1" dirty="0">
              <a:solidFill>
                <a:srgbClr val="000000"/>
              </a:solidFill>
              <a:latin typeface="Arial" charset="0"/>
              <a:cs typeface="Times New Roman" charset="0"/>
            </a:endParaRPr>
          </a:p>
          <a:p>
            <a:pPr eaLnBrk="1" hangingPunct="1">
              <a:buFontTx/>
              <a:buNone/>
            </a:pPr>
            <a:r>
              <a:rPr lang="en-US" b="1" dirty="0">
                <a:solidFill>
                  <a:srgbClr val="000000"/>
                </a:solidFill>
                <a:latin typeface="Arial" charset="0"/>
                <a:cs typeface="Times New Roman" charset="0"/>
              </a:rPr>
              <a:t>	I</a:t>
            </a:r>
            <a:r>
              <a:rPr lang="en-US" b="1" baseline="-30000" dirty="0">
                <a:solidFill>
                  <a:srgbClr val="000000"/>
                </a:solidFill>
                <a:latin typeface="Arial" charset="0"/>
                <a:cs typeface="Times New Roman" charset="0"/>
              </a:rPr>
              <a:t>2</a:t>
            </a:r>
            <a:r>
              <a:rPr lang="en-US" b="1" dirty="0">
                <a:solidFill>
                  <a:srgbClr val="000000"/>
                </a:solidFill>
                <a:latin typeface="Arial" charset="0"/>
                <a:cs typeface="Times New Roman" charset="0"/>
              </a:rPr>
              <a:t>: R4 &lt;- R1 + R5</a:t>
            </a:r>
          </a:p>
        </p:txBody>
      </p:sp>
      <p:sp>
        <p:nvSpPr>
          <p:cNvPr id="39940" name="Text Box 17"/>
          <p:cNvSpPr txBox="1">
            <a:spLocks noChangeArrowheads="1"/>
          </p:cNvSpPr>
          <p:nvPr/>
        </p:nvSpPr>
        <p:spPr bwMode="auto">
          <a:xfrm>
            <a:off x="3770313" y="5772150"/>
            <a:ext cx="342900"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a:t>
            </a:r>
            <a:r>
              <a:rPr lang="en-US" sz="1800" b="1" baseline="-25000"/>
              <a:t>2</a:t>
            </a:r>
            <a:endParaRPr lang="en-US" sz="1800" b="1"/>
          </a:p>
        </p:txBody>
      </p:sp>
      <p:sp>
        <p:nvSpPr>
          <p:cNvPr id="39941" name="Text Box 18"/>
          <p:cNvSpPr txBox="1">
            <a:spLocks noChangeArrowheads="1"/>
          </p:cNvSpPr>
          <p:nvPr/>
        </p:nvSpPr>
        <p:spPr bwMode="auto">
          <a:xfrm>
            <a:off x="4711700" y="5772150"/>
            <a:ext cx="342900" cy="22701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a:t>
            </a:r>
            <a:r>
              <a:rPr lang="en-US" sz="1800" b="1" baseline="-25000"/>
              <a:t>1</a:t>
            </a:r>
            <a:endParaRPr lang="en-US" sz="1800" b="1"/>
          </a:p>
        </p:txBody>
      </p:sp>
      <p:sp>
        <p:nvSpPr>
          <p:cNvPr id="39942" name="Text Box 21"/>
          <p:cNvSpPr txBox="1">
            <a:spLocks noChangeArrowheads="1"/>
          </p:cNvSpPr>
          <p:nvPr/>
        </p:nvSpPr>
        <p:spPr bwMode="auto">
          <a:xfrm>
            <a:off x="1784350" y="5146675"/>
            <a:ext cx="457200"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IF</a:t>
            </a:r>
          </a:p>
        </p:txBody>
      </p:sp>
      <p:sp>
        <p:nvSpPr>
          <p:cNvPr id="39943" name="Text Box 22"/>
          <p:cNvSpPr txBox="1">
            <a:spLocks noChangeArrowheads="1"/>
          </p:cNvSpPr>
          <p:nvPr/>
        </p:nvSpPr>
        <p:spPr bwMode="auto">
          <a:xfrm>
            <a:off x="2492375" y="5146675"/>
            <a:ext cx="838200"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ID/RR</a:t>
            </a:r>
          </a:p>
        </p:txBody>
      </p:sp>
      <p:sp>
        <p:nvSpPr>
          <p:cNvPr id="39944" name="Text Box 23"/>
          <p:cNvSpPr txBox="1">
            <a:spLocks noChangeArrowheads="1"/>
          </p:cNvSpPr>
          <p:nvPr/>
        </p:nvSpPr>
        <p:spPr bwMode="auto">
          <a:xfrm>
            <a:off x="3579813" y="5146675"/>
            <a:ext cx="533400"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EX</a:t>
            </a:r>
          </a:p>
        </p:txBody>
      </p:sp>
      <p:sp>
        <p:nvSpPr>
          <p:cNvPr id="39945" name="Text Box 24"/>
          <p:cNvSpPr txBox="1">
            <a:spLocks noChangeArrowheads="1"/>
          </p:cNvSpPr>
          <p:nvPr/>
        </p:nvSpPr>
        <p:spPr bwMode="auto">
          <a:xfrm>
            <a:off x="4292600" y="5146675"/>
            <a:ext cx="762000"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MEM</a:t>
            </a:r>
          </a:p>
        </p:txBody>
      </p:sp>
      <p:sp>
        <p:nvSpPr>
          <p:cNvPr id="39946" name="Text Box 25"/>
          <p:cNvSpPr txBox="1">
            <a:spLocks noChangeArrowheads="1"/>
          </p:cNvSpPr>
          <p:nvPr/>
        </p:nvSpPr>
        <p:spPr bwMode="auto">
          <a:xfrm>
            <a:off x="5257800" y="5146675"/>
            <a:ext cx="914400"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WB</a:t>
            </a:r>
          </a:p>
        </p:txBody>
      </p:sp>
      <p:sp>
        <p:nvSpPr>
          <p:cNvPr id="39947" name="Line 26"/>
          <p:cNvSpPr>
            <a:spLocks noChangeShapeType="1"/>
          </p:cNvSpPr>
          <p:nvPr/>
        </p:nvSpPr>
        <p:spPr bwMode="auto">
          <a:xfrm>
            <a:off x="1403350" y="5299075"/>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9948" name="Line 27"/>
          <p:cNvSpPr>
            <a:spLocks noChangeShapeType="1"/>
          </p:cNvSpPr>
          <p:nvPr/>
        </p:nvSpPr>
        <p:spPr bwMode="auto">
          <a:xfrm>
            <a:off x="6172200" y="5299075"/>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9949" name="Line 28"/>
          <p:cNvSpPr>
            <a:spLocks noChangeShapeType="1"/>
          </p:cNvSpPr>
          <p:nvPr/>
        </p:nvSpPr>
        <p:spPr bwMode="auto">
          <a:xfrm>
            <a:off x="2263775" y="5299075"/>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9950" name="Line 29"/>
          <p:cNvSpPr>
            <a:spLocks noChangeShapeType="1"/>
          </p:cNvSpPr>
          <p:nvPr/>
        </p:nvSpPr>
        <p:spPr bwMode="auto">
          <a:xfrm>
            <a:off x="3351213" y="5299075"/>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9951" name="Line 30"/>
          <p:cNvSpPr>
            <a:spLocks noChangeShapeType="1"/>
          </p:cNvSpPr>
          <p:nvPr/>
        </p:nvSpPr>
        <p:spPr bwMode="auto">
          <a:xfrm>
            <a:off x="4140200" y="5299075"/>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9952" name="Line 31"/>
          <p:cNvSpPr>
            <a:spLocks noChangeShapeType="1"/>
          </p:cNvSpPr>
          <p:nvPr/>
        </p:nvSpPr>
        <p:spPr bwMode="auto">
          <a:xfrm>
            <a:off x="5099050" y="5299075"/>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9953" name="Text Box 32"/>
          <p:cNvSpPr txBox="1">
            <a:spLocks noChangeArrowheads="1"/>
          </p:cNvSpPr>
          <p:nvPr/>
        </p:nvSpPr>
        <p:spPr bwMode="auto">
          <a:xfrm>
            <a:off x="1803400" y="3851275"/>
            <a:ext cx="457200"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IF</a:t>
            </a:r>
          </a:p>
        </p:txBody>
      </p:sp>
      <p:sp>
        <p:nvSpPr>
          <p:cNvPr id="39954" name="Text Box 33"/>
          <p:cNvSpPr txBox="1">
            <a:spLocks noChangeArrowheads="1"/>
          </p:cNvSpPr>
          <p:nvPr/>
        </p:nvSpPr>
        <p:spPr bwMode="auto">
          <a:xfrm>
            <a:off x="2511425" y="3851275"/>
            <a:ext cx="838200"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ID/RR</a:t>
            </a:r>
          </a:p>
        </p:txBody>
      </p:sp>
      <p:sp>
        <p:nvSpPr>
          <p:cNvPr id="39955" name="Text Box 34"/>
          <p:cNvSpPr txBox="1">
            <a:spLocks noChangeArrowheads="1"/>
          </p:cNvSpPr>
          <p:nvPr/>
        </p:nvSpPr>
        <p:spPr bwMode="auto">
          <a:xfrm>
            <a:off x="3598863" y="3851275"/>
            <a:ext cx="533400"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EX</a:t>
            </a:r>
          </a:p>
        </p:txBody>
      </p:sp>
      <p:sp>
        <p:nvSpPr>
          <p:cNvPr id="39956" name="Text Box 35"/>
          <p:cNvSpPr txBox="1">
            <a:spLocks noChangeArrowheads="1"/>
          </p:cNvSpPr>
          <p:nvPr/>
        </p:nvSpPr>
        <p:spPr bwMode="auto">
          <a:xfrm>
            <a:off x="4311650" y="3851275"/>
            <a:ext cx="762000"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MEM</a:t>
            </a:r>
          </a:p>
        </p:txBody>
      </p:sp>
      <p:sp>
        <p:nvSpPr>
          <p:cNvPr id="39957" name="Text Box 36"/>
          <p:cNvSpPr txBox="1">
            <a:spLocks noChangeArrowheads="1"/>
          </p:cNvSpPr>
          <p:nvPr/>
        </p:nvSpPr>
        <p:spPr bwMode="auto">
          <a:xfrm>
            <a:off x="5276850" y="3851275"/>
            <a:ext cx="914400"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WB</a:t>
            </a:r>
          </a:p>
        </p:txBody>
      </p:sp>
      <p:sp>
        <p:nvSpPr>
          <p:cNvPr id="39958" name="Line 37"/>
          <p:cNvSpPr>
            <a:spLocks noChangeShapeType="1"/>
          </p:cNvSpPr>
          <p:nvPr/>
        </p:nvSpPr>
        <p:spPr bwMode="auto">
          <a:xfrm>
            <a:off x="1422400" y="4003675"/>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9959" name="Line 38"/>
          <p:cNvSpPr>
            <a:spLocks noChangeShapeType="1"/>
          </p:cNvSpPr>
          <p:nvPr/>
        </p:nvSpPr>
        <p:spPr bwMode="auto">
          <a:xfrm>
            <a:off x="6191250" y="4003675"/>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9960" name="Line 41"/>
          <p:cNvSpPr>
            <a:spLocks noChangeShapeType="1"/>
          </p:cNvSpPr>
          <p:nvPr/>
        </p:nvSpPr>
        <p:spPr bwMode="auto">
          <a:xfrm>
            <a:off x="2282825" y="4003675"/>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9961" name="Line 42"/>
          <p:cNvSpPr>
            <a:spLocks noChangeShapeType="1"/>
          </p:cNvSpPr>
          <p:nvPr/>
        </p:nvSpPr>
        <p:spPr bwMode="auto">
          <a:xfrm>
            <a:off x="3370263" y="4003675"/>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9962" name="Line 43"/>
          <p:cNvSpPr>
            <a:spLocks noChangeShapeType="1"/>
          </p:cNvSpPr>
          <p:nvPr/>
        </p:nvSpPr>
        <p:spPr bwMode="auto">
          <a:xfrm>
            <a:off x="4159250" y="4003675"/>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9963" name="Line 44"/>
          <p:cNvSpPr>
            <a:spLocks noChangeShapeType="1"/>
          </p:cNvSpPr>
          <p:nvPr/>
        </p:nvSpPr>
        <p:spPr bwMode="auto">
          <a:xfrm>
            <a:off x="5118100" y="4003675"/>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9964" name="Text Box 45"/>
          <p:cNvSpPr txBox="1">
            <a:spLocks noChangeArrowheads="1"/>
          </p:cNvSpPr>
          <p:nvPr/>
        </p:nvSpPr>
        <p:spPr bwMode="auto">
          <a:xfrm>
            <a:off x="2695575" y="4397375"/>
            <a:ext cx="342900"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a:t>
            </a:r>
            <a:r>
              <a:rPr lang="en-US" sz="1800" b="1" baseline="-25000"/>
              <a:t>2</a:t>
            </a:r>
            <a:endParaRPr lang="en-US" sz="1800" b="1"/>
          </a:p>
        </p:txBody>
      </p:sp>
      <p:sp>
        <p:nvSpPr>
          <p:cNvPr id="39965" name="Text Box 46"/>
          <p:cNvSpPr txBox="1">
            <a:spLocks noChangeArrowheads="1"/>
          </p:cNvSpPr>
          <p:nvPr/>
        </p:nvSpPr>
        <p:spPr bwMode="auto">
          <a:xfrm>
            <a:off x="3651250" y="4391025"/>
            <a:ext cx="342900" cy="22701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a:t>
            </a:r>
            <a:r>
              <a:rPr lang="en-US" sz="1800" b="1" baseline="-25000"/>
              <a:t>1</a:t>
            </a:r>
            <a:endParaRPr lang="en-US" sz="1800" b="1"/>
          </a:p>
        </p:txBody>
      </p:sp>
      <p:sp>
        <p:nvSpPr>
          <p:cNvPr id="39966" name="Text Box 47"/>
          <p:cNvSpPr txBox="1">
            <a:spLocks noChangeArrowheads="1"/>
          </p:cNvSpPr>
          <p:nvPr/>
        </p:nvSpPr>
        <p:spPr bwMode="auto">
          <a:xfrm>
            <a:off x="7170738" y="3662363"/>
            <a:ext cx="1252537"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b="1"/>
              <a:t>Cycle 1</a:t>
            </a:r>
          </a:p>
        </p:txBody>
      </p:sp>
      <p:sp>
        <p:nvSpPr>
          <p:cNvPr id="39967" name="Text Box 48"/>
          <p:cNvSpPr txBox="1">
            <a:spLocks noChangeArrowheads="1"/>
          </p:cNvSpPr>
          <p:nvPr/>
        </p:nvSpPr>
        <p:spPr bwMode="auto">
          <a:xfrm>
            <a:off x="7181850" y="5070475"/>
            <a:ext cx="125253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b="1"/>
              <a:t>Cycle 2</a:t>
            </a:r>
          </a:p>
        </p:txBody>
      </p:sp>
      <p:cxnSp>
        <p:nvCxnSpPr>
          <p:cNvPr id="3" name="Straight Arrow Connector 2"/>
          <p:cNvCxnSpPr/>
          <p:nvPr/>
        </p:nvCxnSpPr>
        <p:spPr>
          <a:xfrm>
            <a:off x="1422400" y="2306880"/>
            <a:ext cx="819150" cy="7257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 name="Rounded Rectangular Callout 3"/>
          <p:cNvSpPr/>
          <p:nvPr/>
        </p:nvSpPr>
        <p:spPr>
          <a:xfrm>
            <a:off x="138235" y="4119563"/>
            <a:ext cx="1356426" cy="1652587"/>
          </a:xfrm>
          <a:prstGeom prst="wedgeRoundRectCallout">
            <a:avLst>
              <a:gd name="adj1" fmla="val 116881"/>
              <a:gd name="adj2" fmla="val -24810"/>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this point, R1 hasn’t even been computed</a:t>
            </a:r>
          </a:p>
        </p:txBody>
      </p:sp>
      <p:sp>
        <p:nvSpPr>
          <p:cNvPr id="5" name="TextBox 4"/>
          <p:cNvSpPr txBox="1"/>
          <p:nvPr/>
        </p:nvSpPr>
        <p:spPr>
          <a:xfrm>
            <a:off x="4140200" y="4227513"/>
            <a:ext cx="4546600" cy="923330"/>
          </a:xfrm>
          <a:prstGeom prst="rect">
            <a:avLst/>
          </a:prstGeom>
          <a:noFill/>
        </p:spPr>
        <p:txBody>
          <a:bodyPr wrap="square" rtlCol="0">
            <a:spAutoFit/>
          </a:bodyPr>
          <a:lstStyle/>
          <a:p>
            <a:r>
              <a:rPr lang="en-US" dirty="0">
                <a:solidFill>
                  <a:srgbClr val="990000"/>
                </a:solidFill>
              </a:rPr>
              <a:t>If we don’t stall the pipeline here, the execution of I2 will result in a semantic inconsistency</a:t>
            </a:r>
          </a:p>
        </p:txBody>
      </p:sp>
    </p:spTree>
    <p:extLst>
      <p:ext uri="{BB962C8B-B14F-4D97-AF65-F5344CB8AC3E}">
        <p14:creationId xmlns:p14="http://schemas.microsoft.com/office/powerpoint/2010/main" val="253037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Text Box 7"/>
          <p:cNvSpPr txBox="1">
            <a:spLocks noChangeArrowheads="1"/>
          </p:cNvSpPr>
          <p:nvPr/>
        </p:nvSpPr>
        <p:spPr bwMode="auto">
          <a:xfrm>
            <a:off x="2003425" y="1815680"/>
            <a:ext cx="457200"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IF</a:t>
            </a:r>
          </a:p>
        </p:txBody>
      </p:sp>
      <p:sp>
        <p:nvSpPr>
          <p:cNvPr id="40965" name="Text Box 8"/>
          <p:cNvSpPr txBox="1">
            <a:spLocks noChangeArrowheads="1"/>
          </p:cNvSpPr>
          <p:nvPr/>
        </p:nvSpPr>
        <p:spPr bwMode="auto">
          <a:xfrm>
            <a:off x="2711450" y="1815680"/>
            <a:ext cx="838200"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ID/RR</a:t>
            </a:r>
          </a:p>
        </p:txBody>
      </p:sp>
      <p:sp>
        <p:nvSpPr>
          <p:cNvPr id="40966" name="Text Box 9"/>
          <p:cNvSpPr txBox="1">
            <a:spLocks noChangeArrowheads="1"/>
          </p:cNvSpPr>
          <p:nvPr/>
        </p:nvSpPr>
        <p:spPr bwMode="auto">
          <a:xfrm>
            <a:off x="3798888" y="1815680"/>
            <a:ext cx="533400"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dirty="0"/>
              <a:t>EX</a:t>
            </a:r>
          </a:p>
        </p:txBody>
      </p:sp>
      <p:sp>
        <p:nvSpPr>
          <p:cNvPr id="40967" name="Text Box 10"/>
          <p:cNvSpPr txBox="1">
            <a:spLocks noChangeArrowheads="1"/>
          </p:cNvSpPr>
          <p:nvPr/>
        </p:nvSpPr>
        <p:spPr bwMode="auto">
          <a:xfrm>
            <a:off x="4511675" y="1815680"/>
            <a:ext cx="762000"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MEM</a:t>
            </a:r>
          </a:p>
        </p:txBody>
      </p:sp>
      <p:sp>
        <p:nvSpPr>
          <p:cNvPr id="40968" name="Text Box 11"/>
          <p:cNvSpPr txBox="1">
            <a:spLocks noChangeArrowheads="1"/>
          </p:cNvSpPr>
          <p:nvPr/>
        </p:nvSpPr>
        <p:spPr bwMode="auto">
          <a:xfrm>
            <a:off x="5476875" y="1815680"/>
            <a:ext cx="914400"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WB</a:t>
            </a:r>
          </a:p>
        </p:txBody>
      </p:sp>
      <p:sp>
        <p:nvSpPr>
          <p:cNvPr id="40969" name="Line 12"/>
          <p:cNvSpPr>
            <a:spLocks noChangeShapeType="1"/>
          </p:cNvSpPr>
          <p:nvPr/>
        </p:nvSpPr>
        <p:spPr bwMode="auto">
          <a:xfrm>
            <a:off x="1622425" y="196808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0970" name="Line 13"/>
          <p:cNvSpPr>
            <a:spLocks noChangeShapeType="1"/>
          </p:cNvSpPr>
          <p:nvPr/>
        </p:nvSpPr>
        <p:spPr bwMode="auto">
          <a:xfrm>
            <a:off x="6391275" y="196808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0971" name="Line 14"/>
          <p:cNvSpPr>
            <a:spLocks noChangeShapeType="1"/>
          </p:cNvSpPr>
          <p:nvPr/>
        </p:nvSpPr>
        <p:spPr bwMode="auto">
          <a:xfrm>
            <a:off x="2482850" y="1968080"/>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0972" name="Line 15"/>
          <p:cNvSpPr>
            <a:spLocks noChangeShapeType="1"/>
          </p:cNvSpPr>
          <p:nvPr/>
        </p:nvSpPr>
        <p:spPr bwMode="auto">
          <a:xfrm>
            <a:off x="3570288" y="1968080"/>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0973" name="Line 16"/>
          <p:cNvSpPr>
            <a:spLocks noChangeShapeType="1"/>
          </p:cNvSpPr>
          <p:nvPr/>
        </p:nvSpPr>
        <p:spPr bwMode="auto">
          <a:xfrm>
            <a:off x="4359275" y="196808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0974" name="Line 17"/>
          <p:cNvSpPr>
            <a:spLocks noChangeShapeType="1"/>
          </p:cNvSpPr>
          <p:nvPr/>
        </p:nvSpPr>
        <p:spPr bwMode="auto">
          <a:xfrm>
            <a:off x="5318125" y="196808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0975" name="Rectangle 18"/>
          <p:cNvSpPr>
            <a:spLocks noGrp="1" noChangeArrowheads="1"/>
          </p:cNvSpPr>
          <p:nvPr>
            <p:ph type="title"/>
          </p:nvPr>
        </p:nvSpPr>
        <p:spPr/>
        <p:txBody>
          <a:bodyPr/>
          <a:lstStyle/>
          <a:p>
            <a:pPr eaLnBrk="1" hangingPunct="1"/>
            <a:r>
              <a:rPr lang="en-US">
                <a:latin typeface="Arial" charset="0"/>
                <a:cs typeface="Arial" charset="0"/>
              </a:rPr>
              <a:t>Fix – introduce bubbles</a:t>
            </a:r>
          </a:p>
        </p:txBody>
      </p:sp>
      <p:sp>
        <p:nvSpPr>
          <p:cNvPr id="2" name="Content Placeholder 1"/>
          <p:cNvSpPr>
            <a:spLocks noGrp="1"/>
          </p:cNvSpPr>
          <p:nvPr>
            <p:ph idx="1"/>
          </p:nvPr>
        </p:nvSpPr>
        <p:spPr>
          <a:xfrm>
            <a:off x="284162" y="3188160"/>
            <a:ext cx="4102101" cy="3460290"/>
          </a:xfrm>
        </p:spPr>
        <p:txBody>
          <a:bodyPr>
            <a:normAutofit lnSpcReduction="10000"/>
          </a:bodyPr>
          <a:lstStyle/>
          <a:p>
            <a:r>
              <a:rPr lang="en-US" dirty="0"/>
              <a:t>We need some hardware help to know when to introduce bubbles</a:t>
            </a:r>
          </a:p>
          <a:p>
            <a:r>
              <a:rPr lang="en-US" dirty="0"/>
              <a:t>So we’re going to add a “busy” bit to the register file</a:t>
            </a:r>
          </a:p>
          <a:p>
            <a:r>
              <a:rPr lang="en-US" dirty="0"/>
              <a:t>ID/RR sets it and WB clears it</a:t>
            </a:r>
          </a:p>
        </p:txBody>
      </p:sp>
      <p:sp>
        <p:nvSpPr>
          <p:cNvPr id="40977" name="Text Box 20"/>
          <p:cNvSpPr txBox="1">
            <a:spLocks noChangeArrowheads="1"/>
          </p:cNvSpPr>
          <p:nvPr/>
        </p:nvSpPr>
        <p:spPr bwMode="auto">
          <a:xfrm>
            <a:off x="3638550" y="2377655"/>
            <a:ext cx="679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NOP</a:t>
            </a:r>
          </a:p>
        </p:txBody>
      </p:sp>
      <p:sp>
        <p:nvSpPr>
          <p:cNvPr id="40978" name="Text Box 21"/>
          <p:cNvSpPr txBox="1">
            <a:spLocks noChangeArrowheads="1"/>
          </p:cNvSpPr>
          <p:nvPr/>
        </p:nvSpPr>
        <p:spPr bwMode="auto">
          <a:xfrm>
            <a:off x="4521200" y="2377655"/>
            <a:ext cx="679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NOP</a:t>
            </a:r>
          </a:p>
        </p:txBody>
      </p:sp>
      <p:sp>
        <p:nvSpPr>
          <p:cNvPr id="140311" name="AutoShape 23"/>
          <p:cNvSpPr>
            <a:spLocks noChangeAspect="1" noChangeArrowheads="1"/>
          </p:cNvSpPr>
          <p:nvPr/>
        </p:nvSpPr>
        <p:spPr bwMode="auto">
          <a:xfrm>
            <a:off x="5592670" y="3001962"/>
            <a:ext cx="1828800" cy="3651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40312" name="Rectangle 24"/>
          <p:cNvSpPr>
            <a:spLocks noChangeArrowheads="1"/>
          </p:cNvSpPr>
          <p:nvPr/>
        </p:nvSpPr>
        <p:spPr bwMode="auto">
          <a:xfrm>
            <a:off x="5592670" y="3933825"/>
            <a:ext cx="1476375" cy="388937"/>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p>
        </p:txBody>
      </p:sp>
      <p:sp>
        <p:nvSpPr>
          <p:cNvPr id="140313" name="Text Box 25"/>
          <p:cNvSpPr txBox="1">
            <a:spLocks noChangeArrowheads="1"/>
          </p:cNvSpPr>
          <p:nvPr/>
        </p:nvSpPr>
        <p:spPr bwMode="auto">
          <a:xfrm>
            <a:off x="7069045" y="3933825"/>
            <a:ext cx="352425" cy="38417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46214" tIns="23107" rIns="46214" bIns="23107"/>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solidFill>
                  <a:srgbClr val="000000"/>
                </a:solidFill>
              </a:rPr>
              <a:t>B</a:t>
            </a:r>
            <a:endParaRPr lang="en-US" sz="1800" b="1"/>
          </a:p>
        </p:txBody>
      </p:sp>
      <p:sp>
        <p:nvSpPr>
          <p:cNvPr id="140314" name="Rectangle 26"/>
          <p:cNvSpPr>
            <a:spLocks noChangeArrowheads="1"/>
          </p:cNvSpPr>
          <p:nvPr/>
        </p:nvSpPr>
        <p:spPr bwMode="auto">
          <a:xfrm>
            <a:off x="5592670" y="4322762"/>
            <a:ext cx="1476375" cy="38893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p>
        </p:txBody>
      </p:sp>
      <p:sp>
        <p:nvSpPr>
          <p:cNvPr id="140315" name="Text Box 27"/>
          <p:cNvSpPr txBox="1">
            <a:spLocks noChangeArrowheads="1"/>
          </p:cNvSpPr>
          <p:nvPr/>
        </p:nvSpPr>
        <p:spPr bwMode="auto">
          <a:xfrm>
            <a:off x="7069045" y="4322762"/>
            <a:ext cx="352425" cy="38417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46214" tIns="23107" rIns="46214" bIns="23107"/>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solidFill>
                  <a:srgbClr val="000000"/>
                </a:solidFill>
              </a:rPr>
              <a:t>B</a:t>
            </a:r>
            <a:endParaRPr lang="en-US" sz="1800" b="1"/>
          </a:p>
        </p:txBody>
      </p:sp>
      <p:sp>
        <p:nvSpPr>
          <p:cNvPr id="140316" name="Rectangle 28"/>
          <p:cNvSpPr>
            <a:spLocks noChangeArrowheads="1"/>
          </p:cNvSpPr>
          <p:nvPr/>
        </p:nvSpPr>
        <p:spPr bwMode="auto">
          <a:xfrm>
            <a:off x="5592670" y="4711700"/>
            <a:ext cx="1476375" cy="3873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p>
        </p:txBody>
      </p:sp>
      <p:sp>
        <p:nvSpPr>
          <p:cNvPr id="140317" name="Text Box 29"/>
          <p:cNvSpPr txBox="1">
            <a:spLocks noChangeArrowheads="1"/>
          </p:cNvSpPr>
          <p:nvPr/>
        </p:nvSpPr>
        <p:spPr bwMode="auto">
          <a:xfrm>
            <a:off x="7069045" y="4711700"/>
            <a:ext cx="352425" cy="382587"/>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46214" tIns="23107" rIns="46214" bIns="23107"/>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solidFill>
                  <a:srgbClr val="000000"/>
                </a:solidFill>
              </a:rPr>
              <a:t>B</a:t>
            </a:r>
            <a:endParaRPr lang="en-US" sz="1800" b="1"/>
          </a:p>
        </p:txBody>
      </p:sp>
      <p:sp>
        <p:nvSpPr>
          <p:cNvPr id="140318" name="Rectangle 30"/>
          <p:cNvSpPr>
            <a:spLocks noChangeArrowheads="1"/>
          </p:cNvSpPr>
          <p:nvPr/>
        </p:nvSpPr>
        <p:spPr bwMode="auto">
          <a:xfrm>
            <a:off x="5592670" y="5099050"/>
            <a:ext cx="1476375" cy="388937"/>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p>
        </p:txBody>
      </p:sp>
      <p:sp>
        <p:nvSpPr>
          <p:cNvPr id="140319" name="Text Box 31"/>
          <p:cNvSpPr txBox="1">
            <a:spLocks noChangeArrowheads="1"/>
          </p:cNvSpPr>
          <p:nvPr/>
        </p:nvSpPr>
        <p:spPr bwMode="auto">
          <a:xfrm>
            <a:off x="7069045" y="5099050"/>
            <a:ext cx="352425" cy="38417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46214" tIns="23107" rIns="46214" bIns="23107"/>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solidFill>
                  <a:srgbClr val="000000"/>
                </a:solidFill>
              </a:rPr>
              <a:t>B</a:t>
            </a:r>
            <a:endParaRPr lang="en-US" sz="1800" b="1"/>
          </a:p>
        </p:txBody>
      </p:sp>
      <p:sp>
        <p:nvSpPr>
          <p:cNvPr id="140320" name="Rectangle 32"/>
          <p:cNvSpPr>
            <a:spLocks noChangeArrowheads="1"/>
          </p:cNvSpPr>
          <p:nvPr/>
        </p:nvSpPr>
        <p:spPr bwMode="auto">
          <a:xfrm>
            <a:off x="5592670" y="5487987"/>
            <a:ext cx="1476375" cy="3873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p>
        </p:txBody>
      </p:sp>
      <p:sp>
        <p:nvSpPr>
          <p:cNvPr id="140321" name="Text Box 33"/>
          <p:cNvSpPr txBox="1">
            <a:spLocks noChangeArrowheads="1"/>
          </p:cNvSpPr>
          <p:nvPr/>
        </p:nvSpPr>
        <p:spPr bwMode="auto">
          <a:xfrm>
            <a:off x="7069045" y="5487987"/>
            <a:ext cx="352425" cy="38417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46214" tIns="23107" rIns="46214" bIns="23107"/>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solidFill>
                  <a:srgbClr val="000000"/>
                </a:solidFill>
              </a:rPr>
              <a:t>B</a:t>
            </a:r>
            <a:endParaRPr lang="en-US" sz="1800" b="1"/>
          </a:p>
        </p:txBody>
      </p:sp>
      <p:sp>
        <p:nvSpPr>
          <p:cNvPr id="140322" name="Rectangle 34"/>
          <p:cNvSpPr>
            <a:spLocks noChangeArrowheads="1"/>
          </p:cNvSpPr>
          <p:nvPr/>
        </p:nvSpPr>
        <p:spPr bwMode="auto">
          <a:xfrm>
            <a:off x="5592670" y="5875337"/>
            <a:ext cx="1476375" cy="38893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p>
        </p:txBody>
      </p:sp>
      <p:sp>
        <p:nvSpPr>
          <p:cNvPr id="140323" name="Text Box 35"/>
          <p:cNvSpPr txBox="1">
            <a:spLocks noChangeArrowheads="1"/>
          </p:cNvSpPr>
          <p:nvPr/>
        </p:nvSpPr>
        <p:spPr bwMode="auto">
          <a:xfrm>
            <a:off x="7069045" y="5875337"/>
            <a:ext cx="352425" cy="385763"/>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46214" tIns="23107" rIns="46214" bIns="23107"/>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solidFill>
                  <a:srgbClr val="000000"/>
                </a:solidFill>
              </a:rPr>
              <a:t>B</a:t>
            </a:r>
            <a:endParaRPr lang="en-US" sz="1800" b="1"/>
          </a:p>
        </p:txBody>
      </p:sp>
      <p:sp>
        <p:nvSpPr>
          <p:cNvPr id="140324" name="Rectangle 36"/>
          <p:cNvSpPr>
            <a:spLocks noChangeArrowheads="1"/>
          </p:cNvSpPr>
          <p:nvPr/>
        </p:nvSpPr>
        <p:spPr bwMode="auto">
          <a:xfrm>
            <a:off x="5592670" y="6264275"/>
            <a:ext cx="1476375" cy="388937"/>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p>
        </p:txBody>
      </p:sp>
      <p:sp>
        <p:nvSpPr>
          <p:cNvPr id="140325" name="Text Box 37"/>
          <p:cNvSpPr txBox="1">
            <a:spLocks noChangeArrowheads="1"/>
          </p:cNvSpPr>
          <p:nvPr/>
        </p:nvSpPr>
        <p:spPr bwMode="auto">
          <a:xfrm>
            <a:off x="7069045" y="6264275"/>
            <a:ext cx="352425" cy="38417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46214" tIns="23107" rIns="46214" bIns="23107"/>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solidFill>
                  <a:srgbClr val="000000"/>
                </a:solidFill>
              </a:rPr>
              <a:t>B</a:t>
            </a:r>
            <a:endParaRPr lang="en-US" sz="1800" b="1"/>
          </a:p>
        </p:txBody>
      </p:sp>
      <p:sp>
        <p:nvSpPr>
          <p:cNvPr id="140326" name="Rectangle 38"/>
          <p:cNvSpPr>
            <a:spLocks noChangeArrowheads="1"/>
          </p:cNvSpPr>
          <p:nvPr/>
        </p:nvSpPr>
        <p:spPr bwMode="auto">
          <a:xfrm>
            <a:off x="5592670" y="3546475"/>
            <a:ext cx="1476375" cy="3873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p>
        </p:txBody>
      </p:sp>
      <p:sp>
        <p:nvSpPr>
          <p:cNvPr id="140327" name="Text Box 39"/>
          <p:cNvSpPr txBox="1">
            <a:spLocks noChangeArrowheads="1"/>
          </p:cNvSpPr>
          <p:nvPr/>
        </p:nvSpPr>
        <p:spPr bwMode="auto">
          <a:xfrm>
            <a:off x="7069045" y="3546475"/>
            <a:ext cx="352425" cy="382587"/>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46214" tIns="23107" rIns="46214" bIns="23107"/>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solidFill>
                  <a:srgbClr val="000000"/>
                </a:solidFill>
              </a:rPr>
              <a:t>B</a:t>
            </a:r>
            <a:endParaRPr lang="en-US" sz="1800" b="1"/>
          </a:p>
        </p:txBody>
      </p:sp>
      <p:sp>
        <p:nvSpPr>
          <p:cNvPr id="140328" name="Text Box 40"/>
          <p:cNvSpPr txBox="1">
            <a:spLocks noChangeArrowheads="1"/>
          </p:cNvSpPr>
          <p:nvPr/>
        </p:nvSpPr>
        <p:spPr bwMode="auto">
          <a:xfrm>
            <a:off x="5702207" y="3001962"/>
            <a:ext cx="1719263" cy="290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6214" tIns="23107" rIns="46214" bIns="23107"/>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solidFill>
                  <a:srgbClr val="000000"/>
                </a:solidFill>
              </a:rPr>
              <a:t>Register file</a:t>
            </a:r>
            <a:endParaRPr lang="en-US"/>
          </a:p>
        </p:txBody>
      </p:sp>
      <p:sp>
        <p:nvSpPr>
          <p:cNvPr id="38" name="Text Box 4"/>
          <p:cNvSpPr txBox="1">
            <a:spLocks noChangeArrowheads="1"/>
          </p:cNvSpPr>
          <p:nvPr/>
        </p:nvSpPr>
        <p:spPr bwMode="auto">
          <a:xfrm>
            <a:off x="5702207" y="2408496"/>
            <a:ext cx="342900"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I</a:t>
            </a:r>
            <a:r>
              <a:rPr lang="en-US" sz="1800" b="1" baseline="-25000" dirty="0"/>
              <a:t>1</a:t>
            </a:r>
            <a:endParaRPr lang="en-US" sz="1800" b="1" dirty="0"/>
          </a:p>
        </p:txBody>
      </p:sp>
      <p:sp>
        <p:nvSpPr>
          <p:cNvPr id="39" name="Text Box 4"/>
          <p:cNvSpPr txBox="1">
            <a:spLocks noChangeArrowheads="1"/>
          </p:cNvSpPr>
          <p:nvPr/>
        </p:nvSpPr>
        <p:spPr bwMode="auto">
          <a:xfrm>
            <a:off x="2890196" y="2389561"/>
            <a:ext cx="342900"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I</a:t>
            </a:r>
            <a:r>
              <a:rPr lang="en-US" sz="1800" b="1" baseline="-25000" dirty="0"/>
              <a:t>2</a:t>
            </a:r>
            <a:endParaRPr lang="en-US" sz="1800" b="1" dirty="0"/>
          </a:p>
        </p:txBody>
      </p:sp>
    </p:spTree>
    <p:extLst>
      <p:ext uri="{BB962C8B-B14F-4D97-AF65-F5344CB8AC3E}">
        <p14:creationId xmlns:p14="http://schemas.microsoft.com/office/powerpoint/2010/main" val="18741854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nodePh="1">
                                  <p:stCondLst>
                                    <p:cond delay="0"/>
                                  </p:stCondLst>
                                  <p:endCondLst>
                                    <p:cond evt="begin" delay="0">
                                      <p:tn val="10"/>
                                    </p:cond>
                                  </p:endCondLst>
                                  <p:childTnLst>
                                    <p:set>
                                      <p:cBhvr>
                                        <p:cTn id="11" dur="1" fill="hold">
                                          <p:stCondLst>
                                            <p:cond delay="0"/>
                                          </p:stCondLst>
                                        </p:cTn>
                                        <p:tgtEl>
                                          <p:spTgt spid="140311"/>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40312"/>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4031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4031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40315"/>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40316"/>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40317"/>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0318"/>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4031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4032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40321"/>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4032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40323"/>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40324"/>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40325"/>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40326"/>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40327"/>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40328"/>
                                        </p:tgtEl>
                                        <p:attrNameLst>
                                          <p:attrName>style.visibility</p:attrName>
                                        </p:attrNameLst>
                                      </p:cBhvr>
                                      <p:to>
                                        <p:strVal val="visible"/>
                                      </p:to>
                                    </p:set>
                                  </p:childTnLst>
                                </p:cTn>
                              </p:par>
                              <p:par>
                                <p:cTn id="46" presetID="9" presetClass="entr" presetSubtype="0" fill="hold" grpId="0" nodeType="withEffect">
                                  <p:stCondLst>
                                    <p:cond delay="0"/>
                                  </p:stCondLst>
                                  <p:childTnLst>
                                    <p:set>
                                      <p:cBhvr>
                                        <p:cTn id="47" dur="1" fill="hold">
                                          <p:stCondLst>
                                            <p:cond delay="0"/>
                                          </p:stCondLst>
                                        </p:cTn>
                                        <p:tgtEl>
                                          <p:spTgt spid="2">
                                            <p:txEl>
                                              <p:pRg st="1" end="1"/>
                                            </p:txEl>
                                          </p:spTgt>
                                        </p:tgtEl>
                                        <p:attrNameLst>
                                          <p:attrName>style.visibility</p:attrName>
                                        </p:attrNameLst>
                                      </p:cBhvr>
                                      <p:to>
                                        <p:strVal val="visible"/>
                                      </p:to>
                                    </p:set>
                                    <p:animEffect transition="in" filter="dissolve">
                                      <p:cBhvr>
                                        <p:cTn id="48" dur="500"/>
                                        <p:tgtEl>
                                          <p:spTgt spid="2">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2">
                                            <p:txEl>
                                              <p:pRg st="2" end="2"/>
                                            </p:txEl>
                                          </p:spTgt>
                                        </p:tgtEl>
                                        <p:attrNameLst>
                                          <p:attrName>style.visibility</p:attrName>
                                        </p:attrNameLst>
                                      </p:cBhvr>
                                      <p:to>
                                        <p:strVal val="visible"/>
                                      </p:to>
                                    </p:set>
                                    <p:animEffect transition="in" filter="dissolve">
                                      <p:cBhvr>
                                        <p:cTn id="53"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40311" grpId="0" animBg="1"/>
      <p:bldP spid="140312" grpId="0" animBg="1"/>
      <p:bldP spid="140313" grpId="0" animBg="1"/>
      <p:bldP spid="140314" grpId="0" animBg="1"/>
      <p:bldP spid="140315" grpId="0" animBg="1"/>
      <p:bldP spid="140316" grpId="0" animBg="1"/>
      <p:bldP spid="140317" grpId="0" animBg="1"/>
      <p:bldP spid="140318" grpId="0" animBg="1"/>
      <p:bldP spid="140319" grpId="0" animBg="1"/>
      <p:bldP spid="140320" grpId="0" animBg="1"/>
      <p:bldP spid="140321" grpId="0" animBg="1"/>
      <p:bldP spid="140322" grpId="0" animBg="1"/>
      <p:bldP spid="140323" grpId="0" animBg="1"/>
      <p:bldP spid="140324" grpId="0" animBg="1"/>
      <p:bldP spid="140325" grpId="0" animBg="1"/>
      <p:bldP spid="140326" grpId="0" animBg="1"/>
      <p:bldP spid="140327" grpId="0" animBg="1"/>
      <p:bldP spid="140328"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12" name="Text Box 28"/>
          <p:cNvSpPr txBox="1">
            <a:spLocks noChangeArrowheads="1"/>
          </p:cNvSpPr>
          <p:nvPr/>
        </p:nvSpPr>
        <p:spPr bwMode="auto">
          <a:xfrm>
            <a:off x="1227158" y="1785938"/>
            <a:ext cx="1947843" cy="584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dirty="0"/>
              <a:t>I</a:t>
            </a:r>
            <a:r>
              <a:rPr lang="en-US" sz="1600" b="1" baseline="-25000" dirty="0"/>
              <a:t>1</a:t>
            </a:r>
            <a:r>
              <a:rPr lang="en-US" sz="1600" b="1" dirty="0"/>
              <a:t>:  R1 &lt;- R2 + R3</a:t>
            </a:r>
          </a:p>
          <a:p>
            <a:pPr eaLnBrk="1" hangingPunct="1"/>
            <a:r>
              <a:rPr lang="en-US" sz="1600" b="1" dirty="0"/>
              <a:t>I</a:t>
            </a:r>
            <a:r>
              <a:rPr lang="en-US" sz="1600" b="1" baseline="-25000" dirty="0"/>
              <a:t>2</a:t>
            </a:r>
            <a:r>
              <a:rPr lang="en-US" sz="1600" b="1" dirty="0"/>
              <a:t>:  R4 &lt;- R1 + R5</a:t>
            </a:r>
          </a:p>
        </p:txBody>
      </p:sp>
      <p:grpSp>
        <p:nvGrpSpPr>
          <p:cNvPr id="41987" name="Group 34"/>
          <p:cNvGrpSpPr>
            <a:grpSpLocks/>
          </p:cNvGrpSpPr>
          <p:nvPr/>
        </p:nvGrpSpPr>
        <p:grpSpPr bwMode="auto">
          <a:xfrm>
            <a:off x="808037" y="2805113"/>
            <a:ext cx="7712075" cy="3916362"/>
            <a:chOff x="452" y="1033"/>
            <a:chExt cx="4858" cy="2467"/>
          </a:xfrm>
        </p:grpSpPr>
        <p:sp>
          <p:nvSpPr>
            <p:cNvPr id="41988" name="Text Box 5"/>
            <p:cNvSpPr txBox="1">
              <a:spLocks noChangeArrowheads="1"/>
            </p:cNvSpPr>
            <p:nvPr/>
          </p:nvSpPr>
          <p:spPr bwMode="auto">
            <a:xfrm>
              <a:off x="692" y="1671"/>
              <a:ext cx="288" cy="23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IF</a:t>
              </a:r>
            </a:p>
          </p:txBody>
        </p:sp>
        <p:sp>
          <p:nvSpPr>
            <p:cNvPr id="41989" name="Text Box 6"/>
            <p:cNvSpPr txBox="1">
              <a:spLocks noChangeArrowheads="1"/>
            </p:cNvSpPr>
            <p:nvPr/>
          </p:nvSpPr>
          <p:spPr bwMode="auto">
            <a:xfrm>
              <a:off x="1556" y="1671"/>
              <a:ext cx="528" cy="23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ID/RR</a:t>
              </a:r>
            </a:p>
          </p:txBody>
        </p:sp>
        <p:sp>
          <p:nvSpPr>
            <p:cNvPr id="41990" name="Text Box 7"/>
            <p:cNvSpPr txBox="1">
              <a:spLocks noChangeArrowheads="1"/>
            </p:cNvSpPr>
            <p:nvPr/>
          </p:nvSpPr>
          <p:spPr bwMode="auto">
            <a:xfrm>
              <a:off x="2516" y="1671"/>
              <a:ext cx="336" cy="23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EX</a:t>
              </a:r>
            </a:p>
          </p:txBody>
        </p:sp>
        <p:sp>
          <p:nvSpPr>
            <p:cNvPr id="41991" name="Text Box 8"/>
            <p:cNvSpPr txBox="1">
              <a:spLocks noChangeArrowheads="1"/>
            </p:cNvSpPr>
            <p:nvPr/>
          </p:nvSpPr>
          <p:spPr bwMode="auto">
            <a:xfrm>
              <a:off x="3284" y="1671"/>
              <a:ext cx="480" cy="23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MEM</a:t>
              </a:r>
            </a:p>
          </p:txBody>
        </p:sp>
        <p:sp>
          <p:nvSpPr>
            <p:cNvPr id="41992" name="Text Box 9"/>
            <p:cNvSpPr txBox="1">
              <a:spLocks noChangeArrowheads="1"/>
            </p:cNvSpPr>
            <p:nvPr/>
          </p:nvSpPr>
          <p:spPr bwMode="auto">
            <a:xfrm>
              <a:off x="4200" y="1671"/>
              <a:ext cx="576" cy="23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dirty="0"/>
                <a:t>WB</a:t>
              </a:r>
            </a:p>
          </p:txBody>
        </p:sp>
        <p:sp>
          <p:nvSpPr>
            <p:cNvPr id="41993" name="Line 10"/>
            <p:cNvSpPr>
              <a:spLocks noChangeShapeType="1"/>
            </p:cNvSpPr>
            <p:nvPr/>
          </p:nvSpPr>
          <p:spPr bwMode="auto">
            <a:xfrm>
              <a:off x="452" y="1767"/>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1994" name="Line 11"/>
            <p:cNvSpPr>
              <a:spLocks noChangeShapeType="1"/>
            </p:cNvSpPr>
            <p:nvPr/>
          </p:nvSpPr>
          <p:spPr bwMode="auto">
            <a:xfrm>
              <a:off x="4776" y="1767"/>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1995" name="Text Box 14"/>
            <p:cNvSpPr txBox="1">
              <a:spLocks noChangeArrowheads="1"/>
            </p:cNvSpPr>
            <p:nvPr/>
          </p:nvSpPr>
          <p:spPr bwMode="auto">
            <a:xfrm>
              <a:off x="1220" y="1047"/>
              <a:ext cx="192" cy="197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6" name="Text Box 15"/>
            <p:cNvSpPr txBox="1">
              <a:spLocks noChangeArrowheads="1"/>
            </p:cNvSpPr>
            <p:nvPr/>
          </p:nvSpPr>
          <p:spPr bwMode="auto">
            <a:xfrm>
              <a:off x="2180" y="1047"/>
              <a:ext cx="192" cy="197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7" name="Text Box 16"/>
            <p:cNvSpPr txBox="1">
              <a:spLocks noChangeArrowheads="1"/>
            </p:cNvSpPr>
            <p:nvPr/>
          </p:nvSpPr>
          <p:spPr bwMode="auto">
            <a:xfrm>
              <a:off x="3908" y="1047"/>
              <a:ext cx="192" cy="197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8" name="Text Box 17"/>
            <p:cNvSpPr txBox="1">
              <a:spLocks noChangeArrowheads="1"/>
            </p:cNvSpPr>
            <p:nvPr/>
          </p:nvSpPr>
          <p:spPr bwMode="auto">
            <a:xfrm>
              <a:off x="2996" y="1047"/>
              <a:ext cx="192" cy="197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9" name="Line 18"/>
            <p:cNvSpPr>
              <a:spLocks noChangeShapeType="1"/>
            </p:cNvSpPr>
            <p:nvPr/>
          </p:nvSpPr>
          <p:spPr bwMode="auto">
            <a:xfrm>
              <a:off x="980" y="1767"/>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0" name="Line 19"/>
            <p:cNvSpPr>
              <a:spLocks noChangeShapeType="1"/>
            </p:cNvSpPr>
            <p:nvPr/>
          </p:nvSpPr>
          <p:spPr bwMode="auto">
            <a:xfrm>
              <a:off x="1412" y="1767"/>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1" name="Line 20"/>
            <p:cNvSpPr>
              <a:spLocks noChangeShapeType="1"/>
            </p:cNvSpPr>
            <p:nvPr/>
          </p:nvSpPr>
          <p:spPr bwMode="auto">
            <a:xfrm>
              <a:off x="2084" y="1767"/>
              <a:ext cx="96"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2" name="Line 21"/>
            <p:cNvSpPr>
              <a:spLocks noChangeShapeType="1"/>
            </p:cNvSpPr>
            <p:nvPr/>
          </p:nvSpPr>
          <p:spPr bwMode="auto">
            <a:xfrm>
              <a:off x="2372" y="1767"/>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3" name="Line 22"/>
            <p:cNvSpPr>
              <a:spLocks noChangeShapeType="1"/>
            </p:cNvSpPr>
            <p:nvPr/>
          </p:nvSpPr>
          <p:spPr bwMode="auto">
            <a:xfrm>
              <a:off x="2852" y="1767"/>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4" name="Line 23"/>
            <p:cNvSpPr>
              <a:spLocks noChangeShapeType="1"/>
            </p:cNvSpPr>
            <p:nvPr/>
          </p:nvSpPr>
          <p:spPr bwMode="auto">
            <a:xfrm>
              <a:off x="3764" y="1767"/>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5" name="Line 24"/>
            <p:cNvSpPr>
              <a:spLocks noChangeShapeType="1"/>
            </p:cNvSpPr>
            <p:nvPr/>
          </p:nvSpPr>
          <p:spPr bwMode="auto">
            <a:xfrm>
              <a:off x="3188" y="1767"/>
              <a:ext cx="96"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6" name="Line 25"/>
            <p:cNvSpPr>
              <a:spLocks noChangeShapeType="1"/>
            </p:cNvSpPr>
            <p:nvPr/>
          </p:nvSpPr>
          <p:spPr bwMode="auto">
            <a:xfrm>
              <a:off x="4100" y="1767"/>
              <a:ext cx="96"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7" name="Text Box 26"/>
            <p:cNvSpPr txBox="1">
              <a:spLocks noChangeArrowheads="1"/>
            </p:cNvSpPr>
            <p:nvPr/>
          </p:nvSpPr>
          <p:spPr bwMode="auto">
            <a:xfrm>
              <a:off x="1731" y="1033"/>
              <a:ext cx="20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I</a:t>
              </a:r>
              <a:r>
                <a:rPr lang="en-US" sz="1800" baseline="-25000"/>
                <a:t>2</a:t>
              </a:r>
            </a:p>
          </p:txBody>
        </p:sp>
        <p:sp>
          <p:nvSpPr>
            <p:cNvPr id="42008" name="Text Box 27"/>
            <p:cNvSpPr txBox="1">
              <a:spLocks noChangeArrowheads="1"/>
            </p:cNvSpPr>
            <p:nvPr/>
          </p:nvSpPr>
          <p:spPr bwMode="auto">
            <a:xfrm>
              <a:off x="2595" y="1033"/>
              <a:ext cx="20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dirty="0"/>
                <a:t>I</a:t>
              </a:r>
              <a:r>
                <a:rPr lang="en-US" sz="1800" baseline="-25000" dirty="0"/>
                <a:t>1</a:t>
              </a:r>
            </a:p>
          </p:txBody>
        </p:sp>
        <p:sp>
          <p:nvSpPr>
            <p:cNvPr id="42009" name="Text Box 30"/>
            <p:cNvSpPr txBox="1">
              <a:spLocks noChangeArrowheads="1"/>
            </p:cNvSpPr>
            <p:nvPr/>
          </p:nvSpPr>
          <p:spPr bwMode="auto">
            <a:xfrm>
              <a:off x="4718" y="2263"/>
              <a:ext cx="592" cy="19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Reg-file  </a:t>
              </a:r>
            </a:p>
          </p:txBody>
        </p:sp>
        <p:cxnSp>
          <p:nvCxnSpPr>
            <p:cNvPr id="42010" name="AutoShape 32"/>
            <p:cNvCxnSpPr>
              <a:cxnSpLocks noChangeShapeType="1"/>
              <a:stCxn id="42009" idx="2"/>
              <a:endCxn id="41989" idx="2"/>
            </p:cNvCxnSpPr>
            <p:nvPr/>
          </p:nvCxnSpPr>
          <p:spPr bwMode="auto">
            <a:xfrm rot="5400000" flipH="1">
              <a:off x="3140" y="583"/>
              <a:ext cx="553" cy="3194"/>
            </a:xfrm>
            <a:prstGeom prst="curvedConnector3">
              <a:avLst>
                <a:gd name="adj1" fmla="val -26028"/>
              </a:avLst>
            </a:prstGeom>
            <a:noFill/>
            <a:ln w="9525">
              <a:solidFill>
                <a:schemeClr val="tx1"/>
              </a:solidFill>
              <a:prstDash val="dash"/>
              <a:round/>
              <a:headEnd/>
              <a:tailEnd type="triangle" w="med" len="med"/>
            </a:ln>
            <a:extLst>
              <a:ext uri="{909E8E84-426E-40dd-AFC4-6F175D3DCCD1}">
                <a14:hiddenFill xmlns:a14="http://schemas.microsoft.com/office/drawing/2010/main" xmlns="">
                  <a:noFill/>
                </a14:hiddenFill>
              </a:ext>
            </a:extLst>
          </p:spPr>
        </p:cxnSp>
        <p:sp>
          <p:nvSpPr>
            <p:cNvPr id="42011" name="Text Box 33"/>
            <p:cNvSpPr txBox="1">
              <a:spLocks noChangeArrowheads="1"/>
            </p:cNvSpPr>
            <p:nvPr/>
          </p:nvSpPr>
          <p:spPr bwMode="auto">
            <a:xfrm>
              <a:off x="2938" y="3287"/>
              <a:ext cx="1662"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dirty="0"/>
                <a:t>R1 not ready to be read   </a:t>
              </a:r>
            </a:p>
          </p:txBody>
        </p:sp>
      </p:grpSp>
      <p:sp>
        <p:nvSpPr>
          <p:cNvPr id="2" name="Title 1"/>
          <p:cNvSpPr>
            <a:spLocks noGrp="1"/>
          </p:cNvSpPr>
          <p:nvPr>
            <p:ph type="title"/>
          </p:nvPr>
        </p:nvSpPr>
        <p:spPr/>
        <p:txBody>
          <a:bodyPr/>
          <a:lstStyle/>
          <a:p>
            <a:r>
              <a:rPr lang="en-US" dirty="0"/>
              <a:t>RAW Hazard </a:t>
            </a:r>
            <a:r>
              <a:rPr lang="mr-IN" dirty="0"/>
              <a:t>–</a:t>
            </a:r>
            <a:r>
              <a:rPr lang="en-US" dirty="0"/>
              <a:t> Cycle 1</a:t>
            </a:r>
          </a:p>
        </p:txBody>
      </p:sp>
    </p:spTree>
    <p:extLst>
      <p:ext uri="{BB962C8B-B14F-4D97-AF65-F5344CB8AC3E}">
        <p14:creationId xmlns:p14="http://schemas.microsoft.com/office/powerpoint/2010/main" val="3897192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Composite execution times</a:t>
            </a:r>
          </a:p>
        </p:txBody>
      </p:sp>
      <p:sp>
        <p:nvSpPr>
          <p:cNvPr id="4098" name="Rectangle 3"/>
          <p:cNvSpPr>
            <a:spLocks noGrp="1" noChangeArrowheads="1"/>
          </p:cNvSpPr>
          <p:nvPr>
            <p:ph idx="1"/>
          </p:nvPr>
        </p:nvSpPr>
        <p:spPr>
          <a:xfrm>
            <a:off x="1402379" y="1885982"/>
            <a:ext cx="7076747" cy="4890278"/>
          </a:xfrm>
        </p:spPr>
        <p:txBody>
          <a:bodyPr>
            <a:normAutofit fontScale="85000" lnSpcReduction="10000"/>
          </a:bodyPr>
          <a:lstStyle/>
          <a:p>
            <a:pPr eaLnBrk="1" hangingPunct="1">
              <a:lnSpc>
                <a:spcPct val="90000"/>
              </a:lnSpc>
            </a:pPr>
            <a:r>
              <a:rPr lang="en-US" sz="2400" b="1" dirty="0">
                <a:latin typeface="Arial" charset="0"/>
                <a:cs typeface="Arial" charset="0"/>
              </a:rPr>
              <a:t>Total execution time: </a:t>
            </a:r>
            <a:r>
              <a:rPr lang="en-US" sz="2400" dirty="0">
                <a:latin typeface="Arial" charset="0"/>
                <a:cs typeface="Arial" charset="0"/>
              </a:rPr>
              <a:t> This metric is the cumulative total of the execution times of the individual programs</a:t>
            </a:r>
          </a:p>
          <a:p>
            <a:pPr eaLnBrk="1" hangingPunct="1">
              <a:lnSpc>
                <a:spcPct val="90000"/>
              </a:lnSpc>
            </a:pPr>
            <a:r>
              <a:rPr lang="en-US" sz="2400" b="1" dirty="0">
                <a:latin typeface="Arial" charset="0"/>
                <a:cs typeface="Arial" charset="0"/>
              </a:rPr>
              <a:t>Arithmetic mean: </a:t>
            </a:r>
            <a:r>
              <a:rPr lang="en-US" sz="2400" dirty="0">
                <a:latin typeface="Arial" charset="0"/>
                <a:cs typeface="Arial" charset="0"/>
              </a:rPr>
              <a:t>This metric may bias the summary value towards a time-consuming benchmark program (e.g. P1 = 100; P2 = 1; AM = 50.5).</a:t>
            </a:r>
          </a:p>
          <a:p>
            <a:pPr eaLnBrk="1" hangingPunct="1">
              <a:lnSpc>
                <a:spcPct val="90000"/>
              </a:lnSpc>
            </a:pPr>
            <a:r>
              <a:rPr lang="en-US" sz="2400" b="1" dirty="0">
                <a:latin typeface="Arial" charset="0"/>
                <a:cs typeface="Arial" charset="0"/>
              </a:rPr>
              <a:t>Geometric mean: </a:t>
            </a:r>
            <a:r>
              <a:rPr lang="en-US" sz="2400" dirty="0">
                <a:latin typeface="Arial" charset="0"/>
                <a:cs typeface="Arial" charset="0"/>
              </a:rPr>
              <a:t>This metric removes the bias present in arithmetic mean (e.g. P1 = 100; P2 = 1; GM = sqrt(100*1) = 10).</a:t>
            </a:r>
          </a:p>
          <a:p>
            <a:pPr eaLnBrk="1" hangingPunct="1">
              <a:lnSpc>
                <a:spcPct val="90000"/>
              </a:lnSpc>
            </a:pPr>
            <a:r>
              <a:rPr lang="en-US" sz="2400" b="1" dirty="0">
                <a:latin typeface="Arial" charset="0"/>
                <a:cs typeface="Arial" charset="0"/>
              </a:rPr>
              <a:t>Weighted arithmetic mean: </a:t>
            </a:r>
            <a:r>
              <a:rPr lang="en-US" sz="2400" dirty="0">
                <a:latin typeface="Arial" charset="0"/>
                <a:cs typeface="Arial" charset="0"/>
              </a:rPr>
              <a:t>This metric takes into account the relative frequency of execution of the programs in the benchmark mix (e.g. P1 = 100; P2 = 1; f</a:t>
            </a:r>
            <a:r>
              <a:rPr lang="en-US" sz="2400" baseline="-25000" dirty="0">
                <a:latin typeface="Arial" charset="0"/>
                <a:cs typeface="Arial" charset="0"/>
              </a:rPr>
              <a:t>P1</a:t>
            </a:r>
            <a:r>
              <a:rPr lang="en-US" sz="2400" dirty="0">
                <a:latin typeface="Arial" charset="0"/>
                <a:cs typeface="Arial" charset="0"/>
              </a:rPr>
              <a:t> = 0.1; f</a:t>
            </a:r>
            <a:r>
              <a:rPr lang="en-US" sz="2400" baseline="-25000" dirty="0">
                <a:latin typeface="Arial" charset="0"/>
                <a:cs typeface="Arial" charset="0"/>
              </a:rPr>
              <a:t>P2</a:t>
            </a:r>
            <a:r>
              <a:rPr lang="en-US" sz="2400" dirty="0">
                <a:latin typeface="Arial" charset="0"/>
                <a:cs typeface="Arial" charset="0"/>
              </a:rPr>
              <a:t> = 0.9; WAM = 10.9). </a:t>
            </a:r>
          </a:p>
          <a:p>
            <a:pPr eaLnBrk="1" hangingPunct="1">
              <a:lnSpc>
                <a:spcPct val="90000"/>
              </a:lnSpc>
            </a:pPr>
            <a:r>
              <a:rPr lang="en-US" b="1" dirty="0">
                <a:latin typeface="Arial" charset="0"/>
                <a:cs typeface="Arial" charset="0"/>
              </a:rPr>
              <a:t>Harmonic mean (HM)</a:t>
            </a:r>
            <a:r>
              <a:rPr lang="en-US" dirty="0">
                <a:latin typeface="Arial" charset="0"/>
                <a:cs typeface="Arial" charset="0"/>
              </a:rPr>
              <a:t>: It is computed by taking the arithmetic mean of the reciprocals (e.g. P1 = 100; P2 = 1; HM = 1/( ( (1/100) + (1/1) )/2 ) = 1.9801)</a:t>
            </a:r>
            <a:endParaRPr lang="en-US" sz="2400" dirty="0">
              <a:latin typeface="Arial" charset="0"/>
              <a:cs typeface="Arial" charset="0"/>
            </a:endParaRPr>
          </a:p>
        </p:txBody>
      </p:sp>
      <p:sp>
        <p:nvSpPr>
          <p:cNvPr id="3" name="Oval Callout 2"/>
          <p:cNvSpPr/>
          <p:nvPr/>
        </p:nvSpPr>
        <p:spPr>
          <a:xfrm>
            <a:off x="6577804" y="3222277"/>
            <a:ext cx="1901322" cy="369614"/>
          </a:xfrm>
          <a:prstGeom prst="wedgeEllipseCallout">
            <a:avLst>
              <a:gd name="adj1" fmla="val -93614"/>
              <a:gd name="adj2" fmla="val -47757"/>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Bias to high</a:t>
            </a:r>
          </a:p>
        </p:txBody>
      </p:sp>
      <p:sp>
        <p:nvSpPr>
          <p:cNvPr id="5" name="Oval Callout 4"/>
          <p:cNvSpPr/>
          <p:nvPr/>
        </p:nvSpPr>
        <p:spPr>
          <a:xfrm>
            <a:off x="6790960" y="6406646"/>
            <a:ext cx="1901322" cy="369614"/>
          </a:xfrm>
          <a:prstGeom prst="wedgeEllipseCallout">
            <a:avLst>
              <a:gd name="adj1" fmla="val -66197"/>
              <a:gd name="adj2" fmla="val -47757"/>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Bias to low</a:t>
            </a:r>
          </a:p>
        </p:txBody>
      </p:sp>
      <p:sp>
        <p:nvSpPr>
          <p:cNvPr id="6" name="Oval Callout 5"/>
          <p:cNvSpPr/>
          <p:nvPr/>
        </p:nvSpPr>
        <p:spPr>
          <a:xfrm>
            <a:off x="3766286" y="4231316"/>
            <a:ext cx="2037041" cy="369614"/>
          </a:xfrm>
          <a:prstGeom prst="wedgeEllipseCallout">
            <a:avLst>
              <a:gd name="adj1" fmla="val -40106"/>
              <a:gd name="adj2" fmla="val -50321"/>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 the middle</a:t>
            </a:r>
          </a:p>
        </p:txBody>
      </p:sp>
    </p:spTree>
    <p:extLst>
      <p:ext uri="{BB962C8B-B14F-4D97-AF65-F5344CB8AC3E}">
        <p14:creationId xmlns:p14="http://schemas.microsoft.com/office/powerpoint/2010/main" val="63641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12" name="Text Box 28"/>
          <p:cNvSpPr txBox="1">
            <a:spLocks noChangeArrowheads="1"/>
          </p:cNvSpPr>
          <p:nvPr/>
        </p:nvSpPr>
        <p:spPr bwMode="auto">
          <a:xfrm>
            <a:off x="1227158" y="1785938"/>
            <a:ext cx="1947843" cy="584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dirty="0"/>
              <a:t>I</a:t>
            </a:r>
            <a:r>
              <a:rPr lang="en-US" sz="1600" b="1" baseline="-25000" dirty="0"/>
              <a:t>1</a:t>
            </a:r>
            <a:r>
              <a:rPr lang="en-US" sz="1600" b="1" dirty="0"/>
              <a:t>:  R1 &lt;- R2 + R3</a:t>
            </a:r>
          </a:p>
          <a:p>
            <a:pPr eaLnBrk="1" hangingPunct="1"/>
            <a:r>
              <a:rPr lang="en-US" sz="1600" b="1" dirty="0"/>
              <a:t>I</a:t>
            </a:r>
            <a:r>
              <a:rPr lang="en-US" sz="1600" b="1" baseline="-25000" dirty="0"/>
              <a:t>2</a:t>
            </a:r>
            <a:r>
              <a:rPr lang="en-US" sz="1600" b="1" dirty="0"/>
              <a:t>:  R4 &lt;- R1 + R5</a:t>
            </a:r>
          </a:p>
        </p:txBody>
      </p:sp>
      <p:grpSp>
        <p:nvGrpSpPr>
          <p:cNvPr id="41987" name="Group 34"/>
          <p:cNvGrpSpPr>
            <a:grpSpLocks/>
          </p:cNvGrpSpPr>
          <p:nvPr/>
        </p:nvGrpSpPr>
        <p:grpSpPr bwMode="auto">
          <a:xfrm>
            <a:off x="808037" y="2771775"/>
            <a:ext cx="7712075" cy="3949699"/>
            <a:chOff x="452" y="1012"/>
            <a:chExt cx="4858" cy="2488"/>
          </a:xfrm>
        </p:grpSpPr>
        <p:sp>
          <p:nvSpPr>
            <p:cNvPr id="41988" name="Text Box 5"/>
            <p:cNvSpPr txBox="1">
              <a:spLocks noChangeArrowheads="1"/>
            </p:cNvSpPr>
            <p:nvPr/>
          </p:nvSpPr>
          <p:spPr bwMode="auto">
            <a:xfrm>
              <a:off x="692" y="1671"/>
              <a:ext cx="288" cy="23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IF</a:t>
              </a:r>
            </a:p>
          </p:txBody>
        </p:sp>
        <p:sp>
          <p:nvSpPr>
            <p:cNvPr id="41989" name="Text Box 6"/>
            <p:cNvSpPr txBox="1">
              <a:spLocks noChangeArrowheads="1"/>
            </p:cNvSpPr>
            <p:nvPr/>
          </p:nvSpPr>
          <p:spPr bwMode="auto">
            <a:xfrm>
              <a:off x="1556" y="1671"/>
              <a:ext cx="528" cy="23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ID/RR</a:t>
              </a:r>
            </a:p>
          </p:txBody>
        </p:sp>
        <p:sp>
          <p:nvSpPr>
            <p:cNvPr id="41990" name="Text Box 7"/>
            <p:cNvSpPr txBox="1">
              <a:spLocks noChangeArrowheads="1"/>
            </p:cNvSpPr>
            <p:nvPr/>
          </p:nvSpPr>
          <p:spPr bwMode="auto">
            <a:xfrm>
              <a:off x="2516" y="1671"/>
              <a:ext cx="336" cy="23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EX</a:t>
              </a:r>
            </a:p>
          </p:txBody>
        </p:sp>
        <p:sp>
          <p:nvSpPr>
            <p:cNvPr id="41991" name="Text Box 8"/>
            <p:cNvSpPr txBox="1">
              <a:spLocks noChangeArrowheads="1"/>
            </p:cNvSpPr>
            <p:nvPr/>
          </p:nvSpPr>
          <p:spPr bwMode="auto">
            <a:xfrm>
              <a:off x="3284" y="1671"/>
              <a:ext cx="480" cy="23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MEM</a:t>
              </a:r>
            </a:p>
          </p:txBody>
        </p:sp>
        <p:sp>
          <p:nvSpPr>
            <p:cNvPr id="41992" name="Text Box 9"/>
            <p:cNvSpPr txBox="1">
              <a:spLocks noChangeArrowheads="1"/>
            </p:cNvSpPr>
            <p:nvPr/>
          </p:nvSpPr>
          <p:spPr bwMode="auto">
            <a:xfrm>
              <a:off x="4200" y="1671"/>
              <a:ext cx="576" cy="23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dirty="0"/>
                <a:t>WB</a:t>
              </a:r>
            </a:p>
          </p:txBody>
        </p:sp>
        <p:sp>
          <p:nvSpPr>
            <p:cNvPr id="41993" name="Line 10"/>
            <p:cNvSpPr>
              <a:spLocks noChangeShapeType="1"/>
            </p:cNvSpPr>
            <p:nvPr/>
          </p:nvSpPr>
          <p:spPr bwMode="auto">
            <a:xfrm>
              <a:off x="452" y="1767"/>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1994" name="Line 11"/>
            <p:cNvSpPr>
              <a:spLocks noChangeShapeType="1"/>
            </p:cNvSpPr>
            <p:nvPr/>
          </p:nvSpPr>
          <p:spPr bwMode="auto">
            <a:xfrm>
              <a:off x="4776" y="1767"/>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1995" name="Text Box 14"/>
            <p:cNvSpPr txBox="1">
              <a:spLocks noChangeArrowheads="1"/>
            </p:cNvSpPr>
            <p:nvPr/>
          </p:nvSpPr>
          <p:spPr bwMode="auto">
            <a:xfrm>
              <a:off x="1220" y="1047"/>
              <a:ext cx="192" cy="197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6" name="Text Box 15"/>
            <p:cNvSpPr txBox="1">
              <a:spLocks noChangeArrowheads="1"/>
            </p:cNvSpPr>
            <p:nvPr/>
          </p:nvSpPr>
          <p:spPr bwMode="auto">
            <a:xfrm>
              <a:off x="2180" y="1047"/>
              <a:ext cx="192" cy="197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7" name="Text Box 16"/>
            <p:cNvSpPr txBox="1">
              <a:spLocks noChangeArrowheads="1"/>
            </p:cNvSpPr>
            <p:nvPr/>
          </p:nvSpPr>
          <p:spPr bwMode="auto">
            <a:xfrm>
              <a:off x="3908" y="1047"/>
              <a:ext cx="192" cy="197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8" name="Text Box 17"/>
            <p:cNvSpPr txBox="1">
              <a:spLocks noChangeArrowheads="1"/>
            </p:cNvSpPr>
            <p:nvPr/>
          </p:nvSpPr>
          <p:spPr bwMode="auto">
            <a:xfrm>
              <a:off x="2996" y="1047"/>
              <a:ext cx="192" cy="197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9" name="Line 18"/>
            <p:cNvSpPr>
              <a:spLocks noChangeShapeType="1"/>
            </p:cNvSpPr>
            <p:nvPr/>
          </p:nvSpPr>
          <p:spPr bwMode="auto">
            <a:xfrm>
              <a:off x="980" y="1767"/>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0" name="Line 19"/>
            <p:cNvSpPr>
              <a:spLocks noChangeShapeType="1"/>
            </p:cNvSpPr>
            <p:nvPr/>
          </p:nvSpPr>
          <p:spPr bwMode="auto">
            <a:xfrm>
              <a:off x="1412" y="1767"/>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1" name="Line 20"/>
            <p:cNvSpPr>
              <a:spLocks noChangeShapeType="1"/>
            </p:cNvSpPr>
            <p:nvPr/>
          </p:nvSpPr>
          <p:spPr bwMode="auto">
            <a:xfrm>
              <a:off x="2084" y="1767"/>
              <a:ext cx="96"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2" name="Line 21"/>
            <p:cNvSpPr>
              <a:spLocks noChangeShapeType="1"/>
            </p:cNvSpPr>
            <p:nvPr/>
          </p:nvSpPr>
          <p:spPr bwMode="auto">
            <a:xfrm>
              <a:off x="2372" y="1767"/>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3" name="Line 22"/>
            <p:cNvSpPr>
              <a:spLocks noChangeShapeType="1"/>
            </p:cNvSpPr>
            <p:nvPr/>
          </p:nvSpPr>
          <p:spPr bwMode="auto">
            <a:xfrm>
              <a:off x="2852" y="1767"/>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4" name="Line 23"/>
            <p:cNvSpPr>
              <a:spLocks noChangeShapeType="1"/>
            </p:cNvSpPr>
            <p:nvPr/>
          </p:nvSpPr>
          <p:spPr bwMode="auto">
            <a:xfrm>
              <a:off x="3764" y="1767"/>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5" name="Line 24"/>
            <p:cNvSpPr>
              <a:spLocks noChangeShapeType="1"/>
            </p:cNvSpPr>
            <p:nvPr/>
          </p:nvSpPr>
          <p:spPr bwMode="auto">
            <a:xfrm>
              <a:off x="3188" y="1767"/>
              <a:ext cx="96"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6" name="Line 25"/>
            <p:cNvSpPr>
              <a:spLocks noChangeShapeType="1"/>
            </p:cNvSpPr>
            <p:nvPr/>
          </p:nvSpPr>
          <p:spPr bwMode="auto">
            <a:xfrm>
              <a:off x="4100" y="1767"/>
              <a:ext cx="96"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7" name="Text Box 26"/>
            <p:cNvSpPr txBox="1">
              <a:spLocks noChangeArrowheads="1"/>
            </p:cNvSpPr>
            <p:nvPr/>
          </p:nvSpPr>
          <p:spPr bwMode="auto">
            <a:xfrm>
              <a:off x="1731" y="1033"/>
              <a:ext cx="20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I</a:t>
              </a:r>
              <a:r>
                <a:rPr lang="en-US" sz="1800" baseline="-25000"/>
                <a:t>2</a:t>
              </a:r>
            </a:p>
          </p:txBody>
        </p:sp>
        <p:sp>
          <p:nvSpPr>
            <p:cNvPr id="42008" name="Text Box 27"/>
            <p:cNvSpPr txBox="1">
              <a:spLocks noChangeArrowheads="1"/>
            </p:cNvSpPr>
            <p:nvPr/>
          </p:nvSpPr>
          <p:spPr bwMode="auto">
            <a:xfrm flipH="1">
              <a:off x="2478" y="1030"/>
              <a:ext cx="460"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dirty="0">
                  <a:solidFill>
                    <a:srgbClr val="990000"/>
                  </a:solidFill>
                </a:rPr>
                <a:t>NOP</a:t>
              </a:r>
              <a:endParaRPr lang="en-US" sz="1800" baseline="-25000" dirty="0">
                <a:solidFill>
                  <a:srgbClr val="990000"/>
                </a:solidFill>
              </a:endParaRPr>
            </a:p>
          </p:txBody>
        </p:sp>
        <p:sp>
          <p:nvSpPr>
            <p:cNvPr id="42009" name="Text Box 30"/>
            <p:cNvSpPr txBox="1">
              <a:spLocks noChangeArrowheads="1"/>
            </p:cNvSpPr>
            <p:nvPr/>
          </p:nvSpPr>
          <p:spPr bwMode="auto">
            <a:xfrm>
              <a:off x="4718" y="2263"/>
              <a:ext cx="592" cy="19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Reg-file  </a:t>
              </a:r>
            </a:p>
          </p:txBody>
        </p:sp>
        <p:cxnSp>
          <p:nvCxnSpPr>
            <p:cNvPr id="42010" name="AutoShape 32"/>
            <p:cNvCxnSpPr>
              <a:cxnSpLocks noChangeShapeType="1"/>
              <a:stCxn id="42009" idx="2"/>
              <a:endCxn id="41989" idx="2"/>
            </p:cNvCxnSpPr>
            <p:nvPr/>
          </p:nvCxnSpPr>
          <p:spPr bwMode="auto">
            <a:xfrm rot="5400000" flipH="1">
              <a:off x="3140" y="583"/>
              <a:ext cx="553" cy="3194"/>
            </a:xfrm>
            <a:prstGeom prst="curvedConnector3">
              <a:avLst>
                <a:gd name="adj1" fmla="val -26028"/>
              </a:avLst>
            </a:prstGeom>
            <a:noFill/>
            <a:ln w="9525">
              <a:solidFill>
                <a:schemeClr val="tx1"/>
              </a:solidFill>
              <a:prstDash val="dash"/>
              <a:round/>
              <a:headEnd/>
              <a:tailEnd type="triangle" w="med" len="med"/>
            </a:ln>
            <a:extLst>
              <a:ext uri="{909E8E84-426E-40dd-AFC4-6F175D3DCCD1}">
                <a14:hiddenFill xmlns:a14="http://schemas.microsoft.com/office/drawing/2010/main" xmlns="">
                  <a:noFill/>
                </a14:hiddenFill>
              </a:ext>
            </a:extLst>
          </p:spPr>
        </p:cxnSp>
        <p:sp>
          <p:nvSpPr>
            <p:cNvPr id="42011" name="Text Box 33"/>
            <p:cNvSpPr txBox="1">
              <a:spLocks noChangeArrowheads="1"/>
            </p:cNvSpPr>
            <p:nvPr/>
          </p:nvSpPr>
          <p:spPr bwMode="auto">
            <a:xfrm>
              <a:off x="2938" y="3287"/>
              <a:ext cx="1553"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dirty="0">
                  <a:solidFill>
                    <a:srgbClr val="990000"/>
                  </a:solidFill>
                </a:rPr>
                <a:t>R1 not ready to be read   </a:t>
              </a:r>
            </a:p>
          </p:txBody>
        </p:sp>
        <p:sp>
          <p:nvSpPr>
            <p:cNvPr id="29" name="Text Box 27"/>
            <p:cNvSpPr txBox="1">
              <a:spLocks noChangeArrowheads="1"/>
            </p:cNvSpPr>
            <p:nvPr/>
          </p:nvSpPr>
          <p:spPr bwMode="auto">
            <a:xfrm>
              <a:off x="3468" y="1012"/>
              <a:ext cx="20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dirty="0"/>
                <a:t>I</a:t>
              </a:r>
              <a:r>
                <a:rPr lang="en-US" sz="1800" baseline="-25000" dirty="0"/>
                <a:t>1</a:t>
              </a:r>
            </a:p>
          </p:txBody>
        </p:sp>
      </p:grpSp>
      <p:sp>
        <p:nvSpPr>
          <p:cNvPr id="2" name="Title 1"/>
          <p:cNvSpPr>
            <a:spLocks noGrp="1"/>
          </p:cNvSpPr>
          <p:nvPr>
            <p:ph type="title"/>
          </p:nvPr>
        </p:nvSpPr>
        <p:spPr/>
        <p:txBody>
          <a:bodyPr/>
          <a:lstStyle/>
          <a:p>
            <a:r>
              <a:rPr lang="en-US" dirty="0"/>
              <a:t>RAW Hazard </a:t>
            </a:r>
            <a:r>
              <a:rPr lang="mr-IN" dirty="0"/>
              <a:t>–</a:t>
            </a:r>
            <a:r>
              <a:rPr lang="en-US" dirty="0"/>
              <a:t> Cycle 2</a:t>
            </a:r>
          </a:p>
        </p:txBody>
      </p:sp>
    </p:spTree>
    <p:extLst>
      <p:ext uri="{BB962C8B-B14F-4D97-AF65-F5344CB8AC3E}">
        <p14:creationId xmlns:p14="http://schemas.microsoft.com/office/powerpoint/2010/main" val="184227316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12" name="Text Box 28"/>
          <p:cNvSpPr txBox="1">
            <a:spLocks noChangeArrowheads="1"/>
          </p:cNvSpPr>
          <p:nvPr/>
        </p:nvSpPr>
        <p:spPr bwMode="auto">
          <a:xfrm>
            <a:off x="1227158" y="1785938"/>
            <a:ext cx="1947843" cy="584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dirty="0"/>
              <a:t>I</a:t>
            </a:r>
            <a:r>
              <a:rPr lang="en-US" sz="1600" b="1" baseline="-25000" dirty="0"/>
              <a:t>1</a:t>
            </a:r>
            <a:r>
              <a:rPr lang="en-US" sz="1600" b="1" dirty="0"/>
              <a:t>:  R1 &lt;- R2 + R3</a:t>
            </a:r>
          </a:p>
          <a:p>
            <a:pPr eaLnBrk="1" hangingPunct="1"/>
            <a:r>
              <a:rPr lang="en-US" sz="1600" b="1" dirty="0"/>
              <a:t>I</a:t>
            </a:r>
            <a:r>
              <a:rPr lang="en-US" sz="1600" b="1" baseline="-25000" dirty="0"/>
              <a:t>2</a:t>
            </a:r>
            <a:r>
              <a:rPr lang="en-US" sz="1600" b="1" dirty="0"/>
              <a:t>:  R4 &lt;- R1 + R5</a:t>
            </a:r>
          </a:p>
        </p:txBody>
      </p:sp>
      <p:grpSp>
        <p:nvGrpSpPr>
          <p:cNvPr id="41987" name="Group 34"/>
          <p:cNvGrpSpPr>
            <a:grpSpLocks/>
          </p:cNvGrpSpPr>
          <p:nvPr/>
        </p:nvGrpSpPr>
        <p:grpSpPr bwMode="auto">
          <a:xfrm>
            <a:off x="808037" y="2759075"/>
            <a:ext cx="7712075" cy="3962399"/>
            <a:chOff x="452" y="1004"/>
            <a:chExt cx="4858" cy="2496"/>
          </a:xfrm>
        </p:grpSpPr>
        <p:sp>
          <p:nvSpPr>
            <p:cNvPr id="41988" name="Text Box 5"/>
            <p:cNvSpPr txBox="1">
              <a:spLocks noChangeArrowheads="1"/>
            </p:cNvSpPr>
            <p:nvPr/>
          </p:nvSpPr>
          <p:spPr bwMode="auto">
            <a:xfrm>
              <a:off x="692" y="1671"/>
              <a:ext cx="288" cy="23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IF</a:t>
              </a:r>
            </a:p>
          </p:txBody>
        </p:sp>
        <p:sp>
          <p:nvSpPr>
            <p:cNvPr id="41989" name="Text Box 6"/>
            <p:cNvSpPr txBox="1">
              <a:spLocks noChangeArrowheads="1"/>
            </p:cNvSpPr>
            <p:nvPr/>
          </p:nvSpPr>
          <p:spPr bwMode="auto">
            <a:xfrm>
              <a:off x="1556" y="1671"/>
              <a:ext cx="528" cy="23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ID/RR</a:t>
              </a:r>
            </a:p>
          </p:txBody>
        </p:sp>
        <p:sp>
          <p:nvSpPr>
            <p:cNvPr id="41990" name="Text Box 7"/>
            <p:cNvSpPr txBox="1">
              <a:spLocks noChangeArrowheads="1"/>
            </p:cNvSpPr>
            <p:nvPr/>
          </p:nvSpPr>
          <p:spPr bwMode="auto">
            <a:xfrm>
              <a:off x="2516" y="1671"/>
              <a:ext cx="336" cy="23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EX</a:t>
              </a:r>
            </a:p>
          </p:txBody>
        </p:sp>
        <p:sp>
          <p:nvSpPr>
            <p:cNvPr id="41991" name="Text Box 8"/>
            <p:cNvSpPr txBox="1">
              <a:spLocks noChangeArrowheads="1"/>
            </p:cNvSpPr>
            <p:nvPr/>
          </p:nvSpPr>
          <p:spPr bwMode="auto">
            <a:xfrm>
              <a:off x="3284" y="1671"/>
              <a:ext cx="480" cy="23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MEM</a:t>
              </a:r>
            </a:p>
          </p:txBody>
        </p:sp>
        <p:sp>
          <p:nvSpPr>
            <p:cNvPr id="41992" name="Text Box 9"/>
            <p:cNvSpPr txBox="1">
              <a:spLocks noChangeArrowheads="1"/>
            </p:cNvSpPr>
            <p:nvPr/>
          </p:nvSpPr>
          <p:spPr bwMode="auto">
            <a:xfrm>
              <a:off x="4200" y="1671"/>
              <a:ext cx="576" cy="23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dirty="0"/>
                <a:t>WB</a:t>
              </a:r>
            </a:p>
          </p:txBody>
        </p:sp>
        <p:sp>
          <p:nvSpPr>
            <p:cNvPr id="41993" name="Line 10"/>
            <p:cNvSpPr>
              <a:spLocks noChangeShapeType="1"/>
            </p:cNvSpPr>
            <p:nvPr/>
          </p:nvSpPr>
          <p:spPr bwMode="auto">
            <a:xfrm>
              <a:off x="452" y="1767"/>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1994" name="Line 11"/>
            <p:cNvSpPr>
              <a:spLocks noChangeShapeType="1"/>
            </p:cNvSpPr>
            <p:nvPr/>
          </p:nvSpPr>
          <p:spPr bwMode="auto">
            <a:xfrm>
              <a:off x="4776" y="1767"/>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1995" name="Text Box 14"/>
            <p:cNvSpPr txBox="1">
              <a:spLocks noChangeArrowheads="1"/>
            </p:cNvSpPr>
            <p:nvPr/>
          </p:nvSpPr>
          <p:spPr bwMode="auto">
            <a:xfrm>
              <a:off x="1220" y="1047"/>
              <a:ext cx="192" cy="197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6" name="Text Box 15"/>
            <p:cNvSpPr txBox="1">
              <a:spLocks noChangeArrowheads="1"/>
            </p:cNvSpPr>
            <p:nvPr/>
          </p:nvSpPr>
          <p:spPr bwMode="auto">
            <a:xfrm>
              <a:off x="2180" y="1047"/>
              <a:ext cx="192" cy="197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7" name="Text Box 16"/>
            <p:cNvSpPr txBox="1">
              <a:spLocks noChangeArrowheads="1"/>
            </p:cNvSpPr>
            <p:nvPr/>
          </p:nvSpPr>
          <p:spPr bwMode="auto">
            <a:xfrm>
              <a:off x="3908" y="1047"/>
              <a:ext cx="192" cy="197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8" name="Text Box 17"/>
            <p:cNvSpPr txBox="1">
              <a:spLocks noChangeArrowheads="1"/>
            </p:cNvSpPr>
            <p:nvPr/>
          </p:nvSpPr>
          <p:spPr bwMode="auto">
            <a:xfrm>
              <a:off x="2996" y="1047"/>
              <a:ext cx="192" cy="197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9" name="Line 18"/>
            <p:cNvSpPr>
              <a:spLocks noChangeShapeType="1"/>
            </p:cNvSpPr>
            <p:nvPr/>
          </p:nvSpPr>
          <p:spPr bwMode="auto">
            <a:xfrm>
              <a:off x="980" y="1767"/>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0" name="Line 19"/>
            <p:cNvSpPr>
              <a:spLocks noChangeShapeType="1"/>
            </p:cNvSpPr>
            <p:nvPr/>
          </p:nvSpPr>
          <p:spPr bwMode="auto">
            <a:xfrm>
              <a:off x="1412" y="1767"/>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1" name="Line 20"/>
            <p:cNvSpPr>
              <a:spLocks noChangeShapeType="1"/>
            </p:cNvSpPr>
            <p:nvPr/>
          </p:nvSpPr>
          <p:spPr bwMode="auto">
            <a:xfrm>
              <a:off x="2084" y="1767"/>
              <a:ext cx="96"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2" name="Line 21"/>
            <p:cNvSpPr>
              <a:spLocks noChangeShapeType="1"/>
            </p:cNvSpPr>
            <p:nvPr/>
          </p:nvSpPr>
          <p:spPr bwMode="auto">
            <a:xfrm>
              <a:off x="2372" y="1767"/>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3" name="Line 22"/>
            <p:cNvSpPr>
              <a:spLocks noChangeShapeType="1"/>
            </p:cNvSpPr>
            <p:nvPr/>
          </p:nvSpPr>
          <p:spPr bwMode="auto">
            <a:xfrm>
              <a:off x="2852" y="1767"/>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4" name="Line 23"/>
            <p:cNvSpPr>
              <a:spLocks noChangeShapeType="1"/>
            </p:cNvSpPr>
            <p:nvPr/>
          </p:nvSpPr>
          <p:spPr bwMode="auto">
            <a:xfrm>
              <a:off x="3764" y="1767"/>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5" name="Line 24"/>
            <p:cNvSpPr>
              <a:spLocks noChangeShapeType="1"/>
            </p:cNvSpPr>
            <p:nvPr/>
          </p:nvSpPr>
          <p:spPr bwMode="auto">
            <a:xfrm>
              <a:off x="3188" y="1767"/>
              <a:ext cx="96"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6" name="Line 25"/>
            <p:cNvSpPr>
              <a:spLocks noChangeShapeType="1"/>
            </p:cNvSpPr>
            <p:nvPr/>
          </p:nvSpPr>
          <p:spPr bwMode="auto">
            <a:xfrm>
              <a:off x="4100" y="1767"/>
              <a:ext cx="96"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7" name="Text Box 26"/>
            <p:cNvSpPr txBox="1">
              <a:spLocks noChangeArrowheads="1"/>
            </p:cNvSpPr>
            <p:nvPr/>
          </p:nvSpPr>
          <p:spPr bwMode="auto">
            <a:xfrm>
              <a:off x="1731" y="1033"/>
              <a:ext cx="20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I</a:t>
              </a:r>
              <a:r>
                <a:rPr lang="en-US" sz="1800" baseline="-25000"/>
                <a:t>2</a:t>
              </a:r>
            </a:p>
          </p:txBody>
        </p:sp>
        <p:sp>
          <p:nvSpPr>
            <p:cNvPr id="42008" name="Text Box 27"/>
            <p:cNvSpPr txBox="1">
              <a:spLocks noChangeArrowheads="1"/>
            </p:cNvSpPr>
            <p:nvPr/>
          </p:nvSpPr>
          <p:spPr bwMode="auto">
            <a:xfrm flipH="1">
              <a:off x="2478" y="1030"/>
              <a:ext cx="460"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dirty="0">
                  <a:solidFill>
                    <a:srgbClr val="990000"/>
                  </a:solidFill>
                </a:rPr>
                <a:t>NOP</a:t>
              </a:r>
              <a:endParaRPr lang="en-US" sz="1800" baseline="-25000" dirty="0">
                <a:solidFill>
                  <a:srgbClr val="990000"/>
                </a:solidFill>
              </a:endParaRPr>
            </a:p>
          </p:txBody>
        </p:sp>
        <p:sp>
          <p:nvSpPr>
            <p:cNvPr id="42009" name="Text Box 30"/>
            <p:cNvSpPr txBox="1">
              <a:spLocks noChangeArrowheads="1"/>
            </p:cNvSpPr>
            <p:nvPr/>
          </p:nvSpPr>
          <p:spPr bwMode="auto">
            <a:xfrm>
              <a:off x="4718" y="2263"/>
              <a:ext cx="592" cy="19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Reg-file  </a:t>
              </a:r>
            </a:p>
          </p:txBody>
        </p:sp>
        <p:cxnSp>
          <p:nvCxnSpPr>
            <p:cNvPr id="42010" name="AutoShape 32"/>
            <p:cNvCxnSpPr>
              <a:cxnSpLocks noChangeShapeType="1"/>
              <a:stCxn id="42009" idx="2"/>
              <a:endCxn id="41989" idx="2"/>
            </p:cNvCxnSpPr>
            <p:nvPr/>
          </p:nvCxnSpPr>
          <p:spPr bwMode="auto">
            <a:xfrm rot="5400000" flipH="1">
              <a:off x="3140" y="583"/>
              <a:ext cx="553" cy="3194"/>
            </a:xfrm>
            <a:prstGeom prst="curvedConnector3">
              <a:avLst>
                <a:gd name="adj1" fmla="val -26028"/>
              </a:avLst>
            </a:prstGeom>
            <a:noFill/>
            <a:ln w="9525">
              <a:solidFill>
                <a:schemeClr val="tx1"/>
              </a:solidFill>
              <a:prstDash val="dash"/>
              <a:round/>
              <a:headEnd/>
              <a:tailEnd type="triangle" w="med" len="med"/>
            </a:ln>
            <a:extLst>
              <a:ext uri="{909E8E84-426E-40dd-AFC4-6F175D3DCCD1}">
                <a14:hiddenFill xmlns:a14="http://schemas.microsoft.com/office/drawing/2010/main" xmlns="">
                  <a:noFill/>
                </a14:hiddenFill>
              </a:ext>
            </a:extLst>
          </p:spPr>
        </p:cxnSp>
        <p:sp>
          <p:nvSpPr>
            <p:cNvPr id="42011" name="Text Box 33"/>
            <p:cNvSpPr txBox="1">
              <a:spLocks noChangeArrowheads="1"/>
            </p:cNvSpPr>
            <p:nvPr/>
          </p:nvSpPr>
          <p:spPr bwMode="auto">
            <a:xfrm>
              <a:off x="2938" y="3287"/>
              <a:ext cx="1553"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dirty="0">
                  <a:solidFill>
                    <a:srgbClr val="990000"/>
                  </a:solidFill>
                </a:rPr>
                <a:t>R1 not ready to be read   </a:t>
              </a:r>
            </a:p>
          </p:txBody>
        </p:sp>
        <p:sp>
          <p:nvSpPr>
            <p:cNvPr id="29" name="Text Box 27"/>
            <p:cNvSpPr txBox="1">
              <a:spLocks noChangeArrowheads="1"/>
            </p:cNvSpPr>
            <p:nvPr/>
          </p:nvSpPr>
          <p:spPr bwMode="auto">
            <a:xfrm>
              <a:off x="4344" y="1004"/>
              <a:ext cx="20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dirty="0"/>
                <a:t>I</a:t>
              </a:r>
              <a:r>
                <a:rPr lang="en-US" sz="1800" baseline="-25000" dirty="0"/>
                <a:t>1</a:t>
              </a:r>
            </a:p>
          </p:txBody>
        </p:sp>
        <p:sp>
          <p:nvSpPr>
            <p:cNvPr id="30" name="Text Box 27"/>
            <p:cNvSpPr txBox="1">
              <a:spLocks noChangeArrowheads="1"/>
            </p:cNvSpPr>
            <p:nvPr/>
          </p:nvSpPr>
          <p:spPr bwMode="auto">
            <a:xfrm flipH="1">
              <a:off x="3319" y="1022"/>
              <a:ext cx="460"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dirty="0">
                  <a:solidFill>
                    <a:srgbClr val="990000"/>
                  </a:solidFill>
                </a:rPr>
                <a:t>NOP</a:t>
              </a:r>
              <a:endParaRPr lang="en-US" sz="1800" baseline="-25000" dirty="0">
                <a:solidFill>
                  <a:srgbClr val="990000"/>
                </a:solidFill>
              </a:endParaRPr>
            </a:p>
          </p:txBody>
        </p:sp>
      </p:grpSp>
      <p:sp>
        <p:nvSpPr>
          <p:cNvPr id="2" name="Title 1"/>
          <p:cNvSpPr>
            <a:spLocks noGrp="1"/>
          </p:cNvSpPr>
          <p:nvPr>
            <p:ph type="title"/>
          </p:nvPr>
        </p:nvSpPr>
        <p:spPr/>
        <p:txBody>
          <a:bodyPr/>
          <a:lstStyle/>
          <a:p>
            <a:r>
              <a:rPr lang="en-US" dirty="0"/>
              <a:t>RAW Hazard </a:t>
            </a:r>
            <a:r>
              <a:rPr lang="mr-IN" dirty="0"/>
              <a:t>–</a:t>
            </a:r>
            <a:r>
              <a:rPr lang="en-US" dirty="0"/>
              <a:t> Cycle 3</a:t>
            </a:r>
          </a:p>
        </p:txBody>
      </p:sp>
    </p:spTree>
    <p:extLst>
      <p:ext uri="{BB962C8B-B14F-4D97-AF65-F5344CB8AC3E}">
        <p14:creationId xmlns:p14="http://schemas.microsoft.com/office/powerpoint/2010/main" val="342327660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12" name="Text Box 28"/>
          <p:cNvSpPr txBox="1">
            <a:spLocks noChangeArrowheads="1"/>
          </p:cNvSpPr>
          <p:nvPr/>
        </p:nvSpPr>
        <p:spPr bwMode="auto">
          <a:xfrm>
            <a:off x="1227158" y="1785938"/>
            <a:ext cx="1947843" cy="584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dirty="0"/>
              <a:t>I</a:t>
            </a:r>
            <a:r>
              <a:rPr lang="en-US" sz="1600" b="1" baseline="-25000" dirty="0"/>
              <a:t>1</a:t>
            </a:r>
            <a:r>
              <a:rPr lang="en-US" sz="1600" b="1" dirty="0"/>
              <a:t>:  R1 &lt;- R2 + R3</a:t>
            </a:r>
          </a:p>
          <a:p>
            <a:pPr eaLnBrk="1" hangingPunct="1"/>
            <a:r>
              <a:rPr lang="en-US" sz="1600" b="1" dirty="0"/>
              <a:t>I</a:t>
            </a:r>
            <a:r>
              <a:rPr lang="en-US" sz="1600" b="1" baseline="-25000" dirty="0"/>
              <a:t>2</a:t>
            </a:r>
            <a:r>
              <a:rPr lang="en-US" sz="1600" b="1" dirty="0"/>
              <a:t>:  R4 &lt;- R1 + R5</a:t>
            </a:r>
          </a:p>
        </p:txBody>
      </p:sp>
      <p:grpSp>
        <p:nvGrpSpPr>
          <p:cNvPr id="41987" name="Group 34"/>
          <p:cNvGrpSpPr>
            <a:grpSpLocks/>
          </p:cNvGrpSpPr>
          <p:nvPr/>
        </p:nvGrpSpPr>
        <p:grpSpPr bwMode="auto">
          <a:xfrm>
            <a:off x="808037" y="2773362"/>
            <a:ext cx="7712075" cy="3948111"/>
            <a:chOff x="452" y="1013"/>
            <a:chExt cx="4858" cy="2487"/>
          </a:xfrm>
        </p:grpSpPr>
        <p:sp>
          <p:nvSpPr>
            <p:cNvPr id="41988" name="Text Box 5"/>
            <p:cNvSpPr txBox="1">
              <a:spLocks noChangeArrowheads="1"/>
            </p:cNvSpPr>
            <p:nvPr/>
          </p:nvSpPr>
          <p:spPr bwMode="auto">
            <a:xfrm>
              <a:off x="692" y="1671"/>
              <a:ext cx="288" cy="23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IF</a:t>
              </a:r>
            </a:p>
          </p:txBody>
        </p:sp>
        <p:sp>
          <p:nvSpPr>
            <p:cNvPr id="41989" name="Text Box 6"/>
            <p:cNvSpPr txBox="1">
              <a:spLocks noChangeArrowheads="1"/>
            </p:cNvSpPr>
            <p:nvPr/>
          </p:nvSpPr>
          <p:spPr bwMode="auto">
            <a:xfrm>
              <a:off x="1556" y="1671"/>
              <a:ext cx="528" cy="23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ID/RR</a:t>
              </a:r>
            </a:p>
          </p:txBody>
        </p:sp>
        <p:sp>
          <p:nvSpPr>
            <p:cNvPr id="41990" name="Text Box 7"/>
            <p:cNvSpPr txBox="1">
              <a:spLocks noChangeArrowheads="1"/>
            </p:cNvSpPr>
            <p:nvPr/>
          </p:nvSpPr>
          <p:spPr bwMode="auto">
            <a:xfrm>
              <a:off x="2516" y="1671"/>
              <a:ext cx="336" cy="23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EX</a:t>
              </a:r>
            </a:p>
          </p:txBody>
        </p:sp>
        <p:sp>
          <p:nvSpPr>
            <p:cNvPr id="41991" name="Text Box 8"/>
            <p:cNvSpPr txBox="1">
              <a:spLocks noChangeArrowheads="1"/>
            </p:cNvSpPr>
            <p:nvPr/>
          </p:nvSpPr>
          <p:spPr bwMode="auto">
            <a:xfrm>
              <a:off x="3284" y="1671"/>
              <a:ext cx="480" cy="23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MEM</a:t>
              </a:r>
            </a:p>
          </p:txBody>
        </p:sp>
        <p:sp>
          <p:nvSpPr>
            <p:cNvPr id="41992" name="Text Box 9"/>
            <p:cNvSpPr txBox="1">
              <a:spLocks noChangeArrowheads="1"/>
            </p:cNvSpPr>
            <p:nvPr/>
          </p:nvSpPr>
          <p:spPr bwMode="auto">
            <a:xfrm>
              <a:off x="4200" y="1671"/>
              <a:ext cx="576" cy="23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dirty="0"/>
                <a:t>WB</a:t>
              </a:r>
            </a:p>
          </p:txBody>
        </p:sp>
        <p:sp>
          <p:nvSpPr>
            <p:cNvPr id="41993" name="Line 10"/>
            <p:cNvSpPr>
              <a:spLocks noChangeShapeType="1"/>
            </p:cNvSpPr>
            <p:nvPr/>
          </p:nvSpPr>
          <p:spPr bwMode="auto">
            <a:xfrm>
              <a:off x="452" y="1767"/>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1994" name="Line 11"/>
            <p:cNvSpPr>
              <a:spLocks noChangeShapeType="1"/>
            </p:cNvSpPr>
            <p:nvPr/>
          </p:nvSpPr>
          <p:spPr bwMode="auto">
            <a:xfrm>
              <a:off x="4776" y="1767"/>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1995" name="Text Box 14"/>
            <p:cNvSpPr txBox="1">
              <a:spLocks noChangeArrowheads="1"/>
            </p:cNvSpPr>
            <p:nvPr/>
          </p:nvSpPr>
          <p:spPr bwMode="auto">
            <a:xfrm>
              <a:off x="1220" y="1047"/>
              <a:ext cx="192" cy="197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6" name="Text Box 15"/>
            <p:cNvSpPr txBox="1">
              <a:spLocks noChangeArrowheads="1"/>
            </p:cNvSpPr>
            <p:nvPr/>
          </p:nvSpPr>
          <p:spPr bwMode="auto">
            <a:xfrm>
              <a:off x="2180" y="1047"/>
              <a:ext cx="192" cy="197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7" name="Text Box 16"/>
            <p:cNvSpPr txBox="1">
              <a:spLocks noChangeArrowheads="1"/>
            </p:cNvSpPr>
            <p:nvPr/>
          </p:nvSpPr>
          <p:spPr bwMode="auto">
            <a:xfrm>
              <a:off x="3908" y="1047"/>
              <a:ext cx="192" cy="197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8" name="Text Box 17"/>
            <p:cNvSpPr txBox="1">
              <a:spLocks noChangeArrowheads="1"/>
            </p:cNvSpPr>
            <p:nvPr/>
          </p:nvSpPr>
          <p:spPr bwMode="auto">
            <a:xfrm>
              <a:off x="2996" y="1047"/>
              <a:ext cx="192" cy="197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9" name="Line 18"/>
            <p:cNvSpPr>
              <a:spLocks noChangeShapeType="1"/>
            </p:cNvSpPr>
            <p:nvPr/>
          </p:nvSpPr>
          <p:spPr bwMode="auto">
            <a:xfrm>
              <a:off x="980" y="1767"/>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0" name="Line 19"/>
            <p:cNvSpPr>
              <a:spLocks noChangeShapeType="1"/>
            </p:cNvSpPr>
            <p:nvPr/>
          </p:nvSpPr>
          <p:spPr bwMode="auto">
            <a:xfrm>
              <a:off x="1412" y="1767"/>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1" name="Line 20"/>
            <p:cNvSpPr>
              <a:spLocks noChangeShapeType="1"/>
            </p:cNvSpPr>
            <p:nvPr/>
          </p:nvSpPr>
          <p:spPr bwMode="auto">
            <a:xfrm>
              <a:off x="2084" y="1767"/>
              <a:ext cx="96"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2" name="Line 21"/>
            <p:cNvSpPr>
              <a:spLocks noChangeShapeType="1"/>
            </p:cNvSpPr>
            <p:nvPr/>
          </p:nvSpPr>
          <p:spPr bwMode="auto">
            <a:xfrm>
              <a:off x="2372" y="1767"/>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3" name="Line 22"/>
            <p:cNvSpPr>
              <a:spLocks noChangeShapeType="1"/>
            </p:cNvSpPr>
            <p:nvPr/>
          </p:nvSpPr>
          <p:spPr bwMode="auto">
            <a:xfrm>
              <a:off x="2852" y="1767"/>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4" name="Line 23"/>
            <p:cNvSpPr>
              <a:spLocks noChangeShapeType="1"/>
            </p:cNvSpPr>
            <p:nvPr/>
          </p:nvSpPr>
          <p:spPr bwMode="auto">
            <a:xfrm>
              <a:off x="3764" y="1767"/>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5" name="Line 24"/>
            <p:cNvSpPr>
              <a:spLocks noChangeShapeType="1"/>
            </p:cNvSpPr>
            <p:nvPr/>
          </p:nvSpPr>
          <p:spPr bwMode="auto">
            <a:xfrm>
              <a:off x="3188" y="1767"/>
              <a:ext cx="96"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6" name="Line 25"/>
            <p:cNvSpPr>
              <a:spLocks noChangeShapeType="1"/>
            </p:cNvSpPr>
            <p:nvPr/>
          </p:nvSpPr>
          <p:spPr bwMode="auto">
            <a:xfrm>
              <a:off x="4100" y="1767"/>
              <a:ext cx="96"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7" name="Text Box 26"/>
            <p:cNvSpPr txBox="1">
              <a:spLocks noChangeArrowheads="1"/>
            </p:cNvSpPr>
            <p:nvPr/>
          </p:nvSpPr>
          <p:spPr bwMode="auto">
            <a:xfrm>
              <a:off x="1731" y="1033"/>
              <a:ext cx="20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I</a:t>
              </a:r>
              <a:r>
                <a:rPr lang="en-US" sz="1800" baseline="-25000"/>
                <a:t>2</a:t>
              </a:r>
            </a:p>
          </p:txBody>
        </p:sp>
        <p:sp>
          <p:nvSpPr>
            <p:cNvPr id="42008" name="Text Box 27"/>
            <p:cNvSpPr txBox="1">
              <a:spLocks noChangeArrowheads="1"/>
            </p:cNvSpPr>
            <p:nvPr/>
          </p:nvSpPr>
          <p:spPr bwMode="auto">
            <a:xfrm flipH="1">
              <a:off x="2478" y="1030"/>
              <a:ext cx="460"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dirty="0">
                  <a:solidFill>
                    <a:srgbClr val="990000"/>
                  </a:solidFill>
                </a:rPr>
                <a:t>NOP</a:t>
              </a:r>
              <a:endParaRPr lang="en-US" sz="1800" baseline="-25000" dirty="0">
                <a:solidFill>
                  <a:srgbClr val="990000"/>
                </a:solidFill>
              </a:endParaRPr>
            </a:p>
          </p:txBody>
        </p:sp>
        <p:sp>
          <p:nvSpPr>
            <p:cNvPr id="42009" name="Text Box 30"/>
            <p:cNvSpPr txBox="1">
              <a:spLocks noChangeArrowheads="1"/>
            </p:cNvSpPr>
            <p:nvPr/>
          </p:nvSpPr>
          <p:spPr bwMode="auto">
            <a:xfrm>
              <a:off x="4718" y="2263"/>
              <a:ext cx="592" cy="19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Reg-file  </a:t>
              </a:r>
            </a:p>
          </p:txBody>
        </p:sp>
        <p:cxnSp>
          <p:nvCxnSpPr>
            <p:cNvPr id="42010" name="AutoShape 32"/>
            <p:cNvCxnSpPr>
              <a:cxnSpLocks noChangeShapeType="1"/>
              <a:stCxn id="42009" idx="2"/>
              <a:endCxn id="41989" idx="2"/>
            </p:cNvCxnSpPr>
            <p:nvPr/>
          </p:nvCxnSpPr>
          <p:spPr bwMode="auto">
            <a:xfrm rot="5400000" flipH="1">
              <a:off x="3140" y="583"/>
              <a:ext cx="553" cy="3194"/>
            </a:xfrm>
            <a:prstGeom prst="curvedConnector3">
              <a:avLst>
                <a:gd name="adj1" fmla="val -26028"/>
              </a:avLst>
            </a:prstGeom>
            <a:noFill/>
            <a:ln w="28575" cmpd="sng">
              <a:solidFill>
                <a:srgbClr val="008000"/>
              </a:solidFill>
              <a:prstDash val="solid"/>
              <a:round/>
              <a:headEnd/>
              <a:tailEnd type="triangle" w="med" len="med"/>
            </a:ln>
            <a:extLst>
              <a:ext uri="{909E8E84-426E-40dd-AFC4-6F175D3DCCD1}">
                <a14:hiddenFill xmlns:a14="http://schemas.microsoft.com/office/drawing/2010/main" xmlns="">
                  <a:noFill/>
                </a14:hiddenFill>
              </a:ext>
            </a:extLst>
          </p:spPr>
        </p:cxnSp>
        <p:sp>
          <p:nvSpPr>
            <p:cNvPr id="42011" name="Text Box 33"/>
            <p:cNvSpPr txBox="1">
              <a:spLocks noChangeArrowheads="1"/>
            </p:cNvSpPr>
            <p:nvPr/>
          </p:nvSpPr>
          <p:spPr bwMode="auto">
            <a:xfrm>
              <a:off x="2938" y="3287"/>
              <a:ext cx="1460"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dirty="0">
                  <a:solidFill>
                    <a:srgbClr val="008000"/>
                  </a:solidFill>
                </a:rPr>
                <a:t>R1 is ready to be read   </a:t>
              </a:r>
            </a:p>
          </p:txBody>
        </p:sp>
        <p:sp>
          <p:nvSpPr>
            <p:cNvPr id="30" name="Text Box 27"/>
            <p:cNvSpPr txBox="1">
              <a:spLocks noChangeArrowheads="1"/>
            </p:cNvSpPr>
            <p:nvPr/>
          </p:nvSpPr>
          <p:spPr bwMode="auto">
            <a:xfrm flipH="1">
              <a:off x="3319" y="1022"/>
              <a:ext cx="460"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dirty="0">
                  <a:solidFill>
                    <a:srgbClr val="990000"/>
                  </a:solidFill>
                </a:rPr>
                <a:t>NOP</a:t>
              </a:r>
              <a:endParaRPr lang="en-US" sz="1800" baseline="-25000" dirty="0">
                <a:solidFill>
                  <a:srgbClr val="990000"/>
                </a:solidFill>
              </a:endParaRPr>
            </a:p>
          </p:txBody>
        </p:sp>
        <p:sp>
          <p:nvSpPr>
            <p:cNvPr id="31" name="Text Box 27"/>
            <p:cNvSpPr txBox="1">
              <a:spLocks noChangeArrowheads="1"/>
            </p:cNvSpPr>
            <p:nvPr/>
          </p:nvSpPr>
          <p:spPr bwMode="auto">
            <a:xfrm flipH="1">
              <a:off x="4233" y="1013"/>
              <a:ext cx="460"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dirty="0">
                  <a:solidFill>
                    <a:srgbClr val="990000"/>
                  </a:solidFill>
                </a:rPr>
                <a:t>NOP</a:t>
              </a:r>
              <a:endParaRPr lang="en-US" sz="1800" baseline="-25000" dirty="0">
                <a:solidFill>
                  <a:srgbClr val="990000"/>
                </a:solidFill>
              </a:endParaRPr>
            </a:p>
          </p:txBody>
        </p:sp>
      </p:grpSp>
      <p:sp>
        <p:nvSpPr>
          <p:cNvPr id="2" name="Title 1"/>
          <p:cNvSpPr>
            <a:spLocks noGrp="1"/>
          </p:cNvSpPr>
          <p:nvPr>
            <p:ph type="title"/>
          </p:nvPr>
        </p:nvSpPr>
        <p:spPr/>
        <p:txBody>
          <a:bodyPr/>
          <a:lstStyle/>
          <a:p>
            <a:r>
              <a:rPr lang="en-US" dirty="0"/>
              <a:t>RAW Hazard </a:t>
            </a:r>
            <a:r>
              <a:rPr lang="mr-IN" dirty="0"/>
              <a:t>–</a:t>
            </a:r>
            <a:r>
              <a:rPr lang="en-US" dirty="0"/>
              <a:t> Cycle 4</a:t>
            </a:r>
          </a:p>
        </p:txBody>
      </p:sp>
      <p:sp>
        <p:nvSpPr>
          <p:cNvPr id="3" name="Oval Callout 2"/>
          <p:cNvSpPr/>
          <p:nvPr/>
        </p:nvSpPr>
        <p:spPr>
          <a:xfrm>
            <a:off x="7416068" y="1785938"/>
            <a:ext cx="1727932" cy="1260993"/>
          </a:xfrm>
          <a:prstGeom prst="wedgeEllipseCallout">
            <a:avLst>
              <a:gd name="adj1" fmla="val -57151"/>
              <a:gd name="adj2" fmla="val 2851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Needed three bubbles total</a:t>
            </a:r>
          </a:p>
        </p:txBody>
      </p:sp>
    </p:spTree>
    <p:extLst>
      <p:ext uri="{BB962C8B-B14F-4D97-AF65-F5344CB8AC3E}">
        <p14:creationId xmlns:p14="http://schemas.microsoft.com/office/powerpoint/2010/main" val="312315196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6"/>
          <p:cNvSpPr>
            <a:spLocks noChangeArrowheads="1"/>
          </p:cNvSpPr>
          <p:nvPr/>
        </p:nvSpPr>
        <p:spPr bwMode="auto">
          <a:xfrm>
            <a:off x="-88253" y="234144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en-US"/>
          </a:p>
        </p:txBody>
      </p:sp>
      <p:grpSp>
        <p:nvGrpSpPr>
          <p:cNvPr id="47107" name="Group 1"/>
          <p:cNvGrpSpPr>
            <a:grpSpLocks/>
          </p:cNvGrpSpPr>
          <p:nvPr/>
        </p:nvGrpSpPr>
        <p:grpSpPr bwMode="auto">
          <a:xfrm>
            <a:off x="392588" y="2356614"/>
            <a:ext cx="8542508" cy="1178625"/>
            <a:chOff x="2260" y="3621"/>
            <a:chExt cx="9970" cy="2663"/>
          </a:xfrm>
        </p:grpSpPr>
        <p:sp>
          <p:nvSpPr>
            <p:cNvPr id="47108" name="AutoShape 15"/>
            <p:cNvSpPr>
              <a:spLocks noChangeArrowheads="1" noTextEdit="1"/>
            </p:cNvSpPr>
            <p:nvPr/>
          </p:nvSpPr>
          <p:spPr bwMode="auto">
            <a:xfrm>
              <a:off x="2527" y="4053"/>
              <a:ext cx="9703" cy="2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7109" name="Rectangle 14"/>
            <p:cNvSpPr>
              <a:spLocks noChangeArrowheads="1"/>
            </p:cNvSpPr>
            <p:nvPr/>
          </p:nvSpPr>
          <p:spPr bwMode="auto">
            <a:xfrm>
              <a:off x="2260" y="3621"/>
              <a:ext cx="3362" cy="20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80" tIns="34290" rIns="68580" bIns="34290"/>
            <a:lstStyle/>
            <a:p>
              <a:pPr eaLnBrk="0" hangingPunct="0">
                <a:spcBef>
                  <a:spcPts val="400"/>
                </a:spcBef>
              </a:pPr>
              <a:r>
                <a:rPr lang="pt-BR" sz="1600" dirty="0">
                  <a:solidFill>
                    <a:srgbClr val="000000"/>
                  </a:solidFill>
                  <a:cs typeface="Times New Roman" charset="0"/>
                </a:rPr>
                <a:t>	</a:t>
              </a:r>
              <a:r>
                <a:rPr lang="pt-BR" sz="1600" b="1" dirty="0">
                  <a:solidFill>
                    <a:srgbClr val="000000"/>
                  </a:solidFill>
                  <a:cs typeface="Times New Roman" charset="0"/>
                </a:rPr>
                <a:t>I</a:t>
              </a:r>
              <a:r>
                <a:rPr lang="pt-BR" sz="1600" b="1" baseline="-30000" dirty="0">
                  <a:solidFill>
                    <a:srgbClr val="000000"/>
                  </a:solidFill>
                  <a:cs typeface="Times New Roman" charset="0"/>
                </a:rPr>
                <a:t>1</a:t>
              </a:r>
              <a:r>
                <a:rPr lang="pt-BR" sz="1600" b="1" dirty="0">
                  <a:solidFill>
                    <a:srgbClr val="000000"/>
                  </a:solidFill>
                  <a:cs typeface="Times New Roman" charset="0"/>
                </a:rPr>
                <a:t>: R1 &lt;- R2 + R3</a:t>
              </a:r>
              <a:endParaRPr lang="en-US" sz="1600" dirty="0"/>
            </a:p>
            <a:p>
              <a:pPr eaLnBrk="0" hangingPunct="0">
                <a:spcBef>
                  <a:spcPts val="400"/>
                </a:spcBef>
              </a:pPr>
              <a:r>
                <a:rPr lang="pt-BR" sz="1600" b="1" dirty="0">
                  <a:solidFill>
                    <a:srgbClr val="000000"/>
                  </a:solidFill>
                  <a:cs typeface="Times New Roman" charset="0"/>
                </a:rPr>
                <a:t>	I</a:t>
              </a:r>
              <a:r>
                <a:rPr lang="pt-BR" sz="1600" b="1" baseline="-30000" dirty="0">
                  <a:solidFill>
                    <a:srgbClr val="000000"/>
                  </a:solidFill>
                  <a:cs typeface="Times New Roman" charset="0"/>
                </a:rPr>
                <a:t>2</a:t>
              </a:r>
              <a:r>
                <a:rPr lang="pt-BR" sz="1600" b="1" dirty="0">
                  <a:solidFill>
                    <a:srgbClr val="000000"/>
                  </a:solidFill>
                  <a:cs typeface="Times New Roman" charset="0"/>
                </a:rPr>
                <a:t>: R4 &lt;- R4 + R3</a:t>
              </a:r>
              <a:endParaRPr lang="en-US" sz="1600" dirty="0"/>
            </a:p>
            <a:p>
              <a:pPr eaLnBrk="0" hangingPunct="0">
                <a:spcBef>
                  <a:spcPts val="400"/>
                </a:spcBef>
              </a:pPr>
              <a:r>
                <a:rPr lang="pt-BR" sz="1600" b="1" dirty="0">
                  <a:solidFill>
                    <a:srgbClr val="000000"/>
                  </a:solidFill>
                  <a:cs typeface="Times New Roman" charset="0"/>
                </a:rPr>
                <a:t>	I</a:t>
              </a:r>
              <a:r>
                <a:rPr lang="pt-BR" sz="1600" b="1" baseline="-30000" dirty="0">
                  <a:solidFill>
                    <a:srgbClr val="000000"/>
                  </a:solidFill>
                  <a:cs typeface="Times New Roman" charset="0"/>
                </a:rPr>
                <a:t>3</a:t>
              </a:r>
              <a:r>
                <a:rPr lang="pt-BR" sz="1600" b="1" dirty="0">
                  <a:solidFill>
                    <a:srgbClr val="000000"/>
                  </a:solidFill>
                  <a:cs typeface="Times New Roman" charset="0"/>
                </a:rPr>
                <a:t>: R5 &lt;- R5 + R3</a:t>
              </a:r>
              <a:endParaRPr lang="en-US" sz="1600" dirty="0"/>
            </a:p>
            <a:p>
              <a:pPr eaLnBrk="0" hangingPunct="0">
                <a:spcBef>
                  <a:spcPts val="400"/>
                </a:spcBef>
              </a:pPr>
              <a:r>
                <a:rPr lang="pt-BR" sz="1600" b="1" dirty="0">
                  <a:solidFill>
                    <a:srgbClr val="000000"/>
                  </a:solidFill>
                  <a:cs typeface="Times New Roman" charset="0"/>
                </a:rPr>
                <a:t>	</a:t>
              </a:r>
              <a:r>
                <a:rPr lang="en-US" sz="1600" b="1" dirty="0">
                  <a:solidFill>
                    <a:srgbClr val="000000"/>
                  </a:solidFill>
                  <a:cs typeface="Times New Roman" charset="0"/>
                </a:rPr>
                <a:t>I</a:t>
              </a:r>
              <a:r>
                <a:rPr lang="en-US" sz="1600" b="1" baseline="-30000" dirty="0">
                  <a:solidFill>
                    <a:srgbClr val="000000"/>
                  </a:solidFill>
                  <a:cs typeface="Times New Roman" charset="0"/>
                </a:rPr>
                <a:t>4</a:t>
              </a:r>
              <a:r>
                <a:rPr lang="en-US" sz="1600" b="1" dirty="0">
                  <a:solidFill>
                    <a:srgbClr val="000000"/>
                  </a:solidFill>
                  <a:cs typeface="Times New Roman" charset="0"/>
                </a:rPr>
                <a:t>: R6 &lt;- R1 + R6</a:t>
              </a:r>
              <a:endParaRPr lang="en-US" sz="1600" dirty="0"/>
            </a:p>
          </p:txBody>
        </p:sp>
        <p:sp>
          <p:nvSpPr>
            <p:cNvPr id="47110" name="Text Box 13"/>
            <p:cNvSpPr txBox="1">
              <a:spLocks noChangeArrowheads="1"/>
            </p:cNvSpPr>
            <p:nvPr/>
          </p:nvSpPr>
          <p:spPr bwMode="auto">
            <a:xfrm>
              <a:off x="6350" y="4333"/>
              <a:ext cx="554" cy="75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68580" tIns="34290" rIns="68580" bIns="34290"/>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300" b="1">
                  <a:solidFill>
                    <a:srgbClr val="000000"/>
                  </a:solidFill>
                  <a:cs typeface="Times New Roman" charset="0"/>
                </a:rPr>
                <a:t>IF</a:t>
              </a:r>
              <a:endParaRPr lang="en-US"/>
            </a:p>
          </p:txBody>
        </p:sp>
        <p:sp>
          <p:nvSpPr>
            <p:cNvPr id="47111" name="Text Box 12"/>
            <p:cNvSpPr txBox="1">
              <a:spLocks noChangeArrowheads="1"/>
            </p:cNvSpPr>
            <p:nvPr/>
          </p:nvSpPr>
          <p:spPr bwMode="auto">
            <a:xfrm>
              <a:off x="7208" y="4333"/>
              <a:ext cx="1015" cy="75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68580" tIns="34290" rIns="68580" bIns="34290"/>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300" b="1">
                  <a:solidFill>
                    <a:srgbClr val="000000"/>
                  </a:solidFill>
                  <a:cs typeface="Times New Roman" charset="0"/>
                </a:rPr>
                <a:t>ID/RR</a:t>
              </a:r>
              <a:endParaRPr lang="en-US"/>
            </a:p>
          </p:txBody>
        </p:sp>
        <p:sp>
          <p:nvSpPr>
            <p:cNvPr id="47112" name="Text Box 11"/>
            <p:cNvSpPr txBox="1">
              <a:spLocks noChangeArrowheads="1"/>
            </p:cNvSpPr>
            <p:nvPr/>
          </p:nvSpPr>
          <p:spPr bwMode="auto">
            <a:xfrm>
              <a:off x="8525" y="4333"/>
              <a:ext cx="647" cy="75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68580" tIns="34290" rIns="68580" bIns="34290"/>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300" b="1">
                  <a:solidFill>
                    <a:srgbClr val="000000"/>
                  </a:solidFill>
                  <a:cs typeface="Times New Roman" charset="0"/>
                </a:rPr>
                <a:t>EX</a:t>
              </a:r>
              <a:endParaRPr lang="en-US"/>
            </a:p>
          </p:txBody>
        </p:sp>
        <p:sp>
          <p:nvSpPr>
            <p:cNvPr id="47113" name="Text Box 10"/>
            <p:cNvSpPr txBox="1">
              <a:spLocks noChangeArrowheads="1"/>
            </p:cNvSpPr>
            <p:nvPr/>
          </p:nvSpPr>
          <p:spPr bwMode="auto">
            <a:xfrm>
              <a:off x="9389" y="4333"/>
              <a:ext cx="923" cy="75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68580" tIns="34290" rIns="68580" bIns="34290"/>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300" b="1">
                  <a:solidFill>
                    <a:srgbClr val="000000"/>
                  </a:solidFill>
                  <a:cs typeface="Times New Roman" charset="0"/>
                </a:rPr>
                <a:t>MEM</a:t>
              </a:r>
              <a:endParaRPr lang="en-US"/>
            </a:p>
          </p:txBody>
        </p:sp>
        <p:sp>
          <p:nvSpPr>
            <p:cNvPr id="47114" name="Text Box 9"/>
            <p:cNvSpPr txBox="1">
              <a:spLocks noChangeArrowheads="1"/>
            </p:cNvSpPr>
            <p:nvPr/>
          </p:nvSpPr>
          <p:spPr bwMode="auto">
            <a:xfrm>
              <a:off x="10558" y="4333"/>
              <a:ext cx="1107" cy="75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68580" tIns="34290" rIns="68580" bIns="34290"/>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300" b="1">
                  <a:solidFill>
                    <a:srgbClr val="000000"/>
                  </a:solidFill>
                  <a:cs typeface="Times New Roman" charset="0"/>
                </a:rPr>
                <a:t>WB</a:t>
              </a:r>
              <a:endParaRPr lang="en-US"/>
            </a:p>
          </p:txBody>
        </p:sp>
        <p:sp>
          <p:nvSpPr>
            <p:cNvPr id="47115" name="Line 8"/>
            <p:cNvSpPr>
              <a:spLocks noChangeShapeType="1"/>
            </p:cNvSpPr>
            <p:nvPr/>
          </p:nvSpPr>
          <p:spPr bwMode="auto">
            <a:xfrm>
              <a:off x="5889" y="4518"/>
              <a:ext cx="461"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7116" name="Line 7"/>
            <p:cNvSpPr>
              <a:spLocks noChangeShapeType="1"/>
            </p:cNvSpPr>
            <p:nvPr/>
          </p:nvSpPr>
          <p:spPr bwMode="auto">
            <a:xfrm>
              <a:off x="11665" y="4518"/>
              <a:ext cx="462"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7117" name="Line 6"/>
            <p:cNvSpPr>
              <a:spLocks noChangeShapeType="1"/>
            </p:cNvSpPr>
            <p:nvPr/>
          </p:nvSpPr>
          <p:spPr bwMode="auto">
            <a:xfrm>
              <a:off x="6931" y="4518"/>
              <a:ext cx="277"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7118" name="Line 5"/>
            <p:cNvSpPr>
              <a:spLocks noChangeShapeType="1"/>
            </p:cNvSpPr>
            <p:nvPr/>
          </p:nvSpPr>
          <p:spPr bwMode="auto">
            <a:xfrm>
              <a:off x="8249" y="4518"/>
              <a:ext cx="276"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7119" name="Line 4"/>
            <p:cNvSpPr>
              <a:spLocks noChangeShapeType="1"/>
            </p:cNvSpPr>
            <p:nvPr/>
          </p:nvSpPr>
          <p:spPr bwMode="auto">
            <a:xfrm>
              <a:off x="9204" y="4518"/>
              <a:ext cx="185"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7120" name="Line 3"/>
            <p:cNvSpPr>
              <a:spLocks noChangeShapeType="1"/>
            </p:cNvSpPr>
            <p:nvPr/>
          </p:nvSpPr>
          <p:spPr bwMode="auto">
            <a:xfrm>
              <a:off x="10365" y="4518"/>
              <a:ext cx="185"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7121" name="Rectangle 2"/>
            <p:cNvSpPr>
              <a:spLocks noChangeArrowheads="1"/>
            </p:cNvSpPr>
            <p:nvPr/>
          </p:nvSpPr>
          <p:spPr bwMode="auto">
            <a:xfrm>
              <a:off x="5765" y="4611"/>
              <a:ext cx="403" cy="7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80" tIns="34290" rIns="68580" bIns="34290"/>
            <a:lstStyle/>
            <a:p>
              <a:pPr eaLnBrk="0" hangingPunct="0"/>
              <a:r>
                <a:rPr lang="pt-BR" sz="1300" b="1">
                  <a:solidFill>
                    <a:srgbClr val="000000"/>
                  </a:solidFill>
                  <a:cs typeface="Times New Roman" charset="0"/>
                </a:rPr>
                <a:t>I</a:t>
              </a:r>
              <a:r>
                <a:rPr lang="pt-BR" sz="1300" b="1" baseline="-30000">
                  <a:solidFill>
                    <a:srgbClr val="000000"/>
                  </a:solidFill>
                  <a:cs typeface="Times New Roman" charset="0"/>
                </a:rPr>
                <a:t>1</a:t>
              </a:r>
              <a:endParaRPr lang="pt-BR"/>
            </a:p>
          </p:txBody>
        </p:sp>
      </p:grpSp>
      <p:sp>
        <p:nvSpPr>
          <p:cNvPr id="2" name="Title 1"/>
          <p:cNvSpPr>
            <a:spLocks noGrp="1"/>
          </p:cNvSpPr>
          <p:nvPr>
            <p:ph type="title"/>
          </p:nvPr>
        </p:nvSpPr>
        <p:spPr/>
        <p:txBody>
          <a:bodyPr/>
          <a:lstStyle/>
          <a:p>
            <a:r>
              <a:rPr lang="en-US" dirty="0"/>
              <a:t>A question</a:t>
            </a:r>
            <a:r>
              <a:rPr lang="mr-IN" dirty="0"/>
              <a:t>…</a:t>
            </a:r>
            <a:endParaRPr lang="en-US" dirty="0"/>
          </a:p>
        </p:txBody>
      </p:sp>
      <p:sp>
        <p:nvSpPr>
          <p:cNvPr id="3" name="Content Placeholder 2"/>
          <p:cNvSpPr>
            <a:spLocks noGrp="1"/>
          </p:cNvSpPr>
          <p:nvPr>
            <p:ph idx="1"/>
          </p:nvPr>
        </p:nvSpPr>
        <p:spPr>
          <a:xfrm>
            <a:off x="1487755" y="4114119"/>
            <a:ext cx="7076747" cy="1856121"/>
          </a:xfrm>
        </p:spPr>
        <p:txBody>
          <a:bodyPr/>
          <a:lstStyle/>
          <a:p>
            <a:r>
              <a:rPr lang="en-US" dirty="0"/>
              <a:t>Say we insert 2 instructions between “definition” and “use” of a register</a:t>
            </a:r>
          </a:p>
          <a:p>
            <a:r>
              <a:rPr lang="en-US" dirty="0">
                <a:solidFill>
                  <a:schemeClr val="accent1"/>
                </a:solidFill>
              </a:rPr>
              <a:t>Does this help to reduce “bubbles”?</a:t>
            </a:r>
          </a:p>
        </p:txBody>
      </p:sp>
      <p:sp>
        <p:nvSpPr>
          <p:cNvPr id="4" name="Rectangle 3"/>
          <p:cNvSpPr/>
          <p:nvPr/>
        </p:nvSpPr>
        <p:spPr>
          <a:xfrm>
            <a:off x="1209552" y="2706300"/>
            <a:ext cx="1892086" cy="50778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432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dirty="0"/>
              <a:t>With 2 instruction separation between “definition” and “use,” we will</a:t>
            </a:r>
            <a:r>
              <a:rPr lang="mr-IN" dirty="0"/>
              <a:t>…</a:t>
            </a:r>
            <a:endParaRPr lang="en-US" dirty="0"/>
          </a:p>
          <a:p>
            <a:endParaRPr lang="en-US" dirty="0"/>
          </a:p>
        </p:txBody>
      </p:sp>
      <p:sp>
        <p:nvSpPr>
          <p:cNvPr id="2" name="Text Placeholder 1">
            <a:extLst>
              <a:ext uri="{FF2B5EF4-FFF2-40B4-BE49-F238E27FC236}">
                <a16:creationId xmlns:a16="http://schemas.microsoft.com/office/drawing/2014/main" id="{D4B17D3E-D593-E84A-90E2-BAEB05E54763}"/>
              </a:ext>
            </a:extLst>
          </p:cNvPr>
          <p:cNvSpPr>
            <a:spLocks noGrp="1"/>
          </p:cNvSpPr>
          <p:nvPr>
            <p:ph type="body" sz="quarter" idx="10"/>
          </p:nvPr>
        </p:nvSpPr>
        <p:spPr/>
        <p:txBody>
          <a:bodyPr/>
          <a:lstStyle/>
          <a:p>
            <a:r>
              <a:rPr lang="en-US" dirty="0"/>
              <a:t>Continue to have 3 bubbles in the pipeline</a:t>
            </a:r>
          </a:p>
          <a:p>
            <a:r>
              <a:rPr lang="en-US" dirty="0"/>
              <a:t>Reduce the number of bubbles to 0</a:t>
            </a:r>
          </a:p>
          <a:p>
            <a:r>
              <a:rPr lang="en-US" dirty="0"/>
              <a:t>Reduce the number of bubbles to 1</a:t>
            </a:r>
          </a:p>
          <a:p>
            <a:r>
              <a:rPr lang="en-US" dirty="0"/>
              <a:t>Reduce the number of bubbles to 2</a:t>
            </a:r>
          </a:p>
          <a:p>
            <a:endParaRPr lang="en-US" dirty="0"/>
          </a:p>
        </p:txBody>
      </p:sp>
      <p:sp>
        <p:nvSpPr>
          <p:cNvPr id="3" name="Text Placeholder 2">
            <a:extLst>
              <a:ext uri="{FF2B5EF4-FFF2-40B4-BE49-F238E27FC236}">
                <a16:creationId xmlns:a16="http://schemas.microsoft.com/office/drawing/2014/main" id="{EF0CF10D-27D8-DB49-8B6D-55B94E0A6594}"/>
              </a:ext>
            </a:extLst>
          </p:cNvPr>
          <p:cNvSpPr>
            <a:spLocks noGrp="1"/>
          </p:cNvSpPr>
          <p:nvPr>
            <p:ph type="body" sz="quarter" idx="11"/>
          </p:nvPr>
        </p:nvSpPr>
        <p:spPr/>
        <p:txBody>
          <a:bodyPr/>
          <a:lstStyle/>
          <a:p>
            <a:r>
              <a:rPr lang="en-US" dirty="0"/>
              <a:t>190</a:t>
            </a:r>
          </a:p>
        </p:txBody>
      </p:sp>
      <p:sp>
        <p:nvSpPr>
          <p:cNvPr id="6" name="Right Arrow 5">
            <a:extLst>
              <a:ext uri="{FF2B5EF4-FFF2-40B4-BE49-F238E27FC236}">
                <a16:creationId xmlns:a16="http://schemas.microsoft.com/office/drawing/2014/main" id="{EF1C5BCA-9790-F94A-BEA9-BCC0E7A796A9}"/>
              </a:ext>
            </a:extLst>
          </p:cNvPr>
          <p:cNvSpPr/>
          <p:nvPr/>
        </p:nvSpPr>
        <p:spPr>
          <a:xfrm>
            <a:off x="751317" y="4250094"/>
            <a:ext cx="726490" cy="31282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1616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6"/>
          <p:cNvSpPr>
            <a:spLocks noChangeArrowheads="1"/>
          </p:cNvSpPr>
          <p:nvPr/>
        </p:nvSpPr>
        <p:spPr bwMode="auto">
          <a:xfrm>
            <a:off x="-88253" y="234144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en-US"/>
          </a:p>
        </p:txBody>
      </p:sp>
      <p:sp>
        <p:nvSpPr>
          <p:cNvPr id="47108" name="AutoShape 15"/>
          <p:cNvSpPr>
            <a:spLocks noChangeArrowheads="1" noTextEdit="1"/>
          </p:cNvSpPr>
          <p:nvPr/>
        </p:nvSpPr>
        <p:spPr bwMode="auto">
          <a:xfrm>
            <a:off x="621359" y="2547814"/>
            <a:ext cx="8313737" cy="987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7109" name="Rectangle 14"/>
          <p:cNvSpPr>
            <a:spLocks noChangeArrowheads="1"/>
          </p:cNvSpPr>
          <p:nvPr/>
        </p:nvSpPr>
        <p:spPr bwMode="auto">
          <a:xfrm>
            <a:off x="392588" y="2356614"/>
            <a:ext cx="2880633" cy="905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80" tIns="34290" rIns="68580" bIns="34290"/>
          <a:lstStyle/>
          <a:p>
            <a:pPr eaLnBrk="0" hangingPunct="0">
              <a:spcBef>
                <a:spcPts val="400"/>
              </a:spcBef>
            </a:pPr>
            <a:r>
              <a:rPr lang="pt-BR" sz="1600" dirty="0">
                <a:solidFill>
                  <a:srgbClr val="000000"/>
                </a:solidFill>
                <a:cs typeface="Times New Roman" charset="0"/>
              </a:rPr>
              <a:t>	</a:t>
            </a:r>
            <a:r>
              <a:rPr lang="pt-BR" sz="1600" b="1" dirty="0">
                <a:solidFill>
                  <a:srgbClr val="000000"/>
                </a:solidFill>
                <a:cs typeface="Times New Roman" charset="0"/>
              </a:rPr>
              <a:t>I</a:t>
            </a:r>
            <a:r>
              <a:rPr lang="pt-BR" sz="1600" b="1" baseline="-30000" dirty="0">
                <a:solidFill>
                  <a:srgbClr val="000000"/>
                </a:solidFill>
                <a:cs typeface="Times New Roman" charset="0"/>
              </a:rPr>
              <a:t>1</a:t>
            </a:r>
            <a:r>
              <a:rPr lang="pt-BR" sz="1600" b="1" dirty="0">
                <a:solidFill>
                  <a:srgbClr val="000000"/>
                </a:solidFill>
                <a:cs typeface="Times New Roman" charset="0"/>
              </a:rPr>
              <a:t>: R1 &lt;- R2 + R3</a:t>
            </a:r>
            <a:endParaRPr lang="en-US" sz="1600" dirty="0"/>
          </a:p>
          <a:p>
            <a:pPr eaLnBrk="0" hangingPunct="0">
              <a:spcBef>
                <a:spcPts val="400"/>
              </a:spcBef>
            </a:pPr>
            <a:r>
              <a:rPr lang="pt-BR" sz="1600" b="1" dirty="0">
                <a:solidFill>
                  <a:srgbClr val="000000"/>
                </a:solidFill>
                <a:cs typeface="Times New Roman" charset="0"/>
              </a:rPr>
              <a:t>	I</a:t>
            </a:r>
            <a:r>
              <a:rPr lang="pt-BR" sz="1600" b="1" baseline="-30000" dirty="0">
                <a:solidFill>
                  <a:srgbClr val="000000"/>
                </a:solidFill>
                <a:cs typeface="Times New Roman" charset="0"/>
              </a:rPr>
              <a:t>2</a:t>
            </a:r>
            <a:r>
              <a:rPr lang="pt-BR" sz="1600" b="1" dirty="0">
                <a:solidFill>
                  <a:srgbClr val="000000"/>
                </a:solidFill>
                <a:cs typeface="Times New Roman" charset="0"/>
              </a:rPr>
              <a:t>: R4 &lt;- R4 + R3</a:t>
            </a:r>
            <a:endParaRPr lang="en-US" sz="1600" dirty="0"/>
          </a:p>
          <a:p>
            <a:pPr eaLnBrk="0" hangingPunct="0">
              <a:spcBef>
                <a:spcPts val="400"/>
              </a:spcBef>
            </a:pPr>
            <a:r>
              <a:rPr lang="pt-BR" sz="1600" b="1" dirty="0">
                <a:solidFill>
                  <a:srgbClr val="000000"/>
                </a:solidFill>
                <a:cs typeface="Times New Roman" charset="0"/>
              </a:rPr>
              <a:t>	I</a:t>
            </a:r>
            <a:r>
              <a:rPr lang="pt-BR" sz="1600" b="1" baseline="-30000" dirty="0">
                <a:solidFill>
                  <a:srgbClr val="000000"/>
                </a:solidFill>
                <a:cs typeface="Times New Roman" charset="0"/>
              </a:rPr>
              <a:t>3</a:t>
            </a:r>
            <a:r>
              <a:rPr lang="pt-BR" sz="1600" b="1" dirty="0">
                <a:solidFill>
                  <a:srgbClr val="000000"/>
                </a:solidFill>
                <a:cs typeface="Times New Roman" charset="0"/>
              </a:rPr>
              <a:t>: R5 &lt;- R5 + R3</a:t>
            </a:r>
            <a:endParaRPr lang="en-US" sz="1600" dirty="0"/>
          </a:p>
          <a:p>
            <a:pPr eaLnBrk="0" hangingPunct="0">
              <a:spcBef>
                <a:spcPts val="400"/>
              </a:spcBef>
            </a:pPr>
            <a:r>
              <a:rPr lang="pt-BR" sz="1600" b="1" dirty="0">
                <a:solidFill>
                  <a:srgbClr val="000000"/>
                </a:solidFill>
                <a:cs typeface="Times New Roman" charset="0"/>
              </a:rPr>
              <a:t>	</a:t>
            </a:r>
            <a:r>
              <a:rPr lang="en-US" sz="1600" b="1" dirty="0">
                <a:solidFill>
                  <a:srgbClr val="000000"/>
                </a:solidFill>
                <a:cs typeface="Times New Roman" charset="0"/>
              </a:rPr>
              <a:t>I</a:t>
            </a:r>
            <a:r>
              <a:rPr lang="en-US" sz="1600" b="1" baseline="-30000" dirty="0">
                <a:solidFill>
                  <a:srgbClr val="000000"/>
                </a:solidFill>
                <a:cs typeface="Times New Roman" charset="0"/>
              </a:rPr>
              <a:t>4</a:t>
            </a:r>
            <a:r>
              <a:rPr lang="en-US" sz="1600" b="1" dirty="0">
                <a:solidFill>
                  <a:srgbClr val="000000"/>
                </a:solidFill>
                <a:cs typeface="Times New Roman" charset="0"/>
              </a:rPr>
              <a:t>: R6 &lt;- R1 + R6</a:t>
            </a:r>
            <a:endParaRPr lang="en-US" sz="1600" dirty="0"/>
          </a:p>
        </p:txBody>
      </p:sp>
      <p:sp>
        <p:nvSpPr>
          <p:cNvPr id="47110" name="Text Box 13"/>
          <p:cNvSpPr txBox="1">
            <a:spLocks noChangeArrowheads="1"/>
          </p:cNvSpPr>
          <p:nvPr/>
        </p:nvSpPr>
        <p:spPr bwMode="auto">
          <a:xfrm>
            <a:off x="3896987" y="2671740"/>
            <a:ext cx="474679" cy="33283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68580" tIns="34290" rIns="68580" bIns="34290"/>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300" b="1">
                <a:solidFill>
                  <a:srgbClr val="000000"/>
                </a:solidFill>
                <a:cs typeface="Times New Roman" charset="0"/>
              </a:rPr>
              <a:t>IF</a:t>
            </a:r>
            <a:endParaRPr lang="en-US"/>
          </a:p>
        </p:txBody>
      </p:sp>
      <p:sp>
        <p:nvSpPr>
          <p:cNvPr id="47111" name="Text Box 12"/>
          <p:cNvSpPr txBox="1">
            <a:spLocks noChangeArrowheads="1"/>
          </p:cNvSpPr>
          <p:nvPr/>
        </p:nvSpPr>
        <p:spPr bwMode="auto">
          <a:xfrm>
            <a:off x="4632140" y="2671740"/>
            <a:ext cx="869674" cy="33283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68580" tIns="34290" rIns="68580" bIns="34290"/>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300" b="1">
                <a:solidFill>
                  <a:srgbClr val="000000"/>
                </a:solidFill>
                <a:cs typeface="Times New Roman" charset="0"/>
              </a:rPr>
              <a:t>ID/RR</a:t>
            </a:r>
            <a:endParaRPr lang="en-US"/>
          </a:p>
        </p:txBody>
      </p:sp>
      <p:sp>
        <p:nvSpPr>
          <p:cNvPr id="47112" name="Text Box 11"/>
          <p:cNvSpPr txBox="1">
            <a:spLocks noChangeArrowheads="1"/>
          </p:cNvSpPr>
          <p:nvPr/>
        </p:nvSpPr>
        <p:spPr bwMode="auto">
          <a:xfrm>
            <a:off x="5760573" y="2671740"/>
            <a:ext cx="554363" cy="33283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68580" tIns="34290" rIns="68580" bIns="34290"/>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300" b="1">
                <a:solidFill>
                  <a:srgbClr val="000000"/>
                </a:solidFill>
                <a:cs typeface="Times New Roman" charset="0"/>
              </a:rPr>
              <a:t>EX</a:t>
            </a:r>
            <a:endParaRPr lang="en-US"/>
          </a:p>
        </p:txBody>
      </p:sp>
      <p:sp>
        <p:nvSpPr>
          <p:cNvPr id="47113" name="Text Box 10"/>
          <p:cNvSpPr txBox="1">
            <a:spLocks noChangeArrowheads="1"/>
          </p:cNvSpPr>
          <p:nvPr/>
        </p:nvSpPr>
        <p:spPr bwMode="auto">
          <a:xfrm>
            <a:off x="6500867" y="2671740"/>
            <a:ext cx="790846" cy="33283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68580" tIns="34290" rIns="68580" bIns="34290"/>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300" b="1">
                <a:solidFill>
                  <a:srgbClr val="000000"/>
                </a:solidFill>
                <a:cs typeface="Times New Roman" charset="0"/>
              </a:rPr>
              <a:t>MEM</a:t>
            </a:r>
            <a:endParaRPr lang="en-US"/>
          </a:p>
        </p:txBody>
      </p:sp>
      <p:sp>
        <p:nvSpPr>
          <p:cNvPr id="47114" name="Text Box 9"/>
          <p:cNvSpPr txBox="1">
            <a:spLocks noChangeArrowheads="1"/>
          </p:cNvSpPr>
          <p:nvPr/>
        </p:nvSpPr>
        <p:spPr bwMode="auto">
          <a:xfrm>
            <a:off x="7502491" y="2671740"/>
            <a:ext cx="948501" cy="33283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68580" tIns="34290" rIns="68580" bIns="34290"/>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300" b="1">
                <a:solidFill>
                  <a:srgbClr val="000000"/>
                </a:solidFill>
                <a:cs typeface="Times New Roman" charset="0"/>
              </a:rPr>
              <a:t>WB</a:t>
            </a:r>
            <a:endParaRPr lang="en-US"/>
          </a:p>
        </p:txBody>
      </p:sp>
      <p:sp>
        <p:nvSpPr>
          <p:cNvPr id="47115" name="Line 8"/>
          <p:cNvSpPr>
            <a:spLocks noChangeShapeType="1"/>
          </p:cNvSpPr>
          <p:nvPr/>
        </p:nvSpPr>
        <p:spPr bwMode="auto">
          <a:xfrm>
            <a:off x="3501992" y="2753620"/>
            <a:ext cx="394995"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7116" name="Line 7"/>
          <p:cNvSpPr>
            <a:spLocks noChangeShapeType="1"/>
          </p:cNvSpPr>
          <p:nvPr/>
        </p:nvSpPr>
        <p:spPr bwMode="auto">
          <a:xfrm>
            <a:off x="8450992" y="2753620"/>
            <a:ext cx="395851"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7117" name="Line 6"/>
          <p:cNvSpPr>
            <a:spLocks noChangeShapeType="1"/>
          </p:cNvSpPr>
          <p:nvPr/>
        </p:nvSpPr>
        <p:spPr bwMode="auto">
          <a:xfrm>
            <a:off x="4394800" y="2753620"/>
            <a:ext cx="237339"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7118" name="Line 5"/>
          <p:cNvSpPr>
            <a:spLocks noChangeShapeType="1"/>
          </p:cNvSpPr>
          <p:nvPr/>
        </p:nvSpPr>
        <p:spPr bwMode="auto">
          <a:xfrm>
            <a:off x="5524091" y="2753620"/>
            <a:ext cx="236483"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7119" name="Line 4"/>
          <p:cNvSpPr>
            <a:spLocks noChangeShapeType="1"/>
          </p:cNvSpPr>
          <p:nvPr/>
        </p:nvSpPr>
        <p:spPr bwMode="auto">
          <a:xfrm>
            <a:off x="6342355" y="2753620"/>
            <a:ext cx="158512"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7120" name="Line 3"/>
          <p:cNvSpPr>
            <a:spLocks noChangeShapeType="1"/>
          </p:cNvSpPr>
          <p:nvPr/>
        </p:nvSpPr>
        <p:spPr bwMode="auto">
          <a:xfrm>
            <a:off x="7337124" y="2753620"/>
            <a:ext cx="158512"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7121" name="Rectangle 2"/>
          <p:cNvSpPr>
            <a:spLocks noChangeArrowheads="1"/>
          </p:cNvSpPr>
          <p:nvPr/>
        </p:nvSpPr>
        <p:spPr bwMode="auto">
          <a:xfrm>
            <a:off x="3395747" y="2794781"/>
            <a:ext cx="345299" cy="3239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80" tIns="34290" rIns="68580" bIns="34290"/>
          <a:lstStyle/>
          <a:p>
            <a:pPr eaLnBrk="0" hangingPunct="0"/>
            <a:r>
              <a:rPr lang="pt-BR" sz="1300" b="1">
                <a:solidFill>
                  <a:srgbClr val="000000"/>
                </a:solidFill>
                <a:cs typeface="Times New Roman" charset="0"/>
              </a:rPr>
              <a:t>I</a:t>
            </a:r>
            <a:r>
              <a:rPr lang="pt-BR" sz="1300" b="1" baseline="-30000">
                <a:solidFill>
                  <a:srgbClr val="000000"/>
                </a:solidFill>
                <a:cs typeface="Times New Roman" charset="0"/>
              </a:rPr>
              <a:t>1</a:t>
            </a:r>
            <a:endParaRPr lang="pt-BR"/>
          </a:p>
        </p:txBody>
      </p:sp>
      <p:sp>
        <p:nvSpPr>
          <p:cNvPr id="2" name="Title 1"/>
          <p:cNvSpPr>
            <a:spLocks noGrp="1"/>
          </p:cNvSpPr>
          <p:nvPr>
            <p:ph type="title"/>
          </p:nvPr>
        </p:nvSpPr>
        <p:spPr/>
        <p:txBody>
          <a:bodyPr/>
          <a:lstStyle/>
          <a:p>
            <a:r>
              <a:rPr lang="en-US" dirty="0"/>
              <a:t>Two instruction separation</a:t>
            </a:r>
          </a:p>
        </p:txBody>
      </p:sp>
      <p:sp>
        <p:nvSpPr>
          <p:cNvPr id="3" name="Content Placeholder 2"/>
          <p:cNvSpPr>
            <a:spLocks noGrp="1"/>
          </p:cNvSpPr>
          <p:nvPr>
            <p:ph idx="1"/>
          </p:nvPr>
        </p:nvSpPr>
        <p:spPr>
          <a:xfrm>
            <a:off x="1487755" y="4114119"/>
            <a:ext cx="7076747" cy="1856121"/>
          </a:xfrm>
        </p:spPr>
        <p:txBody>
          <a:bodyPr/>
          <a:lstStyle/>
          <a:p>
            <a:r>
              <a:rPr lang="en-US" dirty="0"/>
              <a:t>We can restructure the program to reduce “bubbles”</a:t>
            </a:r>
          </a:p>
          <a:p>
            <a:r>
              <a:rPr lang="en-US" dirty="0">
                <a:solidFill>
                  <a:schemeClr val="accent1"/>
                </a:solidFill>
              </a:rPr>
              <a:t>This is something we expect modern compilers to be able to do for us.</a:t>
            </a:r>
          </a:p>
        </p:txBody>
      </p:sp>
      <p:sp>
        <p:nvSpPr>
          <p:cNvPr id="4" name="Rectangle 3"/>
          <p:cNvSpPr/>
          <p:nvPr/>
        </p:nvSpPr>
        <p:spPr>
          <a:xfrm>
            <a:off x="1209552" y="2706300"/>
            <a:ext cx="1892086" cy="50778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283828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760538" y="2011363"/>
          <a:ext cx="5622926" cy="2956029"/>
        </p:xfrm>
        <a:graphic>
          <a:graphicData uri="http://schemas.openxmlformats.org/drawingml/2006/table">
            <a:tbl>
              <a:tblPr/>
              <a:tblGrid>
                <a:gridCol w="963821">
                  <a:extLst>
                    <a:ext uri="{9D8B030D-6E8A-4147-A177-3AD203B41FA5}">
                      <a16:colId xmlns:a16="http://schemas.microsoft.com/office/drawing/2014/main" val="20000"/>
                    </a:ext>
                  </a:extLst>
                </a:gridCol>
                <a:gridCol w="906678">
                  <a:extLst>
                    <a:ext uri="{9D8B030D-6E8A-4147-A177-3AD203B41FA5}">
                      <a16:colId xmlns:a16="http://schemas.microsoft.com/office/drawing/2014/main" val="20001"/>
                    </a:ext>
                  </a:extLst>
                </a:gridCol>
                <a:gridCol w="947948">
                  <a:extLst>
                    <a:ext uri="{9D8B030D-6E8A-4147-A177-3AD203B41FA5}">
                      <a16:colId xmlns:a16="http://schemas.microsoft.com/office/drawing/2014/main" val="20002"/>
                    </a:ext>
                  </a:extLst>
                </a:gridCol>
                <a:gridCol w="931440">
                  <a:extLst>
                    <a:ext uri="{9D8B030D-6E8A-4147-A177-3AD203B41FA5}">
                      <a16:colId xmlns:a16="http://schemas.microsoft.com/office/drawing/2014/main" val="20003"/>
                    </a:ext>
                  </a:extLst>
                </a:gridCol>
                <a:gridCol w="941599">
                  <a:extLst>
                    <a:ext uri="{9D8B030D-6E8A-4147-A177-3AD203B41FA5}">
                      <a16:colId xmlns:a16="http://schemas.microsoft.com/office/drawing/2014/main" val="20004"/>
                    </a:ext>
                  </a:extLst>
                </a:gridCol>
                <a:gridCol w="931440">
                  <a:extLst>
                    <a:ext uri="{9D8B030D-6E8A-4147-A177-3AD203B41FA5}">
                      <a16:colId xmlns:a16="http://schemas.microsoft.com/office/drawing/2014/main" val="20005"/>
                    </a:ext>
                  </a:extLst>
                </a:gridCol>
              </a:tblGrid>
              <a:tr h="487575">
                <a:tc>
                  <a:txBody>
                    <a:bodyPr/>
                    <a:lstStyle/>
                    <a:p>
                      <a:pPr marL="0" marR="0">
                        <a:spcBef>
                          <a:spcPts val="0"/>
                        </a:spcBef>
                        <a:spcAft>
                          <a:spcPts val="0"/>
                        </a:spcAft>
                      </a:pPr>
                      <a:r>
                        <a:rPr lang="en-US" sz="1600" b="1">
                          <a:latin typeface="Times New Roman"/>
                          <a:ea typeface="Times New Roman"/>
                          <a:cs typeface="Times New Roman"/>
                        </a:rPr>
                        <a:t>Cycle Number</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IF</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ID/RR</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EX</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MEM</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WB</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4261">
                <a:tc>
                  <a:txBody>
                    <a:bodyPr/>
                    <a:lstStyle/>
                    <a:p>
                      <a:pPr marL="0" marR="0">
                        <a:spcBef>
                          <a:spcPts val="0"/>
                        </a:spcBef>
                        <a:spcAft>
                          <a:spcPts val="0"/>
                        </a:spcAft>
                      </a:pPr>
                      <a:r>
                        <a:rPr lang="en-US" sz="1600" b="1">
                          <a:latin typeface="Times New Roman"/>
                          <a:ea typeface="Times New Roman"/>
                          <a:cs typeface="Times New Roman"/>
                        </a:rPr>
                        <a:t>1</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I</a:t>
                      </a:r>
                      <a:r>
                        <a:rPr lang="en-US" sz="1600" b="1" baseline="-25000">
                          <a:latin typeface="Times New Roman"/>
                          <a:ea typeface="Times New Roman"/>
                          <a:cs typeface="Times New Roman"/>
                        </a:rPr>
                        <a:t>1</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4261">
                <a:tc>
                  <a:txBody>
                    <a:bodyPr/>
                    <a:lstStyle/>
                    <a:p>
                      <a:pPr marL="0" marR="0">
                        <a:spcBef>
                          <a:spcPts val="0"/>
                        </a:spcBef>
                        <a:spcAft>
                          <a:spcPts val="0"/>
                        </a:spcAft>
                      </a:pPr>
                      <a:r>
                        <a:rPr lang="en-US" sz="1600" b="1">
                          <a:latin typeface="Times New Roman"/>
                          <a:ea typeface="Times New Roman"/>
                          <a:cs typeface="Times New Roman"/>
                        </a:rPr>
                        <a:t>2</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I</a:t>
                      </a:r>
                      <a:r>
                        <a:rPr lang="en-US" sz="1600" b="1" baseline="-25000">
                          <a:latin typeface="Times New Roman"/>
                          <a:ea typeface="Times New Roman"/>
                          <a:cs typeface="Times New Roman"/>
                        </a:rPr>
                        <a:t>2</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I</a:t>
                      </a:r>
                      <a:r>
                        <a:rPr lang="en-US" sz="1600" b="1" baseline="-25000">
                          <a:latin typeface="Times New Roman"/>
                          <a:ea typeface="Times New Roman"/>
                          <a:cs typeface="Times New Roman"/>
                        </a:rPr>
                        <a:t>1</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4261">
                <a:tc>
                  <a:txBody>
                    <a:bodyPr/>
                    <a:lstStyle/>
                    <a:p>
                      <a:pPr marL="0" marR="0">
                        <a:spcBef>
                          <a:spcPts val="0"/>
                        </a:spcBef>
                        <a:spcAft>
                          <a:spcPts val="0"/>
                        </a:spcAft>
                      </a:pPr>
                      <a:r>
                        <a:rPr lang="en-US" sz="1600" b="1">
                          <a:latin typeface="Times New Roman"/>
                          <a:ea typeface="Times New Roman"/>
                          <a:cs typeface="Times New Roman"/>
                        </a:rPr>
                        <a:t>3</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I</a:t>
                      </a:r>
                      <a:r>
                        <a:rPr lang="en-US" sz="1600" b="1" baseline="-25000">
                          <a:latin typeface="Times New Roman"/>
                          <a:ea typeface="Times New Roman"/>
                          <a:cs typeface="Times New Roman"/>
                        </a:rPr>
                        <a:t>3</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I</a:t>
                      </a:r>
                      <a:r>
                        <a:rPr lang="en-US" sz="1600" b="1" baseline="-25000">
                          <a:latin typeface="Times New Roman"/>
                          <a:ea typeface="Times New Roman"/>
                          <a:cs typeface="Times New Roman"/>
                        </a:rPr>
                        <a:t>2</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I</a:t>
                      </a:r>
                      <a:r>
                        <a:rPr lang="en-US" sz="1600" b="1" baseline="-25000">
                          <a:latin typeface="Times New Roman"/>
                          <a:ea typeface="Times New Roman"/>
                          <a:cs typeface="Times New Roman"/>
                        </a:rPr>
                        <a:t>1</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4261">
                <a:tc>
                  <a:txBody>
                    <a:bodyPr/>
                    <a:lstStyle/>
                    <a:p>
                      <a:pPr marL="0" marR="0">
                        <a:spcBef>
                          <a:spcPts val="0"/>
                        </a:spcBef>
                        <a:spcAft>
                          <a:spcPts val="0"/>
                        </a:spcAft>
                      </a:pPr>
                      <a:r>
                        <a:rPr lang="en-US" sz="1600" b="1">
                          <a:latin typeface="Times New Roman"/>
                          <a:ea typeface="Times New Roman"/>
                          <a:cs typeface="Times New Roman"/>
                        </a:rPr>
                        <a:t>4</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I</a:t>
                      </a:r>
                      <a:r>
                        <a:rPr lang="en-US" sz="1600" b="1" baseline="-25000">
                          <a:latin typeface="Times New Roman"/>
                          <a:ea typeface="Times New Roman"/>
                          <a:cs typeface="Times New Roman"/>
                        </a:rPr>
                        <a:t>4</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I</a:t>
                      </a:r>
                      <a:r>
                        <a:rPr lang="en-US" sz="1600" b="1" baseline="-25000">
                          <a:latin typeface="Times New Roman"/>
                          <a:ea typeface="Times New Roman"/>
                          <a:cs typeface="Times New Roman"/>
                        </a:rPr>
                        <a:t>3</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I</a:t>
                      </a:r>
                      <a:r>
                        <a:rPr lang="en-US" sz="1600" b="1" baseline="-25000">
                          <a:latin typeface="Times New Roman"/>
                          <a:ea typeface="Times New Roman"/>
                          <a:cs typeface="Times New Roman"/>
                        </a:rPr>
                        <a:t>2</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I</a:t>
                      </a:r>
                      <a:r>
                        <a:rPr lang="en-US" sz="1600" b="1" baseline="-25000">
                          <a:latin typeface="Times New Roman"/>
                          <a:ea typeface="Times New Roman"/>
                          <a:cs typeface="Times New Roman"/>
                        </a:rPr>
                        <a:t>1</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74261">
                <a:tc>
                  <a:txBody>
                    <a:bodyPr/>
                    <a:lstStyle/>
                    <a:p>
                      <a:pPr marL="0" marR="0">
                        <a:spcBef>
                          <a:spcPts val="0"/>
                        </a:spcBef>
                        <a:spcAft>
                          <a:spcPts val="0"/>
                        </a:spcAft>
                      </a:pPr>
                      <a:r>
                        <a:rPr lang="en-US" sz="1600" b="1">
                          <a:latin typeface="Times New Roman"/>
                          <a:ea typeface="Times New Roman"/>
                          <a:cs typeface="Times New Roman"/>
                        </a:rPr>
                        <a:t>5</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I</a:t>
                      </a:r>
                      <a:r>
                        <a:rPr lang="en-US" sz="1600" b="1" baseline="-25000">
                          <a:latin typeface="Times New Roman"/>
                          <a:ea typeface="Times New Roman"/>
                          <a:cs typeface="Times New Roman"/>
                        </a:rPr>
                        <a:t>4</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I</a:t>
                      </a:r>
                      <a:r>
                        <a:rPr lang="en-US" sz="1600" b="1" baseline="-25000">
                          <a:latin typeface="Times New Roman"/>
                          <a:ea typeface="Times New Roman"/>
                          <a:cs typeface="Times New Roman"/>
                        </a:rPr>
                        <a:t>3</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I</a:t>
                      </a:r>
                      <a:r>
                        <a:rPr lang="en-US" sz="1600" b="1" baseline="-25000">
                          <a:latin typeface="Times New Roman"/>
                          <a:ea typeface="Times New Roman"/>
                          <a:cs typeface="Times New Roman"/>
                        </a:rPr>
                        <a:t>2</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I</a:t>
                      </a:r>
                      <a:r>
                        <a:rPr lang="en-US" sz="1600" b="1" baseline="-25000">
                          <a:latin typeface="Times New Roman"/>
                          <a:ea typeface="Times New Roman"/>
                          <a:cs typeface="Times New Roman"/>
                        </a:rPr>
                        <a:t>1</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4261">
                <a:tc>
                  <a:txBody>
                    <a:bodyPr/>
                    <a:lstStyle/>
                    <a:p>
                      <a:pPr marL="0" marR="0">
                        <a:spcBef>
                          <a:spcPts val="0"/>
                        </a:spcBef>
                        <a:spcAft>
                          <a:spcPts val="0"/>
                        </a:spcAft>
                      </a:pPr>
                      <a:r>
                        <a:rPr lang="en-US" sz="1600" b="1">
                          <a:latin typeface="Times New Roman"/>
                          <a:ea typeface="Times New Roman"/>
                          <a:cs typeface="Times New Roman"/>
                        </a:rPr>
                        <a:t>6</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I</a:t>
                      </a:r>
                      <a:r>
                        <a:rPr lang="en-US" sz="1600" b="1" baseline="-25000">
                          <a:latin typeface="Times New Roman"/>
                          <a:ea typeface="Times New Roman"/>
                          <a:cs typeface="Times New Roman"/>
                        </a:rPr>
                        <a:t>4</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48A54"/>
                    </a:solidFill>
                  </a:tcPr>
                </a:tc>
                <a:tc>
                  <a:txBody>
                    <a:bodyPr/>
                    <a:lstStyle/>
                    <a:p>
                      <a:pPr marL="0" marR="0">
                        <a:spcBef>
                          <a:spcPts val="0"/>
                        </a:spcBef>
                        <a:spcAft>
                          <a:spcPts val="0"/>
                        </a:spcAft>
                      </a:pPr>
                      <a:r>
                        <a:rPr lang="en-US" sz="1600" b="1">
                          <a:latin typeface="Times New Roman"/>
                          <a:ea typeface="Times New Roman"/>
                          <a:cs typeface="Times New Roman"/>
                        </a:rPr>
                        <a:t>NOP</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latin typeface="Times New Roman"/>
                          <a:ea typeface="Times New Roman"/>
                          <a:cs typeface="Times New Roman"/>
                        </a:rPr>
                        <a:t>I</a:t>
                      </a:r>
                      <a:r>
                        <a:rPr lang="en-US" sz="1600" b="1" baseline="-25000" dirty="0">
                          <a:latin typeface="Times New Roman"/>
                          <a:ea typeface="Times New Roman"/>
                          <a:cs typeface="Times New Roman"/>
                        </a:rPr>
                        <a:t>3</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I</a:t>
                      </a:r>
                      <a:r>
                        <a:rPr lang="en-US" sz="1600" b="1" baseline="-25000">
                          <a:latin typeface="Times New Roman"/>
                          <a:ea typeface="Times New Roman"/>
                          <a:cs typeface="Times New Roman"/>
                        </a:rPr>
                        <a:t>2</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74261">
                <a:tc>
                  <a:txBody>
                    <a:bodyPr/>
                    <a:lstStyle/>
                    <a:p>
                      <a:pPr marL="0" marR="0">
                        <a:spcBef>
                          <a:spcPts val="0"/>
                        </a:spcBef>
                        <a:spcAft>
                          <a:spcPts val="0"/>
                        </a:spcAft>
                      </a:pPr>
                      <a:r>
                        <a:rPr lang="en-US" sz="1600" b="1">
                          <a:latin typeface="Times New Roman"/>
                          <a:ea typeface="Times New Roman"/>
                          <a:cs typeface="Times New Roman"/>
                        </a:rPr>
                        <a:t>7</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I</a:t>
                      </a:r>
                      <a:r>
                        <a:rPr lang="en-US" sz="1600" b="1" baseline="-25000">
                          <a:latin typeface="Times New Roman"/>
                          <a:ea typeface="Times New Roman"/>
                          <a:cs typeface="Times New Roman"/>
                        </a:rPr>
                        <a:t>4</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NOP</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I</a:t>
                      </a:r>
                      <a:r>
                        <a:rPr lang="en-US" sz="1600" b="1" baseline="-25000">
                          <a:latin typeface="Times New Roman"/>
                          <a:ea typeface="Times New Roman"/>
                          <a:cs typeface="Times New Roman"/>
                        </a:rPr>
                        <a:t>3</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74261">
                <a:tc>
                  <a:txBody>
                    <a:bodyPr/>
                    <a:lstStyle/>
                    <a:p>
                      <a:pPr marL="0" marR="0">
                        <a:spcBef>
                          <a:spcPts val="0"/>
                        </a:spcBef>
                        <a:spcAft>
                          <a:spcPts val="0"/>
                        </a:spcAft>
                      </a:pPr>
                      <a:r>
                        <a:rPr lang="en-US" sz="1600" b="1">
                          <a:latin typeface="Times New Roman"/>
                          <a:ea typeface="Times New Roman"/>
                          <a:cs typeface="Times New Roman"/>
                        </a:rPr>
                        <a:t>8</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latin typeface="Times New Roman"/>
                          <a:ea typeface="Times New Roman"/>
                          <a:cs typeface="Times New Roman"/>
                        </a:rPr>
                        <a:t>-</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latin typeface="Times New Roman"/>
                          <a:ea typeface="Times New Roman"/>
                          <a:cs typeface="Times New Roman"/>
                        </a:rPr>
                        <a:t>I</a:t>
                      </a:r>
                      <a:r>
                        <a:rPr lang="en-US" sz="1600" b="1" baseline="-25000" dirty="0">
                          <a:latin typeface="Times New Roman"/>
                          <a:ea typeface="Times New Roman"/>
                          <a:cs typeface="Times New Roman"/>
                        </a:rPr>
                        <a:t>4</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NOP</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74261">
                <a:tc>
                  <a:txBody>
                    <a:bodyPr/>
                    <a:lstStyle/>
                    <a:p>
                      <a:pPr marL="0" marR="0">
                        <a:spcBef>
                          <a:spcPts val="0"/>
                        </a:spcBef>
                        <a:spcAft>
                          <a:spcPts val="0"/>
                        </a:spcAft>
                      </a:pPr>
                      <a:r>
                        <a:rPr lang="en-US" sz="1600" b="1">
                          <a:latin typeface="Times New Roman"/>
                          <a:ea typeface="Times New Roman"/>
                          <a:cs typeface="Times New Roman"/>
                        </a:rPr>
                        <a:t>9</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err="1">
                          <a:latin typeface="Times New Roman"/>
                          <a:ea typeface="Times New Roman"/>
                          <a:cs typeface="Times New Roman"/>
                        </a:rPr>
                        <a:t>I</a:t>
                      </a:r>
                      <a:r>
                        <a:rPr lang="en-US" sz="1600" b="1" baseline="-25000" dirty="0" err="1">
                          <a:latin typeface="Times New Roman"/>
                          <a:ea typeface="Times New Roman"/>
                          <a:cs typeface="Times New Roman"/>
                        </a:rPr>
                        <a:t>4</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3" name="Title 2"/>
          <p:cNvSpPr>
            <a:spLocks noGrp="1"/>
          </p:cNvSpPr>
          <p:nvPr>
            <p:ph type="title"/>
          </p:nvPr>
        </p:nvSpPr>
        <p:spPr/>
        <p:txBody>
          <a:bodyPr/>
          <a:lstStyle/>
          <a:p>
            <a:r>
              <a:rPr lang="en-US" dirty="0"/>
              <a:t>Waterfall Diagram</a:t>
            </a:r>
          </a:p>
        </p:txBody>
      </p:sp>
      <p:cxnSp>
        <p:nvCxnSpPr>
          <p:cNvPr id="5" name="Straight Arrow Connector 4"/>
          <p:cNvCxnSpPr/>
          <p:nvPr/>
        </p:nvCxnSpPr>
        <p:spPr>
          <a:xfrm>
            <a:off x="1382346" y="2011363"/>
            <a:ext cx="0" cy="29560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1822968" y="5119792"/>
            <a:ext cx="55604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01101" y="2989440"/>
            <a:ext cx="855327" cy="369332"/>
          </a:xfrm>
          <a:prstGeom prst="rect">
            <a:avLst/>
          </a:prstGeom>
          <a:noFill/>
        </p:spPr>
        <p:txBody>
          <a:bodyPr wrap="square" rtlCol="0">
            <a:spAutoFit/>
          </a:bodyPr>
          <a:lstStyle/>
          <a:p>
            <a:pPr algn="r"/>
            <a:r>
              <a:rPr lang="en-US" dirty="0">
                <a:solidFill>
                  <a:srgbClr val="990000"/>
                </a:solidFill>
              </a:rPr>
              <a:t>Time</a:t>
            </a:r>
          </a:p>
        </p:txBody>
      </p:sp>
      <p:sp>
        <p:nvSpPr>
          <p:cNvPr id="10" name="TextBox 9"/>
          <p:cNvSpPr txBox="1"/>
          <p:nvPr/>
        </p:nvSpPr>
        <p:spPr>
          <a:xfrm>
            <a:off x="1822968" y="5129040"/>
            <a:ext cx="1036759" cy="369332"/>
          </a:xfrm>
          <a:prstGeom prst="rect">
            <a:avLst/>
          </a:prstGeom>
          <a:noFill/>
        </p:spPr>
        <p:txBody>
          <a:bodyPr wrap="square" rtlCol="0">
            <a:spAutoFit/>
          </a:bodyPr>
          <a:lstStyle/>
          <a:p>
            <a:r>
              <a:rPr lang="en-US" dirty="0">
                <a:solidFill>
                  <a:srgbClr val="990000"/>
                </a:solidFill>
              </a:rPr>
              <a:t>Stages</a:t>
            </a:r>
          </a:p>
        </p:txBody>
      </p:sp>
      <p:cxnSp>
        <p:nvCxnSpPr>
          <p:cNvPr id="12" name="Straight Arrow Connector 11"/>
          <p:cNvCxnSpPr/>
          <p:nvPr/>
        </p:nvCxnSpPr>
        <p:spPr>
          <a:xfrm>
            <a:off x="2980683" y="2600640"/>
            <a:ext cx="4466704" cy="12873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2980683" y="2891280"/>
            <a:ext cx="4466704" cy="12873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2980683" y="3138720"/>
            <a:ext cx="4466704" cy="12873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4337109" y="4104000"/>
            <a:ext cx="3110278" cy="8633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Rectangle 14"/>
          <p:cNvSpPr>
            <a:spLocks noChangeArrowheads="1"/>
          </p:cNvSpPr>
          <p:nvPr/>
        </p:nvSpPr>
        <p:spPr bwMode="auto">
          <a:xfrm>
            <a:off x="-259190" y="5631174"/>
            <a:ext cx="2880633" cy="12080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80" tIns="34290" rIns="68580" bIns="34290">
            <a:spAutoFit/>
          </a:bodyPr>
          <a:lstStyle/>
          <a:p>
            <a:pPr eaLnBrk="0" hangingPunct="0">
              <a:spcBef>
                <a:spcPts val="400"/>
              </a:spcBef>
            </a:pPr>
            <a:r>
              <a:rPr lang="pt-BR" sz="1600" dirty="0">
                <a:solidFill>
                  <a:srgbClr val="000000"/>
                </a:solidFill>
                <a:cs typeface="Times New Roman" charset="0"/>
              </a:rPr>
              <a:t>	</a:t>
            </a:r>
            <a:r>
              <a:rPr lang="pt-BR" sz="1600" b="1" dirty="0">
                <a:solidFill>
                  <a:srgbClr val="000000"/>
                </a:solidFill>
                <a:cs typeface="Times New Roman" charset="0"/>
              </a:rPr>
              <a:t>I</a:t>
            </a:r>
            <a:r>
              <a:rPr lang="pt-BR" sz="1600" b="1" baseline="-30000" dirty="0">
                <a:solidFill>
                  <a:srgbClr val="000000"/>
                </a:solidFill>
                <a:cs typeface="Times New Roman" charset="0"/>
              </a:rPr>
              <a:t>1</a:t>
            </a:r>
            <a:r>
              <a:rPr lang="pt-BR" sz="1600" b="1" dirty="0">
                <a:solidFill>
                  <a:srgbClr val="000000"/>
                </a:solidFill>
                <a:cs typeface="Times New Roman" charset="0"/>
              </a:rPr>
              <a:t>: R1 &lt;- R2 + R3</a:t>
            </a:r>
            <a:endParaRPr lang="en-US" sz="1600" dirty="0"/>
          </a:p>
          <a:p>
            <a:pPr eaLnBrk="0" hangingPunct="0">
              <a:spcBef>
                <a:spcPts val="400"/>
              </a:spcBef>
            </a:pPr>
            <a:r>
              <a:rPr lang="pt-BR" sz="1600" b="1" dirty="0">
                <a:solidFill>
                  <a:srgbClr val="000000"/>
                </a:solidFill>
                <a:cs typeface="Times New Roman" charset="0"/>
              </a:rPr>
              <a:t>	I</a:t>
            </a:r>
            <a:r>
              <a:rPr lang="pt-BR" sz="1600" b="1" baseline="-30000" dirty="0">
                <a:solidFill>
                  <a:srgbClr val="000000"/>
                </a:solidFill>
                <a:cs typeface="Times New Roman" charset="0"/>
              </a:rPr>
              <a:t>2</a:t>
            </a:r>
            <a:r>
              <a:rPr lang="pt-BR" sz="1600" b="1" dirty="0">
                <a:solidFill>
                  <a:srgbClr val="000000"/>
                </a:solidFill>
                <a:cs typeface="Times New Roman" charset="0"/>
              </a:rPr>
              <a:t>: R4 &lt;- R4 + R3</a:t>
            </a:r>
            <a:endParaRPr lang="en-US" sz="1600" dirty="0"/>
          </a:p>
          <a:p>
            <a:pPr eaLnBrk="0" hangingPunct="0">
              <a:spcBef>
                <a:spcPts val="400"/>
              </a:spcBef>
            </a:pPr>
            <a:r>
              <a:rPr lang="pt-BR" sz="1600" b="1" dirty="0">
                <a:solidFill>
                  <a:srgbClr val="000000"/>
                </a:solidFill>
                <a:cs typeface="Times New Roman" charset="0"/>
              </a:rPr>
              <a:t>	I</a:t>
            </a:r>
            <a:r>
              <a:rPr lang="pt-BR" sz="1600" b="1" baseline="-30000" dirty="0">
                <a:solidFill>
                  <a:srgbClr val="000000"/>
                </a:solidFill>
                <a:cs typeface="Times New Roman" charset="0"/>
              </a:rPr>
              <a:t>3</a:t>
            </a:r>
            <a:r>
              <a:rPr lang="pt-BR" sz="1600" b="1" dirty="0">
                <a:solidFill>
                  <a:srgbClr val="000000"/>
                </a:solidFill>
                <a:cs typeface="Times New Roman" charset="0"/>
              </a:rPr>
              <a:t>: R5 &lt;- R5 + R3</a:t>
            </a:r>
            <a:endParaRPr lang="en-US" sz="1600" dirty="0"/>
          </a:p>
          <a:p>
            <a:pPr eaLnBrk="0" hangingPunct="0">
              <a:spcBef>
                <a:spcPts val="400"/>
              </a:spcBef>
            </a:pPr>
            <a:r>
              <a:rPr lang="pt-BR" sz="1600" b="1" dirty="0">
                <a:solidFill>
                  <a:srgbClr val="000000"/>
                </a:solidFill>
                <a:cs typeface="Times New Roman" charset="0"/>
              </a:rPr>
              <a:t>	</a:t>
            </a:r>
            <a:r>
              <a:rPr lang="en-US" sz="1600" b="1" dirty="0">
                <a:solidFill>
                  <a:srgbClr val="000000"/>
                </a:solidFill>
                <a:cs typeface="Times New Roman" charset="0"/>
              </a:rPr>
              <a:t>I</a:t>
            </a:r>
            <a:r>
              <a:rPr lang="en-US" sz="1600" b="1" baseline="-30000" dirty="0">
                <a:solidFill>
                  <a:srgbClr val="000000"/>
                </a:solidFill>
                <a:cs typeface="Times New Roman" charset="0"/>
              </a:rPr>
              <a:t>4</a:t>
            </a:r>
            <a:r>
              <a:rPr lang="en-US" sz="1600" b="1" dirty="0">
                <a:solidFill>
                  <a:srgbClr val="000000"/>
                </a:solidFill>
                <a:cs typeface="Times New Roman" charset="0"/>
              </a:rPr>
              <a:t>: R6 &lt;- R1 + R6</a:t>
            </a:r>
            <a:endParaRPr lang="en-US" sz="1600" dirty="0"/>
          </a:p>
        </p:txBody>
      </p:sp>
    </p:spTree>
    <p:extLst>
      <p:ext uri="{BB962C8B-B14F-4D97-AF65-F5344CB8AC3E}">
        <p14:creationId xmlns:p14="http://schemas.microsoft.com/office/powerpoint/2010/main" val="38510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dissolv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If we can’t restructure our program?</a:t>
            </a:r>
          </a:p>
        </p:txBody>
      </p:sp>
      <p:sp>
        <p:nvSpPr>
          <p:cNvPr id="3" name="Content Placeholder 2"/>
          <p:cNvSpPr>
            <a:spLocks noGrp="1"/>
          </p:cNvSpPr>
          <p:nvPr>
            <p:ph idx="1"/>
          </p:nvPr>
        </p:nvSpPr>
        <p:spPr/>
        <p:txBody>
          <a:bodyPr/>
          <a:lstStyle/>
          <a:p>
            <a:r>
              <a:rPr lang="en-US" dirty="0"/>
              <a:t>Can we throw hardware at the problem and </a:t>
            </a:r>
            <a:r>
              <a:rPr lang="en-US" dirty="0">
                <a:solidFill>
                  <a:srgbClr val="990000"/>
                </a:solidFill>
              </a:rPr>
              <a:t>eliminate bubbles</a:t>
            </a:r>
            <a:r>
              <a:rPr lang="en-US" dirty="0"/>
              <a:t>?</a:t>
            </a:r>
          </a:p>
        </p:txBody>
      </p:sp>
    </p:spTree>
    <p:extLst>
      <p:ext uri="{BB962C8B-B14F-4D97-AF65-F5344CB8AC3E}">
        <p14:creationId xmlns:p14="http://schemas.microsoft.com/office/powerpoint/2010/main" val="190862471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atin typeface="Arial" charset="0"/>
                <a:cs typeface="Arial" charset="0"/>
              </a:rPr>
              <a:t>Register forwarding</a:t>
            </a:r>
          </a:p>
        </p:txBody>
      </p:sp>
      <p:sp>
        <p:nvSpPr>
          <p:cNvPr id="2" name="Content Placeholder 1"/>
          <p:cNvSpPr>
            <a:spLocks noGrp="1"/>
          </p:cNvSpPr>
          <p:nvPr>
            <p:ph idx="1"/>
          </p:nvPr>
        </p:nvSpPr>
        <p:spPr>
          <a:xfrm>
            <a:off x="284163" y="2133600"/>
            <a:ext cx="6282538" cy="4724400"/>
          </a:xfrm>
        </p:spPr>
        <p:txBody>
          <a:bodyPr>
            <a:normAutofit fontScale="92500" lnSpcReduction="10000"/>
          </a:bodyPr>
          <a:lstStyle/>
          <a:p>
            <a:r>
              <a:rPr lang="en-US" dirty="0"/>
              <a:t>Let’s add an RP (read-pending) signal associated with each register to indicate an instruction is stalled in ID/RR for this register value</a:t>
            </a:r>
          </a:p>
          <a:p>
            <a:r>
              <a:rPr lang="en-US" dirty="0"/>
              <a:t>While B is a flip-flop, RP is a signal line</a:t>
            </a:r>
          </a:p>
          <a:p>
            <a:r>
              <a:rPr lang="en-US" dirty="0"/>
              <a:t>It’s a little more complicated than the next diagram shows.  (ID/RR will advertise which register is needed on four address lines and the first pipeline stage that has that Rx value can gate its result onto the forwarding bus.)</a:t>
            </a:r>
          </a:p>
          <a:p>
            <a:r>
              <a:rPr lang="en-US" dirty="0"/>
              <a:t>[This is an oversimplification of the required circuitry and the description in the textbook doesn’t quite match the slides.]</a:t>
            </a:r>
          </a:p>
          <a:p>
            <a:endParaRPr lang="en-US" dirty="0"/>
          </a:p>
        </p:txBody>
      </p:sp>
      <p:sp>
        <p:nvSpPr>
          <p:cNvPr id="49155" name="Text Box 23"/>
          <p:cNvSpPr txBox="1">
            <a:spLocks noChangeArrowheads="1"/>
          </p:cNvSpPr>
          <p:nvPr/>
        </p:nvSpPr>
        <p:spPr bwMode="auto">
          <a:xfrm>
            <a:off x="6566701" y="2620963"/>
            <a:ext cx="1552575" cy="280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6634" tIns="23317" rIns="46634" bIns="23317"/>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solidFill>
                  <a:srgbClr val="000000"/>
                </a:solidFill>
              </a:rPr>
              <a:t>Register file</a:t>
            </a:r>
            <a:endParaRPr lang="en-US" sz="1800" b="1"/>
          </a:p>
        </p:txBody>
      </p:sp>
      <p:sp>
        <p:nvSpPr>
          <p:cNvPr id="49156" name="AutoShape 6"/>
          <p:cNvSpPr>
            <a:spLocks noChangeAspect="1" noChangeArrowheads="1"/>
          </p:cNvSpPr>
          <p:nvPr/>
        </p:nvSpPr>
        <p:spPr bwMode="auto">
          <a:xfrm>
            <a:off x="6566701" y="2819401"/>
            <a:ext cx="1811338" cy="2592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9157" name="Rectangle 7"/>
          <p:cNvSpPr>
            <a:spLocks noChangeArrowheads="1"/>
          </p:cNvSpPr>
          <p:nvPr/>
        </p:nvSpPr>
        <p:spPr bwMode="auto">
          <a:xfrm>
            <a:off x="6566701" y="3481388"/>
            <a:ext cx="1071563" cy="27463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p>
        </p:txBody>
      </p:sp>
      <p:sp>
        <p:nvSpPr>
          <p:cNvPr id="49158" name="Text Box 8"/>
          <p:cNvSpPr txBox="1">
            <a:spLocks noChangeArrowheads="1"/>
          </p:cNvSpPr>
          <p:nvPr/>
        </p:nvSpPr>
        <p:spPr bwMode="auto">
          <a:xfrm>
            <a:off x="7638264" y="3481388"/>
            <a:ext cx="257175" cy="271463"/>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46634" tIns="23317" rIns="46634" bIns="23317"/>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solidFill>
                  <a:srgbClr val="000000"/>
                </a:solidFill>
              </a:rPr>
              <a:t>B</a:t>
            </a:r>
            <a:endParaRPr lang="en-US" sz="1800" b="1"/>
          </a:p>
        </p:txBody>
      </p:sp>
      <p:sp>
        <p:nvSpPr>
          <p:cNvPr id="49159" name="Rectangle 9"/>
          <p:cNvSpPr>
            <a:spLocks noChangeArrowheads="1"/>
          </p:cNvSpPr>
          <p:nvPr/>
        </p:nvSpPr>
        <p:spPr bwMode="auto">
          <a:xfrm>
            <a:off x="6566701" y="3756026"/>
            <a:ext cx="1071563" cy="27622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p>
        </p:txBody>
      </p:sp>
      <p:sp>
        <p:nvSpPr>
          <p:cNvPr id="49160" name="Text Box 10"/>
          <p:cNvSpPr txBox="1">
            <a:spLocks noChangeArrowheads="1"/>
          </p:cNvSpPr>
          <p:nvPr/>
        </p:nvSpPr>
        <p:spPr bwMode="auto">
          <a:xfrm>
            <a:off x="7638264" y="3756026"/>
            <a:ext cx="257175" cy="274637"/>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46634" tIns="23317" rIns="46634" bIns="23317"/>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solidFill>
                  <a:srgbClr val="000000"/>
                </a:solidFill>
              </a:rPr>
              <a:t>B</a:t>
            </a:r>
            <a:endParaRPr lang="en-US" sz="1800" b="1"/>
          </a:p>
        </p:txBody>
      </p:sp>
      <p:sp>
        <p:nvSpPr>
          <p:cNvPr id="49161" name="Rectangle 11"/>
          <p:cNvSpPr>
            <a:spLocks noChangeArrowheads="1"/>
          </p:cNvSpPr>
          <p:nvPr/>
        </p:nvSpPr>
        <p:spPr bwMode="auto">
          <a:xfrm>
            <a:off x="6566701" y="4032251"/>
            <a:ext cx="1071563" cy="27622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p>
        </p:txBody>
      </p:sp>
      <p:sp>
        <p:nvSpPr>
          <p:cNvPr id="49162" name="Text Box 12"/>
          <p:cNvSpPr txBox="1">
            <a:spLocks noChangeArrowheads="1"/>
          </p:cNvSpPr>
          <p:nvPr/>
        </p:nvSpPr>
        <p:spPr bwMode="auto">
          <a:xfrm>
            <a:off x="7638264" y="4032251"/>
            <a:ext cx="257175" cy="274637"/>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46634" tIns="23317" rIns="46634" bIns="23317"/>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solidFill>
                  <a:srgbClr val="000000"/>
                </a:solidFill>
              </a:rPr>
              <a:t>B</a:t>
            </a:r>
            <a:endParaRPr lang="en-US" sz="1800" b="1"/>
          </a:p>
        </p:txBody>
      </p:sp>
      <p:sp>
        <p:nvSpPr>
          <p:cNvPr id="49163" name="Rectangle 13"/>
          <p:cNvSpPr>
            <a:spLocks noChangeArrowheads="1"/>
          </p:cNvSpPr>
          <p:nvPr/>
        </p:nvSpPr>
        <p:spPr bwMode="auto">
          <a:xfrm>
            <a:off x="6566701" y="4308476"/>
            <a:ext cx="1071563" cy="27622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p>
        </p:txBody>
      </p:sp>
      <p:sp>
        <p:nvSpPr>
          <p:cNvPr id="49164" name="Text Box 14"/>
          <p:cNvSpPr txBox="1">
            <a:spLocks noChangeArrowheads="1"/>
          </p:cNvSpPr>
          <p:nvPr/>
        </p:nvSpPr>
        <p:spPr bwMode="auto">
          <a:xfrm>
            <a:off x="7638264" y="4308476"/>
            <a:ext cx="257175" cy="2730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46634" tIns="23317" rIns="46634" bIns="23317"/>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solidFill>
                  <a:srgbClr val="000000"/>
                </a:solidFill>
              </a:rPr>
              <a:t>B</a:t>
            </a:r>
            <a:endParaRPr lang="en-US" sz="1800" b="1"/>
          </a:p>
        </p:txBody>
      </p:sp>
      <p:sp>
        <p:nvSpPr>
          <p:cNvPr id="49165" name="Rectangle 15"/>
          <p:cNvSpPr>
            <a:spLocks noChangeArrowheads="1"/>
          </p:cNvSpPr>
          <p:nvPr/>
        </p:nvSpPr>
        <p:spPr bwMode="auto">
          <a:xfrm>
            <a:off x="6566701" y="4584701"/>
            <a:ext cx="1071563" cy="274637"/>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p>
        </p:txBody>
      </p:sp>
      <p:sp>
        <p:nvSpPr>
          <p:cNvPr id="49166" name="Text Box 16"/>
          <p:cNvSpPr txBox="1">
            <a:spLocks noChangeArrowheads="1"/>
          </p:cNvSpPr>
          <p:nvPr/>
        </p:nvSpPr>
        <p:spPr bwMode="auto">
          <a:xfrm>
            <a:off x="7638264" y="4584701"/>
            <a:ext cx="257175" cy="27146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46634" tIns="23317" rIns="46634" bIns="23317"/>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solidFill>
                  <a:srgbClr val="000000"/>
                </a:solidFill>
              </a:rPr>
              <a:t>B</a:t>
            </a:r>
            <a:endParaRPr lang="en-US" sz="1800" b="1"/>
          </a:p>
        </p:txBody>
      </p:sp>
      <p:sp>
        <p:nvSpPr>
          <p:cNvPr id="49167" name="Rectangle 17"/>
          <p:cNvSpPr>
            <a:spLocks noChangeArrowheads="1"/>
          </p:cNvSpPr>
          <p:nvPr/>
        </p:nvSpPr>
        <p:spPr bwMode="auto">
          <a:xfrm>
            <a:off x="6566701" y="4859338"/>
            <a:ext cx="1071563" cy="27622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p>
        </p:txBody>
      </p:sp>
      <p:sp>
        <p:nvSpPr>
          <p:cNvPr id="49168" name="Text Box 18"/>
          <p:cNvSpPr txBox="1">
            <a:spLocks noChangeArrowheads="1"/>
          </p:cNvSpPr>
          <p:nvPr/>
        </p:nvSpPr>
        <p:spPr bwMode="auto">
          <a:xfrm>
            <a:off x="7638264" y="4859338"/>
            <a:ext cx="257175" cy="27463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46634" tIns="23317" rIns="46634" bIns="23317"/>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solidFill>
                  <a:srgbClr val="000000"/>
                </a:solidFill>
              </a:rPr>
              <a:t>B</a:t>
            </a:r>
            <a:endParaRPr lang="en-US" sz="1800" b="1"/>
          </a:p>
        </p:txBody>
      </p:sp>
      <p:sp>
        <p:nvSpPr>
          <p:cNvPr id="49169" name="Rectangle 19"/>
          <p:cNvSpPr>
            <a:spLocks noChangeArrowheads="1"/>
          </p:cNvSpPr>
          <p:nvPr/>
        </p:nvSpPr>
        <p:spPr bwMode="auto">
          <a:xfrm>
            <a:off x="6566701" y="5135563"/>
            <a:ext cx="1071563" cy="27622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p>
        </p:txBody>
      </p:sp>
      <p:sp>
        <p:nvSpPr>
          <p:cNvPr id="49170" name="Text Box 20"/>
          <p:cNvSpPr txBox="1">
            <a:spLocks noChangeArrowheads="1"/>
          </p:cNvSpPr>
          <p:nvPr/>
        </p:nvSpPr>
        <p:spPr bwMode="auto">
          <a:xfrm>
            <a:off x="7638264" y="5135563"/>
            <a:ext cx="257175" cy="271463"/>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46634" tIns="23317" rIns="46634" bIns="23317"/>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solidFill>
                  <a:srgbClr val="000000"/>
                </a:solidFill>
              </a:rPr>
              <a:t>B</a:t>
            </a:r>
            <a:endParaRPr lang="en-US" sz="1800" b="1"/>
          </a:p>
        </p:txBody>
      </p:sp>
      <p:sp>
        <p:nvSpPr>
          <p:cNvPr id="49171" name="Rectangle 21"/>
          <p:cNvSpPr>
            <a:spLocks noChangeArrowheads="1"/>
          </p:cNvSpPr>
          <p:nvPr/>
        </p:nvSpPr>
        <p:spPr bwMode="auto">
          <a:xfrm>
            <a:off x="6566701" y="3205163"/>
            <a:ext cx="1071563" cy="27622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p>
        </p:txBody>
      </p:sp>
      <p:sp>
        <p:nvSpPr>
          <p:cNvPr id="49172" name="Text Box 22"/>
          <p:cNvSpPr txBox="1">
            <a:spLocks noChangeArrowheads="1"/>
          </p:cNvSpPr>
          <p:nvPr/>
        </p:nvSpPr>
        <p:spPr bwMode="auto">
          <a:xfrm>
            <a:off x="7638264" y="3205163"/>
            <a:ext cx="257175" cy="2730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46634" tIns="23317" rIns="46634" bIns="23317"/>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solidFill>
                  <a:srgbClr val="000000"/>
                </a:solidFill>
              </a:rPr>
              <a:t>B</a:t>
            </a:r>
            <a:endParaRPr lang="en-US" sz="1800" b="1"/>
          </a:p>
        </p:txBody>
      </p:sp>
      <p:sp>
        <p:nvSpPr>
          <p:cNvPr id="49173" name="Text Box 24"/>
          <p:cNvSpPr txBox="1">
            <a:spLocks noChangeArrowheads="1"/>
          </p:cNvSpPr>
          <p:nvPr/>
        </p:nvSpPr>
        <p:spPr bwMode="auto">
          <a:xfrm>
            <a:off x="7895439" y="3205163"/>
            <a:ext cx="482600" cy="2730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46634" tIns="23317" rIns="46634" bIns="23317"/>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solidFill>
                  <a:srgbClr val="000000"/>
                </a:solidFill>
              </a:rPr>
              <a:t>RP</a:t>
            </a:r>
            <a:endParaRPr lang="en-US" sz="1800" b="1"/>
          </a:p>
        </p:txBody>
      </p:sp>
      <p:sp>
        <p:nvSpPr>
          <p:cNvPr id="49174" name="Text Box 25"/>
          <p:cNvSpPr txBox="1">
            <a:spLocks noChangeArrowheads="1"/>
          </p:cNvSpPr>
          <p:nvPr/>
        </p:nvSpPr>
        <p:spPr bwMode="auto">
          <a:xfrm>
            <a:off x="7895439" y="3486151"/>
            <a:ext cx="482600" cy="26987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46634" tIns="23317" rIns="46634" bIns="23317"/>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solidFill>
                  <a:srgbClr val="000000"/>
                </a:solidFill>
              </a:rPr>
              <a:t>RP</a:t>
            </a:r>
            <a:endParaRPr lang="en-US" sz="1800" b="1"/>
          </a:p>
        </p:txBody>
      </p:sp>
      <p:sp>
        <p:nvSpPr>
          <p:cNvPr id="49175" name="Text Box 26"/>
          <p:cNvSpPr txBox="1">
            <a:spLocks noChangeArrowheads="1"/>
          </p:cNvSpPr>
          <p:nvPr/>
        </p:nvSpPr>
        <p:spPr bwMode="auto">
          <a:xfrm>
            <a:off x="7895439" y="4032251"/>
            <a:ext cx="482600" cy="274637"/>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46634" tIns="23317" rIns="46634" bIns="23317"/>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solidFill>
                  <a:srgbClr val="000000"/>
                </a:solidFill>
              </a:rPr>
              <a:t>RP</a:t>
            </a:r>
            <a:endParaRPr lang="en-US" sz="1800" b="1"/>
          </a:p>
        </p:txBody>
      </p:sp>
      <p:sp>
        <p:nvSpPr>
          <p:cNvPr id="49176" name="Text Box 27"/>
          <p:cNvSpPr txBox="1">
            <a:spLocks noChangeArrowheads="1"/>
          </p:cNvSpPr>
          <p:nvPr/>
        </p:nvSpPr>
        <p:spPr bwMode="auto">
          <a:xfrm>
            <a:off x="7895439" y="4313238"/>
            <a:ext cx="482600" cy="271463"/>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46634" tIns="23317" rIns="46634" bIns="23317"/>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solidFill>
                  <a:srgbClr val="000000"/>
                </a:solidFill>
              </a:rPr>
              <a:t>RP</a:t>
            </a:r>
            <a:endParaRPr lang="en-US" sz="1800" b="1"/>
          </a:p>
        </p:txBody>
      </p:sp>
      <p:sp>
        <p:nvSpPr>
          <p:cNvPr id="49177" name="Text Box 28"/>
          <p:cNvSpPr txBox="1">
            <a:spLocks noChangeArrowheads="1"/>
          </p:cNvSpPr>
          <p:nvPr/>
        </p:nvSpPr>
        <p:spPr bwMode="auto">
          <a:xfrm>
            <a:off x="7895439" y="4584701"/>
            <a:ext cx="482600" cy="27146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46634" tIns="23317" rIns="46634" bIns="23317"/>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solidFill>
                  <a:srgbClr val="000000"/>
                </a:solidFill>
              </a:rPr>
              <a:t>RP</a:t>
            </a:r>
            <a:endParaRPr lang="en-US" sz="1800" b="1"/>
          </a:p>
        </p:txBody>
      </p:sp>
      <p:sp>
        <p:nvSpPr>
          <p:cNvPr id="49178" name="Text Box 29"/>
          <p:cNvSpPr txBox="1">
            <a:spLocks noChangeArrowheads="1"/>
          </p:cNvSpPr>
          <p:nvPr/>
        </p:nvSpPr>
        <p:spPr bwMode="auto">
          <a:xfrm>
            <a:off x="7895439" y="4864101"/>
            <a:ext cx="482600" cy="27146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46634" tIns="23317" rIns="46634" bIns="23317"/>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solidFill>
                  <a:srgbClr val="000000"/>
                </a:solidFill>
              </a:rPr>
              <a:t>RP</a:t>
            </a:r>
            <a:endParaRPr lang="en-US" sz="1800" b="1"/>
          </a:p>
        </p:txBody>
      </p:sp>
      <p:sp>
        <p:nvSpPr>
          <p:cNvPr id="49179" name="Text Box 30"/>
          <p:cNvSpPr txBox="1">
            <a:spLocks noChangeArrowheads="1"/>
          </p:cNvSpPr>
          <p:nvPr/>
        </p:nvSpPr>
        <p:spPr bwMode="auto">
          <a:xfrm>
            <a:off x="7895439" y="5135563"/>
            <a:ext cx="482600" cy="271463"/>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46634" tIns="23317" rIns="46634" bIns="23317"/>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solidFill>
                  <a:srgbClr val="000000"/>
                </a:solidFill>
              </a:rPr>
              <a:t>RP</a:t>
            </a:r>
            <a:endParaRPr lang="en-US" sz="1800" b="1"/>
          </a:p>
        </p:txBody>
      </p:sp>
      <p:sp>
        <p:nvSpPr>
          <p:cNvPr id="49180" name="Text Box 31"/>
          <p:cNvSpPr txBox="1">
            <a:spLocks noChangeArrowheads="1"/>
          </p:cNvSpPr>
          <p:nvPr/>
        </p:nvSpPr>
        <p:spPr bwMode="auto">
          <a:xfrm>
            <a:off x="7895439" y="3760788"/>
            <a:ext cx="482600" cy="271463"/>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46634" tIns="23317" rIns="46634" bIns="23317"/>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solidFill>
                  <a:srgbClr val="000000"/>
                </a:solidFill>
              </a:rPr>
              <a:t>RP</a:t>
            </a:r>
            <a:endParaRPr lang="en-US" sz="1800" b="1"/>
          </a:p>
        </p:txBody>
      </p:sp>
    </p:spTree>
    <p:extLst>
      <p:ext uri="{BB962C8B-B14F-4D97-AF65-F5344CB8AC3E}">
        <p14:creationId xmlns:p14="http://schemas.microsoft.com/office/powerpoint/2010/main" val="281404499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78" name="Group 31"/>
          <p:cNvGrpSpPr>
            <a:grpSpLocks/>
          </p:cNvGrpSpPr>
          <p:nvPr/>
        </p:nvGrpSpPr>
        <p:grpSpPr bwMode="auto">
          <a:xfrm>
            <a:off x="1204913" y="2187978"/>
            <a:ext cx="7781925" cy="4318000"/>
            <a:chOff x="452" y="1033"/>
            <a:chExt cx="4902" cy="2720"/>
          </a:xfrm>
        </p:grpSpPr>
        <p:sp>
          <p:nvSpPr>
            <p:cNvPr id="50179" name="Text Box 5"/>
            <p:cNvSpPr txBox="1">
              <a:spLocks noChangeArrowheads="1"/>
            </p:cNvSpPr>
            <p:nvPr/>
          </p:nvSpPr>
          <p:spPr bwMode="auto">
            <a:xfrm>
              <a:off x="692" y="1671"/>
              <a:ext cx="288" cy="23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IF</a:t>
              </a:r>
            </a:p>
          </p:txBody>
        </p:sp>
        <p:sp>
          <p:nvSpPr>
            <p:cNvPr id="50180" name="Text Box 6"/>
            <p:cNvSpPr txBox="1">
              <a:spLocks noChangeArrowheads="1"/>
            </p:cNvSpPr>
            <p:nvPr/>
          </p:nvSpPr>
          <p:spPr bwMode="auto">
            <a:xfrm>
              <a:off x="1556" y="1671"/>
              <a:ext cx="528" cy="23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ID/RR </a:t>
              </a:r>
            </a:p>
          </p:txBody>
        </p:sp>
        <p:sp>
          <p:nvSpPr>
            <p:cNvPr id="50181" name="Text Box 7"/>
            <p:cNvSpPr txBox="1">
              <a:spLocks noChangeArrowheads="1"/>
            </p:cNvSpPr>
            <p:nvPr/>
          </p:nvSpPr>
          <p:spPr bwMode="auto">
            <a:xfrm>
              <a:off x="2516" y="1671"/>
              <a:ext cx="336" cy="23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EX</a:t>
              </a:r>
            </a:p>
          </p:txBody>
        </p:sp>
        <p:sp>
          <p:nvSpPr>
            <p:cNvPr id="50182" name="Text Box 8"/>
            <p:cNvSpPr txBox="1">
              <a:spLocks noChangeArrowheads="1"/>
            </p:cNvSpPr>
            <p:nvPr/>
          </p:nvSpPr>
          <p:spPr bwMode="auto">
            <a:xfrm>
              <a:off x="3284" y="1671"/>
              <a:ext cx="480" cy="23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MEM </a:t>
              </a:r>
            </a:p>
          </p:txBody>
        </p:sp>
        <p:sp>
          <p:nvSpPr>
            <p:cNvPr id="50183" name="Text Box 9"/>
            <p:cNvSpPr txBox="1">
              <a:spLocks noChangeArrowheads="1"/>
            </p:cNvSpPr>
            <p:nvPr/>
          </p:nvSpPr>
          <p:spPr bwMode="auto">
            <a:xfrm>
              <a:off x="4200" y="1671"/>
              <a:ext cx="576" cy="23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RW</a:t>
              </a:r>
            </a:p>
          </p:txBody>
        </p:sp>
        <p:sp>
          <p:nvSpPr>
            <p:cNvPr id="50184" name="Line 10"/>
            <p:cNvSpPr>
              <a:spLocks noChangeShapeType="1"/>
            </p:cNvSpPr>
            <p:nvPr/>
          </p:nvSpPr>
          <p:spPr bwMode="auto">
            <a:xfrm>
              <a:off x="452" y="1767"/>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50185" name="Line 11"/>
            <p:cNvSpPr>
              <a:spLocks noChangeShapeType="1"/>
            </p:cNvSpPr>
            <p:nvPr/>
          </p:nvSpPr>
          <p:spPr bwMode="auto">
            <a:xfrm>
              <a:off x="4776" y="1767"/>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50186" name="Text Box 12"/>
            <p:cNvSpPr txBox="1">
              <a:spLocks noChangeArrowheads="1"/>
            </p:cNvSpPr>
            <p:nvPr/>
          </p:nvSpPr>
          <p:spPr bwMode="auto">
            <a:xfrm>
              <a:off x="1220" y="1047"/>
              <a:ext cx="192" cy="197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b="1" dirty="0"/>
                <a:t>B</a:t>
              </a:r>
            </a:p>
            <a:p>
              <a:pPr eaLnBrk="1" hangingPunct="1">
                <a:spcBef>
                  <a:spcPts val="0"/>
                </a:spcBef>
              </a:pPr>
              <a:r>
                <a:rPr lang="en-US" sz="1800" b="1" dirty="0"/>
                <a:t>U</a:t>
              </a:r>
            </a:p>
            <a:p>
              <a:pPr eaLnBrk="1" hangingPunct="1">
                <a:spcBef>
                  <a:spcPts val="0"/>
                </a:spcBef>
              </a:pPr>
              <a:r>
                <a:rPr lang="en-US" sz="1800" b="1" dirty="0"/>
                <a:t>F</a:t>
              </a:r>
            </a:p>
            <a:p>
              <a:pPr eaLnBrk="1" hangingPunct="1">
                <a:spcBef>
                  <a:spcPts val="0"/>
                </a:spcBef>
              </a:pPr>
              <a:r>
                <a:rPr lang="en-US" sz="1800" b="1" dirty="0"/>
                <a:t>F</a:t>
              </a:r>
            </a:p>
            <a:p>
              <a:pPr eaLnBrk="1" hangingPunct="1">
                <a:spcBef>
                  <a:spcPts val="0"/>
                </a:spcBef>
              </a:pPr>
              <a:r>
                <a:rPr lang="en-US" sz="1800" b="1" dirty="0"/>
                <a:t>E</a:t>
              </a:r>
            </a:p>
            <a:p>
              <a:pPr eaLnBrk="1" hangingPunct="1">
                <a:spcBef>
                  <a:spcPts val="0"/>
                </a:spcBef>
              </a:pPr>
              <a:r>
                <a:rPr lang="en-US" sz="1800" b="1" dirty="0"/>
                <a:t>R</a:t>
              </a:r>
            </a:p>
          </p:txBody>
        </p:sp>
        <p:sp>
          <p:nvSpPr>
            <p:cNvPr id="50187" name="Text Box 13"/>
            <p:cNvSpPr txBox="1">
              <a:spLocks noChangeArrowheads="1"/>
            </p:cNvSpPr>
            <p:nvPr/>
          </p:nvSpPr>
          <p:spPr bwMode="auto">
            <a:xfrm>
              <a:off x="2180" y="1047"/>
              <a:ext cx="192" cy="197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b="1" dirty="0"/>
                <a:t>B</a:t>
              </a:r>
            </a:p>
            <a:p>
              <a:pPr eaLnBrk="1" hangingPunct="1">
                <a:spcBef>
                  <a:spcPts val="0"/>
                </a:spcBef>
              </a:pPr>
              <a:r>
                <a:rPr lang="en-US" sz="1800" b="1" dirty="0"/>
                <a:t>U</a:t>
              </a:r>
            </a:p>
            <a:p>
              <a:pPr eaLnBrk="1" hangingPunct="1">
                <a:spcBef>
                  <a:spcPts val="0"/>
                </a:spcBef>
              </a:pPr>
              <a:r>
                <a:rPr lang="en-US" sz="1800" b="1" dirty="0"/>
                <a:t>F</a:t>
              </a:r>
            </a:p>
            <a:p>
              <a:pPr eaLnBrk="1" hangingPunct="1">
                <a:spcBef>
                  <a:spcPts val="0"/>
                </a:spcBef>
              </a:pPr>
              <a:r>
                <a:rPr lang="en-US" sz="1800" b="1" dirty="0"/>
                <a:t>F</a:t>
              </a:r>
            </a:p>
            <a:p>
              <a:pPr eaLnBrk="1" hangingPunct="1">
                <a:spcBef>
                  <a:spcPts val="0"/>
                </a:spcBef>
              </a:pPr>
              <a:r>
                <a:rPr lang="en-US" sz="1800" b="1" dirty="0"/>
                <a:t>E</a:t>
              </a:r>
            </a:p>
            <a:p>
              <a:pPr eaLnBrk="1" hangingPunct="1">
                <a:spcBef>
                  <a:spcPts val="0"/>
                </a:spcBef>
              </a:pPr>
              <a:r>
                <a:rPr lang="en-US" sz="1800" b="1" dirty="0"/>
                <a:t>R</a:t>
              </a:r>
            </a:p>
          </p:txBody>
        </p:sp>
        <p:sp>
          <p:nvSpPr>
            <p:cNvPr id="50188" name="Text Box 14"/>
            <p:cNvSpPr txBox="1">
              <a:spLocks noChangeArrowheads="1"/>
            </p:cNvSpPr>
            <p:nvPr/>
          </p:nvSpPr>
          <p:spPr bwMode="auto">
            <a:xfrm>
              <a:off x="3908" y="1047"/>
              <a:ext cx="192" cy="197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b="1" dirty="0"/>
                <a:t>B</a:t>
              </a:r>
            </a:p>
            <a:p>
              <a:pPr eaLnBrk="1" hangingPunct="1">
                <a:spcBef>
                  <a:spcPts val="0"/>
                </a:spcBef>
              </a:pPr>
              <a:r>
                <a:rPr lang="en-US" sz="1800" b="1" dirty="0"/>
                <a:t>U</a:t>
              </a:r>
            </a:p>
            <a:p>
              <a:pPr eaLnBrk="1" hangingPunct="1">
                <a:spcBef>
                  <a:spcPts val="0"/>
                </a:spcBef>
              </a:pPr>
              <a:r>
                <a:rPr lang="en-US" sz="1800" b="1" dirty="0"/>
                <a:t>F</a:t>
              </a:r>
            </a:p>
            <a:p>
              <a:pPr eaLnBrk="1" hangingPunct="1">
                <a:spcBef>
                  <a:spcPts val="0"/>
                </a:spcBef>
              </a:pPr>
              <a:r>
                <a:rPr lang="en-US" sz="1800" b="1" dirty="0"/>
                <a:t>F</a:t>
              </a:r>
            </a:p>
            <a:p>
              <a:pPr eaLnBrk="1" hangingPunct="1">
                <a:spcBef>
                  <a:spcPts val="0"/>
                </a:spcBef>
              </a:pPr>
              <a:r>
                <a:rPr lang="en-US" sz="1800" b="1" dirty="0"/>
                <a:t>E</a:t>
              </a:r>
            </a:p>
            <a:p>
              <a:pPr eaLnBrk="1" hangingPunct="1">
                <a:spcBef>
                  <a:spcPts val="0"/>
                </a:spcBef>
              </a:pPr>
              <a:r>
                <a:rPr lang="en-US" sz="1800" b="1" dirty="0"/>
                <a:t>R</a:t>
              </a:r>
            </a:p>
          </p:txBody>
        </p:sp>
        <p:sp>
          <p:nvSpPr>
            <p:cNvPr id="50189" name="Text Box 15"/>
            <p:cNvSpPr txBox="1">
              <a:spLocks noChangeArrowheads="1"/>
            </p:cNvSpPr>
            <p:nvPr/>
          </p:nvSpPr>
          <p:spPr bwMode="auto">
            <a:xfrm>
              <a:off x="2996" y="1047"/>
              <a:ext cx="192" cy="197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b="1" dirty="0"/>
                <a:t>B</a:t>
              </a:r>
            </a:p>
            <a:p>
              <a:pPr eaLnBrk="1" hangingPunct="1">
                <a:spcBef>
                  <a:spcPts val="0"/>
                </a:spcBef>
              </a:pPr>
              <a:r>
                <a:rPr lang="en-US" sz="1800" b="1" dirty="0"/>
                <a:t>U</a:t>
              </a:r>
            </a:p>
            <a:p>
              <a:pPr eaLnBrk="1" hangingPunct="1">
                <a:spcBef>
                  <a:spcPts val="0"/>
                </a:spcBef>
              </a:pPr>
              <a:r>
                <a:rPr lang="en-US" sz="1800" b="1" dirty="0"/>
                <a:t>F</a:t>
              </a:r>
            </a:p>
            <a:p>
              <a:pPr eaLnBrk="1" hangingPunct="1">
                <a:spcBef>
                  <a:spcPts val="0"/>
                </a:spcBef>
              </a:pPr>
              <a:r>
                <a:rPr lang="en-US" sz="1800" b="1" dirty="0"/>
                <a:t>F</a:t>
              </a:r>
            </a:p>
            <a:p>
              <a:pPr eaLnBrk="1" hangingPunct="1">
                <a:spcBef>
                  <a:spcPts val="0"/>
                </a:spcBef>
              </a:pPr>
              <a:r>
                <a:rPr lang="en-US" sz="1800" b="1" dirty="0"/>
                <a:t>E</a:t>
              </a:r>
            </a:p>
            <a:p>
              <a:pPr eaLnBrk="1" hangingPunct="1">
                <a:spcBef>
                  <a:spcPts val="0"/>
                </a:spcBef>
              </a:pPr>
              <a:r>
                <a:rPr lang="en-US" sz="1800" b="1" dirty="0"/>
                <a:t>R</a:t>
              </a:r>
            </a:p>
          </p:txBody>
        </p:sp>
        <p:sp>
          <p:nvSpPr>
            <p:cNvPr id="50190" name="Line 16"/>
            <p:cNvSpPr>
              <a:spLocks noChangeShapeType="1"/>
            </p:cNvSpPr>
            <p:nvPr/>
          </p:nvSpPr>
          <p:spPr bwMode="auto">
            <a:xfrm>
              <a:off x="980" y="1767"/>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50191" name="Line 17"/>
            <p:cNvSpPr>
              <a:spLocks noChangeShapeType="1"/>
            </p:cNvSpPr>
            <p:nvPr/>
          </p:nvSpPr>
          <p:spPr bwMode="auto">
            <a:xfrm>
              <a:off x="1412" y="1767"/>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50192" name="Line 18"/>
            <p:cNvSpPr>
              <a:spLocks noChangeShapeType="1"/>
            </p:cNvSpPr>
            <p:nvPr/>
          </p:nvSpPr>
          <p:spPr bwMode="auto">
            <a:xfrm>
              <a:off x="2084" y="1767"/>
              <a:ext cx="96"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50193" name="Line 19"/>
            <p:cNvSpPr>
              <a:spLocks noChangeShapeType="1"/>
            </p:cNvSpPr>
            <p:nvPr/>
          </p:nvSpPr>
          <p:spPr bwMode="auto">
            <a:xfrm>
              <a:off x="2372" y="1767"/>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50194" name="Line 20"/>
            <p:cNvSpPr>
              <a:spLocks noChangeShapeType="1"/>
            </p:cNvSpPr>
            <p:nvPr/>
          </p:nvSpPr>
          <p:spPr bwMode="auto">
            <a:xfrm>
              <a:off x="2852" y="1767"/>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50195" name="Line 21"/>
            <p:cNvSpPr>
              <a:spLocks noChangeShapeType="1"/>
            </p:cNvSpPr>
            <p:nvPr/>
          </p:nvSpPr>
          <p:spPr bwMode="auto">
            <a:xfrm>
              <a:off x="3764" y="1767"/>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50196" name="Line 22"/>
            <p:cNvSpPr>
              <a:spLocks noChangeShapeType="1"/>
            </p:cNvSpPr>
            <p:nvPr/>
          </p:nvSpPr>
          <p:spPr bwMode="auto">
            <a:xfrm>
              <a:off x="3188" y="1767"/>
              <a:ext cx="96"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50197" name="Line 23"/>
            <p:cNvSpPr>
              <a:spLocks noChangeShapeType="1"/>
            </p:cNvSpPr>
            <p:nvPr/>
          </p:nvSpPr>
          <p:spPr bwMode="auto">
            <a:xfrm>
              <a:off x="4100" y="1767"/>
              <a:ext cx="96"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50198" name="Text Box 24"/>
            <p:cNvSpPr txBox="1">
              <a:spLocks noChangeArrowheads="1"/>
            </p:cNvSpPr>
            <p:nvPr/>
          </p:nvSpPr>
          <p:spPr bwMode="auto">
            <a:xfrm>
              <a:off x="1731" y="1033"/>
              <a:ext cx="20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a:t>
              </a:r>
              <a:r>
                <a:rPr lang="en-US" sz="1800" b="1" baseline="-25000"/>
                <a:t>2 </a:t>
              </a:r>
            </a:p>
          </p:txBody>
        </p:sp>
        <p:sp>
          <p:nvSpPr>
            <p:cNvPr id="50199" name="Text Box 25"/>
            <p:cNvSpPr txBox="1">
              <a:spLocks noChangeArrowheads="1"/>
            </p:cNvSpPr>
            <p:nvPr/>
          </p:nvSpPr>
          <p:spPr bwMode="auto">
            <a:xfrm>
              <a:off x="2595" y="1033"/>
              <a:ext cx="20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a:t>
              </a:r>
              <a:r>
                <a:rPr lang="en-US" sz="1800" b="1" baseline="-25000"/>
                <a:t>1 </a:t>
              </a:r>
            </a:p>
          </p:txBody>
        </p:sp>
        <p:sp>
          <p:nvSpPr>
            <p:cNvPr id="50200" name="Text Box 26"/>
            <p:cNvSpPr txBox="1">
              <a:spLocks noChangeArrowheads="1"/>
            </p:cNvSpPr>
            <p:nvPr/>
          </p:nvSpPr>
          <p:spPr bwMode="auto">
            <a:xfrm>
              <a:off x="4718" y="2263"/>
              <a:ext cx="636" cy="291"/>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Reg-file</a:t>
              </a:r>
              <a:r>
                <a:rPr lang="en-US" b="1"/>
                <a:t>  </a:t>
              </a:r>
            </a:p>
          </p:txBody>
        </p:sp>
        <p:cxnSp>
          <p:nvCxnSpPr>
            <p:cNvPr id="50201" name="AutoShape 27"/>
            <p:cNvCxnSpPr>
              <a:cxnSpLocks noChangeShapeType="1"/>
              <a:stCxn id="50200" idx="2"/>
              <a:endCxn id="50180" idx="2"/>
            </p:cNvCxnSpPr>
            <p:nvPr/>
          </p:nvCxnSpPr>
          <p:spPr bwMode="auto">
            <a:xfrm rot="5400000" flipH="1">
              <a:off x="3103" y="621"/>
              <a:ext cx="650" cy="3216"/>
            </a:xfrm>
            <a:prstGeom prst="curvedConnector3">
              <a:avLst>
                <a:gd name="adj1" fmla="val -22162"/>
              </a:avLst>
            </a:prstGeom>
            <a:noFill/>
            <a:ln w="9525">
              <a:solidFill>
                <a:schemeClr val="tx1"/>
              </a:solidFill>
              <a:prstDash val="dash"/>
              <a:round/>
              <a:headEnd/>
              <a:tailEnd type="triangle" w="med" len="med"/>
            </a:ln>
            <a:extLst>
              <a:ext uri="{909E8E84-426E-40dd-AFC4-6F175D3DCCD1}">
                <a14:hiddenFill xmlns:a14="http://schemas.microsoft.com/office/drawing/2010/main" xmlns="">
                  <a:noFill/>
                </a14:hiddenFill>
              </a:ext>
            </a:extLst>
          </p:spPr>
        </p:cxnSp>
        <p:sp>
          <p:nvSpPr>
            <p:cNvPr id="50202" name="Text Box 28"/>
            <p:cNvSpPr txBox="1">
              <a:spLocks noChangeArrowheads="1"/>
            </p:cNvSpPr>
            <p:nvPr/>
          </p:nvSpPr>
          <p:spPr bwMode="auto">
            <a:xfrm>
              <a:off x="2818" y="3540"/>
              <a:ext cx="1662"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dirty="0"/>
                <a:t>R1 not ready to be read   </a:t>
              </a:r>
            </a:p>
          </p:txBody>
        </p:sp>
        <p:cxnSp>
          <p:nvCxnSpPr>
            <p:cNvPr id="50203" name="AutoShape 29"/>
            <p:cNvCxnSpPr>
              <a:cxnSpLocks noChangeShapeType="1"/>
              <a:stCxn id="50181" idx="2"/>
              <a:endCxn id="50180" idx="2"/>
            </p:cNvCxnSpPr>
            <p:nvPr/>
          </p:nvCxnSpPr>
          <p:spPr bwMode="auto">
            <a:xfrm rot="5400000">
              <a:off x="2252" y="1472"/>
              <a:ext cx="1" cy="864"/>
            </a:xfrm>
            <a:prstGeom prst="curvedConnector3">
              <a:avLst>
                <a:gd name="adj1" fmla="val 14395468"/>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50204" name="Text Box 30"/>
            <p:cNvSpPr txBox="1">
              <a:spLocks noChangeArrowheads="1"/>
            </p:cNvSpPr>
            <p:nvPr/>
          </p:nvSpPr>
          <p:spPr bwMode="auto">
            <a:xfrm>
              <a:off x="1503" y="2214"/>
              <a:ext cx="855" cy="6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dirty="0"/>
                <a:t>R1 value forwarded  </a:t>
              </a:r>
            </a:p>
            <a:p>
              <a:pPr eaLnBrk="1" hangingPunct="1"/>
              <a:r>
                <a:rPr lang="en-US" sz="1600" b="1" dirty="0"/>
                <a:t>from EX stage       </a:t>
              </a:r>
            </a:p>
          </p:txBody>
        </p:sp>
      </p:grpSp>
      <p:sp>
        <p:nvSpPr>
          <p:cNvPr id="2" name="Title 1"/>
          <p:cNvSpPr>
            <a:spLocks noGrp="1"/>
          </p:cNvSpPr>
          <p:nvPr>
            <p:ph type="title"/>
          </p:nvPr>
        </p:nvSpPr>
        <p:spPr/>
        <p:txBody>
          <a:bodyPr/>
          <a:lstStyle/>
          <a:p>
            <a:r>
              <a:rPr lang="en-US" dirty="0"/>
              <a:t>Forwarding example</a:t>
            </a:r>
          </a:p>
        </p:txBody>
      </p:sp>
      <p:sp>
        <p:nvSpPr>
          <p:cNvPr id="30" name="Text Box 28"/>
          <p:cNvSpPr txBox="1">
            <a:spLocks noChangeArrowheads="1"/>
          </p:cNvSpPr>
          <p:nvPr/>
        </p:nvSpPr>
        <p:spPr bwMode="auto">
          <a:xfrm>
            <a:off x="215950" y="1779524"/>
            <a:ext cx="1947843" cy="584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dirty="0"/>
              <a:t>I</a:t>
            </a:r>
            <a:r>
              <a:rPr lang="en-US" sz="1600" b="1" baseline="-25000" dirty="0"/>
              <a:t>1</a:t>
            </a:r>
            <a:r>
              <a:rPr lang="en-US" sz="1600" b="1" dirty="0"/>
              <a:t>:  R1 &lt;- R2 + R3</a:t>
            </a:r>
          </a:p>
          <a:p>
            <a:pPr eaLnBrk="1" hangingPunct="1"/>
            <a:r>
              <a:rPr lang="en-US" sz="1600" b="1" dirty="0"/>
              <a:t>I</a:t>
            </a:r>
            <a:r>
              <a:rPr lang="en-US" sz="1600" b="1" baseline="-25000" dirty="0"/>
              <a:t>2</a:t>
            </a:r>
            <a:r>
              <a:rPr lang="en-US" sz="1600" b="1" dirty="0"/>
              <a:t>:  R4 &lt;- R1 + R5</a:t>
            </a:r>
          </a:p>
        </p:txBody>
      </p:sp>
      <p:sp>
        <p:nvSpPr>
          <p:cNvPr id="3" name="TextBox 2"/>
          <p:cNvSpPr txBox="1"/>
          <p:nvPr/>
        </p:nvSpPr>
        <p:spPr>
          <a:xfrm>
            <a:off x="86932" y="5330431"/>
            <a:ext cx="2997962" cy="1477328"/>
          </a:xfrm>
          <a:prstGeom prst="rect">
            <a:avLst/>
          </a:prstGeom>
          <a:noFill/>
        </p:spPr>
        <p:txBody>
          <a:bodyPr wrap="square" rtlCol="0">
            <a:spAutoFit/>
          </a:bodyPr>
          <a:lstStyle/>
          <a:p>
            <a:r>
              <a:rPr lang="en-US" dirty="0"/>
              <a:t>Forwarding logic in ID/RR:</a:t>
            </a:r>
          </a:p>
          <a:p>
            <a:r>
              <a:rPr lang="en-US" dirty="0"/>
              <a:t>If RP == 1 then</a:t>
            </a:r>
          </a:p>
          <a:p>
            <a:r>
              <a:rPr lang="en-US" dirty="0"/>
              <a:t>  use forwarded value </a:t>
            </a:r>
          </a:p>
          <a:p>
            <a:r>
              <a:rPr lang="en-US" dirty="0"/>
              <a:t>else </a:t>
            </a:r>
          </a:p>
          <a:p>
            <a:r>
              <a:rPr lang="en-US" dirty="0"/>
              <a:t>  read entry from DPRF</a:t>
            </a:r>
          </a:p>
        </p:txBody>
      </p:sp>
    </p:spTree>
    <p:extLst>
      <p:ext uri="{BB962C8B-B14F-4D97-AF65-F5344CB8AC3E}">
        <p14:creationId xmlns:p14="http://schemas.microsoft.com/office/powerpoint/2010/main" val="3939358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76272" y="1769875"/>
          <a:ext cx="8628063" cy="4891723"/>
        </p:xfrm>
        <a:graphic>
          <a:graphicData uri="http://schemas.openxmlformats.org/drawingml/2006/table">
            <a:tbl>
              <a:tblPr/>
              <a:tblGrid>
                <a:gridCol w="2661940">
                  <a:extLst>
                    <a:ext uri="{9D8B030D-6E8A-4147-A177-3AD203B41FA5}">
                      <a16:colId xmlns:a16="http://schemas.microsoft.com/office/drawing/2014/main" val="20000"/>
                    </a:ext>
                  </a:extLst>
                </a:gridCol>
                <a:gridCol w="2198920">
                  <a:extLst>
                    <a:ext uri="{9D8B030D-6E8A-4147-A177-3AD203B41FA5}">
                      <a16:colId xmlns:a16="http://schemas.microsoft.com/office/drawing/2014/main" val="20001"/>
                    </a:ext>
                  </a:extLst>
                </a:gridCol>
                <a:gridCol w="739292">
                  <a:extLst>
                    <a:ext uri="{9D8B030D-6E8A-4147-A177-3AD203B41FA5}">
                      <a16:colId xmlns:a16="http://schemas.microsoft.com/office/drawing/2014/main" val="20002"/>
                    </a:ext>
                  </a:extLst>
                </a:gridCol>
                <a:gridCol w="3027911">
                  <a:extLst>
                    <a:ext uri="{9D8B030D-6E8A-4147-A177-3AD203B41FA5}">
                      <a16:colId xmlns:a16="http://schemas.microsoft.com/office/drawing/2014/main" val="20003"/>
                    </a:ext>
                  </a:extLst>
                </a:gridCol>
              </a:tblGrid>
              <a:tr h="4619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Times New Roman" charset="0"/>
                          <a:ea typeface="ＭＳ Ｐゴシック" charset="0"/>
                          <a:cs typeface="Times New Roman" charset="0"/>
                        </a:rPr>
                        <a:t>Name</a:t>
                      </a:r>
                      <a:endParaRPr kumimoji="0" lang="en-US" sz="14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0008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FFFFFF"/>
                          </a:solidFill>
                          <a:effectLst/>
                          <a:latin typeface="Times New Roman" charset="0"/>
                          <a:ea typeface="ＭＳ Ｐゴシック" charset="0"/>
                          <a:cs typeface="Times New Roman" charset="0"/>
                        </a:rPr>
                        <a:t>Notation</a:t>
                      </a:r>
                      <a:endPar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endParaRP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0008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FFFFFF"/>
                          </a:solidFill>
                          <a:effectLst/>
                          <a:latin typeface="Times New Roman" charset="0"/>
                          <a:ea typeface="ＭＳ Ｐゴシック" charset="0"/>
                          <a:cs typeface="Times New Roman" charset="0"/>
                        </a:rPr>
                        <a:t>Units</a:t>
                      </a:r>
                      <a:endParaRPr kumimoji="0" lang="en-US" sz="14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0008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FFFFFF"/>
                          </a:solidFill>
                          <a:effectLst/>
                          <a:latin typeface="Times New Roman" charset="0"/>
                          <a:ea typeface="ＭＳ Ｐゴシック" charset="0"/>
                          <a:cs typeface="Times New Roman" charset="0"/>
                        </a:rPr>
                        <a:t>Comment</a:t>
                      </a:r>
                      <a:endParaRPr kumimoji="0" lang="en-US" sz="14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00080"/>
                    </a:solid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charset="0"/>
                          <a:ea typeface="ＭＳ Ｐゴシック" charset="0"/>
                          <a:cs typeface="Times New Roman" charset="0"/>
                        </a:rPr>
                        <a:t>Memory footprint</a:t>
                      </a:r>
                      <a:endPar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endParaRP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523875"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a:t>
                      </a: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Bytes</a:t>
                      </a: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Total space occupied by the program in memory</a:t>
                      </a: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Execution time</a:t>
                      </a:r>
                      <a:endParaRPr kumimoji="0" lang="en-US" sz="14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 </a:t>
                      </a:r>
                      <a:r>
                        <a:rPr kumimoji="0" lang="en-US" sz="1400" b="0" i="0" u="none" strike="noStrike" cap="none" normalizeH="0" baseline="0" dirty="0" err="1">
                          <a:ln>
                            <a:noFill/>
                          </a:ln>
                          <a:solidFill>
                            <a:schemeClr val="tx1"/>
                          </a:solidFill>
                          <a:effectLst/>
                          <a:latin typeface="Times New Roman" charset="0"/>
                          <a:ea typeface="ＭＳ Ｐゴシック" charset="0"/>
                          <a:cs typeface="Times New Roman" charset="0"/>
                        </a:rPr>
                        <a:t>CPI</a:t>
                      </a:r>
                      <a:r>
                        <a:rPr kumimoji="0" lang="en-US" sz="1400" b="0" i="0" u="none" strike="noStrike" cap="none" normalizeH="0" baseline="-25000" dirty="0" err="1">
                          <a:ln>
                            <a:noFill/>
                          </a:ln>
                          <a:solidFill>
                            <a:schemeClr val="tx1"/>
                          </a:solidFill>
                          <a:effectLst/>
                          <a:latin typeface="Times New Roman" charset="0"/>
                          <a:ea typeface="ＭＳ Ｐゴシック" charset="0"/>
                          <a:cs typeface="Times New Roman" charset="0"/>
                        </a:rPr>
                        <a:t>j</a:t>
                      </a: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 * clock cycle time, where 1 ≤ j ≤ n</a:t>
                      </a: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Seconds</a:t>
                      </a: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Running time of the program that executes </a:t>
                      </a:r>
                      <a:r>
                        <a:rPr kumimoji="0" lang="en-US" sz="1400" b="0" i="1" u="none" strike="noStrike" cap="none" normalizeH="0" baseline="0">
                          <a:ln>
                            <a:noFill/>
                          </a:ln>
                          <a:solidFill>
                            <a:schemeClr val="tx1"/>
                          </a:solidFill>
                          <a:effectLst/>
                          <a:latin typeface="Times New Roman" charset="0"/>
                          <a:ea typeface="ＭＳ Ｐゴシック" charset="0"/>
                          <a:cs typeface="Times New Roman" charset="0"/>
                        </a:rPr>
                        <a:t>n</a:t>
                      </a: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 instructions</a:t>
                      </a: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charset="0"/>
                          <a:ea typeface="ＭＳ Ｐゴシック" charset="0"/>
                          <a:cs typeface="Times New Roman" charset="0"/>
                        </a:rPr>
                        <a:t>      Arithmetic mean</a:t>
                      </a:r>
                      <a:endPar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endParaRP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(E</a:t>
                      </a:r>
                      <a:r>
                        <a:rPr kumimoji="0" lang="en-US" sz="1400" b="0" i="0" u="none" strike="noStrike" cap="none" normalizeH="0" baseline="-25000" dirty="0">
                          <a:ln>
                            <a:noFill/>
                          </a:ln>
                          <a:solidFill>
                            <a:schemeClr val="tx1"/>
                          </a:solidFill>
                          <a:effectLst/>
                          <a:latin typeface="Times New Roman" charset="0"/>
                          <a:ea typeface="ＭＳ Ｐゴシック" charset="0"/>
                          <a:cs typeface="Times New Roman" charset="0"/>
                        </a:rPr>
                        <a:t>1</a:t>
                      </a: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+E</a:t>
                      </a:r>
                      <a:r>
                        <a:rPr kumimoji="0" lang="en-US" sz="1400" b="0" i="0" u="none" strike="noStrike" cap="none" normalizeH="0" baseline="-25000" dirty="0">
                          <a:ln>
                            <a:noFill/>
                          </a:ln>
                          <a:solidFill>
                            <a:schemeClr val="tx1"/>
                          </a:solidFill>
                          <a:effectLst/>
                          <a:latin typeface="Times New Roman" charset="0"/>
                          <a:ea typeface="ＭＳ Ｐゴシック" charset="0"/>
                          <a:cs typeface="Times New Roman" charset="0"/>
                        </a:rPr>
                        <a:t>2</a:t>
                      </a: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a:t>
                      </a:r>
                      <a:r>
                        <a:rPr kumimoji="0" lang="en-US" sz="1400" b="0" i="0" u="none" strike="noStrike" cap="none" normalizeH="0" baseline="0" dirty="0" err="1">
                          <a:ln>
                            <a:noFill/>
                          </a:ln>
                          <a:solidFill>
                            <a:schemeClr val="tx1"/>
                          </a:solidFill>
                          <a:effectLst/>
                          <a:latin typeface="Times New Roman" charset="0"/>
                          <a:ea typeface="ＭＳ Ｐゴシック" charset="0"/>
                          <a:cs typeface="Times New Roman" charset="0"/>
                        </a:rPr>
                        <a:t>E</a:t>
                      </a:r>
                      <a:r>
                        <a:rPr kumimoji="0" lang="en-US" sz="1400" b="0" i="0" u="none" strike="noStrike" cap="none" normalizeH="0" baseline="-25000" dirty="0" err="1">
                          <a:ln>
                            <a:noFill/>
                          </a:ln>
                          <a:solidFill>
                            <a:schemeClr val="tx1"/>
                          </a:solidFill>
                          <a:effectLst/>
                          <a:latin typeface="Times New Roman" charset="0"/>
                          <a:ea typeface="ＭＳ Ｐゴシック" charset="0"/>
                          <a:cs typeface="Times New Roman" charset="0"/>
                        </a:rPr>
                        <a:t>p</a:t>
                      </a: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)/p</a:t>
                      </a: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Seconds</a:t>
                      </a: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Average of execution times of constituent </a:t>
                      </a:r>
                      <a:r>
                        <a:rPr kumimoji="0" lang="en-US" sz="1400" b="0" i="1" u="none" strike="noStrike" cap="none" normalizeH="0" baseline="0">
                          <a:ln>
                            <a:noFill/>
                          </a:ln>
                          <a:solidFill>
                            <a:schemeClr val="tx1"/>
                          </a:solidFill>
                          <a:effectLst/>
                          <a:latin typeface="Times New Roman" charset="0"/>
                          <a:ea typeface="ＭＳ Ｐゴシック" charset="0"/>
                          <a:cs typeface="Times New Roman" charset="0"/>
                        </a:rPr>
                        <a:t>p</a:t>
                      </a: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 benchmark programs</a:t>
                      </a: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      Weighted Arithmetic mean</a:t>
                      </a:r>
                      <a:endParaRPr kumimoji="0" lang="en-US" sz="14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(f</a:t>
                      </a:r>
                      <a:r>
                        <a:rPr kumimoji="0" lang="en-US" sz="1400" b="0" i="0" u="none" strike="noStrike" cap="none" normalizeH="0" baseline="-25000" dirty="0">
                          <a:ln>
                            <a:noFill/>
                          </a:ln>
                          <a:solidFill>
                            <a:schemeClr val="tx1"/>
                          </a:solidFill>
                          <a:effectLst/>
                          <a:latin typeface="Times New Roman" charset="0"/>
                          <a:ea typeface="ＭＳ Ｐゴシック" charset="0"/>
                          <a:cs typeface="Times New Roman" charset="0"/>
                        </a:rPr>
                        <a:t>1</a:t>
                      </a: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*E</a:t>
                      </a:r>
                      <a:r>
                        <a:rPr kumimoji="0" lang="en-US" sz="1400" b="0" i="0" u="none" strike="noStrike" cap="none" normalizeH="0" baseline="-25000" dirty="0">
                          <a:ln>
                            <a:noFill/>
                          </a:ln>
                          <a:solidFill>
                            <a:schemeClr val="tx1"/>
                          </a:solidFill>
                          <a:effectLst/>
                          <a:latin typeface="Times New Roman" charset="0"/>
                          <a:ea typeface="ＭＳ Ｐゴシック" charset="0"/>
                          <a:cs typeface="Times New Roman" charset="0"/>
                        </a:rPr>
                        <a:t>1</a:t>
                      </a: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+f</a:t>
                      </a:r>
                      <a:r>
                        <a:rPr kumimoji="0" lang="en-US" sz="1400" b="0" i="0" u="none" strike="noStrike" cap="none" normalizeH="0" baseline="-25000" dirty="0">
                          <a:ln>
                            <a:noFill/>
                          </a:ln>
                          <a:solidFill>
                            <a:schemeClr val="tx1"/>
                          </a:solidFill>
                          <a:effectLst/>
                          <a:latin typeface="Times New Roman" charset="0"/>
                          <a:ea typeface="ＭＳ Ｐゴシック" charset="0"/>
                          <a:cs typeface="Times New Roman" charset="0"/>
                        </a:rPr>
                        <a:t>2</a:t>
                      </a: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*E</a:t>
                      </a:r>
                      <a:r>
                        <a:rPr kumimoji="0" lang="en-US" sz="1400" b="0" i="0" u="none" strike="noStrike" cap="none" normalizeH="0" baseline="-25000" dirty="0">
                          <a:ln>
                            <a:noFill/>
                          </a:ln>
                          <a:solidFill>
                            <a:schemeClr val="tx1"/>
                          </a:solidFill>
                          <a:effectLst/>
                          <a:latin typeface="Times New Roman" charset="0"/>
                          <a:ea typeface="ＭＳ Ｐゴシック" charset="0"/>
                          <a:cs typeface="Times New Roman" charset="0"/>
                        </a:rPr>
                        <a:t>2</a:t>
                      </a: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a:t>
                      </a:r>
                      <a:r>
                        <a:rPr kumimoji="0" lang="en-US" sz="1400" b="0" i="0" u="none" strike="noStrike" cap="none" normalizeH="0" baseline="0" dirty="0" err="1">
                          <a:ln>
                            <a:noFill/>
                          </a:ln>
                          <a:solidFill>
                            <a:schemeClr val="tx1"/>
                          </a:solidFill>
                          <a:effectLst/>
                          <a:latin typeface="Times New Roman" charset="0"/>
                          <a:ea typeface="ＭＳ Ｐゴシック" charset="0"/>
                          <a:cs typeface="Times New Roman" charset="0"/>
                        </a:rPr>
                        <a:t>f</a:t>
                      </a:r>
                      <a:r>
                        <a:rPr kumimoji="0" lang="en-US" sz="1400" b="0" i="0" u="none" strike="noStrike" cap="none" normalizeH="0" baseline="-25000" dirty="0" err="1">
                          <a:ln>
                            <a:noFill/>
                          </a:ln>
                          <a:solidFill>
                            <a:schemeClr val="tx1"/>
                          </a:solidFill>
                          <a:effectLst/>
                          <a:latin typeface="Times New Roman" charset="0"/>
                          <a:ea typeface="ＭＳ Ｐゴシック" charset="0"/>
                          <a:cs typeface="Times New Roman" charset="0"/>
                        </a:rPr>
                        <a:t>p</a:t>
                      </a: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a:t>
                      </a:r>
                      <a:r>
                        <a:rPr kumimoji="0" lang="en-US" sz="1400" b="0" i="0" u="none" strike="noStrike" cap="none" normalizeH="0" baseline="0" dirty="0" err="1">
                          <a:ln>
                            <a:noFill/>
                          </a:ln>
                          <a:solidFill>
                            <a:schemeClr val="tx1"/>
                          </a:solidFill>
                          <a:effectLst/>
                          <a:latin typeface="Times New Roman" charset="0"/>
                          <a:ea typeface="ＭＳ Ｐゴシック" charset="0"/>
                          <a:cs typeface="Times New Roman" charset="0"/>
                        </a:rPr>
                        <a:t>E</a:t>
                      </a:r>
                      <a:r>
                        <a:rPr kumimoji="0" lang="en-US" sz="1400" b="0" i="0" u="none" strike="noStrike" cap="none" normalizeH="0" baseline="-25000" dirty="0" err="1">
                          <a:ln>
                            <a:noFill/>
                          </a:ln>
                          <a:solidFill>
                            <a:schemeClr val="tx1"/>
                          </a:solidFill>
                          <a:effectLst/>
                          <a:latin typeface="Times New Roman" charset="0"/>
                          <a:ea typeface="ＭＳ Ｐゴシック" charset="0"/>
                          <a:cs typeface="Times New Roman" charset="0"/>
                        </a:rPr>
                        <a:t>p</a:t>
                      </a: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a:t>
                      </a: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Seconds</a:t>
                      </a: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Weighted average of execution times of constituent </a:t>
                      </a:r>
                      <a:r>
                        <a:rPr kumimoji="0" lang="en-US" sz="1400" b="0" i="1" u="none" strike="noStrike" cap="none" normalizeH="0" baseline="0">
                          <a:ln>
                            <a:noFill/>
                          </a:ln>
                          <a:solidFill>
                            <a:schemeClr val="tx1"/>
                          </a:solidFill>
                          <a:effectLst/>
                          <a:latin typeface="Times New Roman" charset="0"/>
                          <a:ea typeface="ＭＳ Ｐゴシック" charset="0"/>
                          <a:cs typeface="Times New Roman" charset="0"/>
                        </a:rPr>
                        <a:t>p</a:t>
                      </a: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 benchmark programs</a:t>
                      </a: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35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      Geometric mean</a:t>
                      </a:r>
                      <a:endParaRPr kumimoji="0" lang="en-US" sz="14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Times New Roman" charset="0"/>
                          <a:ea typeface="ＭＳ Ｐゴシック" charset="0"/>
                          <a:cs typeface="Times New Roman" charset="0"/>
                        </a:rPr>
                        <a:t>p</a:t>
                      </a:r>
                      <a:r>
                        <a:rPr kumimoji="0" lang="en-US" sz="1400" b="0" i="0" u="none" strike="noStrike" cap="none" normalizeH="0" baseline="30000" dirty="0" err="1">
                          <a:ln>
                            <a:noFill/>
                          </a:ln>
                          <a:solidFill>
                            <a:schemeClr val="tx1"/>
                          </a:solidFill>
                          <a:effectLst/>
                          <a:latin typeface="Times New Roman" charset="0"/>
                          <a:ea typeface="ＭＳ Ｐゴシック" charset="0"/>
                          <a:cs typeface="Times New Roman" charset="0"/>
                        </a:rPr>
                        <a:t>th</a:t>
                      </a: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 root (E</a:t>
                      </a:r>
                      <a:r>
                        <a:rPr kumimoji="0" lang="en-US" sz="1400" b="0" i="0" u="none" strike="noStrike" cap="none" normalizeH="0" baseline="-25000" dirty="0">
                          <a:ln>
                            <a:noFill/>
                          </a:ln>
                          <a:solidFill>
                            <a:schemeClr val="tx1"/>
                          </a:solidFill>
                          <a:effectLst/>
                          <a:latin typeface="Times New Roman" charset="0"/>
                          <a:ea typeface="ＭＳ Ｐゴシック" charset="0"/>
                          <a:cs typeface="Times New Roman" charset="0"/>
                        </a:rPr>
                        <a:t>1</a:t>
                      </a: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*E</a:t>
                      </a:r>
                      <a:r>
                        <a:rPr kumimoji="0" lang="en-US" sz="1400" b="0" i="0" u="none" strike="noStrike" cap="none" normalizeH="0" baseline="-25000" dirty="0">
                          <a:ln>
                            <a:noFill/>
                          </a:ln>
                          <a:solidFill>
                            <a:schemeClr val="tx1"/>
                          </a:solidFill>
                          <a:effectLst/>
                          <a:latin typeface="Times New Roman" charset="0"/>
                          <a:ea typeface="ＭＳ Ｐゴシック" charset="0"/>
                          <a:cs typeface="Times New Roman" charset="0"/>
                        </a:rPr>
                        <a:t>2</a:t>
                      </a: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 …*</a:t>
                      </a:r>
                      <a:r>
                        <a:rPr kumimoji="0" lang="en-US" sz="1400" b="0" i="0" u="none" strike="noStrike" cap="none" normalizeH="0" baseline="0" dirty="0" err="1">
                          <a:ln>
                            <a:noFill/>
                          </a:ln>
                          <a:solidFill>
                            <a:schemeClr val="tx1"/>
                          </a:solidFill>
                          <a:effectLst/>
                          <a:latin typeface="Times New Roman" charset="0"/>
                          <a:ea typeface="ＭＳ Ｐゴシック" charset="0"/>
                          <a:cs typeface="Times New Roman" charset="0"/>
                        </a:rPr>
                        <a:t>E</a:t>
                      </a:r>
                      <a:r>
                        <a:rPr kumimoji="0" lang="en-US" sz="1400" b="0" i="0" u="none" strike="noStrike" cap="none" normalizeH="0" baseline="-25000" dirty="0" err="1">
                          <a:ln>
                            <a:noFill/>
                          </a:ln>
                          <a:solidFill>
                            <a:schemeClr val="tx1"/>
                          </a:solidFill>
                          <a:effectLst/>
                          <a:latin typeface="Times New Roman" charset="0"/>
                          <a:ea typeface="ＭＳ Ｐゴシック" charset="0"/>
                          <a:cs typeface="Times New Roman" charset="0"/>
                        </a:rPr>
                        <a:t>p</a:t>
                      </a: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a:t>
                      </a: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Seconds</a:t>
                      </a: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err="1">
                          <a:ln>
                            <a:noFill/>
                          </a:ln>
                          <a:solidFill>
                            <a:schemeClr val="tx1"/>
                          </a:solidFill>
                          <a:effectLst/>
                          <a:latin typeface="Times New Roman" charset="0"/>
                          <a:ea typeface="ＭＳ Ｐゴシック" charset="0"/>
                          <a:cs typeface="Times New Roman" charset="0"/>
                        </a:rPr>
                        <a:t>p</a:t>
                      </a:r>
                      <a:r>
                        <a:rPr kumimoji="0" lang="en-US" sz="1400" b="0" i="1" u="none" strike="noStrike" cap="none" normalizeH="0" baseline="30000" dirty="0" err="1">
                          <a:ln>
                            <a:noFill/>
                          </a:ln>
                          <a:solidFill>
                            <a:schemeClr val="tx1"/>
                          </a:solidFill>
                          <a:effectLst/>
                          <a:latin typeface="Times New Roman" charset="0"/>
                          <a:ea typeface="ＭＳ Ｐゴシック" charset="0"/>
                          <a:cs typeface="Times New Roman" charset="0"/>
                        </a:rPr>
                        <a:t>th</a:t>
                      </a: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 root of the product of execution times of </a:t>
                      </a:r>
                      <a:r>
                        <a:rPr kumimoji="0" lang="en-US" sz="1400" b="0" i="1" u="none" strike="noStrike" cap="none" normalizeH="0" baseline="0" dirty="0">
                          <a:ln>
                            <a:noFill/>
                          </a:ln>
                          <a:solidFill>
                            <a:schemeClr val="tx1"/>
                          </a:solidFill>
                          <a:effectLst/>
                          <a:latin typeface="Times New Roman" charset="0"/>
                          <a:ea typeface="ＭＳ Ｐゴシック" charset="0"/>
                          <a:cs typeface="Times New Roman" charset="0"/>
                        </a:rPr>
                        <a:t>p</a:t>
                      </a: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 programs that constitute the benchmark</a:t>
                      </a: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charset="0"/>
                          <a:ea typeface="ＭＳ Ｐゴシック" charset="0"/>
                          <a:cs typeface="Times New Roman" charset="0"/>
                        </a:rPr>
                        <a:t>Static instruction frequency</a:t>
                      </a:r>
                      <a:endPar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endParaRP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endParaRP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a:t>
                      </a: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Occurrence of instruction </a:t>
                      </a:r>
                      <a:r>
                        <a:rPr kumimoji="0" lang="en-US" sz="1400" b="0" i="1" u="none" strike="noStrike" cap="none" normalizeH="0" baseline="0" dirty="0" err="1">
                          <a:ln>
                            <a:noFill/>
                          </a:ln>
                          <a:solidFill>
                            <a:schemeClr val="tx1"/>
                          </a:solidFill>
                          <a:effectLst/>
                          <a:latin typeface="Times New Roman" charset="0"/>
                          <a:ea typeface="ＭＳ Ｐゴシック" charset="0"/>
                          <a:cs typeface="Times New Roman" charset="0"/>
                        </a:rPr>
                        <a:t>i</a:t>
                      </a: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 in compiled code</a:t>
                      </a: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Dynamic instruction frequency</a:t>
                      </a:r>
                      <a:endParaRPr kumimoji="0" lang="en-US" sz="14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endParaRP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a:t>
                      </a: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Occurrence of instruction </a:t>
                      </a:r>
                      <a:r>
                        <a:rPr kumimoji="0" lang="en-US" sz="1400" b="0" i="1" u="none" strike="noStrike" cap="none" normalizeH="0" baseline="0" dirty="0" err="1">
                          <a:ln>
                            <a:noFill/>
                          </a:ln>
                          <a:solidFill>
                            <a:schemeClr val="tx1"/>
                          </a:solidFill>
                          <a:effectLst/>
                          <a:latin typeface="Times New Roman" charset="0"/>
                          <a:ea typeface="ＭＳ Ｐゴシック" charset="0"/>
                          <a:cs typeface="Times New Roman" charset="0"/>
                        </a:rPr>
                        <a:t>i</a:t>
                      </a: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 in executed code</a:t>
                      </a: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54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FF"/>
                          </a:solidFill>
                          <a:effectLst/>
                          <a:latin typeface="Times New Roman" charset="0"/>
                          <a:ea typeface="ＭＳ Ｐゴシック" charset="0"/>
                          <a:cs typeface="Times New Roman" charset="0"/>
                        </a:rPr>
                        <a:t>Speedup (M</a:t>
                      </a:r>
                      <a:r>
                        <a:rPr kumimoji="0" lang="en-US" sz="1400" b="1" i="0" u="none" strike="noStrike" cap="none" normalizeH="0" baseline="-25000" dirty="0">
                          <a:ln>
                            <a:noFill/>
                          </a:ln>
                          <a:solidFill>
                            <a:srgbClr val="0000FF"/>
                          </a:solidFill>
                          <a:effectLst/>
                          <a:latin typeface="Times New Roman" charset="0"/>
                          <a:ea typeface="ＭＳ Ｐゴシック" charset="0"/>
                          <a:cs typeface="Times New Roman" charset="0"/>
                        </a:rPr>
                        <a:t>A</a:t>
                      </a:r>
                      <a:r>
                        <a:rPr kumimoji="0" lang="en-US" sz="1400" b="1" i="0" u="none" strike="noStrike" cap="none" normalizeH="0" baseline="0" dirty="0">
                          <a:ln>
                            <a:noFill/>
                          </a:ln>
                          <a:solidFill>
                            <a:srgbClr val="0000FF"/>
                          </a:solidFill>
                          <a:effectLst/>
                          <a:latin typeface="Times New Roman" charset="0"/>
                          <a:ea typeface="ＭＳ Ｐゴシック" charset="0"/>
                          <a:cs typeface="Times New Roman" charset="0"/>
                        </a:rPr>
                        <a:t> over M</a:t>
                      </a:r>
                      <a:r>
                        <a:rPr kumimoji="0" lang="en-US" sz="1400" b="1" i="0" u="none" strike="noStrike" cap="none" normalizeH="0" baseline="-25000" dirty="0">
                          <a:ln>
                            <a:noFill/>
                          </a:ln>
                          <a:solidFill>
                            <a:srgbClr val="0000FF"/>
                          </a:solidFill>
                          <a:effectLst/>
                          <a:latin typeface="Times New Roman" charset="0"/>
                          <a:ea typeface="ＭＳ Ｐゴシック" charset="0"/>
                          <a:cs typeface="Times New Roman" charset="0"/>
                        </a:rPr>
                        <a:t>B</a:t>
                      </a:r>
                      <a:r>
                        <a:rPr kumimoji="0" lang="en-US" sz="1400" b="1" i="0" u="none" strike="noStrike" cap="none" normalizeH="0" baseline="0" dirty="0">
                          <a:ln>
                            <a:noFill/>
                          </a:ln>
                          <a:solidFill>
                            <a:srgbClr val="0000FF"/>
                          </a:solidFill>
                          <a:effectLst/>
                          <a:latin typeface="Times New Roman" charset="0"/>
                          <a:ea typeface="ＭＳ Ｐゴシック" charset="0"/>
                          <a:cs typeface="Times New Roman" charset="0"/>
                        </a:rPr>
                        <a:t>)</a:t>
                      </a:r>
                      <a:endParaRPr kumimoji="0" lang="en-US" sz="1400" b="0" i="0" u="none" strike="noStrike" cap="none" normalizeH="0" baseline="0" dirty="0">
                        <a:ln>
                          <a:noFill/>
                        </a:ln>
                        <a:solidFill>
                          <a:srgbClr val="0000FF"/>
                        </a:solidFill>
                        <a:effectLst/>
                        <a:latin typeface="Times New Roman" charset="0"/>
                        <a:ea typeface="ＭＳ Ｐゴシック" charset="0"/>
                        <a:cs typeface="Times New Roman" charset="0"/>
                      </a:endParaRP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FF"/>
                          </a:solidFill>
                          <a:effectLst/>
                          <a:latin typeface="Times New Roman" charset="0"/>
                          <a:ea typeface="ＭＳ Ｐゴシック" charset="0"/>
                          <a:cs typeface="Times New Roman" charset="0"/>
                        </a:rPr>
                        <a:t>E</a:t>
                      </a:r>
                      <a:r>
                        <a:rPr kumimoji="0" lang="en-US" sz="1400" b="0" i="0" u="none" strike="noStrike" cap="none" normalizeH="0" baseline="-25000" dirty="0">
                          <a:ln>
                            <a:noFill/>
                          </a:ln>
                          <a:solidFill>
                            <a:srgbClr val="0000FF"/>
                          </a:solidFill>
                          <a:effectLst/>
                          <a:latin typeface="Times New Roman" charset="0"/>
                          <a:ea typeface="ＭＳ Ｐゴシック" charset="0"/>
                          <a:cs typeface="Times New Roman" charset="0"/>
                        </a:rPr>
                        <a:t>B</a:t>
                      </a:r>
                      <a:r>
                        <a:rPr kumimoji="0" lang="en-US" sz="1400" b="0" i="0" u="none" strike="noStrike" cap="none" normalizeH="0" baseline="0" dirty="0">
                          <a:ln>
                            <a:noFill/>
                          </a:ln>
                          <a:solidFill>
                            <a:srgbClr val="0000FF"/>
                          </a:solidFill>
                          <a:effectLst/>
                          <a:latin typeface="Times New Roman" charset="0"/>
                          <a:ea typeface="ＭＳ Ｐゴシック" charset="0"/>
                          <a:cs typeface="Times New Roman" charset="0"/>
                        </a:rPr>
                        <a:t>/E</a:t>
                      </a:r>
                      <a:r>
                        <a:rPr kumimoji="0" lang="en-US" sz="1400" b="0" i="0" u="none" strike="noStrike" cap="none" normalizeH="0" baseline="-25000" dirty="0">
                          <a:ln>
                            <a:noFill/>
                          </a:ln>
                          <a:solidFill>
                            <a:srgbClr val="0000FF"/>
                          </a:solidFill>
                          <a:effectLst/>
                          <a:latin typeface="Times New Roman" charset="0"/>
                          <a:ea typeface="ＭＳ Ｐゴシック" charset="0"/>
                          <a:cs typeface="Times New Roman" charset="0"/>
                        </a:rPr>
                        <a:t>A</a:t>
                      </a:r>
                      <a:endParaRPr kumimoji="0" lang="en-US" sz="1400" b="0" i="0" u="none" strike="noStrike" cap="none" normalizeH="0" baseline="0" dirty="0">
                        <a:ln>
                          <a:noFill/>
                        </a:ln>
                        <a:solidFill>
                          <a:srgbClr val="0000FF"/>
                        </a:solidFill>
                        <a:effectLst/>
                        <a:latin typeface="Times New Roman" charset="0"/>
                        <a:ea typeface="ＭＳ Ｐゴシック" charset="0"/>
                        <a:cs typeface="Times New Roman" charset="0"/>
                      </a:endParaRP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FF"/>
                          </a:solidFill>
                          <a:effectLst/>
                          <a:latin typeface="Times New Roman" charset="0"/>
                          <a:ea typeface="ＭＳ Ｐゴシック" charset="0"/>
                          <a:cs typeface="Times New Roman" charset="0"/>
                        </a:rPr>
                        <a:t>Number </a:t>
                      </a: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FF"/>
                          </a:solidFill>
                          <a:effectLst/>
                          <a:latin typeface="Times New Roman" charset="0"/>
                          <a:ea typeface="ＭＳ Ｐゴシック" charset="0"/>
                          <a:cs typeface="Times New Roman" charset="0"/>
                        </a:rPr>
                        <a:t>Speedup of Machine A over B </a:t>
                      </a: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54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FF"/>
                          </a:solidFill>
                          <a:effectLst/>
                          <a:latin typeface="Times New Roman" charset="0"/>
                          <a:ea typeface="ＭＳ Ｐゴシック" charset="0"/>
                          <a:cs typeface="Times New Roman" charset="0"/>
                        </a:rPr>
                        <a:t>Speedup (improvement)</a:t>
                      </a:r>
                      <a:endParaRPr kumimoji="0" lang="en-US" sz="1400" b="0" i="0" u="none" strike="noStrike" cap="none" normalizeH="0" baseline="0">
                        <a:ln>
                          <a:noFill/>
                        </a:ln>
                        <a:solidFill>
                          <a:srgbClr val="0000FF"/>
                        </a:solidFill>
                        <a:effectLst/>
                        <a:latin typeface="Times New Roman" charset="0"/>
                        <a:ea typeface="ＭＳ Ｐゴシック" charset="0"/>
                        <a:cs typeface="Times New Roman" charset="0"/>
                      </a:endParaRP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0000FF"/>
                          </a:solidFill>
                          <a:effectLst/>
                          <a:latin typeface="Times New Roman" charset="0"/>
                          <a:ea typeface="ＭＳ Ｐゴシック" charset="0"/>
                          <a:cs typeface="Times New Roman" charset="0"/>
                        </a:rPr>
                        <a:t>E</a:t>
                      </a:r>
                      <a:r>
                        <a:rPr kumimoji="0" lang="en-US" sz="1400" b="0" i="0" u="none" strike="noStrike" cap="none" normalizeH="0" baseline="-25000" dirty="0" err="1">
                          <a:ln>
                            <a:noFill/>
                          </a:ln>
                          <a:solidFill>
                            <a:srgbClr val="0000FF"/>
                          </a:solidFill>
                          <a:effectLst/>
                          <a:latin typeface="Times New Roman" charset="0"/>
                          <a:ea typeface="ＭＳ Ｐゴシック" charset="0"/>
                          <a:cs typeface="Times New Roman" charset="0"/>
                        </a:rPr>
                        <a:t>Before</a:t>
                      </a:r>
                      <a:r>
                        <a:rPr kumimoji="0" lang="en-US" sz="1400" b="0" i="0" u="none" strike="noStrike" cap="none" normalizeH="0" baseline="0" dirty="0">
                          <a:ln>
                            <a:noFill/>
                          </a:ln>
                          <a:solidFill>
                            <a:srgbClr val="0000FF"/>
                          </a:solidFill>
                          <a:effectLst/>
                          <a:latin typeface="Times New Roman" charset="0"/>
                          <a:ea typeface="ＭＳ Ｐゴシック" charset="0"/>
                          <a:cs typeface="Times New Roman" charset="0"/>
                        </a:rPr>
                        <a:t>/</a:t>
                      </a:r>
                      <a:r>
                        <a:rPr kumimoji="0" lang="en-US" sz="1400" b="0" i="0" u="none" strike="noStrike" cap="none" normalizeH="0" baseline="0" dirty="0" err="1">
                          <a:ln>
                            <a:noFill/>
                          </a:ln>
                          <a:solidFill>
                            <a:srgbClr val="0000FF"/>
                          </a:solidFill>
                          <a:effectLst/>
                          <a:latin typeface="Times New Roman" charset="0"/>
                          <a:ea typeface="ＭＳ Ｐゴシック" charset="0"/>
                          <a:cs typeface="Times New Roman" charset="0"/>
                        </a:rPr>
                        <a:t>E</a:t>
                      </a:r>
                      <a:r>
                        <a:rPr kumimoji="0" lang="en-US" sz="1400" b="0" i="0" u="none" strike="noStrike" cap="none" normalizeH="0" baseline="-25000" dirty="0" err="1">
                          <a:ln>
                            <a:noFill/>
                          </a:ln>
                          <a:solidFill>
                            <a:srgbClr val="0000FF"/>
                          </a:solidFill>
                          <a:effectLst/>
                          <a:latin typeface="Times New Roman" charset="0"/>
                          <a:ea typeface="ＭＳ Ｐゴシック" charset="0"/>
                          <a:cs typeface="Times New Roman" charset="0"/>
                        </a:rPr>
                        <a:t>After</a:t>
                      </a:r>
                      <a:endParaRPr kumimoji="0" lang="en-US" sz="1400" b="0" i="0" u="none" strike="noStrike" cap="none" normalizeH="0" baseline="0" dirty="0">
                        <a:ln>
                          <a:noFill/>
                        </a:ln>
                        <a:solidFill>
                          <a:srgbClr val="0000FF"/>
                        </a:solidFill>
                        <a:effectLst/>
                        <a:latin typeface="Times New Roman" charset="0"/>
                        <a:ea typeface="ＭＳ Ｐゴシック" charset="0"/>
                        <a:cs typeface="Times New Roman" charset="0"/>
                      </a:endParaRP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FF"/>
                          </a:solidFill>
                          <a:effectLst/>
                          <a:latin typeface="Times New Roman" charset="0"/>
                          <a:ea typeface="ＭＳ Ｐゴシック" charset="0"/>
                          <a:cs typeface="Times New Roman" charset="0"/>
                        </a:rPr>
                        <a:t>Number </a:t>
                      </a: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FF"/>
                          </a:solidFill>
                          <a:effectLst/>
                          <a:latin typeface="Times New Roman" charset="0"/>
                          <a:ea typeface="ＭＳ Ｐゴシック" charset="0"/>
                          <a:cs typeface="Times New Roman" charset="0"/>
                        </a:rPr>
                        <a:t>Speedup After improvement</a:t>
                      </a: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27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FF"/>
                          </a:solidFill>
                          <a:effectLst/>
                          <a:latin typeface="Times New Roman" charset="0"/>
                          <a:ea typeface="ＭＳ Ｐゴシック" charset="0"/>
                          <a:cs typeface="Times New Roman" charset="0"/>
                        </a:rPr>
                        <a:t>Improvement in Exec time</a:t>
                      </a:r>
                      <a:endParaRPr kumimoji="0" lang="en-US" sz="1400" b="0" i="0" u="none" strike="noStrike" cap="none" normalizeH="0" baseline="0">
                        <a:ln>
                          <a:noFill/>
                        </a:ln>
                        <a:solidFill>
                          <a:srgbClr val="0000FF"/>
                        </a:solidFill>
                        <a:effectLst/>
                        <a:latin typeface="Times New Roman" charset="0"/>
                        <a:ea typeface="ＭＳ Ｐゴシック" charset="0"/>
                        <a:cs typeface="Times New Roman" charset="0"/>
                      </a:endParaRP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FF"/>
                          </a:solidFill>
                          <a:effectLst/>
                          <a:latin typeface="Times New Roman" charset="0"/>
                          <a:ea typeface="ＭＳ Ｐゴシック" charset="0"/>
                          <a:cs typeface="Times New Roman" charset="0"/>
                        </a:rPr>
                        <a:t>(</a:t>
                      </a:r>
                      <a:r>
                        <a:rPr kumimoji="0" lang="en-US" sz="1400" b="0" i="0" u="none" strike="noStrike" cap="none" normalizeH="0" baseline="0" dirty="0" err="1">
                          <a:ln>
                            <a:noFill/>
                          </a:ln>
                          <a:solidFill>
                            <a:srgbClr val="0000FF"/>
                          </a:solidFill>
                          <a:effectLst/>
                          <a:latin typeface="Times New Roman" charset="0"/>
                          <a:ea typeface="ＭＳ Ｐゴシック" charset="0"/>
                          <a:cs typeface="Times New Roman" charset="0"/>
                        </a:rPr>
                        <a:t>E</a:t>
                      </a:r>
                      <a:r>
                        <a:rPr kumimoji="0" lang="en-US" sz="1400" b="0" i="0" u="none" strike="noStrike" cap="none" normalizeH="0" baseline="-25000" dirty="0" err="1">
                          <a:ln>
                            <a:noFill/>
                          </a:ln>
                          <a:solidFill>
                            <a:srgbClr val="0000FF"/>
                          </a:solidFill>
                          <a:effectLst/>
                          <a:latin typeface="Times New Roman" charset="0"/>
                          <a:ea typeface="ＭＳ Ｐゴシック" charset="0"/>
                          <a:cs typeface="Times New Roman" charset="0"/>
                        </a:rPr>
                        <a:t>old</a:t>
                      </a:r>
                      <a:r>
                        <a:rPr kumimoji="0" lang="en-US" sz="1400" b="0" i="0" u="none" strike="noStrike" cap="none" normalizeH="0" baseline="0" dirty="0" err="1">
                          <a:ln>
                            <a:noFill/>
                          </a:ln>
                          <a:solidFill>
                            <a:srgbClr val="0000FF"/>
                          </a:solidFill>
                          <a:effectLst/>
                          <a:latin typeface="Times New Roman" charset="0"/>
                          <a:ea typeface="ＭＳ Ｐゴシック" charset="0"/>
                          <a:cs typeface="Times New Roman" charset="0"/>
                        </a:rPr>
                        <a:t>-E</a:t>
                      </a:r>
                      <a:r>
                        <a:rPr kumimoji="0" lang="en-US" sz="1400" b="0" i="0" u="none" strike="noStrike" cap="none" normalizeH="0" baseline="-25000" dirty="0" err="1">
                          <a:ln>
                            <a:noFill/>
                          </a:ln>
                          <a:solidFill>
                            <a:srgbClr val="0000FF"/>
                          </a:solidFill>
                          <a:effectLst/>
                          <a:latin typeface="Times New Roman" charset="0"/>
                          <a:ea typeface="ＭＳ Ｐゴシック" charset="0"/>
                          <a:cs typeface="Times New Roman" charset="0"/>
                        </a:rPr>
                        <a:t>new</a:t>
                      </a:r>
                      <a:r>
                        <a:rPr kumimoji="0" lang="en-US" sz="1400" b="0" i="0" u="none" strike="noStrike" cap="none" normalizeH="0" baseline="0" dirty="0">
                          <a:ln>
                            <a:noFill/>
                          </a:ln>
                          <a:solidFill>
                            <a:srgbClr val="0000FF"/>
                          </a:solidFill>
                          <a:effectLst/>
                          <a:latin typeface="Times New Roman" charset="0"/>
                          <a:ea typeface="ＭＳ Ｐゴシック" charset="0"/>
                          <a:cs typeface="Times New Roman" charset="0"/>
                        </a:rPr>
                        <a:t>)/</a:t>
                      </a:r>
                      <a:r>
                        <a:rPr kumimoji="0" lang="en-US" sz="1400" b="0" i="0" u="none" strike="noStrike" cap="none" normalizeH="0" baseline="0" dirty="0" err="1">
                          <a:ln>
                            <a:noFill/>
                          </a:ln>
                          <a:solidFill>
                            <a:srgbClr val="0000FF"/>
                          </a:solidFill>
                          <a:effectLst/>
                          <a:latin typeface="Times New Roman" charset="0"/>
                          <a:ea typeface="ＭＳ Ｐゴシック" charset="0"/>
                          <a:cs typeface="Times New Roman" charset="0"/>
                        </a:rPr>
                        <a:t>E</a:t>
                      </a:r>
                      <a:r>
                        <a:rPr kumimoji="0" lang="en-US" sz="1400" b="0" i="0" u="none" strike="noStrike" cap="none" normalizeH="0" baseline="-25000" dirty="0" err="1">
                          <a:ln>
                            <a:noFill/>
                          </a:ln>
                          <a:solidFill>
                            <a:srgbClr val="0000FF"/>
                          </a:solidFill>
                          <a:effectLst/>
                          <a:latin typeface="Times New Roman" charset="0"/>
                          <a:ea typeface="ＭＳ Ｐゴシック" charset="0"/>
                          <a:cs typeface="Times New Roman" charset="0"/>
                        </a:rPr>
                        <a:t>old</a:t>
                      </a:r>
                      <a:endParaRPr kumimoji="0" lang="en-US" sz="1400" b="0" i="0" u="none" strike="noStrike" cap="none" normalizeH="0" baseline="0" dirty="0">
                        <a:ln>
                          <a:noFill/>
                        </a:ln>
                        <a:solidFill>
                          <a:srgbClr val="0000FF"/>
                        </a:solidFill>
                        <a:effectLst/>
                        <a:latin typeface="Times New Roman" charset="0"/>
                        <a:ea typeface="ＭＳ Ｐゴシック" charset="0"/>
                        <a:cs typeface="Times New Roman" charset="0"/>
                      </a:endParaRP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FF"/>
                          </a:solidFill>
                          <a:effectLst/>
                          <a:latin typeface="Times New Roman" charset="0"/>
                          <a:ea typeface="ＭＳ Ｐゴシック" charset="0"/>
                          <a:cs typeface="Times New Roman" charset="0"/>
                        </a:rPr>
                        <a:t>Number </a:t>
                      </a: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FF"/>
                          </a:solidFill>
                          <a:effectLst/>
                          <a:latin typeface="Times New Roman" charset="0"/>
                          <a:ea typeface="ＭＳ Ｐゴシック" charset="0"/>
                          <a:cs typeface="Times New Roman" charset="0"/>
                        </a:rPr>
                        <a:t>New Vs. old</a:t>
                      </a: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54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FF"/>
                          </a:solidFill>
                          <a:effectLst/>
                          <a:latin typeface="Times New Roman" charset="0"/>
                          <a:ea typeface="ＭＳ Ｐゴシック" charset="0"/>
                          <a:cs typeface="Times New Roman" charset="0"/>
                        </a:rPr>
                        <a:t>Amdahl</a:t>
                      </a:r>
                      <a:r>
                        <a:rPr kumimoji="0" lang="ja-JP" altLang="en-US" sz="1400" b="1" i="0" u="none" strike="noStrike" cap="none" normalizeH="0" baseline="0">
                          <a:ln>
                            <a:noFill/>
                          </a:ln>
                          <a:solidFill>
                            <a:srgbClr val="0000FF"/>
                          </a:solidFill>
                          <a:effectLst/>
                          <a:latin typeface="Times New Roman" charset="0"/>
                          <a:ea typeface="ＭＳ Ｐゴシック" charset="0"/>
                          <a:cs typeface="Times New Roman" charset="0"/>
                        </a:rPr>
                        <a:t>’</a:t>
                      </a:r>
                      <a:r>
                        <a:rPr kumimoji="0" lang="en-US" sz="1400" b="1" i="0" u="none" strike="noStrike" cap="none" normalizeH="0" baseline="0">
                          <a:ln>
                            <a:noFill/>
                          </a:ln>
                          <a:solidFill>
                            <a:srgbClr val="0000FF"/>
                          </a:solidFill>
                          <a:effectLst/>
                          <a:latin typeface="Times New Roman" charset="0"/>
                          <a:ea typeface="ＭＳ Ｐゴシック" charset="0"/>
                          <a:cs typeface="Times New Roman" charset="0"/>
                        </a:rPr>
                        <a:t>s law</a:t>
                      </a:r>
                      <a:endParaRPr kumimoji="0" lang="en-US" sz="1400" b="0" i="0" u="none" strike="noStrike" cap="none" normalizeH="0" baseline="0">
                        <a:ln>
                          <a:noFill/>
                        </a:ln>
                        <a:solidFill>
                          <a:srgbClr val="0000FF"/>
                        </a:solidFill>
                        <a:effectLst/>
                        <a:latin typeface="Times New Roman" charset="0"/>
                        <a:ea typeface="ＭＳ Ｐゴシック" charset="0"/>
                        <a:cs typeface="Times New Roman" charset="0"/>
                      </a:endParaRP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0000FF"/>
                          </a:solidFill>
                          <a:effectLst/>
                          <a:latin typeface="Times New Roman" charset="0"/>
                          <a:ea typeface="ＭＳ Ｐゴシック" charset="0"/>
                          <a:cs typeface="Times New Roman" charset="0"/>
                        </a:rPr>
                        <a:t>Time</a:t>
                      </a:r>
                      <a:r>
                        <a:rPr kumimoji="0" lang="en-US" sz="1400" b="0" i="1" u="none" strike="noStrike" cap="none" normalizeH="0" baseline="-25000" dirty="0" err="1">
                          <a:ln>
                            <a:noFill/>
                          </a:ln>
                          <a:solidFill>
                            <a:srgbClr val="0000FF"/>
                          </a:solidFill>
                          <a:effectLst/>
                          <a:latin typeface="Times New Roman" charset="0"/>
                          <a:ea typeface="ＭＳ Ｐゴシック" charset="0"/>
                          <a:cs typeface="Times New Roman" charset="0"/>
                        </a:rPr>
                        <a:t>after</a:t>
                      </a:r>
                      <a:r>
                        <a:rPr kumimoji="0" lang="en-US" sz="1400" b="0" i="0" u="none" strike="noStrike" cap="none" normalizeH="0" baseline="0" dirty="0">
                          <a:ln>
                            <a:noFill/>
                          </a:ln>
                          <a:solidFill>
                            <a:srgbClr val="0000FF"/>
                          </a:solidFill>
                          <a:effectLst/>
                          <a:latin typeface="Times New Roman" charset="0"/>
                          <a:ea typeface="ＭＳ Ｐゴシック" charset="0"/>
                          <a:cs typeface="Times New Roman"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FF"/>
                          </a:solidFill>
                          <a:effectLst/>
                          <a:latin typeface="Times New Roman" charset="0"/>
                          <a:ea typeface="ＭＳ Ｐゴシック" charset="0"/>
                          <a:cs typeface="Times New Roman" charset="0"/>
                        </a:rPr>
                        <a:t>= </a:t>
                      </a:r>
                      <a:r>
                        <a:rPr kumimoji="0" lang="en-US" sz="1400" b="0" i="0" u="none" strike="noStrike" cap="none" normalizeH="0" baseline="0" dirty="0" err="1">
                          <a:ln>
                            <a:noFill/>
                          </a:ln>
                          <a:solidFill>
                            <a:srgbClr val="0000FF"/>
                          </a:solidFill>
                          <a:effectLst/>
                          <a:latin typeface="Times New Roman" charset="0"/>
                          <a:ea typeface="ＭＳ Ｐゴシック" charset="0"/>
                          <a:cs typeface="Times New Roman" charset="0"/>
                        </a:rPr>
                        <a:t>Time</a:t>
                      </a:r>
                      <a:r>
                        <a:rPr kumimoji="0" lang="en-US" sz="1400" b="0" i="1" u="none" strike="noStrike" cap="none" normalizeH="0" baseline="-25000" dirty="0" err="1">
                          <a:ln>
                            <a:noFill/>
                          </a:ln>
                          <a:solidFill>
                            <a:srgbClr val="0000FF"/>
                          </a:solidFill>
                          <a:effectLst/>
                          <a:latin typeface="Times New Roman" charset="0"/>
                          <a:ea typeface="ＭＳ Ｐゴシック" charset="0"/>
                          <a:cs typeface="Times New Roman" charset="0"/>
                        </a:rPr>
                        <a:t>unaffected</a:t>
                      </a:r>
                      <a:r>
                        <a:rPr kumimoji="0" lang="en-US" sz="1400" b="0" i="1" u="none" strike="noStrike" cap="none" normalizeH="0" baseline="0" dirty="0">
                          <a:ln>
                            <a:noFill/>
                          </a:ln>
                          <a:solidFill>
                            <a:srgbClr val="0000FF"/>
                          </a:solidFill>
                          <a:effectLst/>
                          <a:latin typeface="Times New Roman" charset="0"/>
                          <a:ea typeface="ＭＳ Ｐゴシック" charset="0"/>
                          <a:cs typeface="Times New Roman" charset="0"/>
                        </a:rPr>
                        <a:t> </a:t>
                      </a:r>
                      <a:r>
                        <a:rPr kumimoji="0" lang="en-US" sz="1400" b="0" i="0" u="none" strike="noStrike" cap="none" normalizeH="0" baseline="0" dirty="0">
                          <a:ln>
                            <a:noFill/>
                          </a:ln>
                          <a:solidFill>
                            <a:srgbClr val="0000FF"/>
                          </a:solidFill>
                          <a:effectLst/>
                          <a:latin typeface="Times New Roman" charset="0"/>
                          <a:ea typeface="ＭＳ Ｐゴシック" charset="0"/>
                          <a:cs typeface="Times New Roman" charset="0"/>
                        </a:rPr>
                        <a:t>+ </a:t>
                      </a:r>
                      <a:r>
                        <a:rPr kumimoji="0" lang="en-US" sz="1400" b="0" i="0" u="none" strike="noStrike" cap="none" normalizeH="0" baseline="0" dirty="0" err="1">
                          <a:ln>
                            <a:noFill/>
                          </a:ln>
                          <a:solidFill>
                            <a:srgbClr val="0000FF"/>
                          </a:solidFill>
                          <a:effectLst/>
                          <a:latin typeface="Times New Roman" charset="0"/>
                          <a:ea typeface="ＭＳ Ｐゴシック" charset="0"/>
                          <a:cs typeface="Times New Roman" charset="0"/>
                        </a:rPr>
                        <a:t>Time</a:t>
                      </a:r>
                      <a:r>
                        <a:rPr kumimoji="0" lang="en-US" sz="1400" b="0" i="1" u="none" strike="noStrike" cap="none" normalizeH="0" baseline="-25000" dirty="0" err="1">
                          <a:ln>
                            <a:noFill/>
                          </a:ln>
                          <a:solidFill>
                            <a:srgbClr val="0000FF"/>
                          </a:solidFill>
                          <a:effectLst/>
                          <a:latin typeface="Times New Roman" charset="0"/>
                          <a:ea typeface="ＭＳ Ｐゴシック" charset="0"/>
                          <a:cs typeface="Times New Roman" charset="0"/>
                        </a:rPr>
                        <a:t>affected</a:t>
                      </a:r>
                      <a:r>
                        <a:rPr kumimoji="0" lang="en-US" sz="1400" b="0" i="0" u="none" strike="noStrike" cap="none" normalizeH="0" baseline="0" dirty="0">
                          <a:ln>
                            <a:noFill/>
                          </a:ln>
                          <a:solidFill>
                            <a:srgbClr val="0000FF"/>
                          </a:solidFill>
                          <a:effectLst/>
                          <a:latin typeface="Times New Roman" charset="0"/>
                          <a:ea typeface="ＭＳ Ｐゴシック" charset="0"/>
                          <a:cs typeface="Times New Roman" charset="0"/>
                        </a:rPr>
                        <a:t>/</a:t>
                      </a:r>
                      <a:r>
                        <a:rPr kumimoji="0" lang="en-US" sz="1400" b="0" i="1" u="none" strike="noStrike" cap="none" normalizeH="0" baseline="0" dirty="0">
                          <a:ln>
                            <a:noFill/>
                          </a:ln>
                          <a:solidFill>
                            <a:srgbClr val="0000FF"/>
                          </a:solidFill>
                          <a:effectLst/>
                          <a:latin typeface="Times New Roman" charset="0"/>
                          <a:ea typeface="ＭＳ Ｐゴシック" charset="0"/>
                          <a:cs typeface="Times New Roman" charset="0"/>
                        </a:rPr>
                        <a:t>x</a:t>
                      </a:r>
                      <a:endParaRPr kumimoji="0" lang="en-US" sz="1400" b="0" i="0" u="none" strike="noStrike" cap="none" normalizeH="0" baseline="0" dirty="0">
                        <a:ln>
                          <a:noFill/>
                        </a:ln>
                        <a:solidFill>
                          <a:srgbClr val="0000FF"/>
                        </a:solidFill>
                        <a:effectLst/>
                        <a:latin typeface="Times New Roman" charset="0"/>
                        <a:ea typeface="ＭＳ Ｐゴシック" charset="0"/>
                        <a:cs typeface="Times New Roman" charset="0"/>
                      </a:endParaRP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FF"/>
                          </a:solidFill>
                          <a:effectLst/>
                          <a:latin typeface="Times New Roman" charset="0"/>
                          <a:ea typeface="ＭＳ Ｐゴシック" charset="0"/>
                          <a:cs typeface="Times New Roman" charset="0"/>
                        </a:rPr>
                        <a:t>Seconds</a:t>
                      </a: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a:ln>
                            <a:noFill/>
                          </a:ln>
                          <a:solidFill>
                            <a:srgbClr val="0000FF"/>
                          </a:solidFill>
                          <a:effectLst/>
                          <a:latin typeface="Times New Roman" charset="0"/>
                          <a:ea typeface="ＭＳ Ｐゴシック" charset="0"/>
                          <a:cs typeface="Times New Roman" charset="0"/>
                        </a:rPr>
                        <a:t>x</a:t>
                      </a:r>
                      <a:r>
                        <a:rPr kumimoji="0" lang="en-US" sz="1400" b="0" i="0" u="none" strike="noStrike" cap="none" normalizeH="0" baseline="0" dirty="0">
                          <a:ln>
                            <a:noFill/>
                          </a:ln>
                          <a:solidFill>
                            <a:srgbClr val="0000FF"/>
                          </a:solidFill>
                          <a:effectLst/>
                          <a:latin typeface="Times New Roman" charset="0"/>
                          <a:ea typeface="ＭＳ Ｐゴシック" charset="0"/>
                          <a:cs typeface="Times New Roman" charset="0"/>
                        </a:rPr>
                        <a:t> is amount of improvement</a:t>
                      </a: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3" name="Title 2"/>
          <p:cNvSpPr>
            <a:spLocks noGrp="1"/>
          </p:cNvSpPr>
          <p:nvPr>
            <p:ph type="title"/>
          </p:nvPr>
        </p:nvSpPr>
        <p:spPr/>
        <p:txBody>
          <a:bodyPr/>
          <a:lstStyle/>
          <a:p>
            <a:r>
              <a:rPr lang="en-US" dirty="0"/>
              <a:t>Summary of metrics</a:t>
            </a:r>
          </a:p>
        </p:txBody>
      </p:sp>
    </p:spTree>
    <p:extLst>
      <p:ext uri="{BB962C8B-B14F-4D97-AF65-F5344CB8AC3E}">
        <p14:creationId xmlns:p14="http://schemas.microsoft.com/office/powerpoint/2010/main" val="292066131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47746303"/>
              </p:ext>
            </p:extLst>
          </p:nvPr>
        </p:nvGraphicFramePr>
        <p:xfrm>
          <a:off x="1524000" y="2789238"/>
          <a:ext cx="6096000" cy="2194560"/>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1096963">
                <a:tc>
                  <a:txBody>
                    <a:bodyPr/>
                    <a:lstStyle/>
                    <a:p>
                      <a:pPr marL="0" marR="0">
                        <a:spcBef>
                          <a:spcPts val="0"/>
                        </a:spcBef>
                        <a:spcAft>
                          <a:spcPts val="0"/>
                        </a:spcAft>
                      </a:pPr>
                      <a:r>
                        <a:rPr lang="en-US" sz="1800" b="1" dirty="0">
                          <a:latin typeface="Times New Roman"/>
                          <a:ea typeface="Times New Roman"/>
                          <a:cs typeface="Times New Roman"/>
                        </a:rPr>
                        <a:t>Number of unrelated instructions</a:t>
                      </a:r>
                      <a:endParaRPr lang="en-US" sz="1800" dirty="0">
                        <a:latin typeface="Times New Roman"/>
                        <a:ea typeface="Times New Roman"/>
                        <a:cs typeface="Times New Roman"/>
                      </a:endParaRPr>
                    </a:p>
                    <a:p>
                      <a:pPr marL="0" marR="0">
                        <a:spcBef>
                          <a:spcPts val="0"/>
                        </a:spcBef>
                        <a:spcAft>
                          <a:spcPts val="0"/>
                        </a:spcAft>
                      </a:pPr>
                      <a:r>
                        <a:rPr lang="en-US" sz="1800" b="1" dirty="0">
                          <a:latin typeface="Times New Roman"/>
                          <a:ea typeface="Times New Roman"/>
                          <a:cs typeface="Times New Roman"/>
                        </a:rPr>
                        <a:t>Between I</a:t>
                      </a:r>
                      <a:r>
                        <a:rPr lang="en-US" sz="1800" b="1" baseline="-25000" dirty="0">
                          <a:latin typeface="Times New Roman"/>
                          <a:ea typeface="Times New Roman"/>
                          <a:cs typeface="Times New Roman"/>
                        </a:rPr>
                        <a:t>1 </a:t>
                      </a:r>
                      <a:r>
                        <a:rPr lang="en-US" sz="1800" b="1" dirty="0">
                          <a:latin typeface="Times New Roman"/>
                          <a:ea typeface="Times New Roman"/>
                          <a:cs typeface="Times New Roman"/>
                        </a:rPr>
                        <a:t>and I</a:t>
                      </a:r>
                      <a:r>
                        <a:rPr lang="en-US" sz="1800" b="1" baseline="-25000" dirty="0">
                          <a:latin typeface="Times New Roman"/>
                          <a:ea typeface="Times New Roman"/>
                          <a:cs typeface="Times New Roman"/>
                        </a:rPr>
                        <a:t>n</a:t>
                      </a:r>
                      <a:endParaRPr lang="en-US" sz="1800" dirty="0">
                        <a:latin typeface="Times New Roman"/>
                        <a:ea typeface="Times New Roman"/>
                        <a:cs typeface="Times New Roman"/>
                      </a:endParaRPr>
                    </a:p>
                  </a:txBody>
                  <a:tcPr marL="68580" marR="68580" marT="0" marB="0">
                    <a:lnL>
                      <a:noFill/>
                    </a:lnL>
                    <a:lnR w="28575" cap="flat" cmpd="sng" algn="ctr">
                      <a:solidFill>
                        <a:srgbClr val="FFFFFF"/>
                      </a:solidFill>
                      <a:prstDash val="solid"/>
                      <a:round/>
                      <a:headEnd type="none" w="med" len="med"/>
                      <a:tailEnd type="none" w="med" len="med"/>
                    </a:lnR>
                    <a:lnT>
                      <a:noFill/>
                    </a:lnT>
                    <a:lnB w="28575" cap="flat" cmpd="sng" algn="ctr">
                      <a:solidFill>
                        <a:srgbClr val="FFFFFF"/>
                      </a:solidFill>
                      <a:prstDash val="solid"/>
                      <a:round/>
                      <a:headEnd type="none" w="med" len="med"/>
                      <a:tailEnd type="none" w="med" len="med"/>
                    </a:lnB>
                    <a:pattFill prst="pct20">
                      <a:fgClr>
                        <a:srgbClr val="000000"/>
                      </a:fgClr>
                      <a:bgClr>
                        <a:srgbClr val="CCCCCC"/>
                      </a:bgClr>
                    </a:pattFill>
                  </a:tcPr>
                </a:tc>
                <a:tc>
                  <a:txBody>
                    <a:bodyPr/>
                    <a:lstStyle/>
                    <a:p>
                      <a:pPr marL="0" marR="0">
                        <a:spcBef>
                          <a:spcPts val="0"/>
                        </a:spcBef>
                        <a:spcAft>
                          <a:spcPts val="0"/>
                        </a:spcAft>
                      </a:pPr>
                      <a:r>
                        <a:rPr lang="en-US" sz="1800" b="1">
                          <a:latin typeface="Times New Roman"/>
                          <a:ea typeface="Times New Roman"/>
                          <a:cs typeface="Times New Roman"/>
                        </a:rPr>
                        <a:t>Number of bubbles</a:t>
                      </a:r>
                      <a:endParaRPr lang="en-US" sz="1800">
                        <a:latin typeface="Times New Roman"/>
                        <a:ea typeface="Times New Roman"/>
                        <a:cs typeface="Times New Roman"/>
                      </a:endParaRPr>
                    </a:p>
                    <a:p>
                      <a:pPr marL="0" marR="0">
                        <a:spcBef>
                          <a:spcPts val="0"/>
                        </a:spcBef>
                        <a:spcAft>
                          <a:spcPts val="0"/>
                        </a:spcAft>
                      </a:pPr>
                      <a:r>
                        <a:rPr lang="en-US" sz="1800" b="1">
                          <a:latin typeface="Times New Roman"/>
                          <a:ea typeface="Times New Roman"/>
                          <a:cs typeface="Times New Roman"/>
                        </a:rPr>
                        <a:t>Without forwarding</a:t>
                      </a:r>
                      <a:endParaRPr lang="en-US" sz="1800">
                        <a:latin typeface="Times New Roman"/>
                        <a:ea typeface="Times New Roman"/>
                        <a:cs typeface="Times New Roman"/>
                      </a:endParaRPr>
                    </a:p>
                  </a:txBody>
                  <a:tcPr marL="68580" marR="68580" marT="0" marB="0">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a:noFill/>
                    </a:lnT>
                    <a:lnB w="28575" cap="flat" cmpd="sng" algn="ctr">
                      <a:solidFill>
                        <a:srgbClr val="FFFFFF"/>
                      </a:solidFill>
                      <a:prstDash val="solid"/>
                      <a:round/>
                      <a:headEnd type="none" w="med" len="med"/>
                      <a:tailEnd type="none" w="med" len="med"/>
                    </a:lnB>
                    <a:pattFill prst="pct20">
                      <a:fgClr>
                        <a:srgbClr val="000000"/>
                      </a:fgClr>
                      <a:bgClr>
                        <a:srgbClr val="CCCCCC"/>
                      </a:bgClr>
                    </a:pattFill>
                  </a:tcPr>
                </a:tc>
                <a:tc>
                  <a:txBody>
                    <a:bodyPr/>
                    <a:lstStyle/>
                    <a:p>
                      <a:pPr marL="0" marR="0">
                        <a:spcBef>
                          <a:spcPts val="0"/>
                        </a:spcBef>
                        <a:spcAft>
                          <a:spcPts val="0"/>
                        </a:spcAft>
                      </a:pPr>
                      <a:r>
                        <a:rPr lang="en-US" sz="1800" b="1">
                          <a:latin typeface="Times New Roman"/>
                          <a:ea typeface="Times New Roman"/>
                          <a:cs typeface="Times New Roman"/>
                        </a:rPr>
                        <a:t>Number of bubbles </a:t>
                      </a:r>
                      <a:endParaRPr lang="en-US" sz="1800">
                        <a:latin typeface="Times New Roman"/>
                        <a:ea typeface="Times New Roman"/>
                        <a:cs typeface="Times New Roman"/>
                      </a:endParaRPr>
                    </a:p>
                    <a:p>
                      <a:pPr marL="0" marR="0">
                        <a:spcBef>
                          <a:spcPts val="0"/>
                        </a:spcBef>
                        <a:spcAft>
                          <a:spcPts val="0"/>
                        </a:spcAft>
                      </a:pPr>
                      <a:r>
                        <a:rPr lang="en-US" sz="1800" b="1">
                          <a:latin typeface="Times New Roman"/>
                          <a:ea typeface="Times New Roman"/>
                          <a:cs typeface="Times New Roman"/>
                        </a:rPr>
                        <a:t>With forwarding</a:t>
                      </a:r>
                      <a:endParaRPr lang="en-US" sz="1800">
                        <a:latin typeface="Times New Roman"/>
                        <a:ea typeface="Times New Roman"/>
                        <a:cs typeface="Times New Roman"/>
                      </a:endParaRPr>
                    </a:p>
                  </a:txBody>
                  <a:tcPr marL="68580" marR="68580" marT="0" marB="0">
                    <a:lnL w="28575" cap="flat" cmpd="sng" algn="ctr">
                      <a:solidFill>
                        <a:srgbClr val="FFFFFF"/>
                      </a:solidFill>
                      <a:prstDash val="solid"/>
                      <a:round/>
                      <a:headEnd type="none" w="med" len="med"/>
                      <a:tailEnd type="none" w="med" len="med"/>
                    </a:lnL>
                    <a:lnR>
                      <a:noFill/>
                    </a:lnR>
                    <a:lnT>
                      <a:noFill/>
                    </a:lnT>
                    <a:lnB w="28575" cap="flat" cmpd="sng" algn="ctr">
                      <a:solidFill>
                        <a:srgbClr val="FFFFFF"/>
                      </a:solidFill>
                      <a:prstDash val="solid"/>
                      <a:round/>
                      <a:headEnd type="none" w="med" len="med"/>
                      <a:tailEnd type="none" w="med" len="med"/>
                    </a:lnB>
                    <a:pattFill prst="pct20">
                      <a:fgClr>
                        <a:srgbClr val="000000"/>
                      </a:fgClr>
                      <a:bgClr>
                        <a:srgbClr val="CCCCCC"/>
                      </a:bgClr>
                    </a:pattFill>
                  </a:tcPr>
                </a:tc>
                <a:extLst>
                  <a:ext uri="{0D108BD9-81ED-4DB2-BD59-A6C34878D82A}">
                    <a16:rowId xmlns:a16="http://schemas.microsoft.com/office/drawing/2014/main" val="10000"/>
                  </a:ext>
                </a:extLst>
              </a:tr>
              <a:tr h="274241">
                <a:tc>
                  <a:txBody>
                    <a:bodyPr/>
                    <a:lstStyle/>
                    <a:p>
                      <a:pPr marL="0" marR="0" algn="ctr">
                        <a:spcBef>
                          <a:spcPts val="0"/>
                        </a:spcBef>
                        <a:spcAft>
                          <a:spcPts val="0"/>
                        </a:spcAft>
                      </a:pPr>
                      <a:r>
                        <a:rPr lang="en-US" sz="1800" dirty="0">
                          <a:latin typeface="Times New Roman"/>
                          <a:ea typeface="Times New Roman"/>
                          <a:cs typeface="Times New Roman"/>
                        </a:rPr>
                        <a:t>0</a:t>
                      </a:r>
                    </a:p>
                  </a:txBody>
                  <a:tcPr marL="68580" marR="68580" marT="0" marB="0">
                    <a:lnL>
                      <a:noFill/>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pattFill prst="pct5">
                      <a:fgClr>
                        <a:srgbClr val="000000"/>
                      </a:fgClr>
                      <a:bgClr>
                        <a:srgbClr val="F2F2F2"/>
                      </a:bgClr>
                    </a:pattFill>
                  </a:tcPr>
                </a:tc>
                <a:tc>
                  <a:txBody>
                    <a:bodyPr/>
                    <a:lstStyle/>
                    <a:p>
                      <a:pPr marL="0" marR="0" algn="ctr">
                        <a:spcBef>
                          <a:spcPts val="0"/>
                        </a:spcBef>
                        <a:spcAft>
                          <a:spcPts val="0"/>
                        </a:spcAft>
                      </a:pPr>
                      <a:r>
                        <a:rPr lang="en-US" sz="1800">
                          <a:latin typeface="Times New Roman"/>
                          <a:ea typeface="Times New Roman"/>
                          <a:cs typeface="Times New Roman"/>
                        </a:rPr>
                        <a:t>3</a:t>
                      </a:r>
                    </a:p>
                  </a:txBody>
                  <a:tcPr marL="68580" marR="68580" marT="0" marB="0">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pattFill prst="pct5">
                      <a:fgClr>
                        <a:srgbClr val="000000"/>
                      </a:fgClr>
                      <a:bgClr>
                        <a:srgbClr val="F2F2F2"/>
                      </a:bgClr>
                    </a:pattFill>
                  </a:tcPr>
                </a:tc>
                <a:tc>
                  <a:txBody>
                    <a:bodyPr/>
                    <a:lstStyle/>
                    <a:p>
                      <a:pPr marL="0" marR="0" algn="ctr">
                        <a:spcBef>
                          <a:spcPts val="0"/>
                        </a:spcBef>
                        <a:spcAft>
                          <a:spcPts val="0"/>
                        </a:spcAft>
                      </a:pPr>
                      <a:r>
                        <a:rPr lang="en-US" sz="1800" dirty="0">
                          <a:latin typeface="Times New Roman"/>
                          <a:ea typeface="Times New Roman"/>
                          <a:cs typeface="Times New Roman"/>
                        </a:rPr>
                        <a:t>0</a:t>
                      </a:r>
                    </a:p>
                  </a:txBody>
                  <a:tcPr marL="68580" marR="68580" marT="0" marB="0">
                    <a:lnL w="28575" cap="flat" cmpd="sng" algn="ctr">
                      <a:solidFill>
                        <a:srgbClr val="FFFFFF"/>
                      </a:solidFill>
                      <a:prstDash val="solid"/>
                      <a:round/>
                      <a:headEnd type="none" w="med" len="med"/>
                      <a:tailEnd type="none" w="med" len="med"/>
                    </a:lnL>
                    <a:lnR>
                      <a:noFill/>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pattFill prst="pct5">
                      <a:fgClr>
                        <a:srgbClr val="000000"/>
                      </a:fgClr>
                      <a:bgClr>
                        <a:srgbClr val="F2F2F2"/>
                      </a:bgClr>
                    </a:pattFill>
                  </a:tcPr>
                </a:tc>
                <a:extLst>
                  <a:ext uri="{0D108BD9-81ED-4DB2-BD59-A6C34878D82A}">
                    <a16:rowId xmlns:a16="http://schemas.microsoft.com/office/drawing/2014/main" val="10001"/>
                  </a:ext>
                </a:extLst>
              </a:tr>
              <a:tr h="274241">
                <a:tc>
                  <a:txBody>
                    <a:bodyPr/>
                    <a:lstStyle/>
                    <a:p>
                      <a:pPr marL="0" marR="0" algn="ctr">
                        <a:spcBef>
                          <a:spcPts val="0"/>
                        </a:spcBef>
                        <a:spcAft>
                          <a:spcPts val="0"/>
                        </a:spcAft>
                      </a:pPr>
                      <a:r>
                        <a:rPr lang="en-US" sz="1800">
                          <a:latin typeface="Times New Roman"/>
                          <a:ea typeface="Times New Roman"/>
                          <a:cs typeface="Times New Roman"/>
                        </a:rPr>
                        <a:t>1</a:t>
                      </a:r>
                    </a:p>
                  </a:txBody>
                  <a:tcPr marL="68580" marR="68580" marT="0" marB="0">
                    <a:lnL>
                      <a:noFill/>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pattFill prst="pct20">
                      <a:fgClr>
                        <a:srgbClr val="000000"/>
                      </a:fgClr>
                      <a:bgClr>
                        <a:srgbClr val="CCCCCC"/>
                      </a:bgClr>
                    </a:pattFill>
                  </a:tcPr>
                </a:tc>
                <a:tc>
                  <a:txBody>
                    <a:bodyPr/>
                    <a:lstStyle/>
                    <a:p>
                      <a:pPr marL="0" marR="0" algn="ctr">
                        <a:spcBef>
                          <a:spcPts val="0"/>
                        </a:spcBef>
                        <a:spcAft>
                          <a:spcPts val="0"/>
                        </a:spcAft>
                      </a:pPr>
                      <a:r>
                        <a:rPr lang="en-US" sz="1800">
                          <a:latin typeface="Times New Roman"/>
                          <a:ea typeface="Times New Roman"/>
                          <a:cs typeface="Times New Roman"/>
                        </a:rPr>
                        <a:t>2</a:t>
                      </a:r>
                    </a:p>
                  </a:txBody>
                  <a:tcPr marL="68580" marR="68580" marT="0" marB="0">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pattFill prst="pct20">
                      <a:fgClr>
                        <a:srgbClr val="000000"/>
                      </a:fgClr>
                      <a:bgClr>
                        <a:srgbClr val="CCCCCC"/>
                      </a:bgClr>
                    </a:pattFill>
                  </a:tcPr>
                </a:tc>
                <a:tc>
                  <a:txBody>
                    <a:bodyPr/>
                    <a:lstStyle/>
                    <a:p>
                      <a:pPr marL="0" marR="0" algn="ctr">
                        <a:spcBef>
                          <a:spcPts val="0"/>
                        </a:spcBef>
                        <a:spcAft>
                          <a:spcPts val="0"/>
                        </a:spcAft>
                      </a:pPr>
                      <a:r>
                        <a:rPr lang="en-US" sz="1800">
                          <a:latin typeface="Times New Roman"/>
                          <a:ea typeface="Times New Roman"/>
                          <a:cs typeface="Times New Roman"/>
                        </a:rPr>
                        <a:t>0</a:t>
                      </a:r>
                    </a:p>
                  </a:txBody>
                  <a:tcPr marL="68580" marR="68580" marT="0" marB="0">
                    <a:lnL w="28575" cap="flat" cmpd="sng" algn="ctr">
                      <a:solidFill>
                        <a:srgbClr val="FFFFFF"/>
                      </a:solidFill>
                      <a:prstDash val="solid"/>
                      <a:round/>
                      <a:headEnd type="none" w="med" len="med"/>
                      <a:tailEnd type="none" w="med" len="med"/>
                    </a:lnL>
                    <a:lnR>
                      <a:noFill/>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pattFill prst="pct20">
                      <a:fgClr>
                        <a:srgbClr val="000000"/>
                      </a:fgClr>
                      <a:bgClr>
                        <a:srgbClr val="CCCCCC"/>
                      </a:bgClr>
                    </a:pattFill>
                  </a:tcPr>
                </a:tc>
                <a:extLst>
                  <a:ext uri="{0D108BD9-81ED-4DB2-BD59-A6C34878D82A}">
                    <a16:rowId xmlns:a16="http://schemas.microsoft.com/office/drawing/2014/main" val="10002"/>
                  </a:ext>
                </a:extLst>
              </a:tr>
              <a:tr h="274241">
                <a:tc>
                  <a:txBody>
                    <a:bodyPr/>
                    <a:lstStyle/>
                    <a:p>
                      <a:pPr marL="0" marR="0" algn="ctr">
                        <a:spcBef>
                          <a:spcPts val="0"/>
                        </a:spcBef>
                        <a:spcAft>
                          <a:spcPts val="0"/>
                        </a:spcAft>
                      </a:pPr>
                      <a:r>
                        <a:rPr lang="en-US" sz="1800">
                          <a:latin typeface="Times New Roman"/>
                          <a:ea typeface="Times New Roman"/>
                          <a:cs typeface="Times New Roman"/>
                        </a:rPr>
                        <a:t>2</a:t>
                      </a:r>
                    </a:p>
                  </a:txBody>
                  <a:tcPr marL="68580" marR="68580" marT="0" marB="0">
                    <a:lnL>
                      <a:noFill/>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pattFill prst="pct5">
                      <a:fgClr>
                        <a:srgbClr val="000000"/>
                      </a:fgClr>
                      <a:bgClr>
                        <a:srgbClr val="F2F2F2"/>
                      </a:bgClr>
                    </a:pattFill>
                  </a:tcPr>
                </a:tc>
                <a:tc>
                  <a:txBody>
                    <a:bodyPr/>
                    <a:lstStyle/>
                    <a:p>
                      <a:pPr marL="0" marR="0" algn="ctr">
                        <a:spcBef>
                          <a:spcPts val="0"/>
                        </a:spcBef>
                        <a:spcAft>
                          <a:spcPts val="0"/>
                        </a:spcAft>
                      </a:pPr>
                      <a:r>
                        <a:rPr lang="en-US" sz="1800">
                          <a:latin typeface="Times New Roman"/>
                          <a:ea typeface="Times New Roman"/>
                          <a:cs typeface="Times New Roman"/>
                        </a:rPr>
                        <a:t>1</a:t>
                      </a:r>
                    </a:p>
                  </a:txBody>
                  <a:tcPr marL="68580" marR="68580" marT="0" marB="0">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pattFill prst="pct5">
                      <a:fgClr>
                        <a:srgbClr val="000000"/>
                      </a:fgClr>
                      <a:bgClr>
                        <a:srgbClr val="F2F2F2"/>
                      </a:bgClr>
                    </a:pattFill>
                  </a:tcPr>
                </a:tc>
                <a:tc>
                  <a:txBody>
                    <a:bodyPr/>
                    <a:lstStyle/>
                    <a:p>
                      <a:pPr marL="0" marR="0" algn="ctr">
                        <a:spcBef>
                          <a:spcPts val="0"/>
                        </a:spcBef>
                        <a:spcAft>
                          <a:spcPts val="0"/>
                        </a:spcAft>
                      </a:pPr>
                      <a:r>
                        <a:rPr lang="en-US" sz="1800">
                          <a:latin typeface="Times New Roman"/>
                          <a:ea typeface="Times New Roman"/>
                          <a:cs typeface="Times New Roman"/>
                        </a:rPr>
                        <a:t>0</a:t>
                      </a:r>
                    </a:p>
                  </a:txBody>
                  <a:tcPr marL="68580" marR="68580" marT="0" marB="0">
                    <a:lnL w="28575" cap="flat" cmpd="sng" algn="ctr">
                      <a:solidFill>
                        <a:srgbClr val="FFFFFF"/>
                      </a:solidFill>
                      <a:prstDash val="solid"/>
                      <a:round/>
                      <a:headEnd type="none" w="med" len="med"/>
                      <a:tailEnd type="none" w="med" len="med"/>
                    </a:lnL>
                    <a:lnR>
                      <a:noFill/>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pattFill prst="pct5">
                      <a:fgClr>
                        <a:srgbClr val="000000"/>
                      </a:fgClr>
                      <a:bgClr>
                        <a:srgbClr val="F2F2F2"/>
                      </a:bgClr>
                    </a:pattFill>
                  </a:tcPr>
                </a:tc>
                <a:extLst>
                  <a:ext uri="{0D108BD9-81ED-4DB2-BD59-A6C34878D82A}">
                    <a16:rowId xmlns:a16="http://schemas.microsoft.com/office/drawing/2014/main" val="10003"/>
                  </a:ext>
                </a:extLst>
              </a:tr>
              <a:tr h="274241">
                <a:tc>
                  <a:txBody>
                    <a:bodyPr/>
                    <a:lstStyle/>
                    <a:p>
                      <a:pPr marL="0" marR="0" algn="ctr">
                        <a:spcBef>
                          <a:spcPts val="0"/>
                        </a:spcBef>
                        <a:spcAft>
                          <a:spcPts val="0"/>
                        </a:spcAft>
                      </a:pPr>
                      <a:r>
                        <a:rPr lang="en-US" sz="1800">
                          <a:latin typeface="Times New Roman"/>
                          <a:ea typeface="Times New Roman"/>
                          <a:cs typeface="Times New Roman"/>
                        </a:rPr>
                        <a:t>3 or more</a:t>
                      </a:r>
                    </a:p>
                  </a:txBody>
                  <a:tcPr marL="68580" marR="68580" marT="0" marB="0">
                    <a:lnL>
                      <a:noFill/>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a:noFill/>
                    </a:lnB>
                    <a:pattFill prst="pct20">
                      <a:fgClr>
                        <a:srgbClr val="000000"/>
                      </a:fgClr>
                      <a:bgClr>
                        <a:srgbClr val="CCCCCC"/>
                      </a:bgClr>
                    </a:pattFill>
                  </a:tcPr>
                </a:tc>
                <a:tc>
                  <a:txBody>
                    <a:bodyPr/>
                    <a:lstStyle/>
                    <a:p>
                      <a:pPr marL="0" marR="0" algn="ctr">
                        <a:spcBef>
                          <a:spcPts val="0"/>
                        </a:spcBef>
                        <a:spcAft>
                          <a:spcPts val="0"/>
                        </a:spcAft>
                      </a:pPr>
                      <a:r>
                        <a:rPr lang="en-US" sz="1800">
                          <a:latin typeface="Times New Roman"/>
                          <a:ea typeface="Times New Roman"/>
                          <a:cs typeface="Times New Roman"/>
                        </a:rPr>
                        <a:t>0</a:t>
                      </a:r>
                    </a:p>
                  </a:txBody>
                  <a:tcPr marL="68580" marR="68580" marT="0" marB="0">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a:noFill/>
                    </a:lnB>
                    <a:pattFill prst="pct20">
                      <a:fgClr>
                        <a:srgbClr val="000000"/>
                      </a:fgClr>
                      <a:bgClr>
                        <a:srgbClr val="CCCCCC"/>
                      </a:bgClr>
                    </a:pattFill>
                  </a:tcPr>
                </a:tc>
                <a:tc>
                  <a:txBody>
                    <a:bodyPr/>
                    <a:lstStyle/>
                    <a:p>
                      <a:pPr marL="0" marR="0" algn="ctr">
                        <a:spcBef>
                          <a:spcPts val="0"/>
                        </a:spcBef>
                        <a:spcAft>
                          <a:spcPts val="0"/>
                        </a:spcAft>
                      </a:pPr>
                      <a:r>
                        <a:rPr lang="en-US" sz="1800" dirty="0">
                          <a:latin typeface="Times New Roman"/>
                          <a:ea typeface="Times New Roman"/>
                          <a:cs typeface="Times New Roman"/>
                        </a:rPr>
                        <a:t>0</a:t>
                      </a:r>
                    </a:p>
                  </a:txBody>
                  <a:tcPr marL="68580" marR="68580" marT="0" marB="0">
                    <a:lnL w="28575" cap="flat" cmpd="sng" algn="ctr">
                      <a:solidFill>
                        <a:srgbClr val="FFFFFF"/>
                      </a:solidFill>
                      <a:prstDash val="solid"/>
                      <a:round/>
                      <a:headEnd type="none" w="med" len="med"/>
                      <a:tailEnd type="none" w="med" len="med"/>
                    </a:lnL>
                    <a:lnR>
                      <a:noFill/>
                    </a:lnR>
                    <a:lnT w="28575" cap="flat" cmpd="sng" algn="ctr">
                      <a:solidFill>
                        <a:srgbClr val="FFFFFF"/>
                      </a:solidFill>
                      <a:prstDash val="solid"/>
                      <a:round/>
                      <a:headEnd type="none" w="med" len="med"/>
                      <a:tailEnd type="none" w="med" len="med"/>
                    </a:lnT>
                    <a:lnB>
                      <a:noFill/>
                    </a:lnB>
                    <a:pattFill prst="pct20">
                      <a:fgClr>
                        <a:srgbClr val="000000"/>
                      </a:fgClr>
                      <a:bgClr>
                        <a:srgbClr val="CCCCCC"/>
                      </a:bgClr>
                    </a:pattFill>
                  </a:tcPr>
                </a:tc>
                <a:extLst>
                  <a:ext uri="{0D108BD9-81ED-4DB2-BD59-A6C34878D82A}">
                    <a16:rowId xmlns:a16="http://schemas.microsoft.com/office/drawing/2014/main" val="10004"/>
                  </a:ext>
                </a:extLst>
              </a:tr>
            </a:tbl>
          </a:graphicData>
        </a:graphic>
      </p:graphicFrame>
      <p:sp>
        <p:nvSpPr>
          <p:cNvPr id="6" name="Text Box 28"/>
          <p:cNvSpPr txBox="1">
            <a:spLocks noChangeArrowheads="1"/>
          </p:cNvSpPr>
          <p:nvPr/>
        </p:nvSpPr>
        <p:spPr bwMode="auto">
          <a:xfrm>
            <a:off x="630654" y="1779524"/>
            <a:ext cx="1947843"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dirty="0"/>
              <a:t>I</a:t>
            </a:r>
            <a:r>
              <a:rPr lang="en-US" sz="1600" b="1" baseline="-25000" dirty="0"/>
              <a:t>1</a:t>
            </a:r>
            <a:r>
              <a:rPr lang="en-US" sz="1600" b="1" dirty="0"/>
              <a:t>:  R1 &lt;- R2 + R3</a:t>
            </a:r>
          </a:p>
          <a:p>
            <a:pPr eaLnBrk="1" hangingPunct="1"/>
            <a:r>
              <a:rPr lang="mr-IN" sz="1600" b="1" dirty="0"/>
              <a:t>…</a:t>
            </a:r>
            <a:endParaRPr lang="en-US" sz="1600" b="1" dirty="0"/>
          </a:p>
          <a:p>
            <a:pPr eaLnBrk="1" hangingPunct="1"/>
            <a:r>
              <a:rPr lang="en-US" sz="1600" b="1" dirty="0"/>
              <a:t>I</a:t>
            </a:r>
            <a:r>
              <a:rPr lang="en-US" sz="1600" b="1" baseline="-25000" dirty="0"/>
              <a:t>n</a:t>
            </a:r>
            <a:r>
              <a:rPr lang="en-US" sz="1600" b="1" dirty="0"/>
              <a:t>:  R4 &lt;- R1 + R5</a:t>
            </a:r>
          </a:p>
        </p:txBody>
      </p:sp>
      <p:sp>
        <p:nvSpPr>
          <p:cNvPr id="3" name="Title 2"/>
          <p:cNvSpPr>
            <a:spLocks noGrp="1"/>
          </p:cNvSpPr>
          <p:nvPr>
            <p:ph type="title"/>
          </p:nvPr>
        </p:nvSpPr>
        <p:spPr/>
        <p:txBody>
          <a:bodyPr/>
          <a:lstStyle/>
          <a:p>
            <a:r>
              <a:rPr lang="en-US" dirty="0"/>
              <a:t>Bubbles introduced by RAW</a:t>
            </a:r>
          </a:p>
        </p:txBody>
      </p:sp>
    </p:spTree>
    <p:extLst>
      <p:ext uri="{BB962C8B-B14F-4D97-AF65-F5344CB8AC3E}">
        <p14:creationId xmlns:p14="http://schemas.microsoft.com/office/powerpoint/2010/main" val="157361665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if an instruction intervenes?</a:t>
            </a:r>
          </a:p>
        </p:txBody>
      </p:sp>
      <p:sp>
        <p:nvSpPr>
          <p:cNvPr id="17" name="AutoShape 15"/>
          <p:cNvSpPr>
            <a:spLocks noChangeArrowheads="1" noTextEdit="1"/>
          </p:cNvSpPr>
          <p:nvPr/>
        </p:nvSpPr>
        <p:spPr bwMode="auto">
          <a:xfrm>
            <a:off x="621359" y="2547814"/>
            <a:ext cx="8313737" cy="987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 name="Rectangle 14"/>
          <p:cNvSpPr>
            <a:spLocks noChangeArrowheads="1"/>
          </p:cNvSpPr>
          <p:nvPr/>
        </p:nvSpPr>
        <p:spPr bwMode="auto">
          <a:xfrm>
            <a:off x="392588" y="2356614"/>
            <a:ext cx="2880633" cy="905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80" tIns="34290" rIns="68580" bIns="34290"/>
          <a:lstStyle/>
          <a:p>
            <a:pPr eaLnBrk="0" hangingPunct="0">
              <a:spcBef>
                <a:spcPts val="400"/>
              </a:spcBef>
            </a:pPr>
            <a:r>
              <a:rPr lang="pt-BR" sz="1600" dirty="0">
                <a:solidFill>
                  <a:srgbClr val="000000"/>
                </a:solidFill>
                <a:cs typeface="Times New Roman" charset="0"/>
              </a:rPr>
              <a:t>	</a:t>
            </a:r>
            <a:r>
              <a:rPr lang="pt-BR" sz="1600" b="1" dirty="0">
                <a:solidFill>
                  <a:srgbClr val="000000"/>
                </a:solidFill>
                <a:cs typeface="Times New Roman" charset="0"/>
              </a:rPr>
              <a:t>I</a:t>
            </a:r>
            <a:r>
              <a:rPr lang="pt-BR" sz="1600" b="1" baseline="-30000" dirty="0">
                <a:solidFill>
                  <a:srgbClr val="000000"/>
                </a:solidFill>
                <a:cs typeface="Times New Roman" charset="0"/>
              </a:rPr>
              <a:t>1</a:t>
            </a:r>
            <a:r>
              <a:rPr lang="pt-BR" sz="1600" b="1" dirty="0">
                <a:solidFill>
                  <a:srgbClr val="000000"/>
                </a:solidFill>
                <a:cs typeface="Times New Roman" charset="0"/>
              </a:rPr>
              <a:t>: R1 &lt;- R2 + R3</a:t>
            </a:r>
            <a:endParaRPr lang="en-US" sz="1600" dirty="0"/>
          </a:p>
          <a:p>
            <a:pPr eaLnBrk="0" hangingPunct="0">
              <a:spcBef>
                <a:spcPts val="400"/>
              </a:spcBef>
            </a:pPr>
            <a:r>
              <a:rPr lang="pt-BR" sz="1600" b="1" dirty="0">
                <a:solidFill>
                  <a:srgbClr val="000000"/>
                </a:solidFill>
                <a:cs typeface="Times New Roman" charset="0"/>
              </a:rPr>
              <a:t>	I</a:t>
            </a:r>
            <a:r>
              <a:rPr lang="pt-BR" sz="1600" b="1" baseline="-30000" dirty="0">
                <a:solidFill>
                  <a:srgbClr val="000000"/>
                </a:solidFill>
                <a:cs typeface="Times New Roman" charset="0"/>
              </a:rPr>
              <a:t>2</a:t>
            </a:r>
            <a:r>
              <a:rPr lang="pt-BR" sz="1600" b="1" dirty="0">
                <a:solidFill>
                  <a:srgbClr val="000000"/>
                </a:solidFill>
                <a:cs typeface="Times New Roman" charset="0"/>
              </a:rPr>
              <a:t>: R4 &lt;- R4 + R3</a:t>
            </a:r>
            <a:endParaRPr lang="en-US" sz="1600" dirty="0"/>
          </a:p>
          <a:p>
            <a:pPr eaLnBrk="0" hangingPunct="0">
              <a:spcBef>
                <a:spcPts val="400"/>
              </a:spcBef>
            </a:pPr>
            <a:r>
              <a:rPr lang="pt-BR" sz="1600" b="1" dirty="0">
                <a:solidFill>
                  <a:srgbClr val="000000"/>
                </a:solidFill>
                <a:cs typeface="Times New Roman" charset="0"/>
              </a:rPr>
              <a:t>	</a:t>
            </a:r>
            <a:r>
              <a:rPr lang="en-US" sz="1600" b="1" dirty="0">
                <a:solidFill>
                  <a:srgbClr val="000000"/>
                </a:solidFill>
                <a:cs typeface="Times New Roman" charset="0"/>
              </a:rPr>
              <a:t>I</a:t>
            </a:r>
            <a:r>
              <a:rPr lang="en-US" sz="1600" b="1" baseline="-30000" dirty="0">
                <a:solidFill>
                  <a:srgbClr val="000000"/>
                </a:solidFill>
                <a:cs typeface="Times New Roman" charset="0"/>
              </a:rPr>
              <a:t>3</a:t>
            </a:r>
            <a:r>
              <a:rPr lang="en-US" sz="1600" b="1" dirty="0">
                <a:solidFill>
                  <a:srgbClr val="000000"/>
                </a:solidFill>
                <a:cs typeface="Times New Roman" charset="0"/>
              </a:rPr>
              <a:t>: R6 &lt;- R1 + R6</a:t>
            </a:r>
            <a:endParaRPr lang="en-US" sz="1600" dirty="0"/>
          </a:p>
        </p:txBody>
      </p:sp>
      <p:sp>
        <p:nvSpPr>
          <p:cNvPr id="19" name="Text Box 13"/>
          <p:cNvSpPr txBox="1">
            <a:spLocks noChangeArrowheads="1"/>
          </p:cNvSpPr>
          <p:nvPr/>
        </p:nvSpPr>
        <p:spPr bwMode="auto">
          <a:xfrm>
            <a:off x="3896987" y="2671740"/>
            <a:ext cx="474679" cy="33283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68580" tIns="34290" rIns="68580" bIns="34290"/>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300" b="1">
                <a:solidFill>
                  <a:srgbClr val="000000"/>
                </a:solidFill>
                <a:cs typeface="Times New Roman" charset="0"/>
              </a:rPr>
              <a:t>IF</a:t>
            </a:r>
            <a:endParaRPr lang="en-US"/>
          </a:p>
        </p:txBody>
      </p:sp>
      <p:sp>
        <p:nvSpPr>
          <p:cNvPr id="20" name="Text Box 12"/>
          <p:cNvSpPr txBox="1">
            <a:spLocks noChangeArrowheads="1"/>
          </p:cNvSpPr>
          <p:nvPr/>
        </p:nvSpPr>
        <p:spPr bwMode="auto">
          <a:xfrm>
            <a:off x="4632140" y="2671740"/>
            <a:ext cx="869674" cy="33283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68580" tIns="34290" rIns="68580" bIns="34290"/>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300" b="1">
                <a:solidFill>
                  <a:srgbClr val="000000"/>
                </a:solidFill>
                <a:cs typeface="Times New Roman" charset="0"/>
              </a:rPr>
              <a:t>ID/RR</a:t>
            </a:r>
            <a:endParaRPr lang="en-US"/>
          </a:p>
        </p:txBody>
      </p:sp>
      <p:sp>
        <p:nvSpPr>
          <p:cNvPr id="21" name="Text Box 11"/>
          <p:cNvSpPr txBox="1">
            <a:spLocks noChangeArrowheads="1"/>
          </p:cNvSpPr>
          <p:nvPr/>
        </p:nvSpPr>
        <p:spPr bwMode="auto">
          <a:xfrm>
            <a:off x="5760573" y="2671740"/>
            <a:ext cx="554363" cy="33283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68580" tIns="34290" rIns="68580" bIns="34290"/>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300" b="1">
                <a:solidFill>
                  <a:srgbClr val="000000"/>
                </a:solidFill>
                <a:cs typeface="Times New Roman" charset="0"/>
              </a:rPr>
              <a:t>EX</a:t>
            </a:r>
            <a:endParaRPr lang="en-US"/>
          </a:p>
        </p:txBody>
      </p:sp>
      <p:sp>
        <p:nvSpPr>
          <p:cNvPr id="22" name="Text Box 10"/>
          <p:cNvSpPr txBox="1">
            <a:spLocks noChangeArrowheads="1"/>
          </p:cNvSpPr>
          <p:nvPr/>
        </p:nvSpPr>
        <p:spPr bwMode="auto">
          <a:xfrm>
            <a:off x="6500867" y="2671740"/>
            <a:ext cx="790846" cy="33283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68580" tIns="34290" rIns="68580" bIns="34290"/>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300" b="1">
                <a:solidFill>
                  <a:srgbClr val="000000"/>
                </a:solidFill>
                <a:cs typeface="Times New Roman" charset="0"/>
              </a:rPr>
              <a:t>MEM</a:t>
            </a:r>
            <a:endParaRPr lang="en-US"/>
          </a:p>
        </p:txBody>
      </p:sp>
      <p:sp>
        <p:nvSpPr>
          <p:cNvPr id="23" name="Text Box 9"/>
          <p:cNvSpPr txBox="1">
            <a:spLocks noChangeArrowheads="1"/>
          </p:cNvSpPr>
          <p:nvPr/>
        </p:nvSpPr>
        <p:spPr bwMode="auto">
          <a:xfrm>
            <a:off x="7502491" y="2671740"/>
            <a:ext cx="948501" cy="33283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68580" tIns="34290" rIns="68580" bIns="34290"/>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300" b="1">
                <a:solidFill>
                  <a:srgbClr val="000000"/>
                </a:solidFill>
                <a:cs typeface="Times New Roman" charset="0"/>
              </a:rPr>
              <a:t>WB</a:t>
            </a:r>
            <a:endParaRPr lang="en-US"/>
          </a:p>
        </p:txBody>
      </p:sp>
      <p:sp>
        <p:nvSpPr>
          <p:cNvPr id="24" name="Line 8"/>
          <p:cNvSpPr>
            <a:spLocks noChangeShapeType="1"/>
          </p:cNvSpPr>
          <p:nvPr/>
        </p:nvSpPr>
        <p:spPr bwMode="auto">
          <a:xfrm>
            <a:off x="3501992" y="2753620"/>
            <a:ext cx="394995"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5" name="Line 7"/>
          <p:cNvSpPr>
            <a:spLocks noChangeShapeType="1"/>
          </p:cNvSpPr>
          <p:nvPr/>
        </p:nvSpPr>
        <p:spPr bwMode="auto">
          <a:xfrm>
            <a:off x="8450992" y="2753620"/>
            <a:ext cx="395851"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 name="Line 6"/>
          <p:cNvSpPr>
            <a:spLocks noChangeShapeType="1"/>
          </p:cNvSpPr>
          <p:nvPr/>
        </p:nvSpPr>
        <p:spPr bwMode="auto">
          <a:xfrm>
            <a:off x="4394800" y="2753620"/>
            <a:ext cx="237339"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7" name="Line 5"/>
          <p:cNvSpPr>
            <a:spLocks noChangeShapeType="1"/>
          </p:cNvSpPr>
          <p:nvPr/>
        </p:nvSpPr>
        <p:spPr bwMode="auto">
          <a:xfrm>
            <a:off x="5524091" y="2753620"/>
            <a:ext cx="236483"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8" name="Line 4"/>
          <p:cNvSpPr>
            <a:spLocks noChangeShapeType="1"/>
          </p:cNvSpPr>
          <p:nvPr/>
        </p:nvSpPr>
        <p:spPr bwMode="auto">
          <a:xfrm>
            <a:off x="6342355" y="2753620"/>
            <a:ext cx="158512"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9" name="Line 3"/>
          <p:cNvSpPr>
            <a:spLocks noChangeShapeType="1"/>
          </p:cNvSpPr>
          <p:nvPr/>
        </p:nvSpPr>
        <p:spPr bwMode="auto">
          <a:xfrm>
            <a:off x="7337124" y="2753620"/>
            <a:ext cx="158512"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0" name="Rectangle 2"/>
          <p:cNvSpPr>
            <a:spLocks noChangeArrowheads="1"/>
          </p:cNvSpPr>
          <p:nvPr/>
        </p:nvSpPr>
        <p:spPr bwMode="auto">
          <a:xfrm>
            <a:off x="6601061" y="3118759"/>
            <a:ext cx="345299" cy="3239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80" tIns="34290" rIns="68580" bIns="34290"/>
          <a:lstStyle/>
          <a:p>
            <a:pPr eaLnBrk="0" hangingPunct="0"/>
            <a:r>
              <a:rPr lang="pt-BR" sz="1300" b="1" dirty="0">
                <a:solidFill>
                  <a:srgbClr val="000000"/>
                </a:solidFill>
                <a:cs typeface="Times New Roman" charset="0"/>
              </a:rPr>
              <a:t>I</a:t>
            </a:r>
            <a:r>
              <a:rPr lang="pt-BR" sz="1300" b="1" baseline="-30000" dirty="0">
                <a:solidFill>
                  <a:srgbClr val="000000"/>
                </a:solidFill>
                <a:cs typeface="Times New Roman" charset="0"/>
              </a:rPr>
              <a:t>1</a:t>
            </a:r>
            <a:endParaRPr lang="pt-BR" dirty="0"/>
          </a:p>
        </p:txBody>
      </p:sp>
      <p:sp>
        <p:nvSpPr>
          <p:cNvPr id="32" name="Rectangle 2"/>
          <p:cNvSpPr>
            <a:spLocks noChangeArrowheads="1"/>
          </p:cNvSpPr>
          <p:nvPr/>
        </p:nvSpPr>
        <p:spPr bwMode="auto">
          <a:xfrm>
            <a:off x="5863576" y="3109170"/>
            <a:ext cx="345299" cy="3239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80" tIns="34290" rIns="68580" bIns="34290"/>
          <a:lstStyle/>
          <a:p>
            <a:pPr eaLnBrk="0" hangingPunct="0"/>
            <a:r>
              <a:rPr lang="pt-BR" sz="1300" b="1" dirty="0">
                <a:solidFill>
                  <a:srgbClr val="000000"/>
                </a:solidFill>
                <a:cs typeface="Times New Roman" charset="0"/>
              </a:rPr>
              <a:t>I</a:t>
            </a:r>
            <a:r>
              <a:rPr lang="pt-BR" sz="1300" b="1" baseline="-30000" dirty="0">
                <a:solidFill>
                  <a:srgbClr val="000000"/>
                </a:solidFill>
                <a:cs typeface="Times New Roman" charset="0"/>
              </a:rPr>
              <a:t>2</a:t>
            </a:r>
            <a:endParaRPr lang="pt-BR" dirty="0"/>
          </a:p>
        </p:txBody>
      </p:sp>
      <p:sp>
        <p:nvSpPr>
          <p:cNvPr id="33" name="Rectangle 2"/>
          <p:cNvSpPr>
            <a:spLocks noChangeArrowheads="1"/>
          </p:cNvSpPr>
          <p:nvPr/>
        </p:nvSpPr>
        <p:spPr bwMode="auto">
          <a:xfrm>
            <a:off x="4956412" y="3118759"/>
            <a:ext cx="345299" cy="3239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80" tIns="34290" rIns="68580" bIns="34290"/>
          <a:lstStyle/>
          <a:p>
            <a:pPr eaLnBrk="0" hangingPunct="0"/>
            <a:r>
              <a:rPr lang="pt-BR" sz="1300" b="1" dirty="0">
                <a:solidFill>
                  <a:srgbClr val="000000"/>
                </a:solidFill>
                <a:cs typeface="Times New Roman" charset="0"/>
              </a:rPr>
              <a:t>I</a:t>
            </a:r>
            <a:r>
              <a:rPr lang="pt-BR" sz="1300" b="1" baseline="-30000" dirty="0">
                <a:solidFill>
                  <a:srgbClr val="000000"/>
                </a:solidFill>
                <a:cs typeface="Times New Roman" charset="0"/>
              </a:rPr>
              <a:t>3</a:t>
            </a:r>
            <a:endParaRPr lang="pt-BR" dirty="0"/>
          </a:p>
        </p:txBody>
      </p:sp>
      <p:cxnSp>
        <p:nvCxnSpPr>
          <p:cNvPr id="35" name="Straight Arrow Connector 34"/>
          <p:cNvCxnSpPr/>
          <p:nvPr/>
        </p:nvCxnSpPr>
        <p:spPr>
          <a:xfrm>
            <a:off x="1874806" y="2547814"/>
            <a:ext cx="414704" cy="4567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Curved Connector 36"/>
          <p:cNvCxnSpPr>
            <a:stCxn id="30" idx="2"/>
            <a:endCxn id="33" idx="2"/>
          </p:cNvCxnSpPr>
          <p:nvPr/>
        </p:nvCxnSpPr>
        <p:spPr>
          <a:xfrm rot="5400000">
            <a:off x="5951387" y="2620413"/>
            <a:ext cx="12700" cy="1644649"/>
          </a:xfrm>
          <a:prstGeom prst="curvedConnector3">
            <a:avLst>
              <a:gd name="adj1" fmla="val 1800000"/>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5135412" y="3784320"/>
            <a:ext cx="1810948" cy="923330"/>
          </a:xfrm>
          <a:prstGeom prst="rect">
            <a:avLst/>
          </a:prstGeom>
          <a:noFill/>
        </p:spPr>
        <p:txBody>
          <a:bodyPr wrap="square" rtlCol="0">
            <a:spAutoFit/>
          </a:bodyPr>
          <a:lstStyle/>
          <a:p>
            <a:r>
              <a:rPr lang="en-US" dirty="0">
                <a:solidFill>
                  <a:srgbClr val="990000"/>
                </a:solidFill>
              </a:rPr>
              <a:t>Now we need to forward from MEM to ID/RR</a:t>
            </a:r>
          </a:p>
        </p:txBody>
      </p:sp>
    </p:spTree>
    <p:extLst>
      <p:ext uri="{BB962C8B-B14F-4D97-AF65-F5344CB8AC3E}">
        <p14:creationId xmlns:p14="http://schemas.microsoft.com/office/powerpoint/2010/main" val="3686572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par>
                                <p:cTn id="8" presetID="9" presetClass="entr" presetSubtype="0" fill="hold"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dissolve">
                                      <p:cBhvr>
                                        <p:cTn id="1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if two instructions intervene?</a:t>
            </a:r>
          </a:p>
        </p:txBody>
      </p:sp>
      <p:sp>
        <p:nvSpPr>
          <p:cNvPr id="17" name="AutoShape 15"/>
          <p:cNvSpPr>
            <a:spLocks noChangeArrowheads="1" noTextEdit="1"/>
          </p:cNvSpPr>
          <p:nvPr/>
        </p:nvSpPr>
        <p:spPr bwMode="auto">
          <a:xfrm>
            <a:off x="621359" y="2547814"/>
            <a:ext cx="8313737" cy="987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 name="Rectangle 14"/>
          <p:cNvSpPr>
            <a:spLocks noChangeArrowheads="1"/>
          </p:cNvSpPr>
          <p:nvPr/>
        </p:nvSpPr>
        <p:spPr bwMode="auto">
          <a:xfrm>
            <a:off x="392588" y="2356614"/>
            <a:ext cx="2880633" cy="13672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80" tIns="34290" rIns="68580" bIns="34290"/>
          <a:lstStyle/>
          <a:p>
            <a:pPr eaLnBrk="0" hangingPunct="0">
              <a:spcBef>
                <a:spcPts val="400"/>
              </a:spcBef>
            </a:pPr>
            <a:r>
              <a:rPr lang="pt-BR" sz="1600" dirty="0">
                <a:solidFill>
                  <a:srgbClr val="000000"/>
                </a:solidFill>
                <a:cs typeface="Times New Roman" charset="0"/>
              </a:rPr>
              <a:t>	</a:t>
            </a:r>
            <a:r>
              <a:rPr lang="pt-BR" sz="1600" b="1" dirty="0">
                <a:solidFill>
                  <a:srgbClr val="000000"/>
                </a:solidFill>
                <a:cs typeface="Times New Roman" charset="0"/>
              </a:rPr>
              <a:t>I</a:t>
            </a:r>
            <a:r>
              <a:rPr lang="pt-BR" sz="1600" b="1" baseline="-30000" dirty="0">
                <a:solidFill>
                  <a:srgbClr val="000000"/>
                </a:solidFill>
                <a:cs typeface="Times New Roman" charset="0"/>
              </a:rPr>
              <a:t>1</a:t>
            </a:r>
            <a:r>
              <a:rPr lang="pt-BR" sz="1600" b="1" dirty="0">
                <a:solidFill>
                  <a:srgbClr val="000000"/>
                </a:solidFill>
                <a:cs typeface="Times New Roman" charset="0"/>
              </a:rPr>
              <a:t>: R1 &lt;- R2 + R3</a:t>
            </a:r>
            <a:endParaRPr lang="en-US" sz="1600" dirty="0"/>
          </a:p>
          <a:p>
            <a:pPr eaLnBrk="0" hangingPunct="0">
              <a:spcBef>
                <a:spcPts val="400"/>
              </a:spcBef>
            </a:pPr>
            <a:r>
              <a:rPr lang="pt-BR" sz="1600" b="1" dirty="0">
                <a:solidFill>
                  <a:srgbClr val="000000"/>
                </a:solidFill>
                <a:cs typeface="Times New Roman" charset="0"/>
              </a:rPr>
              <a:t>	I</a:t>
            </a:r>
            <a:r>
              <a:rPr lang="pt-BR" sz="1600" b="1" baseline="-30000" dirty="0">
                <a:solidFill>
                  <a:srgbClr val="000000"/>
                </a:solidFill>
                <a:cs typeface="Times New Roman" charset="0"/>
              </a:rPr>
              <a:t>2</a:t>
            </a:r>
            <a:r>
              <a:rPr lang="pt-BR" sz="1600" b="1" dirty="0">
                <a:solidFill>
                  <a:srgbClr val="000000"/>
                </a:solidFill>
                <a:cs typeface="Times New Roman" charset="0"/>
              </a:rPr>
              <a:t>: R4 &lt;- R4 + R3</a:t>
            </a:r>
            <a:endParaRPr lang="en-US" sz="1600" dirty="0"/>
          </a:p>
          <a:p>
            <a:pPr eaLnBrk="0" hangingPunct="0">
              <a:spcBef>
                <a:spcPts val="400"/>
              </a:spcBef>
            </a:pPr>
            <a:r>
              <a:rPr lang="pt-BR" sz="1600" b="1" dirty="0">
                <a:solidFill>
                  <a:srgbClr val="000000"/>
                </a:solidFill>
                <a:cs typeface="Times New Roman" charset="0"/>
              </a:rPr>
              <a:t>	I</a:t>
            </a:r>
            <a:r>
              <a:rPr lang="pt-BR" sz="1600" b="1" baseline="-30000" dirty="0">
                <a:solidFill>
                  <a:srgbClr val="000000"/>
                </a:solidFill>
                <a:cs typeface="Times New Roman" charset="0"/>
              </a:rPr>
              <a:t>3</a:t>
            </a:r>
            <a:r>
              <a:rPr lang="pt-BR" sz="1600" b="1" dirty="0">
                <a:solidFill>
                  <a:srgbClr val="000000"/>
                </a:solidFill>
                <a:cs typeface="Times New Roman" charset="0"/>
              </a:rPr>
              <a:t>: R4 &lt;- R4 + R3</a:t>
            </a:r>
            <a:endParaRPr lang="en-US" sz="1600" dirty="0"/>
          </a:p>
          <a:p>
            <a:pPr eaLnBrk="0" hangingPunct="0">
              <a:spcBef>
                <a:spcPts val="400"/>
              </a:spcBef>
            </a:pPr>
            <a:r>
              <a:rPr lang="pt-BR" sz="1600" b="1" dirty="0">
                <a:solidFill>
                  <a:srgbClr val="000000"/>
                </a:solidFill>
                <a:cs typeface="Times New Roman" charset="0"/>
              </a:rPr>
              <a:t>	</a:t>
            </a:r>
            <a:r>
              <a:rPr lang="en-US" sz="1600" b="1" dirty="0">
                <a:solidFill>
                  <a:srgbClr val="000000"/>
                </a:solidFill>
                <a:cs typeface="Times New Roman" charset="0"/>
              </a:rPr>
              <a:t>I</a:t>
            </a:r>
            <a:r>
              <a:rPr lang="en-US" sz="1600" b="1" baseline="-30000" dirty="0">
                <a:solidFill>
                  <a:srgbClr val="000000"/>
                </a:solidFill>
                <a:cs typeface="Times New Roman" charset="0"/>
              </a:rPr>
              <a:t>4</a:t>
            </a:r>
            <a:r>
              <a:rPr lang="en-US" sz="1600" b="1" dirty="0">
                <a:solidFill>
                  <a:srgbClr val="000000"/>
                </a:solidFill>
                <a:cs typeface="Times New Roman" charset="0"/>
              </a:rPr>
              <a:t>: R6 &lt;- R1 + R6</a:t>
            </a:r>
            <a:endParaRPr lang="en-US" sz="1600" dirty="0"/>
          </a:p>
        </p:txBody>
      </p:sp>
      <p:sp>
        <p:nvSpPr>
          <p:cNvPr id="19" name="Text Box 13"/>
          <p:cNvSpPr txBox="1">
            <a:spLocks noChangeArrowheads="1"/>
          </p:cNvSpPr>
          <p:nvPr/>
        </p:nvSpPr>
        <p:spPr bwMode="auto">
          <a:xfrm>
            <a:off x="3896987" y="2671740"/>
            <a:ext cx="474679" cy="33283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68580" tIns="34290" rIns="68580" bIns="34290"/>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300" b="1">
                <a:solidFill>
                  <a:srgbClr val="000000"/>
                </a:solidFill>
                <a:cs typeface="Times New Roman" charset="0"/>
              </a:rPr>
              <a:t>IF</a:t>
            </a:r>
            <a:endParaRPr lang="en-US"/>
          </a:p>
        </p:txBody>
      </p:sp>
      <p:sp>
        <p:nvSpPr>
          <p:cNvPr id="20" name="Text Box 12"/>
          <p:cNvSpPr txBox="1">
            <a:spLocks noChangeArrowheads="1"/>
          </p:cNvSpPr>
          <p:nvPr/>
        </p:nvSpPr>
        <p:spPr bwMode="auto">
          <a:xfrm>
            <a:off x="4632140" y="2671740"/>
            <a:ext cx="869674" cy="33283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68580" tIns="34290" rIns="68580" bIns="34290"/>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300" b="1">
                <a:solidFill>
                  <a:srgbClr val="000000"/>
                </a:solidFill>
                <a:cs typeface="Times New Roman" charset="0"/>
              </a:rPr>
              <a:t>ID/RR</a:t>
            </a:r>
            <a:endParaRPr lang="en-US"/>
          </a:p>
        </p:txBody>
      </p:sp>
      <p:sp>
        <p:nvSpPr>
          <p:cNvPr id="21" name="Text Box 11"/>
          <p:cNvSpPr txBox="1">
            <a:spLocks noChangeArrowheads="1"/>
          </p:cNvSpPr>
          <p:nvPr/>
        </p:nvSpPr>
        <p:spPr bwMode="auto">
          <a:xfrm>
            <a:off x="5760573" y="2671740"/>
            <a:ext cx="554363" cy="33283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68580" tIns="34290" rIns="68580" bIns="34290"/>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300" b="1">
                <a:solidFill>
                  <a:srgbClr val="000000"/>
                </a:solidFill>
                <a:cs typeface="Times New Roman" charset="0"/>
              </a:rPr>
              <a:t>EX</a:t>
            </a:r>
            <a:endParaRPr lang="en-US"/>
          </a:p>
        </p:txBody>
      </p:sp>
      <p:sp>
        <p:nvSpPr>
          <p:cNvPr id="22" name="Text Box 10"/>
          <p:cNvSpPr txBox="1">
            <a:spLocks noChangeArrowheads="1"/>
          </p:cNvSpPr>
          <p:nvPr/>
        </p:nvSpPr>
        <p:spPr bwMode="auto">
          <a:xfrm>
            <a:off x="6500867" y="2671740"/>
            <a:ext cx="790846" cy="33283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68580" tIns="34290" rIns="68580" bIns="34290"/>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300" b="1">
                <a:solidFill>
                  <a:srgbClr val="000000"/>
                </a:solidFill>
                <a:cs typeface="Times New Roman" charset="0"/>
              </a:rPr>
              <a:t>MEM</a:t>
            </a:r>
            <a:endParaRPr lang="en-US"/>
          </a:p>
        </p:txBody>
      </p:sp>
      <p:sp>
        <p:nvSpPr>
          <p:cNvPr id="23" name="Text Box 9"/>
          <p:cNvSpPr txBox="1">
            <a:spLocks noChangeArrowheads="1"/>
          </p:cNvSpPr>
          <p:nvPr/>
        </p:nvSpPr>
        <p:spPr bwMode="auto">
          <a:xfrm>
            <a:off x="7502491" y="2671740"/>
            <a:ext cx="948501" cy="33283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68580" tIns="34290" rIns="68580" bIns="34290"/>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300" b="1">
                <a:solidFill>
                  <a:srgbClr val="000000"/>
                </a:solidFill>
                <a:cs typeface="Times New Roman" charset="0"/>
              </a:rPr>
              <a:t>WB</a:t>
            </a:r>
            <a:endParaRPr lang="en-US"/>
          </a:p>
        </p:txBody>
      </p:sp>
      <p:sp>
        <p:nvSpPr>
          <p:cNvPr id="24" name="Line 8"/>
          <p:cNvSpPr>
            <a:spLocks noChangeShapeType="1"/>
          </p:cNvSpPr>
          <p:nvPr/>
        </p:nvSpPr>
        <p:spPr bwMode="auto">
          <a:xfrm>
            <a:off x="3501992" y="2753620"/>
            <a:ext cx="394995"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5" name="Line 7"/>
          <p:cNvSpPr>
            <a:spLocks noChangeShapeType="1"/>
          </p:cNvSpPr>
          <p:nvPr/>
        </p:nvSpPr>
        <p:spPr bwMode="auto">
          <a:xfrm>
            <a:off x="8450992" y="2753620"/>
            <a:ext cx="395851"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 name="Line 6"/>
          <p:cNvSpPr>
            <a:spLocks noChangeShapeType="1"/>
          </p:cNvSpPr>
          <p:nvPr/>
        </p:nvSpPr>
        <p:spPr bwMode="auto">
          <a:xfrm>
            <a:off x="4394800" y="2753620"/>
            <a:ext cx="237339"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7" name="Line 5"/>
          <p:cNvSpPr>
            <a:spLocks noChangeShapeType="1"/>
          </p:cNvSpPr>
          <p:nvPr/>
        </p:nvSpPr>
        <p:spPr bwMode="auto">
          <a:xfrm>
            <a:off x="5524091" y="2753620"/>
            <a:ext cx="236483"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8" name="Line 4"/>
          <p:cNvSpPr>
            <a:spLocks noChangeShapeType="1"/>
          </p:cNvSpPr>
          <p:nvPr/>
        </p:nvSpPr>
        <p:spPr bwMode="auto">
          <a:xfrm>
            <a:off x="6342355" y="2753620"/>
            <a:ext cx="158512"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9" name="Line 3"/>
          <p:cNvSpPr>
            <a:spLocks noChangeShapeType="1"/>
          </p:cNvSpPr>
          <p:nvPr/>
        </p:nvSpPr>
        <p:spPr bwMode="auto">
          <a:xfrm>
            <a:off x="7337124" y="2753620"/>
            <a:ext cx="158512"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0" name="Rectangle 2"/>
          <p:cNvSpPr>
            <a:spLocks noChangeArrowheads="1"/>
          </p:cNvSpPr>
          <p:nvPr/>
        </p:nvSpPr>
        <p:spPr bwMode="auto">
          <a:xfrm>
            <a:off x="7577342" y="3125110"/>
            <a:ext cx="345299" cy="3239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80" tIns="34290" rIns="68580" bIns="34290"/>
          <a:lstStyle/>
          <a:p>
            <a:pPr eaLnBrk="0" hangingPunct="0"/>
            <a:r>
              <a:rPr lang="pt-BR" sz="1300" b="1" dirty="0">
                <a:solidFill>
                  <a:srgbClr val="000000"/>
                </a:solidFill>
                <a:cs typeface="Times New Roman" charset="0"/>
              </a:rPr>
              <a:t>I</a:t>
            </a:r>
            <a:r>
              <a:rPr lang="pt-BR" sz="1300" b="1" baseline="-30000" dirty="0">
                <a:solidFill>
                  <a:srgbClr val="000000"/>
                </a:solidFill>
                <a:cs typeface="Times New Roman" charset="0"/>
              </a:rPr>
              <a:t>1</a:t>
            </a:r>
            <a:endParaRPr lang="pt-BR" dirty="0"/>
          </a:p>
        </p:txBody>
      </p:sp>
      <p:sp>
        <p:nvSpPr>
          <p:cNvPr id="32" name="Rectangle 2"/>
          <p:cNvSpPr>
            <a:spLocks noChangeArrowheads="1"/>
          </p:cNvSpPr>
          <p:nvPr/>
        </p:nvSpPr>
        <p:spPr bwMode="auto">
          <a:xfrm>
            <a:off x="6839857" y="3115521"/>
            <a:ext cx="345299" cy="3239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80" tIns="34290" rIns="68580" bIns="34290"/>
          <a:lstStyle/>
          <a:p>
            <a:pPr eaLnBrk="0" hangingPunct="0"/>
            <a:r>
              <a:rPr lang="pt-BR" sz="1300" b="1" dirty="0">
                <a:solidFill>
                  <a:srgbClr val="000000"/>
                </a:solidFill>
                <a:cs typeface="Times New Roman" charset="0"/>
              </a:rPr>
              <a:t>I</a:t>
            </a:r>
            <a:r>
              <a:rPr lang="pt-BR" sz="1300" b="1" baseline="-30000" dirty="0">
                <a:solidFill>
                  <a:srgbClr val="000000"/>
                </a:solidFill>
                <a:cs typeface="Times New Roman" charset="0"/>
              </a:rPr>
              <a:t>2</a:t>
            </a:r>
            <a:endParaRPr lang="pt-BR" dirty="0"/>
          </a:p>
        </p:txBody>
      </p:sp>
      <p:sp>
        <p:nvSpPr>
          <p:cNvPr id="33" name="Rectangle 2"/>
          <p:cNvSpPr>
            <a:spLocks noChangeArrowheads="1"/>
          </p:cNvSpPr>
          <p:nvPr/>
        </p:nvSpPr>
        <p:spPr bwMode="auto">
          <a:xfrm>
            <a:off x="4962762" y="3131461"/>
            <a:ext cx="345299" cy="3239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80" tIns="34290" rIns="68580" bIns="34290"/>
          <a:lstStyle/>
          <a:p>
            <a:pPr eaLnBrk="0" hangingPunct="0"/>
            <a:r>
              <a:rPr lang="pt-BR" sz="1300" b="1" dirty="0">
                <a:solidFill>
                  <a:srgbClr val="000000"/>
                </a:solidFill>
                <a:cs typeface="Times New Roman" charset="0"/>
              </a:rPr>
              <a:t>I</a:t>
            </a:r>
            <a:r>
              <a:rPr lang="pt-BR" sz="1300" b="1" baseline="-30000" dirty="0">
                <a:solidFill>
                  <a:srgbClr val="000000"/>
                </a:solidFill>
                <a:cs typeface="Times New Roman" charset="0"/>
              </a:rPr>
              <a:t>4</a:t>
            </a:r>
            <a:endParaRPr lang="pt-BR" dirty="0"/>
          </a:p>
        </p:txBody>
      </p:sp>
      <p:cxnSp>
        <p:nvCxnSpPr>
          <p:cNvPr id="35" name="Straight Arrow Connector 34"/>
          <p:cNvCxnSpPr/>
          <p:nvPr/>
        </p:nvCxnSpPr>
        <p:spPr>
          <a:xfrm>
            <a:off x="1874806" y="2617854"/>
            <a:ext cx="414704" cy="6999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Curved Connector 36"/>
          <p:cNvCxnSpPr>
            <a:stCxn id="30" idx="2"/>
            <a:endCxn id="33" idx="2"/>
          </p:cNvCxnSpPr>
          <p:nvPr/>
        </p:nvCxnSpPr>
        <p:spPr>
          <a:xfrm rot="5400000">
            <a:off x="6439527" y="2144973"/>
            <a:ext cx="6351" cy="2614580"/>
          </a:xfrm>
          <a:prstGeom prst="curvedConnector3">
            <a:avLst>
              <a:gd name="adj1" fmla="val 3699433"/>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5135412" y="3784320"/>
            <a:ext cx="1810948" cy="923330"/>
          </a:xfrm>
          <a:prstGeom prst="rect">
            <a:avLst/>
          </a:prstGeom>
          <a:noFill/>
        </p:spPr>
        <p:txBody>
          <a:bodyPr wrap="square" rtlCol="0">
            <a:spAutoFit/>
          </a:bodyPr>
          <a:lstStyle/>
          <a:p>
            <a:r>
              <a:rPr lang="en-US" dirty="0">
                <a:solidFill>
                  <a:srgbClr val="990000"/>
                </a:solidFill>
              </a:rPr>
              <a:t>Now we need to forward from WB to ID/RR</a:t>
            </a:r>
          </a:p>
        </p:txBody>
      </p:sp>
      <p:sp>
        <p:nvSpPr>
          <p:cNvPr id="31" name="Rectangle 2"/>
          <p:cNvSpPr>
            <a:spLocks noChangeArrowheads="1"/>
          </p:cNvSpPr>
          <p:nvPr/>
        </p:nvSpPr>
        <p:spPr bwMode="auto">
          <a:xfrm>
            <a:off x="5969637" y="3155771"/>
            <a:ext cx="345299" cy="3239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80" tIns="34290" rIns="68580" bIns="34290"/>
          <a:lstStyle/>
          <a:p>
            <a:pPr eaLnBrk="0" hangingPunct="0"/>
            <a:r>
              <a:rPr lang="pt-BR" sz="1300" b="1" dirty="0">
                <a:solidFill>
                  <a:srgbClr val="000000"/>
                </a:solidFill>
                <a:cs typeface="Times New Roman" charset="0"/>
              </a:rPr>
              <a:t>I</a:t>
            </a:r>
            <a:r>
              <a:rPr lang="pt-BR" sz="1300" b="1" baseline="-30000" dirty="0">
                <a:solidFill>
                  <a:srgbClr val="000000"/>
                </a:solidFill>
                <a:cs typeface="Times New Roman" charset="0"/>
              </a:rPr>
              <a:t>3</a:t>
            </a:r>
            <a:endParaRPr lang="pt-BR" dirty="0"/>
          </a:p>
        </p:txBody>
      </p:sp>
    </p:spTree>
    <p:extLst>
      <p:ext uri="{BB962C8B-B14F-4D97-AF65-F5344CB8AC3E}">
        <p14:creationId xmlns:p14="http://schemas.microsoft.com/office/powerpoint/2010/main" val="2611359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par>
                                <p:cTn id="8" presetID="9" presetClass="entr" presetSubtype="0" fill="hold"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dissolve">
                                      <p:cBhvr>
                                        <p:cTn id="1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LW instructions are special</a:t>
            </a:r>
          </a:p>
        </p:txBody>
      </p:sp>
      <p:sp>
        <p:nvSpPr>
          <p:cNvPr id="17" name="AutoShape 15"/>
          <p:cNvSpPr>
            <a:spLocks noChangeArrowheads="1" noTextEdit="1"/>
          </p:cNvSpPr>
          <p:nvPr/>
        </p:nvSpPr>
        <p:spPr bwMode="auto">
          <a:xfrm>
            <a:off x="621359" y="2547814"/>
            <a:ext cx="8313737" cy="987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 name="Rectangle 14"/>
          <p:cNvSpPr>
            <a:spLocks noChangeArrowheads="1"/>
          </p:cNvSpPr>
          <p:nvPr/>
        </p:nvSpPr>
        <p:spPr bwMode="auto">
          <a:xfrm>
            <a:off x="392588" y="2356614"/>
            <a:ext cx="2880633" cy="13672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80" tIns="34290" rIns="68580" bIns="34290"/>
          <a:lstStyle/>
          <a:p>
            <a:pPr eaLnBrk="0" hangingPunct="0">
              <a:spcBef>
                <a:spcPts val="400"/>
              </a:spcBef>
            </a:pPr>
            <a:r>
              <a:rPr lang="pt-BR" sz="1600" dirty="0">
                <a:solidFill>
                  <a:srgbClr val="000000"/>
                </a:solidFill>
                <a:cs typeface="Times New Roman" charset="0"/>
              </a:rPr>
              <a:t>	</a:t>
            </a:r>
            <a:r>
              <a:rPr lang="pt-BR" sz="1600" b="1" dirty="0">
                <a:solidFill>
                  <a:srgbClr val="000000"/>
                </a:solidFill>
                <a:cs typeface="Times New Roman" charset="0"/>
              </a:rPr>
              <a:t>I</a:t>
            </a:r>
            <a:r>
              <a:rPr lang="pt-BR" sz="1600" b="1" baseline="-30000" dirty="0">
                <a:solidFill>
                  <a:srgbClr val="000000"/>
                </a:solidFill>
                <a:cs typeface="Times New Roman" charset="0"/>
              </a:rPr>
              <a:t>1</a:t>
            </a:r>
            <a:r>
              <a:rPr lang="pt-BR" sz="1600" b="1" dirty="0">
                <a:solidFill>
                  <a:srgbClr val="000000"/>
                </a:solidFill>
                <a:cs typeface="Times New Roman" charset="0"/>
              </a:rPr>
              <a:t>: </a:t>
            </a:r>
            <a:r>
              <a:rPr lang="en-US" sz="1600" b="1" dirty="0">
                <a:solidFill>
                  <a:srgbClr val="000000"/>
                </a:solidFill>
                <a:cs typeface="Times New Roman" charset="0"/>
              </a:rPr>
              <a:t>LW R1, 0(R2)</a:t>
            </a:r>
            <a:endParaRPr lang="en-US" sz="1600" dirty="0"/>
          </a:p>
          <a:p>
            <a:pPr eaLnBrk="0" hangingPunct="0">
              <a:spcBef>
                <a:spcPts val="400"/>
              </a:spcBef>
            </a:pPr>
            <a:r>
              <a:rPr lang="pt-BR" sz="1600" b="1" dirty="0">
                <a:solidFill>
                  <a:srgbClr val="000000"/>
                </a:solidFill>
                <a:cs typeface="Times New Roman" charset="0"/>
              </a:rPr>
              <a:t>	I</a:t>
            </a:r>
            <a:r>
              <a:rPr lang="pt-BR" sz="1600" b="1" baseline="-30000" dirty="0">
                <a:solidFill>
                  <a:srgbClr val="000000"/>
                </a:solidFill>
                <a:cs typeface="Times New Roman" charset="0"/>
              </a:rPr>
              <a:t>2</a:t>
            </a:r>
            <a:r>
              <a:rPr lang="pt-BR" sz="1600" b="1" dirty="0">
                <a:solidFill>
                  <a:srgbClr val="000000"/>
                </a:solidFill>
                <a:cs typeface="Times New Roman" charset="0"/>
              </a:rPr>
              <a:t>: R4 </a:t>
            </a:r>
            <a:r>
              <a:rPr lang="pt-BR" sz="1600" b="1" dirty="0">
                <a:solidFill>
                  <a:srgbClr val="000000"/>
                </a:solidFill>
                <a:cs typeface="Times New Roman" charset="0"/>
                <a:sym typeface="Wingdings"/>
              </a:rPr>
              <a:t> </a:t>
            </a:r>
            <a:r>
              <a:rPr lang="pt-BR" sz="1600" b="1" dirty="0">
                <a:solidFill>
                  <a:srgbClr val="000000"/>
                </a:solidFill>
                <a:cs typeface="Times New Roman" charset="0"/>
              </a:rPr>
              <a:t>R1 + R5</a:t>
            </a:r>
            <a:endParaRPr lang="en-US" sz="1600" dirty="0"/>
          </a:p>
        </p:txBody>
      </p:sp>
      <p:sp>
        <p:nvSpPr>
          <p:cNvPr id="19" name="Text Box 13"/>
          <p:cNvSpPr txBox="1">
            <a:spLocks noChangeArrowheads="1"/>
          </p:cNvSpPr>
          <p:nvPr/>
        </p:nvSpPr>
        <p:spPr bwMode="auto">
          <a:xfrm>
            <a:off x="3896987" y="2671740"/>
            <a:ext cx="474679" cy="33283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68580" tIns="34290" rIns="68580" bIns="34290"/>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300" b="1">
                <a:solidFill>
                  <a:srgbClr val="000000"/>
                </a:solidFill>
                <a:cs typeface="Times New Roman" charset="0"/>
              </a:rPr>
              <a:t>IF</a:t>
            </a:r>
            <a:endParaRPr lang="en-US"/>
          </a:p>
        </p:txBody>
      </p:sp>
      <p:sp>
        <p:nvSpPr>
          <p:cNvPr id="20" name="Text Box 12"/>
          <p:cNvSpPr txBox="1">
            <a:spLocks noChangeArrowheads="1"/>
          </p:cNvSpPr>
          <p:nvPr/>
        </p:nvSpPr>
        <p:spPr bwMode="auto">
          <a:xfrm>
            <a:off x="4632140" y="2671740"/>
            <a:ext cx="869674" cy="33283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68580" tIns="34290" rIns="68580" bIns="34290"/>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300" b="1">
                <a:solidFill>
                  <a:srgbClr val="000000"/>
                </a:solidFill>
                <a:cs typeface="Times New Roman" charset="0"/>
              </a:rPr>
              <a:t>ID/RR</a:t>
            </a:r>
            <a:endParaRPr lang="en-US"/>
          </a:p>
        </p:txBody>
      </p:sp>
      <p:sp>
        <p:nvSpPr>
          <p:cNvPr id="21" name="Text Box 11"/>
          <p:cNvSpPr txBox="1">
            <a:spLocks noChangeArrowheads="1"/>
          </p:cNvSpPr>
          <p:nvPr/>
        </p:nvSpPr>
        <p:spPr bwMode="auto">
          <a:xfrm>
            <a:off x="5760573" y="2671740"/>
            <a:ext cx="554363" cy="33283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68580" tIns="34290" rIns="68580" bIns="34290"/>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300" b="1">
                <a:solidFill>
                  <a:srgbClr val="000000"/>
                </a:solidFill>
                <a:cs typeface="Times New Roman" charset="0"/>
              </a:rPr>
              <a:t>EX</a:t>
            </a:r>
            <a:endParaRPr lang="en-US"/>
          </a:p>
        </p:txBody>
      </p:sp>
      <p:sp>
        <p:nvSpPr>
          <p:cNvPr id="22" name="Text Box 10"/>
          <p:cNvSpPr txBox="1">
            <a:spLocks noChangeArrowheads="1"/>
          </p:cNvSpPr>
          <p:nvPr/>
        </p:nvSpPr>
        <p:spPr bwMode="auto">
          <a:xfrm>
            <a:off x="6500867" y="2671740"/>
            <a:ext cx="790846" cy="33283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68580" tIns="34290" rIns="68580" bIns="34290"/>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300" b="1">
                <a:solidFill>
                  <a:srgbClr val="000000"/>
                </a:solidFill>
                <a:cs typeface="Times New Roman" charset="0"/>
              </a:rPr>
              <a:t>MEM</a:t>
            </a:r>
            <a:endParaRPr lang="en-US"/>
          </a:p>
        </p:txBody>
      </p:sp>
      <p:sp>
        <p:nvSpPr>
          <p:cNvPr id="23" name="Text Box 9"/>
          <p:cNvSpPr txBox="1">
            <a:spLocks noChangeArrowheads="1"/>
          </p:cNvSpPr>
          <p:nvPr/>
        </p:nvSpPr>
        <p:spPr bwMode="auto">
          <a:xfrm>
            <a:off x="7502491" y="2671740"/>
            <a:ext cx="948501" cy="33283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68580" tIns="34290" rIns="68580" bIns="34290"/>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300" b="1">
                <a:solidFill>
                  <a:srgbClr val="000000"/>
                </a:solidFill>
                <a:cs typeface="Times New Roman" charset="0"/>
              </a:rPr>
              <a:t>WB</a:t>
            </a:r>
            <a:endParaRPr lang="en-US"/>
          </a:p>
        </p:txBody>
      </p:sp>
      <p:sp>
        <p:nvSpPr>
          <p:cNvPr id="24" name="Line 8"/>
          <p:cNvSpPr>
            <a:spLocks noChangeShapeType="1"/>
          </p:cNvSpPr>
          <p:nvPr/>
        </p:nvSpPr>
        <p:spPr bwMode="auto">
          <a:xfrm>
            <a:off x="3501992" y="2753620"/>
            <a:ext cx="394995"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5" name="Line 7"/>
          <p:cNvSpPr>
            <a:spLocks noChangeShapeType="1"/>
          </p:cNvSpPr>
          <p:nvPr/>
        </p:nvSpPr>
        <p:spPr bwMode="auto">
          <a:xfrm>
            <a:off x="8450992" y="2753620"/>
            <a:ext cx="395851"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 name="Line 6"/>
          <p:cNvSpPr>
            <a:spLocks noChangeShapeType="1"/>
          </p:cNvSpPr>
          <p:nvPr/>
        </p:nvSpPr>
        <p:spPr bwMode="auto">
          <a:xfrm>
            <a:off x="4394800" y="2753620"/>
            <a:ext cx="237339"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7" name="Line 5"/>
          <p:cNvSpPr>
            <a:spLocks noChangeShapeType="1"/>
          </p:cNvSpPr>
          <p:nvPr/>
        </p:nvSpPr>
        <p:spPr bwMode="auto">
          <a:xfrm>
            <a:off x="5524091" y="2753620"/>
            <a:ext cx="236483"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8" name="Line 4"/>
          <p:cNvSpPr>
            <a:spLocks noChangeShapeType="1"/>
          </p:cNvSpPr>
          <p:nvPr/>
        </p:nvSpPr>
        <p:spPr bwMode="auto">
          <a:xfrm>
            <a:off x="6342355" y="2753620"/>
            <a:ext cx="158512"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9" name="Line 3"/>
          <p:cNvSpPr>
            <a:spLocks noChangeShapeType="1"/>
          </p:cNvSpPr>
          <p:nvPr/>
        </p:nvSpPr>
        <p:spPr bwMode="auto">
          <a:xfrm>
            <a:off x="7337124" y="2753620"/>
            <a:ext cx="158512"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0" name="Rectangle 2"/>
          <p:cNvSpPr>
            <a:spLocks noChangeArrowheads="1"/>
          </p:cNvSpPr>
          <p:nvPr/>
        </p:nvSpPr>
        <p:spPr bwMode="auto">
          <a:xfrm>
            <a:off x="7577342" y="3125110"/>
            <a:ext cx="345299" cy="3239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80" tIns="34290" rIns="68580" bIns="34290"/>
          <a:lstStyle/>
          <a:p>
            <a:pPr eaLnBrk="0" hangingPunct="0"/>
            <a:r>
              <a:rPr lang="pt-BR" sz="1300" b="1" dirty="0">
                <a:solidFill>
                  <a:srgbClr val="000000"/>
                </a:solidFill>
                <a:cs typeface="Times New Roman" charset="0"/>
              </a:rPr>
              <a:t>I</a:t>
            </a:r>
            <a:r>
              <a:rPr lang="pt-BR" sz="1300" b="1" baseline="-30000" dirty="0">
                <a:solidFill>
                  <a:srgbClr val="000000"/>
                </a:solidFill>
                <a:cs typeface="Times New Roman" charset="0"/>
              </a:rPr>
              <a:t>1</a:t>
            </a:r>
            <a:endParaRPr lang="pt-BR" dirty="0"/>
          </a:p>
        </p:txBody>
      </p:sp>
      <p:sp>
        <p:nvSpPr>
          <p:cNvPr id="32" name="Rectangle 2"/>
          <p:cNvSpPr>
            <a:spLocks noChangeArrowheads="1"/>
          </p:cNvSpPr>
          <p:nvPr/>
        </p:nvSpPr>
        <p:spPr bwMode="auto">
          <a:xfrm>
            <a:off x="6839857" y="3115521"/>
            <a:ext cx="345299" cy="3239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80" tIns="34290" rIns="68580" bIns="34290"/>
          <a:lstStyle/>
          <a:p>
            <a:pPr eaLnBrk="0" hangingPunct="0"/>
            <a:r>
              <a:rPr lang="pt-BR" sz="1300" b="1" dirty="0">
                <a:solidFill>
                  <a:srgbClr val="000000"/>
                </a:solidFill>
                <a:cs typeface="Times New Roman" charset="0"/>
              </a:rPr>
              <a:t>I</a:t>
            </a:r>
            <a:r>
              <a:rPr lang="pt-BR" sz="1300" b="1" baseline="-30000" dirty="0">
                <a:solidFill>
                  <a:srgbClr val="000000"/>
                </a:solidFill>
                <a:cs typeface="Times New Roman" charset="0"/>
              </a:rPr>
              <a:t>2</a:t>
            </a:r>
            <a:endParaRPr lang="pt-BR" dirty="0"/>
          </a:p>
        </p:txBody>
      </p:sp>
      <p:sp>
        <p:nvSpPr>
          <p:cNvPr id="33" name="Rectangle 2"/>
          <p:cNvSpPr>
            <a:spLocks noChangeArrowheads="1"/>
          </p:cNvSpPr>
          <p:nvPr/>
        </p:nvSpPr>
        <p:spPr bwMode="auto">
          <a:xfrm>
            <a:off x="4962762" y="3131461"/>
            <a:ext cx="345299" cy="3239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80" tIns="34290" rIns="68580" bIns="34290"/>
          <a:lstStyle/>
          <a:p>
            <a:pPr eaLnBrk="0" hangingPunct="0"/>
            <a:r>
              <a:rPr lang="pt-BR" sz="1300" b="1" dirty="0">
                <a:solidFill>
                  <a:srgbClr val="000000"/>
                </a:solidFill>
                <a:cs typeface="Times New Roman" charset="0"/>
              </a:rPr>
              <a:t>I</a:t>
            </a:r>
            <a:r>
              <a:rPr lang="pt-BR" sz="1300" b="1" baseline="-30000" dirty="0">
                <a:solidFill>
                  <a:srgbClr val="000000"/>
                </a:solidFill>
                <a:cs typeface="Times New Roman" charset="0"/>
              </a:rPr>
              <a:t>3</a:t>
            </a:r>
            <a:endParaRPr lang="pt-BR" dirty="0"/>
          </a:p>
        </p:txBody>
      </p:sp>
      <p:cxnSp>
        <p:nvCxnSpPr>
          <p:cNvPr id="37" name="Curved Connector 36"/>
          <p:cNvCxnSpPr>
            <a:stCxn id="32" idx="2"/>
            <a:endCxn id="33" idx="2"/>
          </p:cNvCxnSpPr>
          <p:nvPr/>
        </p:nvCxnSpPr>
        <p:spPr>
          <a:xfrm rot="5400000">
            <a:off x="6065990" y="2508922"/>
            <a:ext cx="15940" cy="1877095"/>
          </a:xfrm>
          <a:prstGeom prst="curvedConnector3">
            <a:avLst>
              <a:gd name="adj1" fmla="val 1534128"/>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5135412" y="3784320"/>
            <a:ext cx="1810948" cy="2585323"/>
          </a:xfrm>
          <a:prstGeom prst="rect">
            <a:avLst/>
          </a:prstGeom>
          <a:noFill/>
        </p:spPr>
        <p:txBody>
          <a:bodyPr wrap="square" rtlCol="0">
            <a:spAutoFit/>
          </a:bodyPr>
          <a:lstStyle/>
          <a:p>
            <a:r>
              <a:rPr lang="en-US" dirty="0">
                <a:solidFill>
                  <a:srgbClr val="990000"/>
                </a:solidFill>
              </a:rPr>
              <a:t>Even with data forwarding, we have to insert a bubble!</a:t>
            </a:r>
          </a:p>
          <a:p>
            <a:endParaRPr lang="en-US" dirty="0">
              <a:solidFill>
                <a:srgbClr val="990000"/>
              </a:solidFill>
            </a:endParaRPr>
          </a:p>
          <a:p>
            <a:r>
              <a:rPr lang="en-US" dirty="0">
                <a:solidFill>
                  <a:srgbClr val="990000"/>
                </a:solidFill>
              </a:rPr>
              <a:t>Why?  We don’t get the data until I2 gets to MEM!</a:t>
            </a:r>
          </a:p>
        </p:txBody>
      </p:sp>
      <p:sp>
        <p:nvSpPr>
          <p:cNvPr id="31" name="Rectangle 2"/>
          <p:cNvSpPr>
            <a:spLocks noChangeArrowheads="1"/>
          </p:cNvSpPr>
          <p:nvPr/>
        </p:nvSpPr>
        <p:spPr bwMode="auto">
          <a:xfrm>
            <a:off x="5760573" y="3155771"/>
            <a:ext cx="554363" cy="2693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80" tIns="34290" rIns="68580" bIns="34290">
            <a:spAutoFit/>
          </a:bodyPr>
          <a:lstStyle/>
          <a:p>
            <a:pPr eaLnBrk="0" hangingPunct="0"/>
            <a:r>
              <a:rPr lang="pt-BR" sz="1300" b="1" dirty="0">
                <a:solidFill>
                  <a:srgbClr val="000000"/>
                </a:solidFill>
                <a:cs typeface="Times New Roman" charset="0"/>
              </a:rPr>
              <a:t>NOP</a:t>
            </a:r>
            <a:endParaRPr lang="pt-BR" dirty="0"/>
          </a:p>
        </p:txBody>
      </p:sp>
    </p:spTree>
    <p:extLst>
      <p:ext uri="{BB962C8B-B14F-4D97-AF65-F5344CB8AC3E}">
        <p14:creationId xmlns:p14="http://schemas.microsoft.com/office/powerpoint/2010/main" val="491175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500"/>
                                        <p:tgtEl>
                                          <p:spTgt spid="3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8">
                                            <p:txEl>
                                              <p:pRg st="0" end="0"/>
                                            </p:txEl>
                                          </p:spTgt>
                                        </p:tgtEl>
                                        <p:attrNameLst>
                                          <p:attrName>style.visibility</p:attrName>
                                        </p:attrNameLst>
                                      </p:cBhvr>
                                      <p:to>
                                        <p:strVal val="visible"/>
                                      </p:to>
                                    </p:set>
                                    <p:animEffect transition="in" filter="dissolve">
                                      <p:cBhvr>
                                        <p:cTn id="10" dur="500"/>
                                        <p:tgtEl>
                                          <p:spTgt spid="3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8">
                                            <p:txEl>
                                              <p:pRg st="2" end="2"/>
                                            </p:txEl>
                                          </p:spTgt>
                                        </p:tgtEl>
                                        <p:attrNameLst>
                                          <p:attrName>style.visibility</p:attrName>
                                        </p:attrNameLst>
                                      </p:cBhvr>
                                      <p:to>
                                        <p:strVal val="visible"/>
                                      </p:to>
                                    </p:set>
                                    <p:animEffect transition="in" filter="dissolve">
                                      <p:cBhvr>
                                        <p:cTn id="15" dur="500"/>
                                        <p:tgtEl>
                                          <p:spTgt spid="3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uiExpand="1" build="allAtOnce"/>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LW changes the table</a:t>
            </a:r>
          </a:p>
        </p:txBody>
      </p:sp>
      <p:graphicFrame>
        <p:nvGraphicFramePr>
          <p:cNvPr id="3" name="Table 2"/>
          <p:cNvGraphicFramePr>
            <a:graphicFrameLocks noGrp="1"/>
          </p:cNvGraphicFramePr>
          <p:nvPr/>
        </p:nvGraphicFramePr>
        <p:xfrm>
          <a:off x="2638516" y="1942518"/>
          <a:ext cx="6096000" cy="2194560"/>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1096963">
                <a:tc>
                  <a:txBody>
                    <a:bodyPr/>
                    <a:lstStyle/>
                    <a:p>
                      <a:pPr marL="0" marR="0">
                        <a:spcBef>
                          <a:spcPts val="0"/>
                        </a:spcBef>
                        <a:spcAft>
                          <a:spcPts val="0"/>
                        </a:spcAft>
                      </a:pPr>
                      <a:r>
                        <a:rPr lang="en-US" sz="1800" b="1" dirty="0">
                          <a:latin typeface="Times New Roman"/>
                          <a:ea typeface="Times New Roman"/>
                          <a:cs typeface="Times New Roman"/>
                        </a:rPr>
                        <a:t>Number of unrelated instructions</a:t>
                      </a:r>
                      <a:endParaRPr lang="en-US" sz="1800" dirty="0">
                        <a:latin typeface="Times New Roman"/>
                        <a:ea typeface="Times New Roman"/>
                        <a:cs typeface="Times New Roman"/>
                      </a:endParaRPr>
                    </a:p>
                    <a:p>
                      <a:pPr marL="0" marR="0">
                        <a:spcBef>
                          <a:spcPts val="0"/>
                        </a:spcBef>
                        <a:spcAft>
                          <a:spcPts val="0"/>
                        </a:spcAft>
                      </a:pPr>
                      <a:r>
                        <a:rPr lang="en-US" sz="1800" b="1" dirty="0">
                          <a:latin typeface="Times New Roman"/>
                          <a:ea typeface="Times New Roman"/>
                          <a:cs typeface="Times New Roman"/>
                        </a:rPr>
                        <a:t>Between I</a:t>
                      </a:r>
                      <a:r>
                        <a:rPr lang="en-US" sz="1800" b="1" baseline="-25000" dirty="0">
                          <a:latin typeface="Times New Roman"/>
                          <a:ea typeface="Times New Roman"/>
                          <a:cs typeface="Times New Roman"/>
                        </a:rPr>
                        <a:t>1 </a:t>
                      </a:r>
                      <a:r>
                        <a:rPr lang="en-US" sz="1800" b="1" dirty="0">
                          <a:latin typeface="Times New Roman"/>
                          <a:ea typeface="Times New Roman"/>
                          <a:cs typeface="Times New Roman"/>
                        </a:rPr>
                        <a:t>and I</a:t>
                      </a:r>
                      <a:r>
                        <a:rPr lang="en-US" sz="1800" b="1" baseline="-25000" dirty="0">
                          <a:latin typeface="Times New Roman"/>
                          <a:ea typeface="Times New Roman"/>
                          <a:cs typeface="Times New Roman"/>
                        </a:rPr>
                        <a:t>2</a:t>
                      </a:r>
                      <a:endParaRPr lang="en-US" sz="1800" dirty="0">
                        <a:latin typeface="Times New Roman"/>
                        <a:ea typeface="Times New Roman"/>
                        <a:cs typeface="Times New Roman"/>
                      </a:endParaRPr>
                    </a:p>
                  </a:txBody>
                  <a:tcPr marL="68580" marR="68580" marT="0" marB="0">
                    <a:lnL>
                      <a:noFill/>
                    </a:lnL>
                    <a:lnR w="28575" cap="flat" cmpd="sng" algn="ctr">
                      <a:solidFill>
                        <a:srgbClr val="FFFFFF"/>
                      </a:solidFill>
                      <a:prstDash val="solid"/>
                      <a:round/>
                      <a:headEnd type="none" w="med" len="med"/>
                      <a:tailEnd type="none" w="med" len="med"/>
                    </a:lnR>
                    <a:lnT>
                      <a:noFill/>
                    </a:lnT>
                    <a:lnB w="28575" cap="flat" cmpd="sng" algn="ctr">
                      <a:solidFill>
                        <a:srgbClr val="FFFFFF"/>
                      </a:solidFill>
                      <a:prstDash val="solid"/>
                      <a:round/>
                      <a:headEnd type="none" w="med" len="med"/>
                      <a:tailEnd type="none" w="med" len="med"/>
                    </a:lnB>
                    <a:pattFill prst="pct20">
                      <a:fgClr>
                        <a:srgbClr val="000000"/>
                      </a:fgClr>
                      <a:bgClr>
                        <a:srgbClr val="CCCCCC"/>
                      </a:bgClr>
                    </a:pattFill>
                  </a:tcPr>
                </a:tc>
                <a:tc>
                  <a:txBody>
                    <a:bodyPr/>
                    <a:lstStyle/>
                    <a:p>
                      <a:pPr marL="0" marR="0">
                        <a:spcBef>
                          <a:spcPts val="0"/>
                        </a:spcBef>
                        <a:spcAft>
                          <a:spcPts val="0"/>
                        </a:spcAft>
                      </a:pPr>
                      <a:r>
                        <a:rPr lang="en-US" sz="1800" b="1" dirty="0">
                          <a:latin typeface="Times New Roman"/>
                          <a:ea typeface="Times New Roman"/>
                          <a:cs typeface="Times New Roman"/>
                        </a:rPr>
                        <a:t>Number of bubbles</a:t>
                      </a:r>
                      <a:endParaRPr lang="en-US" sz="1800" dirty="0">
                        <a:latin typeface="Times New Roman"/>
                        <a:ea typeface="Times New Roman"/>
                        <a:cs typeface="Times New Roman"/>
                      </a:endParaRPr>
                    </a:p>
                    <a:p>
                      <a:pPr marL="0" marR="0">
                        <a:spcBef>
                          <a:spcPts val="0"/>
                        </a:spcBef>
                        <a:spcAft>
                          <a:spcPts val="0"/>
                        </a:spcAft>
                      </a:pPr>
                      <a:r>
                        <a:rPr lang="en-US" sz="1800" b="1" dirty="0">
                          <a:latin typeface="Times New Roman"/>
                          <a:ea typeface="Times New Roman"/>
                          <a:cs typeface="Times New Roman"/>
                        </a:rPr>
                        <a:t>Without forwarding</a:t>
                      </a:r>
                      <a:endParaRPr lang="en-US" sz="1800" dirty="0">
                        <a:latin typeface="Times New Roman"/>
                        <a:ea typeface="Times New Roman"/>
                        <a:cs typeface="Times New Roman"/>
                      </a:endParaRPr>
                    </a:p>
                  </a:txBody>
                  <a:tcPr marL="68580" marR="68580" marT="0" marB="0">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a:noFill/>
                    </a:lnT>
                    <a:lnB w="28575" cap="flat" cmpd="sng" algn="ctr">
                      <a:solidFill>
                        <a:srgbClr val="FFFFFF"/>
                      </a:solidFill>
                      <a:prstDash val="solid"/>
                      <a:round/>
                      <a:headEnd type="none" w="med" len="med"/>
                      <a:tailEnd type="none" w="med" len="med"/>
                    </a:lnB>
                    <a:pattFill prst="pct20">
                      <a:fgClr>
                        <a:srgbClr val="000000"/>
                      </a:fgClr>
                      <a:bgClr>
                        <a:srgbClr val="CCCCCC"/>
                      </a:bgClr>
                    </a:pattFill>
                  </a:tcPr>
                </a:tc>
                <a:tc>
                  <a:txBody>
                    <a:bodyPr/>
                    <a:lstStyle/>
                    <a:p>
                      <a:pPr marL="0" marR="0">
                        <a:spcBef>
                          <a:spcPts val="0"/>
                        </a:spcBef>
                        <a:spcAft>
                          <a:spcPts val="0"/>
                        </a:spcAft>
                      </a:pPr>
                      <a:r>
                        <a:rPr lang="en-US" sz="1800" b="1">
                          <a:latin typeface="Times New Roman"/>
                          <a:ea typeface="Times New Roman"/>
                          <a:cs typeface="Times New Roman"/>
                        </a:rPr>
                        <a:t>Number of bubbles </a:t>
                      </a:r>
                      <a:endParaRPr lang="en-US" sz="1800">
                        <a:latin typeface="Times New Roman"/>
                        <a:ea typeface="Times New Roman"/>
                        <a:cs typeface="Times New Roman"/>
                      </a:endParaRPr>
                    </a:p>
                    <a:p>
                      <a:pPr marL="0" marR="0">
                        <a:spcBef>
                          <a:spcPts val="0"/>
                        </a:spcBef>
                        <a:spcAft>
                          <a:spcPts val="0"/>
                        </a:spcAft>
                      </a:pPr>
                      <a:r>
                        <a:rPr lang="en-US" sz="1800" b="1">
                          <a:latin typeface="Times New Roman"/>
                          <a:ea typeface="Times New Roman"/>
                          <a:cs typeface="Times New Roman"/>
                        </a:rPr>
                        <a:t>With forwarding</a:t>
                      </a:r>
                      <a:endParaRPr lang="en-US" sz="1800">
                        <a:latin typeface="Times New Roman"/>
                        <a:ea typeface="Times New Roman"/>
                        <a:cs typeface="Times New Roman"/>
                      </a:endParaRPr>
                    </a:p>
                  </a:txBody>
                  <a:tcPr marL="68580" marR="68580" marT="0" marB="0">
                    <a:lnL w="28575" cap="flat" cmpd="sng" algn="ctr">
                      <a:solidFill>
                        <a:srgbClr val="FFFFFF"/>
                      </a:solidFill>
                      <a:prstDash val="solid"/>
                      <a:round/>
                      <a:headEnd type="none" w="med" len="med"/>
                      <a:tailEnd type="none" w="med" len="med"/>
                    </a:lnL>
                    <a:lnR>
                      <a:noFill/>
                    </a:lnR>
                    <a:lnT>
                      <a:noFill/>
                    </a:lnT>
                    <a:lnB w="28575" cap="flat" cmpd="sng" algn="ctr">
                      <a:solidFill>
                        <a:srgbClr val="FFFFFF"/>
                      </a:solidFill>
                      <a:prstDash val="solid"/>
                      <a:round/>
                      <a:headEnd type="none" w="med" len="med"/>
                      <a:tailEnd type="none" w="med" len="med"/>
                    </a:lnB>
                    <a:pattFill prst="pct20">
                      <a:fgClr>
                        <a:srgbClr val="000000"/>
                      </a:fgClr>
                      <a:bgClr>
                        <a:srgbClr val="CCCCCC"/>
                      </a:bgClr>
                    </a:pattFill>
                  </a:tcPr>
                </a:tc>
                <a:extLst>
                  <a:ext uri="{0D108BD9-81ED-4DB2-BD59-A6C34878D82A}">
                    <a16:rowId xmlns:a16="http://schemas.microsoft.com/office/drawing/2014/main" val="10000"/>
                  </a:ext>
                </a:extLst>
              </a:tr>
              <a:tr h="274241">
                <a:tc>
                  <a:txBody>
                    <a:bodyPr/>
                    <a:lstStyle/>
                    <a:p>
                      <a:pPr marL="0" marR="0" algn="ctr">
                        <a:spcBef>
                          <a:spcPts val="0"/>
                        </a:spcBef>
                        <a:spcAft>
                          <a:spcPts val="0"/>
                        </a:spcAft>
                      </a:pPr>
                      <a:r>
                        <a:rPr lang="en-US" sz="1800" dirty="0">
                          <a:latin typeface="Times New Roman"/>
                          <a:ea typeface="Times New Roman"/>
                          <a:cs typeface="Times New Roman"/>
                        </a:rPr>
                        <a:t>0</a:t>
                      </a:r>
                    </a:p>
                  </a:txBody>
                  <a:tcPr marL="68580" marR="68580" marT="0" marB="0">
                    <a:lnL>
                      <a:noFill/>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pattFill prst="pct5">
                      <a:fgClr>
                        <a:srgbClr val="000000"/>
                      </a:fgClr>
                      <a:bgClr>
                        <a:srgbClr val="F2F2F2"/>
                      </a:bgClr>
                    </a:pattFill>
                  </a:tcPr>
                </a:tc>
                <a:tc>
                  <a:txBody>
                    <a:bodyPr/>
                    <a:lstStyle/>
                    <a:p>
                      <a:pPr marL="0" marR="0" algn="ctr">
                        <a:spcBef>
                          <a:spcPts val="0"/>
                        </a:spcBef>
                        <a:spcAft>
                          <a:spcPts val="0"/>
                        </a:spcAft>
                      </a:pPr>
                      <a:r>
                        <a:rPr lang="en-US" sz="1800">
                          <a:latin typeface="Times New Roman"/>
                          <a:ea typeface="Times New Roman"/>
                          <a:cs typeface="Times New Roman"/>
                        </a:rPr>
                        <a:t>3</a:t>
                      </a:r>
                    </a:p>
                  </a:txBody>
                  <a:tcPr marL="68580" marR="68580" marT="0" marB="0">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pattFill prst="pct5">
                      <a:fgClr>
                        <a:srgbClr val="000000"/>
                      </a:fgClr>
                      <a:bgClr>
                        <a:srgbClr val="F2F2F2"/>
                      </a:bgClr>
                    </a:pattFill>
                  </a:tcPr>
                </a:tc>
                <a:tc>
                  <a:txBody>
                    <a:bodyPr/>
                    <a:lstStyle/>
                    <a:p>
                      <a:pPr marL="0" marR="0" algn="ctr">
                        <a:spcBef>
                          <a:spcPts val="0"/>
                        </a:spcBef>
                        <a:spcAft>
                          <a:spcPts val="0"/>
                        </a:spcAft>
                      </a:pPr>
                      <a:r>
                        <a:rPr lang="en-US" sz="1800" dirty="0">
                          <a:latin typeface="Times New Roman"/>
                          <a:ea typeface="Times New Roman"/>
                          <a:cs typeface="Times New Roman"/>
                        </a:rPr>
                        <a:t>0</a:t>
                      </a:r>
                    </a:p>
                  </a:txBody>
                  <a:tcPr marL="68580" marR="68580" marT="0" marB="0">
                    <a:lnL w="28575" cap="flat" cmpd="sng" algn="ctr">
                      <a:solidFill>
                        <a:srgbClr val="FFFFFF"/>
                      </a:solidFill>
                      <a:prstDash val="solid"/>
                      <a:round/>
                      <a:headEnd type="none" w="med" len="med"/>
                      <a:tailEnd type="none" w="med" len="med"/>
                    </a:lnL>
                    <a:lnR>
                      <a:noFill/>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pattFill prst="pct5">
                      <a:fgClr>
                        <a:srgbClr val="000000"/>
                      </a:fgClr>
                      <a:bgClr>
                        <a:srgbClr val="F2F2F2"/>
                      </a:bgClr>
                    </a:pattFill>
                  </a:tcPr>
                </a:tc>
                <a:extLst>
                  <a:ext uri="{0D108BD9-81ED-4DB2-BD59-A6C34878D82A}">
                    <a16:rowId xmlns:a16="http://schemas.microsoft.com/office/drawing/2014/main" val="10001"/>
                  </a:ext>
                </a:extLst>
              </a:tr>
              <a:tr h="274241">
                <a:tc>
                  <a:txBody>
                    <a:bodyPr/>
                    <a:lstStyle/>
                    <a:p>
                      <a:pPr marL="0" marR="0" algn="ctr">
                        <a:spcBef>
                          <a:spcPts val="0"/>
                        </a:spcBef>
                        <a:spcAft>
                          <a:spcPts val="0"/>
                        </a:spcAft>
                      </a:pPr>
                      <a:r>
                        <a:rPr lang="en-US" sz="1800">
                          <a:latin typeface="Times New Roman"/>
                          <a:ea typeface="Times New Roman"/>
                          <a:cs typeface="Times New Roman"/>
                        </a:rPr>
                        <a:t>1</a:t>
                      </a:r>
                    </a:p>
                  </a:txBody>
                  <a:tcPr marL="68580" marR="68580" marT="0" marB="0">
                    <a:lnL>
                      <a:noFill/>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pattFill prst="pct20">
                      <a:fgClr>
                        <a:srgbClr val="000000"/>
                      </a:fgClr>
                      <a:bgClr>
                        <a:srgbClr val="CCCCCC"/>
                      </a:bgClr>
                    </a:pattFill>
                  </a:tcPr>
                </a:tc>
                <a:tc>
                  <a:txBody>
                    <a:bodyPr/>
                    <a:lstStyle/>
                    <a:p>
                      <a:pPr marL="0" marR="0" algn="ctr">
                        <a:spcBef>
                          <a:spcPts val="0"/>
                        </a:spcBef>
                        <a:spcAft>
                          <a:spcPts val="0"/>
                        </a:spcAft>
                      </a:pPr>
                      <a:r>
                        <a:rPr lang="en-US" sz="1800">
                          <a:latin typeface="Times New Roman"/>
                          <a:ea typeface="Times New Roman"/>
                          <a:cs typeface="Times New Roman"/>
                        </a:rPr>
                        <a:t>2</a:t>
                      </a:r>
                    </a:p>
                  </a:txBody>
                  <a:tcPr marL="68580" marR="68580" marT="0" marB="0">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pattFill prst="pct20">
                      <a:fgClr>
                        <a:srgbClr val="000000"/>
                      </a:fgClr>
                      <a:bgClr>
                        <a:srgbClr val="CCCCCC"/>
                      </a:bgClr>
                    </a:pattFill>
                  </a:tcPr>
                </a:tc>
                <a:tc>
                  <a:txBody>
                    <a:bodyPr/>
                    <a:lstStyle/>
                    <a:p>
                      <a:pPr marL="0" marR="0" algn="ctr">
                        <a:spcBef>
                          <a:spcPts val="0"/>
                        </a:spcBef>
                        <a:spcAft>
                          <a:spcPts val="0"/>
                        </a:spcAft>
                      </a:pPr>
                      <a:r>
                        <a:rPr lang="en-US" sz="1800">
                          <a:latin typeface="Times New Roman"/>
                          <a:ea typeface="Times New Roman"/>
                          <a:cs typeface="Times New Roman"/>
                        </a:rPr>
                        <a:t>0</a:t>
                      </a:r>
                    </a:p>
                  </a:txBody>
                  <a:tcPr marL="68580" marR="68580" marT="0" marB="0">
                    <a:lnL w="28575" cap="flat" cmpd="sng" algn="ctr">
                      <a:solidFill>
                        <a:srgbClr val="FFFFFF"/>
                      </a:solidFill>
                      <a:prstDash val="solid"/>
                      <a:round/>
                      <a:headEnd type="none" w="med" len="med"/>
                      <a:tailEnd type="none" w="med" len="med"/>
                    </a:lnL>
                    <a:lnR>
                      <a:noFill/>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pattFill prst="pct20">
                      <a:fgClr>
                        <a:srgbClr val="000000"/>
                      </a:fgClr>
                      <a:bgClr>
                        <a:srgbClr val="CCCCCC"/>
                      </a:bgClr>
                    </a:pattFill>
                  </a:tcPr>
                </a:tc>
                <a:extLst>
                  <a:ext uri="{0D108BD9-81ED-4DB2-BD59-A6C34878D82A}">
                    <a16:rowId xmlns:a16="http://schemas.microsoft.com/office/drawing/2014/main" val="10002"/>
                  </a:ext>
                </a:extLst>
              </a:tr>
              <a:tr h="274241">
                <a:tc>
                  <a:txBody>
                    <a:bodyPr/>
                    <a:lstStyle/>
                    <a:p>
                      <a:pPr marL="0" marR="0" algn="ctr">
                        <a:spcBef>
                          <a:spcPts val="0"/>
                        </a:spcBef>
                        <a:spcAft>
                          <a:spcPts val="0"/>
                        </a:spcAft>
                      </a:pPr>
                      <a:r>
                        <a:rPr lang="en-US" sz="1800">
                          <a:latin typeface="Times New Roman"/>
                          <a:ea typeface="Times New Roman"/>
                          <a:cs typeface="Times New Roman"/>
                        </a:rPr>
                        <a:t>2</a:t>
                      </a:r>
                    </a:p>
                  </a:txBody>
                  <a:tcPr marL="68580" marR="68580" marT="0" marB="0">
                    <a:lnL>
                      <a:noFill/>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pattFill prst="pct5">
                      <a:fgClr>
                        <a:srgbClr val="000000"/>
                      </a:fgClr>
                      <a:bgClr>
                        <a:srgbClr val="F2F2F2"/>
                      </a:bgClr>
                    </a:pattFill>
                  </a:tcPr>
                </a:tc>
                <a:tc>
                  <a:txBody>
                    <a:bodyPr/>
                    <a:lstStyle/>
                    <a:p>
                      <a:pPr marL="0" marR="0" algn="ctr">
                        <a:spcBef>
                          <a:spcPts val="0"/>
                        </a:spcBef>
                        <a:spcAft>
                          <a:spcPts val="0"/>
                        </a:spcAft>
                      </a:pPr>
                      <a:r>
                        <a:rPr lang="en-US" sz="1800">
                          <a:latin typeface="Times New Roman"/>
                          <a:ea typeface="Times New Roman"/>
                          <a:cs typeface="Times New Roman"/>
                        </a:rPr>
                        <a:t>1</a:t>
                      </a:r>
                    </a:p>
                  </a:txBody>
                  <a:tcPr marL="68580" marR="68580" marT="0" marB="0">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pattFill prst="pct5">
                      <a:fgClr>
                        <a:srgbClr val="000000"/>
                      </a:fgClr>
                      <a:bgClr>
                        <a:srgbClr val="F2F2F2"/>
                      </a:bgClr>
                    </a:pattFill>
                  </a:tcPr>
                </a:tc>
                <a:tc>
                  <a:txBody>
                    <a:bodyPr/>
                    <a:lstStyle/>
                    <a:p>
                      <a:pPr marL="0" marR="0" algn="ctr">
                        <a:spcBef>
                          <a:spcPts val="0"/>
                        </a:spcBef>
                        <a:spcAft>
                          <a:spcPts val="0"/>
                        </a:spcAft>
                      </a:pPr>
                      <a:r>
                        <a:rPr lang="en-US" sz="1800">
                          <a:latin typeface="Times New Roman"/>
                          <a:ea typeface="Times New Roman"/>
                          <a:cs typeface="Times New Roman"/>
                        </a:rPr>
                        <a:t>0</a:t>
                      </a:r>
                    </a:p>
                  </a:txBody>
                  <a:tcPr marL="68580" marR="68580" marT="0" marB="0">
                    <a:lnL w="28575" cap="flat" cmpd="sng" algn="ctr">
                      <a:solidFill>
                        <a:srgbClr val="FFFFFF"/>
                      </a:solidFill>
                      <a:prstDash val="solid"/>
                      <a:round/>
                      <a:headEnd type="none" w="med" len="med"/>
                      <a:tailEnd type="none" w="med" len="med"/>
                    </a:lnL>
                    <a:lnR>
                      <a:noFill/>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pattFill prst="pct5">
                      <a:fgClr>
                        <a:srgbClr val="000000"/>
                      </a:fgClr>
                      <a:bgClr>
                        <a:srgbClr val="F2F2F2"/>
                      </a:bgClr>
                    </a:pattFill>
                  </a:tcPr>
                </a:tc>
                <a:extLst>
                  <a:ext uri="{0D108BD9-81ED-4DB2-BD59-A6C34878D82A}">
                    <a16:rowId xmlns:a16="http://schemas.microsoft.com/office/drawing/2014/main" val="10003"/>
                  </a:ext>
                </a:extLst>
              </a:tr>
              <a:tr h="274241">
                <a:tc>
                  <a:txBody>
                    <a:bodyPr/>
                    <a:lstStyle/>
                    <a:p>
                      <a:pPr marL="0" marR="0" algn="ctr">
                        <a:spcBef>
                          <a:spcPts val="0"/>
                        </a:spcBef>
                        <a:spcAft>
                          <a:spcPts val="0"/>
                        </a:spcAft>
                      </a:pPr>
                      <a:r>
                        <a:rPr lang="en-US" sz="1800" dirty="0">
                          <a:latin typeface="Times New Roman"/>
                          <a:ea typeface="Times New Roman"/>
                          <a:cs typeface="Times New Roman"/>
                        </a:rPr>
                        <a:t>3 or more</a:t>
                      </a:r>
                    </a:p>
                  </a:txBody>
                  <a:tcPr marL="68580" marR="68580" marT="0" marB="0">
                    <a:lnL>
                      <a:noFill/>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a:noFill/>
                    </a:lnB>
                    <a:pattFill prst="pct20">
                      <a:fgClr>
                        <a:srgbClr val="000000"/>
                      </a:fgClr>
                      <a:bgClr>
                        <a:srgbClr val="CCCCCC"/>
                      </a:bgClr>
                    </a:pattFill>
                  </a:tcPr>
                </a:tc>
                <a:tc>
                  <a:txBody>
                    <a:bodyPr/>
                    <a:lstStyle/>
                    <a:p>
                      <a:pPr marL="0" marR="0" algn="ctr">
                        <a:spcBef>
                          <a:spcPts val="0"/>
                        </a:spcBef>
                        <a:spcAft>
                          <a:spcPts val="0"/>
                        </a:spcAft>
                      </a:pPr>
                      <a:r>
                        <a:rPr lang="en-US" sz="1800">
                          <a:latin typeface="Times New Roman"/>
                          <a:ea typeface="Times New Roman"/>
                          <a:cs typeface="Times New Roman"/>
                        </a:rPr>
                        <a:t>0</a:t>
                      </a:r>
                    </a:p>
                  </a:txBody>
                  <a:tcPr marL="68580" marR="68580" marT="0" marB="0">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a:noFill/>
                    </a:lnB>
                    <a:pattFill prst="pct20">
                      <a:fgClr>
                        <a:srgbClr val="000000"/>
                      </a:fgClr>
                      <a:bgClr>
                        <a:srgbClr val="CCCCCC"/>
                      </a:bgClr>
                    </a:pattFill>
                  </a:tcPr>
                </a:tc>
                <a:tc>
                  <a:txBody>
                    <a:bodyPr/>
                    <a:lstStyle/>
                    <a:p>
                      <a:pPr marL="0" marR="0" algn="ctr">
                        <a:spcBef>
                          <a:spcPts val="0"/>
                        </a:spcBef>
                        <a:spcAft>
                          <a:spcPts val="0"/>
                        </a:spcAft>
                      </a:pPr>
                      <a:r>
                        <a:rPr lang="en-US" sz="1800" dirty="0">
                          <a:latin typeface="Times New Roman"/>
                          <a:ea typeface="Times New Roman"/>
                          <a:cs typeface="Times New Roman"/>
                        </a:rPr>
                        <a:t>0</a:t>
                      </a:r>
                    </a:p>
                  </a:txBody>
                  <a:tcPr marL="68580" marR="68580" marT="0" marB="0">
                    <a:lnL w="28575" cap="flat" cmpd="sng" algn="ctr">
                      <a:solidFill>
                        <a:srgbClr val="FFFFFF"/>
                      </a:solidFill>
                      <a:prstDash val="solid"/>
                      <a:round/>
                      <a:headEnd type="none" w="med" len="med"/>
                      <a:tailEnd type="none" w="med" len="med"/>
                    </a:lnL>
                    <a:lnR>
                      <a:noFill/>
                    </a:lnR>
                    <a:lnT w="28575" cap="flat" cmpd="sng" algn="ctr">
                      <a:solidFill>
                        <a:srgbClr val="FFFFFF"/>
                      </a:solidFill>
                      <a:prstDash val="solid"/>
                      <a:round/>
                      <a:headEnd type="none" w="med" len="med"/>
                      <a:tailEnd type="none" w="med" len="med"/>
                    </a:lnT>
                    <a:lnB>
                      <a:noFill/>
                    </a:lnB>
                    <a:pattFill prst="pct20">
                      <a:fgClr>
                        <a:srgbClr val="000000"/>
                      </a:fgClr>
                      <a:bgClr>
                        <a:srgbClr val="CCCCCC"/>
                      </a:bgClr>
                    </a:pattFill>
                  </a:tcPr>
                </a:tc>
                <a:extLst>
                  <a:ext uri="{0D108BD9-81ED-4DB2-BD59-A6C34878D82A}">
                    <a16:rowId xmlns:a16="http://schemas.microsoft.com/office/drawing/2014/main" val="10004"/>
                  </a:ext>
                </a:extLst>
              </a:tr>
            </a:tbl>
          </a:graphicData>
        </a:graphic>
      </p:graphicFrame>
      <p:sp>
        <p:nvSpPr>
          <p:cNvPr id="4" name="Text Box 28"/>
          <p:cNvSpPr txBox="1">
            <a:spLocks noChangeArrowheads="1"/>
          </p:cNvSpPr>
          <p:nvPr/>
        </p:nvSpPr>
        <p:spPr bwMode="auto">
          <a:xfrm>
            <a:off x="535618" y="2264605"/>
            <a:ext cx="1947843" cy="1323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dirty="0"/>
              <a:t>RAW Hazard</a:t>
            </a:r>
          </a:p>
          <a:p>
            <a:pPr eaLnBrk="1" hangingPunct="1"/>
            <a:endParaRPr lang="en-US" sz="1600" b="1" dirty="0"/>
          </a:p>
          <a:p>
            <a:pPr eaLnBrk="1" hangingPunct="1"/>
            <a:r>
              <a:rPr lang="en-US" sz="1600" b="1" dirty="0"/>
              <a:t>I</a:t>
            </a:r>
            <a:r>
              <a:rPr lang="en-US" sz="1600" b="1" baseline="-25000" dirty="0"/>
              <a:t>1</a:t>
            </a:r>
            <a:r>
              <a:rPr lang="en-US" sz="1600" b="1" dirty="0"/>
              <a:t>:  R1 &lt;- R2 + R3</a:t>
            </a:r>
          </a:p>
          <a:p>
            <a:pPr eaLnBrk="1" hangingPunct="1"/>
            <a:r>
              <a:rPr lang="mr-IN" sz="1600" b="1" dirty="0"/>
              <a:t>…</a:t>
            </a:r>
            <a:endParaRPr lang="en-US" sz="1600" b="1" dirty="0"/>
          </a:p>
          <a:p>
            <a:pPr eaLnBrk="1" hangingPunct="1"/>
            <a:r>
              <a:rPr lang="en-US" sz="1600" b="1" dirty="0"/>
              <a:t>I</a:t>
            </a:r>
            <a:r>
              <a:rPr lang="en-US" sz="1600" b="1" baseline="-25000" dirty="0"/>
              <a:t>2</a:t>
            </a:r>
            <a:r>
              <a:rPr lang="en-US" sz="1600" b="1" dirty="0"/>
              <a:t>:  R4 &lt;- R1 + R5</a:t>
            </a:r>
          </a:p>
        </p:txBody>
      </p:sp>
      <p:graphicFrame>
        <p:nvGraphicFramePr>
          <p:cNvPr id="5" name="Table 4"/>
          <p:cNvGraphicFramePr>
            <a:graphicFrameLocks noGrp="1"/>
          </p:cNvGraphicFramePr>
          <p:nvPr/>
        </p:nvGraphicFramePr>
        <p:xfrm>
          <a:off x="2613057" y="4390998"/>
          <a:ext cx="6096000" cy="2194560"/>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1096963">
                <a:tc>
                  <a:txBody>
                    <a:bodyPr/>
                    <a:lstStyle/>
                    <a:p>
                      <a:pPr marL="0" marR="0">
                        <a:spcBef>
                          <a:spcPts val="0"/>
                        </a:spcBef>
                        <a:spcAft>
                          <a:spcPts val="0"/>
                        </a:spcAft>
                      </a:pPr>
                      <a:r>
                        <a:rPr lang="en-US" sz="1800" b="1" dirty="0">
                          <a:latin typeface="Times New Roman"/>
                          <a:ea typeface="Times New Roman"/>
                          <a:cs typeface="Times New Roman"/>
                        </a:rPr>
                        <a:t>Number of unrelated instructions</a:t>
                      </a:r>
                      <a:endParaRPr lang="en-US" sz="1800" dirty="0">
                        <a:latin typeface="Times New Roman"/>
                        <a:ea typeface="Times New Roman"/>
                        <a:cs typeface="Times New Roman"/>
                      </a:endParaRPr>
                    </a:p>
                    <a:p>
                      <a:pPr marL="0" marR="0">
                        <a:spcBef>
                          <a:spcPts val="0"/>
                        </a:spcBef>
                        <a:spcAft>
                          <a:spcPts val="0"/>
                        </a:spcAft>
                      </a:pPr>
                      <a:r>
                        <a:rPr lang="en-US" sz="1800" b="1" dirty="0">
                          <a:latin typeface="Times New Roman"/>
                          <a:ea typeface="Times New Roman"/>
                          <a:cs typeface="Times New Roman"/>
                        </a:rPr>
                        <a:t>Between I</a:t>
                      </a:r>
                      <a:r>
                        <a:rPr lang="en-US" sz="1800" b="1" baseline="-25000" dirty="0">
                          <a:latin typeface="Times New Roman"/>
                          <a:ea typeface="Times New Roman"/>
                          <a:cs typeface="Times New Roman"/>
                        </a:rPr>
                        <a:t>1 </a:t>
                      </a:r>
                      <a:r>
                        <a:rPr lang="en-US" sz="1800" b="1" dirty="0">
                          <a:latin typeface="Times New Roman"/>
                          <a:ea typeface="Times New Roman"/>
                          <a:cs typeface="Times New Roman"/>
                        </a:rPr>
                        <a:t>and I</a:t>
                      </a:r>
                      <a:r>
                        <a:rPr lang="en-US" sz="1800" b="1" baseline="-25000" dirty="0">
                          <a:latin typeface="Times New Roman"/>
                          <a:ea typeface="Times New Roman"/>
                          <a:cs typeface="Times New Roman"/>
                        </a:rPr>
                        <a:t>20</a:t>
                      </a:r>
                      <a:endParaRPr lang="en-US" sz="1800" dirty="0">
                        <a:latin typeface="Times New Roman"/>
                        <a:ea typeface="Times New Roman"/>
                        <a:cs typeface="Times New Roman"/>
                      </a:endParaRPr>
                    </a:p>
                  </a:txBody>
                  <a:tcPr marL="68580" marR="68580" marT="0" marB="0">
                    <a:lnL>
                      <a:noFill/>
                    </a:lnL>
                    <a:lnR w="28575" cap="flat" cmpd="sng" algn="ctr">
                      <a:solidFill>
                        <a:srgbClr val="FFFFFF"/>
                      </a:solidFill>
                      <a:prstDash val="solid"/>
                      <a:round/>
                      <a:headEnd type="none" w="med" len="med"/>
                      <a:tailEnd type="none" w="med" len="med"/>
                    </a:lnR>
                    <a:lnT>
                      <a:noFill/>
                    </a:lnT>
                    <a:lnB w="28575" cap="flat" cmpd="sng" algn="ctr">
                      <a:solidFill>
                        <a:srgbClr val="FFFFFF"/>
                      </a:solidFill>
                      <a:prstDash val="solid"/>
                      <a:round/>
                      <a:headEnd type="none" w="med" len="med"/>
                      <a:tailEnd type="none" w="med" len="med"/>
                    </a:lnB>
                    <a:pattFill prst="pct20">
                      <a:fgClr>
                        <a:srgbClr val="000000"/>
                      </a:fgClr>
                      <a:bgClr>
                        <a:srgbClr val="CCCCCC"/>
                      </a:bgClr>
                    </a:pattFill>
                  </a:tcPr>
                </a:tc>
                <a:tc>
                  <a:txBody>
                    <a:bodyPr/>
                    <a:lstStyle/>
                    <a:p>
                      <a:pPr marL="0" marR="0">
                        <a:spcBef>
                          <a:spcPts val="0"/>
                        </a:spcBef>
                        <a:spcAft>
                          <a:spcPts val="0"/>
                        </a:spcAft>
                      </a:pPr>
                      <a:r>
                        <a:rPr lang="en-US" sz="1800" b="1" dirty="0">
                          <a:latin typeface="Times New Roman"/>
                          <a:ea typeface="Times New Roman"/>
                          <a:cs typeface="Times New Roman"/>
                        </a:rPr>
                        <a:t>Number of bubbles</a:t>
                      </a:r>
                      <a:endParaRPr lang="en-US" sz="1800" dirty="0">
                        <a:latin typeface="Times New Roman"/>
                        <a:ea typeface="Times New Roman"/>
                        <a:cs typeface="Times New Roman"/>
                      </a:endParaRPr>
                    </a:p>
                    <a:p>
                      <a:pPr marL="0" marR="0">
                        <a:spcBef>
                          <a:spcPts val="0"/>
                        </a:spcBef>
                        <a:spcAft>
                          <a:spcPts val="0"/>
                        </a:spcAft>
                      </a:pPr>
                      <a:r>
                        <a:rPr lang="en-US" sz="1800" b="1" dirty="0">
                          <a:latin typeface="Times New Roman"/>
                          <a:ea typeface="Times New Roman"/>
                          <a:cs typeface="Times New Roman"/>
                        </a:rPr>
                        <a:t>Without forwarding</a:t>
                      </a:r>
                      <a:endParaRPr lang="en-US" sz="1800" dirty="0">
                        <a:latin typeface="Times New Roman"/>
                        <a:ea typeface="Times New Roman"/>
                        <a:cs typeface="Times New Roman"/>
                      </a:endParaRPr>
                    </a:p>
                  </a:txBody>
                  <a:tcPr marL="68580" marR="68580" marT="0" marB="0">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a:noFill/>
                    </a:lnT>
                    <a:lnB w="28575" cap="flat" cmpd="sng" algn="ctr">
                      <a:solidFill>
                        <a:srgbClr val="FFFFFF"/>
                      </a:solidFill>
                      <a:prstDash val="solid"/>
                      <a:round/>
                      <a:headEnd type="none" w="med" len="med"/>
                      <a:tailEnd type="none" w="med" len="med"/>
                    </a:lnB>
                    <a:pattFill prst="pct20">
                      <a:fgClr>
                        <a:srgbClr val="000000"/>
                      </a:fgClr>
                      <a:bgClr>
                        <a:srgbClr val="CCCCCC"/>
                      </a:bgClr>
                    </a:pattFill>
                  </a:tcPr>
                </a:tc>
                <a:tc>
                  <a:txBody>
                    <a:bodyPr/>
                    <a:lstStyle/>
                    <a:p>
                      <a:pPr marL="0" marR="0">
                        <a:spcBef>
                          <a:spcPts val="0"/>
                        </a:spcBef>
                        <a:spcAft>
                          <a:spcPts val="0"/>
                        </a:spcAft>
                      </a:pPr>
                      <a:r>
                        <a:rPr lang="en-US" sz="1800" b="1" dirty="0">
                          <a:latin typeface="Times New Roman"/>
                          <a:ea typeface="Times New Roman"/>
                          <a:cs typeface="Times New Roman"/>
                        </a:rPr>
                        <a:t>Number of bubbles </a:t>
                      </a:r>
                      <a:endParaRPr lang="en-US" sz="1800" dirty="0">
                        <a:latin typeface="Times New Roman"/>
                        <a:ea typeface="Times New Roman"/>
                        <a:cs typeface="Times New Roman"/>
                      </a:endParaRPr>
                    </a:p>
                    <a:p>
                      <a:pPr marL="0" marR="0">
                        <a:spcBef>
                          <a:spcPts val="0"/>
                        </a:spcBef>
                        <a:spcAft>
                          <a:spcPts val="0"/>
                        </a:spcAft>
                      </a:pPr>
                      <a:r>
                        <a:rPr lang="en-US" sz="1800" b="1" dirty="0">
                          <a:latin typeface="Times New Roman"/>
                          <a:ea typeface="Times New Roman"/>
                          <a:cs typeface="Times New Roman"/>
                        </a:rPr>
                        <a:t>With forwarding</a:t>
                      </a:r>
                      <a:endParaRPr lang="en-US" sz="1800" dirty="0">
                        <a:latin typeface="Times New Roman"/>
                        <a:ea typeface="Times New Roman"/>
                        <a:cs typeface="Times New Roman"/>
                      </a:endParaRPr>
                    </a:p>
                  </a:txBody>
                  <a:tcPr marL="68580" marR="68580" marT="0" marB="0">
                    <a:lnL w="28575" cap="flat" cmpd="sng" algn="ctr">
                      <a:solidFill>
                        <a:srgbClr val="FFFFFF"/>
                      </a:solidFill>
                      <a:prstDash val="solid"/>
                      <a:round/>
                      <a:headEnd type="none" w="med" len="med"/>
                      <a:tailEnd type="none" w="med" len="med"/>
                    </a:lnL>
                    <a:lnR>
                      <a:noFill/>
                    </a:lnR>
                    <a:lnT>
                      <a:noFill/>
                    </a:lnT>
                    <a:lnB w="28575" cap="flat" cmpd="sng" algn="ctr">
                      <a:solidFill>
                        <a:srgbClr val="FFFFFF"/>
                      </a:solidFill>
                      <a:prstDash val="solid"/>
                      <a:round/>
                      <a:headEnd type="none" w="med" len="med"/>
                      <a:tailEnd type="none" w="med" len="med"/>
                    </a:lnB>
                    <a:pattFill prst="pct20">
                      <a:fgClr>
                        <a:srgbClr val="000000"/>
                      </a:fgClr>
                      <a:bgClr>
                        <a:srgbClr val="CCCCCC"/>
                      </a:bgClr>
                    </a:pattFill>
                  </a:tcPr>
                </a:tc>
                <a:extLst>
                  <a:ext uri="{0D108BD9-81ED-4DB2-BD59-A6C34878D82A}">
                    <a16:rowId xmlns:a16="http://schemas.microsoft.com/office/drawing/2014/main" val="10000"/>
                  </a:ext>
                </a:extLst>
              </a:tr>
              <a:tr h="274241">
                <a:tc>
                  <a:txBody>
                    <a:bodyPr/>
                    <a:lstStyle/>
                    <a:p>
                      <a:pPr marL="0" marR="0" algn="ctr">
                        <a:spcBef>
                          <a:spcPts val="0"/>
                        </a:spcBef>
                        <a:spcAft>
                          <a:spcPts val="0"/>
                        </a:spcAft>
                      </a:pPr>
                      <a:r>
                        <a:rPr lang="en-US" sz="1800" dirty="0">
                          <a:latin typeface="Times New Roman"/>
                          <a:ea typeface="Times New Roman"/>
                          <a:cs typeface="Times New Roman"/>
                        </a:rPr>
                        <a:t>0</a:t>
                      </a:r>
                    </a:p>
                  </a:txBody>
                  <a:tcPr marL="68580" marR="68580" marT="0" marB="0">
                    <a:lnL>
                      <a:noFill/>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pattFill prst="pct5">
                      <a:fgClr>
                        <a:srgbClr val="000000"/>
                      </a:fgClr>
                      <a:bgClr>
                        <a:srgbClr val="F2F2F2"/>
                      </a:bgClr>
                    </a:pattFill>
                  </a:tcPr>
                </a:tc>
                <a:tc>
                  <a:txBody>
                    <a:bodyPr/>
                    <a:lstStyle/>
                    <a:p>
                      <a:pPr marL="0" marR="0" algn="ctr">
                        <a:spcBef>
                          <a:spcPts val="0"/>
                        </a:spcBef>
                        <a:spcAft>
                          <a:spcPts val="0"/>
                        </a:spcAft>
                      </a:pPr>
                      <a:r>
                        <a:rPr lang="en-US" sz="1800">
                          <a:latin typeface="Times New Roman"/>
                          <a:ea typeface="Times New Roman"/>
                          <a:cs typeface="Times New Roman"/>
                        </a:rPr>
                        <a:t>3</a:t>
                      </a:r>
                    </a:p>
                  </a:txBody>
                  <a:tcPr marL="68580" marR="68580" marT="0" marB="0">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pattFill prst="pct5">
                      <a:fgClr>
                        <a:srgbClr val="000000"/>
                      </a:fgClr>
                      <a:bgClr>
                        <a:srgbClr val="F2F2F2"/>
                      </a:bgClr>
                    </a:pattFill>
                  </a:tcPr>
                </a:tc>
                <a:tc>
                  <a:txBody>
                    <a:bodyPr/>
                    <a:lstStyle/>
                    <a:p>
                      <a:pPr marL="0" marR="0" algn="ctr">
                        <a:spcBef>
                          <a:spcPts val="0"/>
                        </a:spcBef>
                        <a:spcAft>
                          <a:spcPts val="0"/>
                        </a:spcAft>
                      </a:pPr>
                      <a:r>
                        <a:rPr lang="en-US" sz="1800" dirty="0">
                          <a:latin typeface="Times New Roman"/>
                          <a:ea typeface="Times New Roman"/>
                          <a:cs typeface="Times New Roman"/>
                        </a:rPr>
                        <a:t>1</a:t>
                      </a:r>
                    </a:p>
                  </a:txBody>
                  <a:tcPr marL="68580" marR="68580" marT="0" marB="0">
                    <a:lnL w="28575" cap="flat" cmpd="sng" algn="ctr">
                      <a:solidFill>
                        <a:srgbClr val="FFFFFF"/>
                      </a:solidFill>
                      <a:prstDash val="solid"/>
                      <a:round/>
                      <a:headEnd type="none" w="med" len="med"/>
                      <a:tailEnd type="none" w="med" len="med"/>
                    </a:lnL>
                    <a:lnR>
                      <a:noFill/>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pattFill prst="pct5">
                      <a:fgClr>
                        <a:srgbClr val="000000"/>
                      </a:fgClr>
                      <a:bgClr>
                        <a:srgbClr val="F2F2F2"/>
                      </a:bgClr>
                    </a:pattFill>
                  </a:tcPr>
                </a:tc>
                <a:extLst>
                  <a:ext uri="{0D108BD9-81ED-4DB2-BD59-A6C34878D82A}">
                    <a16:rowId xmlns:a16="http://schemas.microsoft.com/office/drawing/2014/main" val="10001"/>
                  </a:ext>
                </a:extLst>
              </a:tr>
              <a:tr h="274241">
                <a:tc>
                  <a:txBody>
                    <a:bodyPr/>
                    <a:lstStyle/>
                    <a:p>
                      <a:pPr marL="0" marR="0" algn="ctr">
                        <a:spcBef>
                          <a:spcPts val="0"/>
                        </a:spcBef>
                        <a:spcAft>
                          <a:spcPts val="0"/>
                        </a:spcAft>
                      </a:pPr>
                      <a:r>
                        <a:rPr lang="en-US" sz="1800" dirty="0">
                          <a:latin typeface="Times New Roman"/>
                          <a:ea typeface="Times New Roman"/>
                          <a:cs typeface="Times New Roman"/>
                        </a:rPr>
                        <a:t>1</a:t>
                      </a:r>
                    </a:p>
                  </a:txBody>
                  <a:tcPr marL="68580" marR="68580" marT="0" marB="0">
                    <a:lnL>
                      <a:noFill/>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pattFill prst="pct20">
                      <a:fgClr>
                        <a:srgbClr val="000000"/>
                      </a:fgClr>
                      <a:bgClr>
                        <a:srgbClr val="CCCCCC"/>
                      </a:bgClr>
                    </a:pattFill>
                  </a:tcPr>
                </a:tc>
                <a:tc>
                  <a:txBody>
                    <a:bodyPr/>
                    <a:lstStyle/>
                    <a:p>
                      <a:pPr marL="0" marR="0" algn="ctr">
                        <a:spcBef>
                          <a:spcPts val="0"/>
                        </a:spcBef>
                        <a:spcAft>
                          <a:spcPts val="0"/>
                        </a:spcAft>
                      </a:pPr>
                      <a:r>
                        <a:rPr lang="en-US" sz="1800">
                          <a:latin typeface="Times New Roman"/>
                          <a:ea typeface="Times New Roman"/>
                          <a:cs typeface="Times New Roman"/>
                        </a:rPr>
                        <a:t>2</a:t>
                      </a:r>
                    </a:p>
                  </a:txBody>
                  <a:tcPr marL="68580" marR="68580" marT="0" marB="0">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pattFill prst="pct20">
                      <a:fgClr>
                        <a:srgbClr val="000000"/>
                      </a:fgClr>
                      <a:bgClr>
                        <a:srgbClr val="CCCCCC"/>
                      </a:bgClr>
                    </a:pattFill>
                  </a:tcPr>
                </a:tc>
                <a:tc>
                  <a:txBody>
                    <a:bodyPr/>
                    <a:lstStyle/>
                    <a:p>
                      <a:pPr marL="0" marR="0" algn="ctr">
                        <a:spcBef>
                          <a:spcPts val="0"/>
                        </a:spcBef>
                        <a:spcAft>
                          <a:spcPts val="0"/>
                        </a:spcAft>
                      </a:pPr>
                      <a:r>
                        <a:rPr lang="en-US" sz="1800">
                          <a:latin typeface="Times New Roman"/>
                          <a:ea typeface="Times New Roman"/>
                          <a:cs typeface="Times New Roman"/>
                        </a:rPr>
                        <a:t>0</a:t>
                      </a:r>
                    </a:p>
                  </a:txBody>
                  <a:tcPr marL="68580" marR="68580" marT="0" marB="0">
                    <a:lnL w="28575" cap="flat" cmpd="sng" algn="ctr">
                      <a:solidFill>
                        <a:srgbClr val="FFFFFF"/>
                      </a:solidFill>
                      <a:prstDash val="solid"/>
                      <a:round/>
                      <a:headEnd type="none" w="med" len="med"/>
                      <a:tailEnd type="none" w="med" len="med"/>
                    </a:lnL>
                    <a:lnR>
                      <a:noFill/>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pattFill prst="pct20">
                      <a:fgClr>
                        <a:srgbClr val="000000"/>
                      </a:fgClr>
                      <a:bgClr>
                        <a:srgbClr val="CCCCCC"/>
                      </a:bgClr>
                    </a:pattFill>
                  </a:tcPr>
                </a:tc>
                <a:extLst>
                  <a:ext uri="{0D108BD9-81ED-4DB2-BD59-A6C34878D82A}">
                    <a16:rowId xmlns:a16="http://schemas.microsoft.com/office/drawing/2014/main" val="10002"/>
                  </a:ext>
                </a:extLst>
              </a:tr>
              <a:tr h="274241">
                <a:tc>
                  <a:txBody>
                    <a:bodyPr/>
                    <a:lstStyle/>
                    <a:p>
                      <a:pPr marL="0" marR="0" algn="ctr">
                        <a:spcBef>
                          <a:spcPts val="0"/>
                        </a:spcBef>
                        <a:spcAft>
                          <a:spcPts val="0"/>
                        </a:spcAft>
                      </a:pPr>
                      <a:r>
                        <a:rPr lang="en-US" sz="1800">
                          <a:latin typeface="Times New Roman"/>
                          <a:ea typeface="Times New Roman"/>
                          <a:cs typeface="Times New Roman"/>
                        </a:rPr>
                        <a:t>2</a:t>
                      </a:r>
                    </a:p>
                  </a:txBody>
                  <a:tcPr marL="68580" marR="68580" marT="0" marB="0">
                    <a:lnL>
                      <a:noFill/>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pattFill prst="pct5">
                      <a:fgClr>
                        <a:srgbClr val="000000"/>
                      </a:fgClr>
                      <a:bgClr>
                        <a:srgbClr val="F2F2F2"/>
                      </a:bgClr>
                    </a:pattFill>
                  </a:tcPr>
                </a:tc>
                <a:tc>
                  <a:txBody>
                    <a:bodyPr/>
                    <a:lstStyle/>
                    <a:p>
                      <a:pPr marL="0" marR="0" algn="ctr">
                        <a:spcBef>
                          <a:spcPts val="0"/>
                        </a:spcBef>
                        <a:spcAft>
                          <a:spcPts val="0"/>
                        </a:spcAft>
                      </a:pPr>
                      <a:r>
                        <a:rPr lang="en-US" sz="1800">
                          <a:latin typeface="Times New Roman"/>
                          <a:ea typeface="Times New Roman"/>
                          <a:cs typeface="Times New Roman"/>
                        </a:rPr>
                        <a:t>1</a:t>
                      </a:r>
                    </a:p>
                  </a:txBody>
                  <a:tcPr marL="68580" marR="68580" marT="0" marB="0">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pattFill prst="pct5">
                      <a:fgClr>
                        <a:srgbClr val="000000"/>
                      </a:fgClr>
                      <a:bgClr>
                        <a:srgbClr val="F2F2F2"/>
                      </a:bgClr>
                    </a:pattFill>
                  </a:tcPr>
                </a:tc>
                <a:tc>
                  <a:txBody>
                    <a:bodyPr/>
                    <a:lstStyle/>
                    <a:p>
                      <a:pPr marL="0" marR="0" algn="ctr">
                        <a:spcBef>
                          <a:spcPts val="0"/>
                        </a:spcBef>
                        <a:spcAft>
                          <a:spcPts val="0"/>
                        </a:spcAft>
                      </a:pPr>
                      <a:r>
                        <a:rPr lang="en-US" sz="1800">
                          <a:latin typeface="Times New Roman"/>
                          <a:ea typeface="Times New Roman"/>
                          <a:cs typeface="Times New Roman"/>
                        </a:rPr>
                        <a:t>0</a:t>
                      </a:r>
                    </a:p>
                  </a:txBody>
                  <a:tcPr marL="68580" marR="68580" marT="0" marB="0">
                    <a:lnL w="28575" cap="flat" cmpd="sng" algn="ctr">
                      <a:solidFill>
                        <a:srgbClr val="FFFFFF"/>
                      </a:solidFill>
                      <a:prstDash val="solid"/>
                      <a:round/>
                      <a:headEnd type="none" w="med" len="med"/>
                      <a:tailEnd type="none" w="med" len="med"/>
                    </a:lnL>
                    <a:lnR>
                      <a:noFill/>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pattFill prst="pct5">
                      <a:fgClr>
                        <a:srgbClr val="000000"/>
                      </a:fgClr>
                      <a:bgClr>
                        <a:srgbClr val="F2F2F2"/>
                      </a:bgClr>
                    </a:pattFill>
                  </a:tcPr>
                </a:tc>
                <a:extLst>
                  <a:ext uri="{0D108BD9-81ED-4DB2-BD59-A6C34878D82A}">
                    <a16:rowId xmlns:a16="http://schemas.microsoft.com/office/drawing/2014/main" val="10003"/>
                  </a:ext>
                </a:extLst>
              </a:tr>
              <a:tr h="274241">
                <a:tc>
                  <a:txBody>
                    <a:bodyPr/>
                    <a:lstStyle/>
                    <a:p>
                      <a:pPr marL="0" marR="0" algn="ctr">
                        <a:spcBef>
                          <a:spcPts val="0"/>
                        </a:spcBef>
                        <a:spcAft>
                          <a:spcPts val="0"/>
                        </a:spcAft>
                      </a:pPr>
                      <a:r>
                        <a:rPr lang="en-US" sz="1800" dirty="0">
                          <a:latin typeface="Times New Roman"/>
                          <a:ea typeface="Times New Roman"/>
                          <a:cs typeface="Times New Roman"/>
                        </a:rPr>
                        <a:t>3 or more</a:t>
                      </a:r>
                    </a:p>
                  </a:txBody>
                  <a:tcPr marL="68580" marR="68580" marT="0" marB="0">
                    <a:lnL>
                      <a:noFill/>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a:noFill/>
                    </a:lnB>
                    <a:pattFill prst="pct20">
                      <a:fgClr>
                        <a:srgbClr val="000000"/>
                      </a:fgClr>
                      <a:bgClr>
                        <a:srgbClr val="CCCCCC"/>
                      </a:bgClr>
                    </a:pattFill>
                  </a:tcPr>
                </a:tc>
                <a:tc>
                  <a:txBody>
                    <a:bodyPr/>
                    <a:lstStyle/>
                    <a:p>
                      <a:pPr marL="0" marR="0" algn="ctr">
                        <a:spcBef>
                          <a:spcPts val="0"/>
                        </a:spcBef>
                        <a:spcAft>
                          <a:spcPts val="0"/>
                        </a:spcAft>
                      </a:pPr>
                      <a:r>
                        <a:rPr lang="en-US" sz="1800">
                          <a:latin typeface="Times New Roman"/>
                          <a:ea typeface="Times New Roman"/>
                          <a:cs typeface="Times New Roman"/>
                        </a:rPr>
                        <a:t>0</a:t>
                      </a:r>
                    </a:p>
                  </a:txBody>
                  <a:tcPr marL="68580" marR="68580" marT="0" marB="0">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a:noFill/>
                    </a:lnB>
                    <a:pattFill prst="pct20">
                      <a:fgClr>
                        <a:srgbClr val="000000"/>
                      </a:fgClr>
                      <a:bgClr>
                        <a:srgbClr val="CCCCCC"/>
                      </a:bgClr>
                    </a:pattFill>
                  </a:tcPr>
                </a:tc>
                <a:tc>
                  <a:txBody>
                    <a:bodyPr/>
                    <a:lstStyle/>
                    <a:p>
                      <a:pPr marL="0" marR="0" algn="ctr">
                        <a:spcBef>
                          <a:spcPts val="0"/>
                        </a:spcBef>
                        <a:spcAft>
                          <a:spcPts val="0"/>
                        </a:spcAft>
                      </a:pPr>
                      <a:r>
                        <a:rPr lang="en-US" sz="1800" dirty="0">
                          <a:latin typeface="Times New Roman"/>
                          <a:ea typeface="Times New Roman"/>
                          <a:cs typeface="Times New Roman"/>
                        </a:rPr>
                        <a:t>0</a:t>
                      </a:r>
                    </a:p>
                  </a:txBody>
                  <a:tcPr marL="68580" marR="68580" marT="0" marB="0">
                    <a:lnL w="28575" cap="flat" cmpd="sng" algn="ctr">
                      <a:solidFill>
                        <a:srgbClr val="FFFFFF"/>
                      </a:solidFill>
                      <a:prstDash val="solid"/>
                      <a:round/>
                      <a:headEnd type="none" w="med" len="med"/>
                      <a:tailEnd type="none" w="med" len="med"/>
                    </a:lnL>
                    <a:lnR>
                      <a:noFill/>
                    </a:lnR>
                    <a:lnT w="28575" cap="flat" cmpd="sng" algn="ctr">
                      <a:solidFill>
                        <a:srgbClr val="FFFFFF"/>
                      </a:solidFill>
                      <a:prstDash val="solid"/>
                      <a:round/>
                      <a:headEnd type="none" w="med" len="med"/>
                      <a:tailEnd type="none" w="med" len="med"/>
                    </a:lnT>
                    <a:lnB>
                      <a:noFill/>
                    </a:lnB>
                    <a:pattFill prst="pct20">
                      <a:fgClr>
                        <a:srgbClr val="000000"/>
                      </a:fgClr>
                      <a:bgClr>
                        <a:srgbClr val="CCCCCC"/>
                      </a:bgClr>
                    </a:pattFill>
                  </a:tcPr>
                </a:tc>
                <a:extLst>
                  <a:ext uri="{0D108BD9-81ED-4DB2-BD59-A6C34878D82A}">
                    <a16:rowId xmlns:a16="http://schemas.microsoft.com/office/drawing/2014/main" val="10004"/>
                  </a:ext>
                </a:extLst>
              </a:tr>
            </a:tbl>
          </a:graphicData>
        </a:graphic>
      </p:graphicFrame>
      <p:sp>
        <p:nvSpPr>
          <p:cNvPr id="6" name="Text Box 28"/>
          <p:cNvSpPr txBox="1">
            <a:spLocks noChangeArrowheads="1"/>
          </p:cNvSpPr>
          <p:nvPr/>
        </p:nvSpPr>
        <p:spPr bwMode="auto">
          <a:xfrm>
            <a:off x="535618" y="4862125"/>
            <a:ext cx="1947843" cy="1323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dirty="0"/>
              <a:t>RAW Hazard</a:t>
            </a:r>
          </a:p>
          <a:p>
            <a:pPr eaLnBrk="1" hangingPunct="1"/>
            <a:endParaRPr lang="en-US" sz="1600" b="1" dirty="0"/>
          </a:p>
          <a:p>
            <a:pPr eaLnBrk="1" hangingPunct="1"/>
            <a:r>
              <a:rPr lang="en-US" sz="1600" b="1" dirty="0"/>
              <a:t>I</a:t>
            </a:r>
            <a:r>
              <a:rPr lang="en-US" sz="1600" b="1" baseline="-25000" dirty="0"/>
              <a:t>1</a:t>
            </a:r>
            <a:r>
              <a:rPr lang="en-US" sz="1600" b="1" dirty="0"/>
              <a:t>:  LW R1, 0(R2)</a:t>
            </a:r>
          </a:p>
          <a:p>
            <a:pPr eaLnBrk="1" hangingPunct="1"/>
            <a:r>
              <a:rPr lang="mr-IN" sz="1600" b="1" dirty="0"/>
              <a:t>…</a:t>
            </a:r>
            <a:endParaRPr lang="en-US" sz="1600" b="1" dirty="0"/>
          </a:p>
          <a:p>
            <a:pPr eaLnBrk="1" hangingPunct="1"/>
            <a:r>
              <a:rPr lang="en-US" sz="1600" b="1" dirty="0"/>
              <a:t>I</a:t>
            </a:r>
            <a:r>
              <a:rPr lang="en-US" sz="1600" b="1" baseline="-25000" dirty="0"/>
              <a:t>2</a:t>
            </a:r>
            <a:r>
              <a:rPr lang="en-US" sz="1600" b="1" dirty="0"/>
              <a:t>:  R4 &lt;- R1 + R5</a:t>
            </a:r>
          </a:p>
        </p:txBody>
      </p:sp>
      <p:sp>
        <p:nvSpPr>
          <p:cNvPr id="7" name="Oval 6"/>
          <p:cNvSpPr/>
          <p:nvPr/>
        </p:nvSpPr>
        <p:spPr>
          <a:xfrm>
            <a:off x="7490585" y="5408640"/>
            <a:ext cx="431983" cy="4320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370062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12" name="Text Box 28"/>
          <p:cNvSpPr txBox="1">
            <a:spLocks noChangeArrowheads="1"/>
          </p:cNvSpPr>
          <p:nvPr/>
        </p:nvSpPr>
        <p:spPr bwMode="auto">
          <a:xfrm>
            <a:off x="1158410" y="2053778"/>
            <a:ext cx="651397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solidFill>
                  <a:srgbClr val="990000"/>
                </a:solidFill>
              </a:rPr>
              <a:t>We need forwarding data lines from ALL stages</a:t>
            </a:r>
          </a:p>
        </p:txBody>
      </p:sp>
      <p:grpSp>
        <p:nvGrpSpPr>
          <p:cNvPr id="41987" name="Group 34"/>
          <p:cNvGrpSpPr>
            <a:grpSpLocks/>
          </p:cNvGrpSpPr>
          <p:nvPr/>
        </p:nvGrpSpPr>
        <p:grpSpPr bwMode="auto">
          <a:xfrm>
            <a:off x="808037" y="2827338"/>
            <a:ext cx="7712075" cy="3894137"/>
            <a:chOff x="452" y="1047"/>
            <a:chExt cx="4858" cy="2453"/>
          </a:xfrm>
        </p:grpSpPr>
        <p:sp>
          <p:nvSpPr>
            <p:cNvPr id="41988" name="Text Box 5"/>
            <p:cNvSpPr txBox="1">
              <a:spLocks noChangeArrowheads="1"/>
            </p:cNvSpPr>
            <p:nvPr/>
          </p:nvSpPr>
          <p:spPr bwMode="auto">
            <a:xfrm>
              <a:off x="692" y="1671"/>
              <a:ext cx="288" cy="23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IF</a:t>
              </a:r>
            </a:p>
          </p:txBody>
        </p:sp>
        <p:sp>
          <p:nvSpPr>
            <p:cNvPr id="41989" name="Text Box 6"/>
            <p:cNvSpPr txBox="1">
              <a:spLocks noChangeArrowheads="1"/>
            </p:cNvSpPr>
            <p:nvPr/>
          </p:nvSpPr>
          <p:spPr bwMode="auto">
            <a:xfrm>
              <a:off x="1556" y="1671"/>
              <a:ext cx="528" cy="23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ID/RR</a:t>
              </a:r>
            </a:p>
          </p:txBody>
        </p:sp>
        <p:sp>
          <p:nvSpPr>
            <p:cNvPr id="41990" name="Text Box 7"/>
            <p:cNvSpPr txBox="1">
              <a:spLocks noChangeArrowheads="1"/>
            </p:cNvSpPr>
            <p:nvPr/>
          </p:nvSpPr>
          <p:spPr bwMode="auto">
            <a:xfrm>
              <a:off x="2516" y="1671"/>
              <a:ext cx="336" cy="23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EX</a:t>
              </a:r>
            </a:p>
          </p:txBody>
        </p:sp>
        <p:sp>
          <p:nvSpPr>
            <p:cNvPr id="41991" name="Text Box 8"/>
            <p:cNvSpPr txBox="1">
              <a:spLocks noChangeArrowheads="1"/>
            </p:cNvSpPr>
            <p:nvPr/>
          </p:nvSpPr>
          <p:spPr bwMode="auto">
            <a:xfrm>
              <a:off x="3284" y="1671"/>
              <a:ext cx="480" cy="23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MEM</a:t>
              </a:r>
            </a:p>
          </p:txBody>
        </p:sp>
        <p:sp>
          <p:nvSpPr>
            <p:cNvPr id="41992" name="Text Box 9"/>
            <p:cNvSpPr txBox="1">
              <a:spLocks noChangeArrowheads="1"/>
            </p:cNvSpPr>
            <p:nvPr/>
          </p:nvSpPr>
          <p:spPr bwMode="auto">
            <a:xfrm>
              <a:off x="4200" y="1671"/>
              <a:ext cx="576" cy="23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RW</a:t>
              </a:r>
            </a:p>
          </p:txBody>
        </p:sp>
        <p:sp>
          <p:nvSpPr>
            <p:cNvPr id="41993" name="Line 10"/>
            <p:cNvSpPr>
              <a:spLocks noChangeShapeType="1"/>
            </p:cNvSpPr>
            <p:nvPr/>
          </p:nvSpPr>
          <p:spPr bwMode="auto">
            <a:xfrm>
              <a:off x="452" y="1767"/>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1994" name="Line 11"/>
            <p:cNvSpPr>
              <a:spLocks noChangeShapeType="1"/>
            </p:cNvSpPr>
            <p:nvPr/>
          </p:nvSpPr>
          <p:spPr bwMode="auto">
            <a:xfrm>
              <a:off x="4776" y="1767"/>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1995" name="Text Box 14"/>
            <p:cNvSpPr txBox="1">
              <a:spLocks noChangeArrowheads="1"/>
            </p:cNvSpPr>
            <p:nvPr/>
          </p:nvSpPr>
          <p:spPr bwMode="auto">
            <a:xfrm>
              <a:off x="1220" y="1047"/>
              <a:ext cx="192" cy="197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6" name="Text Box 15"/>
            <p:cNvSpPr txBox="1">
              <a:spLocks noChangeArrowheads="1"/>
            </p:cNvSpPr>
            <p:nvPr/>
          </p:nvSpPr>
          <p:spPr bwMode="auto">
            <a:xfrm>
              <a:off x="2180" y="1047"/>
              <a:ext cx="192" cy="197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7" name="Text Box 16"/>
            <p:cNvSpPr txBox="1">
              <a:spLocks noChangeArrowheads="1"/>
            </p:cNvSpPr>
            <p:nvPr/>
          </p:nvSpPr>
          <p:spPr bwMode="auto">
            <a:xfrm>
              <a:off x="3908" y="1047"/>
              <a:ext cx="192" cy="197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8" name="Text Box 17"/>
            <p:cNvSpPr txBox="1">
              <a:spLocks noChangeArrowheads="1"/>
            </p:cNvSpPr>
            <p:nvPr/>
          </p:nvSpPr>
          <p:spPr bwMode="auto">
            <a:xfrm>
              <a:off x="2996" y="1047"/>
              <a:ext cx="192" cy="197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9" name="Line 18"/>
            <p:cNvSpPr>
              <a:spLocks noChangeShapeType="1"/>
            </p:cNvSpPr>
            <p:nvPr/>
          </p:nvSpPr>
          <p:spPr bwMode="auto">
            <a:xfrm>
              <a:off x="980" y="1767"/>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0" name="Line 19"/>
            <p:cNvSpPr>
              <a:spLocks noChangeShapeType="1"/>
            </p:cNvSpPr>
            <p:nvPr/>
          </p:nvSpPr>
          <p:spPr bwMode="auto">
            <a:xfrm>
              <a:off x="1412" y="1767"/>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1" name="Line 20"/>
            <p:cNvSpPr>
              <a:spLocks noChangeShapeType="1"/>
            </p:cNvSpPr>
            <p:nvPr/>
          </p:nvSpPr>
          <p:spPr bwMode="auto">
            <a:xfrm>
              <a:off x="2084" y="1767"/>
              <a:ext cx="96"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2" name="Line 21"/>
            <p:cNvSpPr>
              <a:spLocks noChangeShapeType="1"/>
            </p:cNvSpPr>
            <p:nvPr/>
          </p:nvSpPr>
          <p:spPr bwMode="auto">
            <a:xfrm>
              <a:off x="2372" y="1767"/>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3" name="Line 22"/>
            <p:cNvSpPr>
              <a:spLocks noChangeShapeType="1"/>
            </p:cNvSpPr>
            <p:nvPr/>
          </p:nvSpPr>
          <p:spPr bwMode="auto">
            <a:xfrm>
              <a:off x="2852" y="1767"/>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4" name="Line 23"/>
            <p:cNvSpPr>
              <a:spLocks noChangeShapeType="1"/>
            </p:cNvSpPr>
            <p:nvPr/>
          </p:nvSpPr>
          <p:spPr bwMode="auto">
            <a:xfrm>
              <a:off x="3764" y="1767"/>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5" name="Line 24"/>
            <p:cNvSpPr>
              <a:spLocks noChangeShapeType="1"/>
            </p:cNvSpPr>
            <p:nvPr/>
          </p:nvSpPr>
          <p:spPr bwMode="auto">
            <a:xfrm>
              <a:off x="3188" y="1767"/>
              <a:ext cx="96"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6" name="Line 25"/>
            <p:cNvSpPr>
              <a:spLocks noChangeShapeType="1"/>
            </p:cNvSpPr>
            <p:nvPr/>
          </p:nvSpPr>
          <p:spPr bwMode="auto">
            <a:xfrm>
              <a:off x="4100" y="1767"/>
              <a:ext cx="96"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9" name="Text Box 30"/>
            <p:cNvSpPr txBox="1">
              <a:spLocks noChangeArrowheads="1"/>
            </p:cNvSpPr>
            <p:nvPr/>
          </p:nvSpPr>
          <p:spPr bwMode="auto">
            <a:xfrm>
              <a:off x="4718" y="2263"/>
              <a:ext cx="592" cy="19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Reg-file  </a:t>
              </a:r>
            </a:p>
          </p:txBody>
        </p:sp>
        <p:cxnSp>
          <p:nvCxnSpPr>
            <p:cNvPr id="42010" name="AutoShape 32"/>
            <p:cNvCxnSpPr>
              <a:cxnSpLocks noChangeShapeType="1"/>
              <a:stCxn id="42009" idx="2"/>
              <a:endCxn id="41989" idx="2"/>
            </p:cNvCxnSpPr>
            <p:nvPr/>
          </p:nvCxnSpPr>
          <p:spPr bwMode="auto">
            <a:xfrm rot="5400000" flipH="1">
              <a:off x="3140" y="583"/>
              <a:ext cx="553" cy="3194"/>
            </a:xfrm>
            <a:prstGeom prst="curvedConnector3">
              <a:avLst>
                <a:gd name="adj1" fmla="val -26028"/>
              </a:avLst>
            </a:prstGeom>
            <a:noFill/>
            <a:ln w="9525">
              <a:solidFill>
                <a:schemeClr val="tx1"/>
              </a:solidFill>
              <a:prstDash val="dash"/>
              <a:round/>
              <a:headEnd/>
              <a:tailEnd type="triangle" w="med" len="med"/>
            </a:ln>
            <a:extLst>
              <a:ext uri="{909E8E84-426E-40dd-AFC4-6F175D3DCCD1}">
                <a14:hiddenFill xmlns:a14="http://schemas.microsoft.com/office/drawing/2010/main" xmlns="">
                  <a:noFill/>
                </a14:hiddenFill>
              </a:ext>
            </a:extLst>
          </p:spPr>
        </p:cxnSp>
        <p:sp>
          <p:nvSpPr>
            <p:cNvPr id="42011" name="Text Box 33"/>
            <p:cNvSpPr txBox="1">
              <a:spLocks noChangeArrowheads="1"/>
            </p:cNvSpPr>
            <p:nvPr/>
          </p:nvSpPr>
          <p:spPr bwMode="auto">
            <a:xfrm>
              <a:off x="2938" y="3287"/>
              <a:ext cx="1553"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dirty="0">
                  <a:solidFill>
                    <a:srgbClr val="990000"/>
                  </a:solidFill>
                </a:rPr>
                <a:t>R1 not ready to be read   </a:t>
              </a:r>
            </a:p>
          </p:txBody>
        </p:sp>
      </p:grpSp>
      <p:sp>
        <p:nvSpPr>
          <p:cNvPr id="2" name="Title 1"/>
          <p:cNvSpPr>
            <a:spLocks noGrp="1"/>
          </p:cNvSpPr>
          <p:nvPr>
            <p:ph type="title"/>
          </p:nvPr>
        </p:nvSpPr>
        <p:spPr/>
        <p:txBody>
          <a:bodyPr/>
          <a:lstStyle/>
          <a:p>
            <a:r>
              <a:rPr lang="en-US" dirty="0"/>
              <a:t>Generalized register forwarding</a:t>
            </a:r>
          </a:p>
        </p:txBody>
      </p:sp>
      <p:cxnSp>
        <p:nvCxnSpPr>
          <p:cNvPr id="11" name="Curved Connector 10"/>
          <p:cNvCxnSpPr>
            <a:stCxn id="41992" idx="2"/>
            <a:endCxn id="41989" idx="2"/>
          </p:cNvCxnSpPr>
          <p:nvPr/>
        </p:nvCxnSpPr>
        <p:spPr>
          <a:xfrm rot="5400000">
            <a:off x="5097462" y="2070100"/>
            <a:ext cx="12700" cy="4235450"/>
          </a:xfrm>
          <a:prstGeom prst="curvedConnector3">
            <a:avLst>
              <a:gd name="adj1" fmla="val 683433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Curved Connector 39"/>
          <p:cNvCxnSpPr>
            <a:stCxn id="41991" idx="2"/>
            <a:endCxn id="41989" idx="2"/>
          </p:cNvCxnSpPr>
          <p:nvPr/>
        </p:nvCxnSpPr>
        <p:spPr>
          <a:xfrm rot="5400000">
            <a:off x="4332287" y="2835275"/>
            <a:ext cx="12700" cy="2705100"/>
          </a:xfrm>
          <a:prstGeom prst="curvedConnector3">
            <a:avLst>
              <a:gd name="adj1" fmla="val 4385197"/>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Curved Connector 46"/>
          <p:cNvCxnSpPr>
            <a:stCxn id="41990" idx="2"/>
          </p:cNvCxnSpPr>
          <p:nvPr/>
        </p:nvCxnSpPr>
        <p:spPr>
          <a:xfrm rot="5400000">
            <a:off x="3624225" y="3549687"/>
            <a:ext cx="88975" cy="1365250"/>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417196" y="5162827"/>
            <a:ext cx="1123493" cy="1200329"/>
          </a:xfrm>
          <a:prstGeom prst="rect">
            <a:avLst/>
          </a:prstGeom>
          <a:noFill/>
        </p:spPr>
        <p:txBody>
          <a:bodyPr wrap="square" rtlCol="0">
            <a:spAutoFit/>
          </a:bodyPr>
          <a:lstStyle/>
          <a:p>
            <a:r>
              <a:rPr lang="en-US" dirty="0">
                <a:solidFill>
                  <a:srgbClr val="990000"/>
                </a:solidFill>
              </a:rPr>
              <a:t>And we have two registers to be fed</a:t>
            </a:r>
          </a:p>
        </p:txBody>
      </p:sp>
      <p:cxnSp>
        <p:nvCxnSpPr>
          <p:cNvPr id="23" name="Straight Arrow Connector 22"/>
          <p:cNvCxnSpPr/>
          <p:nvPr/>
        </p:nvCxnSpPr>
        <p:spPr>
          <a:xfrm flipV="1">
            <a:off x="2686934" y="4276800"/>
            <a:ext cx="120955" cy="886027"/>
          </a:xfrm>
          <a:prstGeom prst="straightConnector1">
            <a:avLst/>
          </a:prstGeom>
          <a:ln w="57150" cmpd="sng">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1945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par>
                                <p:cTn id="8" presetID="9"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dissolve">
                                      <p:cBhvr>
                                        <p:cTn id="1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0" name="Straight Arrow Connector 89"/>
          <p:cNvCxnSpPr/>
          <p:nvPr/>
        </p:nvCxnSpPr>
        <p:spPr>
          <a:xfrm>
            <a:off x="5330208" y="3053098"/>
            <a:ext cx="0" cy="3081302"/>
          </a:xfrm>
          <a:prstGeom prst="straightConnector1">
            <a:avLst/>
          </a:prstGeom>
          <a:ln>
            <a:solidFill>
              <a:srgbClr val="008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91" name="TextBox 90"/>
          <p:cNvSpPr txBox="1"/>
          <p:nvPr/>
        </p:nvSpPr>
        <p:spPr>
          <a:xfrm>
            <a:off x="5340313" y="4483699"/>
            <a:ext cx="457903" cy="276999"/>
          </a:xfrm>
          <a:prstGeom prst="rect">
            <a:avLst/>
          </a:prstGeom>
          <a:noFill/>
        </p:spPr>
        <p:txBody>
          <a:bodyPr wrap="square" rtlCol="0">
            <a:spAutoFit/>
          </a:bodyPr>
          <a:lstStyle/>
          <a:p>
            <a:endParaRPr lang="en-US" sz="1200" dirty="0"/>
          </a:p>
        </p:txBody>
      </p:sp>
      <p:sp>
        <p:nvSpPr>
          <p:cNvPr id="2" name="Title 1"/>
          <p:cNvSpPr>
            <a:spLocks noGrp="1"/>
          </p:cNvSpPr>
          <p:nvPr>
            <p:ph type="title"/>
          </p:nvPr>
        </p:nvSpPr>
        <p:spPr/>
        <p:txBody>
          <a:bodyPr/>
          <a:lstStyle/>
          <a:p>
            <a:r>
              <a:rPr lang="en-US" dirty="0"/>
              <a:t>An example of implementation</a:t>
            </a:r>
          </a:p>
        </p:txBody>
      </p:sp>
      <p:sp>
        <p:nvSpPr>
          <p:cNvPr id="3" name="Rectangle 2"/>
          <p:cNvSpPr/>
          <p:nvPr/>
        </p:nvSpPr>
        <p:spPr>
          <a:xfrm>
            <a:off x="552938" y="2358720"/>
            <a:ext cx="1408265" cy="959040"/>
          </a:xfrm>
          <a:prstGeom prst="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DPRF</a:t>
            </a:r>
          </a:p>
          <a:p>
            <a:pPr algn="ctr"/>
            <a:r>
              <a:rPr lang="en-US" dirty="0"/>
              <a:t>(16)</a:t>
            </a:r>
          </a:p>
        </p:txBody>
      </p:sp>
      <p:sp>
        <p:nvSpPr>
          <p:cNvPr id="4" name="Rectangle 3"/>
          <p:cNvSpPr/>
          <p:nvPr/>
        </p:nvSpPr>
        <p:spPr>
          <a:xfrm>
            <a:off x="1961203" y="2358720"/>
            <a:ext cx="336947" cy="959040"/>
          </a:xfrm>
          <a:prstGeom prst="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a:t>
            </a:r>
          </a:p>
        </p:txBody>
      </p:sp>
      <p:sp>
        <p:nvSpPr>
          <p:cNvPr id="6" name="Trapezoid 5"/>
          <p:cNvSpPr/>
          <p:nvPr/>
        </p:nvSpPr>
        <p:spPr>
          <a:xfrm rot="5400000">
            <a:off x="2669652" y="3568317"/>
            <a:ext cx="699834" cy="336963"/>
          </a:xfrm>
          <a:prstGeom prst="trapezoid">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MUX</a:t>
            </a:r>
          </a:p>
        </p:txBody>
      </p:sp>
      <p:sp>
        <p:nvSpPr>
          <p:cNvPr id="7" name="Trapezoid 6"/>
          <p:cNvSpPr/>
          <p:nvPr/>
        </p:nvSpPr>
        <p:spPr>
          <a:xfrm rot="5400000">
            <a:off x="2669652" y="4455106"/>
            <a:ext cx="699834" cy="336963"/>
          </a:xfrm>
          <a:prstGeom prst="trapezoid">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MUX</a:t>
            </a:r>
          </a:p>
        </p:txBody>
      </p:sp>
      <p:sp>
        <p:nvSpPr>
          <p:cNvPr id="8" name="TextBox 7"/>
          <p:cNvSpPr txBox="1"/>
          <p:nvPr/>
        </p:nvSpPr>
        <p:spPr>
          <a:xfrm>
            <a:off x="639335" y="3304800"/>
            <a:ext cx="250550" cy="369332"/>
          </a:xfrm>
          <a:prstGeom prst="rect">
            <a:avLst/>
          </a:prstGeom>
          <a:noFill/>
        </p:spPr>
        <p:txBody>
          <a:bodyPr wrap="square" rtlCol="0">
            <a:spAutoFit/>
          </a:bodyPr>
          <a:lstStyle/>
          <a:p>
            <a:r>
              <a:rPr lang="en-US" dirty="0"/>
              <a:t>B</a:t>
            </a:r>
          </a:p>
        </p:txBody>
      </p:sp>
      <p:sp>
        <p:nvSpPr>
          <p:cNvPr id="9" name="TextBox 8"/>
          <p:cNvSpPr txBox="1"/>
          <p:nvPr/>
        </p:nvSpPr>
        <p:spPr>
          <a:xfrm>
            <a:off x="1387871" y="3304800"/>
            <a:ext cx="250550" cy="369332"/>
          </a:xfrm>
          <a:prstGeom prst="rect">
            <a:avLst/>
          </a:prstGeom>
          <a:noFill/>
        </p:spPr>
        <p:txBody>
          <a:bodyPr wrap="square" rtlCol="0">
            <a:spAutoFit/>
          </a:bodyPr>
          <a:lstStyle/>
          <a:p>
            <a:r>
              <a:rPr lang="en-US" dirty="0"/>
              <a:t>A</a:t>
            </a:r>
          </a:p>
        </p:txBody>
      </p:sp>
      <p:cxnSp>
        <p:nvCxnSpPr>
          <p:cNvPr id="11" name="Elbow Connector 10"/>
          <p:cNvCxnSpPr/>
          <p:nvPr/>
        </p:nvCxnSpPr>
        <p:spPr>
          <a:xfrm>
            <a:off x="889885" y="3317760"/>
            <a:ext cx="1961202" cy="1097280"/>
          </a:xfrm>
          <a:prstGeom prst="bentConnector3">
            <a:avLst>
              <a:gd name="adj1" fmla="val 110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Elbow Connector 19"/>
          <p:cNvCxnSpPr/>
          <p:nvPr/>
        </p:nvCxnSpPr>
        <p:spPr>
          <a:xfrm>
            <a:off x="1638421" y="3317760"/>
            <a:ext cx="1212666" cy="233280"/>
          </a:xfrm>
          <a:prstGeom prst="bentConnector3">
            <a:avLst>
              <a:gd name="adj1" fmla="val 84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3481783" y="2203200"/>
            <a:ext cx="319667" cy="2825280"/>
          </a:xfrm>
          <a:prstGeom prst="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DBUF</a:t>
            </a:r>
          </a:p>
        </p:txBody>
      </p:sp>
      <p:cxnSp>
        <p:nvCxnSpPr>
          <p:cNvPr id="24" name="Straight Arrow Connector 23"/>
          <p:cNvCxnSpPr/>
          <p:nvPr/>
        </p:nvCxnSpPr>
        <p:spPr>
          <a:xfrm>
            <a:off x="3188051" y="3719519"/>
            <a:ext cx="293732" cy="216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3193585" y="4614959"/>
            <a:ext cx="293732" cy="216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a:off x="993561" y="4273670"/>
            <a:ext cx="172793" cy="26233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H="1">
            <a:off x="1753851" y="3419875"/>
            <a:ext cx="172793" cy="262330"/>
          </a:xfrm>
          <a:prstGeom prst="line">
            <a:avLst/>
          </a:prstGeom>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1745211" y="3550780"/>
            <a:ext cx="431983" cy="276999"/>
          </a:xfrm>
          <a:prstGeom prst="rect">
            <a:avLst/>
          </a:prstGeom>
          <a:noFill/>
        </p:spPr>
        <p:txBody>
          <a:bodyPr wrap="square" rtlCol="0">
            <a:spAutoFit/>
          </a:bodyPr>
          <a:lstStyle/>
          <a:p>
            <a:r>
              <a:rPr lang="en-US" sz="1200" dirty="0"/>
              <a:t>32</a:t>
            </a:r>
          </a:p>
        </p:txBody>
      </p:sp>
      <p:sp>
        <p:nvSpPr>
          <p:cNvPr id="31" name="TextBox 30"/>
          <p:cNvSpPr txBox="1"/>
          <p:nvPr/>
        </p:nvSpPr>
        <p:spPr>
          <a:xfrm>
            <a:off x="993561" y="4415040"/>
            <a:ext cx="431983" cy="276999"/>
          </a:xfrm>
          <a:prstGeom prst="rect">
            <a:avLst/>
          </a:prstGeom>
          <a:noFill/>
        </p:spPr>
        <p:txBody>
          <a:bodyPr wrap="square" rtlCol="0">
            <a:spAutoFit/>
          </a:bodyPr>
          <a:lstStyle/>
          <a:p>
            <a:r>
              <a:rPr lang="en-US" sz="1200" dirty="0"/>
              <a:t>32</a:t>
            </a:r>
          </a:p>
        </p:txBody>
      </p:sp>
      <p:cxnSp>
        <p:nvCxnSpPr>
          <p:cNvPr id="33" name="Elbow Connector 32"/>
          <p:cNvCxnSpPr/>
          <p:nvPr/>
        </p:nvCxnSpPr>
        <p:spPr>
          <a:xfrm rot="5400000" flipH="1" flipV="1">
            <a:off x="1136065" y="4713139"/>
            <a:ext cx="2505600" cy="924443"/>
          </a:xfrm>
          <a:prstGeom prst="bentConnector3">
            <a:avLst>
              <a:gd name="adj1" fmla="val 10034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4095199" y="1909440"/>
            <a:ext cx="0" cy="4639680"/>
          </a:xfrm>
          <a:prstGeom prst="line">
            <a:avLst/>
          </a:prstGeom>
          <a:ln>
            <a:solidFill>
              <a:schemeClr val="accent6">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5742260" y="1953830"/>
            <a:ext cx="0" cy="4639680"/>
          </a:xfrm>
          <a:prstGeom prst="line">
            <a:avLst/>
          </a:prstGeom>
          <a:ln>
            <a:solidFill>
              <a:schemeClr val="accent6">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7389320" y="1953830"/>
            <a:ext cx="0" cy="4639680"/>
          </a:xfrm>
          <a:prstGeom prst="line">
            <a:avLst/>
          </a:prstGeom>
          <a:ln>
            <a:solidFill>
              <a:schemeClr val="accent6">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639335" y="1810675"/>
            <a:ext cx="999086" cy="369332"/>
          </a:xfrm>
          <a:prstGeom prst="rect">
            <a:avLst/>
          </a:prstGeom>
          <a:noFill/>
        </p:spPr>
        <p:txBody>
          <a:bodyPr wrap="square" rtlCol="0">
            <a:spAutoFit/>
          </a:bodyPr>
          <a:lstStyle/>
          <a:p>
            <a:pPr algn="ctr"/>
            <a:r>
              <a:rPr lang="en-US" dirty="0"/>
              <a:t>ID/RR</a:t>
            </a:r>
          </a:p>
        </p:txBody>
      </p:sp>
      <p:sp>
        <p:nvSpPr>
          <p:cNvPr id="42" name="TextBox 41"/>
          <p:cNvSpPr txBox="1"/>
          <p:nvPr/>
        </p:nvSpPr>
        <p:spPr>
          <a:xfrm>
            <a:off x="4385833" y="1810675"/>
            <a:ext cx="999086" cy="369332"/>
          </a:xfrm>
          <a:prstGeom prst="rect">
            <a:avLst/>
          </a:prstGeom>
          <a:noFill/>
        </p:spPr>
        <p:txBody>
          <a:bodyPr wrap="square" rtlCol="0">
            <a:spAutoFit/>
          </a:bodyPr>
          <a:lstStyle/>
          <a:p>
            <a:pPr algn="ctr"/>
            <a:r>
              <a:rPr lang="en-US" dirty="0"/>
              <a:t>EX</a:t>
            </a:r>
          </a:p>
        </p:txBody>
      </p:sp>
      <p:sp>
        <p:nvSpPr>
          <p:cNvPr id="43" name="TextBox 42"/>
          <p:cNvSpPr txBox="1"/>
          <p:nvPr/>
        </p:nvSpPr>
        <p:spPr>
          <a:xfrm>
            <a:off x="6006975" y="1810675"/>
            <a:ext cx="999086" cy="369332"/>
          </a:xfrm>
          <a:prstGeom prst="rect">
            <a:avLst/>
          </a:prstGeom>
          <a:noFill/>
        </p:spPr>
        <p:txBody>
          <a:bodyPr wrap="square" rtlCol="0">
            <a:spAutoFit/>
          </a:bodyPr>
          <a:lstStyle/>
          <a:p>
            <a:pPr algn="ctr"/>
            <a:r>
              <a:rPr lang="en-US" dirty="0"/>
              <a:t>MEM</a:t>
            </a:r>
          </a:p>
        </p:txBody>
      </p:sp>
      <p:sp>
        <p:nvSpPr>
          <p:cNvPr id="44" name="TextBox 43"/>
          <p:cNvSpPr txBox="1"/>
          <p:nvPr/>
        </p:nvSpPr>
        <p:spPr>
          <a:xfrm>
            <a:off x="7723152" y="1810675"/>
            <a:ext cx="999086" cy="369332"/>
          </a:xfrm>
          <a:prstGeom prst="rect">
            <a:avLst/>
          </a:prstGeom>
          <a:noFill/>
        </p:spPr>
        <p:txBody>
          <a:bodyPr wrap="square" rtlCol="0">
            <a:spAutoFit/>
          </a:bodyPr>
          <a:lstStyle/>
          <a:p>
            <a:pPr algn="ctr"/>
            <a:r>
              <a:rPr lang="en-US" dirty="0"/>
              <a:t>WB</a:t>
            </a:r>
          </a:p>
        </p:txBody>
      </p:sp>
      <p:cxnSp>
        <p:nvCxnSpPr>
          <p:cNvPr id="46" name="Straight Arrow Connector 45"/>
          <p:cNvCxnSpPr>
            <a:endCxn id="6" idx="1"/>
          </p:cNvCxnSpPr>
          <p:nvPr/>
        </p:nvCxnSpPr>
        <p:spPr>
          <a:xfrm>
            <a:off x="3019569" y="3075840"/>
            <a:ext cx="0" cy="3531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endCxn id="7" idx="3"/>
          </p:cNvCxnSpPr>
          <p:nvPr/>
        </p:nvCxnSpPr>
        <p:spPr>
          <a:xfrm flipV="1">
            <a:off x="3019569" y="4931385"/>
            <a:ext cx="0" cy="3562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2851087" y="5293459"/>
            <a:ext cx="630696" cy="276999"/>
          </a:xfrm>
          <a:prstGeom prst="rect">
            <a:avLst/>
          </a:prstGeom>
          <a:noFill/>
        </p:spPr>
        <p:txBody>
          <a:bodyPr wrap="square" rtlCol="0">
            <a:spAutoFit/>
          </a:bodyPr>
          <a:lstStyle/>
          <a:p>
            <a:r>
              <a:rPr lang="en-US" sz="1200" dirty="0"/>
              <a:t>RPB</a:t>
            </a:r>
          </a:p>
        </p:txBody>
      </p:sp>
      <p:sp>
        <p:nvSpPr>
          <p:cNvPr id="52" name="TextBox 51"/>
          <p:cNvSpPr txBox="1"/>
          <p:nvPr/>
        </p:nvSpPr>
        <p:spPr>
          <a:xfrm>
            <a:off x="2803577" y="2776099"/>
            <a:ext cx="547704" cy="276999"/>
          </a:xfrm>
          <a:prstGeom prst="rect">
            <a:avLst/>
          </a:prstGeom>
          <a:noFill/>
        </p:spPr>
        <p:txBody>
          <a:bodyPr wrap="square" rtlCol="0">
            <a:spAutoFit/>
          </a:bodyPr>
          <a:lstStyle/>
          <a:p>
            <a:r>
              <a:rPr lang="en-US" sz="1200" dirty="0"/>
              <a:t>RPA</a:t>
            </a:r>
          </a:p>
        </p:txBody>
      </p:sp>
      <p:sp>
        <p:nvSpPr>
          <p:cNvPr id="53" name="Cloud 52"/>
          <p:cNvSpPr/>
          <p:nvPr/>
        </p:nvSpPr>
        <p:spPr>
          <a:xfrm>
            <a:off x="4385832" y="2358720"/>
            <a:ext cx="1037501" cy="946080"/>
          </a:xfrm>
          <a:prstGeom prst="cloud">
            <a:avLst/>
          </a:prstGeom>
          <a:solidFill>
            <a:srgbClr val="0000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Logic</a:t>
            </a:r>
          </a:p>
        </p:txBody>
      </p:sp>
      <p:sp>
        <p:nvSpPr>
          <p:cNvPr id="54" name="Cloud 53"/>
          <p:cNvSpPr/>
          <p:nvPr/>
        </p:nvSpPr>
        <p:spPr>
          <a:xfrm>
            <a:off x="6084027" y="2440801"/>
            <a:ext cx="1037501" cy="946080"/>
          </a:xfrm>
          <a:prstGeom prst="cloud">
            <a:avLst/>
          </a:prstGeom>
          <a:solidFill>
            <a:srgbClr val="0000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Logic</a:t>
            </a:r>
          </a:p>
        </p:txBody>
      </p:sp>
      <p:sp>
        <p:nvSpPr>
          <p:cNvPr id="55" name="Cloud 54"/>
          <p:cNvSpPr/>
          <p:nvPr/>
        </p:nvSpPr>
        <p:spPr>
          <a:xfrm>
            <a:off x="7723151" y="2440801"/>
            <a:ext cx="1037501" cy="946080"/>
          </a:xfrm>
          <a:prstGeom prst="cloud">
            <a:avLst/>
          </a:prstGeom>
          <a:solidFill>
            <a:srgbClr val="0000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Logic</a:t>
            </a:r>
          </a:p>
        </p:txBody>
      </p:sp>
      <p:cxnSp>
        <p:nvCxnSpPr>
          <p:cNvPr id="57" name="Straight Connector 56"/>
          <p:cNvCxnSpPr/>
          <p:nvPr/>
        </p:nvCxnSpPr>
        <p:spPr>
          <a:xfrm>
            <a:off x="725731" y="6410880"/>
            <a:ext cx="7732496" cy="0"/>
          </a:xfrm>
          <a:prstGeom prst="line">
            <a:avLst/>
          </a:prstGeom>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5802034" y="6406700"/>
            <a:ext cx="2910860" cy="338554"/>
          </a:xfrm>
          <a:prstGeom prst="rect">
            <a:avLst/>
          </a:prstGeom>
          <a:noFill/>
        </p:spPr>
        <p:txBody>
          <a:bodyPr wrap="square" rtlCol="0">
            <a:spAutoFit/>
          </a:bodyPr>
          <a:lstStyle/>
          <a:p>
            <a:pPr algn="ctr"/>
            <a:r>
              <a:rPr lang="en-US" sz="1600" dirty="0"/>
              <a:t>Forwarding buses </a:t>
            </a:r>
            <a:r>
              <a:rPr lang="en-US" sz="1600" dirty="0">
                <a:solidFill>
                  <a:schemeClr val="accent1">
                    <a:lumMod val="60000"/>
                    <a:lumOff val="40000"/>
                  </a:schemeClr>
                </a:solidFill>
              </a:rPr>
              <a:t>(data)</a:t>
            </a:r>
          </a:p>
        </p:txBody>
      </p:sp>
      <p:cxnSp>
        <p:nvCxnSpPr>
          <p:cNvPr id="59" name="Straight Connector 58"/>
          <p:cNvCxnSpPr/>
          <p:nvPr/>
        </p:nvCxnSpPr>
        <p:spPr>
          <a:xfrm flipH="1">
            <a:off x="829409" y="6269510"/>
            <a:ext cx="172793" cy="262330"/>
          </a:xfrm>
          <a:prstGeom prst="line">
            <a:avLst/>
          </a:prstGeom>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829409" y="6410880"/>
            <a:ext cx="431983" cy="276999"/>
          </a:xfrm>
          <a:prstGeom prst="rect">
            <a:avLst/>
          </a:prstGeom>
          <a:noFill/>
        </p:spPr>
        <p:txBody>
          <a:bodyPr wrap="square" rtlCol="0">
            <a:spAutoFit/>
          </a:bodyPr>
          <a:lstStyle/>
          <a:p>
            <a:r>
              <a:rPr lang="en-US" sz="1200" dirty="0"/>
              <a:t>32</a:t>
            </a:r>
          </a:p>
        </p:txBody>
      </p:sp>
      <p:cxnSp>
        <p:nvCxnSpPr>
          <p:cNvPr id="100" name="Straight Connector 99"/>
          <p:cNvCxnSpPr/>
          <p:nvPr/>
        </p:nvCxnSpPr>
        <p:spPr>
          <a:xfrm flipH="1">
            <a:off x="829410" y="6134400"/>
            <a:ext cx="7892828"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p:nvPr/>
        </p:nvCxnSpPr>
        <p:spPr>
          <a:xfrm flipH="1">
            <a:off x="7001081" y="3075840"/>
            <a:ext cx="4980" cy="3083238"/>
          </a:xfrm>
          <a:prstGeom prst="straightConnector1">
            <a:avLst/>
          </a:prstGeom>
          <a:ln>
            <a:solidFill>
              <a:srgbClr val="008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a:off x="8673190" y="3075840"/>
            <a:ext cx="0" cy="3032640"/>
          </a:xfrm>
          <a:prstGeom prst="straightConnector1">
            <a:avLst/>
          </a:prstGeom>
          <a:ln>
            <a:solidFill>
              <a:srgbClr val="008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114" name="Rounded Rectangular Callout 113"/>
          <p:cNvSpPr/>
          <p:nvPr/>
        </p:nvSpPr>
        <p:spPr>
          <a:xfrm>
            <a:off x="77757" y="4648977"/>
            <a:ext cx="1667454" cy="1276111"/>
          </a:xfrm>
          <a:prstGeom prst="wedgeRoundRectCallout">
            <a:avLst>
              <a:gd name="adj1" fmla="val 28662"/>
              <a:gd name="adj2" fmla="val 58610"/>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We really need two pairs of busses: one for A and one for B</a:t>
            </a:r>
          </a:p>
        </p:txBody>
      </p:sp>
      <p:sp>
        <p:nvSpPr>
          <p:cNvPr id="115" name="Oval 114"/>
          <p:cNvSpPr/>
          <p:nvPr/>
        </p:nvSpPr>
        <p:spPr>
          <a:xfrm>
            <a:off x="1082804" y="6031938"/>
            <a:ext cx="267831" cy="56157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595994" y="6090430"/>
            <a:ext cx="846105" cy="338554"/>
          </a:xfrm>
          <a:prstGeom prst="rect">
            <a:avLst/>
          </a:prstGeom>
        </p:spPr>
        <p:txBody>
          <a:bodyPr wrap="none">
            <a:spAutoFit/>
          </a:bodyPr>
          <a:lstStyle/>
          <a:p>
            <a:pPr algn="ctr"/>
            <a:r>
              <a:rPr lang="en-US" sz="1600" dirty="0">
                <a:solidFill>
                  <a:srgbClr val="008000"/>
                </a:solidFill>
              </a:rPr>
              <a:t>(</a:t>
            </a:r>
            <a:r>
              <a:rPr lang="en-US" sz="1600" dirty="0" err="1">
                <a:solidFill>
                  <a:srgbClr val="008000"/>
                </a:solidFill>
              </a:rPr>
              <a:t>regno</a:t>
            </a:r>
            <a:r>
              <a:rPr lang="en-US" sz="1600" dirty="0">
                <a:solidFill>
                  <a:srgbClr val="008000"/>
                </a:solidFill>
              </a:rPr>
              <a:t>)</a:t>
            </a:r>
          </a:p>
        </p:txBody>
      </p:sp>
      <p:cxnSp>
        <p:nvCxnSpPr>
          <p:cNvPr id="97" name="Straight Connector 96"/>
          <p:cNvCxnSpPr/>
          <p:nvPr/>
        </p:nvCxnSpPr>
        <p:spPr>
          <a:xfrm flipH="1">
            <a:off x="981810" y="6216252"/>
            <a:ext cx="7892828"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878131" y="6492732"/>
            <a:ext cx="7732496"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119" name="Group 118"/>
          <p:cNvGrpSpPr/>
          <p:nvPr/>
        </p:nvGrpSpPr>
        <p:grpSpPr>
          <a:xfrm>
            <a:off x="7903787" y="3317760"/>
            <a:ext cx="1020820" cy="3214080"/>
            <a:chOff x="7801061" y="2844882"/>
            <a:chExt cx="1020820" cy="3214080"/>
          </a:xfrm>
        </p:grpSpPr>
        <p:cxnSp>
          <p:nvCxnSpPr>
            <p:cNvPr id="120" name="Straight Arrow Connector 119"/>
            <p:cNvCxnSpPr>
              <a:endCxn id="121" idx="3"/>
            </p:cNvCxnSpPr>
            <p:nvPr/>
          </p:nvCxnSpPr>
          <p:spPr>
            <a:xfrm flipH="1">
              <a:off x="7983273" y="2844882"/>
              <a:ext cx="776" cy="12991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1" name="Isosceles Triangle 120"/>
            <p:cNvSpPr/>
            <p:nvPr/>
          </p:nvSpPr>
          <p:spPr>
            <a:xfrm flipV="1">
              <a:off x="7801061" y="4144070"/>
              <a:ext cx="364424" cy="296890"/>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2" name="Straight Arrow Connector 121"/>
            <p:cNvCxnSpPr>
              <a:stCxn id="121" idx="0"/>
            </p:cNvCxnSpPr>
            <p:nvPr/>
          </p:nvCxnSpPr>
          <p:spPr>
            <a:xfrm>
              <a:off x="7983273" y="4440960"/>
              <a:ext cx="776" cy="16180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3" name="TextBox 122"/>
            <p:cNvSpPr txBox="1"/>
            <p:nvPr/>
          </p:nvSpPr>
          <p:spPr>
            <a:xfrm>
              <a:off x="8000821" y="4278000"/>
              <a:ext cx="821060" cy="276999"/>
            </a:xfrm>
            <a:prstGeom prst="rect">
              <a:avLst/>
            </a:prstGeom>
            <a:noFill/>
          </p:spPr>
          <p:txBody>
            <a:bodyPr wrap="square" rtlCol="0">
              <a:spAutoFit/>
            </a:bodyPr>
            <a:lstStyle/>
            <a:p>
              <a:r>
                <a:rPr lang="en-US" sz="1200" dirty="0"/>
                <a:t>RPB</a:t>
              </a:r>
              <a:r>
                <a:rPr lang="en-US" sz="1200" baseline="-25000" dirty="0"/>
                <a:t>WB</a:t>
              </a:r>
            </a:p>
          </p:txBody>
        </p:sp>
        <p:cxnSp>
          <p:nvCxnSpPr>
            <p:cNvPr id="124" name="Straight Arrow Connector 123"/>
            <p:cNvCxnSpPr>
              <a:endCxn id="121" idx="5"/>
            </p:cNvCxnSpPr>
            <p:nvPr/>
          </p:nvCxnSpPr>
          <p:spPr>
            <a:xfrm flipH="1">
              <a:off x="8074379" y="4292515"/>
              <a:ext cx="29794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7693061" y="3244065"/>
            <a:ext cx="1065262" cy="3192735"/>
            <a:chOff x="7801061" y="3244065"/>
            <a:chExt cx="1065262" cy="3192735"/>
          </a:xfrm>
        </p:grpSpPr>
        <p:cxnSp>
          <p:nvCxnSpPr>
            <p:cNvPr id="83" name="Straight Arrow Connector 82"/>
            <p:cNvCxnSpPr>
              <a:endCxn id="84" idx="3"/>
            </p:cNvCxnSpPr>
            <p:nvPr/>
          </p:nvCxnSpPr>
          <p:spPr>
            <a:xfrm>
              <a:off x="7983273" y="3244065"/>
              <a:ext cx="0" cy="9000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4" name="Isosceles Triangle 83"/>
            <p:cNvSpPr/>
            <p:nvPr/>
          </p:nvSpPr>
          <p:spPr>
            <a:xfrm flipV="1">
              <a:off x="7801061" y="4144070"/>
              <a:ext cx="364424" cy="296890"/>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5" name="Straight Arrow Connector 84"/>
            <p:cNvCxnSpPr>
              <a:stCxn id="84" idx="0"/>
            </p:cNvCxnSpPr>
            <p:nvPr/>
          </p:nvCxnSpPr>
          <p:spPr>
            <a:xfrm>
              <a:off x="7983273" y="4440960"/>
              <a:ext cx="776" cy="1995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6" name="TextBox 85"/>
            <p:cNvSpPr txBox="1"/>
            <p:nvPr/>
          </p:nvSpPr>
          <p:spPr>
            <a:xfrm>
              <a:off x="8183783" y="4266122"/>
              <a:ext cx="682540" cy="276999"/>
            </a:xfrm>
            <a:prstGeom prst="rect">
              <a:avLst/>
            </a:prstGeom>
            <a:noFill/>
          </p:spPr>
          <p:txBody>
            <a:bodyPr wrap="square" rtlCol="0">
              <a:spAutoFit/>
            </a:bodyPr>
            <a:lstStyle/>
            <a:p>
              <a:r>
                <a:rPr lang="en-US" sz="1200" dirty="0"/>
                <a:t>RPA</a:t>
              </a:r>
              <a:r>
                <a:rPr lang="en-US" sz="1200" baseline="-25000" dirty="0"/>
                <a:t>WB</a:t>
              </a:r>
            </a:p>
          </p:txBody>
        </p:sp>
        <p:cxnSp>
          <p:nvCxnSpPr>
            <p:cNvPr id="87" name="Straight Arrow Connector 86"/>
            <p:cNvCxnSpPr>
              <a:endCxn id="84" idx="5"/>
            </p:cNvCxnSpPr>
            <p:nvPr/>
          </p:nvCxnSpPr>
          <p:spPr>
            <a:xfrm flipH="1">
              <a:off x="8074379" y="4292515"/>
              <a:ext cx="29794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28" name="Group 127"/>
          <p:cNvGrpSpPr/>
          <p:nvPr/>
        </p:nvGrpSpPr>
        <p:grpSpPr>
          <a:xfrm>
            <a:off x="6232642" y="3294180"/>
            <a:ext cx="869680" cy="3214080"/>
            <a:chOff x="7801061" y="2844882"/>
            <a:chExt cx="869680" cy="3214080"/>
          </a:xfrm>
        </p:grpSpPr>
        <p:cxnSp>
          <p:nvCxnSpPr>
            <p:cNvPr id="129" name="Straight Arrow Connector 128"/>
            <p:cNvCxnSpPr>
              <a:endCxn id="130" idx="3"/>
            </p:cNvCxnSpPr>
            <p:nvPr/>
          </p:nvCxnSpPr>
          <p:spPr>
            <a:xfrm flipH="1">
              <a:off x="7983273" y="2844882"/>
              <a:ext cx="776" cy="12991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0" name="Isosceles Triangle 129"/>
            <p:cNvSpPr/>
            <p:nvPr/>
          </p:nvSpPr>
          <p:spPr>
            <a:xfrm flipV="1">
              <a:off x="7801061" y="4144070"/>
              <a:ext cx="364424" cy="296890"/>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1" name="Straight Arrow Connector 130"/>
            <p:cNvCxnSpPr>
              <a:stCxn id="130" idx="0"/>
            </p:cNvCxnSpPr>
            <p:nvPr/>
          </p:nvCxnSpPr>
          <p:spPr>
            <a:xfrm>
              <a:off x="7983273" y="4440960"/>
              <a:ext cx="776" cy="16180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2" name="TextBox 131"/>
            <p:cNvSpPr txBox="1"/>
            <p:nvPr/>
          </p:nvSpPr>
          <p:spPr>
            <a:xfrm>
              <a:off x="8000820" y="4278000"/>
              <a:ext cx="669921" cy="276999"/>
            </a:xfrm>
            <a:prstGeom prst="rect">
              <a:avLst/>
            </a:prstGeom>
            <a:noFill/>
          </p:spPr>
          <p:txBody>
            <a:bodyPr wrap="square" rtlCol="0">
              <a:spAutoFit/>
            </a:bodyPr>
            <a:lstStyle/>
            <a:p>
              <a:r>
                <a:rPr lang="en-US" sz="1200" dirty="0"/>
                <a:t>RPB</a:t>
              </a:r>
              <a:r>
                <a:rPr lang="en-US" sz="1200" baseline="-25000" dirty="0"/>
                <a:t>M</a:t>
              </a:r>
            </a:p>
          </p:txBody>
        </p:sp>
        <p:cxnSp>
          <p:nvCxnSpPr>
            <p:cNvPr id="133" name="Straight Arrow Connector 132"/>
            <p:cNvCxnSpPr>
              <a:endCxn id="130" idx="5"/>
            </p:cNvCxnSpPr>
            <p:nvPr/>
          </p:nvCxnSpPr>
          <p:spPr>
            <a:xfrm flipH="1">
              <a:off x="8074379" y="4292515"/>
              <a:ext cx="29794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6021916" y="3220485"/>
            <a:ext cx="1033572" cy="3192735"/>
            <a:chOff x="7801061" y="3244065"/>
            <a:chExt cx="1033572" cy="3192735"/>
          </a:xfrm>
        </p:grpSpPr>
        <p:cxnSp>
          <p:nvCxnSpPr>
            <p:cNvPr id="135" name="Straight Arrow Connector 134"/>
            <p:cNvCxnSpPr>
              <a:endCxn id="136" idx="3"/>
            </p:cNvCxnSpPr>
            <p:nvPr/>
          </p:nvCxnSpPr>
          <p:spPr>
            <a:xfrm>
              <a:off x="7983273" y="3244065"/>
              <a:ext cx="0" cy="9000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6" name="Isosceles Triangle 135"/>
            <p:cNvSpPr/>
            <p:nvPr/>
          </p:nvSpPr>
          <p:spPr>
            <a:xfrm flipV="1">
              <a:off x="7801061" y="4144070"/>
              <a:ext cx="364424" cy="296890"/>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7" name="Straight Arrow Connector 136"/>
            <p:cNvCxnSpPr>
              <a:stCxn id="136" idx="0"/>
            </p:cNvCxnSpPr>
            <p:nvPr/>
          </p:nvCxnSpPr>
          <p:spPr>
            <a:xfrm>
              <a:off x="7983273" y="4440960"/>
              <a:ext cx="776" cy="1995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8" name="TextBox 137"/>
            <p:cNvSpPr txBox="1"/>
            <p:nvPr/>
          </p:nvSpPr>
          <p:spPr>
            <a:xfrm>
              <a:off x="8183782" y="4266122"/>
              <a:ext cx="650851" cy="276999"/>
            </a:xfrm>
            <a:prstGeom prst="rect">
              <a:avLst/>
            </a:prstGeom>
            <a:noFill/>
          </p:spPr>
          <p:txBody>
            <a:bodyPr wrap="square" rtlCol="0">
              <a:spAutoFit/>
            </a:bodyPr>
            <a:lstStyle/>
            <a:p>
              <a:r>
                <a:rPr lang="en-US" sz="1200" dirty="0"/>
                <a:t>RPA</a:t>
              </a:r>
              <a:r>
                <a:rPr lang="en-US" sz="1200" baseline="-25000" dirty="0"/>
                <a:t>M</a:t>
              </a:r>
            </a:p>
          </p:txBody>
        </p:sp>
        <p:cxnSp>
          <p:nvCxnSpPr>
            <p:cNvPr id="139" name="Straight Arrow Connector 138"/>
            <p:cNvCxnSpPr>
              <a:endCxn id="136" idx="5"/>
            </p:cNvCxnSpPr>
            <p:nvPr/>
          </p:nvCxnSpPr>
          <p:spPr>
            <a:xfrm flipH="1">
              <a:off x="8074379" y="4292515"/>
              <a:ext cx="29794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40" name="Group 139"/>
          <p:cNvGrpSpPr/>
          <p:nvPr/>
        </p:nvGrpSpPr>
        <p:grpSpPr>
          <a:xfrm>
            <a:off x="4561497" y="3270600"/>
            <a:ext cx="877022" cy="3214080"/>
            <a:chOff x="7801061" y="2844882"/>
            <a:chExt cx="877022" cy="3214080"/>
          </a:xfrm>
        </p:grpSpPr>
        <p:cxnSp>
          <p:nvCxnSpPr>
            <p:cNvPr id="141" name="Straight Arrow Connector 140"/>
            <p:cNvCxnSpPr>
              <a:endCxn id="142" idx="3"/>
            </p:cNvCxnSpPr>
            <p:nvPr/>
          </p:nvCxnSpPr>
          <p:spPr>
            <a:xfrm flipH="1">
              <a:off x="7983273" y="2844882"/>
              <a:ext cx="776" cy="12991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2" name="Isosceles Triangle 141"/>
            <p:cNvSpPr/>
            <p:nvPr/>
          </p:nvSpPr>
          <p:spPr>
            <a:xfrm flipV="1">
              <a:off x="7801061" y="4144070"/>
              <a:ext cx="364424" cy="296890"/>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3" name="Straight Arrow Connector 142"/>
            <p:cNvCxnSpPr>
              <a:stCxn id="142" idx="0"/>
            </p:cNvCxnSpPr>
            <p:nvPr/>
          </p:nvCxnSpPr>
          <p:spPr>
            <a:xfrm>
              <a:off x="7983273" y="4440960"/>
              <a:ext cx="776" cy="16180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4" name="TextBox 143"/>
            <p:cNvSpPr txBox="1"/>
            <p:nvPr/>
          </p:nvSpPr>
          <p:spPr>
            <a:xfrm>
              <a:off x="8000820" y="4278000"/>
              <a:ext cx="677263" cy="276999"/>
            </a:xfrm>
            <a:prstGeom prst="rect">
              <a:avLst/>
            </a:prstGeom>
            <a:noFill/>
          </p:spPr>
          <p:txBody>
            <a:bodyPr wrap="square" rtlCol="0">
              <a:spAutoFit/>
            </a:bodyPr>
            <a:lstStyle/>
            <a:p>
              <a:r>
                <a:rPr lang="en-US" sz="1200" dirty="0"/>
                <a:t>RPB</a:t>
              </a:r>
              <a:r>
                <a:rPr lang="en-US" sz="1200" baseline="-25000" dirty="0"/>
                <a:t>EX</a:t>
              </a:r>
            </a:p>
          </p:txBody>
        </p:sp>
        <p:cxnSp>
          <p:nvCxnSpPr>
            <p:cNvPr id="145" name="Straight Arrow Connector 144"/>
            <p:cNvCxnSpPr>
              <a:endCxn id="142" idx="5"/>
            </p:cNvCxnSpPr>
            <p:nvPr/>
          </p:nvCxnSpPr>
          <p:spPr>
            <a:xfrm flipH="1">
              <a:off x="8074379" y="4292515"/>
              <a:ext cx="29794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46" name="Group 145"/>
          <p:cNvGrpSpPr/>
          <p:nvPr/>
        </p:nvGrpSpPr>
        <p:grpSpPr>
          <a:xfrm>
            <a:off x="4350771" y="3196905"/>
            <a:ext cx="1029986" cy="3192735"/>
            <a:chOff x="7801061" y="3244065"/>
            <a:chExt cx="1029986" cy="3192735"/>
          </a:xfrm>
        </p:grpSpPr>
        <p:cxnSp>
          <p:nvCxnSpPr>
            <p:cNvPr id="147" name="Straight Arrow Connector 146"/>
            <p:cNvCxnSpPr>
              <a:endCxn id="148" idx="3"/>
            </p:cNvCxnSpPr>
            <p:nvPr/>
          </p:nvCxnSpPr>
          <p:spPr>
            <a:xfrm>
              <a:off x="7983273" y="3244065"/>
              <a:ext cx="0" cy="9000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8" name="Isosceles Triangle 147"/>
            <p:cNvSpPr/>
            <p:nvPr/>
          </p:nvSpPr>
          <p:spPr>
            <a:xfrm flipV="1">
              <a:off x="7801061" y="4144070"/>
              <a:ext cx="364424" cy="296890"/>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9" name="Straight Arrow Connector 148"/>
            <p:cNvCxnSpPr>
              <a:stCxn id="148" idx="0"/>
            </p:cNvCxnSpPr>
            <p:nvPr/>
          </p:nvCxnSpPr>
          <p:spPr>
            <a:xfrm>
              <a:off x="7983273" y="4440960"/>
              <a:ext cx="776" cy="1995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0" name="TextBox 149"/>
            <p:cNvSpPr txBox="1"/>
            <p:nvPr/>
          </p:nvSpPr>
          <p:spPr>
            <a:xfrm>
              <a:off x="8183782" y="4266122"/>
              <a:ext cx="647265" cy="276999"/>
            </a:xfrm>
            <a:prstGeom prst="rect">
              <a:avLst/>
            </a:prstGeom>
            <a:noFill/>
          </p:spPr>
          <p:txBody>
            <a:bodyPr wrap="square" rtlCol="0">
              <a:spAutoFit/>
            </a:bodyPr>
            <a:lstStyle/>
            <a:p>
              <a:r>
                <a:rPr lang="en-US" sz="1200" dirty="0"/>
                <a:t>RPA</a:t>
              </a:r>
              <a:r>
                <a:rPr lang="en-US" sz="1200" baseline="-25000" dirty="0"/>
                <a:t>EX</a:t>
              </a:r>
            </a:p>
          </p:txBody>
        </p:sp>
        <p:cxnSp>
          <p:nvCxnSpPr>
            <p:cNvPr id="151" name="Straight Arrow Connector 150"/>
            <p:cNvCxnSpPr>
              <a:endCxn id="148" idx="5"/>
            </p:cNvCxnSpPr>
            <p:nvPr/>
          </p:nvCxnSpPr>
          <p:spPr>
            <a:xfrm flipH="1">
              <a:off x="8074379" y="4292515"/>
              <a:ext cx="29794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152" name="Straight Arrow Connector 151"/>
          <p:cNvCxnSpPr>
            <a:cxnSpLocks/>
            <a:stCxn id="53" idx="0"/>
          </p:cNvCxnSpPr>
          <p:nvPr/>
        </p:nvCxnSpPr>
        <p:spPr>
          <a:xfrm flipH="1">
            <a:off x="5399056" y="2831760"/>
            <a:ext cx="23412" cy="3427124"/>
          </a:xfrm>
          <a:prstGeom prst="straightConnector1">
            <a:avLst/>
          </a:prstGeom>
          <a:ln>
            <a:solidFill>
              <a:srgbClr val="008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7075629" y="2831760"/>
            <a:ext cx="14970" cy="3427124"/>
          </a:xfrm>
          <a:prstGeom prst="straightConnector1">
            <a:avLst/>
          </a:prstGeom>
          <a:ln>
            <a:solidFill>
              <a:srgbClr val="008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8733962" y="2762346"/>
            <a:ext cx="14970" cy="3427124"/>
          </a:xfrm>
          <a:prstGeom prst="straightConnector1">
            <a:avLst/>
          </a:prstGeom>
          <a:ln>
            <a:solidFill>
              <a:srgbClr val="008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156" name="Elbow Connector 155"/>
          <p:cNvCxnSpPr/>
          <p:nvPr/>
        </p:nvCxnSpPr>
        <p:spPr>
          <a:xfrm rot="5400000" flipH="1" flipV="1">
            <a:off x="1668321" y="5357427"/>
            <a:ext cx="1735413" cy="613415"/>
          </a:xfrm>
          <a:prstGeom prst="bentConnector3">
            <a:avLst>
              <a:gd name="adj1" fmla="val 9911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flipH="1">
            <a:off x="1413792" y="6025033"/>
            <a:ext cx="172793" cy="26233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161" name="TextBox 160"/>
          <p:cNvSpPr txBox="1"/>
          <p:nvPr/>
        </p:nvSpPr>
        <p:spPr>
          <a:xfrm>
            <a:off x="1413792" y="6166403"/>
            <a:ext cx="431983" cy="276999"/>
          </a:xfrm>
          <a:prstGeom prst="rect">
            <a:avLst/>
          </a:prstGeom>
          <a:noFill/>
        </p:spPr>
        <p:txBody>
          <a:bodyPr wrap="square" rtlCol="0">
            <a:spAutoFit/>
          </a:bodyPr>
          <a:lstStyle/>
          <a:p>
            <a:r>
              <a:rPr lang="en-US" sz="1200" dirty="0"/>
              <a:t>4</a:t>
            </a:r>
          </a:p>
        </p:txBody>
      </p:sp>
      <p:sp>
        <p:nvSpPr>
          <p:cNvPr id="92" name="TextBox 91">
            <a:extLst>
              <a:ext uri="{FF2B5EF4-FFF2-40B4-BE49-F238E27FC236}">
                <a16:creationId xmlns:a16="http://schemas.microsoft.com/office/drawing/2014/main" id="{708C9DDC-216F-E84C-AD10-DF7B2DE92D8D}"/>
              </a:ext>
            </a:extLst>
          </p:cNvPr>
          <p:cNvSpPr txBox="1"/>
          <p:nvPr/>
        </p:nvSpPr>
        <p:spPr>
          <a:xfrm>
            <a:off x="67247" y="2318877"/>
            <a:ext cx="469319" cy="369332"/>
          </a:xfrm>
          <a:prstGeom prst="rect">
            <a:avLst/>
          </a:prstGeom>
          <a:noFill/>
        </p:spPr>
        <p:txBody>
          <a:bodyPr wrap="square" rtlCol="0">
            <a:spAutoFit/>
          </a:bodyPr>
          <a:lstStyle/>
          <a:p>
            <a:r>
              <a:rPr lang="en-US" dirty="0"/>
              <a:t>R</a:t>
            </a:r>
            <a:r>
              <a:rPr lang="en-US" baseline="-25000" dirty="0"/>
              <a:t>y</a:t>
            </a:r>
          </a:p>
        </p:txBody>
      </p:sp>
      <p:sp>
        <p:nvSpPr>
          <p:cNvPr id="93" name="TextBox 92">
            <a:extLst>
              <a:ext uri="{FF2B5EF4-FFF2-40B4-BE49-F238E27FC236}">
                <a16:creationId xmlns:a16="http://schemas.microsoft.com/office/drawing/2014/main" id="{0DAD002B-964D-F241-8ECC-A555471F7C27}"/>
              </a:ext>
            </a:extLst>
          </p:cNvPr>
          <p:cNvSpPr txBox="1"/>
          <p:nvPr/>
        </p:nvSpPr>
        <p:spPr>
          <a:xfrm>
            <a:off x="67247" y="2891174"/>
            <a:ext cx="469319" cy="369332"/>
          </a:xfrm>
          <a:prstGeom prst="rect">
            <a:avLst/>
          </a:prstGeom>
          <a:noFill/>
        </p:spPr>
        <p:txBody>
          <a:bodyPr wrap="square" rtlCol="0">
            <a:spAutoFit/>
          </a:bodyPr>
          <a:lstStyle/>
          <a:p>
            <a:r>
              <a:rPr lang="en-US" dirty="0"/>
              <a:t>R</a:t>
            </a:r>
            <a:r>
              <a:rPr lang="en-US" baseline="-25000" dirty="0"/>
              <a:t>z</a:t>
            </a:r>
          </a:p>
        </p:txBody>
      </p:sp>
      <p:sp>
        <p:nvSpPr>
          <p:cNvPr id="94" name="TextBox 93">
            <a:extLst>
              <a:ext uri="{FF2B5EF4-FFF2-40B4-BE49-F238E27FC236}">
                <a16:creationId xmlns:a16="http://schemas.microsoft.com/office/drawing/2014/main" id="{8901B499-07B3-E44E-96D0-E0FD6473F2F5}"/>
              </a:ext>
            </a:extLst>
          </p:cNvPr>
          <p:cNvSpPr txBox="1"/>
          <p:nvPr/>
        </p:nvSpPr>
        <p:spPr>
          <a:xfrm>
            <a:off x="303755" y="5871105"/>
            <a:ext cx="469319" cy="369332"/>
          </a:xfrm>
          <a:prstGeom prst="rect">
            <a:avLst/>
          </a:prstGeom>
          <a:noFill/>
        </p:spPr>
        <p:txBody>
          <a:bodyPr wrap="square" rtlCol="0">
            <a:spAutoFit/>
          </a:bodyPr>
          <a:lstStyle/>
          <a:p>
            <a:r>
              <a:rPr lang="en-US" dirty="0"/>
              <a:t>R</a:t>
            </a:r>
            <a:r>
              <a:rPr lang="en-US" baseline="-25000" dirty="0"/>
              <a:t>y</a:t>
            </a:r>
          </a:p>
        </p:txBody>
      </p:sp>
      <p:sp>
        <p:nvSpPr>
          <p:cNvPr id="95" name="TextBox 94">
            <a:extLst>
              <a:ext uri="{FF2B5EF4-FFF2-40B4-BE49-F238E27FC236}">
                <a16:creationId xmlns:a16="http://schemas.microsoft.com/office/drawing/2014/main" id="{3EDDEBAF-D16B-8E45-BC07-F54032AF7B58}"/>
              </a:ext>
            </a:extLst>
          </p:cNvPr>
          <p:cNvSpPr txBox="1"/>
          <p:nvPr/>
        </p:nvSpPr>
        <p:spPr>
          <a:xfrm>
            <a:off x="554437" y="6022623"/>
            <a:ext cx="469319" cy="369332"/>
          </a:xfrm>
          <a:prstGeom prst="rect">
            <a:avLst/>
          </a:prstGeom>
          <a:noFill/>
        </p:spPr>
        <p:txBody>
          <a:bodyPr wrap="square" rtlCol="0">
            <a:spAutoFit/>
          </a:bodyPr>
          <a:lstStyle/>
          <a:p>
            <a:r>
              <a:rPr lang="en-US" dirty="0"/>
              <a:t>R</a:t>
            </a:r>
            <a:r>
              <a:rPr lang="en-US" baseline="-25000" dirty="0"/>
              <a:t>z</a:t>
            </a:r>
          </a:p>
        </p:txBody>
      </p:sp>
      <p:cxnSp>
        <p:nvCxnSpPr>
          <p:cNvPr id="96" name="Straight Arrow Connector 95">
            <a:extLst>
              <a:ext uri="{FF2B5EF4-FFF2-40B4-BE49-F238E27FC236}">
                <a16:creationId xmlns:a16="http://schemas.microsoft.com/office/drawing/2014/main" id="{7A1DE08B-18C6-654C-99DF-2CCE9BE662A2}"/>
              </a:ext>
            </a:extLst>
          </p:cNvPr>
          <p:cNvCxnSpPr>
            <a:cxnSpLocks/>
          </p:cNvCxnSpPr>
          <p:nvPr/>
        </p:nvCxnSpPr>
        <p:spPr>
          <a:xfrm flipH="1">
            <a:off x="361100" y="3063787"/>
            <a:ext cx="173883" cy="0"/>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8" name="Straight Arrow Connector 97">
            <a:extLst>
              <a:ext uri="{FF2B5EF4-FFF2-40B4-BE49-F238E27FC236}">
                <a16:creationId xmlns:a16="http://schemas.microsoft.com/office/drawing/2014/main" id="{C0F5BCB4-64A6-D64A-9165-DA6DF6B05FC9}"/>
              </a:ext>
            </a:extLst>
          </p:cNvPr>
          <p:cNvCxnSpPr>
            <a:cxnSpLocks/>
          </p:cNvCxnSpPr>
          <p:nvPr/>
        </p:nvCxnSpPr>
        <p:spPr>
          <a:xfrm flipH="1">
            <a:off x="361100" y="2543526"/>
            <a:ext cx="173883" cy="0"/>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778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dissolve">
                                      <p:cBhvr>
                                        <p:cTn id="7" dur="500"/>
                                        <p:tgtEl>
                                          <p:spTgt spid="134"/>
                                        </p:tgtEl>
                                      </p:cBhvr>
                                    </p:animEffect>
                                  </p:childTnLst>
                                </p:cTn>
                              </p:par>
                              <p:par>
                                <p:cTn id="8" presetID="9" presetClass="entr" presetSubtype="0" fill="hold" nodeType="withEffect">
                                  <p:stCondLst>
                                    <p:cond delay="0"/>
                                  </p:stCondLst>
                                  <p:childTnLst>
                                    <p:set>
                                      <p:cBhvr>
                                        <p:cTn id="9" dur="1" fill="hold">
                                          <p:stCondLst>
                                            <p:cond delay="0"/>
                                          </p:stCondLst>
                                        </p:cTn>
                                        <p:tgtEl>
                                          <p:spTgt spid="128"/>
                                        </p:tgtEl>
                                        <p:attrNameLst>
                                          <p:attrName>style.visibility</p:attrName>
                                        </p:attrNameLst>
                                      </p:cBhvr>
                                      <p:to>
                                        <p:strVal val="visible"/>
                                      </p:to>
                                    </p:set>
                                    <p:animEffect transition="in" filter="dissolve">
                                      <p:cBhvr>
                                        <p:cTn id="10" dur="500"/>
                                        <p:tgtEl>
                                          <p:spTgt spid="128"/>
                                        </p:tgtEl>
                                      </p:cBhvr>
                                    </p:animEffect>
                                  </p:childTnLst>
                                </p:cTn>
                              </p:par>
                              <p:par>
                                <p:cTn id="11" presetID="9" presetClass="entr" presetSubtype="0" fill="hold" nodeType="withEffect">
                                  <p:stCondLst>
                                    <p:cond delay="0"/>
                                  </p:stCondLst>
                                  <p:childTnLst>
                                    <p:set>
                                      <p:cBhvr>
                                        <p:cTn id="12" dur="1" fill="hold">
                                          <p:stCondLst>
                                            <p:cond delay="0"/>
                                          </p:stCondLst>
                                        </p:cTn>
                                        <p:tgtEl>
                                          <p:spTgt spid="71"/>
                                        </p:tgtEl>
                                        <p:attrNameLst>
                                          <p:attrName>style.visibility</p:attrName>
                                        </p:attrNameLst>
                                      </p:cBhvr>
                                      <p:to>
                                        <p:strVal val="visible"/>
                                      </p:to>
                                    </p:set>
                                    <p:animEffect transition="in" filter="dissolve">
                                      <p:cBhvr>
                                        <p:cTn id="13" dur="500"/>
                                        <p:tgtEl>
                                          <p:spTgt spid="71"/>
                                        </p:tgtEl>
                                      </p:cBhvr>
                                    </p:animEffect>
                                  </p:childTnLst>
                                </p:cTn>
                              </p:par>
                              <p:par>
                                <p:cTn id="14" presetID="9" presetClass="entr" presetSubtype="0" fill="hold" nodeType="withEffect">
                                  <p:stCondLst>
                                    <p:cond delay="0"/>
                                  </p:stCondLst>
                                  <p:childTnLst>
                                    <p:set>
                                      <p:cBhvr>
                                        <p:cTn id="15" dur="1" fill="hold">
                                          <p:stCondLst>
                                            <p:cond delay="0"/>
                                          </p:stCondLst>
                                        </p:cTn>
                                        <p:tgtEl>
                                          <p:spTgt spid="119"/>
                                        </p:tgtEl>
                                        <p:attrNameLst>
                                          <p:attrName>style.visibility</p:attrName>
                                        </p:attrNameLst>
                                      </p:cBhvr>
                                      <p:to>
                                        <p:strVal val="visible"/>
                                      </p:to>
                                    </p:set>
                                    <p:animEffect transition="in" filter="dissolve">
                                      <p:cBhvr>
                                        <p:cTn id="16" dur="500"/>
                                        <p:tgtEl>
                                          <p:spTgt spid="119"/>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60"/>
                                        </p:tgtEl>
                                        <p:attrNameLst>
                                          <p:attrName>style.visibility</p:attrName>
                                        </p:attrNameLst>
                                      </p:cBhvr>
                                      <p:to>
                                        <p:strVal val="visible"/>
                                      </p:to>
                                    </p:set>
                                    <p:animEffect transition="in" filter="dissolve">
                                      <p:cBhvr>
                                        <p:cTn id="21" dur="500"/>
                                        <p:tgtEl>
                                          <p:spTgt spid="160"/>
                                        </p:tgtEl>
                                      </p:cBhvr>
                                    </p:animEffect>
                                  </p:childTnLst>
                                </p:cTn>
                              </p:par>
                              <p:par>
                                <p:cTn id="22" presetID="9" presetClass="entr" presetSubtype="0" fill="hold" nodeType="withEffect">
                                  <p:stCondLst>
                                    <p:cond delay="0"/>
                                  </p:stCondLst>
                                  <p:childTnLst>
                                    <p:set>
                                      <p:cBhvr>
                                        <p:cTn id="23" dur="1" fill="hold">
                                          <p:stCondLst>
                                            <p:cond delay="0"/>
                                          </p:stCondLst>
                                        </p:cTn>
                                        <p:tgtEl>
                                          <p:spTgt spid="97"/>
                                        </p:tgtEl>
                                        <p:attrNameLst>
                                          <p:attrName>style.visibility</p:attrName>
                                        </p:attrNameLst>
                                      </p:cBhvr>
                                      <p:to>
                                        <p:strVal val="visible"/>
                                      </p:to>
                                    </p:set>
                                    <p:animEffect transition="in" filter="dissolve">
                                      <p:cBhvr>
                                        <p:cTn id="24" dur="500"/>
                                        <p:tgtEl>
                                          <p:spTgt spid="97"/>
                                        </p:tgtEl>
                                      </p:cBhvr>
                                    </p:animEffect>
                                  </p:childTnLst>
                                </p:cTn>
                              </p:par>
                              <p:par>
                                <p:cTn id="25" presetID="9" presetClass="entr" presetSubtype="0" fill="hold" nodeType="withEffect">
                                  <p:stCondLst>
                                    <p:cond delay="0"/>
                                  </p:stCondLst>
                                  <p:childTnLst>
                                    <p:set>
                                      <p:cBhvr>
                                        <p:cTn id="26" dur="1" fill="hold">
                                          <p:stCondLst>
                                            <p:cond delay="0"/>
                                          </p:stCondLst>
                                        </p:cTn>
                                        <p:tgtEl>
                                          <p:spTgt spid="100"/>
                                        </p:tgtEl>
                                        <p:attrNameLst>
                                          <p:attrName>style.visibility</p:attrName>
                                        </p:attrNameLst>
                                      </p:cBhvr>
                                      <p:to>
                                        <p:strVal val="visible"/>
                                      </p:to>
                                    </p:set>
                                    <p:animEffect transition="in" filter="dissolve">
                                      <p:cBhvr>
                                        <p:cTn id="27" dur="500"/>
                                        <p:tgtEl>
                                          <p:spTgt spid="100"/>
                                        </p:tgtEl>
                                      </p:cBhvr>
                                    </p:animEffect>
                                  </p:childTnLst>
                                </p:cTn>
                              </p:par>
                              <p:par>
                                <p:cTn id="28" presetID="9" presetClass="entr" presetSubtype="0" fill="hold" nodeType="withEffect">
                                  <p:stCondLst>
                                    <p:cond delay="0"/>
                                  </p:stCondLst>
                                  <p:childTnLst>
                                    <p:set>
                                      <p:cBhvr>
                                        <p:cTn id="29" dur="1" fill="hold">
                                          <p:stCondLst>
                                            <p:cond delay="0"/>
                                          </p:stCondLst>
                                        </p:cTn>
                                        <p:tgtEl>
                                          <p:spTgt spid="152"/>
                                        </p:tgtEl>
                                        <p:attrNameLst>
                                          <p:attrName>style.visibility</p:attrName>
                                        </p:attrNameLst>
                                      </p:cBhvr>
                                      <p:to>
                                        <p:strVal val="visible"/>
                                      </p:to>
                                    </p:set>
                                    <p:animEffect transition="in" filter="dissolve">
                                      <p:cBhvr>
                                        <p:cTn id="30" dur="500"/>
                                        <p:tgtEl>
                                          <p:spTgt spid="152"/>
                                        </p:tgtEl>
                                      </p:cBhvr>
                                    </p:animEffect>
                                  </p:childTnLst>
                                </p:cTn>
                              </p:par>
                              <p:par>
                                <p:cTn id="31" presetID="9" presetClass="entr" presetSubtype="0" fill="hold" nodeType="withEffect">
                                  <p:stCondLst>
                                    <p:cond delay="0"/>
                                  </p:stCondLst>
                                  <p:childTnLst>
                                    <p:set>
                                      <p:cBhvr>
                                        <p:cTn id="32" dur="1" fill="hold">
                                          <p:stCondLst>
                                            <p:cond delay="0"/>
                                          </p:stCondLst>
                                        </p:cTn>
                                        <p:tgtEl>
                                          <p:spTgt spid="90"/>
                                        </p:tgtEl>
                                        <p:attrNameLst>
                                          <p:attrName>style.visibility</p:attrName>
                                        </p:attrNameLst>
                                      </p:cBhvr>
                                      <p:to>
                                        <p:strVal val="visible"/>
                                      </p:to>
                                    </p:set>
                                    <p:animEffect transition="in" filter="dissolve">
                                      <p:cBhvr>
                                        <p:cTn id="33" dur="500"/>
                                        <p:tgtEl>
                                          <p:spTgt spid="90"/>
                                        </p:tgtEl>
                                      </p:cBhvr>
                                    </p:animEffect>
                                  </p:childTnLst>
                                </p:cTn>
                              </p:par>
                              <p:par>
                                <p:cTn id="34" presetID="9" presetClass="entr" presetSubtype="0" fill="hold" nodeType="withEffect">
                                  <p:stCondLst>
                                    <p:cond delay="0"/>
                                  </p:stCondLst>
                                  <p:childTnLst>
                                    <p:set>
                                      <p:cBhvr>
                                        <p:cTn id="35" dur="1" fill="hold">
                                          <p:stCondLst>
                                            <p:cond delay="0"/>
                                          </p:stCondLst>
                                        </p:cTn>
                                        <p:tgtEl>
                                          <p:spTgt spid="104"/>
                                        </p:tgtEl>
                                        <p:attrNameLst>
                                          <p:attrName>style.visibility</p:attrName>
                                        </p:attrNameLst>
                                      </p:cBhvr>
                                      <p:to>
                                        <p:strVal val="visible"/>
                                      </p:to>
                                    </p:set>
                                    <p:animEffect transition="in" filter="dissolve">
                                      <p:cBhvr>
                                        <p:cTn id="36" dur="500"/>
                                        <p:tgtEl>
                                          <p:spTgt spid="104"/>
                                        </p:tgtEl>
                                      </p:cBhvr>
                                    </p:animEffect>
                                  </p:childTnLst>
                                </p:cTn>
                              </p:par>
                              <p:par>
                                <p:cTn id="37" presetID="9" presetClass="entr" presetSubtype="0" fill="hold" nodeType="withEffect">
                                  <p:stCondLst>
                                    <p:cond delay="0"/>
                                  </p:stCondLst>
                                  <p:childTnLst>
                                    <p:set>
                                      <p:cBhvr>
                                        <p:cTn id="38" dur="1" fill="hold">
                                          <p:stCondLst>
                                            <p:cond delay="0"/>
                                          </p:stCondLst>
                                        </p:cTn>
                                        <p:tgtEl>
                                          <p:spTgt spid="154"/>
                                        </p:tgtEl>
                                        <p:attrNameLst>
                                          <p:attrName>style.visibility</p:attrName>
                                        </p:attrNameLst>
                                      </p:cBhvr>
                                      <p:to>
                                        <p:strVal val="visible"/>
                                      </p:to>
                                    </p:set>
                                    <p:animEffect transition="in" filter="dissolve">
                                      <p:cBhvr>
                                        <p:cTn id="39" dur="500"/>
                                        <p:tgtEl>
                                          <p:spTgt spid="154"/>
                                        </p:tgtEl>
                                      </p:cBhvr>
                                    </p:animEffect>
                                  </p:childTnLst>
                                </p:cTn>
                              </p:par>
                              <p:par>
                                <p:cTn id="40" presetID="9" presetClass="entr" presetSubtype="0" fill="hold" nodeType="withEffect">
                                  <p:stCondLst>
                                    <p:cond delay="0"/>
                                  </p:stCondLst>
                                  <p:childTnLst>
                                    <p:set>
                                      <p:cBhvr>
                                        <p:cTn id="41" dur="1" fill="hold">
                                          <p:stCondLst>
                                            <p:cond delay="0"/>
                                          </p:stCondLst>
                                        </p:cTn>
                                        <p:tgtEl>
                                          <p:spTgt spid="108"/>
                                        </p:tgtEl>
                                        <p:attrNameLst>
                                          <p:attrName>style.visibility</p:attrName>
                                        </p:attrNameLst>
                                      </p:cBhvr>
                                      <p:to>
                                        <p:strVal val="visible"/>
                                      </p:to>
                                    </p:set>
                                    <p:animEffect transition="in" filter="dissolve">
                                      <p:cBhvr>
                                        <p:cTn id="42" dur="500"/>
                                        <p:tgtEl>
                                          <p:spTgt spid="108"/>
                                        </p:tgtEl>
                                      </p:cBhvr>
                                    </p:animEffect>
                                  </p:childTnLst>
                                </p:cTn>
                              </p:par>
                              <p:par>
                                <p:cTn id="43" presetID="9" presetClass="entr" presetSubtype="0" fill="hold" nodeType="withEffect">
                                  <p:stCondLst>
                                    <p:cond delay="0"/>
                                  </p:stCondLst>
                                  <p:childTnLst>
                                    <p:set>
                                      <p:cBhvr>
                                        <p:cTn id="44" dur="1" fill="hold">
                                          <p:stCondLst>
                                            <p:cond delay="0"/>
                                          </p:stCondLst>
                                        </p:cTn>
                                        <p:tgtEl>
                                          <p:spTgt spid="155"/>
                                        </p:tgtEl>
                                        <p:attrNameLst>
                                          <p:attrName>style.visibility</p:attrName>
                                        </p:attrNameLst>
                                      </p:cBhvr>
                                      <p:to>
                                        <p:strVal val="visible"/>
                                      </p:to>
                                    </p:set>
                                    <p:animEffect transition="in" filter="dissolve">
                                      <p:cBhvr>
                                        <p:cTn id="45" dur="500"/>
                                        <p:tgtEl>
                                          <p:spTgt spid="155"/>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95"/>
                                        </p:tgtEl>
                                        <p:attrNameLst>
                                          <p:attrName>style.visibility</p:attrName>
                                        </p:attrNameLst>
                                      </p:cBhvr>
                                      <p:to>
                                        <p:strVal val="visible"/>
                                      </p:to>
                                    </p:set>
                                    <p:animEffect transition="in" filter="dissolve">
                                      <p:cBhvr>
                                        <p:cTn id="48" dur="500"/>
                                        <p:tgtEl>
                                          <p:spTgt spid="95"/>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94"/>
                                        </p:tgtEl>
                                        <p:attrNameLst>
                                          <p:attrName>style.visibility</p:attrName>
                                        </p:attrNameLst>
                                      </p:cBhvr>
                                      <p:to>
                                        <p:strVal val="visible"/>
                                      </p:to>
                                    </p:set>
                                    <p:animEffect transition="in" filter="dissolve">
                                      <p:cBhvr>
                                        <p:cTn id="51"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95"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85CF2-8295-DD4E-B8E4-C3F9324EC19F}"/>
              </a:ext>
            </a:extLst>
          </p:cNvPr>
          <p:cNvSpPr>
            <a:spLocks noGrp="1"/>
          </p:cNvSpPr>
          <p:nvPr>
            <p:ph type="title"/>
          </p:nvPr>
        </p:nvSpPr>
        <p:spPr/>
        <p:txBody>
          <a:bodyPr/>
          <a:lstStyle/>
          <a:p>
            <a:r>
              <a:rPr lang="en-US" dirty="0"/>
              <a:t>What’s going on?	</a:t>
            </a:r>
          </a:p>
        </p:txBody>
      </p:sp>
      <p:sp>
        <p:nvSpPr>
          <p:cNvPr id="3" name="Content Placeholder 2">
            <a:extLst>
              <a:ext uri="{FF2B5EF4-FFF2-40B4-BE49-F238E27FC236}">
                <a16:creationId xmlns:a16="http://schemas.microsoft.com/office/drawing/2014/main" id="{9242303C-BC64-0748-91A6-2D89A3E3299D}"/>
              </a:ext>
            </a:extLst>
          </p:cNvPr>
          <p:cNvSpPr>
            <a:spLocks noGrp="1"/>
          </p:cNvSpPr>
          <p:nvPr>
            <p:ph idx="1"/>
          </p:nvPr>
        </p:nvSpPr>
        <p:spPr>
          <a:xfrm>
            <a:off x="1250731" y="1807779"/>
            <a:ext cx="7607519" cy="5050221"/>
          </a:xfrm>
        </p:spPr>
        <p:txBody>
          <a:bodyPr>
            <a:normAutofit fontScale="77500" lnSpcReduction="20000"/>
          </a:bodyPr>
          <a:lstStyle/>
          <a:p>
            <a:pPr marL="0" indent="0">
              <a:buNone/>
            </a:pPr>
            <a:r>
              <a:rPr lang="en-US" dirty="0"/>
              <a:t>This is a rough outline of what happens in the preceding diagram:</a:t>
            </a:r>
          </a:p>
          <a:p>
            <a:pPr marL="457200" indent="-457200">
              <a:buFont typeface="+mj-lt"/>
              <a:buAutoNum type="arabicPeriod"/>
            </a:pPr>
            <a:r>
              <a:rPr lang="en-US" dirty="0"/>
              <a:t>ID/RR puts the registers numbers used for A and B on the two forwarding register busses</a:t>
            </a:r>
          </a:p>
          <a:p>
            <a:pPr marL="457200" indent="-457200">
              <a:buFont typeface="+mj-lt"/>
              <a:buAutoNum type="arabicPeriod"/>
            </a:pPr>
            <a:r>
              <a:rPr lang="en-US" dirty="0"/>
              <a:t>The other stages compare any results for their destination register with the register numbers on the two register busses</a:t>
            </a:r>
          </a:p>
          <a:p>
            <a:pPr marL="457200" indent="-457200">
              <a:buFont typeface="+mj-lt"/>
              <a:buAutoNum type="arabicPeriod"/>
            </a:pPr>
            <a:r>
              <a:rPr lang="en-US" dirty="0"/>
              <a:t>If the destination register matches a register on a register forwarding bus, the stage opens the driver to allow the destination value it has onto the appropriate A and/or B forwarding data bus and signals ID/RR that a match has been found on the A or B operand via RPA/RPB.</a:t>
            </a:r>
          </a:p>
          <a:p>
            <a:pPr marL="457200" indent="-457200">
              <a:buFont typeface="+mj-lt"/>
              <a:buAutoNum type="arabicPeriod"/>
            </a:pPr>
            <a:r>
              <a:rPr lang="en-US" dirty="0"/>
              <a:t>There is circuitry (sort of like interrupt priority) that makes sure the first stage that matches on the forwarding register bus is the one that gets to use the forwarding data bus (Why?)</a:t>
            </a:r>
          </a:p>
          <a:p>
            <a:pPr marL="457200" indent="-457200">
              <a:buFont typeface="+mj-lt"/>
              <a:buAutoNum type="arabicPeriod"/>
            </a:pPr>
            <a:r>
              <a:rPr lang="en-US" dirty="0"/>
              <a:t>If the RPA/RPB signals are sent, multiplexors in the ID/RR stage select the the data from the corresponding A or B forwarding data bus instead of the register file</a:t>
            </a:r>
          </a:p>
        </p:txBody>
      </p:sp>
    </p:spTree>
    <p:extLst>
      <p:ext uri="{BB962C8B-B14F-4D97-AF65-F5344CB8AC3E}">
        <p14:creationId xmlns:p14="http://schemas.microsoft.com/office/powerpoint/2010/main" val="152477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 y="688975"/>
            <a:ext cx="8226425" cy="6169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Box 1"/>
          <p:cNvSpPr txBox="1"/>
          <p:nvPr/>
        </p:nvSpPr>
        <p:spPr>
          <a:xfrm>
            <a:off x="6341510" y="1396067"/>
            <a:ext cx="2678295" cy="923330"/>
          </a:xfrm>
          <a:prstGeom prst="rect">
            <a:avLst/>
          </a:prstGeom>
          <a:noFill/>
        </p:spPr>
        <p:txBody>
          <a:bodyPr wrap="square" rtlCol="0">
            <a:spAutoFit/>
          </a:bodyPr>
          <a:lstStyle/>
          <a:p>
            <a:r>
              <a:rPr lang="en-US" dirty="0">
                <a:solidFill>
                  <a:schemeClr val="accent1"/>
                </a:solidFill>
              </a:rPr>
              <a:t>Control and data forwarding lines not shown</a:t>
            </a:r>
          </a:p>
        </p:txBody>
      </p:sp>
    </p:spTree>
    <p:extLst>
      <p:ext uri="{BB962C8B-B14F-4D97-AF65-F5344CB8AC3E}">
        <p14:creationId xmlns:p14="http://schemas.microsoft.com/office/powerpoint/2010/main" val="412548957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data hazards</a:t>
            </a:r>
          </a:p>
        </p:txBody>
      </p:sp>
      <p:sp>
        <p:nvSpPr>
          <p:cNvPr id="3" name="Content Placeholder 2"/>
          <p:cNvSpPr>
            <a:spLocks noGrp="1"/>
          </p:cNvSpPr>
          <p:nvPr>
            <p:ph idx="1"/>
          </p:nvPr>
        </p:nvSpPr>
        <p:spPr>
          <a:xfrm>
            <a:off x="1781503" y="2133600"/>
            <a:ext cx="7076747" cy="4724400"/>
          </a:xfrm>
        </p:spPr>
        <p:txBody>
          <a:bodyPr/>
          <a:lstStyle/>
          <a:p>
            <a:pPr marL="0" indent="0">
              <a:buNone/>
            </a:pPr>
            <a:r>
              <a:rPr lang="en-US" dirty="0"/>
              <a:t>WAR		I</a:t>
            </a:r>
            <a:r>
              <a:rPr lang="en-US" baseline="-25000" dirty="0"/>
              <a:t>1</a:t>
            </a:r>
            <a:r>
              <a:rPr lang="en-US" dirty="0"/>
              <a:t>: 	R2 </a:t>
            </a:r>
            <a:r>
              <a:rPr lang="en-US" dirty="0">
                <a:sym typeface="Wingdings"/>
              </a:rPr>
              <a:t> R1 + R3</a:t>
            </a:r>
            <a:br>
              <a:rPr lang="en-US" dirty="0">
                <a:sym typeface="Wingdings"/>
              </a:rPr>
            </a:br>
            <a:r>
              <a:rPr lang="en-US" dirty="0">
                <a:sym typeface="Wingdings"/>
              </a:rPr>
              <a:t>		I</a:t>
            </a:r>
            <a:r>
              <a:rPr lang="en-US" baseline="-25000" dirty="0">
                <a:sym typeface="Wingdings"/>
              </a:rPr>
              <a:t>2</a:t>
            </a:r>
            <a:r>
              <a:rPr lang="en-US" dirty="0">
                <a:sym typeface="Wingdings"/>
              </a:rPr>
              <a:t>: 	R1  R4 + R5</a:t>
            </a:r>
          </a:p>
          <a:p>
            <a:pPr marL="0" indent="0">
              <a:buNone/>
            </a:pPr>
            <a:r>
              <a:rPr lang="en-US" dirty="0">
                <a:sym typeface="Wingdings"/>
              </a:rPr>
              <a:t>Fortunately, this isn’t a problem since we’ve already read the registers for I</a:t>
            </a:r>
            <a:r>
              <a:rPr lang="en-US" baseline="-25000" dirty="0">
                <a:sym typeface="Wingdings"/>
              </a:rPr>
              <a:t>1</a:t>
            </a:r>
            <a:r>
              <a:rPr lang="en-US" dirty="0">
                <a:sym typeface="Wingdings"/>
              </a:rPr>
              <a:t> into DBUF before I</a:t>
            </a:r>
            <a:r>
              <a:rPr lang="en-US" baseline="-25000" dirty="0">
                <a:sym typeface="Wingdings"/>
              </a:rPr>
              <a:t>2</a:t>
            </a:r>
            <a:r>
              <a:rPr lang="en-US" dirty="0">
                <a:sym typeface="Wingdings"/>
              </a:rPr>
              <a:t> starts.</a:t>
            </a:r>
          </a:p>
          <a:p>
            <a:pPr marL="0" indent="0">
              <a:buNone/>
            </a:pPr>
            <a:r>
              <a:rPr lang="en-US" dirty="0">
                <a:sym typeface="Wingdings"/>
              </a:rPr>
              <a:t>WAW		I</a:t>
            </a:r>
            <a:r>
              <a:rPr lang="en-US" baseline="-25000" dirty="0">
                <a:sym typeface="Wingdings"/>
              </a:rPr>
              <a:t>1</a:t>
            </a:r>
            <a:r>
              <a:rPr lang="en-US" dirty="0">
                <a:sym typeface="Wingdings"/>
              </a:rPr>
              <a:t>:	R1  R2 + R3</a:t>
            </a:r>
            <a:br>
              <a:rPr lang="en-US" dirty="0">
                <a:sym typeface="Wingdings"/>
              </a:rPr>
            </a:br>
            <a:r>
              <a:rPr lang="en-US" dirty="0">
                <a:sym typeface="Wingdings"/>
              </a:rPr>
              <a:t>		I</a:t>
            </a:r>
            <a:r>
              <a:rPr lang="en-US" baseline="-25000" dirty="0">
                <a:sym typeface="Wingdings"/>
              </a:rPr>
              <a:t>2</a:t>
            </a:r>
            <a:r>
              <a:rPr lang="en-US" dirty="0">
                <a:sym typeface="Wingdings"/>
              </a:rPr>
              <a:t>:	R1  R4 + R5</a:t>
            </a:r>
          </a:p>
          <a:p>
            <a:pPr marL="0" indent="0">
              <a:buNone/>
            </a:pPr>
            <a:r>
              <a:rPr lang="en-US" dirty="0">
                <a:sym typeface="Wingdings"/>
              </a:rPr>
              <a:t>Currently, the B bit set by I</a:t>
            </a:r>
            <a:r>
              <a:rPr lang="en-US" baseline="-25000" dirty="0">
                <a:sym typeface="Wingdings"/>
              </a:rPr>
              <a:t>1</a:t>
            </a:r>
            <a:r>
              <a:rPr lang="en-US" dirty="0">
                <a:sym typeface="Wingdings"/>
              </a:rPr>
              <a:t> will stall I2</a:t>
            </a:r>
            <a:endParaRPr lang="en-US" baseline="-25000" dirty="0">
              <a:sym typeface="Wingdings"/>
            </a:endParaRPr>
          </a:p>
        </p:txBody>
      </p:sp>
    </p:spTree>
    <p:extLst>
      <p:ext uri="{BB962C8B-B14F-4D97-AF65-F5344CB8AC3E}">
        <p14:creationId xmlns:p14="http://schemas.microsoft.com/office/powerpoint/2010/main" val="238089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 benchmark</a:t>
            </a:r>
          </a:p>
        </p:txBody>
      </p:sp>
      <p:sp>
        <p:nvSpPr>
          <p:cNvPr id="3" name="Content Placeholder 2"/>
          <p:cNvSpPr>
            <a:spLocks noGrp="1"/>
          </p:cNvSpPr>
          <p:nvPr>
            <p:ph idx="1"/>
          </p:nvPr>
        </p:nvSpPr>
        <p:spPr>
          <a:xfrm>
            <a:off x="1781503" y="1867025"/>
            <a:ext cx="7076747" cy="4643869"/>
          </a:xfrm>
        </p:spPr>
        <p:txBody>
          <a:bodyPr>
            <a:normAutofit fontScale="92500"/>
          </a:bodyPr>
          <a:lstStyle/>
          <a:p>
            <a:r>
              <a:rPr lang="en-US" dirty="0"/>
              <a:t>Some caveats:</a:t>
            </a:r>
          </a:p>
          <a:p>
            <a:pPr lvl="1"/>
            <a:r>
              <a:rPr lang="en-US" dirty="0"/>
              <a:t>Based on the biases of composite functions, we have to be very cautious using a single composite metric</a:t>
            </a:r>
          </a:p>
          <a:p>
            <a:pPr lvl="1"/>
            <a:r>
              <a:rPr lang="en-US" dirty="0"/>
              <a:t>Processor performance isn’t determined just by the clock cycle rating of the processor </a:t>
            </a:r>
            <a:r>
              <a:rPr lang="mr-IN" dirty="0"/>
              <a:t>–</a:t>
            </a:r>
            <a:r>
              <a:rPr lang="en-US" dirty="0"/>
              <a:t> memory organization and memory—processor—bus bandwidths are also key</a:t>
            </a:r>
          </a:p>
          <a:p>
            <a:pPr lvl="1"/>
            <a:r>
              <a:rPr lang="en-US" dirty="0"/>
              <a:t>Some processors do well on certain benchmark programs and other do well on other programs</a:t>
            </a:r>
          </a:p>
          <a:p>
            <a:pPr lvl="1"/>
            <a:r>
              <a:rPr lang="en-US" dirty="0"/>
              <a:t>A composite index can be useful when we want to compare two processors without knowing the exact kind of workload they are going to run, but</a:t>
            </a:r>
          </a:p>
          <a:p>
            <a:pPr lvl="1"/>
            <a:r>
              <a:rPr lang="en-US" dirty="0"/>
              <a:t>We must be very cautious about the over use of metrics</a:t>
            </a:r>
          </a:p>
          <a:p>
            <a:pPr lvl="1"/>
            <a:r>
              <a:rPr lang="en-US" dirty="0"/>
              <a:t>Don’t forget the cliché “Lies, damned lies, and statistics”</a:t>
            </a:r>
          </a:p>
        </p:txBody>
      </p:sp>
    </p:spTree>
    <p:extLst>
      <p:ext uri="{BB962C8B-B14F-4D97-AF65-F5344CB8AC3E}">
        <p14:creationId xmlns:p14="http://schemas.microsoft.com/office/powerpoint/2010/main" val="2590209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dissolv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why do we see WAW anyway?</a:t>
            </a:r>
          </a:p>
        </p:txBody>
      </p:sp>
      <p:sp>
        <p:nvSpPr>
          <p:cNvPr id="3" name="Content Placeholder 2"/>
          <p:cNvSpPr>
            <a:spLocks noGrp="1"/>
          </p:cNvSpPr>
          <p:nvPr>
            <p:ph idx="1"/>
          </p:nvPr>
        </p:nvSpPr>
        <p:spPr/>
        <p:txBody>
          <a:bodyPr/>
          <a:lstStyle/>
          <a:p>
            <a:r>
              <a:rPr lang="en-US" dirty="0"/>
              <a:t>Shouldn’t the compiler get rid of useless writes?</a:t>
            </a:r>
          </a:p>
          <a:p>
            <a:r>
              <a:rPr lang="en-US" dirty="0"/>
              <a:t>There are unexpected code sequences</a:t>
            </a:r>
          </a:p>
          <a:p>
            <a:pPr lvl="1"/>
            <a:r>
              <a:rPr lang="en-US" dirty="0"/>
              <a:t>Exception handling code</a:t>
            </a:r>
          </a:p>
          <a:p>
            <a:r>
              <a:rPr lang="en-US" dirty="0"/>
              <a:t>Check out Sec 5.13.2 page 200 and Sec 5.15.4 if you’re curious</a:t>
            </a:r>
          </a:p>
        </p:txBody>
      </p:sp>
    </p:spTree>
    <p:extLst>
      <p:ext uri="{BB962C8B-B14F-4D97-AF65-F5344CB8AC3E}">
        <p14:creationId xmlns:p14="http://schemas.microsoft.com/office/powerpoint/2010/main" val="22578183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hazards?</a:t>
            </a:r>
          </a:p>
        </p:txBody>
      </p:sp>
      <p:sp>
        <p:nvSpPr>
          <p:cNvPr id="5" name="Content Placeholder 4"/>
          <p:cNvSpPr>
            <a:spLocks noGrp="1"/>
          </p:cNvSpPr>
          <p:nvPr>
            <p:ph idx="1"/>
          </p:nvPr>
        </p:nvSpPr>
        <p:spPr/>
        <p:txBody>
          <a:bodyPr/>
          <a:lstStyle/>
          <a:p>
            <a:pPr marL="0" indent="0">
              <a:buNone/>
            </a:pPr>
            <a:r>
              <a:rPr lang="en-US" dirty="0"/>
              <a:t>I</a:t>
            </a:r>
            <a:r>
              <a:rPr lang="en-US" baseline="-25000" dirty="0"/>
              <a:t>1</a:t>
            </a:r>
            <a:r>
              <a:rPr lang="en-US" dirty="0"/>
              <a:t>: 	R1 </a:t>
            </a:r>
            <a:r>
              <a:rPr lang="en-US" dirty="0">
                <a:sym typeface="Wingdings"/>
              </a:rPr>
              <a:t> R2 + R3</a:t>
            </a:r>
            <a:br>
              <a:rPr lang="en-US" dirty="0">
                <a:sym typeface="Wingdings"/>
              </a:rPr>
            </a:br>
            <a:endParaRPr lang="en-US" dirty="0">
              <a:sym typeface="Wingdings"/>
            </a:endParaRPr>
          </a:p>
          <a:p>
            <a:pPr marL="0" indent="0">
              <a:buNone/>
            </a:pPr>
            <a:r>
              <a:rPr lang="en-US" dirty="0">
                <a:sym typeface="Wingdings"/>
              </a:rPr>
              <a:t>I</a:t>
            </a:r>
            <a:r>
              <a:rPr lang="en-US" baseline="-25000" dirty="0">
                <a:sym typeface="Wingdings"/>
              </a:rPr>
              <a:t>2</a:t>
            </a:r>
            <a:r>
              <a:rPr lang="en-US" dirty="0">
                <a:sym typeface="Wingdings"/>
              </a:rPr>
              <a:t>: 	R1  R1 + R4</a:t>
            </a:r>
            <a:br>
              <a:rPr lang="en-US" dirty="0">
                <a:sym typeface="Wingdings"/>
              </a:rPr>
            </a:br>
            <a:endParaRPr lang="en-US" dirty="0">
              <a:sym typeface="Wingdings"/>
            </a:endParaRPr>
          </a:p>
          <a:p>
            <a:pPr marL="0" indent="0">
              <a:buNone/>
            </a:pPr>
            <a:r>
              <a:rPr lang="en-US" dirty="0">
                <a:sym typeface="Wingdings"/>
              </a:rPr>
              <a:t>I</a:t>
            </a:r>
            <a:r>
              <a:rPr lang="en-US" baseline="-25000" dirty="0">
                <a:sym typeface="Wingdings"/>
              </a:rPr>
              <a:t>3</a:t>
            </a:r>
            <a:r>
              <a:rPr lang="en-US" dirty="0">
                <a:sym typeface="Wingdings"/>
              </a:rPr>
              <a:t>: 	R5  R1 + R6</a:t>
            </a:r>
            <a:endParaRPr lang="en-US" dirty="0"/>
          </a:p>
        </p:txBody>
      </p:sp>
      <p:cxnSp>
        <p:nvCxnSpPr>
          <p:cNvPr id="7" name="Straight Arrow Connector 6"/>
          <p:cNvCxnSpPr/>
          <p:nvPr/>
        </p:nvCxnSpPr>
        <p:spPr>
          <a:xfrm>
            <a:off x="3110278" y="2410560"/>
            <a:ext cx="561577" cy="6739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110278" y="3222720"/>
            <a:ext cx="561577" cy="6393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499062" y="2592000"/>
            <a:ext cx="812128" cy="369332"/>
          </a:xfrm>
          <a:prstGeom prst="rect">
            <a:avLst/>
          </a:prstGeom>
          <a:noFill/>
        </p:spPr>
        <p:txBody>
          <a:bodyPr wrap="square" rtlCol="0">
            <a:spAutoFit/>
          </a:bodyPr>
          <a:lstStyle/>
          <a:p>
            <a:r>
              <a:rPr lang="en-US" dirty="0">
                <a:solidFill>
                  <a:srgbClr val="990000"/>
                </a:solidFill>
              </a:rPr>
              <a:t>RAW</a:t>
            </a:r>
          </a:p>
        </p:txBody>
      </p:sp>
      <p:sp>
        <p:nvSpPr>
          <p:cNvPr id="14" name="TextBox 13"/>
          <p:cNvSpPr txBox="1"/>
          <p:nvPr/>
        </p:nvSpPr>
        <p:spPr>
          <a:xfrm>
            <a:off x="3516341" y="3340560"/>
            <a:ext cx="812128" cy="369332"/>
          </a:xfrm>
          <a:prstGeom prst="rect">
            <a:avLst/>
          </a:prstGeom>
          <a:noFill/>
        </p:spPr>
        <p:txBody>
          <a:bodyPr wrap="square" rtlCol="0">
            <a:spAutoFit/>
          </a:bodyPr>
          <a:lstStyle/>
          <a:p>
            <a:r>
              <a:rPr lang="en-US" dirty="0">
                <a:solidFill>
                  <a:srgbClr val="990000"/>
                </a:solidFill>
              </a:rPr>
              <a:t>RAW</a:t>
            </a:r>
          </a:p>
        </p:txBody>
      </p:sp>
      <p:cxnSp>
        <p:nvCxnSpPr>
          <p:cNvPr id="16" name="Straight Arrow Connector 15"/>
          <p:cNvCxnSpPr/>
          <p:nvPr/>
        </p:nvCxnSpPr>
        <p:spPr>
          <a:xfrm>
            <a:off x="2859727" y="2496960"/>
            <a:ext cx="0" cy="5875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984007" y="2592000"/>
            <a:ext cx="812128" cy="369332"/>
          </a:xfrm>
          <a:prstGeom prst="rect">
            <a:avLst/>
          </a:prstGeom>
          <a:noFill/>
        </p:spPr>
        <p:txBody>
          <a:bodyPr wrap="square" rtlCol="0">
            <a:spAutoFit/>
          </a:bodyPr>
          <a:lstStyle/>
          <a:p>
            <a:pPr algn="r"/>
            <a:r>
              <a:rPr lang="en-US" dirty="0">
                <a:solidFill>
                  <a:srgbClr val="990000"/>
                </a:solidFill>
              </a:rPr>
              <a:t>WAW</a:t>
            </a:r>
          </a:p>
        </p:txBody>
      </p:sp>
      <p:sp>
        <p:nvSpPr>
          <p:cNvPr id="18" name="TextBox 17"/>
          <p:cNvSpPr txBox="1"/>
          <p:nvPr/>
        </p:nvSpPr>
        <p:spPr>
          <a:xfrm>
            <a:off x="1252751" y="4302720"/>
            <a:ext cx="5624418" cy="2308324"/>
          </a:xfrm>
          <a:prstGeom prst="rect">
            <a:avLst/>
          </a:prstGeom>
          <a:noFill/>
        </p:spPr>
        <p:txBody>
          <a:bodyPr wrap="square" rtlCol="0">
            <a:spAutoFit/>
          </a:bodyPr>
          <a:lstStyle/>
          <a:p>
            <a:r>
              <a:rPr lang="en-US" dirty="0"/>
              <a:t>Can’t let I</a:t>
            </a:r>
            <a:r>
              <a:rPr lang="en-US" baseline="-25000" dirty="0"/>
              <a:t>2</a:t>
            </a:r>
            <a:r>
              <a:rPr lang="en-US" dirty="0"/>
              <a:t> move forward until I</a:t>
            </a:r>
            <a:r>
              <a:rPr lang="en-US" baseline="-25000" dirty="0"/>
              <a:t>1</a:t>
            </a:r>
            <a:r>
              <a:rPr lang="en-US" dirty="0"/>
              <a:t> is retired from pipeline</a:t>
            </a:r>
          </a:p>
          <a:p>
            <a:endParaRPr lang="en-US" dirty="0"/>
          </a:p>
          <a:p>
            <a:r>
              <a:rPr lang="en-US" dirty="0"/>
              <a:t>Otherwise I</a:t>
            </a:r>
            <a:r>
              <a:rPr lang="en-US" baseline="-25000" dirty="0"/>
              <a:t>3</a:t>
            </a:r>
            <a:r>
              <a:rPr lang="en-US" dirty="0"/>
              <a:t> could get the wrong value (from I</a:t>
            </a:r>
            <a:r>
              <a:rPr lang="en-US" baseline="-25000" dirty="0"/>
              <a:t>1</a:t>
            </a:r>
            <a:r>
              <a:rPr lang="en-US" dirty="0"/>
              <a:t> instead of I</a:t>
            </a:r>
            <a:r>
              <a:rPr lang="en-US" baseline="-25000" dirty="0"/>
              <a:t>2</a:t>
            </a:r>
            <a:r>
              <a:rPr lang="en-US" dirty="0"/>
              <a:t>)</a:t>
            </a:r>
          </a:p>
          <a:p>
            <a:endParaRPr lang="en-US" dirty="0"/>
          </a:p>
          <a:p>
            <a:r>
              <a:rPr lang="en-US" dirty="0"/>
              <a:t>Fortunately, the existing behavior of WAW hazards will cause I</a:t>
            </a:r>
            <a:r>
              <a:rPr lang="en-US" baseline="-25000" dirty="0"/>
              <a:t>2</a:t>
            </a:r>
            <a:r>
              <a:rPr lang="en-US" dirty="0"/>
              <a:t> to stall until I</a:t>
            </a:r>
            <a:r>
              <a:rPr lang="en-US" baseline="-25000" dirty="0"/>
              <a:t>1</a:t>
            </a:r>
            <a:r>
              <a:rPr lang="en-US" dirty="0"/>
              <a:t> completes its write in WB.</a:t>
            </a:r>
          </a:p>
        </p:txBody>
      </p:sp>
    </p:spTree>
    <p:extLst>
      <p:ext uri="{BB962C8B-B14F-4D97-AF65-F5344CB8AC3E}">
        <p14:creationId xmlns:p14="http://schemas.microsoft.com/office/powerpoint/2010/main" val="2425709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dissolv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dissolve">
                                      <p:cBhvr>
                                        <p:cTn id="15" dur="500"/>
                                        <p:tgtEl>
                                          <p:spTgt spid="14"/>
                                        </p:tgtEl>
                                      </p:cBhvr>
                                    </p:animEffect>
                                  </p:childTnLst>
                                </p:cTn>
                              </p:par>
                              <p:par>
                                <p:cTn id="16" presetID="9"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dissolve">
                                      <p:cBhvr>
                                        <p:cTn id="23" dur="500"/>
                                        <p:tgtEl>
                                          <p:spTgt spid="17"/>
                                        </p:tgtEl>
                                      </p:cBhvr>
                                    </p:animEffect>
                                  </p:childTnLst>
                                </p:cTn>
                              </p:par>
                              <p:par>
                                <p:cTn id="24" presetID="9" presetClass="entr" presetSubtype="0"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dissolve">
                                      <p:cBhvr>
                                        <p:cTn id="2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7"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atin typeface="Arial" charset="0"/>
                <a:cs typeface="Arial" charset="0"/>
              </a:rPr>
              <a:t>Control hazard</a:t>
            </a:r>
          </a:p>
        </p:txBody>
      </p:sp>
      <p:sp>
        <p:nvSpPr>
          <p:cNvPr id="36867" name="Rectangle 3"/>
          <p:cNvSpPr>
            <a:spLocks noGrp="1" noChangeArrowheads="1"/>
          </p:cNvSpPr>
          <p:nvPr>
            <p:ph type="body" idx="1"/>
          </p:nvPr>
        </p:nvSpPr>
        <p:spPr>
          <a:xfrm>
            <a:off x="457200" y="2524680"/>
            <a:ext cx="8229600" cy="3414713"/>
          </a:xfrm>
        </p:spPr>
        <p:txBody>
          <a:bodyPr>
            <a:normAutofit fontScale="70000" lnSpcReduction="20000"/>
          </a:bodyPr>
          <a:lstStyle/>
          <a:p>
            <a:pPr eaLnBrk="1" hangingPunct="1">
              <a:buFontTx/>
              <a:buNone/>
              <a:defRPr/>
            </a:pPr>
            <a:r>
              <a:rPr lang="en-US" sz="2800" b="1" dirty="0">
                <a:solidFill>
                  <a:srgbClr val="000000"/>
                </a:solidFill>
                <a:latin typeface="Courier New" pitchFamily="49" charset="0"/>
                <a:ea typeface="Times New Roman" pitchFamily="18" charset="0"/>
                <a:cs typeface="Courier New" pitchFamily="49" charset="0"/>
              </a:rPr>
              <a:t>Cycle  IF*    ID/RR  EX    </a:t>
            </a:r>
            <a:r>
              <a:rPr lang="en-US" sz="2800" b="1" dirty="0" err="1">
                <a:solidFill>
                  <a:srgbClr val="000000"/>
                </a:solidFill>
                <a:latin typeface="Courier New" pitchFamily="49" charset="0"/>
                <a:ea typeface="Times New Roman" pitchFamily="18" charset="0"/>
                <a:cs typeface="Courier New" pitchFamily="49" charset="0"/>
              </a:rPr>
              <a:t>MEM</a:t>
            </a:r>
            <a:r>
              <a:rPr lang="en-US" sz="2800" b="1" dirty="0">
                <a:solidFill>
                  <a:srgbClr val="000000"/>
                </a:solidFill>
                <a:latin typeface="Courier New" pitchFamily="49" charset="0"/>
                <a:ea typeface="Times New Roman" pitchFamily="18" charset="0"/>
                <a:cs typeface="Courier New" pitchFamily="49" charset="0"/>
              </a:rPr>
              <a:t>   WB</a:t>
            </a:r>
          </a:p>
          <a:p>
            <a:pPr eaLnBrk="1" hangingPunct="1">
              <a:buFontTx/>
              <a:buNone/>
              <a:defRPr/>
            </a:pPr>
            <a:r>
              <a:rPr lang="en-US" sz="2800" b="1" dirty="0">
                <a:solidFill>
                  <a:srgbClr val="000000"/>
                </a:solidFill>
                <a:latin typeface="Courier New" pitchFamily="49" charset="0"/>
                <a:ea typeface="Times New Roman" pitchFamily="18" charset="0"/>
                <a:cs typeface="Courier New" pitchFamily="49" charset="0"/>
              </a:rPr>
              <a:t>    1  </a:t>
            </a:r>
            <a:r>
              <a:rPr lang="en-US" sz="2800" b="1" dirty="0" err="1">
                <a:solidFill>
                  <a:srgbClr val="000000"/>
                </a:solidFill>
                <a:latin typeface="Courier New" pitchFamily="49" charset="0"/>
                <a:ea typeface="Times New Roman" pitchFamily="18" charset="0"/>
                <a:cs typeface="Courier New" pitchFamily="49" charset="0"/>
              </a:rPr>
              <a:t>BEQ</a:t>
            </a:r>
            <a:endParaRPr lang="en-US" sz="2800" b="1" dirty="0">
              <a:solidFill>
                <a:srgbClr val="000000"/>
              </a:solidFill>
              <a:latin typeface="Courier New" pitchFamily="49" charset="0"/>
              <a:ea typeface="Times New Roman" pitchFamily="18" charset="0"/>
              <a:cs typeface="Courier New" pitchFamily="49" charset="0"/>
            </a:endParaRPr>
          </a:p>
          <a:p>
            <a:pPr eaLnBrk="1" hangingPunct="1">
              <a:buFontTx/>
              <a:buNone/>
              <a:defRPr/>
            </a:pPr>
            <a:r>
              <a:rPr lang="en-US" sz="2800" b="1" dirty="0">
                <a:solidFill>
                  <a:srgbClr val="000000"/>
                </a:solidFill>
                <a:latin typeface="Courier New" pitchFamily="49" charset="0"/>
                <a:ea typeface="Times New Roman" pitchFamily="18" charset="0"/>
                <a:cs typeface="Courier New" pitchFamily="49" charset="0"/>
              </a:rPr>
              <a:t>    2  ADD      </a:t>
            </a:r>
          </a:p>
          <a:p>
            <a:pPr eaLnBrk="1" hangingPunct="1">
              <a:buFontTx/>
              <a:buNone/>
              <a:defRPr/>
            </a:pPr>
            <a:r>
              <a:rPr lang="en-US" sz="2800" b="1" dirty="0">
                <a:solidFill>
                  <a:srgbClr val="000000"/>
                </a:solidFill>
                <a:latin typeface="Courier New" pitchFamily="49" charset="0"/>
                <a:ea typeface="Times New Roman" pitchFamily="18" charset="0"/>
                <a:cs typeface="Courier New" pitchFamily="49" charset="0"/>
              </a:rPr>
              <a:t>    3  </a:t>
            </a:r>
            <a:r>
              <a:rPr lang="en-US" sz="2800" b="1" dirty="0" err="1">
                <a:solidFill>
                  <a:srgbClr val="000000"/>
                </a:solidFill>
                <a:latin typeface="Courier New" pitchFamily="49" charset="0"/>
                <a:ea typeface="Times New Roman" pitchFamily="18" charset="0"/>
                <a:cs typeface="Courier New" pitchFamily="49" charset="0"/>
              </a:rPr>
              <a:t>NAND</a:t>
            </a:r>
            <a:r>
              <a:rPr lang="en-US" sz="2800" b="1" dirty="0">
                <a:solidFill>
                  <a:srgbClr val="000000"/>
                </a:solidFill>
                <a:latin typeface="Courier New" pitchFamily="49" charset="0"/>
                <a:ea typeface="Times New Roman" pitchFamily="18" charset="0"/>
                <a:cs typeface="Courier New" pitchFamily="49" charset="0"/>
              </a:rPr>
              <a:t>  </a:t>
            </a:r>
          </a:p>
          <a:p>
            <a:pPr eaLnBrk="1" hangingPunct="1">
              <a:buFontTx/>
              <a:buNone/>
              <a:defRPr/>
            </a:pPr>
            <a:r>
              <a:rPr lang="en-US" sz="2800" b="1" dirty="0">
                <a:solidFill>
                  <a:srgbClr val="000000"/>
                </a:solidFill>
                <a:latin typeface="Courier New" pitchFamily="49" charset="0"/>
                <a:ea typeface="Times New Roman" pitchFamily="18" charset="0"/>
                <a:cs typeface="Courier New" pitchFamily="49" charset="0"/>
              </a:rPr>
              <a:t>    4  </a:t>
            </a:r>
            <a:r>
              <a:rPr lang="en-US" sz="2800" b="1" dirty="0" err="1">
                <a:solidFill>
                  <a:srgbClr val="000000"/>
                </a:solidFill>
                <a:latin typeface="Courier New" pitchFamily="49" charset="0"/>
                <a:ea typeface="Times New Roman" pitchFamily="18" charset="0"/>
                <a:cs typeface="Courier New" pitchFamily="49" charset="0"/>
              </a:rPr>
              <a:t>LW</a:t>
            </a:r>
            <a:endParaRPr lang="en-US" sz="2800" b="1" dirty="0">
              <a:solidFill>
                <a:srgbClr val="000000"/>
              </a:solidFill>
              <a:latin typeface="Courier New" pitchFamily="49" charset="0"/>
              <a:ea typeface="Times New Roman" pitchFamily="18" charset="0"/>
              <a:cs typeface="Courier New" pitchFamily="49" charset="0"/>
            </a:endParaRPr>
          </a:p>
          <a:p>
            <a:pPr eaLnBrk="1" hangingPunct="1">
              <a:buFontTx/>
              <a:buNone/>
              <a:defRPr/>
            </a:pPr>
            <a:r>
              <a:rPr lang="en-US" sz="2000" b="1" kern="1200" dirty="0">
                <a:solidFill>
                  <a:srgbClr val="000000"/>
                </a:solidFill>
                <a:ea typeface="+mn-ea"/>
              </a:rPr>
              <a:t>* </a:t>
            </a:r>
            <a:r>
              <a:rPr lang="en-US" sz="2000" kern="1200" dirty="0">
                <a:solidFill>
                  <a:srgbClr val="000000"/>
                </a:solidFill>
                <a:ea typeface="+mn-ea"/>
              </a:rPr>
              <a:t>We do not actually know what the instruction is in the Fetch Stage</a:t>
            </a:r>
            <a:r>
              <a:rPr lang="en-US" sz="2800" b="1" dirty="0">
                <a:solidFill>
                  <a:srgbClr val="000000"/>
                </a:solidFill>
                <a:latin typeface="Courier New" pitchFamily="49" charset="0"/>
                <a:ea typeface="Times New Roman" pitchFamily="18" charset="0"/>
                <a:cs typeface="Courier New" pitchFamily="49" charset="0"/>
              </a:rPr>
              <a:t>    </a:t>
            </a:r>
          </a:p>
          <a:p>
            <a:pPr eaLnBrk="1" hangingPunct="1">
              <a:buFontTx/>
              <a:buNone/>
              <a:defRPr/>
            </a:pPr>
            <a:r>
              <a:rPr lang="en-US" sz="2800" b="1" dirty="0">
                <a:solidFill>
                  <a:srgbClr val="000000"/>
                </a:solidFill>
                <a:latin typeface="Courier New" pitchFamily="49" charset="0"/>
                <a:ea typeface="Times New Roman" pitchFamily="18" charset="0"/>
                <a:cs typeface="Courier New" pitchFamily="49" charset="0"/>
              </a:rPr>
              <a:t>                          </a:t>
            </a:r>
          </a:p>
        </p:txBody>
      </p:sp>
      <p:sp>
        <p:nvSpPr>
          <p:cNvPr id="2" name="TextBox 1"/>
          <p:cNvSpPr txBox="1"/>
          <p:nvPr/>
        </p:nvSpPr>
        <p:spPr>
          <a:xfrm>
            <a:off x="457200" y="1866240"/>
            <a:ext cx="8229600" cy="369332"/>
          </a:xfrm>
          <a:prstGeom prst="rect">
            <a:avLst/>
          </a:prstGeom>
          <a:noFill/>
        </p:spPr>
        <p:txBody>
          <a:bodyPr wrap="square" rtlCol="0">
            <a:spAutoFit/>
          </a:bodyPr>
          <a:lstStyle/>
          <a:p>
            <a:r>
              <a:rPr lang="en-US" dirty="0">
                <a:solidFill>
                  <a:srgbClr val="990000"/>
                </a:solidFill>
              </a:rPr>
              <a:t>Is there any analog in the sandwich pipeline?</a:t>
            </a:r>
          </a:p>
        </p:txBody>
      </p:sp>
    </p:spTree>
    <p:extLst>
      <p:ext uri="{BB962C8B-B14F-4D97-AF65-F5344CB8AC3E}">
        <p14:creationId xmlns:p14="http://schemas.microsoft.com/office/powerpoint/2010/main" val="91646275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Conservative handling of branches</a:t>
            </a:r>
          </a:p>
        </p:txBody>
      </p:sp>
      <p:sp>
        <p:nvSpPr>
          <p:cNvPr id="3" name="Content Placeholder 2"/>
          <p:cNvSpPr>
            <a:spLocks noGrp="1"/>
          </p:cNvSpPr>
          <p:nvPr>
            <p:ph idx="1"/>
          </p:nvPr>
        </p:nvSpPr>
        <p:spPr/>
        <p:txBody>
          <a:bodyPr>
            <a:normAutofit fontScale="92500" lnSpcReduction="10000"/>
          </a:bodyPr>
          <a:lstStyle/>
          <a:p>
            <a:r>
              <a:rPr lang="en-US" dirty="0"/>
              <a:t>Wait until branch </a:t>
            </a:r>
            <a:r>
              <a:rPr lang="en-US" dirty="0">
                <a:solidFill>
                  <a:srgbClr val="990000"/>
                </a:solidFill>
              </a:rPr>
              <a:t>outcome</a:t>
            </a:r>
            <a:r>
              <a:rPr lang="en-US" dirty="0"/>
              <a:t> is known</a:t>
            </a:r>
          </a:p>
          <a:p>
            <a:pPr lvl="1"/>
            <a:r>
              <a:rPr lang="en-US" dirty="0">
                <a:solidFill>
                  <a:srgbClr val="990000"/>
                </a:solidFill>
              </a:rPr>
              <a:t>Stall</a:t>
            </a:r>
            <a:r>
              <a:rPr lang="en-US" dirty="0"/>
              <a:t> the pipeline </a:t>
            </a:r>
            <a:r>
              <a:rPr lang="en-US" dirty="0">
                <a:sym typeface="Wingdings"/>
              </a:rPr>
              <a:t> send </a:t>
            </a:r>
            <a:r>
              <a:rPr lang="en-US" dirty="0">
                <a:solidFill>
                  <a:srgbClr val="990000"/>
                </a:solidFill>
                <a:sym typeface="Wingdings"/>
              </a:rPr>
              <a:t>NOPs</a:t>
            </a:r>
            <a:r>
              <a:rPr lang="en-US" dirty="0">
                <a:sym typeface="Wingdings"/>
              </a:rPr>
              <a:t> from IF state</a:t>
            </a:r>
          </a:p>
          <a:p>
            <a:r>
              <a:rPr lang="en-US" dirty="0">
                <a:sym typeface="Wingdings"/>
              </a:rPr>
              <a:t>Resume normal execution when branch outcome is known</a:t>
            </a:r>
          </a:p>
          <a:p>
            <a:pPr lvl="1"/>
            <a:r>
              <a:rPr lang="en-US" dirty="0">
                <a:sym typeface="Wingdings"/>
              </a:rPr>
              <a:t>Result of </a:t>
            </a:r>
            <a:r>
              <a:rPr lang="en-US" dirty="0">
                <a:solidFill>
                  <a:srgbClr val="990000"/>
                </a:solidFill>
                <a:sym typeface="Wingdings"/>
              </a:rPr>
              <a:t>comparison</a:t>
            </a:r>
            <a:r>
              <a:rPr lang="en-US" dirty="0">
                <a:sym typeface="Wingdings"/>
              </a:rPr>
              <a:t> (A-B) is known</a:t>
            </a:r>
          </a:p>
          <a:p>
            <a:pPr lvl="1"/>
            <a:r>
              <a:rPr lang="en-US" dirty="0">
                <a:sym typeface="Wingdings"/>
              </a:rPr>
              <a:t>If there is need to branch, </a:t>
            </a:r>
            <a:r>
              <a:rPr lang="en-US" dirty="0">
                <a:solidFill>
                  <a:srgbClr val="990000"/>
                </a:solidFill>
                <a:sym typeface="Wingdings"/>
              </a:rPr>
              <a:t>PC</a:t>
            </a:r>
            <a:r>
              <a:rPr lang="en-US" dirty="0">
                <a:sym typeface="Wingdings"/>
              </a:rPr>
              <a:t> gets the </a:t>
            </a:r>
            <a:r>
              <a:rPr lang="en-US" dirty="0">
                <a:solidFill>
                  <a:srgbClr val="990000"/>
                </a:solidFill>
                <a:sym typeface="Wingdings"/>
              </a:rPr>
              <a:t>target address </a:t>
            </a:r>
            <a:r>
              <a:rPr lang="en-US" dirty="0">
                <a:sym typeface="Wingdings"/>
              </a:rPr>
              <a:t>of the branch</a:t>
            </a:r>
          </a:p>
          <a:p>
            <a:r>
              <a:rPr lang="en-US" dirty="0">
                <a:sym typeface="Wingdings"/>
              </a:rPr>
              <a:t>Two cases</a:t>
            </a:r>
          </a:p>
          <a:p>
            <a:pPr lvl="1"/>
            <a:r>
              <a:rPr lang="en-US" dirty="0">
                <a:sym typeface="Wingdings"/>
              </a:rPr>
              <a:t>Branch </a:t>
            </a:r>
            <a:r>
              <a:rPr lang="en-US" dirty="0">
                <a:solidFill>
                  <a:srgbClr val="990000"/>
                </a:solidFill>
                <a:sym typeface="Wingdings"/>
              </a:rPr>
              <a:t>TAKEN</a:t>
            </a:r>
            <a:r>
              <a:rPr lang="en-US" dirty="0">
                <a:sym typeface="Wingdings"/>
              </a:rPr>
              <a:t> (i.e. A==B)</a:t>
            </a:r>
          </a:p>
          <a:p>
            <a:pPr lvl="1"/>
            <a:r>
              <a:rPr lang="en-US" dirty="0">
                <a:sym typeface="Wingdings"/>
              </a:rPr>
              <a:t>Branch </a:t>
            </a:r>
            <a:r>
              <a:rPr lang="en-US" dirty="0">
                <a:solidFill>
                  <a:srgbClr val="990000"/>
                </a:solidFill>
                <a:sym typeface="Wingdings"/>
              </a:rPr>
              <a:t>NOT TAKEN </a:t>
            </a:r>
            <a:r>
              <a:rPr lang="en-US" dirty="0">
                <a:sym typeface="Wingdings"/>
              </a:rPr>
              <a:t>(i.e. A!=B)</a:t>
            </a:r>
            <a:endParaRPr lang="en-US" dirty="0"/>
          </a:p>
        </p:txBody>
      </p:sp>
    </p:spTree>
    <p:extLst>
      <p:ext uri="{BB962C8B-B14F-4D97-AF65-F5344CB8AC3E}">
        <p14:creationId xmlns:p14="http://schemas.microsoft.com/office/powerpoint/2010/main" val="1414607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ssolve">
                                      <p:cBhvr>
                                        <p:cTn id="29" dur="500"/>
                                        <p:tgtEl>
                                          <p:spTgt spid="3">
                                            <p:txEl>
                                              <p:pRg st="6" end="6"/>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dissolv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12" name="Text Box 28"/>
          <p:cNvSpPr txBox="1">
            <a:spLocks noChangeArrowheads="1"/>
          </p:cNvSpPr>
          <p:nvPr/>
        </p:nvSpPr>
        <p:spPr bwMode="auto">
          <a:xfrm>
            <a:off x="1227158" y="1785938"/>
            <a:ext cx="19478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u="sng" dirty="0"/>
              <a:t>Cycle</a:t>
            </a:r>
            <a:r>
              <a:rPr lang="en-US" sz="1600" b="1" dirty="0"/>
              <a:t> </a:t>
            </a:r>
            <a:r>
              <a:rPr lang="en-US" sz="1600" b="1" dirty="0">
                <a:solidFill>
                  <a:srgbClr val="990000"/>
                </a:solidFill>
              </a:rPr>
              <a:t>1</a:t>
            </a:r>
          </a:p>
        </p:txBody>
      </p:sp>
      <p:sp>
        <p:nvSpPr>
          <p:cNvPr id="41988" name="Text Box 5"/>
          <p:cNvSpPr txBox="1">
            <a:spLocks noChangeArrowheads="1"/>
          </p:cNvSpPr>
          <p:nvPr/>
        </p:nvSpPr>
        <p:spPr bwMode="auto">
          <a:xfrm>
            <a:off x="1189037" y="3817938"/>
            <a:ext cx="4572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IF</a:t>
            </a:r>
          </a:p>
        </p:txBody>
      </p:sp>
      <p:sp>
        <p:nvSpPr>
          <p:cNvPr id="41989" name="Text Box 6"/>
          <p:cNvSpPr txBox="1">
            <a:spLocks noChangeArrowheads="1"/>
          </p:cNvSpPr>
          <p:nvPr/>
        </p:nvSpPr>
        <p:spPr bwMode="auto">
          <a:xfrm>
            <a:off x="2560637" y="3817938"/>
            <a:ext cx="8382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ID/RR</a:t>
            </a:r>
          </a:p>
        </p:txBody>
      </p:sp>
      <p:sp>
        <p:nvSpPr>
          <p:cNvPr id="41990" name="Text Box 7"/>
          <p:cNvSpPr txBox="1">
            <a:spLocks noChangeArrowheads="1"/>
          </p:cNvSpPr>
          <p:nvPr/>
        </p:nvSpPr>
        <p:spPr bwMode="auto">
          <a:xfrm>
            <a:off x="4084637" y="3817938"/>
            <a:ext cx="5334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EX</a:t>
            </a:r>
          </a:p>
        </p:txBody>
      </p:sp>
      <p:sp>
        <p:nvSpPr>
          <p:cNvPr id="41991" name="Text Box 8"/>
          <p:cNvSpPr txBox="1">
            <a:spLocks noChangeArrowheads="1"/>
          </p:cNvSpPr>
          <p:nvPr/>
        </p:nvSpPr>
        <p:spPr bwMode="auto">
          <a:xfrm>
            <a:off x="5303837" y="3817938"/>
            <a:ext cx="7620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MEM</a:t>
            </a:r>
          </a:p>
        </p:txBody>
      </p:sp>
      <p:sp>
        <p:nvSpPr>
          <p:cNvPr id="41992" name="Text Box 9"/>
          <p:cNvSpPr txBox="1">
            <a:spLocks noChangeArrowheads="1"/>
          </p:cNvSpPr>
          <p:nvPr/>
        </p:nvSpPr>
        <p:spPr bwMode="auto">
          <a:xfrm>
            <a:off x="6757987" y="3817938"/>
            <a:ext cx="9144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dirty="0"/>
              <a:t>WB</a:t>
            </a:r>
          </a:p>
        </p:txBody>
      </p:sp>
      <p:sp>
        <p:nvSpPr>
          <p:cNvPr id="41993" name="Line 10"/>
          <p:cNvSpPr>
            <a:spLocks noChangeShapeType="1"/>
          </p:cNvSpPr>
          <p:nvPr/>
        </p:nvSpPr>
        <p:spPr bwMode="auto">
          <a:xfrm>
            <a:off x="808037" y="3970338"/>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1994" name="Line 11"/>
          <p:cNvSpPr>
            <a:spLocks noChangeShapeType="1"/>
          </p:cNvSpPr>
          <p:nvPr/>
        </p:nvSpPr>
        <p:spPr bwMode="auto">
          <a:xfrm>
            <a:off x="7672387" y="3970338"/>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1995" name="Text Box 14"/>
          <p:cNvSpPr txBox="1">
            <a:spLocks noChangeArrowheads="1"/>
          </p:cNvSpPr>
          <p:nvPr/>
        </p:nvSpPr>
        <p:spPr bwMode="auto">
          <a:xfrm>
            <a:off x="2027237" y="2827338"/>
            <a:ext cx="304800" cy="3140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6" name="Text Box 15"/>
          <p:cNvSpPr txBox="1">
            <a:spLocks noChangeArrowheads="1"/>
          </p:cNvSpPr>
          <p:nvPr/>
        </p:nvSpPr>
        <p:spPr bwMode="auto">
          <a:xfrm>
            <a:off x="3551237" y="2827338"/>
            <a:ext cx="304800" cy="3140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7" name="Text Box 16"/>
          <p:cNvSpPr txBox="1">
            <a:spLocks noChangeArrowheads="1"/>
          </p:cNvSpPr>
          <p:nvPr/>
        </p:nvSpPr>
        <p:spPr bwMode="auto">
          <a:xfrm>
            <a:off x="6294437" y="2827338"/>
            <a:ext cx="304800" cy="3140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8" name="Text Box 17"/>
          <p:cNvSpPr txBox="1">
            <a:spLocks noChangeArrowheads="1"/>
          </p:cNvSpPr>
          <p:nvPr/>
        </p:nvSpPr>
        <p:spPr bwMode="auto">
          <a:xfrm>
            <a:off x="4846637" y="2827338"/>
            <a:ext cx="304800" cy="3140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9" name="Line 18"/>
          <p:cNvSpPr>
            <a:spLocks noChangeShapeType="1"/>
          </p:cNvSpPr>
          <p:nvPr/>
        </p:nvSpPr>
        <p:spPr bwMode="auto">
          <a:xfrm>
            <a:off x="1646237" y="3970338"/>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0" name="Line 19"/>
          <p:cNvSpPr>
            <a:spLocks noChangeShapeType="1"/>
          </p:cNvSpPr>
          <p:nvPr/>
        </p:nvSpPr>
        <p:spPr bwMode="auto">
          <a:xfrm>
            <a:off x="2332037" y="39703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1" name="Line 20"/>
          <p:cNvSpPr>
            <a:spLocks noChangeShapeType="1"/>
          </p:cNvSpPr>
          <p:nvPr/>
        </p:nvSpPr>
        <p:spPr bwMode="auto">
          <a:xfrm>
            <a:off x="3398837" y="3970338"/>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2" name="Line 21"/>
          <p:cNvSpPr>
            <a:spLocks noChangeShapeType="1"/>
          </p:cNvSpPr>
          <p:nvPr/>
        </p:nvSpPr>
        <p:spPr bwMode="auto">
          <a:xfrm>
            <a:off x="3856037" y="39703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3" name="Line 22"/>
          <p:cNvSpPr>
            <a:spLocks noChangeShapeType="1"/>
          </p:cNvSpPr>
          <p:nvPr/>
        </p:nvSpPr>
        <p:spPr bwMode="auto">
          <a:xfrm>
            <a:off x="4618037" y="39703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4" name="Line 23"/>
          <p:cNvSpPr>
            <a:spLocks noChangeShapeType="1"/>
          </p:cNvSpPr>
          <p:nvPr/>
        </p:nvSpPr>
        <p:spPr bwMode="auto">
          <a:xfrm>
            <a:off x="6065837" y="39703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5" name="Line 24"/>
          <p:cNvSpPr>
            <a:spLocks noChangeShapeType="1"/>
          </p:cNvSpPr>
          <p:nvPr/>
        </p:nvSpPr>
        <p:spPr bwMode="auto">
          <a:xfrm>
            <a:off x="5151437" y="3970338"/>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6" name="Line 25"/>
          <p:cNvSpPr>
            <a:spLocks noChangeShapeType="1"/>
          </p:cNvSpPr>
          <p:nvPr/>
        </p:nvSpPr>
        <p:spPr bwMode="auto">
          <a:xfrm>
            <a:off x="6599237" y="3970338"/>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7" name="Text Box 26"/>
          <p:cNvSpPr txBox="1">
            <a:spLocks noChangeArrowheads="1"/>
          </p:cNvSpPr>
          <p:nvPr/>
        </p:nvSpPr>
        <p:spPr bwMode="auto">
          <a:xfrm>
            <a:off x="2838450" y="2805113"/>
            <a:ext cx="3317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I</a:t>
            </a:r>
            <a:r>
              <a:rPr lang="en-US" sz="1800" b="1" baseline="-25000" dirty="0"/>
              <a:t>4</a:t>
            </a:r>
          </a:p>
        </p:txBody>
      </p:sp>
      <p:sp>
        <p:nvSpPr>
          <p:cNvPr id="42008" name="Text Box 27"/>
          <p:cNvSpPr txBox="1">
            <a:spLocks noChangeArrowheads="1"/>
          </p:cNvSpPr>
          <p:nvPr/>
        </p:nvSpPr>
        <p:spPr bwMode="auto">
          <a:xfrm>
            <a:off x="4210050" y="2805113"/>
            <a:ext cx="3317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I</a:t>
            </a:r>
            <a:r>
              <a:rPr lang="en-US" sz="1800" b="1" baseline="-25000" dirty="0"/>
              <a:t>3</a:t>
            </a:r>
          </a:p>
        </p:txBody>
      </p:sp>
      <p:sp>
        <p:nvSpPr>
          <p:cNvPr id="2" name="Title 1"/>
          <p:cNvSpPr>
            <a:spLocks noGrp="1"/>
          </p:cNvSpPr>
          <p:nvPr>
            <p:ph type="title"/>
          </p:nvPr>
        </p:nvSpPr>
        <p:spPr/>
        <p:txBody>
          <a:bodyPr/>
          <a:lstStyle/>
          <a:p>
            <a:r>
              <a:rPr lang="en-US" dirty="0"/>
              <a:t>Conservative branch handling</a:t>
            </a:r>
          </a:p>
        </p:txBody>
      </p:sp>
      <p:sp>
        <p:nvSpPr>
          <p:cNvPr id="29" name="Text Box 26"/>
          <p:cNvSpPr txBox="1">
            <a:spLocks noChangeArrowheads="1"/>
          </p:cNvSpPr>
          <p:nvPr/>
        </p:nvSpPr>
        <p:spPr bwMode="auto">
          <a:xfrm>
            <a:off x="1227157" y="2805113"/>
            <a:ext cx="68220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BEQ</a:t>
            </a:r>
            <a:endParaRPr lang="en-US" sz="1800" b="1" baseline="-25000" dirty="0"/>
          </a:p>
        </p:txBody>
      </p:sp>
      <p:sp>
        <p:nvSpPr>
          <p:cNvPr id="30" name="Text Box 26"/>
          <p:cNvSpPr txBox="1">
            <a:spLocks noChangeArrowheads="1"/>
          </p:cNvSpPr>
          <p:nvPr/>
        </p:nvSpPr>
        <p:spPr bwMode="auto">
          <a:xfrm>
            <a:off x="5614192" y="2805113"/>
            <a:ext cx="3317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I</a:t>
            </a:r>
            <a:r>
              <a:rPr lang="en-US" sz="1800" b="1" baseline="-25000" dirty="0"/>
              <a:t>2</a:t>
            </a:r>
          </a:p>
        </p:txBody>
      </p:sp>
      <p:sp>
        <p:nvSpPr>
          <p:cNvPr id="31" name="Text Box 26"/>
          <p:cNvSpPr txBox="1">
            <a:spLocks noChangeArrowheads="1"/>
          </p:cNvSpPr>
          <p:nvPr/>
        </p:nvSpPr>
        <p:spPr bwMode="auto">
          <a:xfrm>
            <a:off x="7071181" y="2805113"/>
            <a:ext cx="3317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I</a:t>
            </a:r>
            <a:r>
              <a:rPr lang="en-US" sz="1800" b="1" baseline="-25000" dirty="0"/>
              <a:t>1</a:t>
            </a:r>
          </a:p>
        </p:txBody>
      </p:sp>
      <p:sp>
        <p:nvSpPr>
          <p:cNvPr id="3" name="Oval Callout 2"/>
          <p:cNvSpPr/>
          <p:nvPr/>
        </p:nvSpPr>
        <p:spPr>
          <a:xfrm>
            <a:off x="0" y="4187826"/>
            <a:ext cx="1464804" cy="1842894"/>
          </a:xfrm>
          <a:prstGeom prst="wedgeEllipseCallout">
            <a:avLst>
              <a:gd name="adj1" fmla="val 25173"/>
              <a:gd name="adj2" fmla="val -9315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Note: IF stage does not know yet</a:t>
            </a:r>
          </a:p>
        </p:txBody>
      </p:sp>
    </p:spTree>
    <p:extLst>
      <p:ext uri="{BB962C8B-B14F-4D97-AF65-F5344CB8AC3E}">
        <p14:creationId xmlns:p14="http://schemas.microsoft.com/office/powerpoint/2010/main" val="306917181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ular Callout 2"/>
          <p:cNvSpPr/>
          <p:nvPr/>
        </p:nvSpPr>
        <p:spPr>
          <a:xfrm>
            <a:off x="2462303" y="4351986"/>
            <a:ext cx="1002201" cy="1842894"/>
          </a:xfrm>
          <a:prstGeom prst="wedgeRoundRectCallout">
            <a:avLst>
              <a:gd name="adj1" fmla="val 4167"/>
              <a:gd name="adj2" fmla="val -110497"/>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Decode stage knows</a:t>
            </a:r>
          </a:p>
        </p:txBody>
      </p:sp>
      <p:sp>
        <p:nvSpPr>
          <p:cNvPr id="42012" name="Text Box 28"/>
          <p:cNvSpPr txBox="1">
            <a:spLocks noChangeArrowheads="1"/>
          </p:cNvSpPr>
          <p:nvPr/>
        </p:nvSpPr>
        <p:spPr bwMode="auto">
          <a:xfrm>
            <a:off x="1227158" y="1785938"/>
            <a:ext cx="19478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u="sng" dirty="0"/>
              <a:t>Cycle</a:t>
            </a:r>
            <a:r>
              <a:rPr lang="en-US" sz="1600" b="1" dirty="0"/>
              <a:t> </a:t>
            </a:r>
            <a:r>
              <a:rPr lang="en-US" sz="1600" b="1" dirty="0">
                <a:solidFill>
                  <a:srgbClr val="990000"/>
                </a:solidFill>
              </a:rPr>
              <a:t>2</a:t>
            </a:r>
          </a:p>
        </p:txBody>
      </p:sp>
      <p:sp>
        <p:nvSpPr>
          <p:cNvPr id="41988" name="Text Box 5"/>
          <p:cNvSpPr txBox="1">
            <a:spLocks noChangeArrowheads="1"/>
          </p:cNvSpPr>
          <p:nvPr/>
        </p:nvSpPr>
        <p:spPr bwMode="auto">
          <a:xfrm>
            <a:off x="1189037" y="3817938"/>
            <a:ext cx="4572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IF</a:t>
            </a:r>
          </a:p>
        </p:txBody>
      </p:sp>
      <p:sp>
        <p:nvSpPr>
          <p:cNvPr id="41989" name="Text Box 6"/>
          <p:cNvSpPr txBox="1">
            <a:spLocks noChangeArrowheads="1"/>
          </p:cNvSpPr>
          <p:nvPr/>
        </p:nvSpPr>
        <p:spPr bwMode="auto">
          <a:xfrm>
            <a:off x="2560637" y="3817938"/>
            <a:ext cx="8382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ID/RR</a:t>
            </a:r>
          </a:p>
        </p:txBody>
      </p:sp>
      <p:sp>
        <p:nvSpPr>
          <p:cNvPr id="41990" name="Text Box 7"/>
          <p:cNvSpPr txBox="1">
            <a:spLocks noChangeArrowheads="1"/>
          </p:cNvSpPr>
          <p:nvPr/>
        </p:nvSpPr>
        <p:spPr bwMode="auto">
          <a:xfrm>
            <a:off x="4084637" y="3817938"/>
            <a:ext cx="5334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EX</a:t>
            </a:r>
          </a:p>
        </p:txBody>
      </p:sp>
      <p:sp>
        <p:nvSpPr>
          <p:cNvPr id="41991" name="Text Box 8"/>
          <p:cNvSpPr txBox="1">
            <a:spLocks noChangeArrowheads="1"/>
          </p:cNvSpPr>
          <p:nvPr/>
        </p:nvSpPr>
        <p:spPr bwMode="auto">
          <a:xfrm>
            <a:off x="5303837" y="3817938"/>
            <a:ext cx="7620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MEM</a:t>
            </a:r>
          </a:p>
        </p:txBody>
      </p:sp>
      <p:sp>
        <p:nvSpPr>
          <p:cNvPr id="41992" name="Text Box 9"/>
          <p:cNvSpPr txBox="1">
            <a:spLocks noChangeArrowheads="1"/>
          </p:cNvSpPr>
          <p:nvPr/>
        </p:nvSpPr>
        <p:spPr bwMode="auto">
          <a:xfrm>
            <a:off x="6757987" y="3817938"/>
            <a:ext cx="9144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dirty="0"/>
              <a:t>WB</a:t>
            </a:r>
          </a:p>
        </p:txBody>
      </p:sp>
      <p:sp>
        <p:nvSpPr>
          <p:cNvPr id="41993" name="Line 10"/>
          <p:cNvSpPr>
            <a:spLocks noChangeShapeType="1"/>
          </p:cNvSpPr>
          <p:nvPr/>
        </p:nvSpPr>
        <p:spPr bwMode="auto">
          <a:xfrm>
            <a:off x="808037" y="3970338"/>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1994" name="Line 11"/>
          <p:cNvSpPr>
            <a:spLocks noChangeShapeType="1"/>
          </p:cNvSpPr>
          <p:nvPr/>
        </p:nvSpPr>
        <p:spPr bwMode="auto">
          <a:xfrm>
            <a:off x="7672387" y="3970338"/>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1995" name="Text Box 14"/>
          <p:cNvSpPr txBox="1">
            <a:spLocks noChangeArrowheads="1"/>
          </p:cNvSpPr>
          <p:nvPr/>
        </p:nvSpPr>
        <p:spPr bwMode="auto">
          <a:xfrm>
            <a:off x="2027237" y="2827338"/>
            <a:ext cx="304800" cy="3140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6" name="Text Box 15"/>
          <p:cNvSpPr txBox="1">
            <a:spLocks noChangeArrowheads="1"/>
          </p:cNvSpPr>
          <p:nvPr/>
        </p:nvSpPr>
        <p:spPr bwMode="auto">
          <a:xfrm>
            <a:off x="3551237" y="2827338"/>
            <a:ext cx="304800" cy="3140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7" name="Text Box 16"/>
          <p:cNvSpPr txBox="1">
            <a:spLocks noChangeArrowheads="1"/>
          </p:cNvSpPr>
          <p:nvPr/>
        </p:nvSpPr>
        <p:spPr bwMode="auto">
          <a:xfrm>
            <a:off x="6294437" y="2827338"/>
            <a:ext cx="304800" cy="3140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8" name="Text Box 17"/>
          <p:cNvSpPr txBox="1">
            <a:spLocks noChangeArrowheads="1"/>
          </p:cNvSpPr>
          <p:nvPr/>
        </p:nvSpPr>
        <p:spPr bwMode="auto">
          <a:xfrm>
            <a:off x="4846637" y="2827338"/>
            <a:ext cx="304800" cy="3140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9" name="Line 18"/>
          <p:cNvSpPr>
            <a:spLocks noChangeShapeType="1"/>
          </p:cNvSpPr>
          <p:nvPr/>
        </p:nvSpPr>
        <p:spPr bwMode="auto">
          <a:xfrm>
            <a:off x="1646237" y="3970338"/>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0" name="Line 19"/>
          <p:cNvSpPr>
            <a:spLocks noChangeShapeType="1"/>
          </p:cNvSpPr>
          <p:nvPr/>
        </p:nvSpPr>
        <p:spPr bwMode="auto">
          <a:xfrm>
            <a:off x="2332037" y="39703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1" name="Line 20"/>
          <p:cNvSpPr>
            <a:spLocks noChangeShapeType="1"/>
          </p:cNvSpPr>
          <p:nvPr/>
        </p:nvSpPr>
        <p:spPr bwMode="auto">
          <a:xfrm>
            <a:off x="3398837" y="3970338"/>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2" name="Line 21"/>
          <p:cNvSpPr>
            <a:spLocks noChangeShapeType="1"/>
          </p:cNvSpPr>
          <p:nvPr/>
        </p:nvSpPr>
        <p:spPr bwMode="auto">
          <a:xfrm>
            <a:off x="3856037" y="39703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3" name="Line 22"/>
          <p:cNvSpPr>
            <a:spLocks noChangeShapeType="1"/>
          </p:cNvSpPr>
          <p:nvPr/>
        </p:nvSpPr>
        <p:spPr bwMode="auto">
          <a:xfrm>
            <a:off x="4618037" y="39703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4" name="Line 23"/>
          <p:cNvSpPr>
            <a:spLocks noChangeShapeType="1"/>
          </p:cNvSpPr>
          <p:nvPr/>
        </p:nvSpPr>
        <p:spPr bwMode="auto">
          <a:xfrm>
            <a:off x="6065837" y="39703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5" name="Line 24"/>
          <p:cNvSpPr>
            <a:spLocks noChangeShapeType="1"/>
          </p:cNvSpPr>
          <p:nvPr/>
        </p:nvSpPr>
        <p:spPr bwMode="auto">
          <a:xfrm>
            <a:off x="5151437" y="3970338"/>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6" name="Line 25"/>
          <p:cNvSpPr>
            <a:spLocks noChangeShapeType="1"/>
          </p:cNvSpPr>
          <p:nvPr/>
        </p:nvSpPr>
        <p:spPr bwMode="auto">
          <a:xfrm>
            <a:off x="6599237" y="3970338"/>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7" name="Text Box 26"/>
          <p:cNvSpPr txBox="1">
            <a:spLocks noChangeArrowheads="1"/>
          </p:cNvSpPr>
          <p:nvPr/>
        </p:nvSpPr>
        <p:spPr bwMode="auto">
          <a:xfrm>
            <a:off x="1445783" y="2804835"/>
            <a:ext cx="3317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I</a:t>
            </a:r>
            <a:r>
              <a:rPr lang="en-US" sz="1800" b="1" baseline="-25000" dirty="0"/>
              <a:t>5</a:t>
            </a:r>
          </a:p>
        </p:txBody>
      </p:sp>
      <p:sp>
        <p:nvSpPr>
          <p:cNvPr id="42008" name="Text Box 27"/>
          <p:cNvSpPr txBox="1">
            <a:spLocks noChangeArrowheads="1"/>
          </p:cNvSpPr>
          <p:nvPr/>
        </p:nvSpPr>
        <p:spPr bwMode="auto">
          <a:xfrm>
            <a:off x="4210050" y="2805113"/>
            <a:ext cx="3317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I</a:t>
            </a:r>
            <a:r>
              <a:rPr lang="en-US" sz="1800" b="1" baseline="-25000" dirty="0"/>
              <a:t>4</a:t>
            </a:r>
          </a:p>
        </p:txBody>
      </p:sp>
      <p:sp>
        <p:nvSpPr>
          <p:cNvPr id="2" name="Title 1"/>
          <p:cNvSpPr>
            <a:spLocks noGrp="1"/>
          </p:cNvSpPr>
          <p:nvPr>
            <p:ph type="title"/>
          </p:nvPr>
        </p:nvSpPr>
        <p:spPr/>
        <p:txBody>
          <a:bodyPr/>
          <a:lstStyle/>
          <a:p>
            <a:r>
              <a:rPr lang="en-US" dirty="0"/>
              <a:t>Branch handling</a:t>
            </a:r>
          </a:p>
        </p:txBody>
      </p:sp>
      <p:sp>
        <p:nvSpPr>
          <p:cNvPr id="29" name="Text Box 26"/>
          <p:cNvSpPr txBox="1">
            <a:spLocks noChangeArrowheads="1"/>
          </p:cNvSpPr>
          <p:nvPr/>
        </p:nvSpPr>
        <p:spPr bwMode="auto">
          <a:xfrm>
            <a:off x="2613746" y="2804835"/>
            <a:ext cx="68220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BEQ</a:t>
            </a:r>
            <a:endParaRPr lang="en-US" sz="1800" b="1" baseline="-25000" dirty="0"/>
          </a:p>
        </p:txBody>
      </p:sp>
      <p:sp>
        <p:nvSpPr>
          <p:cNvPr id="30" name="Text Box 26"/>
          <p:cNvSpPr txBox="1">
            <a:spLocks noChangeArrowheads="1"/>
          </p:cNvSpPr>
          <p:nvPr/>
        </p:nvSpPr>
        <p:spPr bwMode="auto">
          <a:xfrm>
            <a:off x="5614192" y="2805113"/>
            <a:ext cx="3317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I</a:t>
            </a:r>
            <a:r>
              <a:rPr lang="en-US" sz="1800" b="1" baseline="-25000" dirty="0"/>
              <a:t>3</a:t>
            </a:r>
          </a:p>
        </p:txBody>
      </p:sp>
      <p:sp>
        <p:nvSpPr>
          <p:cNvPr id="31" name="Text Box 26"/>
          <p:cNvSpPr txBox="1">
            <a:spLocks noChangeArrowheads="1"/>
          </p:cNvSpPr>
          <p:nvPr/>
        </p:nvSpPr>
        <p:spPr bwMode="auto">
          <a:xfrm>
            <a:off x="7071181" y="2805113"/>
            <a:ext cx="3317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I</a:t>
            </a:r>
            <a:r>
              <a:rPr lang="en-US" sz="1800" b="1" baseline="-25000" dirty="0"/>
              <a:t>2</a:t>
            </a:r>
          </a:p>
        </p:txBody>
      </p:sp>
      <p:sp>
        <p:nvSpPr>
          <p:cNvPr id="32" name="Line 26"/>
          <p:cNvSpPr>
            <a:spLocks noChangeShapeType="1"/>
          </p:cNvSpPr>
          <p:nvPr/>
        </p:nvSpPr>
        <p:spPr bwMode="auto">
          <a:xfrm>
            <a:off x="2729311" y="4187826"/>
            <a:ext cx="0" cy="219713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3" name="Line 27"/>
          <p:cNvSpPr>
            <a:spLocks noChangeShapeType="1"/>
          </p:cNvSpPr>
          <p:nvPr/>
        </p:nvSpPr>
        <p:spPr bwMode="auto">
          <a:xfrm flipH="1">
            <a:off x="1445783" y="6384960"/>
            <a:ext cx="128352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 name="Line 28"/>
          <p:cNvSpPr>
            <a:spLocks noChangeShapeType="1"/>
          </p:cNvSpPr>
          <p:nvPr/>
        </p:nvSpPr>
        <p:spPr bwMode="auto">
          <a:xfrm flipV="1">
            <a:off x="1445783" y="4187826"/>
            <a:ext cx="0" cy="2197134"/>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 name="TextBox 3"/>
          <p:cNvSpPr txBox="1"/>
          <p:nvPr/>
        </p:nvSpPr>
        <p:spPr>
          <a:xfrm>
            <a:off x="1570037" y="6093388"/>
            <a:ext cx="914400" cy="338554"/>
          </a:xfrm>
          <a:prstGeom prst="rect">
            <a:avLst/>
          </a:prstGeom>
          <a:noFill/>
        </p:spPr>
        <p:txBody>
          <a:bodyPr wrap="square" rtlCol="0">
            <a:spAutoFit/>
          </a:bodyPr>
          <a:lstStyle/>
          <a:p>
            <a:r>
              <a:rPr lang="en-US" sz="1600" dirty="0">
                <a:solidFill>
                  <a:srgbClr val="990000"/>
                </a:solidFill>
              </a:rPr>
              <a:t>STAY</a:t>
            </a:r>
          </a:p>
        </p:txBody>
      </p:sp>
      <p:sp>
        <p:nvSpPr>
          <p:cNvPr id="35" name="Text Box 26"/>
          <p:cNvSpPr txBox="1">
            <a:spLocks noChangeArrowheads="1"/>
          </p:cNvSpPr>
          <p:nvPr/>
        </p:nvSpPr>
        <p:spPr bwMode="auto">
          <a:xfrm>
            <a:off x="1415468" y="3141901"/>
            <a:ext cx="68220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solidFill>
                  <a:srgbClr val="3366FF"/>
                </a:solidFill>
              </a:rPr>
              <a:t>NOP</a:t>
            </a:r>
            <a:endParaRPr lang="en-US" sz="1800" b="1" baseline="-25000" dirty="0">
              <a:solidFill>
                <a:srgbClr val="3366FF"/>
              </a:solidFill>
            </a:endParaRPr>
          </a:p>
        </p:txBody>
      </p:sp>
    </p:spTree>
    <p:extLst>
      <p:ext uri="{BB962C8B-B14F-4D97-AF65-F5344CB8AC3E}">
        <p14:creationId xmlns:p14="http://schemas.microsoft.com/office/powerpoint/2010/main" val="3304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dissolve">
                                      <p:cBhvr>
                                        <p:cTn id="10" dur="500"/>
                                        <p:tgtEl>
                                          <p:spTgt spid="3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dissolve">
                                      <p:cBhvr>
                                        <p:cTn id="13" dur="500"/>
                                        <p:tgtEl>
                                          <p:spTgt spid="33"/>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dissolve">
                                      <p:cBhvr>
                                        <p:cTn id="16" dur="500"/>
                                        <p:tgtEl>
                                          <p:spTgt spid="34"/>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dissolve">
                                      <p:cBhvr>
                                        <p:cTn id="2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 grpId="0"/>
      <p:bldP spid="35"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ular Callout 2"/>
          <p:cNvSpPr/>
          <p:nvPr/>
        </p:nvSpPr>
        <p:spPr>
          <a:xfrm>
            <a:off x="3844436" y="5015106"/>
            <a:ext cx="1002201" cy="1842894"/>
          </a:xfrm>
          <a:prstGeom prst="wedgeRoundRectCallout">
            <a:avLst>
              <a:gd name="adj1" fmla="val 719"/>
              <a:gd name="adj2" fmla="val -86118"/>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A-B </a:t>
            </a:r>
            <a:r>
              <a:rPr lang="en-US" dirty="0" err="1"/>
              <a:t>calcu</a:t>
            </a:r>
            <a:r>
              <a:rPr lang="en-US" dirty="0"/>
              <a:t>-</a:t>
            </a:r>
          </a:p>
          <a:p>
            <a:pPr algn="ctr"/>
            <a:r>
              <a:rPr lang="en-US" dirty="0" err="1"/>
              <a:t>lated</a:t>
            </a:r>
            <a:endParaRPr lang="en-US" dirty="0"/>
          </a:p>
        </p:txBody>
      </p:sp>
      <p:sp>
        <p:nvSpPr>
          <p:cNvPr id="42012" name="Text Box 28"/>
          <p:cNvSpPr txBox="1">
            <a:spLocks noChangeArrowheads="1"/>
          </p:cNvSpPr>
          <p:nvPr/>
        </p:nvSpPr>
        <p:spPr bwMode="auto">
          <a:xfrm>
            <a:off x="1227158" y="1785938"/>
            <a:ext cx="19478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u="sng" dirty="0"/>
              <a:t>Cycle</a:t>
            </a:r>
            <a:r>
              <a:rPr lang="en-US" sz="1600" b="1" dirty="0"/>
              <a:t> </a:t>
            </a:r>
            <a:r>
              <a:rPr lang="en-US" sz="1600" b="1" dirty="0">
                <a:solidFill>
                  <a:srgbClr val="990000"/>
                </a:solidFill>
              </a:rPr>
              <a:t>3</a:t>
            </a:r>
          </a:p>
        </p:txBody>
      </p:sp>
      <p:sp>
        <p:nvSpPr>
          <p:cNvPr id="41988" name="Text Box 5"/>
          <p:cNvSpPr txBox="1">
            <a:spLocks noChangeArrowheads="1"/>
          </p:cNvSpPr>
          <p:nvPr/>
        </p:nvSpPr>
        <p:spPr bwMode="auto">
          <a:xfrm>
            <a:off x="1189037" y="3817938"/>
            <a:ext cx="4572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IF</a:t>
            </a:r>
          </a:p>
        </p:txBody>
      </p:sp>
      <p:sp>
        <p:nvSpPr>
          <p:cNvPr id="41989" name="Text Box 6"/>
          <p:cNvSpPr txBox="1">
            <a:spLocks noChangeArrowheads="1"/>
          </p:cNvSpPr>
          <p:nvPr/>
        </p:nvSpPr>
        <p:spPr bwMode="auto">
          <a:xfrm>
            <a:off x="2560637" y="3817938"/>
            <a:ext cx="8382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ID/RR</a:t>
            </a:r>
          </a:p>
        </p:txBody>
      </p:sp>
      <p:sp>
        <p:nvSpPr>
          <p:cNvPr id="41990" name="Text Box 7"/>
          <p:cNvSpPr txBox="1">
            <a:spLocks noChangeArrowheads="1"/>
          </p:cNvSpPr>
          <p:nvPr/>
        </p:nvSpPr>
        <p:spPr bwMode="auto">
          <a:xfrm>
            <a:off x="4084637" y="3817938"/>
            <a:ext cx="5334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EX</a:t>
            </a:r>
          </a:p>
        </p:txBody>
      </p:sp>
      <p:sp>
        <p:nvSpPr>
          <p:cNvPr id="41991" name="Text Box 8"/>
          <p:cNvSpPr txBox="1">
            <a:spLocks noChangeArrowheads="1"/>
          </p:cNvSpPr>
          <p:nvPr/>
        </p:nvSpPr>
        <p:spPr bwMode="auto">
          <a:xfrm>
            <a:off x="5303837" y="3817938"/>
            <a:ext cx="7620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MEM</a:t>
            </a:r>
          </a:p>
        </p:txBody>
      </p:sp>
      <p:sp>
        <p:nvSpPr>
          <p:cNvPr id="41992" name="Text Box 9"/>
          <p:cNvSpPr txBox="1">
            <a:spLocks noChangeArrowheads="1"/>
          </p:cNvSpPr>
          <p:nvPr/>
        </p:nvSpPr>
        <p:spPr bwMode="auto">
          <a:xfrm>
            <a:off x="6757987" y="3817938"/>
            <a:ext cx="9144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dirty="0"/>
              <a:t>WB</a:t>
            </a:r>
          </a:p>
        </p:txBody>
      </p:sp>
      <p:sp>
        <p:nvSpPr>
          <p:cNvPr id="41993" name="Line 10"/>
          <p:cNvSpPr>
            <a:spLocks noChangeShapeType="1"/>
          </p:cNvSpPr>
          <p:nvPr/>
        </p:nvSpPr>
        <p:spPr bwMode="auto">
          <a:xfrm>
            <a:off x="808037" y="3970338"/>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1994" name="Line 11"/>
          <p:cNvSpPr>
            <a:spLocks noChangeShapeType="1"/>
          </p:cNvSpPr>
          <p:nvPr/>
        </p:nvSpPr>
        <p:spPr bwMode="auto">
          <a:xfrm>
            <a:off x="7672387" y="3970338"/>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1995" name="Text Box 14"/>
          <p:cNvSpPr txBox="1">
            <a:spLocks noChangeArrowheads="1"/>
          </p:cNvSpPr>
          <p:nvPr/>
        </p:nvSpPr>
        <p:spPr bwMode="auto">
          <a:xfrm>
            <a:off x="2027237" y="2827338"/>
            <a:ext cx="304800" cy="3140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6" name="Text Box 15"/>
          <p:cNvSpPr txBox="1">
            <a:spLocks noChangeArrowheads="1"/>
          </p:cNvSpPr>
          <p:nvPr/>
        </p:nvSpPr>
        <p:spPr bwMode="auto">
          <a:xfrm>
            <a:off x="3551237" y="2827338"/>
            <a:ext cx="304800" cy="3140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7" name="Text Box 16"/>
          <p:cNvSpPr txBox="1">
            <a:spLocks noChangeArrowheads="1"/>
          </p:cNvSpPr>
          <p:nvPr/>
        </p:nvSpPr>
        <p:spPr bwMode="auto">
          <a:xfrm>
            <a:off x="6294437" y="2827338"/>
            <a:ext cx="304800" cy="3140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8" name="Text Box 17"/>
          <p:cNvSpPr txBox="1">
            <a:spLocks noChangeArrowheads="1"/>
          </p:cNvSpPr>
          <p:nvPr/>
        </p:nvSpPr>
        <p:spPr bwMode="auto">
          <a:xfrm>
            <a:off x="4846637" y="2827338"/>
            <a:ext cx="304800" cy="3140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9" name="Line 18"/>
          <p:cNvSpPr>
            <a:spLocks noChangeShapeType="1"/>
          </p:cNvSpPr>
          <p:nvPr/>
        </p:nvSpPr>
        <p:spPr bwMode="auto">
          <a:xfrm>
            <a:off x="1646237" y="3970338"/>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0" name="Line 19"/>
          <p:cNvSpPr>
            <a:spLocks noChangeShapeType="1"/>
          </p:cNvSpPr>
          <p:nvPr/>
        </p:nvSpPr>
        <p:spPr bwMode="auto">
          <a:xfrm>
            <a:off x="2332037" y="39703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1" name="Line 20"/>
          <p:cNvSpPr>
            <a:spLocks noChangeShapeType="1"/>
          </p:cNvSpPr>
          <p:nvPr/>
        </p:nvSpPr>
        <p:spPr bwMode="auto">
          <a:xfrm>
            <a:off x="3398837" y="3970338"/>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2" name="Line 21"/>
          <p:cNvSpPr>
            <a:spLocks noChangeShapeType="1"/>
          </p:cNvSpPr>
          <p:nvPr/>
        </p:nvSpPr>
        <p:spPr bwMode="auto">
          <a:xfrm>
            <a:off x="3856037" y="39703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3" name="Line 22"/>
          <p:cNvSpPr>
            <a:spLocks noChangeShapeType="1"/>
          </p:cNvSpPr>
          <p:nvPr/>
        </p:nvSpPr>
        <p:spPr bwMode="auto">
          <a:xfrm>
            <a:off x="4618037" y="39703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4" name="Line 23"/>
          <p:cNvSpPr>
            <a:spLocks noChangeShapeType="1"/>
          </p:cNvSpPr>
          <p:nvPr/>
        </p:nvSpPr>
        <p:spPr bwMode="auto">
          <a:xfrm>
            <a:off x="6065837" y="39703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5" name="Line 24"/>
          <p:cNvSpPr>
            <a:spLocks noChangeShapeType="1"/>
          </p:cNvSpPr>
          <p:nvPr/>
        </p:nvSpPr>
        <p:spPr bwMode="auto">
          <a:xfrm>
            <a:off x="5151437" y="3970338"/>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6" name="Line 25"/>
          <p:cNvSpPr>
            <a:spLocks noChangeShapeType="1"/>
          </p:cNvSpPr>
          <p:nvPr/>
        </p:nvSpPr>
        <p:spPr bwMode="auto">
          <a:xfrm>
            <a:off x="6599237" y="3970338"/>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7" name="Text Box 26"/>
          <p:cNvSpPr txBox="1">
            <a:spLocks noChangeArrowheads="1"/>
          </p:cNvSpPr>
          <p:nvPr/>
        </p:nvSpPr>
        <p:spPr bwMode="auto">
          <a:xfrm>
            <a:off x="1445783" y="2804835"/>
            <a:ext cx="3317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I</a:t>
            </a:r>
            <a:r>
              <a:rPr lang="en-US" sz="1800" b="1" baseline="-25000" dirty="0"/>
              <a:t>5</a:t>
            </a:r>
          </a:p>
        </p:txBody>
      </p:sp>
      <p:sp>
        <p:nvSpPr>
          <p:cNvPr id="2" name="Title 1"/>
          <p:cNvSpPr>
            <a:spLocks noGrp="1"/>
          </p:cNvSpPr>
          <p:nvPr>
            <p:ph type="title"/>
          </p:nvPr>
        </p:nvSpPr>
        <p:spPr/>
        <p:txBody>
          <a:bodyPr/>
          <a:lstStyle/>
          <a:p>
            <a:r>
              <a:rPr lang="en-US" dirty="0"/>
              <a:t>Branch handling</a:t>
            </a:r>
          </a:p>
        </p:txBody>
      </p:sp>
      <p:sp>
        <p:nvSpPr>
          <p:cNvPr id="29" name="Text Box 26"/>
          <p:cNvSpPr txBox="1">
            <a:spLocks noChangeArrowheads="1"/>
          </p:cNvSpPr>
          <p:nvPr/>
        </p:nvSpPr>
        <p:spPr bwMode="auto">
          <a:xfrm>
            <a:off x="4022011" y="2811144"/>
            <a:ext cx="68220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BEQ</a:t>
            </a:r>
            <a:endParaRPr lang="en-US" sz="1800" b="1" baseline="-25000" dirty="0"/>
          </a:p>
        </p:txBody>
      </p:sp>
      <p:sp>
        <p:nvSpPr>
          <p:cNvPr id="30" name="Text Box 26"/>
          <p:cNvSpPr txBox="1">
            <a:spLocks noChangeArrowheads="1"/>
          </p:cNvSpPr>
          <p:nvPr/>
        </p:nvSpPr>
        <p:spPr bwMode="auto">
          <a:xfrm>
            <a:off x="5614192" y="2805113"/>
            <a:ext cx="3317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I</a:t>
            </a:r>
            <a:r>
              <a:rPr lang="en-US" sz="1800" b="1" baseline="-25000" dirty="0"/>
              <a:t>4</a:t>
            </a:r>
          </a:p>
        </p:txBody>
      </p:sp>
      <p:sp>
        <p:nvSpPr>
          <p:cNvPr id="31" name="Text Box 26"/>
          <p:cNvSpPr txBox="1">
            <a:spLocks noChangeArrowheads="1"/>
          </p:cNvSpPr>
          <p:nvPr/>
        </p:nvSpPr>
        <p:spPr bwMode="auto">
          <a:xfrm>
            <a:off x="7071181" y="2805113"/>
            <a:ext cx="3317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I</a:t>
            </a:r>
            <a:r>
              <a:rPr lang="en-US" sz="1800" b="1" baseline="-25000" dirty="0"/>
              <a:t>3</a:t>
            </a:r>
          </a:p>
        </p:txBody>
      </p:sp>
      <p:sp>
        <p:nvSpPr>
          <p:cNvPr id="35" name="Text Box 26"/>
          <p:cNvSpPr txBox="1">
            <a:spLocks noChangeArrowheads="1"/>
          </p:cNvSpPr>
          <p:nvPr/>
        </p:nvSpPr>
        <p:spPr bwMode="auto">
          <a:xfrm>
            <a:off x="2560637" y="2832919"/>
            <a:ext cx="68220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solidFill>
                  <a:srgbClr val="3366FF"/>
                </a:solidFill>
              </a:rPr>
              <a:t>NOP</a:t>
            </a:r>
            <a:endParaRPr lang="en-US" sz="1800" b="1" baseline="-25000" dirty="0">
              <a:solidFill>
                <a:srgbClr val="3366FF"/>
              </a:solidFill>
            </a:endParaRPr>
          </a:p>
        </p:txBody>
      </p:sp>
    </p:spTree>
    <p:extLst>
      <p:ext uri="{BB962C8B-B14F-4D97-AF65-F5344CB8AC3E}">
        <p14:creationId xmlns:p14="http://schemas.microsoft.com/office/powerpoint/2010/main" val="242552194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12" name="Text Box 28"/>
          <p:cNvSpPr txBox="1">
            <a:spLocks noChangeArrowheads="1"/>
          </p:cNvSpPr>
          <p:nvPr/>
        </p:nvSpPr>
        <p:spPr bwMode="auto">
          <a:xfrm>
            <a:off x="1227158" y="1785938"/>
            <a:ext cx="19478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u="sng" dirty="0"/>
              <a:t>Cycle</a:t>
            </a:r>
            <a:r>
              <a:rPr lang="en-US" sz="1600" b="1" dirty="0"/>
              <a:t> </a:t>
            </a:r>
            <a:r>
              <a:rPr lang="en-US" sz="1600" b="1" dirty="0">
                <a:solidFill>
                  <a:srgbClr val="990000"/>
                </a:solidFill>
              </a:rPr>
              <a:t>3</a:t>
            </a:r>
          </a:p>
        </p:txBody>
      </p:sp>
      <p:sp>
        <p:nvSpPr>
          <p:cNvPr id="41988" name="Text Box 5"/>
          <p:cNvSpPr txBox="1">
            <a:spLocks noChangeArrowheads="1"/>
          </p:cNvSpPr>
          <p:nvPr/>
        </p:nvSpPr>
        <p:spPr bwMode="auto">
          <a:xfrm>
            <a:off x="1189037" y="3817938"/>
            <a:ext cx="4572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IF</a:t>
            </a:r>
          </a:p>
        </p:txBody>
      </p:sp>
      <p:sp>
        <p:nvSpPr>
          <p:cNvPr id="41989" name="Text Box 6"/>
          <p:cNvSpPr txBox="1">
            <a:spLocks noChangeArrowheads="1"/>
          </p:cNvSpPr>
          <p:nvPr/>
        </p:nvSpPr>
        <p:spPr bwMode="auto">
          <a:xfrm>
            <a:off x="2560637" y="3817938"/>
            <a:ext cx="8382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ID/RR</a:t>
            </a:r>
          </a:p>
        </p:txBody>
      </p:sp>
      <p:sp>
        <p:nvSpPr>
          <p:cNvPr id="41990" name="Text Box 7"/>
          <p:cNvSpPr txBox="1">
            <a:spLocks noChangeArrowheads="1"/>
          </p:cNvSpPr>
          <p:nvPr/>
        </p:nvSpPr>
        <p:spPr bwMode="auto">
          <a:xfrm>
            <a:off x="4084637" y="3817938"/>
            <a:ext cx="5334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EX</a:t>
            </a:r>
          </a:p>
        </p:txBody>
      </p:sp>
      <p:sp>
        <p:nvSpPr>
          <p:cNvPr id="41991" name="Text Box 8"/>
          <p:cNvSpPr txBox="1">
            <a:spLocks noChangeArrowheads="1"/>
          </p:cNvSpPr>
          <p:nvPr/>
        </p:nvSpPr>
        <p:spPr bwMode="auto">
          <a:xfrm>
            <a:off x="5303837" y="3817938"/>
            <a:ext cx="7620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MEM</a:t>
            </a:r>
          </a:p>
        </p:txBody>
      </p:sp>
      <p:sp>
        <p:nvSpPr>
          <p:cNvPr id="41992" name="Text Box 9"/>
          <p:cNvSpPr txBox="1">
            <a:spLocks noChangeArrowheads="1"/>
          </p:cNvSpPr>
          <p:nvPr/>
        </p:nvSpPr>
        <p:spPr bwMode="auto">
          <a:xfrm>
            <a:off x="6757987" y="3817938"/>
            <a:ext cx="9144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dirty="0"/>
              <a:t>WB</a:t>
            </a:r>
          </a:p>
        </p:txBody>
      </p:sp>
      <p:sp>
        <p:nvSpPr>
          <p:cNvPr id="41993" name="Line 10"/>
          <p:cNvSpPr>
            <a:spLocks noChangeShapeType="1"/>
          </p:cNvSpPr>
          <p:nvPr/>
        </p:nvSpPr>
        <p:spPr bwMode="auto">
          <a:xfrm>
            <a:off x="808037" y="3970338"/>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1994" name="Line 11"/>
          <p:cNvSpPr>
            <a:spLocks noChangeShapeType="1"/>
          </p:cNvSpPr>
          <p:nvPr/>
        </p:nvSpPr>
        <p:spPr bwMode="auto">
          <a:xfrm>
            <a:off x="7672387" y="3970338"/>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1995" name="Text Box 14"/>
          <p:cNvSpPr txBox="1">
            <a:spLocks noChangeArrowheads="1"/>
          </p:cNvSpPr>
          <p:nvPr/>
        </p:nvSpPr>
        <p:spPr bwMode="auto">
          <a:xfrm>
            <a:off x="2027237" y="2827338"/>
            <a:ext cx="304800" cy="3140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6" name="Text Box 15"/>
          <p:cNvSpPr txBox="1">
            <a:spLocks noChangeArrowheads="1"/>
          </p:cNvSpPr>
          <p:nvPr/>
        </p:nvSpPr>
        <p:spPr bwMode="auto">
          <a:xfrm>
            <a:off x="3551237" y="2827338"/>
            <a:ext cx="304800" cy="3140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7" name="Text Box 16"/>
          <p:cNvSpPr txBox="1">
            <a:spLocks noChangeArrowheads="1"/>
          </p:cNvSpPr>
          <p:nvPr/>
        </p:nvSpPr>
        <p:spPr bwMode="auto">
          <a:xfrm>
            <a:off x="6294437" y="2827338"/>
            <a:ext cx="304800" cy="3140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8" name="Text Box 17"/>
          <p:cNvSpPr txBox="1">
            <a:spLocks noChangeArrowheads="1"/>
          </p:cNvSpPr>
          <p:nvPr/>
        </p:nvSpPr>
        <p:spPr bwMode="auto">
          <a:xfrm>
            <a:off x="4846637" y="2827338"/>
            <a:ext cx="304800" cy="3140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9" name="Line 18"/>
          <p:cNvSpPr>
            <a:spLocks noChangeShapeType="1"/>
          </p:cNvSpPr>
          <p:nvPr/>
        </p:nvSpPr>
        <p:spPr bwMode="auto">
          <a:xfrm>
            <a:off x="1646237" y="3970338"/>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0" name="Line 19"/>
          <p:cNvSpPr>
            <a:spLocks noChangeShapeType="1"/>
          </p:cNvSpPr>
          <p:nvPr/>
        </p:nvSpPr>
        <p:spPr bwMode="auto">
          <a:xfrm>
            <a:off x="2332037" y="39703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1" name="Line 20"/>
          <p:cNvSpPr>
            <a:spLocks noChangeShapeType="1"/>
          </p:cNvSpPr>
          <p:nvPr/>
        </p:nvSpPr>
        <p:spPr bwMode="auto">
          <a:xfrm>
            <a:off x="3398837" y="3970338"/>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2" name="Line 21"/>
          <p:cNvSpPr>
            <a:spLocks noChangeShapeType="1"/>
          </p:cNvSpPr>
          <p:nvPr/>
        </p:nvSpPr>
        <p:spPr bwMode="auto">
          <a:xfrm>
            <a:off x="3856037" y="39703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3" name="Line 22"/>
          <p:cNvSpPr>
            <a:spLocks noChangeShapeType="1"/>
          </p:cNvSpPr>
          <p:nvPr/>
        </p:nvSpPr>
        <p:spPr bwMode="auto">
          <a:xfrm>
            <a:off x="4618037" y="39703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4" name="Line 23"/>
          <p:cNvSpPr>
            <a:spLocks noChangeShapeType="1"/>
          </p:cNvSpPr>
          <p:nvPr/>
        </p:nvSpPr>
        <p:spPr bwMode="auto">
          <a:xfrm>
            <a:off x="6065837" y="39703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5" name="Line 24"/>
          <p:cNvSpPr>
            <a:spLocks noChangeShapeType="1"/>
          </p:cNvSpPr>
          <p:nvPr/>
        </p:nvSpPr>
        <p:spPr bwMode="auto">
          <a:xfrm>
            <a:off x="5151437" y="3970338"/>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6" name="Line 25"/>
          <p:cNvSpPr>
            <a:spLocks noChangeShapeType="1"/>
          </p:cNvSpPr>
          <p:nvPr/>
        </p:nvSpPr>
        <p:spPr bwMode="auto">
          <a:xfrm>
            <a:off x="6599237" y="3970338"/>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7" name="Text Box 26"/>
          <p:cNvSpPr txBox="1">
            <a:spLocks noChangeArrowheads="1"/>
          </p:cNvSpPr>
          <p:nvPr/>
        </p:nvSpPr>
        <p:spPr bwMode="auto">
          <a:xfrm>
            <a:off x="1445783" y="2804835"/>
            <a:ext cx="3317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I</a:t>
            </a:r>
            <a:r>
              <a:rPr lang="en-US" sz="1800" b="1" baseline="-25000" dirty="0"/>
              <a:t>5</a:t>
            </a:r>
          </a:p>
        </p:txBody>
      </p:sp>
      <p:sp>
        <p:nvSpPr>
          <p:cNvPr id="2" name="Title 1"/>
          <p:cNvSpPr>
            <a:spLocks noGrp="1"/>
          </p:cNvSpPr>
          <p:nvPr>
            <p:ph type="title"/>
          </p:nvPr>
        </p:nvSpPr>
        <p:spPr/>
        <p:txBody>
          <a:bodyPr/>
          <a:lstStyle/>
          <a:p>
            <a:r>
              <a:rPr lang="en-US" dirty="0"/>
              <a:t>Branch handling (taken)</a:t>
            </a:r>
          </a:p>
        </p:txBody>
      </p:sp>
      <p:sp>
        <p:nvSpPr>
          <p:cNvPr id="29" name="Text Box 26"/>
          <p:cNvSpPr txBox="1">
            <a:spLocks noChangeArrowheads="1"/>
          </p:cNvSpPr>
          <p:nvPr/>
        </p:nvSpPr>
        <p:spPr bwMode="auto">
          <a:xfrm>
            <a:off x="4022011" y="2811144"/>
            <a:ext cx="68220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BEQ</a:t>
            </a:r>
            <a:endParaRPr lang="en-US" sz="1800" b="1" baseline="-25000" dirty="0"/>
          </a:p>
        </p:txBody>
      </p:sp>
      <p:sp>
        <p:nvSpPr>
          <p:cNvPr id="30" name="Text Box 26"/>
          <p:cNvSpPr txBox="1">
            <a:spLocks noChangeArrowheads="1"/>
          </p:cNvSpPr>
          <p:nvPr/>
        </p:nvSpPr>
        <p:spPr bwMode="auto">
          <a:xfrm>
            <a:off x="5614192" y="2805113"/>
            <a:ext cx="3317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I</a:t>
            </a:r>
            <a:r>
              <a:rPr lang="en-US" sz="1800" b="1" baseline="-25000" dirty="0"/>
              <a:t>4</a:t>
            </a:r>
          </a:p>
        </p:txBody>
      </p:sp>
      <p:sp>
        <p:nvSpPr>
          <p:cNvPr id="31" name="Text Box 26"/>
          <p:cNvSpPr txBox="1">
            <a:spLocks noChangeArrowheads="1"/>
          </p:cNvSpPr>
          <p:nvPr/>
        </p:nvSpPr>
        <p:spPr bwMode="auto">
          <a:xfrm>
            <a:off x="7071181" y="2805113"/>
            <a:ext cx="3317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I</a:t>
            </a:r>
            <a:r>
              <a:rPr lang="en-US" sz="1800" b="1" baseline="-25000" dirty="0"/>
              <a:t>3</a:t>
            </a:r>
          </a:p>
        </p:txBody>
      </p:sp>
      <p:sp>
        <p:nvSpPr>
          <p:cNvPr id="35" name="Text Box 26"/>
          <p:cNvSpPr txBox="1">
            <a:spLocks noChangeArrowheads="1"/>
          </p:cNvSpPr>
          <p:nvPr/>
        </p:nvSpPr>
        <p:spPr bwMode="auto">
          <a:xfrm>
            <a:off x="2560637" y="2832919"/>
            <a:ext cx="68220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solidFill>
                  <a:srgbClr val="3366FF"/>
                </a:solidFill>
              </a:rPr>
              <a:t>NOP</a:t>
            </a:r>
            <a:endParaRPr lang="en-US" sz="1800" b="1" baseline="-25000" dirty="0">
              <a:solidFill>
                <a:srgbClr val="3366FF"/>
              </a:solidFill>
            </a:endParaRPr>
          </a:p>
        </p:txBody>
      </p:sp>
      <p:sp>
        <p:nvSpPr>
          <p:cNvPr id="4" name="TextBox 3"/>
          <p:cNvSpPr txBox="1"/>
          <p:nvPr/>
        </p:nvSpPr>
        <p:spPr>
          <a:xfrm>
            <a:off x="950362" y="6200294"/>
            <a:ext cx="7033907" cy="646331"/>
          </a:xfrm>
          <a:prstGeom prst="rect">
            <a:avLst/>
          </a:prstGeom>
          <a:noFill/>
        </p:spPr>
        <p:txBody>
          <a:bodyPr wrap="square" rtlCol="0">
            <a:spAutoFit/>
          </a:bodyPr>
          <a:lstStyle/>
          <a:p>
            <a:r>
              <a:rPr lang="en-US" dirty="0"/>
              <a:t>A-B is calculated as zero and branch is going to be taken</a:t>
            </a:r>
          </a:p>
          <a:p>
            <a:r>
              <a:rPr lang="en-US" dirty="0" err="1"/>
              <a:t>PC+offset</a:t>
            </a:r>
            <a:r>
              <a:rPr lang="en-US" dirty="0"/>
              <a:t> is being calculated</a:t>
            </a:r>
          </a:p>
        </p:txBody>
      </p:sp>
      <p:sp>
        <p:nvSpPr>
          <p:cNvPr id="32" name="Line 26"/>
          <p:cNvSpPr>
            <a:spLocks noChangeShapeType="1"/>
          </p:cNvSpPr>
          <p:nvPr/>
        </p:nvSpPr>
        <p:spPr bwMode="auto">
          <a:xfrm>
            <a:off x="4284450" y="4187826"/>
            <a:ext cx="0" cy="199841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3" name="Line 27"/>
          <p:cNvSpPr>
            <a:spLocks noChangeShapeType="1"/>
          </p:cNvSpPr>
          <p:nvPr/>
        </p:nvSpPr>
        <p:spPr bwMode="auto">
          <a:xfrm flipH="1">
            <a:off x="1445783" y="6186240"/>
            <a:ext cx="2838667"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 name="Line 28"/>
          <p:cNvSpPr>
            <a:spLocks noChangeShapeType="1"/>
          </p:cNvSpPr>
          <p:nvPr/>
        </p:nvSpPr>
        <p:spPr bwMode="auto">
          <a:xfrm flipV="1">
            <a:off x="1445782" y="4187826"/>
            <a:ext cx="1" cy="1998414"/>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6" name="TextBox 35"/>
          <p:cNvSpPr txBox="1"/>
          <p:nvPr/>
        </p:nvSpPr>
        <p:spPr>
          <a:xfrm>
            <a:off x="2540521" y="5856326"/>
            <a:ext cx="914400" cy="338554"/>
          </a:xfrm>
          <a:prstGeom prst="rect">
            <a:avLst/>
          </a:prstGeom>
          <a:noFill/>
        </p:spPr>
        <p:txBody>
          <a:bodyPr wrap="square" rtlCol="0">
            <a:spAutoFit/>
          </a:bodyPr>
          <a:lstStyle/>
          <a:p>
            <a:r>
              <a:rPr lang="en-US" sz="1600" dirty="0">
                <a:solidFill>
                  <a:srgbClr val="990000"/>
                </a:solidFill>
              </a:rPr>
              <a:t>STAY</a:t>
            </a:r>
          </a:p>
        </p:txBody>
      </p:sp>
      <p:sp>
        <p:nvSpPr>
          <p:cNvPr id="37" name="Text Box 26"/>
          <p:cNvSpPr txBox="1">
            <a:spLocks noChangeArrowheads="1"/>
          </p:cNvSpPr>
          <p:nvPr/>
        </p:nvSpPr>
        <p:spPr bwMode="auto">
          <a:xfrm>
            <a:off x="1459979" y="3241330"/>
            <a:ext cx="68220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solidFill>
                  <a:srgbClr val="3366FF"/>
                </a:solidFill>
              </a:rPr>
              <a:t>NOP</a:t>
            </a:r>
            <a:endParaRPr lang="en-US" sz="1800" b="1" baseline="-25000" dirty="0">
              <a:solidFill>
                <a:srgbClr val="3366FF"/>
              </a:solidFill>
            </a:endParaRPr>
          </a:p>
        </p:txBody>
      </p:sp>
    </p:spTree>
    <p:extLst>
      <p:ext uri="{BB962C8B-B14F-4D97-AF65-F5344CB8AC3E}">
        <p14:creationId xmlns:p14="http://schemas.microsoft.com/office/powerpoint/2010/main" val="2846989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dissolve">
                                      <p:cBhvr>
                                        <p:cTn id="7" dur="500"/>
                                        <p:tgtEl>
                                          <p:spTgt spid="3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dissolve">
                                      <p:cBhvr>
                                        <p:cTn id="10" dur="500"/>
                                        <p:tgtEl>
                                          <p:spTgt spid="3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dissolve">
                                      <p:cBhvr>
                                        <p:cTn id="13" dur="500"/>
                                        <p:tgtEl>
                                          <p:spTgt spid="33"/>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dissolve">
                                      <p:cBhvr>
                                        <p:cTn id="16" dur="500"/>
                                        <p:tgtEl>
                                          <p:spTgt spid="34"/>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dissolve">
                                      <p:cBhvr>
                                        <p:cTn id="21"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6"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12" name="Text Box 28"/>
          <p:cNvSpPr txBox="1">
            <a:spLocks noChangeArrowheads="1"/>
          </p:cNvSpPr>
          <p:nvPr/>
        </p:nvSpPr>
        <p:spPr bwMode="auto">
          <a:xfrm>
            <a:off x="1227158" y="1785938"/>
            <a:ext cx="19478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u="sng" dirty="0"/>
              <a:t>Cycle</a:t>
            </a:r>
            <a:r>
              <a:rPr lang="en-US" sz="1600" b="1" dirty="0"/>
              <a:t> </a:t>
            </a:r>
            <a:r>
              <a:rPr lang="en-US" sz="1600" b="1" dirty="0">
                <a:solidFill>
                  <a:srgbClr val="990000"/>
                </a:solidFill>
              </a:rPr>
              <a:t>3</a:t>
            </a:r>
          </a:p>
        </p:txBody>
      </p:sp>
      <p:sp>
        <p:nvSpPr>
          <p:cNvPr id="41988" name="Text Box 5"/>
          <p:cNvSpPr txBox="1">
            <a:spLocks noChangeArrowheads="1"/>
          </p:cNvSpPr>
          <p:nvPr/>
        </p:nvSpPr>
        <p:spPr bwMode="auto">
          <a:xfrm>
            <a:off x="1189037" y="3817938"/>
            <a:ext cx="4572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IF</a:t>
            </a:r>
          </a:p>
        </p:txBody>
      </p:sp>
      <p:sp>
        <p:nvSpPr>
          <p:cNvPr id="41989" name="Text Box 6"/>
          <p:cNvSpPr txBox="1">
            <a:spLocks noChangeArrowheads="1"/>
          </p:cNvSpPr>
          <p:nvPr/>
        </p:nvSpPr>
        <p:spPr bwMode="auto">
          <a:xfrm>
            <a:off x="2560637" y="3817938"/>
            <a:ext cx="8382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ID/RR</a:t>
            </a:r>
          </a:p>
        </p:txBody>
      </p:sp>
      <p:sp>
        <p:nvSpPr>
          <p:cNvPr id="41990" name="Text Box 7"/>
          <p:cNvSpPr txBox="1">
            <a:spLocks noChangeArrowheads="1"/>
          </p:cNvSpPr>
          <p:nvPr/>
        </p:nvSpPr>
        <p:spPr bwMode="auto">
          <a:xfrm>
            <a:off x="4084637" y="3817938"/>
            <a:ext cx="5334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EX</a:t>
            </a:r>
          </a:p>
        </p:txBody>
      </p:sp>
      <p:sp>
        <p:nvSpPr>
          <p:cNvPr id="41991" name="Text Box 8"/>
          <p:cNvSpPr txBox="1">
            <a:spLocks noChangeArrowheads="1"/>
          </p:cNvSpPr>
          <p:nvPr/>
        </p:nvSpPr>
        <p:spPr bwMode="auto">
          <a:xfrm>
            <a:off x="5303837" y="3817938"/>
            <a:ext cx="7620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MEM</a:t>
            </a:r>
          </a:p>
        </p:txBody>
      </p:sp>
      <p:sp>
        <p:nvSpPr>
          <p:cNvPr id="41992" name="Text Box 9"/>
          <p:cNvSpPr txBox="1">
            <a:spLocks noChangeArrowheads="1"/>
          </p:cNvSpPr>
          <p:nvPr/>
        </p:nvSpPr>
        <p:spPr bwMode="auto">
          <a:xfrm>
            <a:off x="6757987" y="3817938"/>
            <a:ext cx="9144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dirty="0"/>
              <a:t>WB</a:t>
            </a:r>
          </a:p>
        </p:txBody>
      </p:sp>
      <p:sp>
        <p:nvSpPr>
          <p:cNvPr id="41993" name="Line 10"/>
          <p:cNvSpPr>
            <a:spLocks noChangeShapeType="1"/>
          </p:cNvSpPr>
          <p:nvPr/>
        </p:nvSpPr>
        <p:spPr bwMode="auto">
          <a:xfrm>
            <a:off x="808037" y="3970338"/>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1994" name="Line 11"/>
          <p:cNvSpPr>
            <a:spLocks noChangeShapeType="1"/>
          </p:cNvSpPr>
          <p:nvPr/>
        </p:nvSpPr>
        <p:spPr bwMode="auto">
          <a:xfrm>
            <a:off x="7672387" y="3970338"/>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1995" name="Text Box 14"/>
          <p:cNvSpPr txBox="1">
            <a:spLocks noChangeArrowheads="1"/>
          </p:cNvSpPr>
          <p:nvPr/>
        </p:nvSpPr>
        <p:spPr bwMode="auto">
          <a:xfrm>
            <a:off x="2027237" y="2827338"/>
            <a:ext cx="304800" cy="3140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6" name="Text Box 15"/>
          <p:cNvSpPr txBox="1">
            <a:spLocks noChangeArrowheads="1"/>
          </p:cNvSpPr>
          <p:nvPr/>
        </p:nvSpPr>
        <p:spPr bwMode="auto">
          <a:xfrm>
            <a:off x="3551237" y="2827338"/>
            <a:ext cx="304800" cy="3140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7" name="Text Box 16"/>
          <p:cNvSpPr txBox="1">
            <a:spLocks noChangeArrowheads="1"/>
          </p:cNvSpPr>
          <p:nvPr/>
        </p:nvSpPr>
        <p:spPr bwMode="auto">
          <a:xfrm>
            <a:off x="6294437" y="2827338"/>
            <a:ext cx="304800" cy="3140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8" name="Text Box 17"/>
          <p:cNvSpPr txBox="1">
            <a:spLocks noChangeArrowheads="1"/>
          </p:cNvSpPr>
          <p:nvPr/>
        </p:nvSpPr>
        <p:spPr bwMode="auto">
          <a:xfrm>
            <a:off x="4846637" y="2827338"/>
            <a:ext cx="304800" cy="3140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9" name="Line 18"/>
          <p:cNvSpPr>
            <a:spLocks noChangeShapeType="1"/>
          </p:cNvSpPr>
          <p:nvPr/>
        </p:nvSpPr>
        <p:spPr bwMode="auto">
          <a:xfrm>
            <a:off x="1646237" y="3970338"/>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0" name="Line 19"/>
          <p:cNvSpPr>
            <a:spLocks noChangeShapeType="1"/>
          </p:cNvSpPr>
          <p:nvPr/>
        </p:nvSpPr>
        <p:spPr bwMode="auto">
          <a:xfrm>
            <a:off x="2332037" y="39703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1" name="Line 20"/>
          <p:cNvSpPr>
            <a:spLocks noChangeShapeType="1"/>
          </p:cNvSpPr>
          <p:nvPr/>
        </p:nvSpPr>
        <p:spPr bwMode="auto">
          <a:xfrm>
            <a:off x="3398837" y="3970338"/>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2" name="Line 21"/>
          <p:cNvSpPr>
            <a:spLocks noChangeShapeType="1"/>
          </p:cNvSpPr>
          <p:nvPr/>
        </p:nvSpPr>
        <p:spPr bwMode="auto">
          <a:xfrm>
            <a:off x="3856037" y="39703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3" name="Line 22"/>
          <p:cNvSpPr>
            <a:spLocks noChangeShapeType="1"/>
          </p:cNvSpPr>
          <p:nvPr/>
        </p:nvSpPr>
        <p:spPr bwMode="auto">
          <a:xfrm>
            <a:off x="4618037" y="39703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4" name="Line 23"/>
          <p:cNvSpPr>
            <a:spLocks noChangeShapeType="1"/>
          </p:cNvSpPr>
          <p:nvPr/>
        </p:nvSpPr>
        <p:spPr bwMode="auto">
          <a:xfrm>
            <a:off x="6065837" y="39703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5" name="Line 24"/>
          <p:cNvSpPr>
            <a:spLocks noChangeShapeType="1"/>
          </p:cNvSpPr>
          <p:nvPr/>
        </p:nvSpPr>
        <p:spPr bwMode="auto">
          <a:xfrm>
            <a:off x="5151437" y="3970338"/>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6" name="Line 25"/>
          <p:cNvSpPr>
            <a:spLocks noChangeShapeType="1"/>
          </p:cNvSpPr>
          <p:nvPr/>
        </p:nvSpPr>
        <p:spPr bwMode="auto">
          <a:xfrm>
            <a:off x="6599237" y="3970338"/>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7" name="Text Box 26"/>
          <p:cNvSpPr txBox="1">
            <a:spLocks noChangeArrowheads="1"/>
          </p:cNvSpPr>
          <p:nvPr/>
        </p:nvSpPr>
        <p:spPr bwMode="auto">
          <a:xfrm>
            <a:off x="1445783" y="2804835"/>
            <a:ext cx="3317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I</a:t>
            </a:r>
            <a:r>
              <a:rPr lang="en-US" sz="1800" b="1" baseline="-25000" dirty="0"/>
              <a:t>5</a:t>
            </a:r>
          </a:p>
        </p:txBody>
      </p:sp>
      <p:sp>
        <p:nvSpPr>
          <p:cNvPr id="2" name="Title 1"/>
          <p:cNvSpPr>
            <a:spLocks noGrp="1"/>
          </p:cNvSpPr>
          <p:nvPr>
            <p:ph type="title"/>
          </p:nvPr>
        </p:nvSpPr>
        <p:spPr/>
        <p:txBody>
          <a:bodyPr/>
          <a:lstStyle/>
          <a:p>
            <a:r>
              <a:rPr lang="en-US" dirty="0"/>
              <a:t>Branch handling (taken)</a:t>
            </a:r>
          </a:p>
        </p:txBody>
      </p:sp>
      <p:sp>
        <p:nvSpPr>
          <p:cNvPr id="29" name="Text Box 26"/>
          <p:cNvSpPr txBox="1">
            <a:spLocks noChangeArrowheads="1"/>
          </p:cNvSpPr>
          <p:nvPr/>
        </p:nvSpPr>
        <p:spPr bwMode="auto">
          <a:xfrm>
            <a:off x="4022011" y="2811144"/>
            <a:ext cx="68220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BEQ</a:t>
            </a:r>
            <a:endParaRPr lang="en-US" sz="1800" b="1" baseline="-25000" dirty="0"/>
          </a:p>
        </p:txBody>
      </p:sp>
      <p:sp>
        <p:nvSpPr>
          <p:cNvPr id="30" name="Text Box 26"/>
          <p:cNvSpPr txBox="1">
            <a:spLocks noChangeArrowheads="1"/>
          </p:cNvSpPr>
          <p:nvPr/>
        </p:nvSpPr>
        <p:spPr bwMode="auto">
          <a:xfrm>
            <a:off x="5614192" y="2805113"/>
            <a:ext cx="3317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I</a:t>
            </a:r>
            <a:r>
              <a:rPr lang="en-US" sz="1800" b="1" baseline="-25000" dirty="0"/>
              <a:t>4</a:t>
            </a:r>
          </a:p>
        </p:txBody>
      </p:sp>
      <p:sp>
        <p:nvSpPr>
          <p:cNvPr id="31" name="Text Box 26"/>
          <p:cNvSpPr txBox="1">
            <a:spLocks noChangeArrowheads="1"/>
          </p:cNvSpPr>
          <p:nvPr/>
        </p:nvSpPr>
        <p:spPr bwMode="auto">
          <a:xfrm>
            <a:off x="7071181" y="2805113"/>
            <a:ext cx="3317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I</a:t>
            </a:r>
            <a:r>
              <a:rPr lang="en-US" sz="1800" b="1" baseline="-25000" dirty="0"/>
              <a:t>3</a:t>
            </a:r>
          </a:p>
        </p:txBody>
      </p:sp>
      <p:sp>
        <p:nvSpPr>
          <p:cNvPr id="35" name="Text Box 26"/>
          <p:cNvSpPr txBox="1">
            <a:spLocks noChangeArrowheads="1"/>
          </p:cNvSpPr>
          <p:nvPr/>
        </p:nvSpPr>
        <p:spPr bwMode="auto">
          <a:xfrm>
            <a:off x="2560637" y="2832919"/>
            <a:ext cx="68220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solidFill>
                  <a:srgbClr val="3366FF"/>
                </a:solidFill>
              </a:rPr>
              <a:t>NOP</a:t>
            </a:r>
            <a:endParaRPr lang="en-US" sz="1800" b="1" baseline="-25000" dirty="0">
              <a:solidFill>
                <a:srgbClr val="3366FF"/>
              </a:solidFill>
            </a:endParaRPr>
          </a:p>
        </p:txBody>
      </p:sp>
      <p:sp>
        <p:nvSpPr>
          <p:cNvPr id="4" name="TextBox 3"/>
          <p:cNvSpPr txBox="1"/>
          <p:nvPr/>
        </p:nvSpPr>
        <p:spPr>
          <a:xfrm>
            <a:off x="950362" y="6200294"/>
            <a:ext cx="7542424" cy="646331"/>
          </a:xfrm>
          <a:prstGeom prst="rect">
            <a:avLst/>
          </a:prstGeom>
          <a:noFill/>
        </p:spPr>
        <p:txBody>
          <a:bodyPr wrap="square" rtlCol="0">
            <a:spAutoFit/>
          </a:bodyPr>
          <a:lstStyle/>
          <a:p>
            <a:r>
              <a:rPr lang="en-US" dirty="0"/>
              <a:t>A-B is calculated as zero and branch is going to be taken</a:t>
            </a:r>
          </a:p>
          <a:p>
            <a:r>
              <a:rPr lang="en-US" dirty="0" err="1"/>
              <a:t>PC+offset</a:t>
            </a:r>
            <a:r>
              <a:rPr lang="en-US" dirty="0"/>
              <a:t> is being calculated </a:t>
            </a:r>
            <a:r>
              <a:rPr lang="en-US" dirty="0">
                <a:solidFill>
                  <a:schemeClr val="accent1">
                    <a:lumMod val="60000"/>
                    <a:lumOff val="40000"/>
                  </a:schemeClr>
                </a:solidFill>
                <a:sym typeface="Wingdings"/>
              </a:rPr>
              <a:t> value is clocked into PC at end of EX</a:t>
            </a:r>
            <a:endParaRPr lang="en-US" dirty="0">
              <a:solidFill>
                <a:schemeClr val="accent1">
                  <a:lumMod val="60000"/>
                  <a:lumOff val="40000"/>
                </a:schemeClr>
              </a:solidFill>
            </a:endParaRPr>
          </a:p>
        </p:txBody>
      </p:sp>
      <p:sp>
        <p:nvSpPr>
          <p:cNvPr id="32" name="Line 26"/>
          <p:cNvSpPr>
            <a:spLocks noChangeShapeType="1"/>
          </p:cNvSpPr>
          <p:nvPr/>
        </p:nvSpPr>
        <p:spPr bwMode="auto">
          <a:xfrm>
            <a:off x="4284450" y="4187826"/>
            <a:ext cx="0" cy="199841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3" name="Line 27"/>
          <p:cNvSpPr>
            <a:spLocks noChangeShapeType="1"/>
          </p:cNvSpPr>
          <p:nvPr/>
        </p:nvSpPr>
        <p:spPr bwMode="auto">
          <a:xfrm flipH="1">
            <a:off x="1445783" y="6186240"/>
            <a:ext cx="2838667"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 name="Line 28"/>
          <p:cNvSpPr>
            <a:spLocks noChangeShapeType="1"/>
          </p:cNvSpPr>
          <p:nvPr/>
        </p:nvSpPr>
        <p:spPr bwMode="auto">
          <a:xfrm flipV="1">
            <a:off x="1445782" y="4187826"/>
            <a:ext cx="1" cy="1998414"/>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6" name="TextBox 35"/>
          <p:cNvSpPr txBox="1"/>
          <p:nvPr/>
        </p:nvSpPr>
        <p:spPr>
          <a:xfrm>
            <a:off x="2540521" y="5856326"/>
            <a:ext cx="914400" cy="338554"/>
          </a:xfrm>
          <a:prstGeom prst="rect">
            <a:avLst/>
          </a:prstGeom>
          <a:noFill/>
        </p:spPr>
        <p:txBody>
          <a:bodyPr wrap="square" rtlCol="0">
            <a:spAutoFit/>
          </a:bodyPr>
          <a:lstStyle/>
          <a:p>
            <a:r>
              <a:rPr lang="en-US" sz="1600" dirty="0">
                <a:solidFill>
                  <a:srgbClr val="990000"/>
                </a:solidFill>
              </a:rPr>
              <a:t>STAY</a:t>
            </a:r>
          </a:p>
        </p:txBody>
      </p:sp>
      <p:sp>
        <p:nvSpPr>
          <p:cNvPr id="37" name="Text Box 26"/>
          <p:cNvSpPr txBox="1">
            <a:spLocks noChangeArrowheads="1"/>
          </p:cNvSpPr>
          <p:nvPr/>
        </p:nvSpPr>
        <p:spPr bwMode="auto">
          <a:xfrm>
            <a:off x="1459979" y="3241330"/>
            <a:ext cx="68220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solidFill>
                  <a:srgbClr val="3366FF"/>
                </a:solidFill>
              </a:rPr>
              <a:t>NOP</a:t>
            </a:r>
            <a:endParaRPr lang="en-US" sz="1800" b="1" baseline="-25000" dirty="0">
              <a:solidFill>
                <a:srgbClr val="3366FF"/>
              </a:solidFill>
            </a:endParaRPr>
          </a:p>
        </p:txBody>
      </p:sp>
      <p:sp>
        <p:nvSpPr>
          <p:cNvPr id="3" name="TextBox 2"/>
          <p:cNvSpPr txBox="1"/>
          <p:nvPr/>
        </p:nvSpPr>
        <p:spPr>
          <a:xfrm>
            <a:off x="1413760" y="2837438"/>
            <a:ext cx="363811" cy="369332"/>
          </a:xfrm>
          <a:prstGeom prst="rect">
            <a:avLst/>
          </a:prstGeom>
          <a:noFill/>
        </p:spPr>
        <p:txBody>
          <a:bodyPr wrap="square" rtlCol="0">
            <a:spAutoFit/>
          </a:bodyPr>
          <a:lstStyle/>
          <a:p>
            <a:r>
              <a:rPr lang="en-US" dirty="0">
                <a:solidFill>
                  <a:srgbClr val="FF2929"/>
                </a:solidFill>
              </a:rPr>
              <a:t>X</a:t>
            </a:r>
          </a:p>
        </p:txBody>
      </p:sp>
    </p:spTree>
    <p:extLst>
      <p:ext uri="{BB962C8B-B14F-4D97-AF65-F5344CB8AC3E}">
        <p14:creationId xmlns:p14="http://schemas.microsoft.com/office/powerpoint/2010/main" val="234244906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12" name="Text Box 28"/>
          <p:cNvSpPr txBox="1">
            <a:spLocks noChangeArrowheads="1"/>
          </p:cNvSpPr>
          <p:nvPr/>
        </p:nvSpPr>
        <p:spPr bwMode="auto">
          <a:xfrm>
            <a:off x="1227158" y="1785938"/>
            <a:ext cx="19478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u="sng" dirty="0"/>
              <a:t>Cycle</a:t>
            </a:r>
            <a:r>
              <a:rPr lang="en-US" sz="1600" b="1" dirty="0"/>
              <a:t> </a:t>
            </a:r>
            <a:r>
              <a:rPr lang="en-US" sz="1600" b="1" dirty="0">
                <a:solidFill>
                  <a:srgbClr val="990000"/>
                </a:solidFill>
              </a:rPr>
              <a:t>4</a:t>
            </a:r>
          </a:p>
        </p:txBody>
      </p:sp>
      <p:sp>
        <p:nvSpPr>
          <p:cNvPr id="41988" name="Text Box 5"/>
          <p:cNvSpPr txBox="1">
            <a:spLocks noChangeArrowheads="1"/>
          </p:cNvSpPr>
          <p:nvPr/>
        </p:nvSpPr>
        <p:spPr bwMode="auto">
          <a:xfrm>
            <a:off x="1189037" y="3817938"/>
            <a:ext cx="4572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IF</a:t>
            </a:r>
          </a:p>
        </p:txBody>
      </p:sp>
      <p:sp>
        <p:nvSpPr>
          <p:cNvPr id="41989" name="Text Box 6"/>
          <p:cNvSpPr txBox="1">
            <a:spLocks noChangeArrowheads="1"/>
          </p:cNvSpPr>
          <p:nvPr/>
        </p:nvSpPr>
        <p:spPr bwMode="auto">
          <a:xfrm>
            <a:off x="2560637" y="3817938"/>
            <a:ext cx="8382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ID/RR</a:t>
            </a:r>
          </a:p>
        </p:txBody>
      </p:sp>
      <p:sp>
        <p:nvSpPr>
          <p:cNvPr id="41990" name="Text Box 7"/>
          <p:cNvSpPr txBox="1">
            <a:spLocks noChangeArrowheads="1"/>
          </p:cNvSpPr>
          <p:nvPr/>
        </p:nvSpPr>
        <p:spPr bwMode="auto">
          <a:xfrm>
            <a:off x="4084637" y="3817938"/>
            <a:ext cx="5334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EX</a:t>
            </a:r>
          </a:p>
        </p:txBody>
      </p:sp>
      <p:sp>
        <p:nvSpPr>
          <p:cNvPr id="41991" name="Text Box 8"/>
          <p:cNvSpPr txBox="1">
            <a:spLocks noChangeArrowheads="1"/>
          </p:cNvSpPr>
          <p:nvPr/>
        </p:nvSpPr>
        <p:spPr bwMode="auto">
          <a:xfrm>
            <a:off x="5303837" y="3817938"/>
            <a:ext cx="7620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MEM</a:t>
            </a:r>
          </a:p>
        </p:txBody>
      </p:sp>
      <p:sp>
        <p:nvSpPr>
          <p:cNvPr id="41992" name="Text Box 9"/>
          <p:cNvSpPr txBox="1">
            <a:spLocks noChangeArrowheads="1"/>
          </p:cNvSpPr>
          <p:nvPr/>
        </p:nvSpPr>
        <p:spPr bwMode="auto">
          <a:xfrm>
            <a:off x="6757987" y="3817938"/>
            <a:ext cx="9144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dirty="0"/>
              <a:t>WB</a:t>
            </a:r>
          </a:p>
        </p:txBody>
      </p:sp>
      <p:sp>
        <p:nvSpPr>
          <p:cNvPr id="41993" name="Line 10"/>
          <p:cNvSpPr>
            <a:spLocks noChangeShapeType="1"/>
          </p:cNvSpPr>
          <p:nvPr/>
        </p:nvSpPr>
        <p:spPr bwMode="auto">
          <a:xfrm>
            <a:off x="808037" y="3970338"/>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1994" name="Line 11"/>
          <p:cNvSpPr>
            <a:spLocks noChangeShapeType="1"/>
          </p:cNvSpPr>
          <p:nvPr/>
        </p:nvSpPr>
        <p:spPr bwMode="auto">
          <a:xfrm>
            <a:off x="7672387" y="3970338"/>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1995" name="Text Box 14"/>
          <p:cNvSpPr txBox="1">
            <a:spLocks noChangeArrowheads="1"/>
          </p:cNvSpPr>
          <p:nvPr/>
        </p:nvSpPr>
        <p:spPr bwMode="auto">
          <a:xfrm>
            <a:off x="2027237" y="2827338"/>
            <a:ext cx="304800" cy="3140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6" name="Text Box 15"/>
          <p:cNvSpPr txBox="1">
            <a:spLocks noChangeArrowheads="1"/>
          </p:cNvSpPr>
          <p:nvPr/>
        </p:nvSpPr>
        <p:spPr bwMode="auto">
          <a:xfrm>
            <a:off x="3551237" y="2827338"/>
            <a:ext cx="304800" cy="3140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7" name="Text Box 16"/>
          <p:cNvSpPr txBox="1">
            <a:spLocks noChangeArrowheads="1"/>
          </p:cNvSpPr>
          <p:nvPr/>
        </p:nvSpPr>
        <p:spPr bwMode="auto">
          <a:xfrm>
            <a:off x="6294437" y="2827338"/>
            <a:ext cx="304800" cy="3140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8" name="Text Box 17"/>
          <p:cNvSpPr txBox="1">
            <a:spLocks noChangeArrowheads="1"/>
          </p:cNvSpPr>
          <p:nvPr/>
        </p:nvSpPr>
        <p:spPr bwMode="auto">
          <a:xfrm>
            <a:off x="4846637" y="2827338"/>
            <a:ext cx="304800" cy="3140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9" name="Line 18"/>
          <p:cNvSpPr>
            <a:spLocks noChangeShapeType="1"/>
          </p:cNvSpPr>
          <p:nvPr/>
        </p:nvSpPr>
        <p:spPr bwMode="auto">
          <a:xfrm>
            <a:off x="1646237" y="3970338"/>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0" name="Line 19"/>
          <p:cNvSpPr>
            <a:spLocks noChangeShapeType="1"/>
          </p:cNvSpPr>
          <p:nvPr/>
        </p:nvSpPr>
        <p:spPr bwMode="auto">
          <a:xfrm>
            <a:off x="2332037" y="39703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1" name="Line 20"/>
          <p:cNvSpPr>
            <a:spLocks noChangeShapeType="1"/>
          </p:cNvSpPr>
          <p:nvPr/>
        </p:nvSpPr>
        <p:spPr bwMode="auto">
          <a:xfrm>
            <a:off x="3398837" y="3970338"/>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2" name="Line 21"/>
          <p:cNvSpPr>
            <a:spLocks noChangeShapeType="1"/>
          </p:cNvSpPr>
          <p:nvPr/>
        </p:nvSpPr>
        <p:spPr bwMode="auto">
          <a:xfrm>
            <a:off x="3856037" y="39703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3" name="Line 22"/>
          <p:cNvSpPr>
            <a:spLocks noChangeShapeType="1"/>
          </p:cNvSpPr>
          <p:nvPr/>
        </p:nvSpPr>
        <p:spPr bwMode="auto">
          <a:xfrm>
            <a:off x="4618037" y="39703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4" name="Line 23"/>
          <p:cNvSpPr>
            <a:spLocks noChangeShapeType="1"/>
          </p:cNvSpPr>
          <p:nvPr/>
        </p:nvSpPr>
        <p:spPr bwMode="auto">
          <a:xfrm>
            <a:off x="6065837" y="39703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5" name="Line 24"/>
          <p:cNvSpPr>
            <a:spLocks noChangeShapeType="1"/>
          </p:cNvSpPr>
          <p:nvPr/>
        </p:nvSpPr>
        <p:spPr bwMode="auto">
          <a:xfrm>
            <a:off x="5151437" y="3970338"/>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6" name="Line 25"/>
          <p:cNvSpPr>
            <a:spLocks noChangeShapeType="1"/>
          </p:cNvSpPr>
          <p:nvPr/>
        </p:nvSpPr>
        <p:spPr bwMode="auto">
          <a:xfrm>
            <a:off x="6599237" y="3970338"/>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7" name="Text Box 26"/>
          <p:cNvSpPr txBox="1">
            <a:spLocks noChangeArrowheads="1"/>
          </p:cNvSpPr>
          <p:nvPr/>
        </p:nvSpPr>
        <p:spPr bwMode="auto">
          <a:xfrm>
            <a:off x="1445783" y="2804835"/>
            <a:ext cx="3317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I</a:t>
            </a:r>
            <a:r>
              <a:rPr lang="en-US" sz="1800" b="1" baseline="-25000" dirty="0">
                <a:solidFill>
                  <a:srgbClr val="FF2929"/>
                </a:solidFill>
              </a:rPr>
              <a:t>t</a:t>
            </a:r>
          </a:p>
        </p:txBody>
      </p:sp>
      <p:sp>
        <p:nvSpPr>
          <p:cNvPr id="2" name="Title 1"/>
          <p:cNvSpPr>
            <a:spLocks noGrp="1"/>
          </p:cNvSpPr>
          <p:nvPr>
            <p:ph type="title"/>
          </p:nvPr>
        </p:nvSpPr>
        <p:spPr/>
        <p:txBody>
          <a:bodyPr/>
          <a:lstStyle/>
          <a:p>
            <a:r>
              <a:rPr lang="en-US" dirty="0"/>
              <a:t>Branch handling (taken)</a:t>
            </a:r>
          </a:p>
        </p:txBody>
      </p:sp>
      <p:sp>
        <p:nvSpPr>
          <p:cNvPr id="29" name="Text Box 26"/>
          <p:cNvSpPr txBox="1">
            <a:spLocks noChangeArrowheads="1"/>
          </p:cNvSpPr>
          <p:nvPr/>
        </p:nvSpPr>
        <p:spPr bwMode="auto">
          <a:xfrm>
            <a:off x="5383629" y="2804835"/>
            <a:ext cx="68220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BEQ</a:t>
            </a:r>
            <a:endParaRPr lang="en-US" sz="1800" b="1" baseline="-25000" dirty="0"/>
          </a:p>
        </p:txBody>
      </p:sp>
      <p:sp>
        <p:nvSpPr>
          <p:cNvPr id="30" name="Text Box 26"/>
          <p:cNvSpPr txBox="1">
            <a:spLocks noChangeArrowheads="1"/>
          </p:cNvSpPr>
          <p:nvPr/>
        </p:nvSpPr>
        <p:spPr bwMode="auto">
          <a:xfrm>
            <a:off x="7134773" y="2804835"/>
            <a:ext cx="3317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I</a:t>
            </a:r>
            <a:r>
              <a:rPr lang="en-US" sz="1800" b="1" baseline="-25000" dirty="0"/>
              <a:t>4</a:t>
            </a:r>
          </a:p>
        </p:txBody>
      </p:sp>
      <p:sp>
        <p:nvSpPr>
          <p:cNvPr id="35" name="Text Box 26"/>
          <p:cNvSpPr txBox="1">
            <a:spLocks noChangeArrowheads="1"/>
          </p:cNvSpPr>
          <p:nvPr/>
        </p:nvSpPr>
        <p:spPr bwMode="auto">
          <a:xfrm>
            <a:off x="3943346" y="2805391"/>
            <a:ext cx="68220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solidFill>
                  <a:srgbClr val="3366FF"/>
                </a:solidFill>
              </a:rPr>
              <a:t>NOP</a:t>
            </a:r>
            <a:endParaRPr lang="en-US" sz="1800" b="1" baseline="-25000" dirty="0">
              <a:solidFill>
                <a:srgbClr val="3366FF"/>
              </a:solidFill>
            </a:endParaRPr>
          </a:p>
        </p:txBody>
      </p:sp>
      <p:sp>
        <p:nvSpPr>
          <p:cNvPr id="4" name="TextBox 3"/>
          <p:cNvSpPr txBox="1"/>
          <p:nvPr/>
        </p:nvSpPr>
        <p:spPr>
          <a:xfrm>
            <a:off x="950362" y="6200294"/>
            <a:ext cx="7542424" cy="369332"/>
          </a:xfrm>
          <a:prstGeom prst="rect">
            <a:avLst/>
          </a:prstGeom>
          <a:noFill/>
        </p:spPr>
        <p:txBody>
          <a:bodyPr wrap="square" rtlCol="0">
            <a:spAutoFit/>
          </a:bodyPr>
          <a:lstStyle/>
          <a:p>
            <a:r>
              <a:rPr lang="en-US" dirty="0"/>
              <a:t>We used updated PC to fetch the target of branch</a:t>
            </a:r>
            <a:endParaRPr lang="en-US" dirty="0">
              <a:solidFill>
                <a:schemeClr val="accent1">
                  <a:lumMod val="60000"/>
                  <a:lumOff val="40000"/>
                </a:schemeClr>
              </a:solidFill>
            </a:endParaRPr>
          </a:p>
        </p:txBody>
      </p:sp>
      <p:sp>
        <p:nvSpPr>
          <p:cNvPr id="37" name="Text Box 26"/>
          <p:cNvSpPr txBox="1">
            <a:spLocks noChangeArrowheads="1"/>
          </p:cNvSpPr>
          <p:nvPr/>
        </p:nvSpPr>
        <p:spPr bwMode="auto">
          <a:xfrm>
            <a:off x="2626334" y="2805391"/>
            <a:ext cx="68220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solidFill>
                  <a:srgbClr val="3366FF"/>
                </a:solidFill>
              </a:rPr>
              <a:t>NOP</a:t>
            </a:r>
            <a:endParaRPr lang="en-US" sz="1800" b="1" baseline="-25000" dirty="0">
              <a:solidFill>
                <a:srgbClr val="3366FF"/>
              </a:solidFill>
            </a:endParaRPr>
          </a:p>
        </p:txBody>
      </p:sp>
    </p:spTree>
    <p:extLst>
      <p:ext uri="{BB962C8B-B14F-4D97-AF65-F5344CB8AC3E}">
        <p14:creationId xmlns:p14="http://schemas.microsoft.com/office/powerpoint/2010/main" val="3321828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075D8-7BDD-474B-8736-12BBC858C39A}"/>
              </a:ext>
            </a:extLst>
          </p:cNvPr>
          <p:cNvSpPr>
            <a:spLocks noGrp="1"/>
          </p:cNvSpPr>
          <p:nvPr>
            <p:ph type="title"/>
          </p:nvPr>
        </p:nvSpPr>
        <p:spPr/>
        <p:txBody>
          <a:bodyPr>
            <a:normAutofit fontScale="90000"/>
          </a:bodyPr>
          <a:lstStyle/>
          <a:p>
            <a:r>
              <a:rPr lang="en-US" dirty="0"/>
              <a:t>Reasons to be skeptical of a benchmark</a:t>
            </a:r>
          </a:p>
        </p:txBody>
      </p:sp>
      <p:sp>
        <p:nvSpPr>
          <p:cNvPr id="3" name="Content Placeholder 2">
            <a:extLst>
              <a:ext uri="{FF2B5EF4-FFF2-40B4-BE49-F238E27FC236}">
                <a16:creationId xmlns:a16="http://schemas.microsoft.com/office/drawing/2014/main" id="{809A1875-D45B-EC4A-A103-CD3139B92265}"/>
              </a:ext>
            </a:extLst>
          </p:cNvPr>
          <p:cNvSpPr>
            <a:spLocks noGrp="1"/>
          </p:cNvSpPr>
          <p:nvPr>
            <p:ph idx="1"/>
          </p:nvPr>
        </p:nvSpPr>
        <p:spPr>
          <a:xfrm>
            <a:off x="1697420" y="1797269"/>
            <a:ext cx="7076747" cy="5180905"/>
          </a:xfrm>
        </p:spPr>
        <p:txBody>
          <a:bodyPr>
            <a:normAutofit fontScale="92500" lnSpcReduction="20000"/>
          </a:bodyPr>
          <a:lstStyle/>
          <a:p>
            <a:r>
              <a:rPr lang="en-US" dirty="0"/>
              <a:t>The vendor gave you the benchmark results (in polite company, we call this a conflict of interest)</a:t>
            </a:r>
          </a:p>
          <a:p>
            <a:r>
              <a:rPr lang="en-US" dirty="0"/>
              <a:t>The vendor wrote the benchmark suite</a:t>
            </a:r>
          </a:p>
          <a:p>
            <a:r>
              <a:rPr lang="en-US" dirty="0"/>
              <a:t>The benchmark suite doesn’t seem to have any elements that represent your workload (e.g. you run web server farms and the benchmark represents only computationally intensive scientific calculations)</a:t>
            </a:r>
          </a:p>
          <a:p>
            <a:r>
              <a:rPr lang="en-US" dirty="0"/>
              <a:t>The equipment being benchmarked is different from the equipment you want to evaluate (maybe a little different, maybe a lot different)</a:t>
            </a:r>
          </a:p>
          <a:p>
            <a:r>
              <a:rPr lang="en-US" dirty="0"/>
              <a:t>The benchmark uses a different compiler suite than you plan to use</a:t>
            </a:r>
          </a:p>
          <a:p>
            <a:r>
              <a:rPr lang="en-US" dirty="0"/>
              <a:t>The cost of mistakenly choosing the wrong equipment is very high</a:t>
            </a:r>
          </a:p>
        </p:txBody>
      </p:sp>
    </p:spTree>
    <p:extLst>
      <p:ext uri="{BB962C8B-B14F-4D97-AF65-F5344CB8AC3E}">
        <p14:creationId xmlns:p14="http://schemas.microsoft.com/office/powerpoint/2010/main" val="364549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12" name="Text Box 28"/>
          <p:cNvSpPr txBox="1">
            <a:spLocks noChangeArrowheads="1"/>
          </p:cNvSpPr>
          <p:nvPr/>
        </p:nvSpPr>
        <p:spPr bwMode="auto">
          <a:xfrm>
            <a:off x="1227158" y="1785938"/>
            <a:ext cx="19478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u="sng" dirty="0"/>
              <a:t>Cycle</a:t>
            </a:r>
            <a:r>
              <a:rPr lang="en-US" sz="1600" b="1" dirty="0"/>
              <a:t> </a:t>
            </a:r>
            <a:r>
              <a:rPr lang="en-US" sz="1600" b="1" dirty="0">
                <a:solidFill>
                  <a:srgbClr val="990000"/>
                </a:solidFill>
              </a:rPr>
              <a:t>5</a:t>
            </a:r>
          </a:p>
        </p:txBody>
      </p:sp>
      <p:sp>
        <p:nvSpPr>
          <p:cNvPr id="41988" name="Text Box 5"/>
          <p:cNvSpPr txBox="1">
            <a:spLocks noChangeArrowheads="1"/>
          </p:cNvSpPr>
          <p:nvPr/>
        </p:nvSpPr>
        <p:spPr bwMode="auto">
          <a:xfrm>
            <a:off x="1189037" y="3817938"/>
            <a:ext cx="4572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IF</a:t>
            </a:r>
          </a:p>
        </p:txBody>
      </p:sp>
      <p:sp>
        <p:nvSpPr>
          <p:cNvPr id="41989" name="Text Box 6"/>
          <p:cNvSpPr txBox="1">
            <a:spLocks noChangeArrowheads="1"/>
          </p:cNvSpPr>
          <p:nvPr/>
        </p:nvSpPr>
        <p:spPr bwMode="auto">
          <a:xfrm>
            <a:off x="2560637" y="3817938"/>
            <a:ext cx="8382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ID/RR</a:t>
            </a:r>
          </a:p>
        </p:txBody>
      </p:sp>
      <p:sp>
        <p:nvSpPr>
          <p:cNvPr id="41990" name="Text Box 7"/>
          <p:cNvSpPr txBox="1">
            <a:spLocks noChangeArrowheads="1"/>
          </p:cNvSpPr>
          <p:nvPr/>
        </p:nvSpPr>
        <p:spPr bwMode="auto">
          <a:xfrm>
            <a:off x="4084637" y="3817938"/>
            <a:ext cx="5334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EX</a:t>
            </a:r>
          </a:p>
        </p:txBody>
      </p:sp>
      <p:sp>
        <p:nvSpPr>
          <p:cNvPr id="41991" name="Text Box 8"/>
          <p:cNvSpPr txBox="1">
            <a:spLocks noChangeArrowheads="1"/>
          </p:cNvSpPr>
          <p:nvPr/>
        </p:nvSpPr>
        <p:spPr bwMode="auto">
          <a:xfrm>
            <a:off x="5303837" y="3817938"/>
            <a:ext cx="7620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MEM</a:t>
            </a:r>
          </a:p>
        </p:txBody>
      </p:sp>
      <p:sp>
        <p:nvSpPr>
          <p:cNvPr id="41992" name="Text Box 9"/>
          <p:cNvSpPr txBox="1">
            <a:spLocks noChangeArrowheads="1"/>
          </p:cNvSpPr>
          <p:nvPr/>
        </p:nvSpPr>
        <p:spPr bwMode="auto">
          <a:xfrm>
            <a:off x="6757987" y="3817938"/>
            <a:ext cx="9144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dirty="0"/>
              <a:t>WB</a:t>
            </a:r>
          </a:p>
        </p:txBody>
      </p:sp>
      <p:sp>
        <p:nvSpPr>
          <p:cNvPr id="41993" name="Line 10"/>
          <p:cNvSpPr>
            <a:spLocks noChangeShapeType="1"/>
          </p:cNvSpPr>
          <p:nvPr/>
        </p:nvSpPr>
        <p:spPr bwMode="auto">
          <a:xfrm>
            <a:off x="808037" y="3970338"/>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1994" name="Line 11"/>
          <p:cNvSpPr>
            <a:spLocks noChangeShapeType="1"/>
          </p:cNvSpPr>
          <p:nvPr/>
        </p:nvSpPr>
        <p:spPr bwMode="auto">
          <a:xfrm>
            <a:off x="7672387" y="3970338"/>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1995" name="Text Box 14"/>
          <p:cNvSpPr txBox="1">
            <a:spLocks noChangeArrowheads="1"/>
          </p:cNvSpPr>
          <p:nvPr/>
        </p:nvSpPr>
        <p:spPr bwMode="auto">
          <a:xfrm>
            <a:off x="2027237" y="2827338"/>
            <a:ext cx="304800" cy="3140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6" name="Text Box 15"/>
          <p:cNvSpPr txBox="1">
            <a:spLocks noChangeArrowheads="1"/>
          </p:cNvSpPr>
          <p:nvPr/>
        </p:nvSpPr>
        <p:spPr bwMode="auto">
          <a:xfrm>
            <a:off x="3551237" y="2827338"/>
            <a:ext cx="304800" cy="3140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7" name="Text Box 16"/>
          <p:cNvSpPr txBox="1">
            <a:spLocks noChangeArrowheads="1"/>
          </p:cNvSpPr>
          <p:nvPr/>
        </p:nvSpPr>
        <p:spPr bwMode="auto">
          <a:xfrm>
            <a:off x="6294437" y="2827338"/>
            <a:ext cx="304800" cy="3140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8" name="Text Box 17"/>
          <p:cNvSpPr txBox="1">
            <a:spLocks noChangeArrowheads="1"/>
          </p:cNvSpPr>
          <p:nvPr/>
        </p:nvSpPr>
        <p:spPr bwMode="auto">
          <a:xfrm>
            <a:off x="4846637" y="2827338"/>
            <a:ext cx="304800" cy="3140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9" name="Line 18"/>
          <p:cNvSpPr>
            <a:spLocks noChangeShapeType="1"/>
          </p:cNvSpPr>
          <p:nvPr/>
        </p:nvSpPr>
        <p:spPr bwMode="auto">
          <a:xfrm>
            <a:off x="1646237" y="3970338"/>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0" name="Line 19"/>
          <p:cNvSpPr>
            <a:spLocks noChangeShapeType="1"/>
          </p:cNvSpPr>
          <p:nvPr/>
        </p:nvSpPr>
        <p:spPr bwMode="auto">
          <a:xfrm>
            <a:off x="2332037" y="39703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1" name="Line 20"/>
          <p:cNvSpPr>
            <a:spLocks noChangeShapeType="1"/>
          </p:cNvSpPr>
          <p:nvPr/>
        </p:nvSpPr>
        <p:spPr bwMode="auto">
          <a:xfrm>
            <a:off x="3398837" y="3970338"/>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2" name="Line 21"/>
          <p:cNvSpPr>
            <a:spLocks noChangeShapeType="1"/>
          </p:cNvSpPr>
          <p:nvPr/>
        </p:nvSpPr>
        <p:spPr bwMode="auto">
          <a:xfrm>
            <a:off x="3856037" y="39703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3" name="Line 22"/>
          <p:cNvSpPr>
            <a:spLocks noChangeShapeType="1"/>
          </p:cNvSpPr>
          <p:nvPr/>
        </p:nvSpPr>
        <p:spPr bwMode="auto">
          <a:xfrm>
            <a:off x="4618037" y="39703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4" name="Line 23"/>
          <p:cNvSpPr>
            <a:spLocks noChangeShapeType="1"/>
          </p:cNvSpPr>
          <p:nvPr/>
        </p:nvSpPr>
        <p:spPr bwMode="auto">
          <a:xfrm>
            <a:off x="6065837" y="39703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5" name="Line 24"/>
          <p:cNvSpPr>
            <a:spLocks noChangeShapeType="1"/>
          </p:cNvSpPr>
          <p:nvPr/>
        </p:nvSpPr>
        <p:spPr bwMode="auto">
          <a:xfrm>
            <a:off x="5151437" y="3970338"/>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6" name="Line 25"/>
          <p:cNvSpPr>
            <a:spLocks noChangeShapeType="1"/>
          </p:cNvSpPr>
          <p:nvPr/>
        </p:nvSpPr>
        <p:spPr bwMode="auto">
          <a:xfrm>
            <a:off x="6599237" y="3970338"/>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7" name="Text Box 26"/>
          <p:cNvSpPr txBox="1">
            <a:spLocks noChangeArrowheads="1"/>
          </p:cNvSpPr>
          <p:nvPr/>
        </p:nvSpPr>
        <p:spPr bwMode="auto">
          <a:xfrm>
            <a:off x="2832374" y="2827894"/>
            <a:ext cx="3317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I</a:t>
            </a:r>
            <a:r>
              <a:rPr lang="en-US" sz="1800" b="1" baseline="-25000" dirty="0">
                <a:solidFill>
                  <a:srgbClr val="FF2929"/>
                </a:solidFill>
              </a:rPr>
              <a:t>t</a:t>
            </a:r>
          </a:p>
        </p:txBody>
      </p:sp>
      <p:sp>
        <p:nvSpPr>
          <p:cNvPr id="2" name="Title 1"/>
          <p:cNvSpPr>
            <a:spLocks noGrp="1"/>
          </p:cNvSpPr>
          <p:nvPr>
            <p:ph type="title"/>
          </p:nvPr>
        </p:nvSpPr>
        <p:spPr/>
        <p:txBody>
          <a:bodyPr/>
          <a:lstStyle/>
          <a:p>
            <a:r>
              <a:rPr lang="en-US" dirty="0"/>
              <a:t>Branch handling (taken)</a:t>
            </a:r>
          </a:p>
        </p:txBody>
      </p:sp>
      <p:sp>
        <p:nvSpPr>
          <p:cNvPr id="29" name="Text Box 26"/>
          <p:cNvSpPr txBox="1">
            <a:spLocks noChangeArrowheads="1"/>
          </p:cNvSpPr>
          <p:nvPr/>
        </p:nvSpPr>
        <p:spPr bwMode="auto">
          <a:xfrm>
            <a:off x="6826452" y="2827338"/>
            <a:ext cx="68220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BEQ</a:t>
            </a:r>
            <a:endParaRPr lang="en-US" sz="1800" b="1" baseline="-25000" dirty="0"/>
          </a:p>
        </p:txBody>
      </p:sp>
      <p:sp>
        <p:nvSpPr>
          <p:cNvPr id="35" name="Text Box 26"/>
          <p:cNvSpPr txBox="1">
            <a:spLocks noChangeArrowheads="1"/>
          </p:cNvSpPr>
          <p:nvPr/>
        </p:nvSpPr>
        <p:spPr bwMode="auto">
          <a:xfrm>
            <a:off x="5386169" y="2827894"/>
            <a:ext cx="68220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solidFill>
                  <a:srgbClr val="3366FF"/>
                </a:solidFill>
              </a:rPr>
              <a:t>NOP</a:t>
            </a:r>
            <a:endParaRPr lang="en-US" sz="1800" b="1" baseline="-25000" dirty="0">
              <a:solidFill>
                <a:srgbClr val="3366FF"/>
              </a:solidFill>
            </a:endParaRPr>
          </a:p>
        </p:txBody>
      </p:sp>
      <p:sp>
        <p:nvSpPr>
          <p:cNvPr id="4" name="TextBox 3"/>
          <p:cNvSpPr txBox="1"/>
          <p:nvPr/>
        </p:nvSpPr>
        <p:spPr>
          <a:xfrm>
            <a:off x="950362" y="6200294"/>
            <a:ext cx="7542424" cy="369332"/>
          </a:xfrm>
          <a:prstGeom prst="rect">
            <a:avLst/>
          </a:prstGeom>
          <a:noFill/>
        </p:spPr>
        <p:txBody>
          <a:bodyPr wrap="square" rtlCol="0">
            <a:spAutoFit/>
          </a:bodyPr>
          <a:lstStyle/>
          <a:p>
            <a:r>
              <a:rPr lang="en-US" dirty="0"/>
              <a:t>Normal pipeline operation resumed</a:t>
            </a:r>
            <a:endParaRPr lang="en-US" dirty="0">
              <a:solidFill>
                <a:schemeClr val="accent1">
                  <a:lumMod val="60000"/>
                  <a:lumOff val="40000"/>
                </a:schemeClr>
              </a:solidFill>
            </a:endParaRPr>
          </a:p>
        </p:txBody>
      </p:sp>
      <p:sp>
        <p:nvSpPr>
          <p:cNvPr id="37" name="Text Box 26"/>
          <p:cNvSpPr txBox="1">
            <a:spLocks noChangeArrowheads="1"/>
          </p:cNvSpPr>
          <p:nvPr/>
        </p:nvSpPr>
        <p:spPr bwMode="auto">
          <a:xfrm>
            <a:off x="4069157" y="2827894"/>
            <a:ext cx="68220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solidFill>
                  <a:srgbClr val="3366FF"/>
                </a:solidFill>
              </a:rPr>
              <a:t>NOP</a:t>
            </a:r>
            <a:endParaRPr lang="en-US" sz="1800" b="1" baseline="-25000" dirty="0">
              <a:solidFill>
                <a:srgbClr val="3366FF"/>
              </a:solidFill>
            </a:endParaRPr>
          </a:p>
        </p:txBody>
      </p:sp>
      <p:sp>
        <p:nvSpPr>
          <p:cNvPr id="31" name="Text Box 26"/>
          <p:cNvSpPr txBox="1">
            <a:spLocks noChangeArrowheads="1"/>
          </p:cNvSpPr>
          <p:nvPr/>
        </p:nvSpPr>
        <p:spPr bwMode="auto">
          <a:xfrm>
            <a:off x="1227158" y="2827894"/>
            <a:ext cx="55261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I</a:t>
            </a:r>
            <a:r>
              <a:rPr lang="en-US" sz="1800" b="1" baseline="-25000" dirty="0">
                <a:solidFill>
                  <a:srgbClr val="FF2929"/>
                </a:solidFill>
              </a:rPr>
              <a:t>t+1</a:t>
            </a:r>
          </a:p>
        </p:txBody>
      </p:sp>
    </p:spTree>
    <p:extLst>
      <p:ext uri="{BB962C8B-B14F-4D97-AF65-F5344CB8AC3E}">
        <p14:creationId xmlns:p14="http://schemas.microsoft.com/office/powerpoint/2010/main" val="55637738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12" name="Text Box 28"/>
          <p:cNvSpPr txBox="1">
            <a:spLocks noChangeArrowheads="1"/>
          </p:cNvSpPr>
          <p:nvPr/>
        </p:nvSpPr>
        <p:spPr bwMode="auto">
          <a:xfrm>
            <a:off x="1227158" y="1785938"/>
            <a:ext cx="19478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u="sng" dirty="0"/>
              <a:t>Cycle</a:t>
            </a:r>
            <a:r>
              <a:rPr lang="en-US" sz="1600" b="1" dirty="0"/>
              <a:t> </a:t>
            </a:r>
            <a:r>
              <a:rPr lang="en-US" sz="1600" b="1" dirty="0">
                <a:solidFill>
                  <a:srgbClr val="990000"/>
                </a:solidFill>
              </a:rPr>
              <a:t>5</a:t>
            </a:r>
          </a:p>
        </p:txBody>
      </p:sp>
      <p:sp>
        <p:nvSpPr>
          <p:cNvPr id="41988" name="Text Box 5"/>
          <p:cNvSpPr txBox="1">
            <a:spLocks noChangeArrowheads="1"/>
          </p:cNvSpPr>
          <p:nvPr/>
        </p:nvSpPr>
        <p:spPr bwMode="auto">
          <a:xfrm>
            <a:off x="1189037" y="3817938"/>
            <a:ext cx="4572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IF</a:t>
            </a:r>
          </a:p>
        </p:txBody>
      </p:sp>
      <p:sp>
        <p:nvSpPr>
          <p:cNvPr id="41989" name="Text Box 6"/>
          <p:cNvSpPr txBox="1">
            <a:spLocks noChangeArrowheads="1"/>
          </p:cNvSpPr>
          <p:nvPr/>
        </p:nvSpPr>
        <p:spPr bwMode="auto">
          <a:xfrm>
            <a:off x="2560637" y="3817938"/>
            <a:ext cx="8382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ID/RR</a:t>
            </a:r>
          </a:p>
        </p:txBody>
      </p:sp>
      <p:sp>
        <p:nvSpPr>
          <p:cNvPr id="41990" name="Text Box 7"/>
          <p:cNvSpPr txBox="1">
            <a:spLocks noChangeArrowheads="1"/>
          </p:cNvSpPr>
          <p:nvPr/>
        </p:nvSpPr>
        <p:spPr bwMode="auto">
          <a:xfrm>
            <a:off x="4084637" y="3817938"/>
            <a:ext cx="5334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EX</a:t>
            </a:r>
          </a:p>
        </p:txBody>
      </p:sp>
      <p:sp>
        <p:nvSpPr>
          <p:cNvPr id="41991" name="Text Box 8"/>
          <p:cNvSpPr txBox="1">
            <a:spLocks noChangeArrowheads="1"/>
          </p:cNvSpPr>
          <p:nvPr/>
        </p:nvSpPr>
        <p:spPr bwMode="auto">
          <a:xfrm>
            <a:off x="5303837" y="3817938"/>
            <a:ext cx="7620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MEM</a:t>
            </a:r>
          </a:p>
        </p:txBody>
      </p:sp>
      <p:sp>
        <p:nvSpPr>
          <p:cNvPr id="41992" name="Text Box 9"/>
          <p:cNvSpPr txBox="1">
            <a:spLocks noChangeArrowheads="1"/>
          </p:cNvSpPr>
          <p:nvPr/>
        </p:nvSpPr>
        <p:spPr bwMode="auto">
          <a:xfrm>
            <a:off x="6757987" y="3817938"/>
            <a:ext cx="9144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dirty="0"/>
              <a:t>WB</a:t>
            </a:r>
          </a:p>
        </p:txBody>
      </p:sp>
      <p:sp>
        <p:nvSpPr>
          <p:cNvPr id="41993" name="Line 10"/>
          <p:cNvSpPr>
            <a:spLocks noChangeShapeType="1"/>
          </p:cNvSpPr>
          <p:nvPr/>
        </p:nvSpPr>
        <p:spPr bwMode="auto">
          <a:xfrm>
            <a:off x="808037" y="3970338"/>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1994" name="Line 11"/>
          <p:cNvSpPr>
            <a:spLocks noChangeShapeType="1"/>
          </p:cNvSpPr>
          <p:nvPr/>
        </p:nvSpPr>
        <p:spPr bwMode="auto">
          <a:xfrm>
            <a:off x="7672387" y="3970338"/>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1995" name="Text Box 14"/>
          <p:cNvSpPr txBox="1">
            <a:spLocks noChangeArrowheads="1"/>
          </p:cNvSpPr>
          <p:nvPr/>
        </p:nvSpPr>
        <p:spPr bwMode="auto">
          <a:xfrm>
            <a:off x="2027237" y="2827338"/>
            <a:ext cx="304800" cy="3140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6" name="Text Box 15"/>
          <p:cNvSpPr txBox="1">
            <a:spLocks noChangeArrowheads="1"/>
          </p:cNvSpPr>
          <p:nvPr/>
        </p:nvSpPr>
        <p:spPr bwMode="auto">
          <a:xfrm>
            <a:off x="3551237" y="2827338"/>
            <a:ext cx="304800" cy="3140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7" name="Text Box 16"/>
          <p:cNvSpPr txBox="1">
            <a:spLocks noChangeArrowheads="1"/>
          </p:cNvSpPr>
          <p:nvPr/>
        </p:nvSpPr>
        <p:spPr bwMode="auto">
          <a:xfrm>
            <a:off x="6294437" y="2827338"/>
            <a:ext cx="304800" cy="3140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8" name="Text Box 17"/>
          <p:cNvSpPr txBox="1">
            <a:spLocks noChangeArrowheads="1"/>
          </p:cNvSpPr>
          <p:nvPr/>
        </p:nvSpPr>
        <p:spPr bwMode="auto">
          <a:xfrm>
            <a:off x="4846637" y="2827338"/>
            <a:ext cx="304800" cy="3140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9" name="Line 18"/>
          <p:cNvSpPr>
            <a:spLocks noChangeShapeType="1"/>
          </p:cNvSpPr>
          <p:nvPr/>
        </p:nvSpPr>
        <p:spPr bwMode="auto">
          <a:xfrm>
            <a:off x="1646237" y="3970338"/>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0" name="Line 19"/>
          <p:cNvSpPr>
            <a:spLocks noChangeShapeType="1"/>
          </p:cNvSpPr>
          <p:nvPr/>
        </p:nvSpPr>
        <p:spPr bwMode="auto">
          <a:xfrm>
            <a:off x="2332037" y="39703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1" name="Line 20"/>
          <p:cNvSpPr>
            <a:spLocks noChangeShapeType="1"/>
          </p:cNvSpPr>
          <p:nvPr/>
        </p:nvSpPr>
        <p:spPr bwMode="auto">
          <a:xfrm>
            <a:off x="3398837" y="3970338"/>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2" name="Line 21"/>
          <p:cNvSpPr>
            <a:spLocks noChangeShapeType="1"/>
          </p:cNvSpPr>
          <p:nvPr/>
        </p:nvSpPr>
        <p:spPr bwMode="auto">
          <a:xfrm>
            <a:off x="3856037" y="39703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3" name="Line 22"/>
          <p:cNvSpPr>
            <a:spLocks noChangeShapeType="1"/>
          </p:cNvSpPr>
          <p:nvPr/>
        </p:nvSpPr>
        <p:spPr bwMode="auto">
          <a:xfrm>
            <a:off x="4618037" y="39703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4" name="Line 23"/>
          <p:cNvSpPr>
            <a:spLocks noChangeShapeType="1"/>
          </p:cNvSpPr>
          <p:nvPr/>
        </p:nvSpPr>
        <p:spPr bwMode="auto">
          <a:xfrm>
            <a:off x="6065837" y="39703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5" name="Line 24"/>
          <p:cNvSpPr>
            <a:spLocks noChangeShapeType="1"/>
          </p:cNvSpPr>
          <p:nvPr/>
        </p:nvSpPr>
        <p:spPr bwMode="auto">
          <a:xfrm>
            <a:off x="5151437" y="3970338"/>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6" name="Line 25"/>
          <p:cNvSpPr>
            <a:spLocks noChangeShapeType="1"/>
          </p:cNvSpPr>
          <p:nvPr/>
        </p:nvSpPr>
        <p:spPr bwMode="auto">
          <a:xfrm>
            <a:off x="6599237" y="3970338"/>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7" name="Text Box 26"/>
          <p:cNvSpPr txBox="1">
            <a:spLocks noChangeArrowheads="1"/>
          </p:cNvSpPr>
          <p:nvPr/>
        </p:nvSpPr>
        <p:spPr bwMode="auto">
          <a:xfrm>
            <a:off x="2832374" y="2827894"/>
            <a:ext cx="3317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I</a:t>
            </a:r>
            <a:r>
              <a:rPr lang="en-US" sz="1800" b="1" baseline="-25000" dirty="0">
                <a:solidFill>
                  <a:srgbClr val="FF2929"/>
                </a:solidFill>
              </a:rPr>
              <a:t>t</a:t>
            </a:r>
          </a:p>
        </p:txBody>
      </p:sp>
      <p:sp>
        <p:nvSpPr>
          <p:cNvPr id="2" name="Title 1"/>
          <p:cNvSpPr>
            <a:spLocks noGrp="1"/>
          </p:cNvSpPr>
          <p:nvPr>
            <p:ph type="title"/>
          </p:nvPr>
        </p:nvSpPr>
        <p:spPr/>
        <p:txBody>
          <a:bodyPr/>
          <a:lstStyle/>
          <a:p>
            <a:r>
              <a:rPr lang="en-US" dirty="0"/>
              <a:t>Branch handling (taken)</a:t>
            </a:r>
          </a:p>
        </p:txBody>
      </p:sp>
      <p:sp>
        <p:nvSpPr>
          <p:cNvPr id="29" name="Text Box 26"/>
          <p:cNvSpPr txBox="1">
            <a:spLocks noChangeArrowheads="1"/>
          </p:cNvSpPr>
          <p:nvPr/>
        </p:nvSpPr>
        <p:spPr bwMode="auto">
          <a:xfrm>
            <a:off x="6826452" y="2827338"/>
            <a:ext cx="68220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BEQ</a:t>
            </a:r>
            <a:endParaRPr lang="en-US" sz="1800" b="1" baseline="-25000" dirty="0"/>
          </a:p>
        </p:txBody>
      </p:sp>
      <p:sp>
        <p:nvSpPr>
          <p:cNvPr id="35" name="Text Box 26"/>
          <p:cNvSpPr txBox="1">
            <a:spLocks noChangeArrowheads="1"/>
          </p:cNvSpPr>
          <p:nvPr/>
        </p:nvSpPr>
        <p:spPr bwMode="auto">
          <a:xfrm>
            <a:off x="5386169" y="2827894"/>
            <a:ext cx="68220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solidFill>
                  <a:srgbClr val="3366FF"/>
                </a:solidFill>
              </a:rPr>
              <a:t>NOP</a:t>
            </a:r>
            <a:endParaRPr lang="en-US" sz="1800" b="1" baseline="-25000" dirty="0">
              <a:solidFill>
                <a:srgbClr val="3366FF"/>
              </a:solidFill>
            </a:endParaRPr>
          </a:p>
        </p:txBody>
      </p:sp>
      <p:sp>
        <p:nvSpPr>
          <p:cNvPr id="4" name="TextBox 3"/>
          <p:cNvSpPr txBox="1"/>
          <p:nvPr/>
        </p:nvSpPr>
        <p:spPr>
          <a:xfrm>
            <a:off x="950362" y="6200294"/>
            <a:ext cx="7542424" cy="369332"/>
          </a:xfrm>
          <a:prstGeom prst="rect">
            <a:avLst/>
          </a:prstGeom>
          <a:noFill/>
        </p:spPr>
        <p:txBody>
          <a:bodyPr wrap="square" rtlCol="0">
            <a:spAutoFit/>
          </a:bodyPr>
          <a:lstStyle/>
          <a:p>
            <a:r>
              <a:rPr lang="en-US" dirty="0"/>
              <a:t>Upshot:  Two pipeline bubbles</a:t>
            </a:r>
            <a:endParaRPr lang="en-US" dirty="0">
              <a:solidFill>
                <a:schemeClr val="accent1">
                  <a:lumMod val="60000"/>
                  <a:lumOff val="40000"/>
                </a:schemeClr>
              </a:solidFill>
            </a:endParaRPr>
          </a:p>
        </p:txBody>
      </p:sp>
      <p:sp>
        <p:nvSpPr>
          <p:cNvPr id="37" name="Text Box 26"/>
          <p:cNvSpPr txBox="1">
            <a:spLocks noChangeArrowheads="1"/>
          </p:cNvSpPr>
          <p:nvPr/>
        </p:nvSpPr>
        <p:spPr bwMode="auto">
          <a:xfrm>
            <a:off x="4069157" y="2827894"/>
            <a:ext cx="68220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solidFill>
                  <a:srgbClr val="3366FF"/>
                </a:solidFill>
              </a:rPr>
              <a:t>NOP</a:t>
            </a:r>
            <a:endParaRPr lang="en-US" sz="1800" b="1" baseline="-25000" dirty="0">
              <a:solidFill>
                <a:srgbClr val="3366FF"/>
              </a:solidFill>
            </a:endParaRPr>
          </a:p>
        </p:txBody>
      </p:sp>
      <p:sp>
        <p:nvSpPr>
          <p:cNvPr id="31" name="Text Box 26"/>
          <p:cNvSpPr txBox="1">
            <a:spLocks noChangeArrowheads="1"/>
          </p:cNvSpPr>
          <p:nvPr/>
        </p:nvSpPr>
        <p:spPr bwMode="auto">
          <a:xfrm>
            <a:off x="1227158" y="2827894"/>
            <a:ext cx="55261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I</a:t>
            </a:r>
            <a:r>
              <a:rPr lang="en-US" sz="1800" b="1" baseline="-25000" dirty="0">
                <a:solidFill>
                  <a:srgbClr val="FF2929"/>
                </a:solidFill>
              </a:rPr>
              <a:t>t+1</a:t>
            </a:r>
          </a:p>
        </p:txBody>
      </p:sp>
    </p:spTree>
    <p:extLst>
      <p:ext uri="{BB962C8B-B14F-4D97-AF65-F5344CB8AC3E}">
        <p14:creationId xmlns:p14="http://schemas.microsoft.com/office/powerpoint/2010/main" val="335806625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ular Callout 2"/>
          <p:cNvSpPr/>
          <p:nvPr/>
        </p:nvSpPr>
        <p:spPr>
          <a:xfrm>
            <a:off x="3844436" y="5015106"/>
            <a:ext cx="1002201" cy="1842894"/>
          </a:xfrm>
          <a:prstGeom prst="wedgeRoundRectCallout">
            <a:avLst>
              <a:gd name="adj1" fmla="val 719"/>
              <a:gd name="adj2" fmla="val -86118"/>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A-B </a:t>
            </a:r>
            <a:r>
              <a:rPr lang="en-US" dirty="0" err="1"/>
              <a:t>calcu</a:t>
            </a:r>
            <a:r>
              <a:rPr lang="en-US" dirty="0"/>
              <a:t>-</a:t>
            </a:r>
          </a:p>
          <a:p>
            <a:pPr algn="ctr"/>
            <a:r>
              <a:rPr lang="en-US" dirty="0" err="1"/>
              <a:t>lated</a:t>
            </a:r>
            <a:endParaRPr lang="en-US" dirty="0"/>
          </a:p>
        </p:txBody>
      </p:sp>
      <p:sp>
        <p:nvSpPr>
          <p:cNvPr id="42012" name="Text Box 28"/>
          <p:cNvSpPr txBox="1">
            <a:spLocks noChangeArrowheads="1"/>
          </p:cNvSpPr>
          <p:nvPr/>
        </p:nvSpPr>
        <p:spPr bwMode="auto">
          <a:xfrm>
            <a:off x="1227158" y="1785938"/>
            <a:ext cx="19478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u="sng" dirty="0"/>
              <a:t>Cycle</a:t>
            </a:r>
            <a:r>
              <a:rPr lang="en-US" sz="1600" b="1" dirty="0"/>
              <a:t> </a:t>
            </a:r>
            <a:r>
              <a:rPr lang="en-US" sz="1600" b="1" dirty="0">
                <a:solidFill>
                  <a:srgbClr val="990000"/>
                </a:solidFill>
              </a:rPr>
              <a:t>3</a:t>
            </a:r>
          </a:p>
        </p:txBody>
      </p:sp>
      <p:sp>
        <p:nvSpPr>
          <p:cNvPr id="41988" name="Text Box 5"/>
          <p:cNvSpPr txBox="1">
            <a:spLocks noChangeArrowheads="1"/>
          </p:cNvSpPr>
          <p:nvPr/>
        </p:nvSpPr>
        <p:spPr bwMode="auto">
          <a:xfrm>
            <a:off x="1189037" y="3817938"/>
            <a:ext cx="4572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IF</a:t>
            </a:r>
          </a:p>
        </p:txBody>
      </p:sp>
      <p:sp>
        <p:nvSpPr>
          <p:cNvPr id="41989" name="Text Box 6"/>
          <p:cNvSpPr txBox="1">
            <a:spLocks noChangeArrowheads="1"/>
          </p:cNvSpPr>
          <p:nvPr/>
        </p:nvSpPr>
        <p:spPr bwMode="auto">
          <a:xfrm>
            <a:off x="2560637" y="3817938"/>
            <a:ext cx="8382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ID/RR</a:t>
            </a:r>
          </a:p>
        </p:txBody>
      </p:sp>
      <p:sp>
        <p:nvSpPr>
          <p:cNvPr id="41990" name="Text Box 7"/>
          <p:cNvSpPr txBox="1">
            <a:spLocks noChangeArrowheads="1"/>
          </p:cNvSpPr>
          <p:nvPr/>
        </p:nvSpPr>
        <p:spPr bwMode="auto">
          <a:xfrm>
            <a:off x="4084637" y="3817938"/>
            <a:ext cx="5334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EX</a:t>
            </a:r>
          </a:p>
        </p:txBody>
      </p:sp>
      <p:sp>
        <p:nvSpPr>
          <p:cNvPr id="41991" name="Text Box 8"/>
          <p:cNvSpPr txBox="1">
            <a:spLocks noChangeArrowheads="1"/>
          </p:cNvSpPr>
          <p:nvPr/>
        </p:nvSpPr>
        <p:spPr bwMode="auto">
          <a:xfrm>
            <a:off x="5303837" y="3817938"/>
            <a:ext cx="7620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MEM</a:t>
            </a:r>
          </a:p>
        </p:txBody>
      </p:sp>
      <p:sp>
        <p:nvSpPr>
          <p:cNvPr id="41992" name="Text Box 9"/>
          <p:cNvSpPr txBox="1">
            <a:spLocks noChangeArrowheads="1"/>
          </p:cNvSpPr>
          <p:nvPr/>
        </p:nvSpPr>
        <p:spPr bwMode="auto">
          <a:xfrm>
            <a:off x="6757987" y="3817938"/>
            <a:ext cx="9144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dirty="0"/>
              <a:t>WB</a:t>
            </a:r>
          </a:p>
        </p:txBody>
      </p:sp>
      <p:sp>
        <p:nvSpPr>
          <p:cNvPr id="41993" name="Line 10"/>
          <p:cNvSpPr>
            <a:spLocks noChangeShapeType="1"/>
          </p:cNvSpPr>
          <p:nvPr/>
        </p:nvSpPr>
        <p:spPr bwMode="auto">
          <a:xfrm>
            <a:off x="808037" y="3970338"/>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1994" name="Line 11"/>
          <p:cNvSpPr>
            <a:spLocks noChangeShapeType="1"/>
          </p:cNvSpPr>
          <p:nvPr/>
        </p:nvSpPr>
        <p:spPr bwMode="auto">
          <a:xfrm>
            <a:off x="7672387" y="3970338"/>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1995" name="Text Box 14"/>
          <p:cNvSpPr txBox="1">
            <a:spLocks noChangeArrowheads="1"/>
          </p:cNvSpPr>
          <p:nvPr/>
        </p:nvSpPr>
        <p:spPr bwMode="auto">
          <a:xfrm>
            <a:off x="2027237" y="2827338"/>
            <a:ext cx="304800" cy="3140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6" name="Text Box 15"/>
          <p:cNvSpPr txBox="1">
            <a:spLocks noChangeArrowheads="1"/>
          </p:cNvSpPr>
          <p:nvPr/>
        </p:nvSpPr>
        <p:spPr bwMode="auto">
          <a:xfrm>
            <a:off x="3551237" y="2827338"/>
            <a:ext cx="304800" cy="3140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7" name="Text Box 16"/>
          <p:cNvSpPr txBox="1">
            <a:spLocks noChangeArrowheads="1"/>
          </p:cNvSpPr>
          <p:nvPr/>
        </p:nvSpPr>
        <p:spPr bwMode="auto">
          <a:xfrm>
            <a:off x="6294437" y="2827338"/>
            <a:ext cx="304800" cy="3140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8" name="Text Box 17"/>
          <p:cNvSpPr txBox="1">
            <a:spLocks noChangeArrowheads="1"/>
          </p:cNvSpPr>
          <p:nvPr/>
        </p:nvSpPr>
        <p:spPr bwMode="auto">
          <a:xfrm>
            <a:off x="4846637" y="2827338"/>
            <a:ext cx="304800" cy="3140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9" name="Line 18"/>
          <p:cNvSpPr>
            <a:spLocks noChangeShapeType="1"/>
          </p:cNvSpPr>
          <p:nvPr/>
        </p:nvSpPr>
        <p:spPr bwMode="auto">
          <a:xfrm>
            <a:off x="1646237" y="3970338"/>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0" name="Line 19"/>
          <p:cNvSpPr>
            <a:spLocks noChangeShapeType="1"/>
          </p:cNvSpPr>
          <p:nvPr/>
        </p:nvSpPr>
        <p:spPr bwMode="auto">
          <a:xfrm>
            <a:off x="2332037" y="39703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1" name="Line 20"/>
          <p:cNvSpPr>
            <a:spLocks noChangeShapeType="1"/>
          </p:cNvSpPr>
          <p:nvPr/>
        </p:nvSpPr>
        <p:spPr bwMode="auto">
          <a:xfrm>
            <a:off x="3398837" y="3970338"/>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2" name="Line 21"/>
          <p:cNvSpPr>
            <a:spLocks noChangeShapeType="1"/>
          </p:cNvSpPr>
          <p:nvPr/>
        </p:nvSpPr>
        <p:spPr bwMode="auto">
          <a:xfrm>
            <a:off x="3856037" y="39703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3" name="Line 22"/>
          <p:cNvSpPr>
            <a:spLocks noChangeShapeType="1"/>
          </p:cNvSpPr>
          <p:nvPr/>
        </p:nvSpPr>
        <p:spPr bwMode="auto">
          <a:xfrm>
            <a:off x="4618037" y="39703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4" name="Line 23"/>
          <p:cNvSpPr>
            <a:spLocks noChangeShapeType="1"/>
          </p:cNvSpPr>
          <p:nvPr/>
        </p:nvSpPr>
        <p:spPr bwMode="auto">
          <a:xfrm>
            <a:off x="6065837" y="39703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5" name="Line 24"/>
          <p:cNvSpPr>
            <a:spLocks noChangeShapeType="1"/>
          </p:cNvSpPr>
          <p:nvPr/>
        </p:nvSpPr>
        <p:spPr bwMode="auto">
          <a:xfrm>
            <a:off x="5151437" y="3970338"/>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6" name="Line 25"/>
          <p:cNvSpPr>
            <a:spLocks noChangeShapeType="1"/>
          </p:cNvSpPr>
          <p:nvPr/>
        </p:nvSpPr>
        <p:spPr bwMode="auto">
          <a:xfrm>
            <a:off x="6599237" y="3970338"/>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7" name="Text Box 26"/>
          <p:cNvSpPr txBox="1">
            <a:spLocks noChangeArrowheads="1"/>
          </p:cNvSpPr>
          <p:nvPr/>
        </p:nvSpPr>
        <p:spPr bwMode="auto">
          <a:xfrm>
            <a:off x="1445783" y="2804835"/>
            <a:ext cx="3317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I</a:t>
            </a:r>
            <a:r>
              <a:rPr lang="en-US" sz="1800" b="1" baseline="-25000" dirty="0"/>
              <a:t>5</a:t>
            </a:r>
          </a:p>
        </p:txBody>
      </p:sp>
      <p:sp>
        <p:nvSpPr>
          <p:cNvPr id="2" name="Title 1"/>
          <p:cNvSpPr>
            <a:spLocks noGrp="1"/>
          </p:cNvSpPr>
          <p:nvPr>
            <p:ph type="title"/>
          </p:nvPr>
        </p:nvSpPr>
        <p:spPr/>
        <p:txBody>
          <a:bodyPr/>
          <a:lstStyle/>
          <a:p>
            <a:r>
              <a:rPr lang="en-US" dirty="0"/>
              <a:t>Branch handling</a:t>
            </a:r>
          </a:p>
        </p:txBody>
      </p:sp>
      <p:sp>
        <p:nvSpPr>
          <p:cNvPr id="29" name="Text Box 26"/>
          <p:cNvSpPr txBox="1">
            <a:spLocks noChangeArrowheads="1"/>
          </p:cNvSpPr>
          <p:nvPr/>
        </p:nvSpPr>
        <p:spPr bwMode="auto">
          <a:xfrm>
            <a:off x="4022011" y="2811144"/>
            <a:ext cx="68220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BEQ</a:t>
            </a:r>
            <a:endParaRPr lang="en-US" sz="1800" b="1" baseline="-25000" dirty="0"/>
          </a:p>
        </p:txBody>
      </p:sp>
      <p:sp>
        <p:nvSpPr>
          <p:cNvPr id="30" name="Text Box 26"/>
          <p:cNvSpPr txBox="1">
            <a:spLocks noChangeArrowheads="1"/>
          </p:cNvSpPr>
          <p:nvPr/>
        </p:nvSpPr>
        <p:spPr bwMode="auto">
          <a:xfrm>
            <a:off x="5614192" y="2805113"/>
            <a:ext cx="3317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I</a:t>
            </a:r>
            <a:r>
              <a:rPr lang="en-US" sz="1800" b="1" baseline="-25000" dirty="0"/>
              <a:t>4</a:t>
            </a:r>
          </a:p>
        </p:txBody>
      </p:sp>
      <p:sp>
        <p:nvSpPr>
          <p:cNvPr id="31" name="Text Box 26"/>
          <p:cNvSpPr txBox="1">
            <a:spLocks noChangeArrowheads="1"/>
          </p:cNvSpPr>
          <p:nvPr/>
        </p:nvSpPr>
        <p:spPr bwMode="auto">
          <a:xfrm>
            <a:off x="7071181" y="2805113"/>
            <a:ext cx="3317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I</a:t>
            </a:r>
            <a:r>
              <a:rPr lang="en-US" sz="1800" b="1" baseline="-25000" dirty="0"/>
              <a:t>3</a:t>
            </a:r>
          </a:p>
        </p:txBody>
      </p:sp>
      <p:sp>
        <p:nvSpPr>
          <p:cNvPr id="35" name="Text Box 26"/>
          <p:cNvSpPr txBox="1">
            <a:spLocks noChangeArrowheads="1"/>
          </p:cNvSpPr>
          <p:nvPr/>
        </p:nvSpPr>
        <p:spPr bwMode="auto">
          <a:xfrm>
            <a:off x="2560637" y="2832919"/>
            <a:ext cx="68220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solidFill>
                  <a:srgbClr val="3366FF"/>
                </a:solidFill>
              </a:rPr>
              <a:t>NOP</a:t>
            </a:r>
            <a:endParaRPr lang="en-US" sz="1800" b="1" baseline="-25000" dirty="0">
              <a:solidFill>
                <a:srgbClr val="3366FF"/>
              </a:solidFill>
            </a:endParaRPr>
          </a:p>
        </p:txBody>
      </p:sp>
    </p:spTree>
    <p:extLst>
      <p:ext uri="{BB962C8B-B14F-4D97-AF65-F5344CB8AC3E}">
        <p14:creationId xmlns:p14="http://schemas.microsoft.com/office/powerpoint/2010/main" val="267777167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12" name="Text Box 28"/>
          <p:cNvSpPr txBox="1">
            <a:spLocks noChangeArrowheads="1"/>
          </p:cNvSpPr>
          <p:nvPr/>
        </p:nvSpPr>
        <p:spPr bwMode="auto">
          <a:xfrm>
            <a:off x="1227158" y="1785938"/>
            <a:ext cx="19478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u="sng" dirty="0"/>
              <a:t>Cycle</a:t>
            </a:r>
            <a:r>
              <a:rPr lang="en-US" sz="1600" b="1" dirty="0"/>
              <a:t> </a:t>
            </a:r>
            <a:r>
              <a:rPr lang="en-US" sz="1600" b="1" dirty="0">
                <a:solidFill>
                  <a:srgbClr val="990000"/>
                </a:solidFill>
              </a:rPr>
              <a:t>3</a:t>
            </a:r>
          </a:p>
        </p:txBody>
      </p:sp>
      <p:sp>
        <p:nvSpPr>
          <p:cNvPr id="41988" name="Text Box 5"/>
          <p:cNvSpPr txBox="1">
            <a:spLocks noChangeArrowheads="1"/>
          </p:cNvSpPr>
          <p:nvPr/>
        </p:nvSpPr>
        <p:spPr bwMode="auto">
          <a:xfrm>
            <a:off x="1189037" y="3817938"/>
            <a:ext cx="4572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IF</a:t>
            </a:r>
          </a:p>
        </p:txBody>
      </p:sp>
      <p:sp>
        <p:nvSpPr>
          <p:cNvPr id="41989" name="Text Box 6"/>
          <p:cNvSpPr txBox="1">
            <a:spLocks noChangeArrowheads="1"/>
          </p:cNvSpPr>
          <p:nvPr/>
        </p:nvSpPr>
        <p:spPr bwMode="auto">
          <a:xfrm>
            <a:off x="2560637" y="3817938"/>
            <a:ext cx="8382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ID/RR</a:t>
            </a:r>
          </a:p>
        </p:txBody>
      </p:sp>
      <p:sp>
        <p:nvSpPr>
          <p:cNvPr id="41990" name="Text Box 7"/>
          <p:cNvSpPr txBox="1">
            <a:spLocks noChangeArrowheads="1"/>
          </p:cNvSpPr>
          <p:nvPr/>
        </p:nvSpPr>
        <p:spPr bwMode="auto">
          <a:xfrm>
            <a:off x="4084637" y="3817938"/>
            <a:ext cx="5334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EX</a:t>
            </a:r>
          </a:p>
        </p:txBody>
      </p:sp>
      <p:sp>
        <p:nvSpPr>
          <p:cNvPr id="41991" name="Text Box 8"/>
          <p:cNvSpPr txBox="1">
            <a:spLocks noChangeArrowheads="1"/>
          </p:cNvSpPr>
          <p:nvPr/>
        </p:nvSpPr>
        <p:spPr bwMode="auto">
          <a:xfrm>
            <a:off x="5303837" y="3817938"/>
            <a:ext cx="7620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MEM</a:t>
            </a:r>
          </a:p>
        </p:txBody>
      </p:sp>
      <p:sp>
        <p:nvSpPr>
          <p:cNvPr id="41992" name="Text Box 9"/>
          <p:cNvSpPr txBox="1">
            <a:spLocks noChangeArrowheads="1"/>
          </p:cNvSpPr>
          <p:nvPr/>
        </p:nvSpPr>
        <p:spPr bwMode="auto">
          <a:xfrm>
            <a:off x="6757987" y="3817938"/>
            <a:ext cx="9144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dirty="0"/>
              <a:t>WB</a:t>
            </a:r>
          </a:p>
        </p:txBody>
      </p:sp>
      <p:sp>
        <p:nvSpPr>
          <p:cNvPr id="41993" name="Line 10"/>
          <p:cNvSpPr>
            <a:spLocks noChangeShapeType="1"/>
          </p:cNvSpPr>
          <p:nvPr/>
        </p:nvSpPr>
        <p:spPr bwMode="auto">
          <a:xfrm>
            <a:off x="808037" y="3970338"/>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1994" name="Line 11"/>
          <p:cNvSpPr>
            <a:spLocks noChangeShapeType="1"/>
          </p:cNvSpPr>
          <p:nvPr/>
        </p:nvSpPr>
        <p:spPr bwMode="auto">
          <a:xfrm>
            <a:off x="7672387" y="3970338"/>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1995" name="Text Box 14"/>
          <p:cNvSpPr txBox="1">
            <a:spLocks noChangeArrowheads="1"/>
          </p:cNvSpPr>
          <p:nvPr/>
        </p:nvSpPr>
        <p:spPr bwMode="auto">
          <a:xfrm>
            <a:off x="2027237" y="2827338"/>
            <a:ext cx="304800" cy="3140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6" name="Text Box 15"/>
          <p:cNvSpPr txBox="1">
            <a:spLocks noChangeArrowheads="1"/>
          </p:cNvSpPr>
          <p:nvPr/>
        </p:nvSpPr>
        <p:spPr bwMode="auto">
          <a:xfrm>
            <a:off x="3551237" y="2827338"/>
            <a:ext cx="304800" cy="3140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7" name="Text Box 16"/>
          <p:cNvSpPr txBox="1">
            <a:spLocks noChangeArrowheads="1"/>
          </p:cNvSpPr>
          <p:nvPr/>
        </p:nvSpPr>
        <p:spPr bwMode="auto">
          <a:xfrm>
            <a:off x="6294437" y="2827338"/>
            <a:ext cx="304800" cy="3140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8" name="Text Box 17"/>
          <p:cNvSpPr txBox="1">
            <a:spLocks noChangeArrowheads="1"/>
          </p:cNvSpPr>
          <p:nvPr/>
        </p:nvSpPr>
        <p:spPr bwMode="auto">
          <a:xfrm>
            <a:off x="4846637" y="2827338"/>
            <a:ext cx="304800" cy="3140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9" name="Line 18"/>
          <p:cNvSpPr>
            <a:spLocks noChangeShapeType="1"/>
          </p:cNvSpPr>
          <p:nvPr/>
        </p:nvSpPr>
        <p:spPr bwMode="auto">
          <a:xfrm>
            <a:off x="1646237" y="3970338"/>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0" name="Line 19"/>
          <p:cNvSpPr>
            <a:spLocks noChangeShapeType="1"/>
          </p:cNvSpPr>
          <p:nvPr/>
        </p:nvSpPr>
        <p:spPr bwMode="auto">
          <a:xfrm>
            <a:off x="2332037" y="39703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1" name="Line 20"/>
          <p:cNvSpPr>
            <a:spLocks noChangeShapeType="1"/>
          </p:cNvSpPr>
          <p:nvPr/>
        </p:nvSpPr>
        <p:spPr bwMode="auto">
          <a:xfrm>
            <a:off x="3398837" y="3970338"/>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2" name="Line 21"/>
          <p:cNvSpPr>
            <a:spLocks noChangeShapeType="1"/>
          </p:cNvSpPr>
          <p:nvPr/>
        </p:nvSpPr>
        <p:spPr bwMode="auto">
          <a:xfrm>
            <a:off x="3856037" y="39703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3" name="Line 22"/>
          <p:cNvSpPr>
            <a:spLocks noChangeShapeType="1"/>
          </p:cNvSpPr>
          <p:nvPr/>
        </p:nvSpPr>
        <p:spPr bwMode="auto">
          <a:xfrm>
            <a:off x="4618037" y="39703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4" name="Line 23"/>
          <p:cNvSpPr>
            <a:spLocks noChangeShapeType="1"/>
          </p:cNvSpPr>
          <p:nvPr/>
        </p:nvSpPr>
        <p:spPr bwMode="auto">
          <a:xfrm>
            <a:off x="6065837" y="39703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5" name="Line 24"/>
          <p:cNvSpPr>
            <a:spLocks noChangeShapeType="1"/>
          </p:cNvSpPr>
          <p:nvPr/>
        </p:nvSpPr>
        <p:spPr bwMode="auto">
          <a:xfrm>
            <a:off x="5151437" y="3970338"/>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6" name="Line 25"/>
          <p:cNvSpPr>
            <a:spLocks noChangeShapeType="1"/>
          </p:cNvSpPr>
          <p:nvPr/>
        </p:nvSpPr>
        <p:spPr bwMode="auto">
          <a:xfrm>
            <a:off x="6599237" y="3970338"/>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7" name="Text Box 26"/>
          <p:cNvSpPr txBox="1">
            <a:spLocks noChangeArrowheads="1"/>
          </p:cNvSpPr>
          <p:nvPr/>
        </p:nvSpPr>
        <p:spPr bwMode="auto">
          <a:xfrm>
            <a:off x="1445783" y="2804835"/>
            <a:ext cx="3317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I</a:t>
            </a:r>
            <a:r>
              <a:rPr lang="en-US" sz="1800" b="1" baseline="-25000" dirty="0"/>
              <a:t>5</a:t>
            </a:r>
          </a:p>
        </p:txBody>
      </p:sp>
      <p:sp>
        <p:nvSpPr>
          <p:cNvPr id="2" name="Title 1"/>
          <p:cNvSpPr>
            <a:spLocks noGrp="1"/>
          </p:cNvSpPr>
          <p:nvPr>
            <p:ph type="title"/>
          </p:nvPr>
        </p:nvSpPr>
        <p:spPr/>
        <p:txBody>
          <a:bodyPr/>
          <a:lstStyle/>
          <a:p>
            <a:r>
              <a:rPr lang="en-US" dirty="0"/>
              <a:t>Branch handling (NOT taken)</a:t>
            </a:r>
          </a:p>
        </p:txBody>
      </p:sp>
      <p:sp>
        <p:nvSpPr>
          <p:cNvPr id="29" name="Text Box 26"/>
          <p:cNvSpPr txBox="1">
            <a:spLocks noChangeArrowheads="1"/>
          </p:cNvSpPr>
          <p:nvPr/>
        </p:nvSpPr>
        <p:spPr bwMode="auto">
          <a:xfrm>
            <a:off x="4022011" y="2811144"/>
            <a:ext cx="68220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BEQ</a:t>
            </a:r>
            <a:endParaRPr lang="en-US" sz="1800" b="1" baseline="-25000" dirty="0"/>
          </a:p>
        </p:txBody>
      </p:sp>
      <p:sp>
        <p:nvSpPr>
          <p:cNvPr id="30" name="Text Box 26"/>
          <p:cNvSpPr txBox="1">
            <a:spLocks noChangeArrowheads="1"/>
          </p:cNvSpPr>
          <p:nvPr/>
        </p:nvSpPr>
        <p:spPr bwMode="auto">
          <a:xfrm>
            <a:off x="5614192" y="2805113"/>
            <a:ext cx="3317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I</a:t>
            </a:r>
            <a:r>
              <a:rPr lang="en-US" sz="1800" b="1" baseline="-25000" dirty="0"/>
              <a:t>4</a:t>
            </a:r>
          </a:p>
        </p:txBody>
      </p:sp>
      <p:sp>
        <p:nvSpPr>
          <p:cNvPr id="31" name="Text Box 26"/>
          <p:cNvSpPr txBox="1">
            <a:spLocks noChangeArrowheads="1"/>
          </p:cNvSpPr>
          <p:nvPr/>
        </p:nvSpPr>
        <p:spPr bwMode="auto">
          <a:xfrm>
            <a:off x="7071181" y="2805113"/>
            <a:ext cx="3317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I</a:t>
            </a:r>
            <a:r>
              <a:rPr lang="en-US" sz="1800" b="1" baseline="-25000" dirty="0"/>
              <a:t>3</a:t>
            </a:r>
          </a:p>
        </p:txBody>
      </p:sp>
      <p:sp>
        <p:nvSpPr>
          <p:cNvPr id="35" name="Text Box 26"/>
          <p:cNvSpPr txBox="1">
            <a:spLocks noChangeArrowheads="1"/>
          </p:cNvSpPr>
          <p:nvPr/>
        </p:nvSpPr>
        <p:spPr bwMode="auto">
          <a:xfrm>
            <a:off x="2560637" y="2832919"/>
            <a:ext cx="68220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solidFill>
                  <a:srgbClr val="3366FF"/>
                </a:solidFill>
              </a:rPr>
              <a:t>NOP</a:t>
            </a:r>
            <a:endParaRPr lang="en-US" sz="1800" b="1" baseline="-25000" dirty="0">
              <a:solidFill>
                <a:srgbClr val="3366FF"/>
              </a:solidFill>
            </a:endParaRPr>
          </a:p>
        </p:txBody>
      </p:sp>
      <p:sp>
        <p:nvSpPr>
          <p:cNvPr id="4" name="TextBox 3"/>
          <p:cNvSpPr txBox="1"/>
          <p:nvPr/>
        </p:nvSpPr>
        <p:spPr>
          <a:xfrm>
            <a:off x="984921" y="6117120"/>
            <a:ext cx="6963566" cy="646331"/>
          </a:xfrm>
          <a:prstGeom prst="rect">
            <a:avLst/>
          </a:prstGeom>
          <a:noFill/>
        </p:spPr>
        <p:txBody>
          <a:bodyPr wrap="square" rtlCol="0">
            <a:spAutoFit/>
          </a:bodyPr>
          <a:lstStyle/>
          <a:p>
            <a:r>
              <a:rPr lang="en-US" dirty="0">
                <a:solidFill>
                  <a:srgbClr val="FF2929"/>
                </a:solidFill>
              </a:rPr>
              <a:t>A-B calculated as non-zero; branch not taken</a:t>
            </a:r>
          </a:p>
          <a:p>
            <a:r>
              <a:rPr lang="en-US" dirty="0">
                <a:solidFill>
                  <a:srgbClr val="FF2929"/>
                </a:solidFill>
              </a:rPr>
              <a:t>PC is already pointing to the sequential path</a:t>
            </a:r>
          </a:p>
        </p:txBody>
      </p:sp>
    </p:spTree>
    <p:extLst>
      <p:ext uri="{BB962C8B-B14F-4D97-AF65-F5344CB8AC3E}">
        <p14:creationId xmlns:p14="http://schemas.microsoft.com/office/powerpoint/2010/main" val="98829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dissolve">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12" name="Text Box 28"/>
          <p:cNvSpPr txBox="1">
            <a:spLocks noChangeArrowheads="1"/>
          </p:cNvSpPr>
          <p:nvPr/>
        </p:nvSpPr>
        <p:spPr bwMode="auto">
          <a:xfrm>
            <a:off x="1227158" y="1785938"/>
            <a:ext cx="19478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u="sng" dirty="0"/>
              <a:t>Cycle</a:t>
            </a:r>
            <a:r>
              <a:rPr lang="en-US" sz="1600" b="1" dirty="0"/>
              <a:t> </a:t>
            </a:r>
            <a:r>
              <a:rPr lang="en-US" sz="1600" b="1" dirty="0">
                <a:solidFill>
                  <a:srgbClr val="990000"/>
                </a:solidFill>
              </a:rPr>
              <a:t>4</a:t>
            </a:r>
          </a:p>
        </p:txBody>
      </p:sp>
      <p:sp>
        <p:nvSpPr>
          <p:cNvPr id="41988" name="Text Box 5"/>
          <p:cNvSpPr txBox="1">
            <a:spLocks noChangeArrowheads="1"/>
          </p:cNvSpPr>
          <p:nvPr/>
        </p:nvSpPr>
        <p:spPr bwMode="auto">
          <a:xfrm>
            <a:off x="1189037" y="3817938"/>
            <a:ext cx="4572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IF</a:t>
            </a:r>
          </a:p>
        </p:txBody>
      </p:sp>
      <p:sp>
        <p:nvSpPr>
          <p:cNvPr id="41989" name="Text Box 6"/>
          <p:cNvSpPr txBox="1">
            <a:spLocks noChangeArrowheads="1"/>
          </p:cNvSpPr>
          <p:nvPr/>
        </p:nvSpPr>
        <p:spPr bwMode="auto">
          <a:xfrm>
            <a:off x="2560637" y="3817938"/>
            <a:ext cx="8382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ID/RR</a:t>
            </a:r>
          </a:p>
        </p:txBody>
      </p:sp>
      <p:sp>
        <p:nvSpPr>
          <p:cNvPr id="41990" name="Text Box 7"/>
          <p:cNvSpPr txBox="1">
            <a:spLocks noChangeArrowheads="1"/>
          </p:cNvSpPr>
          <p:nvPr/>
        </p:nvSpPr>
        <p:spPr bwMode="auto">
          <a:xfrm>
            <a:off x="4084637" y="3817938"/>
            <a:ext cx="5334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EX</a:t>
            </a:r>
          </a:p>
        </p:txBody>
      </p:sp>
      <p:sp>
        <p:nvSpPr>
          <p:cNvPr id="41991" name="Text Box 8"/>
          <p:cNvSpPr txBox="1">
            <a:spLocks noChangeArrowheads="1"/>
          </p:cNvSpPr>
          <p:nvPr/>
        </p:nvSpPr>
        <p:spPr bwMode="auto">
          <a:xfrm>
            <a:off x="5303837" y="3817938"/>
            <a:ext cx="7620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MEM</a:t>
            </a:r>
          </a:p>
        </p:txBody>
      </p:sp>
      <p:sp>
        <p:nvSpPr>
          <p:cNvPr id="41992" name="Text Box 9"/>
          <p:cNvSpPr txBox="1">
            <a:spLocks noChangeArrowheads="1"/>
          </p:cNvSpPr>
          <p:nvPr/>
        </p:nvSpPr>
        <p:spPr bwMode="auto">
          <a:xfrm>
            <a:off x="6757987" y="3817938"/>
            <a:ext cx="9144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dirty="0"/>
              <a:t>WB</a:t>
            </a:r>
          </a:p>
        </p:txBody>
      </p:sp>
      <p:sp>
        <p:nvSpPr>
          <p:cNvPr id="41993" name="Line 10"/>
          <p:cNvSpPr>
            <a:spLocks noChangeShapeType="1"/>
          </p:cNvSpPr>
          <p:nvPr/>
        </p:nvSpPr>
        <p:spPr bwMode="auto">
          <a:xfrm>
            <a:off x="808037" y="3970338"/>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1994" name="Line 11"/>
          <p:cNvSpPr>
            <a:spLocks noChangeShapeType="1"/>
          </p:cNvSpPr>
          <p:nvPr/>
        </p:nvSpPr>
        <p:spPr bwMode="auto">
          <a:xfrm>
            <a:off x="7672387" y="3970338"/>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1995" name="Text Box 14"/>
          <p:cNvSpPr txBox="1">
            <a:spLocks noChangeArrowheads="1"/>
          </p:cNvSpPr>
          <p:nvPr/>
        </p:nvSpPr>
        <p:spPr bwMode="auto">
          <a:xfrm>
            <a:off x="2027237" y="2827338"/>
            <a:ext cx="304800" cy="3140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6" name="Text Box 15"/>
          <p:cNvSpPr txBox="1">
            <a:spLocks noChangeArrowheads="1"/>
          </p:cNvSpPr>
          <p:nvPr/>
        </p:nvSpPr>
        <p:spPr bwMode="auto">
          <a:xfrm>
            <a:off x="3551237" y="2827338"/>
            <a:ext cx="304800" cy="3140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7" name="Text Box 16"/>
          <p:cNvSpPr txBox="1">
            <a:spLocks noChangeArrowheads="1"/>
          </p:cNvSpPr>
          <p:nvPr/>
        </p:nvSpPr>
        <p:spPr bwMode="auto">
          <a:xfrm>
            <a:off x="6294437" y="2827338"/>
            <a:ext cx="304800" cy="3140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8" name="Text Box 17"/>
          <p:cNvSpPr txBox="1">
            <a:spLocks noChangeArrowheads="1"/>
          </p:cNvSpPr>
          <p:nvPr/>
        </p:nvSpPr>
        <p:spPr bwMode="auto">
          <a:xfrm>
            <a:off x="4846637" y="2827338"/>
            <a:ext cx="304800" cy="3140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9" name="Line 18"/>
          <p:cNvSpPr>
            <a:spLocks noChangeShapeType="1"/>
          </p:cNvSpPr>
          <p:nvPr/>
        </p:nvSpPr>
        <p:spPr bwMode="auto">
          <a:xfrm>
            <a:off x="1646237" y="3970338"/>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0" name="Line 19"/>
          <p:cNvSpPr>
            <a:spLocks noChangeShapeType="1"/>
          </p:cNvSpPr>
          <p:nvPr/>
        </p:nvSpPr>
        <p:spPr bwMode="auto">
          <a:xfrm>
            <a:off x="2332037" y="39703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1" name="Line 20"/>
          <p:cNvSpPr>
            <a:spLocks noChangeShapeType="1"/>
          </p:cNvSpPr>
          <p:nvPr/>
        </p:nvSpPr>
        <p:spPr bwMode="auto">
          <a:xfrm>
            <a:off x="3398837" y="3970338"/>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2" name="Line 21"/>
          <p:cNvSpPr>
            <a:spLocks noChangeShapeType="1"/>
          </p:cNvSpPr>
          <p:nvPr/>
        </p:nvSpPr>
        <p:spPr bwMode="auto">
          <a:xfrm>
            <a:off x="3856037" y="39703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3" name="Line 22"/>
          <p:cNvSpPr>
            <a:spLocks noChangeShapeType="1"/>
          </p:cNvSpPr>
          <p:nvPr/>
        </p:nvSpPr>
        <p:spPr bwMode="auto">
          <a:xfrm>
            <a:off x="4618037" y="39703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4" name="Line 23"/>
          <p:cNvSpPr>
            <a:spLocks noChangeShapeType="1"/>
          </p:cNvSpPr>
          <p:nvPr/>
        </p:nvSpPr>
        <p:spPr bwMode="auto">
          <a:xfrm>
            <a:off x="6065837" y="39703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5" name="Line 24"/>
          <p:cNvSpPr>
            <a:spLocks noChangeShapeType="1"/>
          </p:cNvSpPr>
          <p:nvPr/>
        </p:nvSpPr>
        <p:spPr bwMode="auto">
          <a:xfrm>
            <a:off x="5151437" y="3970338"/>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6" name="Line 25"/>
          <p:cNvSpPr>
            <a:spLocks noChangeShapeType="1"/>
          </p:cNvSpPr>
          <p:nvPr/>
        </p:nvSpPr>
        <p:spPr bwMode="auto">
          <a:xfrm>
            <a:off x="6599237" y="3970338"/>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7" name="Text Box 26"/>
          <p:cNvSpPr txBox="1">
            <a:spLocks noChangeArrowheads="1"/>
          </p:cNvSpPr>
          <p:nvPr/>
        </p:nvSpPr>
        <p:spPr bwMode="auto">
          <a:xfrm>
            <a:off x="2807401" y="2833875"/>
            <a:ext cx="3317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I</a:t>
            </a:r>
            <a:r>
              <a:rPr lang="en-US" sz="1800" b="1" baseline="-25000" dirty="0"/>
              <a:t>5</a:t>
            </a:r>
          </a:p>
        </p:txBody>
      </p:sp>
      <p:sp>
        <p:nvSpPr>
          <p:cNvPr id="2" name="Title 1"/>
          <p:cNvSpPr>
            <a:spLocks noGrp="1"/>
          </p:cNvSpPr>
          <p:nvPr>
            <p:ph type="title"/>
          </p:nvPr>
        </p:nvSpPr>
        <p:spPr/>
        <p:txBody>
          <a:bodyPr/>
          <a:lstStyle/>
          <a:p>
            <a:r>
              <a:rPr lang="en-US" dirty="0"/>
              <a:t>Branch handling (NOT taken)</a:t>
            </a:r>
          </a:p>
        </p:txBody>
      </p:sp>
      <p:sp>
        <p:nvSpPr>
          <p:cNvPr id="29" name="Text Box 26"/>
          <p:cNvSpPr txBox="1">
            <a:spLocks noChangeArrowheads="1"/>
          </p:cNvSpPr>
          <p:nvPr/>
        </p:nvSpPr>
        <p:spPr bwMode="auto">
          <a:xfrm>
            <a:off x="5383629" y="2840184"/>
            <a:ext cx="68220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BEQ</a:t>
            </a:r>
            <a:endParaRPr lang="en-US" sz="1800" b="1" baseline="-25000" dirty="0"/>
          </a:p>
        </p:txBody>
      </p:sp>
      <p:sp>
        <p:nvSpPr>
          <p:cNvPr id="30" name="Text Box 26"/>
          <p:cNvSpPr txBox="1">
            <a:spLocks noChangeArrowheads="1"/>
          </p:cNvSpPr>
          <p:nvPr/>
        </p:nvSpPr>
        <p:spPr bwMode="auto">
          <a:xfrm>
            <a:off x="6975810" y="2834153"/>
            <a:ext cx="3317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I</a:t>
            </a:r>
            <a:r>
              <a:rPr lang="en-US" sz="1800" b="1" baseline="-25000" dirty="0"/>
              <a:t>4</a:t>
            </a:r>
          </a:p>
        </p:txBody>
      </p:sp>
      <p:sp>
        <p:nvSpPr>
          <p:cNvPr id="35" name="Text Box 26"/>
          <p:cNvSpPr txBox="1">
            <a:spLocks noChangeArrowheads="1"/>
          </p:cNvSpPr>
          <p:nvPr/>
        </p:nvSpPr>
        <p:spPr bwMode="auto">
          <a:xfrm>
            <a:off x="4008651" y="2843280"/>
            <a:ext cx="68220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solidFill>
                  <a:srgbClr val="3366FF"/>
                </a:solidFill>
              </a:rPr>
              <a:t>NOP</a:t>
            </a:r>
            <a:endParaRPr lang="en-US" sz="1800" b="1" baseline="-25000" dirty="0">
              <a:solidFill>
                <a:srgbClr val="3366FF"/>
              </a:solidFill>
            </a:endParaRPr>
          </a:p>
        </p:txBody>
      </p:sp>
      <p:sp>
        <p:nvSpPr>
          <p:cNvPr id="4" name="TextBox 3"/>
          <p:cNvSpPr txBox="1"/>
          <p:nvPr/>
        </p:nvSpPr>
        <p:spPr>
          <a:xfrm>
            <a:off x="984921" y="6117120"/>
            <a:ext cx="6963566" cy="646331"/>
          </a:xfrm>
          <a:prstGeom prst="rect">
            <a:avLst/>
          </a:prstGeom>
          <a:noFill/>
        </p:spPr>
        <p:txBody>
          <a:bodyPr wrap="square" rtlCol="0">
            <a:spAutoFit/>
          </a:bodyPr>
          <a:lstStyle/>
          <a:p>
            <a:r>
              <a:rPr lang="en-US" dirty="0">
                <a:solidFill>
                  <a:srgbClr val="FF2929"/>
                </a:solidFill>
              </a:rPr>
              <a:t>A-B calculated as non-zero; branch not taken</a:t>
            </a:r>
          </a:p>
          <a:p>
            <a:r>
              <a:rPr lang="en-US" dirty="0">
                <a:solidFill>
                  <a:srgbClr val="FF2929"/>
                </a:solidFill>
              </a:rPr>
              <a:t>Normal pipeline operation resumed</a:t>
            </a:r>
          </a:p>
        </p:txBody>
      </p:sp>
      <p:sp>
        <p:nvSpPr>
          <p:cNvPr id="32" name="Text Box 26"/>
          <p:cNvSpPr txBox="1">
            <a:spLocks noChangeArrowheads="1"/>
          </p:cNvSpPr>
          <p:nvPr/>
        </p:nvSpPr>
        <p:spPr bwMode="auto">
          <a:xfrm>
            <a:off x="1314449" y="2800142"/>
            <a:ext cx="3317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I</a:t>
            </a:r>
            <a:r>
              <a:rPr lang="en-US" sz="1800" b="1" baseline="-25000" dirty="0"/>
              <a:t>6</a:t>
            </a:r>
          </a:p>
        </p:txBody>
      </p:sp>
    </p:spTree>
    <p:extLst>
      <p:ext uri="{BB962C8B-B14F-4D97-AF65-F5344CB8AC3E}">
        <p14:creationId xmlns:p14="http://schemas.microsoft.com/office/powerpoint/2010/main" val="361953020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12" name="Text Box 28"/>
          <p:cNvSpPr txBox="1">
            <a:spLocks noChangeArrowheads="1"/>
          </p:cNvSpPr>
          <p:nvPr/>
        </p:nvSpPr>
        <p:spPr bwMode="auto">
          <a:xfrm>
            <a:off x="1227158" y="1785938"/>
            <a:ext cx="194784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u="sng" dirty="0"/>
              <a:t>Cycle</a:t>
            </a:r>
            <a:r>
              <a:rPr lang="en-US" sz="1600" b="1" dirty="0"/>
              <a:t> </a:t>
            </a:r>
            <a:r>
              <a:rPr lang="en-US" sz="1600" b="1" dirty="0">
                <a:solidFill>
                  <a:srgbClr val="990000"/>
                </a:solidFill>
              </a:rPr>
              <a:t>4</a:t>
            </a:r>
          </a:p>
        </p:txBody>
      </p:sp>
      <p:sp>
        <p:nvSpPr>
          <p:cNvPr id="41988" name="Text Box 5"/>
          <p:cNvSpPr txBox="1">
            <a:spLocks noChangeArrowheads="1"/>
          </p:cNvSpPr>
          <p:nvPr/>
        </p:nvSpPr>
        <p:spPr bwMode="auto">
          <a:xfrm>
            <a:off x="1189037" y="3817938"/>
            <a:ext cx="4572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IF</a:t>
            </a:r>
          </a:p>
        </p:txBody>
      </p:sp>
      <p:sp>
        <p:nvSpPr>
          <p:cNvPr id="41989" name="Text Box 6"/>
          <p:cNvSpPr txBox="1">
            <a:spLocks noChangeArrowheads="1"/>
          </p:cNvSpPr>
          <p:nvPr/>
        </p:nvSpPr>
        <p:spPr bwMode="auto">
          <a:xfrm>
            <a:off x="2560637" y="3817938"/>
            <a:ext cx="8382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ID/RR</a:t>
            </a:r>
          </a:p>
        </p:txBody>
      </p:sp>
      <p:sp>
        <p:nvSpPr>
          <p:cNvPr id="41990" name="Text Box 7"/>
          <p:cNvSpPr txBox="1">
            <a:spLocks noChangeArrowheads="1"/>
          </p:cNvSpPr>
          <p:nvPr/>
        </p:nvSpPr>
        <p:spPr bwMode="auto">
          <a:xfrm>
            <a:off x="4084637" y="3817938"/>
            <a:ext cx="5334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EX</a:t>
            </a:r>
          </a:p>
        </p:txBody>
      </p:sp>
      <p:sp>
        <p:nvSpPr>
          <p:cNvPr id="41991" name="Text Box 8"/>
          <p:cNvSpPr txBox="1">
            <a:spLocks noChangeArrowheads="1"/>
          </p:cNvSpPr>
          <p:nvPr/>
        </p:nvSpPr>
        <p:spPr bwMode="auto">
          <a:xfrm>
            <a:off x="5303837" y="3817938"/>
            <a:ext cx="7620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MEM</a:t>
            </a:r>
          </a:p>
        </p:txBody>
      </p:sp>
      <p:sp>
        <p:nvSpPr>
          <p:cNvPr id="41992" name="Text Box 9"/>
          <p:cNvSpPr txBox="1">
            <a:spLocks noChangeArrowheads="1"/>
          </p:cNvSpPr>
          <p:nvPr/>
        </p:nvSpPr>
        <p:spPr bwMode="auto">
          <a:xfrm>
            <a:off x="6757987" y="3817938"/>
            <a:ext cx="9144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dirty="0"/>
              <a:t>WB</a:t>
            </a:r>
          </a:p>
        </p:txBody>
      </p:sp>
      <p:sp>
        <p:nvSpPr>
          <p:cNvPr id="41993" name="Line 10"/>
          <p:cNvSpPr>
            <a:spLocks noChangeShapeType="1"/>
          </p:cNvSpPr>
          <p:nvPr/>
        </p:nvSpPr>
        <p:spPr bwMode="auto">
          <a:xfrm>
            <a:off x="808037" y="3970338"/>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1994" name="Line 11"/>
          <p:cNvSpPr>
            <a:spLocks noChangeShapeType="1"/>
          </p:cNvSpPr>
          <p:nvPr/>
        </p:nvSpPr>
        <p:spPr bwMode="auto">
          <a:xfrm>
            <a:off x="7672387" y="3970338"/>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1995" name="Text Box 14"/>
          <p:cNvSpPr txBox="1">
            <a:spLocks noChangeArrowheads="1"/>
          </p:cNvSpPr>
          <p:nvPr/>
        </p:nvSpPr>
        <p:spPr bwMode="auto">
          <a:xfrm>
            <a:off x="2027237" y="2827338"/>
            <a:ext cx="304800" cy="3140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6" name="Text Box 15"/>
          <p:cNvSpPr txBox="1">
            <a:spLocks noChangeArrowheads="1"/>
          </p:cNvSpPr>
          <p:nvPr/>
        </p:nvSpPr>
        <p:spPr bwMode="auto">
          <a:xfrm>
            <a:off x="3551237" y="2827338"/>
            <a:ext cx="304800" cy="3140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7" name="Text Box 16"/>
          <p:cNvSpPr txBox="1">
            <a:spLocks noChangeArrowheads="1"/>
          </p:cNvSpPr>
          <p:nvPr/>
        </p:nvSpPr>
        <p:spPr bwMode="auto">
          <a:xfrm>
            <a:off x="6294437" y="2827338"/>
            <a:ext cx="304800" cy="3140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8" name="Text Box 17"/>
          <p:cNvSpPr txBox="1">
            <a:spLocks noChangeArrowheads="1"/>
          </p:cNvSpPr>
          <p:nvPr/>
        </p:nvSpPr>
        <p:spPr bwMode="auto">
          <a:xfrm>
            <a:off x="4846637" y="2827338"/>
            <a:ext cx="304800" cy="3140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9" name="Line 18"/>
          <p:cNvSpPr>
            <a:spLocks noChangeShapeType="1"/>
          </p:cNvSpPr>
          <p:nvPr/>
        </p:nvSpPr>
        <p:spPr bwMode="auto">
          <a:xfrm>
            <a:off x="1646237" y="3970338"/>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0" name="Line 19"/>
          <p:cNvSpPr>
            <a:spLocks noChangeShapeType="1"/>
          </p:cNvSpPr>
          <p:nvPr/>
        </p:nvSpPr>
        <p:spPr bwMode="auto">
          <a:xfrm>
            <a:off x="2332037" y="39703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1" name="Line 20"/>
          <p:cNvSpPr>
            <a:spLocks noChangeShapeType="1"/>
          </p:cNvSpPr>
          <p:nvPr/>
        </p:nvSpPr>
        <p:spPr bwMode="auto">
          <a:xfrm>
            <a:off x="3398837" y="3970338"/>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2" name="Line 21"/>
          <p:cNvSpPr>
            <a:spLocks noChangeShapeType="1"/>
          </p:cNvSpPr>
          <p:nvPr/>
        </p:nvSpPr>
        <p:spPr bwMode="auto">
          <a:xfrm>
            <a:off x="3856037" y="39703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3" name="Line 22"/>
          <p:cNvSpPr>
            <a:spLocks noChangeShapeType="1"/>
          </p:cNvSpPr>
          <p:nvPr/>
        </p:nvSpPr>
        <p:spPr bwMode="auto">
          <a:xfrm>
            <a:off x="4618037" y="39703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4" name="Line 23"/>
          <p:cNvSpPr>
            <a:spLocks noChangeShapeType="1"/>
          </p:cNvSpPr>
          <p:nvPr/>
        </p:nvSpPr>
        <p:spPr bwMode="auto">
          <a:xfrm>
            <a:off x="6065837" y="39703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5" name="Line 24"/>
          <p:cNvSpPr>
            <a:spLocks noChangeShapeType="1"/>
          </p:cNvSpPr>
          <p:nvPr/>
        </p:nvSpPr>
        <p:spPr bwMode="auto">
          <a:xfrm>
            <a:off x="5151437" y="3970338"/>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6" name="Line 25"/>
          <p:cNvSpPr>
            <a:spLocks noChangeShapeType="1"/>
          </p:cNvSpPr>
          <p:nvPr/>
        </p:nvSpPr>
        <p:spPr bwMode="auto">
          <a:xfrm>
            <a:off x="6599237" y="3970338"/>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7" name="Text Box 26"/>
          <p:cNvSpPr txBox="1">
            <a:spLocks noChangeArrowheads="1"/>
          </p:cNvSpPr>
          <p:nvPr/>
        </p:nvSpPr>
        <p:spPr bwMode="auto">
          <a:xfrm>
            <a:off x="2807401" y="2833875"/>
            <a:ext cx="3317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I</a:t>
            </a:r>
            <a:r>
              <a:rPr lang="en-US" sz="1800" b="1" baseline="-25000" dirty="0"/>
              <a:t>5</a:t>
            </a:r>
          </a:p>
        </p:txBody>
      </p:sp>
      <p:sp>
        <p:nvSpPr>
          <p:cNvPr id="2" name="Title 1"/>
          <p:cNvSpPr>
            <a:spLocks noGrp="1"/>
          </p:cNvSpPr>
          <p:nvPr>
            <p:ph type="title"/>
          </p:nvPr>
        </p:nvSpPr>
        <p:spPr/>
        <p:txBody>
          <a:bodyPr/>
          <a:lstStyle/>
          <a:p>
            <a:r>
              <a:rPr lang="en-US" dirty="0"/>
              <a:t>Branch handling (NOT taken)</a:t>
            </a:r>
          </a:p>
        </p:txBody>
      </p:sp>
      <p:sp>
        <p:nvSpPr>
          <p:cNvPr id="29" name="Text Box 26"/>
          <p:cNvSpPr txBox="1">
            <a:spLocks noChangeArrowheads="1"/>
          </p:cNvSpPr>
          <p:nvPr/>
        </p:nvSpPr>
        <p:spPr bwMode="auto">
          <a:xfrm>
            <a:off x="5383629" y="2840184"/>
            <a:ext cx="68220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BEQ</a:t>
            </a:r>
            <a:endParaRPr lang="en-US" sz="1800" b="1" baseline="-25000" dirty="0"/>
          </a:p>
        </p:txBody>
      </p:sp>
      <p:sp>
        <p:nvSpPr>
          <p:cNvPr id="30" name="Text Box 26"/>
          <p:cNvSpPr txBox="1">
            <a:spLocks noChangeArrowheads="1"/>
          </p:cNvSpPr>
          <p:nvPr/>
        </p:nvSpPr>
        <p:spPr bwMode="auto">
          <a:xfrm>
            <a:off x="6975810" y="2834153"/>
            <a:ext cx="3317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I</a:t>
            </a:r>
            <a:r>
              <a:rPr lang="en-US" sz="1800" b="1" baseline="-25000" dirty="0"/>
              <a:t>4</a:t>
            </a:r>
          </a:p>
        </p:txBody>
      </p:sp>
      <p:sp>
        <p:nvSpPr>
          <p:cNvPr id="35" name="Text Box 26"/>
          <p:cNvSpPr txBox="1">
            <a:spLocks noChangeArrowheads="1"/>
          </p:cNvSpPr>
          <p:nvPr/>
        </p:nvSpPr>
        <p:spPr bwMode="auto">
          <a:xfrm>
            <a:off x="4008651" y="2843280"/>
            <a:ext cx="68220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solidFill>
                  <a:srgbClr val="3366FF"/>
                </a:solidFill>
              </a:rPr>
              <a:t>NOP</a:t>
            </a:r>
            <a:endParaRPr lang="en-US" sz="1800" b="1" baseline="-25000" dirty="0">
              <a:solidFill>
                <a:srgbClr val="3366FF"/>
              </a:solidFill>
            </a:endParaRPr>
          </a:p>
        </p:txBody>
      </p:sp>
      <p:sp>
        <p:nvSpPr>
          <p:cNvPr id="4" name="TextBox 3"/>
          <p:cNvSpPr txBox="1"/>
          <p:nvPr/>
        </p:nvSpPr>
        <p:spPr>
          <a:xfrm>
            <a:off x="984921" y="6117120"/>
            <a:ext cx="6963566" cy="369332"/>
          </a:xfrm>
          <a:prstGeom prst="rect">
            <a:avLst/>
          </a:prstGeom>
          <a:noFill/>
        </p:spPr>
        <p:txBody>
          <a:bodyPr wrap="square" rtlCol="0">
            <a:spAutoFit/>
          </a:bodyPr>
          <a:lstStyle/>
          <a:p>
            <a:r>
              <a:rPr lang="en-US" dirty="0">
                <a:solidFill>
                  <a:srgbClr val="FF2929"/>
                </a:solidFill>
              </a:rPr>
              <a:t>Upshot: one pipeline bubble</a:t>
            </a:r>
          </a:p>
        </p:txBody>
      </p:sp>
      <p:sp>
        <p:nvSpPr>
          <p:cNvPr id="32" name="Text Box 26"/>
          <p:cNvSpPr txBox="1">
            <a:spLocks noChangeArrowheads="1"/>
          </p:cNvSpPr>
          <p:nvPr/>
        </p:nvSpPr>
        <p:spPr bwMode="auto">
          <a:xfrm>
            <a:off x="1314449" y="2843280"/>
            <a:ext cx="3317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I</a:t>
            </a:r>
            <a:r>
              <a:rPr lang="en-US" sz="1800" b="1" baseline="-25000" dirty="0"/>
              <a:t>6</a:t>
            </a:r>
          </a:p>
        </p:txBody>
      </p:sp>
    </p:spTree>
    <p:extLst>
      <p:ext uri="{BB962C8B-B14F-4D97-AF65-F5344CB8AC3E}">
        <p14:creationId xmlns:p14="http://schemas.microsoft.com/office/powerpoint/2010/main" val="167986439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With conservative handling of branches there will always be </a:t>
            </a:r>
            <a:r>
              <a:rPr lang="en-US" dirty="0">
                <a:solidFill>
                  <a:srgbClr val="FF2929"/>
                </a:solidFill>
              </a:rPr>
              <a:t>at least</a:t>
            </a:r>
            <a:r>
              <a:rPr lang="mr-IN" dirty="0"/>
              <a:t>…</a:t>
            </a:r>
            <a:br>
              <a:rPr lang="en-US" dirty="0"/>
            </a:br>
            <a:endParaRPr lang="en-US" dirty="0"/>
          </a:p>
          <a:p>
            <a:pPr marL="0" indent="0">
              <a:buNone/>
            </a:pPr>
            <a:endParaRPr lang="en-US" dirty="0"/>
          </a:p>
        </p:txBody>
      </p:sp>
      <p:sp>
        <p:nvSpPr>
          <p:cNvPr id="2" name="Text Placeholder 1">
            <a:extLst>
              <a:ext uri="{FF2B5EF4-FFF2-40B4-BE49-F238E27FC236}">
                <a16:creationId xmlns:a16="http://schemas.microsoft.com/office/drawing/2014/main" id="{A9D52C14-3CA1-E54B-B2A7-91C455CCDCCA}"/>
              </a:ext>
            </a:extLst>
          </p:cNvPr>
          <p:cNvSpPr>
            <a:spLocks noGrp="1"/>
          </p:cNvSpPr>
          <p:nvPr>
            <p:ph type="body" sz="quarter" idx="10"/>
          </p:nvPr>
        </p:nvSpPr>
        <p:spPr/>
        <p:txBody>
          <a:bodyPr>
            <a:normAutofit/>
          </a:bodyPr>
          <a:lstStyle/>
          <a:p>
            <a:r>
              <a:rPr lang="en-US" dirty="0"/>
              <a:t>1 bubble in the pipeline</a:t>
            </a:r>
          </a:p>
          <a:p>
            <a:r>
              <a:rPr lang="en-US" dirty="0"/>
              <a:t>2 bubbles in the pipeline</a:t>
            </a:r>
          </a:p>
          <a:p>
            <a:r>
              <a:rPr lang="en-US" dirty="0"/>
              <a:t>3 bubbles in the pipeline</a:t>
            </a:r>
          </a:p>
          <a:p>
            <a:r>
              <a:rPr lang="en-US" dirty="0"/>
              <a:t>0 bubbles in the pipeline</a:t>
            </a:r>
          </a:p>
          <a:p>
            <a:endParaRPr lang="en-US" dirty="0"/>
          </a:p>
          <a:p>
            <a:pPr marL="0" indent="0">
              <a:buNone/>
            </a:pPr>
            <a:r>
              <a:rPr lang="en-US" dirty="0"/>
              <a:t>Today’s winning number is 97,531</a:t>
            </a:r>
          </a:p>
          <a:p>
            <a:pPr marL="0" indent="0">
              <a:buNone/>
            </a:pPr>
            <a:endParaRPr lang="en-US" dirty="0"/>
          </a:p>
          <a:p>
            <a:endParaRPr lang="en-US" dirty="0"/>
          </a:p>
        </p:txBody>
      </p:sp>
      <p:sp>
        <p:nvSpPr>
          <p:cNvPr id="5" name="Text Placeholder 4">
            <a:extLst>
              <a:ext uri="{FF2B5EF4-FFF2-40B4-BE49-F238E27FC236}">
                <a16:creationId xmlns:a16="http://schemas.microsoft.com/office/drawing/2014/main" id="{0A34B114-EBDC-5D46-9E82-9C48ED1BF56F}"/>
              </a:ext>
            </a:extLst>
          </p:cNvPr>
          <p:cNvSpPr>
            <a:spLocks noGrp="1"/>
          </p:cNvSpPr>
          <p:nvPr>
            <p:ph type="body" sz="quarter" idx="11"/>
          </p:nvPr>
        </p:nvSpPr>
        <p:spPr/>
        <p:txBody>
          <a:bodyPr/>
          <a:lstStyle/>
          <a:p>
            <a:r>
              <a:rPr lang="en-US" dirty="0"/>
              <a:t>200</a:t>
            </a:r>
          </a:p>
        </p:txBody>
      </p:sp>
      <p:sp>
        <p:nvSpPr>
          <p:cNvPr id="6" name="Right Arrow 5">
            <a:extLst>
              <a:ext uri="{FF2B5EF4-FFF2-40B4-BE49-F238E27FC236}">
                <a16:creationId xmlns:a16="http://schemas.microsoft.com/office/drawing/2014/main" id="{D93BD538-F6B6-A841-BBC7-2736C298CF9C}"/>
              </a:ext>
            </a:extLst>
          </p:cNvPr>
          <p:cNvSpPr/>
          <p:nvPr/>
        </p:nvSpPr>
        <p:spPr>
          <a:xfrm>
            <a:off x="568426" y="3030894"/>
            <a:ext cx="726490" cy="31282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1939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With conservative handling of branches there will always be </a:t>
            </a:r>
            <a:r>
              <a:rPr lang="en-US" dirty="0">
                <a:solidFill>
                  <a:srgbClr val="FF2929"/>
                </a:solidFill>
              </a:rPr>
              <a:t>at most</a:t>
            </a:r>
            <a:r>
              <a:rPr lang="mr-IN" dirty="0"/>
              <a:t>…</a:t>
            </a:r>
            <a:br>
              <a:rPr lang="en-US" dirty="0"/>
            </a:br>
            <a:endParaRPr lang="en-US" dirty="0"/>
          </a:p>
          <a:p>
            <a:pPr marL="0" indent="0">
              <a:buNone/>
            </a:pPr>
            <a:endParaRPr lang="en-US" dirty="0"/>
          </a:p>
        </p:txBody>
      </p:sp>
      <p:sp>
        <p:nvSpPr>
          <p:cNvPr id="2" name="Text Placeholder 1">
            <a:extLst>
              <a:ext uri="{FF2B5EF4-FFF2-40B4-BE49-F238E27FC236}">
                <a16:creationId xmlns:a16="http://schemas.microsoft.com/office/drawing/2014/main" id="{A098604E-EE0F-6748-898F-5D1156A55F68}"/>
              </a:ext>
            </a:extLst>
          </p:cNvPr>
          <p:cNvSpPr>
            <a:spLocks noGrp="1"/>
          </p:cNvSpPr>
          <p:nvPr>
            <p:ph type="body" sz="quarter" idx="10"/>
          </p:nvPr>
        </p:nvSpPr>
        <p:spPr/>
        <p:txBody>
          <a:bodyPr>
            <a:normAutofit/>
          </a:bodyPr>
          <a:lstStyle/>
          <a:p>
            <a:r>
              <a:rPr lang="en-US" dirty="0"/>
              <a:t>1 bubble in the pipeline</a:t>
            </a:r>
          </a:p>
          <a:p>
            <a:r>
              <a:rPr lang="en-US" dirty="0"/>
              <a:t>2 bubbles in the pipeline</a:t>
            </a:r>
          </a:p>
          <a:p>
            <a:r>
              <a:rPr lang="en-US" dirty="0"/>
              <a:t>3 bubbles in the pipeline</a:t>
            </a:r>
          </a:p>
          <a:p>
            <a:r>
              <a:rPr lang="en-US" dirty="0"/>
              <a:t>0 bubbles in the pipeline</a:t>
            </a:r>
          </a:p>
          <a:p>
            <a:endParaRPr lang="en-US" dirty="0"/>
          </a:p>
        </p:txBody>
      </p:sp>
      <p:sp>
        <p:nvSpPr>
          <p:cNvPr id="5" name="Text Placeholder 4">
            <a:extLst>
              <a:ext uri="{FF2B5EF4-FFF2-40B4-BE49-F238E27FC236}">
                <a16:creationId xmlns:a16="http://schemas.microsoft.com/office/drawing/2014/main" id="{2468D848-3459-0B4A-96E4-16F0F772AE2C}"/>
              </a:ext>
            </a:extLst>
          </p:cNvPr>
          <p:cNvSpPr>
            <a:spLocks noGrp="1"/>
          </p:cNvSpPr>
          <p:nvPr>
            <p:ph type="body" sz="quarter" idx="11"/>
          </p:nvPr>
        </p:nvSpPr>
        <p:spPr/>
        <p:txBody>
          <a:bodyPr/>
          <a:lstStyle/>
          <a:p>
            <a:r>
              <a:rPr lang="en-US" dirty="0"/>
              <a:t>210</a:t>
            </a:r>
          </a:p>
        </p:txBody>
      </p:sp>
      <p:sp>
        <p:nvSpPr>
          <p:cNvPr id="6" name="Right Arrow 5">
            <a:extLst>
              <a:ext uri="{FF2B5EF4-FFF2-40B4-BE49-F238E27FC236}">
                <a16:creationId xmlns:a16="http://schemas.microsoft.com/office/drawing/2014/main" id="{29539432-6780-7C45-ACEF-9DBC92A1120C}"/>
              </a:ext>
            </a:extLst>
          </p:cNvPr>
          <p:cNvSpPr/>
          <p:nvPr/>
        </p:nvSpPr>
        <p:spPr>
          <a:xfrm>
            <a:off x="824889" y="3640493"/>
            <a:ext cx="726490" cy="31282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009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Box 2"/>
          <p:cNvSpPr txBox="1">
            <a:spLocks noChangeArrowheads="1"/>
          </p:cNvSpPr>
          <p:nvPr/>
        </p:nvSpPr>
        <p:spPr bwMode="auto">
          <a:xfrm>
            <a:off x="1238250" y="1833604"/>
            <a:ext cx="7620000" cy="41549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dirty="0"/>
              <a:t>Presume the following sequence of instructions: </a:t>
            </a:r>
          </a:p>
          <a:p>
            <a:pPr eaLnBrk="1" hangingPunct="1"/>
            <a:endParaRPr lang="en-US" dirty="0"/>
          </a:p>
          <a:p>
            <a:pPr eaLnBrk="1" hangingPunct="1"/>
            <a:r>
              <a:rPr lang="en-US" dirty="0"/>
              <a:t>		BEQ		L1</a:t>
            </a:r>
          </a:p>
          <a:p>
            <a:pPr eaLnBrk="1" hangingPunct="1"/>
            <a:r>
              <a:rPr lang="en-US" dirty="0"/>
              <a:t>		ADD</a:t>
            </a:r>
          </a:p>
          <a:p>
            <a:pPr eaLnBrk="1" hangingPunct="1"/>
            <a:r>
              <a:rPr lang="en-US" dirty="0"/>
              <a:t>		LW</a:t>
            </a:r>
          </a:p>
          <a:p>
            <a:pPr eaLnBrk="1" hangingPunct="1"/>
            <a:r>
              <a:rPr lang="en-US" dirty="0"/>
              <a:t>		….</a:t>
            </a:r>
          </a:p>
          <a:p>
            <a:pPr eaLnBrk="1" hangingPunct="1"/>
            <a:r>
              <a:rPr lang="en-US" dirty="0"/>
              <a:t>L1		NAND</a:t>
            </a:r>
          </a:p>
          <a:p>
            <a:pPr eaLnBrk="1" hangingPunct="1"/>
            <a:r>
              <a:rPr lang="en-US" dirty="0"/>
              <a:t>		SW</a:t>
            </a:r>
          </a:p>
          <a:p>
            <a:pPr eaLnBrk="1" hangingPunct="1"/>
            <a:endParaRPr lang="en-US" dirty="0"/>
          </a:p>
          <a:p>
            <a:pPr eaLnBrk="1" hangingPunct="1"/>
            <a:r>
              <a:rPr lang="en-US" dirty="0"/>
              <a:t>The instruction executed following the BEQ will either be ADD or it will be NAND depending on BEQ</a:t>
            </a:r>
          </a:p>
        </p:txBody>
      </p:sp>
      <p:sp>
        <p:nvSpPr>
          <p:cNvPr id="2" name="Title 1"/>
          <p:cNvSpPr>
            <a:spLocks noGrp="1"/>
          </p:cNvSpPr>
          <p:nvPr>
            <p:ph type="title"/>
          </p:nvPr>
        </p:nvSpPr>
        <p:spPr/>
        <p:txBody>
          <a:bodyPr/>
          <a:lstStyle/>
          <a:p>
            <a:r>
              <a:rPr lang="en-US" dirty="0"/>
              <a:t>Code for our examples</a:t>
            </a:r>
          </a:p>
        </p:txBody>
      </p:sp>
    </p:spTree>
    <p:extLst>
      <p:ext uri="{BB962C8B-B14F-4D97-AF65-F5344CB8AC3E}">
        <p14:creationId xmlns:p14="http://schemas.microsoft.com/office/powerpoint/2010/main" val="104677986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363562734"/>
              </p:ext>
            </p:extLst>
          </p:nvPr>
        </p:nvGraphicFramePr>
        <p:xfrm>
          <a:off x="1760538" y="2405517"/>
          <a:ext cx="5622926" cy="2941538"/>
        </p:xfrm>
        <a:graphic>
          <a:graphicData uri="http://schemas.openxmlformats.org/drawingml/2006/table">
            <a:tbl>
              <a:tblPr/>
              <a:tblGrid>
                <a:gridCol w="963821">
                  <a:extLst>
                    <a:ext uri="{9D8B030D-6E8A-4147-A177-3AD203B41FA5}">
                      <a16:colId xmlns:a16="http://schemas.microsoft.com/office/drawing/2014/main" val="20000"/>
                    </a:ext>
                  </a:extLst>
                </a:gridCol>
                <a:gridCol w="906678">
                  <a:extLst>
                    <a:ext uri="{9D8B030D-6E8A-4147-A177-3AD203B41FA5}">
                      <a16:colId xmlns:a16="http://schemas.microsoft.com/office/drawing/2014/main" val="20001"/>
                    </a:ext>
                  </a:extLst>
                </a:gridCol>
                <a:gridCol w="947948">
                  <a:extLst>
                    <a:ext uri="{9D8B030D-6E8A-4147-A177-3AD203B41FA5}">
                      <a16:colId xmlns:a16="http://schemas.microsoft.com/office/drawing/2014/main" val="20002"/>
                    </a:ext>
                  </a:extLst>
                </a:gridCol>
                <a:gridCol w="931440">
                  <a:extLst>
                    <a:ext uri="{9D8B030D-6E8A-4147-A177-3AD203B41FA5}">
                      <a16:colId xmlns:a16="http://schemas.microsoft.com/office/drawing/2014/main" val="20003"/>
                    </a:ext>
                  </a:extLst>
                </a:gridCol>
                <a:gridCol w="941599">
                  <a:extLst>
                    <a:ext uri="{9D8B030D-6E8A-4147-A177-3AD203B41FA5}">
                      <a16:colId xmlns:a16="http://schemas.microsoft.com/office/drawing/2014/main" val="20004"/>
                    </a:ext>
                  </a:extLst>
                </a:gridCol>
                <a:gridCol w="931440">
                  <a:extLst>
                    <a:ext uri="{9D8B030D-6E8A-4147-A177-3AD203B41FA5}">
                      <a16:colId xmlns:a16="http://schemas.microsoft.com/office/drawing/2014/main" val="20005"/>
                    </a:ext>
                  </a:extLst>
                </a:gridCol>
              </a:tblGrid>
              <a:tr h="487575">
                <a:tc>
                  <a:txBody>
                    <a:bodyPr/>
                    <a:lstStyle/>
                    <a:p>
                      <a:pPr marL="0" marR="0" algn="ctr">
                        <a:spcBef>
                          <a:spcPts val="0"/>
                        </a:spcBef>
                        <a:spcAft>
                          <a:spcPts val="0"/>
                        </a:spcAft>
                      </a:pPr>
                      <a:r>
                        <a:rPr lang="en-US" sz="1600" b="1">
                          <a:latin typeface="Times New Roman"/>
                          <a:ea typeface="Times New Roman"/>
                          <a:cs typeface="Times New Roman"/>
                        </a:rPr>
                        <a:t>Cycle Number</a:t>
                      </a: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latin typeface="Times New Roman"/>
                          <a:ea typeface="Times New Roman"/>
                          <a:cs typeface="Times New Roman"/>
                        </a:rPr>
                        <a:t>IF</a:t>
                      </a: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latin typeface="Times New Roman"/>
                          <a:ea typeface="Times New Roman"/>
                          <a:cs typeface="Times New Roman"/>
                        </a:rPr>
                        <a:t>ID/RR</a:t>
                      </a: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latin typeface="Times New Roman"/>
                          <a:ea typeface="Times New Roman"/>
                          <a:cs typeface="Times New Roman"/>
                        </a:rPr>
                        <a:t>EX</a:t>
                      </a: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latin typeface="Times New Roman"/>
                          <a:ea typeface="Times New Roman"/>
                          <a:cs typeface="Times New Roman"/>
                        </a:rPr>
                        <a:t>MEM</a:t>
                      </a: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latin typeface="Times New Roman"/>
                          <a:ea typeface="Times New Roman"/>
                          <a:cs typeface="Times New Roman"/>
                        </a:rPr>
                        <a:t>WB</a:t>
                      </a: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4261">
                <a:tc>
                  <a:txBody>
                    <a:bodyPr/>
                    <a:lstStyle/>
                    <a:p>
                      <a:pPr marL="0" marR="0">
                        <a:spcBef>
                          <a:spcPts val="0"/>
                        </a:spcBef>
                        <a:spcAft>
                          <a:spcPts val="0"/>
                        </a:spcAft>
                      </a:pPr>
                      <a:r>
                        <a:rPr lang="en-US" sz="1600" b="1">
                          <a:latin typeface="Times New Roman"/>
                          <a:ea typeface="Times New Roman"/>
                          <a:cs typeface="Times New Roman"/>
                        </a:rPr>
                        <a:t>1</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BEQ</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latin typeface="Times New Roman"/>
                          <a:ea typeface="Times New Roman"/>
                          <a:cs typeface="Times New Roman"/>
                        </a:rPr>
                        <a:t>-</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48541">
                <a:tc>
                  <a:txBody>
                    <a:bodyPr/>
                    <a:lstStyle/>
                    <a:p>
                      <a:pPr marL="0" marR="0">
                        <a:spcBef>
                          <a:spcPts val="0"/>
                        </a:spcBef>
                        <a:spcAft>
                          <a:spcPts val="0"/>
                        </a:spcAft>
                      </a:pPr>
                      <a:r>
                        <a:rPr lang="en-US" sz="1600" b="1">
                          <a:latin typeface="Times New Roman"/>
                          <a:ea typeface="Times New Roman"/>
                          <a:cs typeface="Times New Roman"/>
                        </a:rPr>
                        <a:t>2</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latin typeface="Times New Roman"/>
                          <a:ea typeface="Times New Roman"/>
                          <a:cs typeface="Times New Roman"/>
                        </a:rPr>
                        <a:t>ADD</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latin typeface="Times New Roman"/>
                          <a:ea typeface="Times New Roman"/>
                          <a:cs typeface="Times New Roman"/>
                        </a:rPr>
                        <a:t>BEQ</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latin typeface="Times New Roman"/>
                          <a:ea typeface="Times New Roman"/>
                          <a:cs typeface="Times New Roman"/>
                        </a:rPr>
                        <a:t>-</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4261">
                <a:tc>
                  <a:txBody>
                    <a:bodyPr/>
                    <a:lstStyle/>
                    <a:p>
                      <a:pPr marL="0" marR="0">
                        <a:spcBef>
                          <a:spcPts val="0"/>
                        </a:spcBef>
                        <a:spcAft>
                          <a:spcPts val="0"/>
                        </a:spcAft>
                      </a:pPr>
                      <a:r>
                        <a:rPr lang="en-US" sz="1600" b="1">
                          <a:latin typeface="Times New Roman"/>
                          <a:ea typeface="Times New Roman"/>
                          <a:cs typeface="Times New Roman"/>
                        </a:rPr>
                        <a:t>3</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latin typeface="Times New Roman"/>
                          <a:ea typeface="Times New Roman"/>
                          <a:cs typeface="Times New Roman"/>
                        </a:rPr>
                        <a:t>NAND</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8B00"/>
                    </a:solidFill>
                  </a:tcPr>
                </a:tc>
                <a:tc>
                  <a:txBody>
                    <a:bodyPr/>
                    <a:lstStyle/>
                    <a:p>
                      <a:pPr marL="0" marR="0">
                        <a:spcBef>
                          <a:spcPts val="0"/>
                        </a:spcBef>
                        <a:spcAft>
                          <a:spcPts val="0"/>
                        </a:spcAft>
                      </a:pPr>
                      <a:r>
                        <a:rPr lang="en-US" sz="1600" b="1" dirty="0">
                          <a:latin typeface="Times New Roman"/>
                          <a:ea typeface="Times New Roman"/>
                          <a:cs typeface="Times New Roman"/>
                        </a:rPr>
                        <a:t>ADD</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BEQ</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4261">
                <a:tc>
                  <a:txBody>
                    <a:bodyPr/>
                    <a:lstStyle/>
                    <a:p>
                      <a:pPr marL="0" marR="0">
                        <a:spcBef>
                          <a:spcPts val="0"/>
                        </a:spcBef>
                        <a:spcAft>
                          <a:spcPts val="0"/>
                        </a:spcAft>
                      </a:pPr>
                      <a:r>
                        <a:rPr lang="en-US" sz="1600" b="1">
                          <a:latin typeface="Times New Roman"/>
                          <a:ea typeface="Times New Roman"/>
                          <a:cs typeface="Times New Roman"/>
                        </a:rPr>
                        <a:t>4</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latin typeface="Times New Roman"/>
                          <a:ea typeface="Times New Roman"/>
                          <a:cs typeface="Times New Roman"/>
                        </a:rPr>
                        <a:t>SW</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latin typeface="Times New Roman"/>
                          <a:ea typeface="Times New Roman"/>
                          <a:cs typeface="Times New Roman"/>
                        </a:rPr>
                        <a:t>NAND</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75000"/>
                      </a:schemeClr>
                    </a:solidFill>
                  </a:tcPr>
                </a:tc>
                <a:tc>
                  <a:txBody>
                    <a:bodyPr/>
                    <a:lstStyle/>
                    <a:p>
                      <a:pPr marL="0" marR="0">
                        <a:spcBef>
                          <a:spcPts val="0"/>
                        </a:spcBef>
                        <a:spcAft>
                          <a:spcPts val="0"/>
                        </a:spcAft>
                      </a:pPr>
                      <a:r>
                        <a:rPr lang="en-US" sz="1600" b="1" dirty="0">
                          <a:latin typeface="Times New Roman"/>
                          <a:ea typeface="Times New Roman"/>
                          <a:cs typeface="Times New Roman"/>
                        </a:rPr>
                        <a:t>ADD</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BEQ</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5313">
                <a:tc>
                  <a:txBody>
                    <a:bodyPr/>
                    <a:lstStyle/>
                    <a:p>
                      <a:pPr marL="0" marR="0">
                        <a:spcBef>
                          <a:spcPts val="0"/>
                        </a:spcBef>
                        <a:spcAft>
                          <a:spcPts val="0"/>
                        </a:spcAft>
                      </a:pPr>
                      <a:r>
                        <a:rPr lang="en-US" sz="1600" b="1">
                          <a:latin typeface="Times New Roman"/>
                          <a:ea typeface="Times New Roman"/>
                          <a:cs typeface="Times New Roman"/>
                        </a:rPr>
                        <a:t>5</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latin typeface="Times New Roman"/>
                          <a:ea typeface="Times New Roman"/>
                          <a:cs typeface="Times New Roman"/>
                        </a:rPr>
                        <a:t>-</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solidFill>
                            <a:schemeClr val="tx1"/>
                          </a:solidFill>
                          <a:latin typeface="Times New Roman"/>
                          <a:ea typeface="Times New Roman"/>
                          <a:cs typeface="Times New Roman"/>
                        </a:rPr>
                        <a:t>SW</a:t>
                      </a:r>
                      <a:endParaRPr lang="en-US" sz="1600" dirty="0">
                        <a:solidFill>
                          <a:schemeClr val="tx1"/>
                        </a:solidFill>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solidFill>
                            <a:schemeClr val="tx1"/>
                          </a:solidFill>
                          <a:latin typeface="Times New Roman"/>
                          <a:ea typeface="Times New Roman"/>
                          <a:cs typeface="Times New Roman"/>
                        </a:rPr>
                        <a:t>NAND</a:t>
                      </a: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latin typeface="Times New Roman"/>
                          <a:ea typeface="Times New Roman"/>
                          <a:cs typeface="Times New Roman"/>
                        </a:rPr>
                        <a:t>ADD</a:t>
                      </a: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latin typeface="Times New Roman"/>
                          <a:ea typeface="Times New Roman"/>
                          <a:cs typeface="Times New Roman"/>
                        </a:rPr>
                        <a:t>BEQ</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4261">
                <a:tc>
                  <a:txBody>
                    <a:bodyPr/>
                    <a:lstStyle/>
                    <a:p>
                      <a:pPr marL="0" marR="0">
                        <a:spcBef>
                          <a:spcPts val="0"/>
                        </a:spcBef>
                        <a:spcAft>
                          <a:spcPts val="0"/>
                        </a:spcAft>
                      </a:pPr>
                      <a:r>
                        <a:rPr lang="en-US" sz="1600" b="1">
                          <a:latin typeface="Times New Roman"/>
                          <a:ea typeface="Times New Roman"/>
                          <a:cs typeface="Times New Roman"/>
                        </a:rPr>
                        <a:t>6</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latin typeface="Times New Roman"/>
                          <a:ea typeface="Times New Roman"/>
                          <a:cs typeface="Times New Roman"/>
                        </a:rPr>
                        <a:t>-</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latin typeface="Times New Roman"/>
                          <a:ea typeface="Times New Roman"/>
                          <a:cs typeface="Times New Roman"/>
                        </a:rPr>
                        <a:t>-</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latin typeface="Times New Roman"/>
                          <a:ea typeface="Times New Roman"/>
                          <a:cs typeface="Times New Roman"/>
                        </a:rPr>
                        <a:t>SW</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latin typeface="Times New Roman"/>
                          <a:ea typeface="Times New Roman"/>
                          <a:cs typeface="Times New Roman"/>
                        </a:rPr>
                        <a:t>NAND</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8B00"/>
                    </a:solidFill>
                  </a:tcPr>
                </a:tc>
                <a:tc>
                  <a:txBody>
                    <a:bodyPr/>
                    <a:lstStyle/>
                    <a:p>
                      <a:pPr marL="0" marR="0">
                        <a:spcBef>
                          <a:spcPts val="0"/>
                        </a:spcBef>
                        <a:spcAft>
                          <a:spcPts val="0"/>
                        </a:spcAft>
                      </a:pPr>
                      <a:r>
                        <a:rPr lang="en-US" sz="1600" b="1" dirty="0">
                          <a:latin typeface="Times New Roman"/>
                          <a:ea typeface="Times New Roman"/>
                          <a:cs typeface="Times New Roman"/>
                        </a:rPr>
                        <a:t>ADD</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74261">
                <a:tc>
                  <a:txBody>
                    <a:bodyPr/>
                    <a:lstStyle/>
                    <a:p>
                      <a:pPr marL="0" marR="0">
                        <a:spcBef>
                          <a:spcPts val="0"/>
                        </a:spcBef>
                        <a:spcAft>
                          <a:spcPts val="0"/>
                        </a:spcAft>
                      </a:pPr>
                      <a:r>
                        <a:rPr lang="en-US" sz="1600" b="1">
                          <a:latin typeface="Times New Roman"/>
                          <a:ea typeface="Times New Roman"/>
                          <a:cs typeface="Times New Roman"/>
                        </a:rPr>
                        <a:t>7</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latin typeface="Times New Roman"/>
                          <a:ea typeface="Times New Roman"/>
                          <a:cs typeface="Times New Roman"/>
                        </a:rPr>
                        <a:t>-</a:t>
                      </a:r>
                      <a:endParaRPr lang="en-US" sz="18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latin typeface="Times New Roman"/>
                          <a:ea typeface="Times New Roman"/>
                          <a:cs typeface="Times New Roman"/>
                        </a:rPr>
                        <a:t>SW</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latin typeface="Times New Roman"/>
                          <a:ea typeface="Times New Roman"/>
                          <a:cs typeface="Times New Roman"/>
                        </a:rPr>
                        <a:t>NAND</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8B00"/>
                    </a:solidFill>
                  </a:tcPr>
                </a:tc>
                <a:extLst>
                  <a:ext uri="{0D108BD9-81ED-4DB2-BD59-A6C34878D82A}">
                    <a16:rowId xmlns:a16="http://schemas.microsoft.com/office/drawing/2014/main" val="10007"/>
                  </a:ext>
                </a:extLst>
              </a:tr>
              <a:tr h="274261">
                <a:tc>
                  <a:txBody>
                    <a:bodyPr/>
                    <a:lstStyle/>
                    <a:p>
                      <a:pPr marL="0" marR="0">
                        <a:spcBef>
                          <a:spcPts val="0"/>
                        </a:spcBef>
                        <a:spcAft>
                          <a:spcPts val="0"/>
                        </a:spcAft>
                      </a:pPr>
                      <a:r>
                        <a:rPr lang="en-US" sz="1600" b="1">
                          <a:latin typeface="Times New Roman"/>
                          <a:ea typeface="Times New Roman"/>
                          <a:cs typeface="Times New Roman"/>
                        </a:rPr>
                        <a:t>8</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800" b="1" dirty="0">
                          <a:latin typeface="Times New Roman"/>
                          <a:ea typeface="Times New Roman"/>
                          <a:cs typeface="Times New Roman"/>
                        </a:rPr>
                        <a:t>-</a:t>
                      </a:r>
                      <a:endParaRPr lang="en-US" dirty="0"/>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latin typeface="Times New Roman"/>
                          <a:ea typeface="Times New Roman"/>
                          <a:cs typeface="Times New Roman"/>
                        </a:rPr>
                        <a:t>SW</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74261">
                <a:tc>
                  <a:txBody>
                    <a:bodyPr/>
                    <a:lstStyle/>
                    <a:p>
                      <a:pPr marL="0" marR="0">
                        <a:spcBef>
                          <a:spcPts val="0"/>
                        </a:spcBef>
                        <a:spcAft>
                          <a:spcPts val="0"/>
                        </a:spcAft>
                      </a:pPr>
                      <a:r>
                        <a:rPr lang="en-US" sz="1600" b="1">
                          <a:latin typeface="Times New Roman"/>
                          <a:ea typeface="Times New Roman"/>
                          <a:cs typeface="Times New Roman"/>
                        </a:rPr>
                        <a:t>9</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2" name="Title 1"/>
          <p:cNvSpPr>
            <a:spLocks noGrp="1"/>
          </p:cNvSpPr>
          <p:nvPr>
            <p:ph type="title"/>
          </p:nvPr>
        </p:nvSpPr>
        <p:spPr>
          <a:xfrm>
            <a:off x="207530" y="630382"/>
            <a:ext cx="8574087" cy="967840"/>
          </a:xfrm>
        </p:spPr>
        <p:txBody>
          <a:bodyPr/>
          <a:lstStyle/>
          <a:p>
            <a:r>
              <a:rPr lang="en-US" dirty="0">
                <a:solidFill>
                  <a:schemeClr val="accent3">
                    <a:lumMod val="75000"/>
                  </a:schemeClr>
                </a:solidFill>
              </a:rPr>
              <a:t>Perfect pipeline</a:t>
            </a:r>
          </a:p>
        </p:txBody>
      </p:sp>
      <p:sp>
        <p:nvSpPr>
          <p:cNvPr id="4" name="TextBox 3"/>
          <p:cNvSpPr txBox="1"/>
          <p:nvPr/>
        </p:nvSpPr>
        <p:spPr>
          <a:xfrm>
            <a:off x="1760538" y="5610842"/>
            <a:ext cx="5622926" cy="369332"/>
          </a:xfrm>
          <a:prstGeom prst="rect">
            <a:avLst/>
          </a:prstGeom>
          <a:noFill/>
        </p:spPr>
        <p:txBody>
          <a:bodyPr wrap="square" rtlCol="0">
            <a:spAutoFit/>
          </a:bodyPr>
          <a:lstStyle/>
          <a:p>
            <a:r>
              <a:rPr lang="en-US" dirty="0"/>
              <a:t>Unfortunately stalls ruin a perfect pipeline</a:t>
            </a:r>
          </a:p>
        </p:txBody>
      </p:sp>
    </p:spTree>
    <p:extLst>
      <p:ext uri="{BB962C8B-B14F-4D97-AF65-F5344CB8AC3E}">
        <p14:creationId xmlns:p14="http://schemas.microsoft.com/office/powerpoint/2010/main" val="3375227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2974394-1CA8-1743-82A8-8A6EDB492C14}"/>
              </a:ext>
            </a:extLst>
          </p:cNvPr>
          <p:cNvSpPr>
            <a:spLocks noGrp="1"/>
          </p:cNvSpPr>
          <p:nvPr>
            <p:ph idx="1"/>
          </p:nvPr>
        </p:nvSpPr>
        <p:spPr/>
        <p:txBody>
          <a:bodyPr>
            <a:normAutofit/>
          </a:bodyPr>
          <a:lstStyle/>
          <a:p>
            <a:r>
              <a:rPr lang="en-US" dirty="0"/>
              <a:t>In creating a composite performance metric, using an arithmetic mean</a:t>
            </a:r>
          </a:p>
        </p:txBody>
      </p:sp>
      <p:sp>
        <p:nvSpPr>
          <p:cNvPr id="2" name="Text Placeholder 1">
            <a:extLst>
              <a:ext uri="{FF2B5EF4-FFF2-40B4-BE49-F238E27FC236}">
                <a16:creationId xmlns:a16="http://schemas.microsoft.com/office/drawing/2014/main" id="{2BBB0C54-F636-AE48-B8C5-39068C797F50}"/>
              </a:ext>
            </a:extLst>
          </p:cNvPr>
          <p:cNvSpPr>
            <a:spLocks noGrp="1"/>
          </p:cNvSpPr>
          <p:nvPr>
            <p:ph type="body" sz="quarter" idx="10"/>
          </p:nvPr>
        </p:nvSpPr>
        <p:spPr/>
        <p:txBody>
          <a:bodyPr>
            <a:normAutofit/>
          </a:bodyPr>
          <a:lstStyle/>
          <a:p>
            <a:r>
              <a:rPr lang="en-US" dirty="0"/>
              <a:t>Reduces biases included in the geometric mean</a:t>
            </a:r>
          </a:p>
          <a:p>
            <a:r>
              <a:rPr lang="en-US" dirty="0"/>
              <a:t>May bias the summary towards time-consuming programs in the benchmark</a:t>
            </a:r>
          </a:p>
          <a:p>
            <a:r>
              <a:rPr lang="en-US" dirty="0"/>
              <a:t>Yields a cumulative total of the execution times of the individual programs</a:t>
            </a:r>
          </a:p>
          <a:p>
            <a:r>
              <a:rPr lang="en-US" dirty="0"/>
              <a:t>Takes into account the relative frequency of the execution of the programs in the benchmark</a:t>
            </a:r>
          </a:p>
          <a:p>
            <a:endParaRPr lang="en-US" dirty="0"/>
          </a:p>
          <a:p>
            <a:endParaRPr lang="en-US" dirty="0"/>
          </a:p>
        </p:txBody>
      </p:sp>
      <p:sp>
        <p:nvSpPr>
          <p:cNvPr id="3" name="Text Placeholder 2">
            <a:extLst>
              <a:ext uri="{FF2B5EF4-FFF2-40B4-BE49-F238E27FC236}">
                <a16:creationId xmlns:a16="http://schemas.microsoft.com/office/drawing/2014/main" id="{C3BC2116-CEF0-5B41-99D4-2C39EE59FDFB}"/>
              </a:ext>
            </a:extLst>
          </p:cNvPr>
          <p:cNvSpPr>
            <a:spLocks noGrp="1"/>
          </p:cNvSpPr>
          <p:nvPr>
            <p:ph type="body" sz="quarter" idx="11"/>
          </p:nvPr>
        </p:nvSpPr>
        <p:spPr/>
        <p:txBody>
          <a:bodyPr/>
          <a:lstStyle/>
          <a:p>
            <a:r>
              <a:rPr lang="en-US" dirty="0"/>
              <a:t>60</a:t>
            </a:r>
          </a:p>
        </p:txBody>
      </p:sp>
      <p:sp>
        <p:nvSpPr>
          <p:cNvPr id="6" name="Right Arrow 5">
            <a:extLst>
              <a:ext uri="{FF2B5EF4-FFF2-40B4-BE49-F238E27FC236}">
                <a16:creationId xmlns:a16="http://schemas.microsoft.com/office/drawing/2014/main" id="{C899DDFD-2B89-B540-8F9E-B8B24970946A}"/>
              </a:ext>
            </a:extLst>
          </p:cNvPr>
          <p:cNvSpPr/>
          <p:nvPr/>
        </p:nvSpPr>
        <p:spPr>
          <a:xfrm>
            <a:off x="751317" y="3429000"/>
            <a:ext cx="766871" cy="31268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2631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875374043"/>
              </p:ext>
            </p:extLst>
          </p:nvPr>
        </p:nvGraphicFramePr>
        <p:xfrm>
          <a:off x="1105709" y="2536905"/>
          <a:ext cx="5926233" cy="2941256"/>
        </p:xfrm>
        <a:graphic>
          <a:graphicData uri="http://schemas.openxmlformats.org/drawingml/2006/table">
            <a:tbl>
              <a:tblPr/>
              <a:tblGrid>
                <a:gridCol w="1446832">
                  <a:extLst>
                    <a:ext uri="{9D8B030D-6E8A-4147-A177-3AD203B41FA5}">
                      <a16:colId xmlns:a16="http://schemas.microsoft.com/office/drawing/2014/main" val="20001"/>
                    </a:ext>
                  </a:extLst>
                </a:gridCol>
                <a:gridCol w="871707">
                  <a:extLst>
                    <a:ext uri="{9D8B030D-6E8A-4147-A177-3AD203B41FA5}">
                      <a16:colId xmlns:a16="http://schemas.microsoft.com/office/drawing/2014/main" val="20002"/>
                    </a:ext>
                  </a:extLst>
                </a:gridCol>
                <a:gridCol w="911386">
                  <a:extLst>
                    <a:ext uri="{9D8B030D-6E8A-4147-A177-3AD203B41FA5}">
                      <a16:colId xmlns:a16="http://schemas.microsoft.com/office/drawing/2014/main" val="20003"/>
                    </a:ext>
                  </a:extLst>
                </a:gridCol>
                <a:gridCol w="895513">
                  <a:extLst>
                    <a:ext uri="{9D8B030D-6E8A-4147-A177-3AD203B41FA5}">
                      <a16:colId xmlns:a16="http://schemas.microsoft.com/office/drawing/2014/main" val="20004"/>
                    </a:ext>
                  </a:extLst>
                </a:gridCol>
                <a:gridCol w="905282">
                  <a:extLst>
                    <a:ext uri="{9D8B030D-6E8A-4147-A177-3AD203B41FA5}">
                      <a16:colId xmlns:a16="http://schemas.microsoft.com/office/drawing/2014/main" val="20005"/>
                    </a:ext>
                  </a:extLst>
                </a:gridCol>
                <a:gridCol w="895513">
                  <a:extLst>
                    <a:ext uri="{9D8B030D-6E8A-4147-A177-3AD203B41FA5}">
                      <a16:colId xmlns:a16="http://schemas.microsoft.com/office/drawing/2014/main" val="20006"/>
                    </a:ext>
                  </a:extLst>
                </a:gridCol>
              </a:tblGrid>
              <a:tr h="487575">
                <a:tc>
                  <a:txBody>
                    <a:bodyPr/>
                    <a:lstStyle/>
                    <a:p>
                      <a:pPr marL="0" marR="0" algn="ctr">
                        <a:spcBef>
                          <a:spcPts val="0"/>
                        </a:spcBef>
                        <a:spcAft>
                          <a:spcPts val="0"/>
                        </a:spcAft>
                      </a:pPr>
                      <a:r>
                        <a:rPr lang="en-US" sz="1600" b="1" dirty="0">
                          <a:latin typeface="Times New Roman"/>
                          <a:ea typeface="Times New Roman"/>
                          <a:cs typeface="Times New Roman"/>
                        </a:rPr>
                        <a:t>Cycle Number</a:t>
                      </a: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latin typeface="Times New Roman"/>
                          <a:ea typeface="Times New Roman"/>
                          <a:cs typeface="Times New Roman"/>
                        </a:rPr>
                        <a:t>IF</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latin typeface="Times New Roman"/>
                          <a:ea typeface="Times New Roman"/>
                          <a:cs typeface="Times New Roman"/>
                        </a:rPr>
                        <a:t>ID/RR</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latin typeface="Times New Roman"/>
                          <a:ea typeface="Times New Roman"/>
                          <a:cs typeface="Times New Roman"/>
                        </a:rPr>
                        <a:t>EX</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latin typeface="Times New Roman"/>
                          <a:ea typeface="Times New Roman"/>
                          <a:cs typeface="Times New Roman"/>
                        </a:rPr>
                        <a:t>MEM</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latin typeface="Times New Roman"/>
                          <a:ea typeface="Times New Roman"/>
                          <a:cs typeface="Times New Roman"/>
                        </a:rPr>
                        <a:t>WB</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4261">
                <a:tc>
                  <a:txBody>
                    <a:bodyPr/>
                    <a:lstStyle/>
                    <a:p>
                      <a:pPr marL="0" marR="0">
                        <a:spcBef>
                          <a:spcPts val="0"/>
                        </a:spcBef>
                        <a:spcAft>
                          <a:spcPts val="0"/>
                        </a:spcAft>
                      </a:pPr>
                      <a:r>
                        <a:rPr lang="en-US" sz="1600" b="1">
                          <a:latin typeface="Times New Roman"/>
                          <a:ea typeface="Times New Roman"/>
                          <a:cs typeface="Times New Roman"/>
                        </a:rPr>
                        <a:t>1</a:t>
                      </a: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latin typeface="Times New Roman"/>
                          <a:ea typeface="Times New Roman"/>
                          <a:cs typeface="Times New Roman"/>
                        </a:rPr>
                        <a:t>BEQ</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48541">
                <a:tc>
                  <a:txBody>
                    <a:bodyPr/>
                    <a:lstStyle/>
                    <a:p>
                      <a:pPr marL="0" marR="0">
                        <a:spcBef>
                          <a:spcPts val="0"/>
                        </a:spcBef>
                        <a:spcAft>
                          <a:spcPts val="0"/>
                        </a:spcAft>
                      </a:pPr>
                      <a:r>
                        <a:rPr lang="en-US" sz="1600" b="1">
                          <a:latin typeface="Times New Roman"/>
                          <a:ea typeface="Times New Roman"/>
                          <a:cs typeface="Times New Roman"/>
                        </a:rPr>
                        <a:t>2</a:t>
                      </a: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latin typeface="Times New Roman"/>
                          <a:ea typeface="Times New Roman"/>
                          <a:cs typeface="Times New Roman"/>
                        </a:rPr>
                        <a:t>ADD</a:t>
                      </a: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BEQ</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4261">
                <a:tc>
                  <a:txBody>
                    <a:bodyPr/>
                    <a:lstStyle/>
                    <a:p>
                      <a:pPr marL="0" marR="0">
                        <a:spcBef>
                          <a:spcPts val="0"/>
                        </a:spcBef>
                        <a:spcAft>
                          <a:spcPts val="0"/>
                        </a:spcAft>
                      </a:pPr>
                      <a:r>
                        <a:rPr lang="en-US" sz="1600" b="1">
                          <a:latin typeface="Times New Roman"/>
                          <a:ea typeface="Times New Roman"/>
                          <a:cs typeface="Times New Roman"/>
                        </a:rPr>
                        <a:t>3</a:t>
                      </a: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8B00"/>
                    </a:solidFill>
                  </a:tcPr>
                </a:tc>
                <a:tc>
                  <a:txBody>
                    <a:bodyPr/>
                    <a:lstStyle/>
                    <a:p>
                      <a:pPr marL="0" marR="0">
                        <a:spcBef>
                          <a:spcPts val="0"/>
                        </a:spcBef>
                        <a:spcAft>
                          <a:spcPts val="0"/>
                        </a:spcAft>
                      </a:pPr>
                      <a:r>
                        <a:rPr lang="en-US" sz="1600" b="1" dirty="0">
                          <a:latin typeface="Times New Roman"/>
                          <a:ea typeface="Times New Roman"/>
                          <a:cs typeface="Times New Roman"/>
                        </a:rPr>
                        <a:t>(ADD)</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8B00"/>
                    </a:solidFill>
                  </a:tcPr>
                </a:tc>
                <a:tc>
                  <a:txBody>
                    <a:bodyPr/>
                    <a:lstStyle/>
                    <a:p>
                      <a:pPr marL="0" marR="0">
                        <a:spcBef>
                          <a:spcPts val="0"/>
                        </a:spcBef>
                        <a:spcAft>
                          <a:spcPts val="0"/>
                        </a:spcAft>
                      </a:pPr>
                      <a:r>
                        <a:rPr lang="en-US" sz="1600" b="1" dirty="0">
                          <a:latin typeface="Times New Roman"/>
                          <a:ea typeface="Times New Roman"/>
                          <a:cs typeface="Times New Roman"/>
                        </a:rPr>
                        <a:t>NOP</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BEQ</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4261">
                <a:tc>
                  <a:txBody>
                    <a:bodyPr/>
                    <a:lstStyle/>
                    <a:p>
                      <a:pPr marL="0" marR="0">
                        <a:spcBef>
                          <a:spcPts val="0"/>
                        </a:spcBef>
                        <a:spcAft>
                          <a:spcPts val="0"/>
                        </a:spcAft>
                      </a:pPr>
                      <a:r>
                        <a:rPr lang="en-US" sz="1600" b="1">
                          <a:latin typeface="Times New Roman"/>
                          <a:ea typeface="Times New Roman"/>
                          <a:cs typeface="Times New Roman"/>
                        </a:rPr>
                        <a:t>4</a:t>
                      </a: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NAND</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NOP</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75000"/>
                      </a:schemeClr>
                    </a:solidFill>
                  </a:tcPr>
                </a:tc>
                <a:tc>
                  <a:txBody>
                    <a:bodyPr/>
                    <a:lstStyle/>
                    <a:p>
                      <a:pPr marL="0" marR="0">
                        <a:spcBef>
                          <a:spcPts val="0"/>
                        </a:spcBef>
                        <a:spcAft>
                          <a:spcPts val="0"/>
                        </a:spcAft>
                      </a:pPr>
                      <a:r>
                        <a:rPr lang="en-US" sz="1600" b="1">
                          <a:latin typeface="Times New Roman"/>
                          <a:ea typeface="Times New Roman"/>
                          <a:cs typeface="Times New Roman"/>
                        </a:rPr>
                        <a:t>NOP</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BEQ</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5313">
                <a:tc>
                  <a:txBody>
                    <a:bodyPr/>
                    <a:lstStyle/>
                    <a:p>
                      <a:pPr marL="0" marR="0">
                        <a:spcBef>
                          <a:spcPts val="0"/>
                        </a:spcBef>
                        <a:spcAft>
                          <a:spcPts val="0"/>
                        </a:spcAft>
                      </a:pPr>
                      <a:r>
                        <a:rPr lang="en-US" sz="1600" b="1">
                          <a:latin typeface="Times New Roman"/>
                          <a:ea typeface="Times New Roman"/>
                          <a:cs typeface="Times New Roman"/>
                        </a:rPr>
                        <a:t>5</a:t>
                      </a: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SW</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NAND</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NOP</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75000"/>
                      </a:schemeClr>
                    </a:solidFill>
                  </a:tcPr>
                </a:tc>
                <a:tc>
                  <a:txBody>
                    <a:bodyPr/>
                    <a:lstStyle/>
                    <a:p>
                      <a:pPr marL="0" marR="0">
                        <a:spcBef>
                          <a:spcPts val="0"/>
                        </a:spcBef>
                        <a:spcAft>
                          <a:spcPts val="0"/>
                        </a:spcAft>
                      </a:pPr>
                      <a:r>
                        <a:rPr lang="en-US" sz="1600" b="1">
                          <a:latin typeface="Times New Roman"/>
                          <a:ea typeface="Times New Roman"/>
                          <a:cs typeface="Times New Roman"/>
                        </a:rPr>
                        <a:t>NOP</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BEQ</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4261">
                <a:tc>
                  <a:txBody>
                    <a:bodyPr/>
                    <a:lstStyle/>
                    <a:p>
                      <a:pPr marL="0" marR="0">
                        <a:spcBef>
                          <a:spcPts val="0"/>
                        </a:spcBef>
                        <a:spcAft>
                          <a:spcPts val="0"/>
                        </a:spcAft>
                      </a:pPr>
                      <a:r>
                        <a:rPr lang="en-US" sz="1600" b="1">
                          <a:latin typeface="Times New Roman"/>
                          <a:ea typeface="Times New Roman"/>
                          <a:cs typeface="Times New Roman"/>
                        </a:rPr>
                        <a:t>6</a:t>
                      </a: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SW</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NAND</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NOP</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8B00"/>
                    </a:solidFill>
                  </a:tcPr>
                </a:tc>
                <a:tc>
                  <a:txBody>
                    <a:bodyPr/>
                    <a:lstStyle/>
                    <a:p>
                      <a:pPr marL="0" marR="0">
                        <a:spcBef>
                          <a:spcPts val="0"/>
                        </a:spcBef>
                        <a:spcAft>
                          <a:spcPts val="0"/>
                        </a:spcAft>
                      </a:pPr>
                      <a:r>
                        <a:rPr lang="en-US" sz="1600" b="1">
                          <a:latin typeface="Times New Roman"/>
                          <a:ea typeface="Times New Roman"/>
                          <a:cs typeface="Times New Roman"/>
                        </a:rPr>
                        <a:t>NOP</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74261">
                <a:tc>
                  <a:txBody>
                    <a:bodyPr/>
                    <a:lstStyle/>
                    <a:p>
                      <a:pPr marL="0" marR="0">
                        <a:spcBef>
                          <a:spcPts val="0"/>
                        </a:spcBef>
                        <a:spcAft>
                          <a:spcPts val="0"/>
                        </a:spcAft>
                      </a:pPr>
                      <a:r>
                        <a:rPr lang="en-US" sz="1600" b="1">
                          <a:latin typeface="Times New Roman"/>
                          <a:ea typeface="Times New Roman"/>
                          <a:cs typeface="Times New Roman"/>
                        </a:rPr>
                        <a:t>7</a:t>
                      </a: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SW</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NAND</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NOP</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8B00"/>
                    </a:solidFill>
                  </a:tcPr>
                </a:tc>
                <a:extLst>
                  <a:ext uri="{0D108BD9-81ED-4DB2-BD59-A6C34878D82A}">
                    <a16:rowId xmlns:a16="http://schemas.microsoft.com/office/drawing/2014/main" val="10007"/>
                  </a:ext>
                </a:extLst>
              </a:tr>
              <a:tr h="274261">
                <a:tc>
                  <a:txBody>
                    <a:bodyPr/>
                    <a:lstStyle/>
                    <a:p>
                      <a:pPr marL="0" marR="0">
                        <a:spcBef>
                          <a:spcPts val="0"/>
                        </a:spcBef>
                        <a:spcAft>
                          <a:spcPts val="0"/>
                        </a:spcAft>
                      </a:pPr>
                      <a:r>
                        <a:rPr lang="en-US" sz="1600" b="1">
                          <a:latin typeface="Times New Roman"/>
                          <a:ea typeface="Times New Roman"/>
                          <a:cs typeface="Times New Roman"/>
                        </a:rPr>
                        <a:t>8</a:t>
                      </a: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latin typeface="Times New Roman"/>
                          <a:ea typeface="Times New Roman"/>
                          <a:cs typeface="Times New Roman"/>
                        </a:rPr>
                        <a:t>SW</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NAND</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74261">
                <a:tc>
                  <a:txBody>
                    <a:bodyPr/>
                    <a:lstStyle/>
                    <a:p>
                      <a:pPr marL="0" marR="0">
                        <a:spcBef>
                          <a:spcPts val="0"/>
                        </a:spcBef>
                        <a:spcAft>
                          <a:spcPts val="0"/>
                        </a:spcAft>
                      </a:pPr>
                      <a:r>
                        <a:rPr lang="en-US" sz="1600" b="1" dirty="0">
                          <a:latin typeface="Times New Roman"/>
                          <a:ea typeface="Times New Roman"/>
                          <a:cs typeface="Times New Roman"/>
                        </a:rPr>
                        <a:t>9</a:t>
                      </a: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latin typeface="Times New Roman"/>
                          <a:ea typeface="Times New Roman"/>
                          <a:cs typeface="Times New Roman"/>
                        </a:rPr>
                        <a:t>SW</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2" name="Title 1"/>
          <p:cNvSpPr>
            <a:spLocks noGrp="1"/>
          </p:cNvSpPr>
          <p:nvPr>
            <p:ph type="title"/>
          </p:nvPr>
        </p:nvSpPr>
        <p:spPr>
          <a:xfrm>
            <a:off x="276980" y="630382"/>
            <a:ext cx="8574087" cy="967840"/>
          </a:xfrm>
        </p:spPr>
        <p:txBody>
          <a:bodyPr/>
          <a:lstStyle/>
          <a:p>
            <a:r>
              <a:rPr lang="en-US" dirty="0">
                <a:solidFill>
                  <a:schemeClr val="accent3">
                    <a:lumMod val="75000"/>
                  </a:schemeClr>
                </a:solidFill>
              </a:rPr>
              <a:t>Conservative Branch Handling</a:t>
            </a:r>
          </a:p>
        </p:txBody>
      </p:sp>
      <p:grpSp>
        <p:nvGrpSpPr>
          <p:cNvPr id="4" name="Group 3">
            <a:extLst>
              <a:ext uri="{FF2B5EF4-FFF2-40B4-BE49-F238E27FC236}">
                <a16:creationId xmlns:a16="http://schemas.microsoft.com/office/drawing/2014/main" id="{2AFCB7D0-70CC-BE47-AAEE-D8BBEF451218}"/>
              </a:ext>
            </a:extLst>
          </p:cNvPr>
          <p:cNvGrpSpPr/>
          <p:nvPr/>
        </p:nvGrpSpPr>
        <p:grpSpPr>
          <a:xfrm>
            <a:off x="2491951" y="3164177"/>
            <a:ext cx="4160097" cy="2281242"/>
            <a:chOff x="3434064" y="3197024"/>
            <a:chExt cx="4160097" cy="2281242"/>
          </a:xfrm>
        </p:grpSpPr>
        <p:cxnSp>
          <p:nvCxnSpPr>
            <p:cNvPr id="7" name="Straight Arrow Connector 6"/>
            <p:cNvCxnSpPr/>
            <p:nvPr/>
          </p:nvCxnSpPr>
          <p:spPr>
            <a:xfrm>
              <a:off x="3477855" y="3197024"/>
              <a:ext cx="4116306" cy="1279243"/>
            </a:xfrm>
            <a:prstGeom prst="straightConnector1">
              <a:avLst/>
            </a:prstGeom>
            <a:ln w="38100">
              <a:solidFill>
                <a:schemeClr val="accent1">
                  <a:alpha val="56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447628" y="3447965"/>
              <a:ext cx="4146533" cy="1270930"/>
            </a:xfrm>
            <a:prstGeom prst="straightConnector1">
              <a:avLst/>
            </a:prstGeom>
            <a:ln w="38100">
              <a:solidFill>
                <a:schemeClr val="accent1">
                  <a:alpha val="56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3446756" y="3731753"/>
              <a:ext cx="4147405" cy="1260860"/>
            </a:xfrm>
            <a:prstGeom prst="straightConnector1">
              <a:avLst/>
            </a:prstGeom>
            <a:ln w="38100">
              <a:solidFill>
                <a:schemeClr val="accent1">
                  <a:alpha val="56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3445884" y="3993643"/>
              <a:ext cx="4104486" cy="1250790"/>
            </a:xfrm>
            <a:prstGeom prst="straightConnector1">
              <a:avLst/>
            </a:prstGeom>
            <a:ln w="38100">
              <a:solidFill>
                <a:schemeClr val="accent1">
                  <a:alpha val="56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3434064" y="4277431"/>
              <a:ext cx="4116306" cy="1200835"/>
            </a:xfrm>
            <a:prstGeom prst="straightConnector1">
              <a:avLst/>
            </a:prstGeom>
            <a:ln w="38100">
              <a:solidFill>
                <a:schemeClr val="accent1">
                  <a:alpha val="56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20" name="Right Arrow 19"/>
          <p:cNvSpPr/>
          <p:nvPr/>
        </p:nvSpPr>
        <p:spPr>
          <a:xfrm>
            <a:off x="678752" y="3076587"/>
            <a:ext cx="350324" cy="17518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649E047-9D94-E548-9CEF-5BEF8D1BF72E}"/>
              </a:ext>
            </a:extLst>
          </p:cNvPr>
          <p:cNvSpPr/>
          <p:nvPr/>
        </p:nvSpPr>
        <p:spPr>
          <a:xfrm>
            <a:off x="1105710" y="3305175"/>
            <a:ext cx="5351108" cy="2173091"/>
          </a:xfrm>
          <a:prstGeom prst="rect">
            <a:avLst/>
          </a:prstGeom>
          <a:solidFill>
            <a:schemeClr val="accent1">
              <a:lumMod val="20000"/>
              <a:lumOff val="80000"/>
              <a:alpha val="39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4526580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717727747"/>
              </p:ext>
            </p:extLst>
          </p:nvPr>
        </p:nvGraphicFramePr>
        <p:xfrm>
          <a:off x="1105709" y="2536905"/>
          <a:ext cx="5406048" cy="2941361"/>
        </p:xfrm>
        <a:graphic>
          <a:graphicData uri="http://schemas.openxmlformats.org/drawingml/2006/table">
            <a:tbl>
              <a:tblPr/>
              <a:tblGrid>
                <a:gridCol w="926647">
                  <a:extLst>
                    <a:ext uri="{9D8B030D-6E8A-4147-A177-3AD203B41FA5}">
                      <a16:colId xmlns:a16="http://schemas.microsoft.com/office/drawing/2014/main" val="20000"/>
                    </a:ext>
                  </a:extLst>
                </a:gridCol>
                <a:gridCol w="871707">
                  <a:extLst>
                    <a:ext uri="{9D8B030D-6E8A-4147-A177-3AD203B41FA5}">
                      <a16:colId xmlns:a16="http://schemas.microsoft.com/office/drawing/2014/main" val="20002"/>
                    </a:ext>
                  </a:extLst>
                </a:gridCol>
                <a:gridCol w="911386">
                  <a:extLst>
                    <a:ext uri="{9D8B030D-6E8A-4147-A177-3AD203B41FA5}">
                      <a16:colId xmlns:a16="http://schemas.microsoft.com/office/drawing/2014/main" val="20003"/>
                    </a:ext>
                  </a:extLst>
                </a:gridCol>
                <a:gridCol w="895513">
                  <a:extLst>
                    <a:ext uri="{9D8B030D-6E8A-4147-A177-3AD203B41FA5}">
                      <a16:colId xmlns:a16="http://schemas.microsoft.com/office/drawing/2014/main" val="20004"/>
                    </a:ext>
                  </a:extLst>
                </a:gridCol>
                <a:gridCol w="905282">
                  <a:extLst>
                    <a:ext uri="{9D8B030D-6E8A-4147-A177-3AD203B41FA5}">
                      <a16:colId xmlns:a16="http://schemas.microsoft.com/office/drawing/2014/main" val="20005"/>
                    </a:ext>
                  </a:extLst>
                </a:gridCol>
                <a:gridCol w="895513">
                  <a:extLst>
                    <a:ext uri="{9D8B030D-6E8A-4147-A177-3AD203B41FA5}">
                      <a16:colId xmlns:a16="http://schemas.microsoft.com/office/drawing/2014/main" val="20006"/>
                    </a:ext>
                  </a:extLst>
                </a:gridCol>
              </a:tblGrid>
              <a:tr h="487575">
                <a:tc>
                  <a:txBody>
                    <a:bodyPr/>
                    <a:lstStyle/>
                    <a:p>
                      <a:pPr marL="0" marR="0">
                        <a:spcBef>
                          <a:spcPts val="0"/>
                        </a:spcBef>
                        <a:spcAft>
                          <a:spcPts val="0"/>
                        </a:spcAft>
                      </a:pPr>
                      <a:r>
                        <a:rPr lang="en-US" sz="1600" b="1">
                          <a:latin typeface="Times New Roman"/>
                          <a:ea typeface="Times New Roman"/>
                          <a:cs typeface="Times New Roman"/>
                        </a:rPr>
                        <a:t>Cycle Number</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IF</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ID/RR</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EX</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MEM</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latin typeface="Times New Roman"/>
                          <a:ea typeface="Times New Roman"/>
                          <a:cs typeface="Times New Roman"/>
                        </a:rPr>
                        <a:t>WB</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4261">
                <a:tc>
                  <a:txBody>
                    <a:bodyPr/>
                    <a:lstStyle/>
                    <a:p>
                      <a:pPr marL="0" marR="0">
                        <a:spcBef>
                          <a:spcPts val="0"/>
                        </a:spcBef>
                        <a:spcAft>
                          <a:spcPts val="0"/>
                        </a:spcAft>
                      </a:pPr>
                      <a:r>
                        <a:rPr lang="en-US" sz="1600" b="1">
                          <a:latin typeface="Times New Roman"/>
                          <a:ea typeface="Times New Roman"/>
                          <a:cs typeface="Times New Roman"/>
                        </a:rPr>
                        <a:t>1</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BEQ</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48541">
                <a:tc>
                  <a:txBody>
                    <a:bodyPr/>
                    <a:lstStyle/>
                    <a:p>
                      <a:pPr marL="0" marR="0">
                        <a:spcBef>
                          <a:spcPts val="0"/>
                        </a:spcBef>
                        <a:spcAft>
                          <a:spcPts val="0"/>
                        </a:spcAft>
                      </a:pPr>
                      <a:r>
                        <a:rPr lang="en-US" sz="1600" b="1">
                          <a:latin typeface="Times New Roman"/>
                          <a:ea typeface="Times New Roman"/>
                          <a:cs typeface="Times New Roman"/>
                        </a:rPr>
                        <a:t>2</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latin typeface="Times New Roman"/>
                          <a:ea typeface="Times New Roman"/>
                          <a:cs typeface="Times New Roman"/>
                        </a:rPr>
                        <a:t>ADD</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BEQ</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4261">
                <a:tc>
                  <a:txBody>
                    <a:bodyPr/>
                    <a:lstStyle/>
                    <a:p>
                      <a:pPr marL="0" marR="0">
                        <a:spcBef>
                          <a:spcPts val="0"/>
                        </a:spcBef>
                        <a:spcAft>
                          <a:spcPts val="0"/>
                        </a:spcAft>
                      </a:pPr>
                      <a:r>
                        <a:rPr lang="en-US" sz="1600" b="1">
                          <a:latin typeface="Times New Roman"/>
                          <a:ea typeface="Times New Roman"/>
                          <a:cs typeface="Times New Roman"/>
                        </a:rPr>
                        <a:t>3</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latin typeface="Times New Roman"/>
                          <a:ea typeface="Times New Roman"/>
                          <a:cs typeface="Times New Roman"/>
                        </a:rPr>
                        <a:t>(ADD)</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8B00"/>
                    </a:solidFill>
                  </a:tcPr>
                </a:tc>
                <a:tc>
                  <a:txBody>
                    <a:bodyPr/>
                    <a:lstStyle/>
                    <a:p>
                      <a:pPr marL="0" marR="0">
                        <a:spcBef>
                          <a:spcPts val="0"/>
                        </a:spcBef>
                        <a:spcAft>
                          <a:spcPts val="0"/>
                        </a:spcAft>
                      </a:pPr>
                      <a:r>
                        <a:rPr lang="en-US" sz="1600" b="1" dirty="0">
                          <a:latin typeface="Times New Roman"/>
                          <a:ea typeface="Times New Roman"/>
                          <a:cs typeface="Times New Roman"/>
                        </a:rPr>
                        <a:t>NOP</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BEQ</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4261">
                <a:tc>
                  <a:txBody>
                    <a:bodyPr/>
                    <a:lstStyle/>
                    <a:p>
                      <a:pPr marL="0" marR="0">
                        <a:spcBef>
                          <a:spcPts val="0"/>
                        </a:spcBef>
                        <a:spcAft>
                          <a:spcPts val="0"/>
                        </a:spcAft>
                      </a:pPr>
                      <a:r>
                        <a:rPr lang="en-US" sz="1600" b="1">
                          <a:latin typeface="Times New Roman"/>
                          <a:ea typeface="Times New Roman"/>
                          <a:cs typeface="Times New Roman"/>
                        </a:rPr>
                        <a:t>4</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NAND</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NOP</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75000"/>
                      </a:schemeClr>
                    </a:solidFill>
                  </a:tcPr>
                </a:tc>
                <a:tc>
                  <a:txBody>
                    <a:bodyPr/>
                    <a:lstStyle/>
                    <a:p>
                      <a:pPr marL="0" marR="0">
                        <a:spcBef>
                          <a:spcPts val="0"/>
                        </a:spcBef>
                        <a:spcAft>
                          <a:spcPts val="0"/>
                        </a:spcAft>
                      </a:pPr>
                      <a:r>
                        <a:rPr lang="en-US" sz="1600" b="1">
                          <a:latin typeface="Times New Roman"/>
                          <a:ea typeface="Times New Roman"/>
                          <a:cs typeface="Times New Roman"/>
                        </a:rPr>
                        <a:t>NOP</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BEQ</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5313">
                <a:tc>
                  <a:txBody>
                    <a:bodyPr/>
                    <a:lstStyle/>
                    <a:p>
                      <a:pPr marL="0" marR="0">
                        <a:spcBef>
                          <a:spcPts val="0"/>
                        </a:spcBef>
                        <a:spcAft>
                          <a:spcPts val="0"/>
                        </a:spcAft>
                      </a:pPr>
                      <a:r>
                        <a:rPr lang="en-US" sz="1600" b="1">
                          <a:latin typeface="Times New Roman"/>
                          <a:ea typeface="Times New Roman"/>
                          <a:cs typeface="Times New Roman"/>
                        </a:rPr>
                        <a:t>5</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SW</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NAND</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NOP</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75000"/>
                      </a:schemeClr>
                    </a:solidFill>
                  </a:tcPr>
                </a:tc>
                <a:tc>
                  <a:txBody>
                    <a:bodyPr/>
                    <a:lstStyle/>
                    <a:p>
                      <a:pPr marL="0" marR="0">
                        <a:spcBef>
                          <a:spcPts val="0"/>
                        </a:spcBef>
                        <a:spcAft>
                          <a:spcPts val="0"/>
                        </a:spcAft>
                      </a:pPr>
                      <a:r>
                        <a:rPr lang="en-US" sz="1600" b="1" dirty="0">
                          <a:latin typeface="Times New Roman"/>
                          <a:ea typeface="Times New Roman"/>
                          <a:cs typeface="Times New Roman"/>
                        </a:rPr>
                        <a:t>NOP</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BEQ</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4261">
                <a:tc>
                  <a:txBody>
                    <a:bodyPr/>
                    <a:lstStyle/>
                    <a:p>
                      <a:pPr marL="0" marR="0">
                        <a:spcBef>
                          <a:spcPts val="0"/>
                        </a:spcBef>
                        <a:spcAft>
                          <a:spcPts val="0"/>
                        </a:spcAft>
                      </a:pPr>
                      <a:r>
                        <a:rPr lang="en-US" sz="1600" b="1">
                          <a:latin typeface="Times New Roman"/>
                          <a:ea typeface="Times New Roman"/>
                          <a:cs typeface="Times New Roman"/>
                        </a:rPr>
                        <a:t>6</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SW</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NAND</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NOP</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8B00"/>
                    </a:solidFill>
                  </a:tcPr>
                </a:tc>
                <a:tc>
                  <a:txBody>
                    <a:bodyPr/>
                    <a:lstStyle/>
                    <a:p>
                      <a:pPr marL="0" marR="0">
                        <a:spcBef>
                          <a:spcPts val="0"/>
                        </a:spcBef>
                        <a:spcAft>
                          <a:spcPts val="0"/>
                        </a:spcAft>
                      </a:pPr>
                      <a:r>
                        <a:rPr lang="en-US" sz="1600" b="1">
                          <a:latin typeface="Times New Roman"/>
                          <a:ea typeface="Times New Roman"/>
                          <a:cs typeface="Times New Roman"/>
                        </a:rPr>
                        <a:t>NOP</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74261">
                <a:tc>
                  <a:txBody>
                    <a:bodyPr/>
                    <a:lstStyle/>
                    <a:p>
                      <a:pPr marL="0" marR="0">
                        <a:spcBef>
                          <a:spcPts val="0"/>
                        </a:spcBef>
                        <a:spcAft>
                          <a:spcPts val="0"/>
                        </a:spcAft>
                      </a:pPr>
                      <a:r>
                        <a:rPr lang="en-US" sz="1600" b="1">
                          <a:latin typeface="Times New Roman"/>
                          <a:ea typeface="Times New Roman"/>
                          <a:cs typeface="Times New Roman"/>
                        </a:rPr>
                        <a:t>7</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SW</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NAND</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NOP</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8B00"/>
                    </a:solidFill>
                  </a:tcPr>
                </a:tc>
                <a:extLst>
                  <a:ext uri="{0D108BD9-81ED-4DB2-BD59-A6C34878D82A}">
                    <a16:rowId xmlns:a16="http://schemas.microsoft.com/office/drawing/2014/main" val="10007"/>
                  </a:ext>
                </a:extLst>
              </a:tr>
              <a:tr h="274261">
                <a:tc>
                  <a:txBody>
                    <a:bodyPr/>
                    <a:lstStyle/>
                    <a:p>
                      <a:pPr marL="0" marR="0">
                        <a:spcBef>
                          <a:spcPts val="0"/>
                        </a:spcBef>
                        <a:spcAft>
                          <a:spcPts val="0"/>
                        </a:spcAft>
                      </a:pPr>
                      <a:r>
                        <a:rPr lang="en-US" sz="1600" b="1">
                          <a:latin typeface="Times New Roman"/>
                          <a:ea typeface="Times New Roman"/>
                          <a:cs typeface="Times New Roman"/>
                        </a:rPr>
                        <a:t>8</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latin typeface="Times New Roman"/>
                          <a:ea typeface="Times New Roman"/>
                          <a:cs typeface="Times New Roman"/>
                        </a:rPr>
                        <a:t>SW</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NAND</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74261">
                <a:tc>
                  <a:txBody>
                    <a:bodyPr/>
                    <a:lstStyle/>
                    <a:p>
                      <a:pPr marL="0" marR="0">
                        <a:spcBef>
                          <a:spcPts val="0"/>
                        </a:spcBef>
                        <a:spcAft>
                          <a:spcPts val="0"/>
                        </a:spcAft>
                      </a:pPr>
                      <a:r>
                        <a:rPr lang="en-US" sz="1600" b="1">
                          <a:latin typeface="Times New Roman"/>
                          <a:ea typeface="Times New Roman"/>
                          <a:cs typeface="Times New Roman"/>
                        </a:rPr>
                        <a:t>9</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latin typeface="Times New Roman"/>
                          <a:ea typeface="Times New Roman"/>
                          <a:cs typeface="Times New Roman"/>
                        </a:rPr>
                        <a:t>-</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latin typeface="Times New Roman"/>
                          <a:ea typeface="Times New Roman"/>
                          <a:cs typeface="Times New Roman"/>
                        </a:rPr>
                        <a:t>SW</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2" name="Title 1"/>
          <p:cNvSpPr>
            <a:spLocks noGrp="1"/>
          </p:cNvSpPr>
          <p:nvPr>
            <p:ph type="title"/>
          </p:nvPr>
        </p:nvSpPr>
        <p:spPr>
          <a:xfrm>
            <a:off x="207530" y="630382"/>
            <a:ext cx="8574087" cy="967840"/>
          </a:xfrm>
        </p:spPr>
        <p:txBody>
          <a:bodyPr/>
          <a:lstStyle/>
          <a:p>
            <a:r>
              <a:rPr lang="en-US" dirty="0">
                <a:solidFill>
                  <a:schemeClr val="accent3">
                    <a:lumMod val="75000"/>
                  </a:schemeClr>
                </a:solidFill>
              </a:rPr>
              <a:t>Cycle 2: Still Don’t Know If We Branch</a:t>
            </a:r>
          </a:p>
        </p:txBody>
      </p:sp>
      <p:sp>
        <p:nvSpPr>
          <p:cNvPr id="6" name="TextBox 5"/>
          <p:cNvSpPr txBox="1"/>
          <p:nvPr/>
        </p:nvSpPr>
        <p:spPr>
          <a:xfrm>
            <a:off x="1124099" y="1850332"/>
            <a:ext cx="6703450" cy="369332"/>
          </a:xfrm>
          <a:prstGeom prst="rect">
            <a:avLst/>
          </a:prstGeom>
          <a:noFill/>
        </p:spPr>
        <p:txBody>
          <a:bodyPr wrap="square" rtlCol="0">
            <a:spAutoFit/>
          </a:bodyPr>
          <a:lstStyle/>
          <a:p>
            <a:r>
              <a:rPr lang="en-US" dirty="0">
                <a:solidFill>
                  <a:schemeClr val="accent1">
                    <a:lumMod val="60000"/>
                    <a:lumOff val="40000"/>
                  </a:schemeClr>
                </a:solidFill>
              </a:rPr>
              <a:t>Only at the end of EX stage is the target address of BEQ known  </a:t>
            </a:r>
          </a:p>
        </p:txBody>
      </p:sp>
      <p:sp>
        <p:nvSpPr>
          <p:cNvPr id="14" name="Right Arrow 13"/>
          <p:cNvSpPr/>
          <p:nvPr/>
        </p:nvSpPr>
        <p:spPr>
          <a:xfrm>
            <a:off x="678752" y="3339363"/>
            <a:ext cx="350324" cy="17518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EB5E3E9-F4DF-974D-8F43-7F2E1C6EAD3D}"/>
              </a:ext>
            </a:extLst>
          </p:cNvPr>
          <p:cNvSpPr/>
          <p:nvPr/>
        </p:nvSpPr>
        <p:spPr>
          <a:xfrm>
            <a:off x="1105709" y="3533107"/>
            <a:ext cx="5406048" cy="1925442"/>
          </a:xfrm>
          <a:prstGeom prst="rect">
            <a:avLst/>
          </a:prstGeom>
          <a:solidFill>
            <a:schemeClr val="accent1">
              <a:lumMod val="20000"/>
              <a:lumOff val="80000"/>
              <a:alpha val="39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F2DE63C-3D3E-BC44-B3BE-C244C0F462EC}"/>
              </a:ext>
            </a:extLst>
          </p:cNvPr>
          <p:cNvSpPr txBox="1"/>
          <p:nvPr/>
        </p:nvSpPr>
        <p:spPr>
          <a:xfrm>
            <a:off x="1105709" y="5561954"/>
            <a:ext cx="6360568" cy="923330"/>
          </a:xfrm>
          <a:prstGeom prst="rect">
            <a:avLst/>
          </a:prstGeom>
          <a:noFill/>
        </p:spPr>
        <p:txBody>
          <a:bodyPr wrap="square" rtlCol="0">
            <a:spAutoFit/>
          </a:bodyPr>
          <a:lstStyle/>
          <a:p>
            <a:r>
              <a:rPr lang="en-US" dirty="0"/>
              <a:t>What should cycle 2 do?</a:t>
            </a:r>
          </a:p>
          <a:p>
            <a:r>
              <a:rPr lang="en-US" dirty="0"/>
              <a:t>    </a:t>
            </a:r>
            <a:r>
              <a:rPr lang="en-US" dirty="0">
                <a:sym typeface="Wingdings"/>
              </a:rPr>
              <a:t> ID/RR tells IF to stall after fetching</a:t>
            </a:r>
            <a:endParaRPr lang="en-US" dirty="0"/>
          </a:p>
          <a:p>
            <a:r>
              <a:rPr lang="en-US" dirty="0"/>
              <a:t>    </a:t>
            </a:r>
            <a:r>
              <a:rPr lang="en-US" dirty="0">
                <a:sym typeface="Wingdings" pitchFamily="2" charset="2"/>
              </a:rPr>
              <a:t> IF s</a:t>
            </a:r>
            <a:r>
              <a:rPr lang="en-US" dirty="0"/>
              <a:t>ends NOP to ID/RR at end of cycle  </a:t>
            </a:r>
          </a:p>
        </p:txBody>
      </p:sp>
    </p:spTree>
    <p:extLst>
      <p:ext uri="{BB962C8B-B14F-4D97-AF65-F5344CB8AC3E}">
        <p14:creationId xmlns:p14="http://schemas.microsoft.com/office/powerpoint/2010/main" val="249807151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435966783"/>
              </p:ext>
            </p:extLst>
          </p:nvPr>
        </p:nvGraphicFramePr>
        <p:xfrm>
          <a:off x="1105709" y="2536905"/>
          <a:ext cx="5406048" cy="2941361"/>
        </p:xfrm>
        <a:graphic>
          <a:graphicData uri="http://schemas.openxmlformats.org/drawingml/2006/table">
            <a:tbl>
              <a:tblPr/>
              <a:tblGrid>
                <a:gridCol w="926647">
                  <a:extLst>
                    <a:ext uri="{9D8B030D-6E8A-4147-A177-3AD203B41FA5}">
                      <a16:colId xmlns:a16="http://schemas.microsoft.com/office/drawing/2014/main" val="20000"/>
                    </a:ext>
                  </a:extLst>
                </a:gridCol>
                <a:gridCol w="871707">
                  <a:extLst>
                    <a:ext uri="{9D8B030D-6E8A-4147-A177-3AD203B41FA5}">
                      <a16:colId xmlns:a16="http://schemas.microsoft.com/office/drawing/2014/main" val="20002"/>
                    </a:ext>
                  </a:extLst>
                </a:gridCol>
                <a:gridCol w="911386">
                  <a:extLst>
                    <a:ext uri="{9D8B030D-6E8A-4147-A177-3AD203B41FA5}">
                      <a16:colId xmlns:a16="http://schemas.microsoft.com/office/drawing/2014/main" val="20003"/>
                    </a:ext>
                  </a:extLst>
                </a:gridCol>
                <a:gridCol w="895513">
                  <a:extLst>
                    <a:ext uri="{9D8B030D-6E8A-4147-A177-3AD203B41FA5}">
                      <a16:colId xmlns:a16="http://schemas.microsoft.com/office/drawing/2014/main" val="20004"/>
                    </a:ext>
                  </a:extLst>
                </a:gridCol>
                <a:gridCol w="905282">
                  <a:extLst>
                    <a:ext uri="{9D8B030D-6E8A-4147-A177-3AD203B41FA5}">
                      <a16:colId xmlns:a16="http://schemas.microsoft.com/office/drawing/2014/main" val="20005"/>
                    </a:ext>
                  </a:extLst>
                </a:gridCol>
                <a:gridCol w="895513">
                  <a:extLst>
                    <a:ext uri="{9D8B030D-6E8A-4147-A177-3AD203B41FA5}">
                      <a16:colId xmlns:a16="http://schemas.microsoft.com/office/drawing/2014/main" val="20006"/>
                    </a:ext>
                  </a:extLst>
                </a:gridCol>
              </a:tblGrid>
              <a:tr h="487575">
                <a:tc>
                  <a:txBody>
                    <a:bodyPr/>
                    <a:lstStyle/>
                    <a:p>
                      <a:pPr marL="0" marR="0" algn="ctr">
                        <a:spcBef>
                          <a:spcPts val="0"/>
                        </a:spcBef>
                        <a:spcAft>
                          <a:spcPts val="0"/>
                        </a:spcAft>
                      </a:pPr>
                      <a:r>
                        <a:rPr lang="en-US" sz="1600" b="1">
                          <a:latin typeface="Times New Roman"/>
                          <a:ea typeface="Times New Roman"/>
                          <a:cs typeface="Times New Roman"/>
                        </a:rPr>
                        <a:t>Cycle Number</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latin typeface="Times New Roman"/>
                          <a:ea typeface="Times New Roman"/>
                          <a:cs typeface="Times New Roman"/>
                        </a:rPr>
                        <a:t>IF</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latin typeface="Times New Roman"/>
                          <a:ea typeface="Times New Roman"/>
                          <a:cs typeface="Times New Roman"/>
                        </a:rPr>
                        <a:t>ID/RR</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latin typeface="Times New Roman"/>
                          <a:ea typeface="Times New Roman"/>
                          <a:cs typeface="Times New Roman"/>
                        </a:rPr>
                        <a:t>EX</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latin typeface="Times New Roman"/>
                          <a:ea typeface="Times New Roman"/>
                          <a:cs typeface="Times New Roman"/>
                        </a:rPr>
                        <a:t>MEM</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latin typeface="Times New Roman"/>
                          <a:ea typeface="Times New Roman"/>
                          <a:cs typeface="Times New Roman"/>
                        </a:rPr>
                        <a:t>WB</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4261">
                <a:tc>
                  <a:txBody>
                    <a:bodyPr/>
                    <a:lstStyle/>
                    <a:p>
                      <a:pPr marL="0" marR="0">
                        <a:spcBef>
                          <a:spcPts val="0"/>
                        </a:spcBef>
                        <a:spcAft>
                          <a:spcPts val="0"/>
                        </a:spcAft>
                      </a:pPr>
                      <a:r>
                        <a:rPr lang="en-US" sz="1600" b="1">
                          <a:latin typeface="Times New Roman"/>
                          <a:ea typeface="Times New Roman"/>
                          <a:cs typeface="Times New Roman"/>
                        </a:rPr>
                        <a:t>1</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latin typeface="Times New Roman"/>
                          <a:ea typeface="Times New Roman"/>
                          <a:cs typeface="Times New Roman"/>
                        </a:rPr>
                        <a:t>BEQ</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48541">
                <a:tc>
                  <a:txBody>
                    <a:bodyPr/>
                    <a:lstStyle/>
                    <a:p>
                      <a:pPr marL="0" marR="0">
                        <a:spcBef>
                          <a:spcPts val="0"/>
                        </a:spcBef>
                        <a:spcAft>
                          <a:spcPts val="0"/>
                        </a:spcAft>
                      </a:pPr>
                      <a:r>
                        <a:rPr lang="en-US" sz="1600" b="1">
                          <a:latin typeface="Times New Roman"/>
                          <a:ea typeface="Times New Roman"/>
                          <a:cs typeface="Times New Roman"/>
                        </a:rPr>
                        <a:t>2</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latin typeface="Times New Roman"/>
                          <a:ea typeface="Times New Roman"/>
                          <a:cs typeface="Times New Roman"/>
                        </a:rPr>
                        <a:t>ADD</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BEQ</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4261">
                <a:tc>
                  <a:txBody>
                    <a:bodyPr/>
                    <a:lstStyle/>
                    <a:p>
                      <a:pPr marL="0" marR="0">
                        <a:spcBef>
                          <a:spcPts val="0"/>
                        </a:spcBef>
                        <a:spcAft>
                          <a:spcPts val="0"/>
                        </a:spcAft>
                      </a:pPr>
                      <a:r>
                        <a:rPr lang="en-US" sz="1600" b="1">
                          <a:latin typeface="Times New Roman"/>
                          <a:ea typeface="Times New Roman"/>
                          <a:cs typeface="Times New Roman"/>
                        </a:rPr>
                        <a:t>3</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latin typeface="Times New Roman"/>
                          <a:ea typeface="Times New Roman"/>
                          <a:cs typeface="Times New Roman"/>
                        </a:rPr>
                        <a:t>(ADD)</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8B00"/>
                    </a:solidFill>
                  </a:tcPr>
                </a:tc>
                <a:tc>
                  <a:txBody>
                    <a:bodyPr/>
                    <a:lstStyle/>
                    <a:p>
                      <a:pPr marL="0" marR="0">
                        <a:spcBef>
                          <a:spcPts val="0"/>
                        </a:spcBef>
                        <a:spcAft>
                          <a:spcPts val="0"/>
                        </a:spcAft>
                      </a:pPr>
                      <a:r>
                        <a:rPr lang="en-US" sz="1600" b="1">
                          <a:latin typeface="Times New Roman"/>
                          <a:ea typeface="Times New Roman"/>
                          <a:cs typeface="Times New Roman"/>
                        </a:rPr>
                        <a:t>NOP</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BEQ</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4261">
                <a:tc>
                  <a:txBody>
                    <a:bodyPr/>
                    <a:lstStyle/>
                    <a:p>
                      <a:pPr marL="0" marR="0">
                        <a:spcBef>
                          <a:spcPts val="0"/>
                        </a:spcBef>
                        <a:spcAft>
                          <a:spcPts val="0"/>
                        </a:spcAft>
                      </a:pPr>
                      <a:r>
                        <a:rPr lang="en-US" sz="1600" b="1">
                          <a:latin typeface="Times New Roman"/>
                          <a:ea typeface="Times New Roman"/>
                          <a:cs typeface="Times New Roman"/>
                        </a:rPr>
                        <a:t>4</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NAND</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NOP</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75000"/>
                      </a:schemeClr>
                    </a:solidFill>
                  </a:tcPr>
                </a:tc>
                <a:tc>
                  <a:txBody>
                    <a:bodyPr/>
                    <a:lstStyle/>
                    <a:p>
                      <a:pPr marL="0" marR="0">
                        <a:spcBef>
                          <a:spcPts val="0"/>
                        </a:spcBef>
                        <a:spcAft>
                          <a:spcPts val="0"/>
                        </a:spcAft>
                      </a:pPr>
                      <a:r>
                        <a:rPr lang="en-US" sz="1600" b="1">
                          <a:latin typeface="Times New Roman"/>
                          <a:ea typeface="Times New Roman"/>
                          <a:cs typeface="Times New Roman"/>
                        </a:rPr>
                        <a:t>NOP</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BEQ</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5313">
                <a:tc>
                  <a:txBody>
                    <a:bodyPr/>
                    <a:lstStyle/>
                    <a:p>
                      <a:pPr marL="0" marR="0">
                        <a:spcBef>
                          <a:spcPts val="0"/>
                        </a:spcBef>
                        <a:spcAft>
                          <a:spcPts val="0"/>
                        </a:spcAft>
                      </a:pPr>
                      <a:r>
                        <a:rPr lang="en-US" sz="1600" b="1">
                          <a:latin typeface="Times New Roman"/>
                          <a:ea typeface="Times New Roman"/>
                          <a:cs typeface="Times New Roman"/>
                        </a:rPr>
                        <a:t>5</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SW</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NAND</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NOP</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75000"/>
                      </a:schemeClr>
                    </a:solidFill>
                  </a:tcPr>
                </a:tc>
                <a:tc>
                  <a:txBody>
                    <a:bodyPr/>
                    <a:lstStyle/>
                    <a:p>
                      <a:pPr marL="0" marR="0">
                        <a:spcBef>
                          <a:spcPts val="0"/>
                        </a:spcBef>
                        <a:spcAft>
                          <a:spcPts val="0"/>
                        </a:spcAft>
                      </a:pPr>
                      <a:r>
                        <a:rPr lang="en-US" sz="1600" b="1">
                          <a:latin typeface="Times New Roman"/>
                          <a:ea typeface="Times New Roman"/>
                          <a:cs typeface="Times New Roman"/>
                        </a:rPr>
                        <a:t>NOP</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BEQ</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4261">
                <a:tc>
                  <a:txBody>
                    <a:bodyPr/>
                    <a:lstStyle/>
                    <a:p>
                      <a:pPr marL="0" marR="0">
                        <a:spcBef>
                          <a:spcPts val="0"/>
                        </a:spcBef>
                        <a:spcAft>
                          <a:spcPts val="0"/>
                        </a:spcAft>
                      </a:pPr>
                      <a:r>
                        <a:rPr lang="en-US" sz="1600" b="1">
                          <a:latin typeface="Times New Roman"/>
                          <a:ea typeface="Times New Roman"/>
                          <a:cs typeface="Times New Roman"/>
                        </a:rPr>
                        <a:t>6</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SW</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NAND</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NOP</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8B00"/>
                    </a:solidFill>
                  </a:tcPr>
                </a:tc>
                <a:tc>
                  <a:txBody>
                    <a:bodyPr/>
                    <a:lstStyle/>
                    <a:p>
                      <a:pPr marL="0" marR="0">
                        <a:spcBef>
                          <a:spcPts val="0"/>
                        </a:spcBef>
                        <a:spcAft>
                          <a:spcPts val="0"/>
                        </a:spcAft>
                      </a:pPr>
                      <a:r>
                        <a:rPr lang="en-US" sz="1600" b="1">
                          <a:latin typeface="Times New Roman"/>
                          <a:ea typeface="Times New Roman"/>
                          <a:cs typeface="Times New Roman"/>
                        </a:rPr>
                        <a:t>NOP</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74261">
                <a:tc>
                  <a:txBody>
                    <a:bodyPr/>
                    <a:lstStyle/>
                    <a:p>
                      <a:pPr marL="0" marR="0">
                        <a:spcBef>
                          <a:spcPts val="0"/>
                        </a:spcBef>
                        <a:spcAft>
                          <a:spcPts val="0"/>
                        </a:spcAft>
                      </a:pPr>
                      <a:r>
                        <a:rPr lang="en-US" sz="1600" b="1">
                          <a:latin typeface="Times New Roman"/>
                          <a:ea typeface="Times New Roman"/>
                          <a:cs typeface="Times New Roman"/>
                        </a:rPr>
                        <a:t>7</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SW</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NAND</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NOP</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8B00"/>
                    </a:solidFill>
                  </a:tcPr>
                </a:tc>
                <a:extLst>
                  <a:ext uri="{0D108BD9-81ED-4DB2-BD59-A6C34878D82A}">
                    <a16:rowId xmlns:a16="http://schemas.microsoft.com/office/drawing/2014/main" val="10007"/>
                  </a:ext>
                </a:extLst>
              </a:tr>
              <a:tr h="274261">
                <a:tc>
                  <a:txBody>
                    <a:bodyPr/>
                    <a:lstStyle/>
                    <a:p>
                      <a:pPr marL="0" marR="0">
                        <a:spcBef>
                          <a:spcPts val="0"/>
                        </a:spcBef>
                        <a:spcAft>
                          <a:spcPts val="0"/>
                        </a:spcAft>
                      </a:pPr>
                      <a:r>
                        <a:rPr lang="en-US" sz="1600" b="1">
                          <a:latin typeface="Times New Roman"/>
                          <a:ea typeface="Times New Roman"/>
                          <a:cs typeface="Times New Roman"/>
                        </a:rPr>
                        <a:t>8</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latin typeface="Times New Roman"/>
                          <a:ea typeface="Times New Roman"/>
                          <a:cs typeface="Times New Roman"/>
                        </a:rPr>
                        <a:t>SW</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NAND</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74261">
                <a:tc>
                  <a:txBody>
                    <a:bodyPr/>
                    <a:lstStyle/>
                    <a:p>
                      <a:pPr marL="0" marR="0">
                        <a:spcBef>
                          <a:spcPts val="0"/>
                        </a:spcBef>
                        <a:spcAft>
                          <a:spcPts val="0"/>
                        </a:spcAft>
                      </a:pPr>
                      <a:r>
                        <a:rPr lang="en-US" sz="1600" b="1">
                          <a:latin typeface="Times New Roman"/>
                          <a:ea typeface="Times New Roman"/>
                          <a:cs typeface="Times New Roman"/>
                        </a:rPr>
                        <a:t>9</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latin typeface="Times New Roman"/>
                          <a:ea typeface="Times New Roman"/>
                          <a:cs typeface="Times New Roman"/>
                        </a:rPr>
                        <a:t>SW</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2" name="Title 1"/>
          <p:cNvSpPr>
            <a:spLocks noGrp="1"/>
          </p:cNvSpPr>
          <p:nvPr>
            <p:ph type="title"/>
          </p:nvPr>
        </p:nvSpPr>
        <p:spPr>
          <a:xfrm>
            <a:off x="207530" y="630382"/>
            <a:ext cx="8574087" cy="967840"/>
          </a:xfrm>
        </p:spPr>
        <p:txBody>
          <a:bodyPr/>
          <a:lstStyle/>
          <a:p>
            <a:r>
              <a:rPr lang="en-US" dirty="0">
                <a:solidFill>
                  <a:schemeClr val="accent3">
                    <a:lumMod val="75000"/>
                  </a:schemeClr>
                </a:solidFill>
              </a:rPr>
              <a:t>Cycle 3: Branch taken…</a:t>
            </a:r>
          </a:p>
        </p:txBody>
      </p:sp>
      <p:sp>
        <p:nvSpPr>
          <p:cNvPr id="6" name="TextBox 5"/>
          <p:cNvSpPr txBox="1"/>
          <p:nvPr/>
        </p:nvSpPr>
        <p:spPr>
          <a:xfrm>
            <a:off x="1124099" y="1850332"/>
            <a:ext cx="6850858" cy="646331"/>
          </a:xfrm>
          <a:prstGeom prst="rect">
            <a:avLst/>
          </a:prstGeom>
          <a:noFill/>
        </p:spPr>
        <p:txBody>
          <a:bodyPr wrap="square" rtlCol="0">
            <a:spAutoFit/>
          </a:bodyPr>
          <a:lstStyle/>
          <a:p>
            <a:r>
              <a:rPr lang="en-US" dirty="0">
                <a:solidFill>
                  <a:schemeClr val="accent1">
                    <a:lumMod val="60000"/>
                    <a:lumOff val="40000"/>
                  </a:schemeClr>
                </a:solidFill>
              </a:rPr>
              <a:t>IF sends another NOP into ID/RR at cycle 3 end</a:t>
            </a:r>
          </a:p>
          <a:p>
            <a:r>
              <a:rPr lang="en-US" dirty="0">
                <a:solidFill>
                  <a:schemeClr val="accent1">
                    <a:lumMod val="60000"/>
                    <a:lumOff val="40000"/>
                  </a:schemeClr>
                </a:solidFill>
              </a:rPr>
              <a:t>EX sets PC to PC saved in FBUF + offset so NAND is fetched</a:t>
            </a:r>
          </a:p>
        </p:txBody>
      </p:sp>
      <p:sp>
        <p:nvSpPr>
          <p:cNvPr id="4" name="Rounded Rectangle 3"/>
          <p:cNvSpPr/>
          <p:nvPr/>
        </p:nvSpPr>
        <p:spPr>
          <a:xfrm rot="19729883">
            <a:off x="109480" y="5113049"/>
            <a:ext cx="1105709" cy="81020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Assume BR is taken</a:t>
            </a:r>
          </a:p>
        </p:txBody>
      </p:sp>
      <p:sp>
        <p:nvSpPr>
          <p:cNvPr id="7" name="Right Arrow 6"/>
          <p:cNvSpPr/>
          <p:nvPr/>
        </p:nvSpPr>
        <p:spPr>
          <a:xfrm>
            <a:off x="678752" y="3602125"/>
            <a:ext cx="350324" cy="17518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B900DE0-1530-CE48-AA42-C278309705B3}"/>
              </a:ext>
            </a:extLst>
          </p:cNvPr>
          <p:cNvSpPr/>
          <p:nvPr/>
        </p:nvSpPr>
        <p:spPr>
          <a:xfrm>
            <a:off x="1105710" y="3818533"/>
            <a:ext cx="5406048" cy="1659735"/>
          </a:xfrm>
          <a:prstGeom prst="rect">
            <a:avLst/>
          </a:prstGeom>
          <a:solidFill>
            <a:schemeClr val="accent1">
              <a:lumMod val="20000"/>
              <a:lumOff val="80000"/>
              <a:alpha val="39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5961B91-B37D-C541-A652-6DE20DAA42C1}"/>
              </a:ext>
            </a:extLst>
          </p:cNvPr>
          <p:cNvSpPr txBox="1"/>
          <p:nvPr/>
        </p:nvSpPr>
        <p:spPr>
          <a:xfrm>
            <a:off x="3258304" y="5702746"/>
            <a:ext cx="2054476" cy="646331"/>
          </a:xfrm>
          <a:prstGeom prst="rect">
            <a:avLst/>
          </a:prstGeom>
          <a:noFill/>
        </p:spPr>
        <p:txBody>
          <a:bodyPr wrap="square" rtlCol="0">
            <a:spAutoFit/>
          </a:bodyPr>
          <a:lstStyle/>
          <a:p>
            <a:pPr algn="ctr"/>
            <a:r>
              <a:rPr lang="en-US" dirty="0"/>
              <a:t>A </a:t>
            </a:r>
            <a:r>
              <a:rPr lang="mr-IN" dirty="0"/>
              <a:t>–</a:t>
            </a:r>
            <a:r>
              <a:rPr lang="en-US" dirty="0"/>
              <a:t> B</a:t>
            </a:r>
          </a:p>
          <a:p>
            <a:pPr algn="ctr"/>
            <a:r>
              <a:rPr lang="en-US" dirty="0"/>
              <a:t>PC </a:t>
            </a:r>
            <a:r>
              <a:rPr lang="en-US" dirty="0">
                <a:sym typeface="Wingdings"/>
              </a:rPr>
              <a:t> PC + offset</a:t>
            </a:r>
            <a:endParaRPr lang="en-US" dirty="0"/>
          </a:p>
        </p:txBody>
      </p:sp>
      <p:cxnSp>
        <p:nvCxnSpPr>
          <p:cNvPr id="10" name="Straight Arrow Connector 9">
            <a:extLst>
              <a:ext uri="{FF2B5EF4-FFF2-40B4-BE49-F238E27FC236}">
                <a16:creationId xmlns:a16="http://schemas.microsoft.com/office/drawing/2014/main" id="{7270BD57-268D-8E42-BF27-D12E035FCCE2}"/>
              </a:ext>
            </a:extLst>
          </p:cNvPr>
          <p:cNvCxnSpPr/>
          <p:nvPr/>
        </p:nvCxnSpPr>
        <p:spPr>
          <a:xfrm flipH="1" flipV="1">
            <a:off x="4263647" y="3751736"/>
            <a:ext cx="21895" cy="17009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97028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92089222"/>
              </p:ext>
            </p:extLst>
          </p:nvPr>
        </p:nvGraphicFramePr>
        <p:xfrm>
          <a:off x="1105709" y="2536905"/>
          <a:ext cx="5406048" cy="2941361"/>
        </p:xfrm>
        <a:graphic>
          <a:graphicData uri="http://schemas.openxmlformats.org/drawingml/2006/table">
            <a:tbl>
              <a:tblPr/>
              <a:tblGrid>
                <a:gridCol w="926647">
                  <a:extLst>
                    <a:ext uri="{9D8B030D-6E8A-4147-A177-3AD203B41FA5}">
                      <a16:colId xmlns:a16="http://schemas.microsoft.com/office/drawing/2014/main" val="20000"/>
                    </a:ext>
                  </a:extLst>
                </a:gridCol>
                <a:gridCol w="871707">
                  <a:extLst>
                    <a:ext uri="{9D8B030D-6E8A-4147-A177-3AD203B41FA5}">
                      <a16:colId xmlns:a16="http://schemas.microsoft.com/office/drawing/2014/main" val="20002"/>
                    </a:ext>
                  </a:extLst>
                </a:gridCol>
                <a:gridCol w="911386">
                  <a:extLst>
                    <a:ext uri="{9D8B030D-6E8A-4147-A177-3AD203B41FA5}">
                      <a16:colId xmlns:a16="http://schemas.microsoft.com/office/drawing/2014/main" val="20003"/>
                    </a:ext>
                  </a:extLst>
                </a:gridCol>
                <a:gridCol w="895513">
                  <a:extLst>
                    <a:ext uri="{9D8B030D-6E8A-4147-A177-3AD203B41FA5}">
                      <a16:colId xmlns:a16="http://schemas.microsoft.com/office/drawing/2014/main" val="20004"/>
                    </a:ext>
                  </a:extLst>
                </a:gridCol>
                <a:gridCol w="905282">
                  <a:extLst>
                    <a:ext uri="{9D8B030D-6E8A-4147-A177-3AD203B41FA5}">
                      <a16:colId xmlns:a16="http://schemas.microsoft.com/office/drawing/2014/main" val="20005"/>
                    </a:ext>
                  </a:extLst>
                </a:gridCol>
                <a:gridCol w="895513">
                  <a:extLst>
                    <a:ext uri="{9D8B030D-6E8A-4147-A177-3AD203B41FA5}">
                      <a16:colId xmlns:a16="http://schemas.microsoft.com/office/drawing/2014/main" val="20006"/>
                    </a:ext>
                  </a:extLst>
                </a:gridCol>
              </a:tblGrid>
              <a:tr h="487575">
                <a:tc>
                  <a:txBody>
                    <a:bodyPr/>
                    <a:lstStyle/>
                    <a:p>
                      <a:pPr marL="0" marR="0" algn="ctr">
                        <a:spcBef>
                          <a:spcPts val="0"/>
                        </a:spcBef>
                        <a:spcAft>
                          <a:spcPts val="0"/>
                        </a:spcAft>
                      </a:pPr>
                      <a:r>
                        <a:rPr lang="en-US" sz="1600" b="1">
                          <a:latin typeface="Times New Roman"/>
                          <a:ea typeface="Times New Roman"/>
                          <a:cs typeface="Times New Roman"/>
                        </a:rPr>
                        <a:t>Cycle Number</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latin typeface="Times New Roman"/>
                          <a:ea typeface="Times New Roman"/>
                          <a:cs typeface="Times New Roman"/>
                        </a:rPr>
                        <a:t>IF</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latin typeface="Times New Roman"/>
                          <a:ea typeface="Times New Roman"/>
                          <a:cs typeface="Times New Roman"/>
                        </a:rPr>
                        <a:t>ID/RR</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latin typeface="Times New Roman"/>
                          <a:ea typeface="Times New Roman"/>
                          <a:cs typeface="Times New Roman"/>
                        </a:rPr>
                        <a:t>EX</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latin typeface="Times New Roman"/>
                          <a:ea typeface="Times New Roman"/>
                          <a:cs typeface="Times New Roman"/>
                        </a:rPr>
                        <a:t>MEM</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latin typeface="Times New Roman"/>
                          <a:ea typeface="Times New Roman"/>
                          <a:cs typeface="Times New Roman"/>
                        </a:rPr>
                        <a:t>WB</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4261">
                <a:tc>
                  <a:txBody>
                    <a:bodyPr/>
                    <a:lstStyle/>
                    <a:p>
                      <a:pPr marL="0" marR="0">
                        <a:spcBef>
                          <a:spcPts val="0"/>
                        </a:spcBef>
                        <a:spcAft>
                          <a:spcPts val="0"/>
                        </a:spcAft>
                      </a:pPr>
                      <a:r>
                        <a:rPr lang="en-US" sz="1600" b="1">
                          <a:latin typeface="Times New Roman"/>
                          <a:ea typeface="Times New Roman"/>
                          <a:cs typeface="Times New Roman"/>
                        </a:rPr>
                        <a:t>1</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BEQ</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48541">
                <a:tc>
                  <a:txBody>
                    <a:bodyPr/>
                    <a:lstStyle/>
                    <a:p>
                      <a:pPr marL="0" marR="0">
                        <a:spcBef>
                          <a:spcPts val="0"/>
                        </a:spcBef>
                        <a:spcAft>
                          <a:spcPts val="0"/>
                        </a:spcAft>
                      </a:pPr>
                      <a:r>
                        <a:rPr lang="en-US" sz="1600" b="1">
                          <a:latin typeface="Times New Roman"/>
                          <a:ea typeface="Times New Roman"/>
                          <a:cs typeface="Times New Roman"/>
                        </a:rPr>
                        <a:t>2</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latin typeface="Times New Roman"/>
                          <a:ea typeface="Times New Roman"/>
                          <a:cs typeface="Times New Roman"/>
                        </a:rPr>
                        <a:t>ADD</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BEQ</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4261">
                <a:tc>
                  <a:txBody>
                    <a:bodyPr/>
                    <a:lstStyle/>
                    <a:p>
                      <a:pPr marL="0" marR="0">
                        <a:spcBef>
                          <a:spcPts val="0"/>
                        </a:spcBef>
                        <a:spcAft>
                          <a:spcPts val="0"/>
                        </a:spcAft>
                      </a:pPr>
                      <a:r>
                        <a:rPr lang="en-US" sz="1600" b="1">
                          <a:latin typeface="Times New Roman"/>
                          <a:ea typeface="Times New Roman"/>
                          <a:cs typeface="Times New Roman"/>
                        </a:rPr>
                        <a:t>3</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latin typeface="Times New Roman"/>
                          <a:ea typeface="Times New Roman"/>
                          <a:cs typeface="Times New Roman"/>
                        </a:rPr>
                        <a:t>(ADD)</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8B00"/>
                    </a:solidFill>
                  </a:tcPr>
                </a:tc>
                <a:tc>
                  <a:txBody>
                    <a:bodyPr/>
                    <a:lstStyle/>
                    <a:p>
                      <a:pPr marL="0" marR="0">
                        <a:spcBef>
                          <a:spcPts val="0"/>
                        </a:spcBef>
                        <a:spcAft>
                          <a:spcPts val="0"/>
                        </a:spcAft>
                      </a:pPr>
                      <a:r>
                        <a:rPr lang="en-US" sz="1600" b="1" dirty="0">
                          <a:solidFill>
                            <a:schemeClr val="tx1"/>
                          </a:solidFill>
                          <a:latin typeface="Times New Roman"/>
                          <a:ea typeface="Times New Roman"/>
                          <a:cs typeface="Times New Roman"/>
                        </a:rPr>
                        <a:t>NOP</a:t>
                      </a:r>
                      <a:endParaRPr lang="en-US" sz="1600" dirty="0">
                        <a:solidFill>
                          <a:schemeClr val="tx1"/>
                        </a:solidFill>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BEQ</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4261">
                <a:tc>
                  <a:txBody>
                    <a:bodyPr/>
                    <a:lstStyle/>
                    <a:p>
                      <a:pPr marL="0" marR="0">
                        <a:spcBef>
                          <a:spcPts val="0"/>
                        </a:spcBef>
                        <a:spcAft>
                          <a:spcPts val="0"/>
                        </a:spcAft>
                      </a:pPr>
                      <a:r>
                        <a:rPr lang="en-US" sz="1600" b="1">
                          <a:latin typeface="Times New Roman"/>
                          <a:ea typeface="Times New Roman"/>
                          <a:cs typeface="Times New Roman"/>
                        </a:rPr>
                        <a:t>4</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NAND</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solidFill>
                            <a:srgbClr val="008000"/>
                          </a:solidFill>
                          <a:latin typeface="Times New Roman"/>
                          <a:ea typeface="Times New Roman"/>
                          <a:cs typeface="Times New Roman"/>
                        </a:rPr>
                        <a:t>NOP</a:t>
                      </a:r>
                      <a:endParaRPr lang="en-US" sz="1600" dirty="0">
                        <a:solidFill>
                          <a:srgbClr val="008000"/>
                        </a:solidFill>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75000"/>
                      </a:schemeClr>
                    </a:solidFill>
                  </a:tcPr>
                </a:tc>
                <a:tc>
                  <a:txBody>
                    <a:bodyPr/>
                    <a:lstStyle/>
                    <a:p>
                      <a:pPr marL="0" marR="0">
                        <a:spcBef>
                          <a:spcPts val="0"/>
                        </a:spcBef>
                        <a:spcAft>
                          <a:spcPts val="0"/>
                        </a:spcAft>
                      </a:pPr>
                      <a:r>
                        <a:rPr lang="en-US" sz="1600" b="1" dirty="0">
                          <a:solidFill>
                            <a:schemeClr val="accent5"/>
                          </a:solidFill>
                          <a:latin typeface="Times New Roman"/>
                          <a:ea typeface="Times New Roman"/>
                          <a:cs typeface="Times New Roman"/>
                        </a:rPr>
                        <a:t>NOP</a:t>
                      </a:r>
                      <a:endParaRPr lang="en-US" sz="1600" dirty="0">
                        <a:solidFill>
                          <a:schemeClr val="accent5"/>
                        </a:solidFill>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BEQ</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5313">
                <a:tc>
                  <a:txBody>
                    <a:bodyPr/>
                    <a:lstStyle/>
                    <a:p>
                      <a:pPr marL="0" marR="0">
                        <a:spcBef>
                          <a:spcPts val="0"/>
                        </a:spcBef>
                        <a:spcAft>
                          <a:spcPts val="0"/>
                        </a:spcAft>
                      </a:pPr>
                      <a:r>
                        <a:rPr lang="en-US" sz="1600" b="1">
                          <a:latin typeface="Times New Roman"/>
                          <a:ea typeface="Times New Roman"/>
                          <a:cs typeface="Times New Roman"/>
                        </a:rPr>
                        <a:t>5</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SW</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NAND</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NOP</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75000"/>
                      </a:schemeClr>
                    </a:solidFill>
                  </a:tcPr>
                </a:tc>
                <a:tc>
                  <a:txBody>
                    <a:bodyPr/>
                    <a:lstStyle/>
                    <a:p>
                      <a:pPr marL="0" marR="0">
                        <a:spcBef>
                          <a:spcPts val="0"/>
                        </a:spcBef>
                        <a:spcAft>
                          <a:spcPts val="0"/>
                        </a:spcAft>
                      </a:pPr>
                      <a:r>
                        <a:rPr lang="en-US" sz="1600" b="1">
                          <a:latin typeface="Times New Roman"/>
                          <a:ea typeface="Times New Roman"/>
                          <a:cs typeface="Times New Roman"/>
                        </a:rPr>
                        <a:t>NOP</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BEQ</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4261">
                <a:tc>
                  <a:txBody>
                    <a:bodyPr/>
                    <a:lstStyle/>
                    <a:p>
                      <a:pPr marL="0" marR="0">
                        <a:spcBef>
                          <a:spcPts val="0"/>
                        </a:spcBef>
                        <a:spcAft>
                          <a:spcPts val="0"/>
                        </a:spcAft>
                      </a:pPr>
                      <a:r>
                        <a:rPr lang="en-US" sz="1600" b="1">
                          <a:latin typeface="Times New Roman"/>
                          <a:ea typeface="Times New Roman"/>
                          <a:cs typeface="Times New Roman"/>
                        </a:rPr>
                        <a:t>6</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SW</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NAND</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NOP</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8B00"/>
                    </a:solidFill>
                  </a:tcPr>
                </a:tc>
                <a:tc>
                  <a:txBody>
                    <a:bodyPr/>
                    <a:lstStyle/>
                    <a:p>
                      <a:pPr marL="0" marR="0">
                        <a:spcBef>
                          <a:spcPts val="0"/>
                        </a:spcBef>
                        <a:spcAft>
                          <a:spcPts val="0"/>
                        </a:spcAft>
                      </a:pPr>
                      <a:r>
                        <a:rPr lang="en-US" sz="1600" b="1">
                          <a:latin typeface="Times New Roman"/>
                          <a:ea typeface="Times New Roman"/>
                          <a:cs typeface="Times New Roman"/>
                        </a:rPr>
                        <a:t>NOP</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74261">
                <a:tc>
                  <a:txBody>
                    <a:bodyPr/>
                    <a:lstStyle/>
                    <a:p>
                      <a:pPr marL="0" marR="0">
                        <a:spcBef>
                          <a:spcPts val="0"/>
                        </a:spcBef>
                        <a:spcAft>
                          <a:spcPts val="0"/>
                        </a:spcAft>
                      </a:pPr>
                      <a:r>
                        <a:rPr lang="en-US" sz="1600" b="1">
                          <a:latin typeface="Times New Roman"/>
                          <a:ea typeface="Times New Roman"/>
                          <a:cs typeface="Times New Roman"/>
                        </a:rPr>
                        <a:t>7</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SW</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NAND</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NOP</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8B00"/>
                    </a:solidFill>
                  </a:tcPr>
                </a:tc>
                <a:extLst>
                  <a:ext uri="{0D108BD9-81ED-4DB2-BD59-A6C34878D82A}">
                    <a16:rowId xmlns:a16="http://schemas.microsoft.com/office/drawing/2014/main" val="10007"/>
                  </a:ext>
                </a:extLst>
              </a:tr>
              <a:tr h="274261">
                <a:tc>
                  <a:txBody>
                    <a:bodyPr/>
                    <a:lstStyle/>
                    <a:p>
                      <a:pPr marL="0" marR="0">
                        <a:spcBef>
                          <a:spcPts val="0"/>
                        </a:spcBef>
                        <a:spcAft>
                          <a:spcPts val="0"/>
                        </a:spcAft>
                      </a:pPr>
                      <a:r>
                        <a:rPr lang="en-US" sz="1600" b="1">
                          <a:latin typeface="Times New Roman"/>
                          <a:ea typeface="Times New Roman"/>
                          <a:cs typeface="Times New Roman"/>
                        </a:rPr>
                        <a:t>8</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latin typeface="Times New Roman"/>
                          <a:ea typeface="Times New Roman"/>
                          <a:cs typeface="Times New Roman"/>
                        </a:rPr>
                        <a:t>SW</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NAND</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74261">
                <a:tc>
                  <a:txBody>
                    <a:bodyPr/>
                    <a:lstStyle/>
                    <a:p>
                      <a:pPr marL="0" marR="0">
                        <a:spcBef>
                          <a:spcPts val="0"/>
                        </a:spcBef>
                        <a:spcAft>
                          <a:spcPts val="0"/>
                        </a:spcAft>
                      </a:pPr>
                      <a:r>
                        <a:rPr lang="en-US" sz="1600" b="1">
                          <a:latin typeface="Times New Roman"/>
                          <a:ea typeface="Times New Roman"/>
                          <a:cs typeface="Times New Roman"/>
                        </a:rPr>
                        <a:t>9</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latin typeface="Times New Roman"/>
                          <a:ea typeface="Times New Roman"/>
                          <a:cs typeface="Times New Roman"/>
                        </a:rPr>
                        <a:t>SW</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2" name="Title 1"/>
          <p:cNvSpPr>
            <a:spLocks noGrp="1"/>
          </p:cNvSpPr>
          <p:nvPr>
            <p:ph type="title"/>
          </p:nvPr>
        </p:nvSpPr>
        <p:spPr>
          <a:xfrm>
            <a:off x="207530" y="630382"/>
            <a:ext cx="8574087" cy="967840"/>
          </a:xfrm>
        </p:spPr>
        <p:txBody>
          <a:bodyPr/>
          <a:lstStyle/>
          <a:p>
            <a:r>
              <a:rPr lang="en-US" dirty="0">
                <a:solidFill>
                  <a:schemeClr val="accent3">
                    <a:lumMod val="75000"/>
                  </a:schemeClr>
                </a:solidFill>
              </a:rPr>
              <a:t>Cycle 4: Branch Taken</a:t>
            </a:r>
          </a:p>
        </p:txBody>
      </p:sp>
      <p:sp>
        <p:nvSpPr>
          <p:cNvPr id="6" name="TextBox 5"/>
          <p:cNvSpPr txBox="1"/>
          <p:nvPr/>
        </p:nvSpPr>
        <p:spPr>
          <a:xfrm>
            <a:off x="1124099" y="1850332"/>
            <a:ext cx="6703450" cy="646331"/>
          </a:xfrm>
          <a:prstGeom prst="rect">
            <a:avLst/>
          </a:prstGeom>
          <a:noFill/>
        </p:spPr>
        <p:txBody>
          <a:bodyPr wrap="square" rtlCol="0">
            <a:spAutoFit/>
          </a:bodyPr>
          <a:lstStyle/>
          <a:p>
            <a:r>
              <a:rPr lang="en-US" dirty="0">
                <a:solidFill>
                  <a:schemeClr val="accent1">
                    <a:lumMod val="60000"/>
                    <a:lumOff val="40000"/>
                  </a:schemeClr>
                </a:solidFill>
              </a:rPr>
              <a:t>Only at the end of the EX stage was the target </a:t>
            </a:r>
            <a:r>
              <a:rPr lang="en-US" dirty="0" err="1">
                <a:solidFill>
                  <a:schemeClr val="accent1">
                    <a:lumMod val="60000"/>
                    <a:lumOff val="40000"/>
                  </a:schemeClr>
                </a:solidFill>
              </a:rPr>
              <a:t>addr</a:t>
            </a:r>
            <a:r>
              <a:rPr lang="en-US" dirty="0">
                <a:solidFill>
                  <a:schemeClr val="accent1">
                    <a:lumMod val="60000"/>
                    <a:lumOff val="40000"/>
                  </a:schemeClr>
                </a:solidFill>
              </a:rPr>
              <a:t> of BEQ known </a:t>
            </a:r>
          </a:p>
        </p:txBody>
      </p:sp>
      <p:sp>
        <p:nvSpPr>
          <p:cNvPr id="19" name="TextBox 18"/>
          <p:cNvSpPr txBox="1"/>
          <p:nvPr/>
        </p:nvSpPr>
        <p:spPr>
          <a:xfrm>
            <a:off x="1105709" y="5781580"/>
            <a:ext cx="6721840" cy="646331"/>
          </a:xfrm>
          <a:prstGeom prst="rect">
            <a:avLst/>
          </a:prstGeom>
          <a:noFill/>
        </p:spPr>
        <p:txBody>
          <a:bodyPr wrap="square" rtlCol="0">
            <a:spAutoFit/>
          </a:bodyPr>
          <a:lstStyle/>
          <a:p>
            <a:r>
              <a:rPr lang="en-US" dirty="0">
                <a:solidFill>
                  <a:srgbClr val="008000"/>
                </a:solidFill>
              </a:rPr>
              <a:t>We have these two NOPs introduced by BEQ stalling the pipeline </a:t>
            </a:r>
          </a:p>
        </p:txBody>
      </p:sp>
      <p:sp>
        <p:nvSpPr>
          <p:cNvPr id="4" name="Rounded Rectangle 3"/>
          <p:cNvSpPr/>
          <p:nvPr/>
        </p:nvSpPr>
        <p:spPr>
          <a:xfrm rot="19729883">
            <a:off x="109480" y="5113049"/>
            <a:ext cx="1105709" cy="81020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Assume BR is taken</a:t>
            </a:r>
          </a:p>
        </p:txBody>
      </p:sp>
      <p:sp>
        <p:nvSpPr>
          <p:cNvPr id="7" name="Right Arrow 6"/>
          <p:cNvSpPr/>
          <p:nvPr/>
        </p:nvSpPr>
        <p:spPr>
          <a:xfrm>
            <a:off x="662334" y="3859118"/>
            <a:ext cx="350324" cy="17518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77E2D7E-DCBE-E948-B574-1CCD266BA9A5}"/>
              </a:ext>
            </a:extLst>
          </p:cNvPr>
          <p:cNvSpPr/>
          <p:nvPr/>
        </p:nvSpPr>
        <p:spPr>
          <a:xfrm>
            <a:off x="1105710" y="4085863"/>
            <a:ext cx="5406048" cy="1392405"/>
          </a:xfrm>
          <a:prstGeom prst="rect">
            <a:avLst/>
          </a:prstGeom>
          <a:solidFill>
            <a:schemeClr val="accent1">
              <a:lumMod val="20000"/>
              <a:lumOff val="80000"/>
              <a:alpha val="39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0AF8B92-CAC6-1246-B525-A983D9AAE553}"/>
              </a:ext>
            </a:extLst>
          </p:cNvPr>
          <p:cNvSpPr/>
          <p:nvPr/>
        </p:nvSpPr>
        <p:spPr>
          <a:xfrm>
            <a:off x="2870521" y="3680748"/>
            <a:ext cx="1875099" cy="474561"/>
          </a:xfrm>
          <a:prstGeom prst="ellipse">
            <a:avLst/>
          </a:prstGeom>
          <a:no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8448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9" grpId="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787359730"/>
              </p:ext>
            </p:extLst>
          </p:nvPr>
        </p:nvGraphicFramePr>
        <p:xfrm>
          <a:off x="1105709" y="2536905"/>
          <a:ext cx="5406048" cy="2941361"/>
        </p:xfrm>
        <a:graphic>
          <a:graphicData uri="http://schemas.openxmlformats.org/drawingml/2006/table">
            <a:tbl>
              <a:tblPr/>
              <a:tblGrid>
                <a:gridCol w="926647">
                  <a:extLst>
                    <a:ext uri="{9D8B030D-6E8A-4147-A177-3AD203B41FA5}">
                      <a16:colId xmlns:a16="http://schemas.microsoft.com/office/drawing/2014/main" val="20000"/>
                    </a:ext>
                  </a:extLst>
                </a:gridCol>
                <a:gridCol w="871707">
                  <a:extLst>
                    <a:ext uri="{9D8B030D-6E8A-4147-A177-3AD203B41FA5}">
                      <a16:colId xmlns:a16="http://schemas.microsoft.com/office/drawing/2014/main" val="20002"/>
                    </a:ext>
                  </a:extLst>
                </a:gridCol>
                <a:gridCol w="911386">
                  <a:extLst>
                    <a:ext uri="{9D8B030D-6E8A-4147-A177-3AD203B41FA5}">
                      <a16:colId xmlns:a16="http://schemas.microsoft.com/office/drawing/2014/main" val="20003"/>
                    </a:ext>
                  </a:extLst>
                </a:gridCol>
                <a:gridCol w="895513">
                  <a:extLst>
                    <a:ext uri="{9D8B030D-6E8A-4147-A177-3AD203B41FA5}">
                      <a16:colId xmlns:a16="http://schemas.microsoft.com/office/drawing/2014/main" val="20004"/>
                    </a:ext>
                  </a:extLst>
                </a:gridCol>
                <a:gridCol w="905282">
                  <a:extLst>
                    <a:ext uri="{9D8B030D-6E8A-4147-A177-3AD203B41FA5}">
                      <a16:colId xmlns:a16="http://schemas.microsoft.com/office/drawing/2014/main" val="20005"/>
                    </a:ext>
                  </a:extLst>
                </a:gridCol>
                <a:gridCol w="895513">
                  <a:extLst>
                    <a:ext uri="{9D8B030D-6E8A-4147-A177-3AD203B41FA5}">
                      <a16:colId xmlns:a16="http://schemas.microsoft.com/office/drawing/2014/main" val="20006"/>
                    </a:ext>
                  </a:extLst>
                </a:gridCol>
              </a:tblGrid>
              <a:tr h="487575">
                <a:tc>
                  <a:txBody>
                    <a:bodyPr/>
                    <a:lstStyle/>
                    <a:p>
                      <a:pPr marL="0" marR="0" algn="ctr">
                        <a:spcBef>
                          <a:spcPts val="0"/>
                        </a:spcBef>
                        <a:spcAft>
                          <a:spcPts val="0"/>
                        </a:spcAft>
                      </a:pPr>
                      <a:r>
                        <a:rPr lang="en-US" sz="1600" b="1">
                          <a:latin typeface="Times New Roman"/>
                          <a:ea typeface="Times New Roman"/>
                          <a:cs typeface="Times New Roman"/>
                        </a:rPr>
                        <a:t>Cycle Number</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latin typeface="Times New Roman"/>
                          <a:ea typeface="Times New Roman"/>
                          <a:cs typeface="Times New Roman"/>
                        </a:rPr>
                        <a:t>IF</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latin typeface="Times New Roman"/>
                          <a:ea typeface="Times New Roman"/>
                          <a:cs typeface="Times New Roman"/>
                        </a:rPr>
                        <a:t>ID/RR</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latin typeface="Times New Roman"/>
                          <a:ea typeface="Times New Roman"/>
                          <a:cs typeface="Times New Roman"/>
                        </a:rPr>
                        <a:t>EX</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latin typeface="Times New Roman"/>
                          <a:ea typeface="Times New Roman"/>
                          <a:cs typeface="Times New Roman"/>
                        </a:rPr>
                        <a:t>MEM</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latin typeface="Times New Roman"/>
                          <a:ea typeface="Times New Roman"/>
                          <a:cs typeface="Times New Roman"/>
                        </a:rPr>
                        <a:t>WB</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4261">
                <a:tc>
                  <a:txBody>
                    <a:bodyPr/>
                    <a:lstStyle/>
                    <a:p>
                      <a:pPr marL="0" marR="0">
                        <a:spcBef>
                          <a:spcPts val="0"/>
                        </a:spcBef>
                        <a:spcAft>
                          <a:spcPts val="0"/>
                        </a:spcAft>
                      </a:pPr>
                      <a:r>
                        <a:rPr lang="en-US" sz="1600" b="1">
                          <a:latin typeface="Times New Roman"/>
                          <a:ea typeface="Times New Roman"/>
                          <a:cs typeface="Times New Roman"/>
                        </a:rPr>
                        <a:t>1</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BEQ</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48541">
                <a:tc>
                  <a:txBody>
                    <a:bodyPr/>
                    <a:lstStyle/>
                    <a:p>
                      <a:pPr marL="0" marR="0">
                        <a:spcBef>
                          <a:spcPts val="0"/>
                        </a:spcBef>
                        <a:spcAft>
                          <a:spcPts val="0"/>
                        </a:spcAft>
                      </a:pPr>
                      <a:r>
                        <a:rPr lang="en-US" sz="1600" b="1">
                          <a:latin typeface="Times New Roman"/>
                          <a:ea typeface="Times New Roman"/>
                          <a:cs typeface="Times New Roman"/>
                        </a:rPr>
                        <a:t>2</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latin typeface="Times New Roman"/>
                          <a:ea typeface="Times New Roman"/>
                          <a:cs typeface="Times New Roman"/>
                        </a:rPr>
                        <a:t>ADD</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BEQ</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4261">
                <a:tc>
                  <a:txBody>
                    <a:bodyPr/>
                    <a:lstStyle/>
                    <a:p>
                      <a:pPr marL="0" marR="0">
                        <a:spcBef>
                          <a:spcPts val="0"/>
                        </a:spcBef>
                        <a:spcAft>
                          <a:spcPts val="0"/>
                        </a:spcAft>
                      </a:pPr>
                      <a:r>
                        <a:rPr lang="en-US" sz="1600" b="1">
                          <a:latin typeface="Times New Roman"/>
                          <a:ea typeface="Times New Roman"/>
                          <a:cs typeface="Times New Roman"/>
                        </a:rPr>
                        <a:t>3</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latin typeface="Times New Roman"/>
                          <a:ea typeface="Times New Roman"/>
                          <a:cs typeface="Times New Roman"/>
                        </a:rPr>
                        <a:t>(ADD)</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8B00"/>
                    </a:solidFill>
                  </a:tcPr>
                </a:tc>
                <a:tc>
                  <a:txBody>
                    <a:bodyPr/>
                    <a:lstStyle/>
                    <a:p>
                      <a:pPr marL="0" marR="0">
                        <a:spcBef>
                          <a:spcPts val="0"/>
                        </a:spcBef>
                        <a:spcAft>
                          <a:spcPts val="0"/>
                        </a:spcAft>
                      </a:pPr>
                      <a:r>
                        <a:rPr lang="en-US" sz="1600" b="1" dirty="0">
                          <a:solidFill>
                            <a:srgbClr val="008000"/>
                          </a:solidFill>
                          <a:latin typeface="Times New Roman"/>
                          <a:ea typeface="Times New Roman"/>
                          <a:cs typeface="Times New Roman"/>
                        </a:rPr>
                        <a:t>NOP</a:t>
                      </a:r>
                      <a:endParaRPr lang="en-US" sz="1600" dirty="0">
                        <a:solidFill>
                          <a:srgbClr val="008000"/>
                        </a:solidFill>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BEQ</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4261">
                <a:tc>
                  <a:txBody>
                    <a:bodyPr/>
                    <a:lstStyle/>
                    <a:p>
                      <a:pPr marL="0" marR="0">
                        <a:spcBef>
                          <a:spcPts val="0"/>
                        </a:spcBef>
                        <a:spcAft>
                          <a:spcPts val="0"/>
                        </a:spcAft>
                      </a:pPr>
                      <a:r>
                        <a:rPr lang="en-US" sz="1600" b="1">
                          <a:latin typeface="Times New Roman"/>
                          <a:ea typeface="Times New Roman"/>
                          <a:cs typeface="Times New Roman"/>
                        </a:rPr>
                        <a:t>4</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NAND</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solidFill>
                            <a:srgbClr val="008000"/>
                          </a:solidFill>
                          <a:latin typeface="Times New Roman"/>
                          <a:ea typeface="Times New Roman"/>
                          <a:cs typeface="Times New Roman"/>
                        </a:rPr>
                        <a:t>NOP</a:t>
                      </a:r>
                      <a:endParaRPr lang="en-US" sz="1600" dirty="0">
                        <a:solidFill>
                          <a:srgbClr val="008000"/>
                        </a:solidFill>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75000"/>
                      </a:schemeClr>
                    </a:solidFill>
                  </a:tcPr>
                </a:tc>
                <a:tc>
                  <a:txBody>
                    <a:bodyPr/>
                    <a:lstStyle/>
                    <a:p>
                      <a:pPr marL="0" marR="0">
                        <a:spcBef>
                          <a:spcPts val="0"/>
                        </a:spcBef>
                        <a:spcAft>
                          <a:spcPts val="0"/>
                        </a:spcAft>
                      </a:pPr>
                      <a:r>
                        <a:rPr lang="en-US" sz="1600" b="1">
                          <a:latin typeface="Times New Roman"/>
                          <a:ea typeface="Times New Roman"/>
                          <a:cs typeface="Times New Roman"/>
                        </a:rPr>
                        <a:t>NOP</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BEQ</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5313">
                <a:tc>
                  <a:txBody>
                    <a:bodyPr/>
                    <a:lstStyle/>
                    <a:p>
                      <a:pPr marL="0" marR="0">
                        <a:spcBef>
                          <a:spcPts val="0"/>
                        </a:spcBef>
                        <a:spcAft>
                          <a:spcPts val="0"/>
                        </a:spcAft>
                      </a:pPr>
                      <a:r>
                        <a:rPr lang="en-US" sz="1600" b="1">
                          <a:latin typeface="Times New Roman"/>
                          <a:ea typeface="Times New Roman"/>
                          <a:cs typeface="Times New Roman"/>
                        </a:rPr>
                        <a:t>5</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SW</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NAND</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NOP</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75000"/>
                      </a:schemeClr>
                    </a:solidFill>
                  </a:tcPr>
                </a:tc>
                <a:tc>
                  <a:txBody>
                    <a:bodyPr/>
                    <a:lstStyle/>
                    <a:p>
                      <a:pPr marL="0" marR="0">
                        <a:spcBef>
                          <a:spcPts val="0"/>
                        </a:spcBef>
                        <a:spcAft>
                          <a:spcPts val="0"/>
                        </a:spcAft>
                      </a:pPr>
                      <a:r>
                        <a:rPr lang="en-US" sz="1600" b="1">
                          <a:latin typeface="Times New Roman"/>
                          <a:ea typeface="Times New Roman"/>
                          <a:cs typeface="Times New Roman"/>
                        </a:rPr>
                        <a:t>NOP</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BEQ</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4261">
                <a:tc>
                  <a:txBody>
                    <a:bodyPr/>
                    <a:lstStyle/>
                    <a:p>
                      <a:pPr marL="0" marR="0">
                        <a:spcBef>
                          <a:spcPts val="0"/>
                        </a:spcBef>
                        <a:spcAft>
                          <a:spcPts val="0"/>
                        </a:spcAft>
                      </a:pPr>
                      <a:r>
                        <a:rPr lang="en-US" sz="1600" b="1">
                          <a:latin typeface="Times New Roman"/>
                          <a:ea typeface="Times New Roman"/>
                          <a:cs typeface="Times New Roman"/>
                        </a:rPr>
                        <a:t>6</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SW</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NAND</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NOP</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8B00"/>
                    </a:solidFill>
                  </a:tcPr>
                </a:tc>
                <a:tc>
                  <a:txBody>
                    <a:bodyPr/>
                    <a:lstStyle/>
                    <a:p>
                      <a:pPr marL="0" marR="0">
                        <a:spcBef>
                          <a:spcPts val="0"/>
                        </a:spcBef>
                        <a:spcAft>
                          <a:spcPts val="0"/>
                        </a:spcAft>
                      </a:pPr>
                      <a:r>
                        <a:rPr lang="en-US" sz="1600" b="1">
                          <a:latin typeface="Times New Roman"/>
                          <a:ea typeface="Times New Roman"/>
                          <a:cs typeface="Times New Roman"/>
                        </a:rPr>
                        <a:t>NOP</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74261">
                <a:tc>
                  <a:txBody>
                    <a:bodyPr/>
                    <a:lstStyle/>
                    <a:p>
                      <a:pPr marL="0" marR="0">
                        <a:spcBef>
                          <a:spcPts val="0"/>
                        </a:spcBef>
                        <a:spcAft>
                          <a:spcPts val="0"/>
                        </a:spcAft>
                      </a:pPr>
                      <a:r>
                        <a:rPr lang="en-US" sz="1600" b="1">
                          <a:latin typeface="Times New Roman"/>
                          <a:ea typeface="Times New Roman"/>
                          <a:cs typeface="Times New Roman"/>
                        </a:rPr>
                        <a:t>7</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SW</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NAND</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NOP</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8B00"/>
                    </a:solidFill>
                  </a:tcPr>
                </a:tc>
                <a:extLst>
                  <a:ext uri="{0D108BD9-81ED-4DB2-BD59-A6C34878D82A}">
                    <a16:rowId xmlns:a16="http://schemas.microsoft.com/office/drawing/2014/main" val="10007"/>
                  </a:ext>
                </a:extLst>
              </a:tr>
              <a:tr h="274261">
                <a:tc>
                  <a:txBody>
                    <a:bodyPr/>
                    <a:lstStyle/>
                    <a:p>
                      <a:pPr marL="0" marR="0">
                        <a:spcBef>
                          <a:spcPts val="0"/>
                        </a:spcBef>
                        <a:spcAft>
                          <a:spcPts val="0"/>
                        </a:spcAft>
                      </a:pPr>
                      <a:r>
                        <a:rPr lang="en-US" sz="1600" b="1">
                          <a:latin typeface="Times New Roman"/>
                          <a:ea typeface="Times New Roman"/>
                          <a:cs typeface="Times New Roman"/>
                        </a:rPr>
                        <a:t>8</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latin typeface="Times New Roman"/>
                          <a:ea typeface="Times New Roman"/>
                          <a:cs typeface="Times New Roman"/>
                        </a:rPr>
                        <a:t>SW</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NAND</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74261">
                <a:tc>
                  <a:txBody>
                    <a:bodyPr/>
                    <a:lstStyle/>
                    <a:p>
                      <a:pPr marL="0" marR="0">
                        <a:spcBef>
                          <a:spcPts val="0"/>
                        </a:spcBef>
                        <a:spcAft>
                          <a:spcPts val="0"/>
                        </a:spcAft>
                      </a:pPr>
                      <a:r>
                        <a:rPr lang="en-US" sz="1600" b="1">
                          <a:latin typeface="Times New Roman"/>
                          <a:ea typeface="Times New Roman"/>
                          <a:cs typeface="Times New Roman"/>
                        </a:rPr>
                        <a:t>9</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latin typeface="Times New Roman"/>
                          <a:ea typeface="Times New Roman"/>
                          <a:cs typeface="Times New Roman"/>
                        </a:rPr>
                        <a:t>SW</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2" name="Title 1"/>
          <p:cNvSpPr>
            <a:spLocks noGrp="1"/>
          </p:cNvSpPr>
          <p:nvPr>
            <p:ph type="title"/>
          </p:nvPr>
        </p:nvSpPr>
        <p:spPr>
          <a:xfrm>
            <a:off x="207530" y="630382"/>
            <a:ext cx="8574087" cy="967840"/>
          </a:xfrm>
        </p:spPr>
        <p:txBody>
          <a:bodyPr/>
          <a:lstStyle/>
          <a:p>
            <a:r>
              <a:rPr lang="en-US" dirty="0">
                <a:solidFill>
                  <a:schemeClr val="accent3">
                    <a:lumMod val="75000"/>
                  </a:schemeClr>
                </a:solidFill>
              </a:rPr>
              <a:t>Cycle 9: Finished</a:t>
            </a:r>
          </a:p>
        </p:txBody>
      </p:sp>
      <p:sp>
        <p:nvSpPr>
          <p:cNvPr id="6" name="TextBox 5"/>
          <p:cNvSpPr txBox="1"/>
          <p:nvPr/>
        </p:nvSpPr>
        <p:spPr>
          <a:xfrm>
            <a:off x="1124099" y="1850332"/>
            <a:ext cx="6703450" cy="369332"/>
          </a:xfrm>
          <a:prstGeom prst="rect">
            <a:avLst/>
          </a:prstGeom>
          <a:noFill/>
        </p:spPr>
        <p:txBody>
          <a:bodyPr wrap="square" rtlCol="0">
            <a:spAutoFit/>
          </a:bodyPr>
          <a:lstStyle/>
          <a:p>
            <a:r>
              <a:rPr lang="en-US" dirty="0">
                <a:solidFill>
                  <a:schemeClr val="accent1">
                    <a:lumMod val="60000"/>
                    <a:lumOff val="40000"/>
                  </a:schemeClr>
                </a:solidFill>
              </a:rPr>
              <a:t>Cycles 5-9, the pipeline runs normally (i.e. no more stalls)</a:t>
            </a:r>
          </a:p>
        </p:txBody>
      </p:sp>
      <p:sp>
        <p:nvSpPr>
          <p:cNvPr id="19" name="TextBox 18"/>
          <p:cNvSpPr txBox="1"/>
          <p:nvPr/>
        </p:nvSpPr>
        <p:spPr>
          <a:xfrm>
            <a:off x="2118166" y="5543821"/>
            <a:ext cx="4855035" cy="369332"/>
          </a:xfrm>
          <a:prstGeom prst="rect">
            <a:avLst/>
          </a:prstGeom>
          <a:noFill/>
        </p:spPr>
        <p:txBody>
          <a:bodyPr wrap="square" rtlCol="0">
            <a:spAutoFit/>
          </a:bodyPr>
          <a:lstStyle/>
          <a:p>
            <a:pPr algn="r"/>
            <a:r>
              <a:rPr lang="en-US" dirty="0">
                <a:solidFill>
                  <a:srgbClr val="FF2929"/>
                </a:solidFill>
              </a:rPr>
              <a:t>Finish here with stalls</a:t>
            </a:r>
          </a:p>
        </p:txBody>
      </p:sp>
      <p:sp>
        <p:nvSpPr>
          <p:cNvPr id="7" name="Right Arrow 6"/>
          <p:cNvSpPr/>
          <p:nvPr/>
        </p:nvSpPr>
        <p:spPr>
          <a:xfrm>
            <a:off x="580223" y="5282760"/>
            <a:ext cx="350324" cy="17518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Elbow Connector 8"/>
          <p:cNvCxnSpPr>
            <a:cxnSpLocks/>
          </p:cNvCxnSpPr>
          <p:nvPr/>
        </p:nvCxnSpPr>
        <p:spPr>
          <a:xfrm rot="10800000">
            <a:off x="6700563" y="5370351"/>
            <a:ext cx="444081" cy="425156"/>
          </a:xfrm>
          <a:prstGeom prst="bentConnector3">
            <a:avLst>
              <a:gd name="adj1" fmla="val 3084"/>
            </a:avLst>
          </a:prstGeom>
          <a:ln>
            <a:solidFill>
              <a:schemeClr val="accent1">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6340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017292582"/>
              </p:ext>
            </p:extLst>
          </p:nvPr>
        </p:nvGraphicFramePr>
        <p:xfrm>
          <a:off x="1105709" y="2536905"/>
          <a:ext cx="5406048" cy="2941597"/>
        </p:xfrm>
        <a:graphic>
          <a:graphicData uri="http://schemas.openxmlformats.org/drawingml/2006/table">
            <a:tbl>
              <a:tblPr/>
              <a:tblGrid>
                <a:gridCol w="926647">
                  <a:extLst>
                    <a:ext uri="{9D8B030D-6E8A-4147-A177-3AD203B41FA5}">
                      <a16:colId xmlns:a16="http://schemas.microsoft.com/office/drawing/2014/main" val="20000"/>
                    </a:ext>
                  </a:extLst>
                </a:gridCol>
                <a:gridCol w="871707">
                  <a:extLst>
                    <a:ext uri="{9D8B030D-6E8A-4147-A177-3AD203B41FA5}">
                      <a16:colId xmlns:a16="http://schemas.microsoft.com/office/drawing/2014/main" val="20002"/>
                    </a:ext>
                  </a:extLst>
                </a:gridCol>
                <a:gridCol w="911386">
                  <a:extLst>
                    <a:ext uri="{9D8B030D-6E8A-4147-A177-3AD203B41FA5}">
                      <a16:colId xmlns:a16="http://schemas.microsoft.com/office/drawing/2014/main" val="20003"/>
                    </a:ext>
                  </a:extLst>
                </a:gridCol>
                <a:gridCol w="895513">
                  <a:extLst>
                    <a:ext uri="{9D8B030D-6E8A-4147-A177-3AD203B41FA5}">
                      <a16:colId xmlns:a16="http://schemas.microsoft.com/office/drawing/2014/main" val="20004"/>
                    </a:ext>
                  </a:extLst>
                </a:gridCol>
                <a:gridCol w="905282">
                  <a:extLst>
                    <a:ext uri="{9D8B030D-6E8A-4147-A177-3AD203B41FA5}">
                      <a16:colId xmlns:a16="http://schemas.microsoft.com/office/drawing/2014/main" val="20005"/>
                    </a:ext>
                  </a:extLst>
                </a:gridCol>
                <a:gridCol w="895513">
                  <a:extLst>
                    <a:ext uri="{9D8B030D-6E8A-4147-A177-3AD203B41FA5}">
                      <a16:colId xmlns:a16="http://schemas.microsoft.com/office/drawing/2014/main" val="20006"/>
                    </a:ext>
                  </a:extLst>
                </a:gridCol>
              </a:tblGrid>
              <a:tr h="487575">
                <a:tc>
                  <a:txBody>
                    <a:bodyPr/>
                    <a:lstStyle/>
                    <a:p>
                      <a:pPr marL="0" marR="0">
                        <a:spcBef>
                          <a:spcPts val="0"/>
                        </a:spcBef>
                        <a:spcAft>
                          <a:spcPts val="0"/>
                        </a:spcAft>
                      </a:pPr>
                      <a:r>
                        <a:rPr lang="en-US" sz="1600" b="1">
                          <a:latin typeface="Times New Roman"/>
                          <a:ea typeface="Times New Roman"/>
                          <a:cs typeface="Times New Roman"/>
                        </a:rPr>
                        <a:t>Cycle Number</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IF</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ID/RR</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EX</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MEM</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latin typeface="Times New Roman"/>
                          <a:ea typeface="Times New Roman"/>
                          <a:cs typeface="Times New Roman"/>
                        </a:rPr>
                        <a:t>WB</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4261">
                <a:tc>
                  <a:txBody>
                    <a:bodyPr/>
                    <a:lstStyle/>
                    <a:p>
                      <a:pPr marL="0" marR="0">
                        <a:spcBef>
                          <a:spcPts val="0"/>
                        </a:spcBef>
                        <a:spcAft>
                          <a:spcPts val="0"/>
                        </a:spcAft>
                      </a:pPr>
                      <a:r>
                        <a:rPr lang="en-US" sz="1600" b="1">
                          <a:latin typeface="Times New Roman"/>
                          <a:ea typeface="Times New Roman"/>
                          <a:cs typeface="Times New Roman"/>
                        </a:rPr>
                        <a:t>1</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BEQ</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48541">
                <a:tc>
                  <a:txBody>
                    <a:bodyPr/>
                    <a:lstStyle/>
                    <a:p>
                      <a:pPr marL="0" marR="0">
                        <a:spcBef>
                          <a:spcPts val="0"/>
                        </a:spcBef>
                        <a:spcAft>
                          <a:spcPts val="0"/>
                        </a:spcAft>
                      </a:pPr>
                      <a:r>
                        <a:rPr lang="en-US" sz="1600" b="1">
                          <a:latin typeface="Times New Roman"/>
                          <a:ea typeface="Times New Roman"/>
                          <a:cs typeface="Times New Roman"/>
                        </a:rPr>
                        <a:t>2</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latin typeface="Times New Roman"/>
                          <a:ea typeface="Times New Roman"/>
                          <a:cs typeface="Times New Roman"/>
                        </a:rPr>
                        <a:t>ADD</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BEQ</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4261">
                <a:tc>
                  <a:txBody>
                    <a:bodyPr/>
                    <a:lstStyle/>
                    <a:p>
                      <a:pPr marL="0" marR="0">
                        <a:spcBef>
                          <a:spcPts val="0"/>
                        </a:spcBef>
                        <a:spcAft>
                          <a:spcPts val="0"/>
                        </a:spcAft>
                      </a:pPr>
                      <a:r>
                        <a:rPr lang="en-US" sz="1600" b="1">
                          <a:latin typeface="Times New Roman"/>
                          <a:ea typeface="Times New Roman"/>
                          <a:cs typeface="Times New Roman"/>
                        </a:rPr>
                        <a:t>3</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latin typeface="Times New Roman"/>
                          <a:ea typeface="Times New Roman"/>
                          <a:cs typeface="Times New Roman"/>
                        </a:rPr>
                        <a:t>(ADD)</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8B00"/>
                    </a:solidFill>
                  </a:tcPr>
                </a:tc>
                <a:tc>
                  <a:txBody>
                    <a:bodyPr/>
                    <a:lstStyle/>
                    <a:p>
                      <a:pPr marL="0" marR="0">
                        <a:spcBef>
                          <a:spcPts val="0"/>
                        </a:spcBef>
                        <a:spcAft>
                          <a:spcPts val="0"/>
                        </a:spcAft>
                      </a:pPr>
                      <a:r>
                        <a:rPr lang="en-US" sz="1600" b="1" dirty="0">
                          <a:solidFill>
                            <a:srgbClr val="008000"/>
                          </a:solidFill>
                          <a:latin typeface="Times New Roman"/>
                          <a:ea typeface="Times New Roman"/>
                          <a:cs typeface="Times New Roman"/>
                        </a:rPr>
                        <a:t>NOP</a:t>
                      </a:r>
                      <a:endParaRPr lang="en-US" sz="1600" dirty="0">
                        <a:solidFill>
                          <a:srgbClr val="008000"/>
                        </a:solidFill>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BEQ</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4261">
                <a:tc>
                  <a:txBody>
                    <a:bodyPr/>
                    <a:lstStyle/>
                    <a:p>
                      <a:pPr marL="0" marR="0">
                        <a:spcBef>
                          <a:spcPts val="0"/>
                        </a:spcBef>
                        <a:spcAft>
                          <a:spcPts val="0"/>
                        </a:spcAft>
                      </a:pPr>
                      <a:r>
                        <a:rPr lang="en-US" sz="1600" b="1">
                          <a:latin typeface="Times New Roman"/>
                          <a:ea typeface="Times New Roman"/>
                          <a:cs typeface="Times New Roman"/>
                        </a:rPr>
                        <a:t>4</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latin typeface="Times New Roman"/>
                          <a:ea typeface="Times New Roman"/>
                          <a:cs typeface="Times New Roman"/>
                        </a:rPr>
                        <a:t>LW</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latin typeface="Times New Roman"/>
                          <a:ea typeface="Times New Roman"/>
                          <a:cs typeface="Times New Roman"/>
                        </a:rPr>
                        <a:t>ADD</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75000"/>
                      </a:schemeClr>
                    </a:solidFill>
                  </a:tcPr>
                </a:tc>
                <a:tc>
                  <a:txBody>
                    <a:bodyPr/>
                    <a:lstStyle/>
                    <a:p>
                      <a:pPr marL="0" marR="0">
                        <a:spcBef>
                          <a:spcPts val="0"/>
                        </a:spcBef>
                        <a:spcAft>
                          <a:spcPts val="0"/>
                        </a:spcAft>
                      </a:pPr>
                      <a:r>
                        <a:rPr lang="en-US" sz="1600" b="1">
                          <a:latin typeface="Times New Roman"/>
                          <a:ea typeface="Times New Roman"/>
                          <a:cs typeface="Times New Roman"/>
                        </a:rPr>
                        <a:t>NOP</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BEQ</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5313">
                <a:tc>
                  <a:txBody>
                    <a:bodyPr/>
                    <a:lstStyle/>
                    <a:p>
                      <a:pPr marL="0" marR="0">
                        <a:spcBef>
                          <a:spcPts val="0"/>
                        </a:spcBef>
                        <a:spcAft>
                          <a:spcPts val="0"/>
                        </a:spcAft>
                      </a:pPr>
                      <a:r>
                        <a:rPr lang="en-US" sz="1600" b="1">
                          <a:latin typeface="Times New Roman"/>
                          <a:ea typeface="Times New Roman"/>
                          <a:cs typeface="Times New Roman"/>
                        </a:rPr>
                        <a:t>5</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latin typeface="Times New Roman"/>
                          <a:ea typeface="Times New Roman"/>
                          <a:cs typeface="Times New Roman"/>
                        </a:rPr>
                        <a:t>LW</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latin typeface="Times New Roman"/>
                          <a:ea typeface="Times New Roman"/>
                          <a:cs typeface="Times New Roman"/>
                        </a:rPr>
                        <a:t>ADD</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75000"/>
                      </a:schemeClr>
                    </a:solidFill>
                  </a:tcPr>
                </a:tc>
                <a:tc>
                  <a:txBody>
                    <a:bodyPr/>
                    <a:lstStyle/>
                    <a:p>
                      <a:pPr marL="0" marR="0">
                        <a:spcBef>
                          <a:spcPts val="0"/>
                        </a:spcBef>
                        <a:spcAft>
                          <a:spcPts val="0"/>
                        </a:spcAft>
                      </a:pPr>
                      <a:r>
                        <a:rPr lang="en-US" sz="1600" b="1">
                          <a:latin typeface="Times New Roman"/>
                          <a:ea typeface="Times New Roman"/>
                          <a:cs typeface="Times New Roman"/>
                        </a:rPr>
                        <a:t>NOP</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BEQ</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4261">
                <a:tc>
                  <a:txBody>
                    <a:bodyPr/>
                    <a:lstStyle/>
                    <a:p>
                      <a:pPr marL="0" marR="0">
                        <a:spcBef>
                          <a:spcPts val="0"/>
                        </a:spcBef>
                        <a:spcAft>
                          <a:spcPts val="0"/>
                        </a:spcAft>
                      </a:pPr>
                      <a:r>
                        <a:rPr lang="en-US" sz="1600" b="1">
                          <a:latin typeface="Times New Roman"/>
                          <a:ea typeface="Times New Roman"/>
                          <a:cs typeface="Times New Roman"/>
                        </a:rPr>
                        <a:t>6</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latin typeface="Times New Roman"/>
                          <a:ea typeface="Times New Roman"/>
                          <a:cs typeface="Times New Roman"/>
                        </a:rPr>
                        <a:t>LW</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latin typeface="Times New Roman"/>
                          <a:ea typeface="Times New Roman"/>
                          <a:cs typeface="Times New Roman"/>
                        </a:rPr>
                        <a:t>ADD</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8B00"/>
                    </a:solidFill>
                  </a:tcPr>
                </a:tc>
                <a:tc>
                  <a:txBody>
                    <a:bodyPr/>
                    <a:lstStyle/>
                    <a:p>
                      <a:pPr marL="0" marR="0">
                        <a:spcBef>
                          <a:spcPts val="0"/>
                        </a:spcBef>
                        <a:spcAft>
                          <a:spcPts val="0"/>
                        </a:spcAft>
                      </a:pPr>
                      <a:r>
                        <a:rPr lang="en-US" sz="1600" b="1">
                          <a:latin typeface="Times New Roman"/>
                          <a:ea typeface="Times New Roman"/>
                          <a:cs typeface="Times New Roman"/>
                        </a:rPr>
                        <a:t>NOP</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74261">
                <a:tc>
                  <a:txBody>
                    <a:bodyPr/>
                    <a:lstStyle/>
                    <a:p>
                      <a:pPr marL="0" marR="0">
                        <a:spcBef>
                          <a:spcPts val="0"/>
                        </a:spcBef>
                        <a:spcAft>
                          <a:spcPts val="0"/>
                        </a:spcAft>
                      </a:pPr>
                      <a:r>
                        <a:rPr lang="en-US" sz="1600" b="1">
                          <a:latin typeface="Times New Roman"/>
                          <a:ea typeface="Times New Roman"/>
                          <a:cs typeface="Times New Roman"/>
                        </a:rPr>
                        <a:t>7</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latin typeface="Times New Roman"/>
                          <a:ea typeface="Times New Roman"/>
                          <a:cs typeface="Times New Roman"/>
                        </a:rPr>
                        <a:t>LW</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latin typeface="Times New Roman"/>
                          <a:ea typeface="Times New Roman"/>
                          <a:cs typeface="Times New Roman"/>
                        </a:rPr>
                        <a:t>ADD</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8B00"/>
                    </a:solidFill>
                  </a:tcPr>
                </a:tc>
                <a:extLst>
                  <a:ext uri="{0D108BD9-81ED-4DB2-BD59-A6C34878D82A}">
                    <a16:rowId xmlns:a16="http://schemas.microsoft.com/office/drawing/2014/main" val="10007"/>
                  </a:ext>
                </a:extLst>
              </a:tr>
              <a:tr h="274261">
                <a:tc>
                  <a:txBody>
                    <a:bodyPr/>
                    <a:lstStyle/>
                    <a:p>
                      <a:pPr marL="0" marR="0">
                        <a:spcBef>
                          <a:spcPts val="0"/>
                        </a:spcBef>
                        <a:spcAft>
                          <a:spcPts val="0"/>
                        </a:spcAft>
                      </a:pPr>
                      <a:r>
                        <a:rPr lang="en-US" sz="1600" b="1">
                          <a:latin typeface="Times New Roman"/>
                          <a:ea typeface="Times New Roman"/>
                          <a:cs typeface="Times New Roman"/>
                        </a:rPr>
                        <a:t>8</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latin typeface="Times New Roman"/>
                          <a:ea typeface="Times New Roman"/>
                          <a:cs typeface="Times New Roman"/>
                        </a:rPr>
                        <a:t>LW</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74261">
                <a:tc>
                  <a:txBody>
                    <a:bodyPr/>
                    <a:lstStyle/>
                    <a:p>
                      <a:pPr marL="0" marR="0">
                        <a:spcBef>
                          <a:spcPts val="0"/>
                        </a:spcBef>
                        <a:spcAft>
                          <a:spcPts val="0"/>
                        </a:spcAft>
                      </a:pPr>
                      <a:r>
                        <a:rPr lang="en-US" sz="1600" b="1">
                          <a:latin typeface="Times New Roman"/>
                          <a:ea typeface="Times New Roman"/>
                          <a:cs typeface="Times New Roman"/>
                        </a:rPr>
                        <a:t>9</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2" name="Title 1"/>
          <p:cNvSpPr>
            <a:spLocks noGrp="1"/>
          </p:cNvSpPr>
          <p:nvPr>
            <p:ph type="title"/>
          </p:nvPr>
        </p:nvSpPr>
        <p:spPr>
          <a:xfrm>
            <a:off x="207530" y="630382"/>
            <a:ext cx="8574087" cy="967840"/>
          </a:xfrm>
        </p:spPr>
        <p:txBody>
          <a:bodyPr/>
          <a:lstStyle/>
          <a:p>
            <a:r>
              <a:rPr lang="en-US" dirty="0">
                <a:solidFill>
                  <a:schemeClr val="accent3">
                    <a:lumMod val="75000"/>
                  </a:schemeClr>
                </a:solidFill>
              </a:rPr>
              <a:t>Cycle 4: Branch Not Taken</a:t>
            </a:r>
          </a:p>
        </p:txBody>
      </p:sp>
      <p:sp>
        <p:nvSpPr>
          <p:cNvPr id="6" name="TextBox 5"/>
          <p:cNvSpPr txBox="1"/>
          <p:nvPr/>
        </p:nvSpPr>
        <p:spPr>
          <a:xfrm>
            <a:off x="1124098" y="1850332"/>
            <a:ext cx="7001329" cy="369332"/>
          </a:xfrm>
          <a:prstGeom prst="rect">
            <a:avLst/>
          </a:prstGeom>
          <a:noFill/>
        </p:spPr>
        <p:txBody>
          <a:bodyPr wrap="square" rtlCol="0">
            <a:spAutoFit/>
          </a:bodyPr>
          <a:lstStyle/>
          <a:p>
            <a:r>
              <a:rPr lang="en-US" dirty="0">
                <a:solidFill>
                  <a:schemeClr val="accent1">
                    <a:lumMod val="60000"/>
                    <a:lumOff val="40000"/>
                  </a:schemeClr>
                </a:solidFill>
              </a:rPr>
              <a:t>EX on cycle 3 allows IF and ID/RR to proceed normally on cycle 4</a:t>
            </a:r>
          </a:p>
        </p:txBody>
      </p:sp>
      <p:sp>
        <p:nvSpPr>
          <p:cNvPr id="19" name="TextBox 18"/>
          <p:cNvSpPr txBox="1"/>
          <p:nvPr/>
        </p:nvSpPr>
        <p:spPr>
          <a:xfrm>
            <a:off x="650931" y="5560623"/>
            <a:ext cx="6360568" cy="369332"/>
          </a:xfrm>
          <a:prstGeom prst="rect">
            <a:avLst/>
          </a:prstGeom>
          <a:noFill/>
        </p:spPr>
        <p:txBody>
          <a:bodyPr wrap="square" rtlCol="0">
            <a:spAutoFit/>
          </a:bodyPr>
          <a:lstStyle/>
          <a:p>
            <a:pPr algn="r"/>
            <a:r>
              <a:rPr lang="en-US" dirty="0">
                <a:solidFill>
                  <a:srgbClr val="FF2929"/>
                </a:solidFill>
              </a:rPr>
              <a:t>Finish here with stalls</a:t>
            </a:r>
          </a:p>
        </p:txBody>
      </p:sp>
      <p:sp>
        <p:nvSpPr>
          <p:cNvPr id="7" name="Right Arrow 6"/>
          <p:cNvSpPr/>
          <p:nvPr/>
        </p:nvSpPr>
        <p:spPr>
          <a:xfrm>
            <a:off x="650931" y="3832523"/>
            <a:ext cx="350324" cy="17518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Elbow Connector 8"/>
          <p:cNvCxnSpPr>
            <a:cxnSpLocks/>
          </p:cNvCxnSpPr>
          <p:nvPr/>
        </p:nvCxnSpPr>
        <p:spPr>
          <a:xfrm rot="10800000">
            <a:off x="6575376" y="5096764"/>
            <a:ext cx="654825" cy="648525"/>
          </a:xfrm>
          <a:prstGeom prst="bentConnector3">
            <a:avLst>
              <a:gd name="adj1" fmla="val 2275"/>
            </a:avLst>
          </a:prstGeom>
          <a:ln>
            <a:solidFill>
              <a:schemeClr val="accent1">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05A948ED-C7F3-D34E-A977-436E06BB701E}"/>
              </a:ext>
            </a:extLst>
          </p:cNvPr>
          <p:cNvSpPr/>
          <p:nvPr/>
        </p:nvSpPr>
        <p:spPr>
          <a:xfrm>
            <a:off x="1105710" y="4085863"/>
            <a:ext cx="5406048" cy="1392405"/>
          </a:xfrm>
          <a:prstGeom prst="rect">
            <a:avLst/>
          </a:prstGeom>
          <a:solidFill>
            <a:schemeClr val="accent1">
              <a:lumMod val="20000"/>
              <a:lumOff val="80000"/>
              <a:alpha val="39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4207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11788849"/>
              </p:ext>
            </p:extLst>
          </p:nvPr>
        </p:nvGraphicFramePr>
        <p:xfrm>
          <a:off x="1760538" y="2011363"/>
          <a:ext cx="5622926" cy="2956029"/>
        </p:xfrm>
        <a:graphic>
          <a:graphicData uri="http://schemas.openxmlformats.org/drawingml/2006/table">
            <a:tbl>
              <a:tblPr/>
              <a:tblGrid>
                <a:gridCol w="963821">
                  <a:extLst>
                    <a:ext uri="{9D8B030D-6E8A-4147-A177-3AD203B41FA5}">
                      <a16:colId xmlns:a16="http://schemas.microsoft.com/office/drawing/2014/main" val="20000"/>
                    </a:ext>
                  </a:extLst>
                </a:gridCol>
                <a:gridCol w="906678">
                  <a:extLst>
                    <a:ext uri="{9D8B030D-6E8A-4147-A177-3AD203B41FA5}">
                      <a16:colId xmlns:a16="http://schemas.microsoft.com/office/drawing/2014/main" val="20001"/>
                    </a:ext>
                  </a:extLst>
                </a:gridCol>
                <a:gridCol w="947948">
                  <a:extLst>
                    <a:ext uri="{9D8B030D-6E8A-4147-A177-3AD203B41FA5}">
                      <a16:colId xmlns:a16="http://schemas.microsoft.com/office/drawing/2014/main" val="20002"/>
                    </a:ext>
                  </a:extLst>
                </a:gridCol>
                <a:gridCol w="931440">
                  <a:extLst>
                    <a:ext uri="{9D8B030D-6E8A-4147-A177-3AD203B41FA5}">
                      <a16:colId xmlns:a16="http://schemas.microsoft.com/office/drawing/2014/main" val="20003"/>
                    </a:ext>
                  </a:extLst>
                </a:gridCol>
                <a:gridCol w="941599">
                  <a:extLst>
                    <a:ext uri="{9D8B030D-6E8A-4147-A177-3AD203B41FA5}">
                      <a16:colId xmlns:a16="http://schemas.microsoft.com/office/drawing/2014/main" val="20004"/>
                    </a:ext>
                  </a:extLst>
                </a:gridCol>
                <a:gridCol w="931440">
                  <a:extLst>
                    <a:ext uri="{9D8B030D-6E8A-4147-A177-3AD203B41FA5}">
                      <a16:colId xmlns:a16="http://schemas.microsoft.com/office/drawing/2014/main" val="20005"/>
                    </a:ext>
                  </a:extLst>
                </a:gridCol>
              </a:tblGrid>
              <a:tr h="487575">
                <a:tc>
                  <a:txBody>
                    <a:bodyPr/>
                    <a:lstStyle/>
                    <a:p>
                      <a:pPr marL="0" marR="0">
                        <a:spcBef>
                          <a:spcPts val="0"/>
                        </a:spcBef>
                        <a:spcAft>
                          <a:spcPts val="0"/>
                        </a:spcAft>
                      </a:pPr>
                      <a:r>
                        <a:rPr lang="en-US" sz="1600" b="1">
                          <a:latin typeface="Times New Roman"/>
                          <a:ea typeface="Times New Roman"/>
                          <a:cs typeface="Times New Roman"/>
                        </a:rPr>
                        <a:t>Cycle Number</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IF</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ID/RR</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EX</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MEM</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WB</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4261">
                <a:tc>
                  <a:txBody>
                    <a:bodyPr/>
                    <a:lstStyle/>
                    <a:p>
                      <a:pPr marL="0" marR="0">
                        <a:spcBef>
                          <a:spcPts val="0"/>
                        </a:spcBef>
                        <a:spcAft>
                          <a:spcPts val="0"/>
                        </a:spcAft>
                      </a:pPr>
                      <a:r>
                        <a:rPr lang="en-US" sz="1600" b="1">
                          <a:latin typeface="Times New Roman"/>
                          <a:ea typeface="Times New Roman"/>
                          <a:cs typeface="Times New Roman"/>
                        </a:rPr>
                        <a:t>1</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BEQ</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4261">
                <a:tc>
                  <a:txBody>
                    <a:bodyPr/>
                    <a:lstStyle/>
                    <a:p>
                      <a:pPr marL="0" marR="0">
                        <a:spcBef>
                          <a:spcPts val="0"/>
                        </a:spcBef>
                        <a:spcAft>
                          <a:spcPts val="0"/>
                        </a:spcAft>
                      </a:pPr>
                      <a:r>
                        <a:rPr lang="en-US" sz="1600" b="1">
                          <a:latin typeface="Times New Roman"/>
                          <a:ea typeface="Times New Roman"/>
                          <a:cs typeface="Times New Roman"/>
                        </a:rPr>
                        <a:t>2</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latin typeface="Times New Roman"/>
                          <a:ea typeface="Times New Roman"/>
                          <a:cs typeface="Times New Roman"/>
                        </a:rPr>
                        <a:t>ADD</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BEQ</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4261">
                <a:tc>
                  <a:txBody>
                    <a:bodyPr/>
                    <a:lstStyle/>
                    <a:p>
                      <a:pPr marL="0" marR="0">
                        <a:spcBef>
                          <a:spcPts val="0"/>
                        </a:spcBef>
                        <a:spcAft>
                          <a:spcPts val="0"/>
                        </a:spcAft>
                      </a:pPr>
                      <a:r>
                        <a:rPr lang="en-US" sz="1600" b="1">
                          <a:latin typeface="Times New Roman"/>
                          <a:ea typeface="Times New Roman"/>
                          <a:cs typeface="Times New Roman"/>
                        </a:rPr>
                        <a:t>3</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latin typeface="Times New Roman"/>
                          <a:ea typeface="Times New Roman"/>
                          <a:cs typeface="Times New Roman"/>
                        </a:rPr>
                        <a:t>(ADD)</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48A54"/>
                    </a:solidFill>
                  </a:tcPr>
                </a:tc>
                <a:tc>
                  <a:txBody>
                    <a:bodyPr/>
                    <a:lstStyle/>
                    <a:p>
                      <a:pPr marL="0" marR="0">
                        <a:spcBef>
                          <a:spcPts val="0"/>
                        </a:spcBef>
                        <a:spcAft>
                          <a:spcPts val="0"/>
                        </a:spcAft>
                      </a:pPr>
                      <a:r>
                        <a:rPr lang="en-US" sz="1600" b="1">
                          <a:latin typeface="Times New Roman"/>
                          <a:ea typeface="Times New Roman"/>
                          <a:cs typeface="Times New Roman"/>
                        </a:rPr>
                        <a:t>NOP</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BEQ</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4261">
                <a:tc>
                  <a:txBody>
                    <a:bodyPr/>
                    <a:lstStyle/>
                    <a:p>
                      <a:pPr marL="0" marR="0">
                        <a:spcBef>
                          <a:spcPts val="0"/>
                        </a:spcBef>
                        <a:spcAft>
                          <a:spcPts val="0"/>
                        </a:spcAft>
                      </a:pPr>
                      <a:r>
                        <a:rPr lang="en-US" sz="1600" b="1">
                          <a:latin typeface="Times New Roman"/>
                          <a:ea typeface="Times New Roman"/>
                          <a:cs typeface="Times New Roman"/>
                        </a:rPr>
                        <a:t>4</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NAND</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NOP</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48A54"/>
                    </a:solidFill>
                  </a:tcPr>
                </a:tc>
                <a:tc>
                  <a:txBody>
                    <a:bodyPr/>
                    <a:lstStyle/>
                    <a:p>
                      <a:pPr marL="0" marR="0">
                        <a:spcBef>
                          <a:spcPts val="0"/>
                        </a:spcBef>
                        <a:spcAft>
                          <a:spcPts val="0"/>
                        </a:spcAft>
                      </a:pPr>
                      <a:r>
                        <a:rPr lang="en-US" sz="1600" b="1">
                          <a:latin typeface="Times New Roman"/>
                          <a:ea typeface="Times New Roman"/>
                          <a:cs typeface="Times New Roman"/>
                        </a:rPr>
                        <a:t>NOP</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BEQ</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74261">
                <a:tc>
                  <a:txBody>
                    <a:bodyPr/>
                    <a:lstStyle/>
                    <a:p>
                      <a:pPr marL="0" marR="0">
                        <a:spcBef>
                          <a:spcPts val="0"/>
                        </a:spcBef>
                        <a:spcAft>
                          <a:spcPts val="0"/>
                        </a:spcAft>
                      </a:pPr>
                      <a:r>
                        <a:rPr lang="en-US" sz="1600" b="1">
                          <a:latin typeface="Times New Roman"/>
                          <a:ea typeface="Times New Roman"/>
                          <a:cs typeface="Times New Roman"/>
                        </a:rPr>
                        <a:t>5</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SW</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NAND</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NOP</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NOP</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BEQ</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4261">
                <a:tc>
                  <a:txBody>
                    <a:bodyPr/>
                    <a:lstStyle/>
                    <a:p>
                      <a:pPr marL="0" marR="0">
                        <a:spcBef>
                          <a:spcPts val="0"/>
                        </a:spcBef>
                        <a:spcAft>
                          <a:spcPts val="0"/>
                        </a:spcAft>
                      </a:pPr>
                      <a:r>
                        <a:rPr lang="en-US" sz="1600" b="1">
                          <a:latin typeface="Times New Roman"/>
                          <a:ea typeface="Times New Roman"/>
                          <a:cs typeface="Times New Roman"/>
                        </a:rPr>
                        <a:t>6</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SW</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NAND</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NOP</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NOP</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74261">
                <a:tc>
                  <a:txBody>
                    <a:bodyPr/>
                    <a:lstStyle/>
                    <a:p>
                      <a:pPr marL="0" marR="0">
                        <a:spcBef>
                          <a:spcPts val="0"/>
                        </a:spcBef>
                        <a:spcAft>
                          <a:spcPts val="0"/>
                        </a:spcAft>
                      </a:pPr>
                      <a:r>
                        <a:rPr lang="en-US" sz="1600" b="1">
                          <a:latin typeface="Times New Roman"/>
                          <a:ea typeface="Times New Roman"/>
                          <a:cs typeface="Times New Roman"/>
                        </a:rPr>
                        <a:t>7</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SW</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NAND</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NOP</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74261">
                <a:tc>
                  <a:txBody>
                    <a:bodyPr/>
                    <a:lstStyle/>
                    <a:p>
                      <a:pPr marL="0" marR="0">
                        <a:spcBef>
                          <a:spcPts val="0"/>
                        </a:spcBef>
                        <a:spcAft>
                          <a:spcPts val="0"/>
                        </a:spcAft>
                      </a:pPr>
                      <a:r>
                        <a:rPr lang="en-US" sz="1600" b="1">
                          <a:latin typeface="Times New Roman"/>
                          <a:ea typeface="Times New Roman"/>
                          <a:cs typeface="Times New Roman"/>
                        </a:rPr>
                        <a:t>8</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SW</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NAND</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74261">
                <a:tc>
                  <a:txBody>
                    <a:bodyPr/>
                    <a:lstStyle/>
                    <a:p>
                      <a:pPr marL="0" marR="0">
                        <a:spcBef>
                          <a:spcPts val="0"/>
                        </a:spcBef>
                        <a:spcAft>
                          <a:spcPts val="0"/>
                        </a:spcAft>
                      </a:pPr>
                      <a:r>
                        <a:rPr lang="en-US" sz="1600" b="1">
                          <a:latin typeface="Times New Roman"/>
                          <a:ea typeface="Times New Roman"/>
                          <a:cs typeface="Times New Roman"/>
                        </a:rPr>
                        <a:t>9</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latin typeface="Times New Roman"/>
                          <a:ea typeface="Times New Roman"/>
                          <a:cs typeface="Times New Roman"/>
                        </a:rPr>
                        <a:t>SW</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2" name="Title 1"/>
          <p:cNvSpPr>
            <a:spLocks noGrp="1"/>
          </p:cNvSpPr>
          <p:nvPr>
            <p:ph type="title"/>
          </p:nvPr>
        </p:nvSpPr>
        <p:spPr/>
        <p:txBody>
          <a:bodyPr/>
          <a:lstStyle/>
          <a:p>
            <a:r>
              <a:rPr lang="en-US" dirty="0"/>
              <a:t>What's the CPI difference?</a:t>
            </a:r>
          </a:p>
        </p:txBody>
      </p:sp>
      <p:sp>
        <p:nvSpPr>
          <p:cNvPr id="4" name="TextBox 3"/>
          <p:cNvSpPr txBox="1"/>
          <p:nvPr/>
        </p:nvSpPr>
        <p:spPr>
          <a:xfrm>
            <a:off x="1760538" y="5200639"/>
            <a:ext cx="5622926" cy="923330"/>
          </a:xfrm>
          <a:prstGeom prst="rect">
            <a:avLst/>
          </a:prstGeom>
          <a:noFill/>
        </p:spPr>
        <p:txBody>
          <a:bodyPr wrap="square" rtlCol="0">
            <a:spAutoFit/>
          </a:bodyPr>
          <a:lstStyle/>
          <a:p>
            <a:r>
              <a:rPr lang="en-US" dirty="0">
                <a:solidFill>
                  <a:schemeClr val="accent1"/>
                </a:solidFill>
              </a:rPr>
              <a:t>Branch taken: 9 total cycles / 3 instructions = 3 CPI</a:t>
            </a:r>
          </a:p>
          <a:p>
            <a:endParaRPr lang="en-US" dirty="0"/>
          </a:p>
          <a:p>
            <a:r>
              <a:rPr lang="en-US" dirty="0">
                <a:solidFill>
                  <a:srgbClr val="008000"/>
                </a:solidFill>
              </a:rPr>
              <a:t>Not taken: 8 total cycles / 3 instructions = 2.66 CPI</a:t>
            </a:r>
          </a:p>
        </p:txBody>
      </p:sp>
      <p:sp>
        <p:nvSpPr>
          <p:cNvPr id="5" name="Left Arrow 4"/>
          <p:cNvSpPr/>
          <p:nvPr/>
        </p:nvSpPr>
        <p:spPr>
          <a:xfrm>
            <a:off x="7521015" y="4857902"/>
            <a:ext cx="514538" cy="233247"/>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Left Arrow 5"/>
          <p:cNvSpPr/>
          <p:nvPr/>
        </p:nvSpPr>
        <p:spPr>
          <a:xfrm>
            <a:off x="7521015" y="4531883"/>
            <a:ext cx="514538" cy="233247"/>
          </a:xfrm>
          <a:prstGeom prst="leftArrow">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5567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dissolve">
                                      <p:cBhvr>
                                        <p:cTn id="15" dur="500"/>
                                        <p:tgtEl>
                                          <p:spTgt spid="4">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Strategies for improving branches</a:t>
            </a:r>
          </a:p>
        </p:txBody>
      </p:sp>
      <p:sp>
        <p:nvSpPr>
          <p:cNvPr id="3" name="Content Placeholder 2"/>
          <p:cNvSpPr>
            <a:spLocks noGrp="1"/>
          </p:cNvSpPr>
          <p:nvPr>
            <p:ph idx="1"/>
          </p:nvPr>
        </p:nvSpPr>
        <p:spPr/>
        <p:txBody>
          <a:bodyPr/>
          <a:lstStyle/>
          <a:p>
            <a:r>
              <a:rPr lang="en-US" dirty="0"/>
              <a:t>Branch prediction</a:t>
            </a:r>
          </a:p>
          <a:p>
            <a:r>
              <a:rPr lang="en-US" dirty="0"/>
              <a:t>Delayed branch</a:t>
            </a:r>
          </a:p>
          <a:p>
            <a:endParaRPr lang="en-US" dirty="0"/>
          </a:p>
          <a:p>
            <a:endParaRPr lang="en-US" dirty="0"/>
          </a:p>
        </p:txBody>
      </p:sp>
    </p:spTree>
    <p:extLst>
      <p:ext uri="{BB962C8B-B14F-4D97-AF65-F5344CB8AC3E}">
        <p14:creationId xmlns:p14="http://schemas.microsoft.com/office/powerpoint/2010/main" val="85075240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atin typeface="Arial" charset="0"/>
                <a:cs typeface="Arial" charset="0"/>
              </a:rPr>
              <a:t>Branch prediction</a:t>
            </a:r>
          </a:p>
        </p:txBody>
      </p:sp>
      <p:sp>
        <p:nvSpPr>
          <p:cNvPr id="38915" name="Rectangle 3"/>
          <p:cNvSpPr>
            <a:spLocks noGrp="1" noChangeArrowheads="1"/>
          </p:cNvSpPr>
          <p:nvPr>
            <p:ph type="body" idx="1"/>
          </p:nvPr>
        </p:nvSpPr>
        <p:spPr>
          <a:xfrm>
            <a:off x="377027" y="2710431"/>
            <a:ext cx="8049100" cy="3698971"/>
          </a:xfrm>
        </p:spPr>
        <p:txBody>
          <a:bodyPr>
            <a:normAutofit fontScale="77500" lnSpcReduction="20000"/>
          </a:bodyPr>
          <a:lstStyle/>
          <a:p>
            <a:pPr eaLnBrk="1" hangingPunct="1">
              <a:buFontTx/>
              <a:buNone/>
              <a:defRPr/>
            </a:pPr>
            <a:r>
              <a:rPr lang="en-US" sz="2800" b="1" dirty="0">
                <a:solidFill>
                  <a:srgbClr val="000000"/>
                </a:solidFill>
                <a:latin typeface="Courier New" pitchFamily="49" charset="0"/>
                <a:ea typeface="Times New Roman" pitchFamily="18" charset="0"/>
                <a:cs typeface="Courier New" pitchFamily="49" charset="0"/>
              </a:rPr>
              <a:t>Cycle  IF*    ID/RR  EX    </a:t>
            </a:r>
            <a:r>
              <a:rPr lang="en-US" sz="2800" b="1" dirty="0" err="1">
                <a:solidFill>
                  <a:srgbClr val="000000"/>
                </a:solidFill>
                <a:latin typeface="Courier New" pitchFamily="49" charset="0"/>
                <a:ea typeface="Times New Roman" pitchFamily="18" charset="0"/>
                <a:cs typeface="Courier New" pitchFamily="49" charset="0"/>
              </a:rPr>
              <a:t>MEM</a:t>
            </a:r>
            <a:r>
              <a:rPr lang="en-US" sz="2800" b="1" dirty="0">
                <a:solidFill>
                  <a:srgbClr val="000000"/>
                </a:solidFill>
                <a:latin typeface="Courier New" pitchFamily="49" charset="0"/>
                <a:ea typeface="Times New Roman" pitchFamily="18" charset="0"/>
                <a:cs typeface="Courier New" pitchFamily="49" charset="0"/>
              </a:rPr>
              <a:t>   WB</a:t>
            </a:r>
          </a:p>
          <a:p>
            <a:pPr eaLnBrk="1" hangingPunct="1">
              <a:buFontTx/>
              <a:buNone/>
              <a:defRPr/>
            </a:pPr>
            <a:r>
              <a:rPr lang="en-US" sz="2800" b="1" dirty="0">
                <a:solidFill>
                  <a:srgbClr val="000000"/>
                </a:solidFill>
                <a:latin typeface="Courier New" pitchFamily="49" charset="0"/>
                <a:ea typeface="Times New Roman" pitchFamily="18" charset="0"/>
                <a:cs typeface="Courier New" pitchFamily="49" charset="0"/>
              </a:rPr>
              <a:t>    1  </a:t>
            </a:r>
            <a:r>
              <a:rPr lang="en-US" sz="2800" b="1" dirty="0" err="1">
                <a:solidFill>
                  <a:srgbClr val="000000"/>
                </a:solidFill>
                <a:latin typeface="Courier New" pitchFamily="49" charset="0"/>
                <a:ea typeface="Times New Roman" pitchFamily="18" charset="0"/>
                <a:cs typeface="Courier New" pitchFamily="49" charset="0"/>
              </a:rPr>
              <a:t>BEQ</a:t>
            </a:r>
            <a:endParaRPr lang="en-US" sz="2800" b="1" dirty="0">
              <a:solidFill>
                <a:srgbClr val="000000"/>
              </a:solidFill>
              <a:latin typeface="Courier New" pitchFamily="49" charset="0"/>
              <a:ea typeface="Times New Roman" pitchFamily="18" charset="0"/>
              <a:cs typeface="Courier New" pitchFamily="49" charset="0"/>
            </a:endParaRPr>
          </a:p>
          <a:p>
            <a:pPr eaLnBrk="1" hangingPunct="1">
              <a:buFontTx/>
              <a:buNone/>
              <a:defRPr/>
            </a:pPr>
            <a:r>
              <a:rPr lang="en-US" sz="2800" b="1" dirty="0">
                <a:solidFill>
                  <a:srgbClr val="000000"/>
                </a:solidFill>
                <a:latin typeface="Courier New" pitchFamily="49" charset="0"/>
                <a:ea typeface="Times New Roman" pitchFamily="18" charset="0"/>
                <a:cs typeface="Courier New" pitchFamily="49" charset="0"/>
              </a:rPr>
              <a:t>    2  ADD   BEQ    </a:t>
            </a:r>
          </a:p>
          <a:p>
            <a:pPr eaLnBrk="1" hangingPunct="1">
              <a:buFontTx/>
              <a:buNone/>
              <a:defRPr/>
            </a:pPr>
            <a:r>
              <a:rPr lang="en-US" sz="2800" b="1" dirty="0">
                <a:solidFill>
                  <a:srgbClr val="000000"/>
                </a:solidFill>
                <a:latin typeface="Courier New" pitchFamily="49" charset="0"/>
                <a:ea typeface="Times New Roman" pitchFamily="18" charset="0"/>
                <a:cs typeface="Courier New" pitchFamily="49" charset="0"/>
              </a:rPr>
              <a:t>    3  LW    ADD    BEQ</a:t>
            </a:r>
          </a:p>
          <a:p>
            <a:pPr eaLnBrk="1" hangingPunct="1">
              <a:buFontTx/>
              <a:buNone/>
              <a:defRPr/>
            </a:pPr>
            <a:r>
              <a:rPr lang="en-US" sz="2800" b="1" dirty="0">
                <a:solidFill>
                  <a:srgbClr val="000000"/>
                </a:solidFill>
                <a:latin typeface="Courier New" pitchFamily="49" charset="0"/>
                <a:ea typeface="Times New Roman" pitchFamily="18" charset="0"/>
                <a:cs typeface="Courier New" pitchFamily="49" charset="0"/>
              </a:rPr>
              <a:t>     </a:t>
            </a:r>
          </a:p>
          <a:p>
            <a:pPr eaLnBrk="1" hangingPunct="1">
              <a:buFontTx/>
              <a:buNone/>
              <a:defRPr/>
            </a:pPr>
            <a:endParaRPr lang="en-US" sz="2800" b="1" dirty="0">
              <a:solidFill>
                <a:srgbClr val="000000"/>
              </a:solidFill>
              <a:latin typeface="Courier New" pitchFamily="49" charset="0"/>
              <a:ea typeface="Times New Roman" pitchFamily="18" charset="0"/>
              <a:cs typeface="Courier New" pitchFamily="49" charset="0"/>
            </a:endParaRPr>
          </a:p>
          <a:p>
            <a:pPr eaLnBrk="1" hangingPunct="1">
              <a:buFontTx/>
              <a:buNone/>
              <a:defRPr/>
            </a:pPr>
            <a:endParaRPr lang="en-US" sz="2800" b="1" dirty="0">
              <a:solidFill>
                <a:srgbClr val="000000"/>
              </a:solidFill>
              <a:latin typeface="Courier New" pitchFamily="49" charset="0"/>
              <a:ea typeface="Times New Roman" pitchFamily="18" charset="0"/>
              <a:cs typeface="Courier New" pitchFamily="49" charset="0"/>
            </a:endParaRPr>
          </a:p>
          <a:p>
            <a:pPr marL="0">
              <a:spcBef>
                <a:spcPts val="0"/>
              </a:spcBef>
              <a:spcAft>
                <a:spcPts val="0"/>
              </a:spcAft>
              <a:buFontTx/>
              <a:buNone/>
              <a:defRPr/>
            </a:pPr>
            <a:r>
              <a:rPr lang="en-US" sz="2000" dirty="0">
                <a:latin typeface="Times New Roman"/>
                <a:ea typeface="Times New Roman"/>
              </a:rPr>
              <a:t>* We do not actually know what the instruction is in the Fetch Stage</a:t>
            </a:r>
          </a:p>
          <a:p>
            <a:pPr eaLnBrk="1" hangingPunct="1">
              <a:buFontTx/>
              <a:buNone/>
              <a:defRPr/>
            </a:pPr>
            <a:endParaRPr lang="en-US" sz="2800" b="1" dirty="0">
              <a:solidFill>
                <a:srgbClr val="000000"/>
              </a:solidFill>
              <a:latin typeface="Courier New" pitchFamily="49" charset="0"/>
              <a:ea typeface="Times New Roman" pitchFamily="18" charset="0"/>
              <a:cs typeface="Courier New" pitchFamily="49" charset="0"/>
            </a:endParaRPr>
          </a:p>
          <a:p>
            <a:pPr eaLnBrk="1" hangingPunct="1">
              <a:buFontTx/>
              <a:buNone/>
              <a:defRPr/>
            </a:pPr>
            <a:endParaRPr lang="en-US" sz="2800" b="1" dirty="0">
              <a:solidFill>
                <a:srgbClr val="000000"/>
              </a:solidFill>
              <a:latin typeface="Courier New" pitchFamily="49" charset="0"/>
              <a:ea typeface="Times New Roman" pitchFamily="18" charset="0"/>
              <a:cs typeface="Courier New" pitchFamily="49" charset="0"/>
            </a:endParaRPr>
          </a:p>
        </p:txBody>
      </p:sp>
      <p:sp>
        <p:nvSpPr>
          <p:cNvPr id="2" name="TextBox 1"/>
          <p:cNvSpPr txBox="1"/>
          <p:nvPr/>
        </p:nvSpPr>
        <p:spPr>
          <a:xfrm>
            <a:off x="467521" y="1969660"/>
            <a:ext cx="6965286" cy="369332"/>
          </a:xfrm>
          <a:prstGeom prst="rect">
            <a:avLst/>
          </a:prstGeom>
          <a:noFill/>
        </p:spPr>
        <p:txBody>
          <a:bodyPr wrap="square" rtlCol="0">
            <a:spAutoFit/>
          </a:bodyPr>
          <a:lstStyle/>
          <a:p>
            <a:r>
              <a:rPr lang="en-US" dirty="0"/>
              <a:t>Assume branch is not taken</a:t>
            </a:r>
          </a:p>
        </p:txBody>
      </p:sp>
    </p:spTree>
    <p:extLst>
      <p:ext uri="{BB962C8B-B14F-4D97-AF65-F5344CB8AC3E}">
        <p14:creationId xmlns:p14="http://schemas.microsoft.com/office/powerpoint/2010/main" val="390428901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ext Box 5"/>
          <p:cNvSpPr txBox="1">
            <a:spLocks noChangeArrowheads="1"/>
          </p:cNvSpPr>
          <p:nvPr/>
        </p:nvSpPr>
        <p:spPr bwMode="auto">
          <a:xfrm>
            <a:off x="1189037" y="3106253"/>
            <a:ext cx="4572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IF</a:t>
            </a:r>
          </a:p>
        </p:txBody>
      </p:sp>
      <p:sp>
        <p:nvSpPr>
          <p:cNvPr id="41989" name="Text Box 6"/>
          <p:cNvSpPr txBox="1">
            <a:spLocks noChangeArrowheads="1"/>
          </p:cNvSpPr>
          <p:nvPr/>
        </p:nvSpPr>
        <p:spPr bwMode="auto">
          <a:xfrm>
            <a:off x="2560637" y="3106253"/>
            <a:ext cx="8382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ID/RR</a:t>
            </a:r>
          </a:p>
        </p:txBody>
      </p:sp>
      <p:sp>
        <p:nvSpPr>
          <p:cNvPr id="41990" name="Text Box 7"/>
          <p:cNvSpPr txBox="1">
            <a:spLocks noChangeArrowheads="1"/>
          </p:cNvSpPr>
          <p:nvPr/>
        </p:nvSpPr>
        <p:spPr bwMode="auto">
          <a:xfrm>
            <a:off x="4084637" y="3106253"/>
            <a:ext cx="5334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EX</a:t>
            </a:r>
          </a:p>
        </p:txBody>
      </p:sp>
      <p:sp>
        <p:nvSpPr>
          <p:cNvPr id="41991" name="Text Box 8"/>
          <p:cNvSpPr txBox="1">
            <a:spLocks noChangeArrowheads="1"/>
          </p:cNvSpPr>
          <p:nvPr/>
        </p:nvSpPr>
        <p:spPr bwMode="auto">
          <a:xfrm>
            <a:off x="5303837" y="3106253"/>
            <a:ext cx="7620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MEM</a:t>
            </a:r>
          </a:p>
        </p:txBody>
      </p:sp>
      <p:sp>
        <p:nvSpPr>
          <p:cNvPr id="41992" name="Text Box 9"/>
          <p:cNvSpPr txBox="1">
            <a:spLocks noChangeArrowheads="1"/>
          </p:cNvSpPr>
          <p:nvPr/>
        </p:nvSpPr>
        <p:spPr bwMode="auto">
          <a:xfrm>
            <a:off x="6757987" y="3106253"/>
            <a:ext cx="914400" cy="3698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dirty="0"/>
              <a:t>WB</a:t>
            </a:r>
          </a:p>
        </p:txBody>
      </p:sp>
      <p:sp>
        <p:nvSpPr>
          <p:cNvPr id="41993" name="Line 10"/>
          <p:cNvSpPr>
            <a:spLocks noChangeShapeType="1"/>
          </p:cNvSpPr>
          <p:nvPr/>
        </p:nvSpPr>
        <p:spPr bwMode="auto">
          <a:xfrm>
            <a:off x="808037" y="3258653"/>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1994" name="Line 11"/>
          <p:cNvSpPr>
            <a:spLocks noChangeShapeType="1"/>
          </p:cNvSpPr>
          <p:nvPr/>
        </p:nvSpPr>
        <p:spPr bwMode="auto">
          <a:xfrm>
            <a:off x="7672387" y="3258653"/>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1995" name="Text Box 14"/>
          <p:cNvSpPr txBox="1">
            <a:spLocks noChangeArrowheads="1"/>
          </p:cNvSpPr>
          <p:nvPr/>
        </p:nvSpPr>
        <p:spPr bwMode="auto">
          <a:xfrm>
            <a:off x="2027237" y="2115653"/>
            <a:ext cx="304800" cy="3140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6" name="Text Box 15"/>
          <p:cNvSpPr txBox="1">
            <a:spLocks noChangeArrowheads="1"/>
          </p:cNvSpPr>
          <p:nvPr/>
        </p:nvSpPr>
        <p:spPr bwMode="auto">
          <a:xfrm>
            <a:off x="3551237" y="2115653"/>
            <a:ext cx="304800" cy="3140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7" name="Text Box 16"/>
          <p:cNvSpPr txBox="1">
            <a:spLocks noChangeArrowheads="1"/>
          </p:cNvSpPr>
          <p:nvPr/>
        </p:nvSpPr>
        <p:spPr bwMode="auto">
          <a:xfrm>
            <a:off x="6294437" y="2115653"/>
            <a:ext cx="304800" cy="3140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8" name="Text Box 17"/>
          <p:cNvSpPr txBox="1">
            <a:spLocks noChangeArrowheads="1"/>
          </p:cNvSpPr>
          <p:nvPr/>
        </p:nvSpPr>
        <p:spPr bwMode="auto">
          <a:xfrm>
            <a:off x="4846637" y="2115653"/>
            <a:ext cx="304800" cy="3140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a:t>
            </a:r>
          </a:p>
          <a:p>
            <a:pPr eaLnBrk="1" hangingPunct="1">
              <a:spcBef>
                <a:spcPts val="0"/>
              </a:spcBef>
            </a:pPr>
            <a:r>
              <a:rPr lang="en-US" sz="1800" dirty="0"/>
              <a:t>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41999" name="Line 18"/>
          <p:cNvSpPr>
            <a:spLocks noChangeShapeType="1"/>
          </p:cNvSpPr>
          <p:nvPr/>
        </p:nvSpPr>
        <p:spPr bwMode="auto">
          <a:xfrm>
            <a:off x="1646237" y="3258653"/>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0" name="Line 19"/>
          <p:cNvSpPr>
            <a:spLocks noChangeShapeType="1"/>
          </p:cNvSpPr>
          <p:nvPr/>
        </p:nvSpPr>
        <p:spPr bwMode="auto">
          <a:xfrm>
            <a:off x="2332037" y="3258653"/>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1" name="Line 20"/>
          <p:cNvSpPr>
            <a:spLocks noChangeShapeType="1"/>
          </p:cNvSpPr>
          <p:nvPr/>
        </p:nvSpPr>
        <p:spPr bwMode="auto">
          <a:xfrm>
            <a:off x="3398837" y="3258653"/>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2" name="Line 21"/>
          <p:cNvSpPr>
            <a:spLocks noChangeShapeType="1"/>
          </p:cNvSpPr>
          <p:nvPr/>
        </p:nvSpPr>
        <p:spPr bwMode="auto">
          <a:xfrm>
            <a:off x="3856037" y="3258653"/>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3" name="Line 22"/>
          <p:cNvSpPr>
            <a:spLocks noChangeShapeType="1"/>
          </p:cNvSpPr>
          <p:nvPr/>
        </p:nvSpPr>
        <p:spPr bwMode="auto">
          <a:xfrm>
            <a:off x="4618037" y="3258653"/>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4" name="Line 23"/>
          <p:cNvSpPr>
            <a:spLocks noChangeShapeType="1"/>
          </p:cNvSpPr>
          <p:nvPr/>
        </p:nvSpPr>
        <p:spPr bwMode="auto">
          <a:xfrm>
            <a:off x="6065837" y="3258653"/>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5" name="Line 24"/>
          <p:cNvSpPr>
            <a:spLocks noChangeShapeType="1"/>
          </p:cNvSpPr>
          <p:nvPr/>
        </p:nvSpPr>
        <p:spPr bwMode="auto">
          <a:xfrm>
            <a:off x="5151437" y="3258653"/>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6" name="Line 25"/>
          <p:cNvSpPr>
            <a:spLocks noChangeShapeType="1"/>
          </p:cNvSpPr>
          <p:nvPr/>
        </p:nvSpPr>
        <p:spPr bwMode="auto">
          <a:xfrm>
            <a:off x="6599237" y="3258653"/>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2007" name="Text Box 26"/>
          <p:cNvSpPr txBox="1">
            <a:spLocks noChangeArrowheads="1"/>
          </p:cNvSpPr>
          <p:nvPr/>
        </p:nvSpPr>
        <p:spPr bwMode="auto">
          <a:xfrm>
            <a:off x="1227158" y="2093150"/>
            <a:ext cx="55041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LW</a:t>
            </a:r>
            <a:endParaRPr lang="en-US" sz="1800" b="1" baseline="-25000" dirty="0"/>
          </a:p>
        </p:txBody>
      </p:sp>
      <p:sp>
        <p:nvSpPr>
          <p:cNvPr id="42008" name="Text Box 27"/>
          <p:cNvSpPr txBox="1">
            <a:spLocks noChangeArrowheads="1"/>
          </p:cNvSpPr>
          <p:nvPr/>
        </p:nvSpPr>
        <p:spPr bwMode="auto">
          <a:xfrm>
            <a:off x="4029897" y="2093428"/>
            <a:ext cx="7620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BEQ</a:t>
            </a:r>
            <a:endParaRPr lang="en-US" sz="1800" b="1" baseline="-25000" dirty="0"/>
          </a:p>
        </p:txBody>
      </p:sp>
      <p:sp>
        <p:nvSpPr>
          <p:cNvPr id="2" name="Title 1"/>
          <p:cNvSpPr>
            <a:spLocks noGrp="1"/>
          </p:cNvSpPr>
          <p:nvPr>
            <p:ph type="title"/>
          </p:nvPr>
        </p:nvSpPr>
        <p:spPr/>
        <p:txBody>
          <a:bodyPr/>
          <a:lstStyle/>
          <a:p>
            <a:r>
              <a:rPr lang="en-US" dirty="0"/>
              <a:t>Branch Prediction</a:t>
            </a:r>
          </a:p>
        </p:txBody>
      </p:sp>
      <p:sp>
        <p:nvSpPr>
          <p:cNvPr id="29" name="Text Box 26"/>
          <p:cNvSpPr txBox="1">
            <a:spLocks noChangeArrowheads="1"/>
          </p:cNvSpPr>
          <p:nvPr/>
        </p:nvSpPr>
        <p:spPr bwMode="auto">
          <a:xfrm>
            <a:off x="2613746" y="2093150"/>
            <a:ext cx="68220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ADD</a:t>
            </a:r>
            <a:endParaRPr lang="en-US" sz="1800" b="1" baseline="-25000" dirty="0"/>
          </a:p>
        </p:txBody>
      </p:sp>
      <p:sp>
        <p:nvSpPr>
          <p:cNvPr id="32" name="Line 26"/>
          <p:cNvSpPr>
            <a:spLocks noChangeShapeType="1"/>
          </p:cNvSpPr>
          <p:nvPr/>
        </p:nvSpPr>
        <p:spPr bwMode="auto">
          <a:xfrm>
            <a:off x="2729311" y="3476141"/>
            <a:ext cx="0" cy="219713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3" name="Line 27"/>
          <p:cNvSpPr>
            <a:spLocks noChangeShapeType="1"/>
          </p:cNvSpPr>
          <p:nvPr/>
        </p:nvSpPr>
        <p:spPr bwMode="auto">
          <a:xfrm flipH="1">
            <a:off x="1445783" y="5673275"/>
            <a:ext cx="128352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 name="Line 28"/>
          <p:cNvSpPr>
            <a:spLocks noChangeShapeType="1"/>
          </p:cNvSpPr>
          <p:nvPr/>
        </p:nvSpPr>
        <p:spPr bwMode="auto">
          <a:xfrm flipV="1">
            <a:off x="1445783" y="3476141"/>
            <a:ext cx="0" cy="2197134"/>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 name="TextBox 3"/>
          <p:cNvSpPr txBox="1"/>
          <p:nvPr/>
        </p:nvSpPr>
        <p:spPr>
          <a:xfrm>
            <a:off x="1570036" y="5381703"/>
            <a:ext cx="1043709" cy="338554"/>
          </a:xfrm>
          <a:prstGeom prst="rect">
            <a:avLst/>
          </a:prstGeom>
          <a:noFill/>
        </p:spPr>
        <p:txBody>
          <a:bodyPr wrap="square" rtlCol="0">
            <a:spAutoFit/>
          </a:bodyPr>
          <a:lstStyle/>
          <a:p>
            <a:r>
              <a:rPr lang="en-US" sz="1600" dirty="0">
                <a:solidFill>
                  <a:srgbClr val="990000"/>
                </a:solidFill>
              </a:rPr>
              <a:t>SQUASH</a:t>
            </a:r>
          </a:p>
        </p:txBody>
      </p:sp>
      <p:sp>
        <p:nvSpPr>
          <p:cNvPr id="36" name="Line 26"/>
          <p:cNvSpPr>
            <a:spLocks noChangeShapeType="1"/>
          </p:cNvSpPr>
          <p:nvPr/>
        </p:nvSpPr>
        <p:spPr bwMode="auto">
          <a:xfrm>
            <a:off x="4342945" y="3479327"/>
            <a:ext cx="0" cy="219713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7" name="Line 27"/>
          <p:cNvSpPr>
            <a:spLocks noChangeShapeType="1"/>
          </p:cNvSpPr>
          <p:nvPr/>
        </p:nvSpPr>
        <p:spPr bwMode="auto">
          <a:xfrm flipH="1">
            <a:off x="3059417" y="5676461"/>
            <a:ext cx="128352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8" name="Line 28"/>
          <p:cNvSpPr>
            <a:spLocks noChangeShapeType="1"/>
          </p:cNvSpPr>
          <p:nvPr/>
        </p:nvSpPr>
        <p:spPr bwMode="auto">
          <a:xfrm flipV="1">
            <a:off x="3059417" y="3479327"/>
            <a:ext cx="0" cy="2197134"/>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9" name="TextBox 38"/>
          <p:cNvSpPr txBox="1"/>
          <p:nvPr/>
        </p:nvSpPr>
        <p:spPr>
          <a:xfrm>
            <a:off x="3183671" y="5384889"/>
            <a:ext cx="1159274" cy="338554"/>
          </a:xfrm>
          <a:prstGeom prst="rect">
            <a:avLst/>
          </a:prstGeom>
          <a:noFill/>
        </p:spPr>
        <p:txBody>
          <a:bodyPr wrap="square" rtlCol="0">
            <a:spAutoFit/>
          </a:bodyPr>
          <a:lstStyle/>
          <a:p>
            <a:r>
              <a:rPr lang="en-US" sz="1600" dirty="0">
                <a:solidFill>
                  <a:srgbClr val="990000"/>
                </a:solidFill>
              </a:rPr>
              <a:t>SQUASH</a:t>
            </a:r>
          </a:p>
        </p:txBody>
      </p:sp>
      <p:sp>
        <p:nvSpPr>
          <p:cNvPr id="6" name="TextBox 5"/>
          <p:cNvSpPr txBox="1"/>
          <p:nvPr/>
        </p:nvSpPr>
        <p:spPr>
          <a:xfrm>
            <a:off x="1072867" y="5846613"/>
            <a:ext cx="6710891" cy="646331"/>
          </a:xfrm>
          <a:prstGeom prst="rect">
            <a:avLst/>
          </a:prstGeom>
          <a:noFill/>
        </p:spPr>
        <p:txBody>
          <a:bodyPr wrap="square" rtlCol="0">
            <a:spAutoFit/>
          </a:bodyPr>
          <a:lstStyle/>
          <a:p>
            <a:r>
              <a:rPr lang="en-US" dirty="0">
                <a:solidFill>
                  <a:srgbClr val="FF2929"/>
                </a:solidFill>
              </a:rPr>
              <a:t>Our prediction </a:t>
            </a:r>
            <a:r>
              <a:rPr lang="en-US" dirty="0"/>
              <a:t>was wrong!  Branch will be taken</a:t>
            </a:r>
          </a:p>
          <a:p>
            <a:r>
              <a:rPr lang="en-US" dirty="0">
                <a:solidFill>
                  <a:srgbClr val="FF2929"/>
                </a:solidFill>
              </a:rPr>
              <a:t>Squash</a:t>
            </a:r>
            <a:r>
              <a:rPr lang="en-US" dirty="0"/>
              <a:t> the instructions at IF and ID/RR</a:t>
            </a:r>
          </a:p>
        </p:txBody>
      </p:sp>
      <p:sp>
        <p:nvSpPr>
          <p:cNvPr id="7" name="TextBox 6"/>
          <p:cNvSpPr txBox="1"/>
          <p:nvPr/>
        </p:nvSpPr>
        <p:spPr>
          <a:xfrm>
            <a:off x="1339666" y="2035551"/>
            <a:ext cx="413923" cy="461665"/>
          </a:xfrm>
          <a:prstGeom prst="rect">
            <a:avLst/>
          </a:prstGeom>
          <a:noFill/>
        </p:spPr>
        <p:txBody>
          <a:bodyPr wrap="square" rtlCol="0">
            <a:spAutoFit/>
          </a:bodyPr>
          <a:lstStyle/>
          <a:p>
            <a:r>
              <a:rPr lang="en-US" sz="2400" b="1" dirty="0">
                <a:solidFill>
                  <a:srgbClr val="FF2929"/>
                </a:solidFill>
              </a:rPr>
              <a:t>X</a:t>
            </a:r>
          </a:p>
        </p:txBody>
      </p:sp>
      <p:sp>
        <p:nvSpPr>
          <p:cNvPr id="41" name="TextBox 40"/>
          <p:cNvSpPr txBox="1"/>
          <p:nvPr/>
        </p:nvSpPr>
        <p:spPr>
          <a:xfrm>
            <a:off x="2729311" y="2035551"/>
            <a:ext cx="413923" cy="461665"/>
          </a:xfrm>
          <a:prstGeom prst="rect">
            <a:avLst/>
          </a:prstGeom>
          <a:noFill/>
        </p:spPr>
        <p:txBody>
          <a:bodyPr wrap="square" rtlCol="0">
            <a:spAutoFit/>
          </a:bodyPr>
          <a:lstStyle/>
          <a:p>
            <a:r>
              <a:rPr lang="en-US" sz="2400" b="1" dirty="0">
                <a:solidFill>
                  <a:srgbClr val="FF2929"/>
                </a:solidFill>
              </a:rPr>
              <a:t>X</a:t>
            </a:r>
          </a:p>
        </p:txBody>
      </p:sp>
      <p:sp>
        <p:nvSpPr>
          <p:cNvPr id="42" name="Text Box 27"/>
          <p:cNvSpPr txBox="1">
            <a:spLocks noChangeArrowheads="1"/>
          </p:cNvSpPr>
          <p:nvPr/>
        </p:nvSpPr>
        <p:spPr bwMode="auto">
          <a:xfrm>
            <a:off x="1189036" y="2430494"/>
            <a:ext cx="7620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NOP</a:t>
            </a:r>
            <a:endParaRPr lang="en-US" sz="1800" b="1" baseline="-25000" dirty="0"/>
          </a:p>
        </p:txBody>
      </p:sp>
      <p:sp>
        <p:nvSpPr>
          <p:cNvPr id="43" name="Text Box 27"/>
          <p:cNvSpPr txBox="1">
            <a:spLocks noChangeArrowheads="1"/>
          </p:cNvSpPr>
          <p:nvPr/>
        </p:nvSpPr>
        <p:spPr bwMode="auto">
          <a:xfrm>
            <a:off x="2652746" y="2430494"/>
            <a:ext cx="7620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NOP</a:t>
            </a:r>
            <a:endParaRPr lang="en-US" sz="1800" b="1" baseline="-25000" dirty="0"/>
          </a:p>
        </p:txBody>
      </p:sp>
    </p:spTree>
    <p:extLst>
      <p:ext uri="{BB962C8B-B14F-4D97-AF65-F5344CB8AC3E}">
        <p14:creationId xmlns:p14="http://schemas.microsoft.com/office/powerpoint/2010/main" val="222848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dissolve">
                                      <p:cBhvr>
                                        <p:cTn id="15" dur="500"/>
                                        <p:tgtEl>
                                          <p:spTgt spid="4"/>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dissolve">
                                      <p:cBhvr>
                                        <p:cTn id="18" dur="500"/>
                                        <p:tgtEl>
                                          <p:spTgt spid="32"/>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dissolve">
                                      <p:cBhvr>
                                        <p:cTn id="21" dur="500"/>
                                        <p:tgtEl>
                                          <p:spTgt spid="33"/>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dissolve">
                                      <p:cBhvr>
                                        <p:cTn id="24" dur="500"/>
                                        <p:tgtEl>
                                          <p:spTgt spid="34"/>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dissolve">
                                      <p:cBhvr>
                                        <p:cTn id="27" dur="500"/>
                                        <p:tgtEl>
                                          <p:spTgt spid="39"/>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dissolve">
                                      <p:cBhvr>
                                        <p:cTn id="30" dur="500"/>
                                        <p:tgtEl>
                                          <p:spTgt spid="36"/>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dissolve">
                                      <p:cBhvr>
                                        <p:cTn id="33" dur="500"/>
                                        <p:tgtEl>
                                          <p:spTgt spid="37"/>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dissolve">
                                      <p:cBhvr>
                                        <p:cTn id="36" dur="500"/>
                                        <p:tgtEl>
                                          <p:spTgt spid="38"/>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dissolve">
                                      <p:cBhvr>
                                        <p:cTn id="41" dur="500"/>
                                        <p:tgtEl>
                                          <p:spTgt spid="42"/>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dissolve">
                                      <p:cBhvr>
                                        <p:cTn id="44" dur="500"/>
                                        <p:tgtEl>
                                          <p:spTgt spid="43"/>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dissolve">
                                      <p:cBhvr>
                                        <p:cTn id="47" dur="500"/>
                                        <p:tgtEl>
                                          <p:spTgt spid="41"/>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dissolve">
                                      <p:cBhvr>
                                        <p:cTn id="5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 grpId="0"/>
      <p:bldP spid="36" grpId="0" animBg="1"/>
      <p:bldP spid="37" grpId="0" animBg="1"/>
      <p:bldP spid="38" grpId="0" animBg="1"/>
      <p:bldP spid="39" grpId="0"/>
      <p:bldP spid="7" grpId="0"/>
      <p:bldP spid="41" grpId="0"/>
      <p:bldP spid="42" grpId="0"/>
      <p:bldP spid="4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SPEC CPU benchmarks</a:t>
            </a:r>
          </a:p>
        </p:txBody>
      </p:sp>
      <p:sp>
        <p:nvSpPr>
          <p:cNvPr id="3" name="Content Placeholder 2"/>
          <p:cNvSpPr>
            <a:spLocks noGrp="1"/>
          </p:cNvSpPr>
          <p:nvPr>
            <p:ph idx="1"/>
          </p:nvPr>
        </p:nvSpPr>
        <p:spPr>
          <a:xfrm>
            <a:off x="1781503" y="2133600"/>
            <a:ext cx="7076747" cy="4472067"/>
          </a:xfrm>
        </p:spPr>
        <p:txBody>
          <a:bodyPr>
            <a:normAutofit fontScale="92500" lnSpcReduction="10000"/>
          </a:bodyPr>
          <a:lstStyle/>
          <a:p>
            <a:r>
              <a:rPr lang="en-US" dirty="0"/>
              <a:t>There’s a 2017 version now available</a:t>
            </a:r>
          </a:p>
          <a:p>
            <a:r>
              <a:rPr lang="en-US" dirty="0"/>
              <a:t>SPEC actually publishes four composite metrics:  </a:t>
            </a:r>
            <a:r>
              <a:rPr lang="en-US" dirty="0" err="1"/>
              <a:t>SPECspeed_int</a:t>
            </a:r>
            <a:r>
              <a:rPr lang="en-US" dirty="0"/>
              <a:t>, </a:t>
            </a:r>
            <a:r>
              <a:rPr lang="en-US" dirty="0" err="1"/>
              <a:t>SPECspeed_fp</a:t>
            </a:r>
            <a:r>
              <a:rPr lang="en-US" dirty="0"/>
              <a:t>, </a:t>
            </a:r>
            <a:r>
              <a:rPr lang="en-US" dirty="0" err="1"/>
              <a:t>SPECrate_int</a:t>
            </a:r>
            <a:r>
              <a:rPr lang="en-US" dirty="0"/>
              <a:t>, and </a:t>
            </a:r>
            <a:r>
              <a:rPr lang="en-US" dirty="0" err="1"/>
              <a:t>SPECrate_fp</a:t>
            </a:r>
            <a:endParaRPr lang="en-US" dirty="0"/>
          </a:p>
          <a:p>
            <a:r>
              <a:rPr lang="en-US" dirty="0"/>
              <a:t>We’re going to look at </a:t>
            </a:r>
            <a:r>
              <a:rPr lang="en-US" dirty="0" err="1"/>
              <a:t>SPECrate_int</a:t>
            </a:r>
            <a:r>
              <a:rPr lang="en-US" dirty="0"/>
              <a:t> which measures mostly multi-threaded integer performance (e.g. those of interest for a software development server).  </a:t>
            </a:r>
          </a:p>
          <a:p>
            <a:r>
              <a:rPr lang="en-US" dirty="0"/>
              <a:t>Let’s take a look.  Note how much more information is presented than just a simple composite number. This is a hint about how many variables they’re trying to control, nearly an impossible task.</a:t>
            </a:r>
          </a:p>
        </p:txBody>
      </p:sp>
    </p:spTree>
    <p:extLst>
      <p:ext uri="{BB962C8B-B14F-4D97-AF65-F5344CB8AC3E}">
        <p14:creationId xmlns:p14="http://schemas.microsoft.com/office/powerpoint/2010/main" val="2896186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FE410CB-C047-FC69-FE8A-AF59420B9809}"/>
              </a:ext>
            </a:extLst>
          </p:cNvPr>
          <p:cNvSpPr>
            <a:spLocks noGrp="1"/>
          </p:cNvSpPr>
          <p:nvPr>
            <p:ph idx="1"/>
          </p:nvPr>
        </p:nvSpPr>
        <p:spPr>
          <a:xfrm>
            <a:off x="1781504" y="1616939"/>
            <a:ext cx="6582275" cy="3737113"/>
          </a:xfrm>
        </p:spPr>
        <p:txBody>
          <a:bodyPr>
            <a:normAutofit fontScale="92500" lnSpcReduction="10000"/>
          </a:bodyPr>
          <a:lstStyle/>
          <a:p>
            <a:pPr>
              <a:spcBef>
                <a:spcPts val="200"/>
              </a:spcBef>
            </a:pPr>
            <a:r>
              <a:rPr lang="en-US" dirty="0"/>
              <a:t>Given the following sequence of instructions: </a:t>
            </a:r>
          </a:p>
          <a:p>
            <a:pPr>
              <a:spcBef>
                <a:spcPts val="200"/>
              </a:spcBef>
            </a:pPr>
            <a:r>
              <a:rPr lang="en-US" dirty="0"/>
              <a:t>		BEQ		L1</a:t>
            </a:r>
          </a:p>
          <a:p>
            <a:pPr>
              <a:spcBef>
                <a:spcPts val="200"/>
              </a:spcBef>
            </a:pPr>
            <a:r>
              <a:rPr lang="en-US" dirty="0"/>
              <a:t>		ADD</a:t>
            </a:r>
          </a:p>
          <a:p>
            <a:pPr>
              <a:spcBef>
                <a:spcPts val="200"/>
              </a:spcBef>
            </a:pPr>
            <a:r>
              <a:rPr lang="en-US" dirty="0"/>
              <a:t>		LW</a:t>
            </a:r>
          </a:p>
          <a:p>
            <a:pPr>
              <a:spcBef>
                <a:spcPts val="200"/>
              </a:spcBef>
            </a:pPr>
            <a:r>
              <a:rPr lang="en-US" dirty="0"/>
              <a:t>		….</a:t>
            </a:r>
          </a:p>
          <a:p>
            <a:pPr>
              <a:spcBef>
                <a:spcPts val="200"/>
              </a:spcBef>
            </a:pPr>
            <a:r>
              <a:rPr lang="en-US" dirty="0"/>
              <a:t>L1		NAND</a:t>
            </a:r>
          </a:p>
          <a:p>
            <a:pPr>
              <a:spcBef>
                <a:spcPts val="200"/>
              </a:spcBef>
            </a:pPr>
            <a:r>
              <a:rPr lang="en-US" dirty="0"/>
              <a:t>		SW</a:t>
            </a:r>
          </a:p>
          <a:p>
            <a:pPr>
              <a:spcBef>
                <a:spcPts val="200"/>
              </a:spcBef>
            </a:pPr>
            <a:endParaRPr lang="en-US" dirty="0"/>
          </a:p>
          <a:p>
            <a:pPr>
              <a:spcBef>
                <a:spcPts val="200"/>
              </a:spcBef>
            </a:pPr>
            <a:r>
              <a:rPr lang="en-US" dirty="0"/>
              <a:t>Using the branch prediction approach, what is the observed CPI for the 3 instructions (BEQ, ADD, LW) or (BEQ, NAND, SW) in each case?	</a:t>
            </a:r>
          </a:p>
          <a:p>
            <a:pPr>
              <a:spcBef>
                <a:spcPts val="200"/>
              </a:spcBef>
            </a:pPr>
            <a:endParaRPr lang="en-US" dirty="0"/>
          </a:p>
        </p:txBody>
      </p:sp>
      <p:sp>
        <p:nvSpPr>
          <p:cNvPr id="7" name="Text Placeholder 6">
            <a:extLst>
              <a:ext uri="{FF2B5EF4-FFF2-40B4-BE49-F238E27FC236}">
                <a16:creationId xmlns:a16="http://schemas.microsoft.com/office/drawing/2014/main" id="{62D7D213-64C3-7120-6C0B-12E600EF7085}"/>
              </a:ext>
            </a:extLst>
          </p:cNvPr>
          <p:cNvSpPr>
            <a:spLocks noGrp="1"/>
          </p:cNvSpPr>
          <p:nvPr>
            <p:ph type="body" sz="quarter" idx="10"/>
          </p:nvPr>
        </p:nvSpPr>
        <p:spPr>
          <a:xfrm>
            <a:off x="1781504" y="5241060"/>
            <a:ext cx="6611179" cy="1616940"/>
          </a:xfrm>
        </p:spPr>
        <p:txBody>
          <a:bodyPr numCol="2" spcCol="91440">
            <a:normAutofit fontScale="92500"/>
          </a:bodyPr>
          <a:lstStyle/>
          <a:p>
            <a:r>
              <a:rPr lang="en-US" dirty="0"/>
              <a:t>2.33 not taken / 3 taken</a:t>
            </a:r>
          </a:p>
          <a:p>
            <a:r>
              <a:rPr lang="en-US" dirty="0"/>
              <a:t>3 not taken / 2.33 taken</a:t>
            </a:r>
          </a:p>
          <a:p>
            <a:endParaRPr lang="en-US" dirty="0"/>
          </a:p>
          <a:p>
            <a:r>
              <a:rPr lang="en-US" dirty="0"/>
              <a:t>2.66 not taken / 3 taken</a:t>
            </a:r>
          </a:p>
          <a:p>
            <a:r>
              <a:rPr lang="en-US" dirty="0"/>
              <a:t>2 not taken / 3 taken</a:t>
            </a:r>
          </a:p>
          <a:p>
            <a:endParaRPr lang="en-US" dirty="0"/>
          </a:p>
        </p:txBody>
      </p:sp>
      <p:sp>
        <p:nvSpPr>
          <p:cNvPr id="8" name="Text Placeholder 7">
            <a:extLst>
              <a:ext uri="{FF2B5EF4-FFF2-40B4-BE49-F238E27FC236}">
                <a16:creationId xmlns:a16="http://schemas.microsoft.com/office/drawing/2014/main" id="{87ED1432-5B40-3125-15CB-7F9603261E34}"/>
              </a:ext>
            </a:extLst>
          </p:cNvPr>
          <p:cNvSpPr>
            <a:spLocks noGrp="1"/>
          </p:cNvSpPr>
          <p:nvPr>
            <p:ph type="body" sz="quarter" idx="11"/>
          </p:nvPr>
        </p:nvSpPr>
        <p:spPr/>
        <p:txBody>
          <a:bodyPr/>
          <a:lstStyle/>
          <a:p>
            <a:r>
              <a:rPr lang="en-US" dirty="0"/>
              <a:t>220</a:t>
            </a:r>
          </a:p>
        </p:txBody>
      </p:sp>
    </p:spTree>
    <p:extLst>
      <p:ext uri="{BB962C8B-B14F-4D97-AF65-F5344CB8AC3E}">
        <p14:creationId xmlns:p14="http://schemas.microsoft.com/office/powerpoint/2010/main" val="346652044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760538" y="2286000"/>
          <a:ext cx="5622926" cy="2408236"/>
        </p:xfrm>
        <a:graphic>
          <a:graphicData uri="http://schemas.openxmlformats.org/drawingml/2006/table">
            <a:tbl>
              <a:tblPr/>
              <a:tblGrid>
                <a:gridCol w="963821">
                  <a:extLst>
                    <a:ext uri="{9D8B030D-6E8A-4147-A177-3AD203B41FA5}">
                      <a16:colId xmlns:a16="http://schemas.microsoft.com/office/drawing/2014/main" val="20000"/>
                    </a:ext>
                  </a:extLst>
                </a:gridCol>
                <a:gridCol w="906678">
                  <a:extLst>
                    <a:ext uri="{9D8B030D-6E8A-4147-A177-3AD203B41FA5}">
                      <a16:colId xmlns:a16="http://schemas.microsoft.com/office/drawing/2014/main" val="20001"/>
                    </a:ext>
                  </a:extLst>
                </a:gridCol>
                <a:gridCol w="947948">
                  <a:extLst>
                    <a:ext uri="{9D8B030D-6E8A-4147-A177-3AD203B41FA5}">
                      <a16:colId xmlns:a16="http://schemas.microsoft.com/office/drawing/2014/main" val="20002"/>
                    </a:ext>
                  </a:extLst>
                </a:gridCol>
                <a:gridCol w="931440">
                  <a:extLst>
                    <a:ext uri="{9D8B030D-6E8A-4147-A177-3AD203B41FA5}">
                      <a16:colId xmlns:a16="http://schemas.microsoft.com/office/drawing/2014/main" val="20003"/>
                    </a:ext>
                  </a:extLst>
                </a:gridCol>
                <a:gridCol w="941599">
                  <a:extLst>
                    <a:ext uri="{9D8B030D-6E8A-4147-A177-3AD203B41FA5}">
                      <a16:colId xmlns:a16="http://schemas.microsoft.com/office/drawing/2014/main" val="20004"/>
                    </a:ext>
                  </a:extLst>
                </a:gridCol>
                <a:gridCol w="931440">
                  <a:extLst>
                    <a:ext uri="{9D8B030D-6E8A-4147-A177-3AD203B41FA5}">
                      <a16:colId xmlns:a16="http://schemas.microsoft.com/office/drawing/2014/main" val="20005"/>
                    </a:ext>
                  </a:extLst>
                </a:gridCol>
              </a:tblGrid>
              <a:tr h="487744">
                <a:tc>
                  <a:txBody>
                    <a:bodyPr/>
                    <a:lstStyle/>
                    <a:p>
                      <a:pPr marL="0" marR="0">
                        <a:spcBef>
                          <a:spcPts val="0"/>
                        </a:spcBef>
                        <a:spcAft>
                          <a:spcPts val="0"/>
                        </a:spcAft>
                      </a:pPr>
                      <a:r>
                        <a:rPr lang="en-US" sz="1600" b="1">
                          <a:latin typeface="Times New Roman"/>
                          <a:ea typeface="Times New Roman"/>
                          <a:cs typeface="Times New Roman"/>
                        </a:rPr>
                        <a:t>Cycle Number</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IF</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ID/RR</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EX</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MEM</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WB</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4356">
                <a:tc>
                  <a:txBody>
                    <a:bodyPr/>
                    <a:lstStyle/>
                    <a:p>
                      <a:pPr marL="0" marR="0">
                        <a:spcBef>
                          <a:spcPts val="0"/>
                        </a:spcBef>
                        <a:spcAft>
                          <a:spcPts val="0"/>
                        </a:spcAft>
                      </a:pPr>
                      <a:r>
                        <a:rPr lang="en-US" sz="1600" b="1">
                          <a:latin typeface="Times New Roman"/>
                          <a:ea typeface="Times New Roman"/>
                          <a:cs typeface="Times New Roman"/>
                        </a:rPr>
                        <a:t>1</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BEQ</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4356">
                <a:tc>
                  <a:txBody>
                    <a:bodyPr/>
                    <a:lstStyle/>
                    <a:p>
                      <a:pPr marL="0" marR="0">
                        <a:spcBef>
                          <a:spcPts val="0"/>
                        </a:spcBef>
                        <a:spcAft>
                          <a:spcPts val="0"/>
                        </a:spcAft>
                      </a:pPr>
                      <a:r>
                        <a:rPr lang="en-US" sz="1600" b="1">
                          <a:latin typeface="Times New Roman"/>
                          <a:ea typeface="Times New Roman"/>
                          <a:cs typeface="Times New Roman"/>
                        </a:rPr>
                        <a:t>2</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ADD</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BEQ</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4356">
                <a:tc>
                  <a:txBody>
                    <a:bodyPr/>
                    <a:lstStyle/>
                    <a:p>
                      <a:pPr marL="0" marR="0">
                        <a:spcBef>
                          <a:spcPts val="0"/>
                        </a:spcBef>
                        <a:spcAft>
                          <a:spcPts val="0"/>
                        </a:spcAft>
                      </a:pPr>
                      <a:r>
                        <a:rPr lang="en-US" sz="1600" b="1">
                          <a:latin typeface="Times New Roman"/>
                          <a:ea typeface="Times New Roman"/>
                          <a:cs typeface="Times New Roman"/>
                        </a:rPr>
                        <a:t>3</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LW</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ADD</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BEQ</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4356">
                <a:tc>
                  <a:txBody>
                    <a:bodyPr/>
                    <a:lstStyle/>
                    <a:p>
                      <a:pPr marL="0" marR="0">
                        <a:spcBef>
                          <a:spcPts val="0"/>
                        </a:spcBef>
                        <a:spcAft>
                          <a:spcPts val="0"/>
                        </a:spcAft>
                      </a:pPr>
                      <a:r>
                        <a:rPr lang="en-US" sz="1600" b="1">
                          <a:latin typeface="Times New Roman"/>
                          <a:ea typeface="Times New Roman"/>
                          <a:cs typeface="Times New Roman"/>
                        </a:rPr>
                        <a:t>4</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LW</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ADD</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BEQ</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74356">
                <a:tc>
                  <a:txBody>
                    <a:bodyPr/>
                    <a:lstStyle/>
                    <a:p>
                      <a:pPr marL="0" marR="0">
                        <a:spcBef>
                          <a:spcPts val="0"/>
                        </a:spcBef>
                        <a:spcAft>
                          <a:spcPts val="0"/>
                        </a:spcAft>
                      </a:pPr>
                      <a:r>
                        <a:rPr lang="en-US" sz="1600" b="1">
                          <a:latin typeface="Times New Roman"/>
                          <a:ea typeface="Times New Roman"/>
                          <a:cs typeface="Times New Roman"/>
                        </a:rPr>
                        <a:t>5</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LW</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ADD</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BEQ</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4356">
                <a:tc>
                  <a:txBody>
                    <a:bodyPr/>
                    <a:lstStyle/>
                    <a:p>
                      <a:pPr marL="0" marR="0">
                        <a:spcBef>
                          <a:spcPts val="0"/>
                        </a:spcBef>
                        <a:spcAft>
                          <a:spcPts val="0"/>
                        </a:spcAft>
                      </a:pPr>
                      <a:r>
                        <a:rPr lang="en-US" sz="1600" b="1">
                          <a:latin typeface="Times New Roman"/>
                          <a:ea typeface="Times New Roman"/>
                          <a:cs typeface="Times New Roman"/>
                        </a:rPr>
                        <a:t>6</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LW</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ADD</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74356">
                <a:tc>
                  <a:txBody>
                    <a:bodyPr/>
                    <a:lstStyle/>
                    <a:p>
                      <a:pPr marL="0" marR="0">
                        <a:spcBef>
                          <a:spcPts val="0"/>
                        </a:spcBef>
                        <a:spcAft>
                          <a:spcPts val="0"/>
                        </a:spcAft>
                      </a:pPr>
                      <a:r>
                        <a:rPr lang="en-US" sz="1600" b="1">
                          <a:latin typeface="Times New Roman"/>
                          <a:ea typeface="Times New Roman"/>
                          <a:cs typeface="Times New Roman"/>
                        </a:rPr>
                        <a:t>7</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err="1">
                          <a:latin typeface="Times New Roman"/>
                          <a:ea typeface="Times New Roman"/>
                          <a:cs typeface="Times New Roman"/>
                        </a:rPr>
                        <a:t>LW</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9459" name="TextBox 2"/>
          <p:cNvSpPr txBox="1">
            <a:spLocks noChangeArrowheads="1"/>
          </p:cNvSpPr>
          <p:nvPr/>
        </p:nvSpPr>
        <p:spPr bwMode="auto">
          <a:xfrm>
            <a:off x="2216150" y="5680075"/>
            <a:ext cx="4754563"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dirty="0"/>
              <a:t>What if prediction turns out false?</a:t>
            </a:r>
          </a:p>
        </p:txBody>
      </p:sp>
      <p:sp>
        <p:nvSpPr>
          <p:cNvPr id="3" name="Title 2"/>
          <p:cNvSpPr>
            <a:spLocks noGrp="1"/>
          </p:cNvSpPr>
          <p:nvPr>
            <p:ph type="title"/>
          </p:nvPr>
        </p:nvSpPr>
        <p:spPr/>
        <p:txBody>
          <a:bodyPr/>
          <a:lstStyle/>
          <a:p>
            <a:r>
              <a:rPr lang="en-US" dirty="0"/>
              <a:t>Happy path </a:t>
            </a:r>
            <a:r>
              <a:rPr lang="mr-IN" dirty="0"/>
              <a:t>–</a:t>
            </a:r>
            <a:r>
              <a:rPr lang="en-US" dirty="0"/>
              <a:t> prediction true!</a:t>
            </a:r>
          </a:p>
        </p:txBody>
      </p:sp>
      <p:sp>
        <p:nvSpPr>
          <p:cNvPr id="4" name="TextBox 3"/>
          <p:cNvSpPr txBox="1"/>
          <p:nvPr/>
        </p:nvSpPr>
        <p:spPr>
          <a:xfrm>
            <a:off x="1839200" y="4817434"/>
            <a:ext cx="5544264" cy="369332"/>
          </a:xfrm>
          <a:prstGeom prst="rect">
            <a:avLst/>
          </a:prstGeom>
          <a:noFill/>
        </p:spPr>
        <p:txBody>
          <a:bodyPr wrap="square" rtlCol="0">
            <a:spAutoFit/>
          </a:bodyPr>
          <a:lstStyle/>
          <a:p>
            <a:r>
              <a:rPr lang="en-US" dirty="0"/>
              <a:t>7 cycles / 3 instructions </a:t>
            </a:r>
            <a:r>
              <a:rPr lang="mr-IN" dirty="0"/>
              <a:t>–</a:t>
            </a:r>
            <a:r>
              <a:rPr lang="en-US" dirty="0"/>
              <a:t> 2.33 CPI</a:t>
            </a:r>
          </a:p>
        </p:txBody>
      </p:sp>
    </p:spTree>
    <p:extLst>
      <p:ext uri="{BB962C8B-B14F-4D97-AF65-F5344CB8AC3E}">
        <p14:creationId xmlns:p14="http://schemas.microsoft.com/office/powerpoint/2010/main" val="3026948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9459"/>
                                        </p:tgtEl>
                                        <p:attrNameLst>
                                          <p:attrName>style.visibility</p:attrName>
                                        </p:attrNameLst>
                                      </p:cBhvr>
                                      <p:to>
                                        <p:strVal val="visible"/>
                                      </p:to>
                                    </p:set>
                                    <p:animEffect transition="in" filter="dissolve">
                                      <p:cBhvr>
                                        <p:cTn id="7" dur="500"/>
                                        <p:tgtEl>
                                          <p:spTgt spid="59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59" grpId="0"/>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09710339"/>
              </p:ext>
            </p:extLst>
          </p:nvPr>
        </p:nvGraphicFramePr>
        <p:xfrm>
          <a:off x="1760538" y="3180405"/>
          <a:ext cx="5622926" cy="2956029"/>
        </p:xfrm>
        <a:graphic>
          <a:graphicData uri="http://schemas.openxmlformats.org/drawingml/2006/table">
            <a:tbl>
              <a:tblPr/>
              <a:tblGrid>
                <a:gridCol w="963821">
                  <a:extLst>
                    <a:ext uri="{9D8B030D-6E8A-4147-A177-3AD203B41FA5}">
                      <a16:colId xmlns:a16="http://schemas.microsoft.com/office/drawing/2014/main" val="20000"/>
                    </a:ext>
                  </a:extLst>
                </a:gridCol>
                <a:gridCol w="906678">
                  <a:extLst>
                    <a:ext uri="{9D8B030D-6E8A-4147-A177-3AD203B41FA5}">
                      <a16:colId xmlns:a16="http://schemas.microsoft.com/office/drawing/2014/main" val="20001"/>
                    </a:ext>
                  </a:extLst>
                </a:gridCol>
                <a:gridCol w="947948">
                  <a:extLst>
                    <a:ext uri="{9D8B030D-6E8A-4147-A177-3AD203B41FA5}">
                      <a16:colId xmlns:a16="http://schemas.microsoft.com/office/drawing/2014/main" val="20002"/>
                    </a:ext>
                  </a:extLst>
                </a:gridCol>
                <a:gridCol w="931440">
                  <a:extLst>
                    <a:ext uri="{9D8B030D-6E8A-4147-A177-3AD203B41FA5}">
                      <a16:colId xmlns:a16="http://schemas.microsoft.com/office/drawing/2014/main" val="20003"/>
                    </a:ext>
                  </a:extLst>
                </a:gridCol>
                <a:gridCol w="941599">
                  <a:extLst>
                    <a:ext uri="{9D8B030D-6E8A-4147-A177-3AD203B41FA5}">
                      <a16:colId xmlns:a16="http://schemas.microsoft.com/office/drawing/2014/main" val="20004"/>
                    </a:ext>
                  </a:extLst>
                </a:gridCol>
                <a:gridCol w="931440">
                  <a:extLst>
                    <a:ext uri="{9D8B030D-6E8A-4147-A177-3AD203B41FA5}">
                      <a16:colId xmlns:a16="http://schemas.microsoft.com/office/drawing/2014/main" val="20005"/>
                    </a:ext>
                  </a:extLst>
                </a:gridCol>
              </a:tblGrid>
              <a:tr h="487575">
                <a:tc>
                  <a:txBody>
                    <a:bodyPr/>
                    <a:lstStyle/>
                    <a:p>
                      <a:pPr marL="0" marR="0">
                        <a:spcBef>
                          <a:spcPts val="0"/>
                        </a:spcBef>
                        <a:spcAft>
                          <a:spcPts val="0"/>
                        </a:spcAft>
                      </a:pPr>
                      <a:r>
                        <a:rPr lang="en-US" sz="1600" b="1">
                          <a:latin typeface="Times New Roman"/>
                          <a:ea typeface="Times New Roman"/>
                          <a:cs typeface="Times New Roman"/>
                        </a:rPr>
                        <a:t>Cycle Number</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IF</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ID/RR</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EX</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MEM</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WB</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4261">
                <a:tc>
                  <a:txBody>
                    <a:bodyPr/>
                    <a:lstStyle/>
                    <a:p>
                      <a:pPr marL="0" marR="0">
                        <a:spcBef>
                          <a:spcPts val="0"/>
                        </a:spcBef>
                        <a:spcAft>
                          <a:spcPts val="0"/>
                        </a:spcAft>
                      </a:pPr>
                      <a:r>
                        <a:rPr lang="en-US" sz="1600" b="1">
                          <a:latin typeface="Times New Roman"/>
                          <a:ea typeface="Times New Roman"/>
                          <a:cs typeface="Times New Roman"/>
                        </a:rPr>
                        <a:t>1</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BEQ</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4261">
                <a:tc>
                  <a:txBody>
                    <a:bodyPr/>
                    <a:lstStyle/>
                    <a:p>
                      <a:pPr marL="0" marR="0">
                        <a:spcBef>
                          <a:spcPts val="0"/>
                        </a:spcBef>
                        <a:spcAft>
                          <a:spcPts val="0"/>
                        </a:spcAft>
                      </a:pPr>
                      <a:r>
                        <a:rPr lang="en-US" sz="1600" b="1">
                          <a:latin typeface="Times New Roman"/>
                          <a:ea typeface="Times New Roman"/>
                          <a:cs typeface="Times New Roman"/>
                        </a:rPr>
                        <a:t>2</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ADD</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BEQ</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4261">
                <a:tc>
                  <a:txBody>
                    <a:bodyPr/>
                    <a:lstStyle/>
                    <a:p>
                      <a:pPr marL="0" marR="0">
                        <a:spcBef>
                          <a:spcPts val="0"/>
                        </a:spcBef>
                        <a:spcAft>
                          <a:spcPts val="0"/>
                        </a:spcAft>
                      </a:pPr>
                      <a:r>
                        <a:rPr lang="en-US" sz="1600" b="1">
                          <a:latin typeface="Times New Roman"/>
                          <a:ea typeface="Times New Roman"/>
                          <a:cs typeface="Times New Roman"/>
                        </a:rPr>
                        <a:t>3</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LW</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spcBef>
                          <a:spcPts val="0"/>
                        </a:spcBef>
                        <a:spcAft>
                          <a:spcPts val="0"/>
                        </a:spcAft>
                      </a:pPr>
                      <a:r>
                        <a:rPr lang="en-US" sz="1600" b="1">
                          <a:latin typeface="Times New Roman"/>
                          <a:ea typeface="Times New Roman"/>
                          <a:cs typeface="Times New Roman"/>
                        </a:rPr>
                        <a:t>ADD</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spcBef>
                          <a:spcPts val="0"/>
                        </a:spcBef>
                        <a:spcAft>
                          <a:spcPts val="0"/>
                        </a:spcAft>
                      </a:pPr>
                      <a:r>
                        <a:rPr lang="en-US" sz="1600" b="1">
                          <a:latin typeface="Times New Roman"/>
                          <a:ea typeface="Times New Roman"/>
                          <a:cs typeface="Times New Roman"/>
                        </a:rPr>
                        <a:t>BEQ</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4261">
                <a:tc>
                  <a:txBody>
                    <a:bodyPr/>
                    <a:lstStyle/>
                    <a:p>
                      <a:pPr marL="0" marR="0">
                        <a:spcBef>
                          <a:spcPts val="0"/>
                        </a:spcBef>
                        <a:spcAft>
                          <a:spcPts val="0"/>
                        </a:spcAft>
                      </a:pPr>
                      <a:r>
                        <a:rPr lang="en-US" sz="1600" b="1">
                          <a:latin typeface="Times New Roman"/>
                          <a:ea typeface="Times New Roman"/>
                          <a:cs typeface="Times New Roman"/>
                        </a:rPr>
                        <a:t>4</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NAND</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NOP</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48A54"/>
                    </a:solidFill>
                  </a:tcPr>
                </a:tc>
                <a:tc>
                  <a:txBody>
                    <a:bodyPr/>
                    <a:lstStyle/>
                    <a:p>
                      <a:pPr marL="0" marR="0">
                        <a:spcBef>
                          <a:spcPts val="0"/>
                        </a:spcBef>
                        <a:spcAft>
                          <a:spcPts val="0"/>
                        </a:spcAft>
                      </a:pPr>
                      <a:r>
                        <a:rPr lang="en-US" sz="1600" b="1">
                          <a:latin typeface="Times New Roman"/>
                          <a:ea typeface="Times New Roman"/>
                          <a:cs typeface="Times New Roman"/>
                        </a:rPr>
                        <a:t>NOP</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48A54"/>
                    </a:solidFill>
                  </a:tcPr>
                </a:tc>
                <a:tc>
                  <a:txBody>
                    <a:bodyPr/>
                    <a:lstStyle/>
                    <a:p>
                      <a:pPr marL="0" marR="0">
                        <a:spcBef>
                          <a:spcPts val="0"/>
                        </a:spcBef>
                        <a:spcAft>
                          <a:spcPts val="0"/>
                        </a:spcAft>
                      </a:pPr>
                      <a:r>
                        <a:rPr lang="en-US" sz="1600" b="1">
                          <a:latin typeface="Times New Roman"/>
                          <a:ea typeface="Times New Roman"/>
                          <a:cs typeface="Times New Roman"/>
                        </a:rPr>
                        <a:t>BEQ</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74261">
                <a:tc>
                  <a:txBody>
                    <a:bodyPr/>
                    <a:lstStyle/>
                    <a:p>
                      <a:pPr marL="0" marR="0">
                        <a:spcBef>
                          <a:spcPts val="0"/>
                        </a:spcBef>
                        <a:spcAft>
                          <a:spcPts val="0"/>
                        </a:spcAft>
                      </a:pPr>
                      <a:r>
                        <a:rPr lang="en-US" sz="1600" b="1">
                          <a:latin typeface="Times New Roman"/>
                          <a:ea typeface="Times New Roman"/>
                          <a:cs typeface="Times New Roman"/>
                        </a:rPr>
                        <a:t>5</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SW</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NAND</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NOP</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NOP</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BEQ</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4261">
                <a:tc>
                  <a:txBody>
                    <a:bodyPr/>
                    <a:lstStyle/>
                    <a:p>
                      <a:pPr marL="0" marR="0">
                        <a:spcBef>
                          <a:spcPts val="0"/>
                        </a:spcBef>
                        <a:spcAft>
                          <a:spcPts val="0"/>
                        </a:spcAft>
                      </a:pPr>
                      <a:r>
                        <a:rPr lang="en-US" sz="1600" b="1">
                          <a:latin typeface="Times New Roman"/>
                          <a:ea typeface="Times New Roman"/>
                          <a:cs typeface="Times New Roman"/>
                        </a:rPr>
                        <a:t>6</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SW</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NAND</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NOP</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NOP</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74261">
                <a:tc>
                  <a:txBody>
                    <a:bodyPr/>
                    <a:lstStyle/>
                    <a:p>
                      <a:pPr marL="0" marR="0">
                        <a:spcBef>
                          <a:spcPts val="0"/>
                        </a:spcBef>
                        <a:spcAft>
                          <a:spcPts val="0"/>
                        </a:spcAft>
                      </a:pPr>
                      <a:r>
                        <a:rPr lang="en-US" sz="1600" b="1">
                          <a:latin typeface="Times New Roman"/>
                          <a:ea typeface="Times New Roman"/>
                          <a:cs typeface="Times New Roman"/>
                        </a:rPr>
                        <a:t>7</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SW</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NAND</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NOP</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74261">
                <a:tc>
                  <a:txBody>
                    <a:bodyPr/>
                    <a:lstStyle/>
                    <a:p>
                      <a:pPr marL="0" marR="0">
                        <a:spcBef>
                          <a:spcPts val="0"/>
                        </a:spcBef>
                        <a:spcAft>
                          <a:spcPts val="0"/>
                        </a:spcAft>
                      </a:pPr>
                      <a:r>
                        <a:rPr lang="en-US" sz="1600" b="1">
                          <a:latin typeface="Times New Roman"/>
                          <a:ea typeface="Times New Roman"/>
                          <a:cs typeface="Times New Roman"/>
                        </a:rPr>
                        <a:t>8</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SW</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NAND</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74261">
                <a:tc>
                  <a:txBody>
                    <a:bodyPr/>
                    <a:lstStyle/>
                    <a:p>
                      <a:pPr marL="0" marR="0">
                        <a:spcBef>
                          <a:spcPts val="0"/>
                        </a:spcBef>
                        <a:spcAft>
                          <a:spcPts val="0"/>
                        </a:spcAft>
                      </a:pPr>
                      <a:r>
                        <a:rPr lang="en-US" sz="1600" b="1">
                          <a:latin typeface="Times New Roman"/>
                          <a:ea typeface="Times New Roman"/>
                          <a:cs typeface="Times New Roman"/>
                        </a:rPr>
                        <a:t>9</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Times New Roman"/>
                          <a:ea typeface="Times New Roman"/>
                          <a:cs typeface="Times New Roman"/>
                        </a:rPr>
                        <a:t>-</a:t>
                      </a:r>
                      <a:endParaRPr lang="en-US" sz="160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dirty="0">
                          <a:latin typeface="Times New Roman"/>
                          <a:ea typeface="Times New Roman"/>
                          <a:cs typeface="Times New Roman"/>
                        </a:rPr>
                        <a:t>SW</a:t>
                      </a:r>
                      <a:endParaRPr lang="en-US" sz="1600" dirty="0">
                        <a:latin typeface="Times New Roman"/>
                        <a:ea typeface="Times New Roman"/>
                        <a:cs typeface="Times New Roman"/>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60497" name="TextBox 2"/>
          <p:cNvSpPr txBox="1">
            <a:spLocks noChangeArrowheads="1"/>
          </p:cNvSpPr>
          <p:nvPr/>
        </p:nvSpPr>
        <p:spPr bwMode="auto">
          <a:xfrm>
            <a:off x="1669085" y="1789149"/>
            <a:ext cx="7081375"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dirty="0"/>
              <a:t>Squash ADD and LW and replace with NOPs;  basically we degrade to the conservative approach </a:t>
            </a:r>
          </a:p>
        </p:txBody>
      </p:sp>
      <p:sp>
        <p:nvSpPr>
          <p:cNvPr id="3" name="Title 2"/>
          <p:cNvSpPr>
            <a:spLocks noGrp="1"/>
          </p:cNvSpPr>
          <p:nvPr>
            <p:ph type="title"/>
          </p:nvPr>
        </p:nvSpPr>
        <p:spPr/>
        <p:txBody>
          <a:bodyPr/>
          <a:lstStyle/>
          <a:p>
            <a:r>
              <a:rPr lang="en-US" dirty="0"/>
              <a:t>Branch prediction failed</a:t>
            </a:r>
          </a:p>
        </p:txBody>
      </p:sp>
      <p:sp>
        <p:nvSpPr>
          <p:cNvPr id="5" name="TextBox 4">
            <a:extLst>
              <a:ext uri="{FF2B5EF4-FFF2-40B4-BE49-F238E27FC236}">
                <a16:creationId xmlns:a16="http://schemas.microsoft.com/office/drawing/2014/main" id="{DB2D9BD0-CE90-9E47-A211-E9EF2C993E19}"/>
              </a:ext>
            </a:extLst>
          </p:cNvPr>
          <p:cNvSpPr txBox="1"/>
          <p:nvPr/>
        </p:nvSpPr>
        <p:spPr>
          <a:xfrm>
            <a:off x="1954947" y="6180243"/>
            <a:ext cx="5544264" cy="369332"/>
          </a:xfrm>
          <a:prstGeom prst="rect">
            <a:avLst/>
          </a:prstGeom>
          <a:noFill/>
        </p:spPr>
        <p:txBody>
          <a:bodyPr wrap="square" rtlCol="0">
            <a:spAutoFit/>
          </a:bodyPr>
          <a:lstStyle/>
          <a:p>
            <a:r>
              <a:rPr lang="en-US" dirty="0"/>
              <a:t>9 cycles / 3 instructions </a:t>
            </a:r>
            <a:r>
              <a:rPr lang="mr-IN" dirty="0"/>
              <a:t>–</a:t>
            </a:r>
            <a:r>
              <a:rPr lang="en-US" dirty="0"/>
              <a:t> 3 CPI</a:t>
            </a:r>
          </a:p>
        </p:txBody>
      </p:sp>
    </p:spTree>
    <p:extLst>
      <p:ext uri="{BB962C8B-B14F-4D97-AF65-F5344CB8AC3E}">
        <p14:creationId xmlns:p14="http://schemas.microsoft.com/office/powerpoint/2010/main" val="357650679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prediction heuristics	</a:t>
            </a:r>
          </a:p>
        </p:txBody>
      </p:sp>
      <p:sp>
        <p:nvSpPr>
          <p:cNvPr id="3" name="Content Placeholder 2"/>
          <p:cNvSpPr>
            <a:spLocks noGrp="1"/>
          </p:cNvSpPr>
          <p:nvPr>
            <p:ph idx="1"/>
          </p:nvPr>
        </p:nvSpPr>
        <p:spPr>
          <a:xfrm>
            <a:off x="1781503" y="2133600"/>
            <a:ext cx="7076747" cy="4490371"/>
          </a:xfrm>
        </p:spPr>
        <p:txBody>
          <a:bodyPr>
            <a:normAutofit fontScale="92500"/>
          </a:bodyPr>
          <a:lstStyle/>
          <a:p>
            <a:r>
              <a:rPr lang="en-US" dirty="0"/>
              <a:t>How do we (quickly) guess which way a branch will go?</a:t>
            </a:r>
          </a:p>
          <a:p>
            <a:r>
              <a:rPr lang="en-US" dirty="0"/>
              <a:t>Can often tell by comparing target with current PC</a:t>
            </a:r>
          </a:p>
          <a:p>
            <a:pPr lvl="1"/>
            <a:r>
              <a:rPr lang="en-US" dirty="0"/>
              <a:t>Loops usually branch backwards (target &lt; PC)</a:t>
            </a:r>
          </a:p>
          <a:p>
            <a:pPr lvl="2"/>
            <a:r>
              <a:rPr lang="en-US" dirty="0"/>
              <a:t>Guess the branch will be taken</a:t>
            </a:r>
          </a:p>
          <a:p>
            <a:pPr lvl="1"/>
            <a:r>
              <a:rPr lang="en-US" dirty="0"/>
              <a:t>Conditionals usually branch forwards (target &gt; PC)</a:t>
            </a:r>
          </a:p>
          <a:p>
            <a:pPr lvl="2"/>
            <a:r>
              <a:rPr lang="en-US" dirty="0"/>
              <a:t>Guess the branch won’t be taken</a:t>
            </a:r>
          </a:p>
          <a:p>
            <a:r>
              <a:rPr lang="en-US" dirty="0"/>
              <a:t>Some ISAs have 2 different families of branch instructions so that the compiler can signal whether it thinks the branch will be taken or not taken</a:t>
            </a:r>
          </a:p>
          <a:p>
            <a:r>
              <a:rPr lang="en-US" dirty="0"/>
              <a:t>Or we could keep a history</a:t>
            </a:r>
            <a:r>
              <a:rPr lang="mr-IN" dirty="0"/>
              <a:t>…</a:t>
            </a:r>
            <a:endParaRPr lang="en-US" dirty="0"/>
          </a:p>
        </p:txBody>
      </p:sp>
    </p:spTree>
    <p:extLst>
      <p:ext uri="{BB962C8B-B14F-4D97-AF65-F5344CB8AC3E}">
        <p14:creationId xmlns:p14="http://schemas.microsoft.com/office/powerpoint/2010/main" val="386855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ssolv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dissolv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dirty="0">
                <a:latin typeface="Arial" charset="0"/>
                <a:cs typeface="Arial" charset="0"/>
              </a:rPr>
              <a:t>Branch Target Buffer</a:t>
            </a:r>
          </a:p>
        </p:txBody>
      </p:sp>
      <p:sp>
        <p:nvSpPr>
          <p:cNvPr id="2" name="TextBox 1"/>
          <p:cNvSpPr txBox="1"/>
          <p:nvPr/>
        </p:nvSpPr>
        <p:spPr>
          <a:xfrm>
            <a:off x="165100" y="2463460"/>
            <a:ext cx="2779810" cy="3139321"/>
          </a:xfrm>
          <a:prstGeom prst="rect">
            <a:avLst/>
          </a:prstGeom>
          <a:noFill/>
        </p:spPr>
        <p:txBody>
          <a:bodyPr wrap="square" rtlCol="0">
            <a:spAutoFit/>
          </a:bodyPr>
          <a:lstStyle/>
          <a:p>
            <a:r>
              <a:rPr lang="en-US" dirty="0"/>
              <a:t>PC	</a:t>
            </a:r>
            <a:r>
              <a:rPr lang="en-US" dirty="0" err="1"/>
              <a:t>Instr</a:t>
            </a:r>
            <a:endParaRPr lang="en-US" dirty="0"/>
          </a:p>
          <a:p>
            <a:r>
              <a:rPr lang="en-US" dirty="0"/>
              <a:t>1000      BEQ</a:t>
            </a:r>
          </a:p>
          <a:p>
            <a:r>
              <a:rPr lang="mr-IN" dirty="0"/>
              <a:t>…</a:t>
            </a:r>
            <a:endParaRPr lang="en-US" dirty="0"/>
          </a:p>
          <a:p>
            <a:r>
              <a:rPr lang="en-US" dirty="0"/>
              <a:t>1300      BEQ</a:t>
            </a:r>
          </a:p>
          <a:p>
            <a:r>
              <a:rPr lang="mr-IN" dirty="0"/>
              <a:t>…</a:t>
            </a:r>
            <a:endParaRPr lang="en-US" dirty="0"/>
          </a:p>
          <a:p>
            <a:r>
              <a:rPr lang="en-US" dirty="0"/>
              <a:t>1500      BEQ</a:t>
            </a:r>
          </a:p>
          <a:p>
            <a:r>
              <a:rPr lang="mr-IN" dirty="0"/>
              <a:t>…</a:t>
            </a:r>
            <a:endParaRPr lang="en-US" dirty="0"/>
          </a:p>
          <a:p>
            <a:r>
              <a:rPr lang="en-US" dirty="0"/>
              <a:t>1600      BEQ</a:t>
            </a:r>
          </a:p>
          <a:p>
            <a:r>
              <a:rPr lang="mr-IN" dirty="0"/>
              <a:t>…</a:t>
            </a:r>
            <a:endParaRPr lang="en-US" dirty="0"/>
          </a:p>
          <a:p>
            <a:r>
              <a:rPr lang="en-US" dirty="0"/>
              <a:t>1800      BEQ</a:t>
            </a:r>
          </a:p>
          <a:p>
            <a:r>
              <a:rPr lang="mr-IN" dirty="0"/>
              <a:t>…</a:t>
            </a:r>
            <a:r>
              <a:rPr lang="en-US" dirty="0"/>
              <a:t>	</a:t>
            </a:r>
          </a:p>
        </p:txBody>
      </p:sp>
      <p:graphicFrame>
        <p:nvGraphicFramePr>
          <p:cNvPr id="3" name="Table 2"/>
          <p:cNvGraphicFramePr>
            <a:graphicFrameLocks noGrp="1"/>
          </p:cNvGraphicFramePr>
          <p:nvPr/>
        </p:nvGraphicFramePr>
        <p:xfrm>
          <a:off x="2585919" y="2809384"/>
          <a:ext cx="6096000" cy="24942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dirty="0"/>
                        <a:t>PC of branch instruction</a:t>
                      </a:r>
                    </a:p>
                  </a:txBody>
                  <a:tcPr/>
                </a:tc>
                <a:tc>
                  <a:txBody>
                    <a:bodyPr/>
                    <a:lstStyle/>
                    <a:p>
                      <a:r>
                        <a:rPr lang="en-US" dirty="0"/>
                        <a:t>Taken/Not Taken</a:t>
                      </a:r>
                    </a:p>
                  </a:txBody>
                  <a:tcPr/>
                </a:tc>
                <a:tc>
                  <a:txBody>
                    <a:bodyPr/>
                    <a:lstStyle/>
                    <a:p>
                      <a:r>
                        <a:rPr lang="en-US" dirty="0"/>
                        <a:t>PC of branch</a:t>
                      </a:r>
                      <a:r>
                        <a:rPr lang="en-US" baseline="0" dirty="0"/>
                        <a:t> target</a:t>
                      </a:r>
                      <a:endParaRPr lang="en-US" dirty="0"/>
                    </a:p>
                  </a:txBody>
                  <a:tcPr/>
                </a:tc>
                <a:extLst>
                  <a:ext uri="{0D108BD9-81ED-4DB2-BD59-A6C34878D82A}">
                    <a16:rowId xmlns:a16="http://schemas.microsoft.com/office/drawing/2014/main" val="10000"/>
                  </a:ext>
                </a:extLst>
              </a:tr>
              <a:tr h="370840">
                <a:tc>
                  <a:txBody>
                    <a:bodyPr/>
                    <a:lstStyle/>
                    <a:p>
                      <a:r>
                        <a:rPr lang="en-US" dirty="0"/>
                        <a:t>1000</a:t>
                      </a:r>
                    </a:p>
                  </a:txBody>
                  <a:tcPr/>
                </a:tc>
                <a:tc>
                  <a:txBody>
                    <a:bodyPr/>
                    <a:lstStyle/>
                    <a:p>
                      <a:r>
                        <a:rPr lang="en-US" dirty="0"/>
                        <a:t>T</a:t>
                      </a:r>
                    </a:p>
                  </a:txBody>
                  <a:tcPr/>
                </a:tc>
                <a:tc>
                  <a:txBody>
                    <a:bodyPr/>
                    <a:lstStyle/>
                    <a:p>
                      <a:r>
                        <a:rPr lang="en-US" dirty="0"/>
                        <a:t>1200</a:t>
                      </a:r>
                    </a:p>
                  </a:txBody>
                  <a:tcPr/>
                </a:tc>
                <a:extLst>
                  <a:ext uri="{0D108BD9-81ED-4DB2-BD59-A6C34878D82A}">
                    <a16:rowId xmlns:a16="http://schemas.microsoft.com/office/drawing/2014/main" val="10001"/>
                  </a:ext>
                </a:extLst>
              </a:tr>
              <a:tr h="370840">
                <a:tc>
                  <a:txBody>
                    <a:bodyPr/>
                    <a:lstStyle/>
                    <a:p>
                      <a:r>
                        <a:rPr lang="en-US" dirty="0"/>
                        <a:t>1300</a:t>
                      </a:r>
                    </a:p>
                  </a:txBody>
                  <a:tcPr/>
                </a:tc>
                <a:tc>
                  <a:txBody>
                    <a:bodyPr/>
                    <a:lstStyle/>
                    <a:p>
                      <a:r>
                        <a:rPr lang="en-US" dirty="0"/>
                        <a:t>N</a:t>
                      </a:r>
                    </a:p>
                  </a:txBody>
                  <a:tcPr/>
                </a:tc>
                <a:tc>
                  <a:txBody>
                    <a:bodyPr/>
                    <a:lstStyle/>
                    <a:p>
                      <a:r>
                        <a:rPr lang="en-US" dirty="0" err="1"/>
                        <a:t>xxxx</a:t>
                      </a:r>
                      <a:endParaRPr lang="en-US" dirty="0"/>
                    </a:p>
                  </a:txBody>
                  <a:tcPr/>
                </a:tc>
                <a:extLst>
                  <a:ext uri="{0D108BD9-81ED-4DB2-BD59-A6C34878D82A}">
                    <a16:rowId xmlns:a16="http://schemas.microsoft.com/office/drawing/2014/main" val="10002"/>
                  </a:ext>
                </a:extLst>
              </a:tr>
              <a:tr h="370840">
                <a:tc>
                  <a:txBody>
                    <a:bodyPr/>
                    <a:lstStyle/>
                    <a:p>
                      <a:r>
                        <a:rPr lang="en-US" dirty="0"/>
                        <a:t>1500</a:t>
                      </a:r>
                    </a:p>
                  </a:txBody>
                  <a:tcPr/>
                </a:tc>
                <a:tc>
                  <a:txBody>
                    <a:bodyPr/>
                    <a:lstStyle/>
                    <a:p>
                      <a:r>
                        <a:rPr lang="en-US" dirty="0"/>
                        <a:t>T</a:t>
                      </a:r>
                    </a:p>
                  </a:txBody>
                  <a:tcPr/>
                </a:tc>
                <a:tc>
                  <a:txBody>
                    <a:bodyPr/>
                    <a:lstStyle/>
                    <a:p>
                      <a:r>
                        <a:rPr lang="en-US" dirty="0"/>
                        <a:t>1100</a:t>
                      </a:r>
                    </a:p>
                  </a:txBody>
                  <a:tcPr/>
                </a:tc>
                <a:extLst>
                  <a:ext uri="{0D108BD9-81ED-4DB2-BD59-A6C34878D82A}">
                    <a16:rowId xmlns:a16="http://schemas.microsoft.com/office/drawing/2014/main" val="10003"/>
                  </a:ext>
                </a:extLst>
              </a:tr>
              <a:tr h="370840">
                <a:tc>
                  <a:txBody>
                    <a:bodyPr/>
                    <a:lstStyle/>
                    <a:p>
                      <a:r>
                        <a:rPr lang="en-US" dirty="0"/>
                        <a:t>1600</a:t>
                      </a:r>
                    </a:p>
                  </a:txBody>
                  <a:tcPr/>
                </a:tc>
                <a:tc>
                  <a:txBody>
                    <a:bodyPr/>
                    <a:lstStyle/>
                    <a:p>
                      <a:r>
                        <a:rPr lang="en-US" dirty="0"/>
                        <a:t>N</a:t>
                      </a:r>
                    </a:p>
                  </a:txBody>
                  <a:tcPr/>
                </a:tc>
                <a:tc>
                  <a:txBody>
                    <a:bodyPr/>
                    <a:lstStyle/>
                    <a:p>
                      <a:r>
                        <a:rPr lang="en-US" dirty="0" err="1"/>
                        <a:t>xxxx</a:t>
                      </a:r>
                      <a:endParaRPr lang="en-US" dirty="0"/>
                    </a:p>
                  </a:txBody>
                  <a:tcPr/>
                </a:tc>
                <a:extLst>
                  <a:ext uri="{0D108BD9-81ED-4DB2-BD59-A6C34878D82A}">
                    <a16:rowId xmlns:a16="http://schemas.microsoft.com/office/drawing/2014/main" val="10004"/>
                  </a:ext>
                </a:extLst>
              </a:tr>
              <a:tr h="370840">
                <a:tc>
                  <a:txBody>
                    <a:bodyPr/>
                    <a:lstStyle/>
                    <a:p>
                      <a:r>
                        <a:rPr lang="en-US" dirty="0"/>
                        <a:t>1800</a:t>
                      </a:r>
                    </a:p>
                  </a:txBody>
                  <a:tcPr/>
                </a:tc>
                <a:tc>
                  <a:txBody>
                    <a:bodyPr/>
                    <a:lstStyle/>
                    <a:p>
                      <a:r>
                        <a:rPr lang="en-US" dirty="0"/>
                        <a:t>N</a:t>
                      </a:r>
                    </a:p>
                  </a:txBody>
                  <a:tcPr/>
                </a:tc>
                <a:tc>
                  <a:txBody>
                    <a:bodyPr/>
                    <a:lstStyle/>
                    <a:p>
                      <a:r>
                        <a:rPr lang="en-US" dirty="0" err="1"/>
                        <a:t>xxxx</a:t>
                      </a:r>
                      <a:endParaRPr lang="en-US" dirty="0"/>
                    </a:p>
                  </a:txBody>
                  <a:tcPr/>
                </a:tc>
                <a:extLst>
                  <a:ext uri="{0D108BD9-81ED-4DB2-BD59-A6C34878D82A}">
                    <a16:rowId xmlns:a16="http://schemas.microsoft.com/office/drawing/2014/main" val="10005"/>
                  </a:ext>
                </a:extLst>
              </a:tr>
            </a:tbl>
          </a:graphicData>
        </a:graphic>
      </p:graphicFrame>
      <p:sp>
        <p:nvSpPr>
          <p:cNvPr id="4" name="Cloud Callout 3"/>
          <p:cNvSpPr/>
          <p:nvPr/>
        </p:nvSpPr>
        <p:spPr>
          <a:xfrm>
            <a:off x="3998913" y="6120330"/>
            <a:ext cx="1978488" cy="580282"/>
          </a:xfrm>
          <a:prstGeom prst="cloudCallout">
            <a:avLst>
              <a:gd name="adj1" fmla="val 7940"/>
              <a:gd name="adj2" fmla="val -18467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Past history</a:t>
            </a:r>
          </a:p>
        </p:txBody>
      </p:sp>
    </p:spTree>
    <p:extLst>
      <p:ext uri="{BB962C8B-B14F-4D97-AF65-F5344CB8AC3E}">
        <p14:creationId xmlns:p14="http://schemas.microsoft.com/office/powerpoint/2010/main" val="386178686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Delayed branching</a:t>
            </a:r>
          </a:p>
        </p:txBody>
      </p:sp>
      <p:sp>
        <p:nvSpPr>
          <p:cNvPr id="3" name="Content Placeholder 2"/>
          <p:cNvSpPr>
            <a:spLocks noGrp="1"/>
          </p:cNvSpPr>
          <p:nvPr>
            <p:ph idx="1"/>
          </p:nvPr>
        </p:nvSpPr>
        <p:spPr>
          <a:xfrm>
            <a:off x="1781503" y="2133600"/>
            <a:ext cx="7076747" cy="4501320"/>
          </a:xfrm>
        </p:spPr>
        <p:txBody>
          <a:bodyPr>
            <a:normAutofit/>
          </a:bodyPr>
          <a:lstStyle/>
          <a:p>
            <a:r>
              <a:rPr lang="en-US" dirty="0"/>
              <a:t>Ignore the problem in hardware (i.e. no automatic generation of NOPs in fetch stage)</a:t>
            </a:r>
          </a:p>
          <a:p>
            <a:r>
              <a:rPr lang="en-US" dirty="0"/>
              <a:t>Give the NOP instructions to the compiler </a:t>
            </a:r>
          </a:p>
          <a:p>
            <a:pPr lvl="1"/>
            <a:r>
              <a:rPr lang="en-US" dirty="0"/>
              <a:t>E.g. the instruction after a branch is </a:t>
            </a:r>
            <a:r>
              <a:rPr lang="en-US" i="1" dirty="0"/>
              <a:t>always</a:t>
            </a:r>
            <a:r>
              <a:rPr lang="en-US" dirty="0"/>
              <a:t> executed</a:t>
            </a:r>
          </a:p>
          <a:p>
            <a:r>
              <a:rPr lang="en-US" dirty="0"/>
              <a:t>Let the compiler worry about it</a:t>
            </a:r>
          </a:p>
          <a:p>
            <a:pPr lvl="1"/>
            <a:r>
              <a:rPr lang="en-US" dirty="0"/>
              <a:t>Compile in a NOP instruction after every branch instruction</a:t>
            </a:r>
          </a:p>
          <a:p>
            <a:r>
              <a:rPr lang="en-US" dirty="0"/>
              <a:t>Why is this a good idea?</a:t>
            </a:r>
          </a:p>
          <a:p>
            <a:r>
              <a:rPr lang="en-US" dirty="0"/>
              <a:t>The compiler may be able to optimize</a:t>
            </a:r>
            <a:r>
              <a:rPr lang="mr-IN" dirty="0"/>
              <a:t>…</a:t>
            </a:r>
            <a:endParaRPr lang="en-US" dirty="0"/>
          </a:p>
        </p:txBody>
      </p:sp>
    </p:spTree>
    <p:extLst>
      <p:ext uri="{BB962C8B-B14F-4D97-AF65-F5344CB8AC3E}">
        <p14:creationId xmlns:p14="http://schemas.microsoft.com/office/powerpoint/2010/main" val="2807704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dissolv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4E51E-B0EE-6F49-9ADD-76AC4DCD1986}"/>
              </a:ext>
            </a:extLst>
          </p:cNvPr>
          <p:cNvSpPr>
            <a:spLocks noGrp="1"/>
          </p:cNvSpPr>
          <p:nvPr>
            <p:ph type="title"/>
          </p:nvPr>
        </p:nvSpPr>
        <p:spPr/>
        <p:txBody>
          <a:bodyPr>
            <a:normAutofit fontScale="90000"/>
          </a:bodyPr>
          <a:lstStyle/>
          <a:p>
            <a:r>
              <a:rPr lang="en-US" dirty="0"/>
              <a:t>Example using MIPS-style branch delays</a:t>
            </a:r>
          </a:p>
        </p:txBody>
      </p:sp>
      <p:sp>
        <p:nvSpPr>
          <p:cNvPr id="5" name="Rectangle 3">
            <a:extLst>
              <a:ext uri="{FF2B5EF4-FFF2-40B4-BE49-F238E27FC236}">
                <a16:creationId xmlns:a16="http://schemas.microsoft.com/office/drawing/2014/main" id="{54E73284-595A-5E40-8DAC-309550CAC208}"/>
              </a:ext>
            </a:extLst>
          </p:cNvPr>
          <p:cNvSpPr txBox="1">
            <a:spLocks noChangeArrowheads="1"/>
          </p:cNvSpPr>
          <p:nvPr/>
        </p:nvSpPr>
        <p:spPr>
          <a:xfrm>
            <a:off x="1313715" y="2133600"/>
            <a:ext cx="7674282" cy="3992563"/>
          </a:xfrm>
          <a:prstGeom prst="rect">
            <a:avLst/>
          </a:prstGeom>
        </p:spPr>
        <p:txBody>
          <a:bodyPr vert="horz" lIns="91440" tIns="45720" rIns="91440" bIns="45720" rtlCol="0">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274320" indent="-457200" fontAlgn="auto">
              <a:lnSpc>
                <a:spcPct val="80000"/>
              </a:lnSpc>
              <a:spcBef>
                <a:spcPts val="0"/>
              </a:spcBef>
              <a:spcAft>
                <a:spcPts val="0"/>
              </a:spcAft>
              <a:buFontTx/>
              <a:buNone/>
            </a:pPr>
            <a:r>
              <a:rPr lang="en-US" sz="2000" b="1" dirty="0">
                <a:solidFill>
                  <a:srgbClr val="000000"/>
                </a:solidFill>
                <a:latin typeface="Courier New" charset="0"/>
                <a:ea typeface="Times New Roman" charset="0"/>
                <a:cs typeface="Courier New" charset="0"/>
              </a:rPr>
              <a:t>;	Add 7 to each element of a ten-element array</a:t>
            </a:r>
          </a:p>
          <a:p>
            <a:pPr marL="274320" indent="-457200" fontAlgn="auto">
              <a:lnSpc>
                <a:spcPct val="80000"/>
              </a:lnSpc>
              <a:spcBef>
                <a:spcPts val="0"/>
              </a:spcBef>
              <a:spcAft>
                <a:spcPts val="0"/>
              </a:spcAft>
              <a:buFontTx/>
              <a:buNone/>
            </a:pPr>
            <a:r>
              <a:rPr lang="en-US" sz="2000" b="1" dirty="0">
                <a:solidFill>
                  <a:srgbClr val="000000"/>
                </a:solidFill>
                <a:latin typeface="Courier New" charset="0"/>
                <a:ea typeface="Times New Roman" charset="0"/>
                <a:cs typeface="Courier New" charset="0"/>
              </a:rPr>
              <a:t>;	whose address is in a0</a:t>
            </a:r>
          </a:p>
          <a:p>
            <a:pPr marL="274320" indent="-457200" fontAlgn="auto">
              <a:lnSpc>
                <a:spcPct val="80000"/>
              </a:lnSpc>
              <a:spcBef>
                <a:spcPts val="0"/>
              </a:spcBef>
              <a:spcAft>
                <a:spcPts val="0"/>
              </a:spcAft>
              <a:buFontTx/>
              <a:buNone/>
            </a:pPr>
            <a:r>
              <a:rPr lang="en-US" sz="2000" b="1" dirty="0">
                <a:solidFill>
                  <a:srgbClr val="000000"/>
                </a:solidFill>
                <a:latin typeface="Courier New" charset="0"/>
                <a:ea typeface="Times New Roman" charset="0"/>
                <a:cs typeface="Courier New" charset="0"/>
              </a:rPr>
              <a:t>	    </a:t>
            </a:r>
            <a:r>
              <a:rPr lang="en-US" sz="2000" b="1" dirty="0" err="1">
                <a:solidFill>
                  <a:srgbClr val="000000"/>
                </a:solidFill>
                <a:latin typeface="Courier New" charset="0"/>
                <a:ea typeface="Times New Roman" charset="0"/>
                <a:cs typeface="Courier New" charset="0"/>
              </a:rPr>
              <a:t>addi</a:t>
            </a:r>
            <a:r>
              <a:rPr lang="en-US" sz="2000" b="1" dirty="0">
                <a:solidFill>
                  <a:srgbClr val="000000"/>
                </a:solidFill>
                <a:latin typeface="Courier New" charset="0"/>
                <a:ea typeface="Times New Roman" charset="0"/>
                <a:cs typeface="Courier New" charset="0"/>
              </a:rPr>
              <a:t>	$t1, $a0, 40; When a0=t1 we are done</a:t>
            </a:r>
          </a:p>
          <a:p>
            <a:pPr marL="274320" indent="-457200" fontAlgn="auto">
              <a:lnSpc>
                <a:spcPct val="80000"/>
              </a:lnSpc>
              <a:spcBef>
                <a:spcPts val="0"/>
              </a:spcBef>
              <a:spcAft>
                <a:spcPts val="0"/>
              </a:spcAft>
              <a:buFontTx/>
              <a:buNone/>
            </a:pPr>
            <a:r>
              <a:rPr lang="en-US" sz="2000" b="1" dirty="0">
                <a:solidFill>
                  <a:srgbClr val="000000"/>
                </a:solidFill>
                <a:latin typeface="Courier New" charset="0"/>
                <a:ea typeface="Times New Roman" charset="0"/>
                <a:cs typeface="Courier New" charset="0"/>
              </a:rPr>
              <a:t>  loop:	</a:t>
            </a:r>
          </a:p>
          <a:p>
            <a:pPr marL="274320" indent="-457200" fontAlgn="auto">
              <a:lnSpc>
                <a:spcPct val="80000"/>
              </a:lnSpc>
              <a:spcBef>
                <a:spcPts val="0"/>
              </a:spcBef>
              <a:spcAft>
                <a:spcPts val="0"/>
              </a:spcAft>
              <a:buFontTx/>
              <a:buNone/>
            </a:pPr>
            <a:r>
              <a:rPr lang="en-US" sz="2000" b="1" dirty="0">
                <a:solidFill>
                  <a:srgbClr val="000000"/>
                </a:solidFill>
                <a:latin typeface="Courier New" charset="0"/>
                <a:ea typeface="Times New Roman" charset="0"/>
                <a:cs typeface="Courier New" charset="0"/>
              </a:rPr>
              <a:t>		</a:t>
            </a:r>
            <a:r>
              <a:rPr lang="en-US" sz="2000" b="1" dirty="0" err="1">
                <a:solidFill>
                  <a:schemeClr val="accent5"/>
                </a:solidFill>
                <a:latin typeface="Courier New" charset="0"/>
                <a:ea typeface="Times New Roman" charset="0"/>
                <a:cs typeface="Courier New" charset="0"/>
              </a:rPr>
              <a:t>beq</a:t>
            </a:r>
            <a:r>
              <a:rPr lang="en-US" sz="2000" b="1" dirty="0">
                <a:solidFill>
                  <a:schemeClr val="accent5"/>
                </a:solidFill>
                <a:latin typeface="Courier New" charset="0"/>
                <a:ea typeface="Times New Roman" charset="0"/>
                <a:cs typeface="Courier New" charset="0"/>
              </a:rPr>
              <a:t>	$a0, $t1, done</a:t>
            </a:r>
          </a:p>
          <a:p>
            <a:pPr marL="274320" indent="-457200" fontAlgn="auto">
              <a:lnSpc>
                <a:spcPct val="80000"/>
              </a:lnSpc>
              <a:spcBef>
                <a:spcPts val="0"/>
              </a:spcBef>
              <a:spcAft>
                <a:spcPts val="0"/>
              </a:spcAft>
              <a:buFontTx/>
              <a:buNone/>
            </a:pPr>
            <a:r>
              <a:rPr lang="en-US" sz="2000" b="1" dirty="0">
                <a:solidFill>
                  <a:srgbClr val="000000"/>
                </a:solidFill>
                <a:latin typeface="Courier New" charset="0"/>
                <a:ea typeface="Times New Roman" charset="0"/>
                <a:cs typeface="Courier New" charset="0"/>
              </a:rPr>
              <a:t>		</a:t>
            </a:r>
            <a:r>
              <a:rPr lang="en-US" sz="2000" b="1" dirty="0" err="1">
                <a:solidFill>
                  <a:schemeClr val="accent5"/>
                </a:solidFill>
                <a:latin typeface="Courier New" charset="0"/>
                <a:ea typeface="Times New Roman" charset="0"/>
                <a:cs typeface="Courier New" charset="0"/>
              </a:rPr>
              <a:t>nop</a:t>
            </a:r>
            <a:r>
              <a:rPr lang="en-US" sz="2000" b="1" dirty="0">
                <a:solidFill>
                  <a:srgbClr val="000000"/>
                </a:solidFill>
                <a:latin typeface="Courier New" charset="0"/>
                <a:ea typeface="Times New Roman" charset="0"/>
                <a:cs typeface="Courier New" charset="0"/>
              </a:rPr>
              <a:t>			</a:t>
            </a:r>
            <a:r>
              <a:rPr lang="en-US" sz="2000" b="1" dirty="0">
                <a:solidFill>
                  <a:srgbClr val="FF0000"/>
                </a:solidFill>
                <a:latin typeface="Courier New" charset="0"/>
                <a:ea typeface="Times New Roman" charset="0"/>
                <a:cs typeface="Courier New" charset="0"/>
              </a:rPr>
              <a:t>; branch delay slot</a:t>
            </a:r>
            <a:endParaRPr lang="fr-FR" sz="2000" b="1" dirty="0">
              <a:solidFill>
                <a:srgbClr val="FF0000"/>
              </a:solidFill>
              <a:latin typeface="Courier New" charset="0"/>
              <a:ea typeface="Times New Roman" charset="0"/>
              <a:cs typeface="Courier New" charset="0"/>
            </a:endParaRPr>
          </a:p>
          <a:p>
            <a:pPr marL="274320" indent="-457200" fontAlgn="auto">
              <a:lnSpc>
                <a:spcPct val="80000"/>
              </a:lnSpc>
              <a:spcBef>
                <a:spcPts val="0"/>
              </a:spcBef>
              <a:spcAft>
                <a:spcPts val="0"/>
              </a:spcAft>
              <a:buFontTx/>
              <a:buNone/>
            </a:pPr>
            <a:r>
              <a:rPr lang="fr-FR" sz="2000" b="1" dirty="0">
                <a:solidFill>
                  <a:srgbClr val="000000"/>
                </a:solidFill>
                <a:latin typeface="Courier New" charset="0"/>
                <a:ea typeface="Times New Roman" charset="0"/>
                <a:cs typeface="Courier New" charset="0"/>
              </a:rPr>
              <a:t>		</a:t>
            </a:r>
            <a:r>
              <a:rPr lang="fr-FR" sz="2000" b="1" dirty="0" err="1">
                <a:solidFill>
                  <a:schemeClr val="tx1"/>
                </a:solidFill>
                <a:latin typeface="Courier New" charset="0"/>
                <a:ea typeface="Times New Roman" charset="0"/>
                <a:cs typeface="Courier New" charset="0"/>
              </a:rPr>
              <a:t>lw</a:t>
            </a:r>
            <a:r>
              <a:rPr lang="fr-FR" sz="2000" b="1" dirty="0">
                <a:solidFill>
                  <a:schemeClr val="tx1"/>
                </a:solidFill>
                <a:latin typeface="Courier New" charset="0"/>
                <a:ea typeface="Times New Roman" charset="0"/>
                <a:cs typeface="Courier New" charset="0"/>
              </a:rPr>
              <a:t>	$t0, 0($a0)</a:t>
            </a:r>
          </a:p>
          <a:p>
            <a:pPr marL="274320" indent="-457200" fontAlgn="auto">
              <a:lnSpc>
                <a:spcPct val="80000"/>
              </a:lnSpc>
              <a:spcBef>
                <a:spcPts val="0"/>
              </a:spcBef>
              <a:spcAft>
                <a:spcPts val="0"/>
              </a:spcAft>
              <a:buFontTx/>
              <a:buNone/>
            </a:pPr>
            <a:r>
              <a:rPr lang="fr-FR" sz="2000" b="1" dirty="0">
                <a:solidFill>
                  <a:schemeClr val="tx1"/>
                </a:solidFill>
                <a:latin typeface="Courier New" charset="0"/>
                <a:ea typeface="Times New Roman" charset="0"/>
                <a:cs typeface="Courier New" charset="0"/>
              </a:rPr>
              <a:t>		</a:t>
            </a:r>
            <a:r>
              <a:rPr lang="fr-FR" sz="2000" b="1" dirty="0" err="1">
                <a:solidFill>
                  <a:schemeClr val="tx1"/>
                </a:solidFill>
                <a:latin typeface="Courier New" charset="0"/>
                <a:ea typeface="Times New Roman" charset="0"/>
                <a:cs typeface="Courier New" charset="0"/>
              </a:rPr>
              <a:t>addi</a:t>
            </a:r>
            <a:r>
              <a:rPr lang="fr-FR" sz="2000" b="1" dirty="0">
                <a:solidFill>
                  <a:schemeClr val="tx1"/>
                </a:solidFill>
                <a:latin typeface="Courier New" charset="0"/>
                <a:ea typeface="Times New Roman" charset="0"/>
                <a:cs typeface="Courier New" charset="0"/>
              </a:rPr>
              <a:t>	$t0, t0, 7</a:t>
            </a:r>
          </a:p>
          <a:p>
            <a:pPr marL="274320" indent="-457200" fontAlgn="auto">
              <a:lnSpc>
                <a:spcPct val="80000"/>
              </a:lnSpc>
              <a:spcBef>
                <a:spcPts val="0"/>
              </a:spcBef>
              <a:spcAft>
                <a:spcPts val="0"/>
              </a:spcAft>
              <a:buFontTx/>
              <a:buNone/>
            </a:pPr>
            <a:r>
              <a:rPr lang="fr-FR" sz="2000" b="1" dirty="0">
                <a:solidFill>
                  <a:schemeClr val="tx1"/>
                </a:solidFill>
                <a:latin typeface="Courier New" charset="0"/>
                <a:ea typeface="Times New Roman" charset="0"/>
                <a:cs typeface="Courier New" charset="0"/>
              </a:rPr>
              <a:t>		</a:t>
            </a:r>
            <a:r>
              <a:rPr lang="pt-BR" sz="2000" b="1" dirty="0" err="1">
                <a:solidFill>
                  <a:schemeClr val="tx1"/>
                </a:solidFill>
                <a:latin typeface="Courier New" charset="0"/>
                <a:ea typeface="Times New Roman" charset="0"/>
                <a:cs typeface="Courier New" charset="0"/>
              </a:rPr>
              <a:t>sw</a:t>
            </a:r>
            <a:r>
              <a:rPr lang="pt-BR" sz="2000" b="1" dirty="0">
                <a:solidFill>
                  <a:schemeClr val="tx1"/>
                </a:solidFill>
                <a:latin typeface="Courier New" charset="0"/>
                <a:ea typeface="Times New Roman" charset="0"/>
                <a:cs typeface="Courier New" charset="0"/>
              </a:rPr>
              <a:t>	$t0, 0($a0)</a:t>
            </a:r>
          </a:p>
          <a:p>
            <a:pPr marL="274320" indent="-457200" fontAlgn="auto">
              <a:lnSpc>
                <a:spcPct val="80000"/>
              </a:lnSpc>
              <a:spcBef>
                <a:spcPts val="0"/>
              </a:spcBef>
              <a:spcAft>
                <a:spcPts val="0"/>
              </a:spcAft>
              <a:buFontTx/>
              <a:buNone/>
            </a:pPr>
            <a:r>
              <a:rPr lang="pt-BR" sz="2000" b="1" dirty="0">
                <a:solidFill>
                  <a:schemeClr val="tx1"/>
                </a:solidFill>
                <a:latin typeface="Courier New" charset="0"/>
                <a:ea typeface="Times New Roman" charset="0"/>
                <a:cs typeface="Courier New" charset="0"/>
              </a:rPr>
              <a:t>		</a:t>
            </a:r>
            <a:r>
              <a:rPr lang="pt-BR" sz="2000" b="1" dirty="0" err="1">
                <a:solidFill>
                  <a:schemeClr val="tx1"/>
                </a:solidFill>
                <a:latin typeface="Courier New" charset="0"/>
                <a:ea typeface="Times New Roman" charset="0"/>
                <a:cs typeface="Courier New" charset="0"/>
              </a:rPr>
              <a:t>addi</a:t>
            </a:r>
            <a:r>
              <a:rPr lang="pt-BR" sz="2000" b="1" dirty="0">
                <a:solidFill>
                  <a:schemeClr val="tx1"/>
                </a:solidFill>
                <a:latin typeface="Courier New" charset="0"/>
                <a:ea typeface="Times New Roman" charset="0"/>
                <a:cs typeface="Courier New" charset="0"/>
              </a:rPr>
              <a:t>	$a0, $a0, 4</a:t>
            </a:r>
          </a:p>
          <a:p>
            <a:pPr marL="274320" indent="-457200" fontAlgn="auto">
              <a:lnSpc>
                <a:spcPct val="80000"/>
              </a:lnSpc>
              <a:spcBef>
                <a:spcPts val="0"/>
              </a:spcBef>
              <a:spcAft>
                <a:spcPts val="0"/>
              </a:spcAft>
              <a:buFontTx/>
              <a:buNone/>
            </a:pPr>
            <a:r>
              <a:rPr lang="pt-BR" sz="2000" b="1" dirty="0">
                <a:solidFill>
                  <a:srgbClr val="000000"/>
                </a:solidFill>
                <a:latin typeface="Courier New" charset="0"/>
                <a:ea typeface="Times New Roman" charset="0"/>
                <a:cs typeface="Courier New" charset="0"/>
              </a:rPr>
              <a:t>		</a:t>
            </a:r>
            <a:r>
              <a:rPr lang="pt-BR" sz="2000" b="1" dirty="0" err="1">
                <a:solidFill>
                  <a:schemeClr val="accent5"/>
                </a:solidFill>
                <a:latin typeface="Courier New" charset="0"/>
                <a:ea typeface="Times New Roman" charset="0"/>
                <a:cs typeface="Courier New" charset="0"/>
              </a:rPr>
              <a:t>beq</a:t>
            </a:r>
            <a:r>
              <a:rPr lang="pt-BR" sz="2000" b="1" dirty="0">
                <a:solidFill>
                  <a:schemeClr val="accent5"/>
                </a:solidFill>
                <a:latin typeface="Courier New" charset="0"/>
                <a:ea typeface="Times New Roman" charset="0"/>
                <a:cs typeface="Courier New" charset="0"/>
              </a:rPr>
              <a:t>	$zero, $zero, loop </a:t>
            </a:r>
          </a:p>
          <a:p>
            <a:pPr marL="274320" indent="-457200" fontAlgn="auto">
              <a:lnSpc>
                <a:spcPct val="80000"/>
              </a:lnSpc>
              <a:spcBef>
                <a:spcPts val="0"/>
              </a:spcBef>
              <a:spcAft>
                <a:spcPts val="0"/>
              </a:spcAft>
              <a:buFontTx/>
              <a:buNone/>
            </a:pPr>
            <a:r>
              <a:rPr lang="pt-BR" sz="2000" b="1" dirty="0">
                <a:solidFill>
                  <a:srgbClr val="000000"/>
                </a:solidFill>
                <a:latin typeface="Courier New" charset="0"/>
                <a:ea typeface="Times New Roman" charset="0"/>
                <a:cs typeface="Courier New" charset="0"/>
              </a:rPr>
              <a:t>		</a:t>
            </a:r>
            <a:r>
              <a:rPr lang="en-US" sz="2000" b="1" dirty="0" err="1">
                <a:solidFill>
                  <a:schemeClr val="accent5"/>
                </a:solidFill>
                <a:latin typeface="Courier New" charset="0"/>
                <a:ea typeface="Times New Roman" charset="0"/>
                <a:cs typeface="Courier New" charset="0"/>
              </a:rPr>
              <a:t>nop</a:t>
            </a:r>
            <a:r>
              <a:rPr lang="en-US" sz="2000" b="1" dirty="0">
                <a:solidFill>
                  <a:srgbClr val="000000"/>
                </a:solidFill>
                <a:latin typeface="Courier New" charset="0"/>
                <a:ea typeface="Times New Roman" charset="0"/>
                <a:cs typeface="Courier New" charset="0"/>
              </a:rPr>
              <a:t>			</a:t>
            </a:r>
            <a:r>
              <a:rPr lang="en-US" sz="2000" b="1" dirty="0">
                <a:solidFill>
                  <a:srgbClr val="FF0000"/>
                </a:solidFill>
                <a:latin typeface="Courier New" charset="0"/>
                <a:ea typeface="Times New Roman" charset="0"/>
                <a:cs typeface="Courier New" charset="0"/>
              </a:rPr>
              <a:t>; branch delay slot</a:t>
            </a:r>
            <a:br>
              <a:rPr lang="en-US" sz="2000" b="1" dirty="0">
                <a:solidFill>
                  <a:srgbClr val="000000"/>
                </a:solidFill>
                <a:latin typeface="Courier New" charset="0"/>
                <a:ea typeface="Times New Roman" charset="0"/>
                <a:cs typeface="Courier New" charset="0"/>
              </a:rPr>
            </a:br>
            <a:endParaRPr lang="en-US" sz="2000" b="1" dirty="0">
              <a:solidFill>
                <a:srgbClr val="000000"/>
              </a:solidFill>
              <a:latin typeface="Courier New" charset="0"/>
              <a:ea typeface="Times New Roman" charset="0"/>
              <a:cs typeface="Courier New" charset="0"/>
            </a:endParaRPr>
          </a:p>
          <a:p>
            <a:pPr marL="274320" indent="-457200" fontAlgn="auto">
              <a:lnSpc>
                <a:spcPct val="80000"/>
              </a:lnSpc>
              <a:spcBef>
                <a:spcPts val="0"/>
              </a:spcBef>
              <a:spcAft>
                <a:spcPts val="0"/>
              </a:spcAft>
              <a:buFontTx/>
              <a:buNone/>
            </a:pPr>
            <a:r>
              <a:rPr lang="en-US" sz="2000" b="1" dirty="0">
                <a:solidFill>
                  <a:srgbClr val="000000"/>
                </a:solidFill>
                <a:latin typeface="Courier New" charset="0"/>
                <a:ea typeface="Times New Roman" charset="0"/>
                <a:cs typeface="Courier New" charset="0"/>
              </a:rPr>
              <a:t>	done: halt</a:t>
            </a:r>
          </a:p>
        </p:txBody>
      </p:sp>
    </p:spTree>
    <p:extLst>
      <p:ext uri="{BB962C8B-B14F-4D97-AF65-F5344CB8AC3E}">
        <p14:creationId xmlns:p14="http://schemas.microsoft.com/office/powerpoint/2010/main" val="3301003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dissolv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dissolv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dissolv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dissolve">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dissolve">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dissolve">
                                      <p:cBhvr>
                                        <p:cTn id="32" dur="500"/>
                                        <p:tgtEl>
                                          <p:spTgt spid="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dissolve">
                                      <p:cBhvr>
                                        <p:cTn id="37" dur="500"/>
                                        <p:tgtEl>
                                          <p:spTgt spid="5">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5">
                                            <p:txEl>
                                              <p:pRg st="9" end="9"/>
                                            </p:txEl>
                                          </p:spTgt>
                                        </p:tgtEl>
                                        <p:attrNameLst>
                                          <p:attrName>style.visibility</p:attrName>
                                        </p:attrNameLst>
                                      </p:cBhvr>
                                      <p:to>
                                        <p:strVal val="visible"/>
                                      </p:to>
                                    </p:set>
                                    <p:animEffect transition="in" filter="dissolve">
                                      <p:cBhvr>
                                        <p:cTn id="42" dur="500"/>
                                        <p:tgtEl>
                                          <p:spTgt spid="5">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animEffect transition="in" filter="dissolve">
                                      <p:cBhvr>
                                        <p:cTn id="47" dur="500"/>
                                        <p:tgtEl>
                                          <p:spTgt spid="5">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5">
                                            <p:txEl>
                                              <p:pRg st="11" end="11"/>
                                            </p:txEl>
                                          </p:spTgt>
                                        </p:tgtEl>
                                        <p:attrNameLst>
                                          <p:attrName>style.visibility</p:attrName>
                                        </p:attrNameLst>
                                      </p:cBhvr>
                                      <p:to>
                                        <p:strVal val="visible"/>
                                      </p:to>
                                    </p:set>
                                    <p:animEffect transition="in" filter="dissolve">
                                      <p:cBhvr>
                                        <p:cTn id="52" dur="500"/>
                                        <p:tgtEl>
                                          <p:spTgt spid="5">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5">
                                            <p:txEl>
                                              <p:pRg st="12" end="12"/>
                                            </p:txEl>
                                          </p:spTgt>
                                        </p:tgtEl>
                                        <p:attrNameLst>
                                          <p:attrName>style.visibility</p:attrName>
                                        </p:attrNameLst>
                                      </p:cBhvr>
                                      <p:to>
                                        <p:strVal val="visible"/>
                                      </p:to>
                                    </p:set>
                                    <p:animEffect transition="in" filter="dissolve">
                                      <p:cBhvr>
                                        <p:cTn id="57"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ormAutofit fontScale="90000"/>
          </a:bodyPr>
          <a:lstStyle/>
          <a:p>
            <a:pPr eaLnBrk="1" hangingPunct="1"/>
            <a:r>
              <a:rPr lang="en-US" dirty="0">
                <a:latin typeface="Arial" charset="0"/>
                <a:cs typeface="Arial" charset="0"/>
              </a:rPr>
              <a:t>Delayed branch – before optimization</a:t>
            </a:r>
          </a:p>
        </p:txBody>
      </p:sp>
      <p:sp>
        <p:nvSpPr>
          <p:cNvPr id="61443" name="Rectangle 3"/>
          <p:cNvSpPr>
            <a:spLocks noGrp="1" noChangeArrowheads="1"/>
          </p:cNvSpPr>
          <p:nvPr>
            <p:ph type="body" idx="1"/>
          </p:nvPr>
        </p:nvSpPr>
        <p:spPr>
          <a:xfrm>
            <a:off x="1313715" y="2133600"/>
            <a:ext cx="7674282" cy="3992563"/>
          </a:xfrm>
        </p:spPr>
        <p:txBody>
          <a:bodyPr>
            <a:normAutofit/>
          </a:bodyPr>
          <a:lstStyle/>
          <a:p>
            <a:pPr marL="274320" indent="-457200" eaLnBrk="1" hangingPunct="1">
              <a:lnSpc>
                <a:spcPct val="80000"/>
              </a:lnSpc>
              <a:spcBef>
                <a:spcPts val="0"/>
              </a:spcBef>
              <a:buFontTx/>
              <a:buNone/>
            </a:pPr>
            <a:r>
              <a:rPr lang="en-US" sz="2000" b="1" dirty="0">
                <a:solidFill>
                  <a:srgbClr val="000000"/>
                </a:solidFill>
                <a:latin typeface="Courier New" charset="0"/>
                <a:ea typeface="Times New Roman" charset="0"/>
                <a:cs typeface="Courier New" charset="0"/>
              </a:rPr>
              <a:t>;	Add 7 to each element of a ten-element array</a:t>
            </a:r>
          </a:p>
          <a:p>
            <a:pPr marL="274320" indent="-457200" eaLnBrk="1" hangingPunct="1">
              <a:lnSpc>
                <a:spcPct val="80000"/>
              </a:lnSpc>
              <a:spcBef>
                <a:spcPts val="0"/>
              </a:spcBef>
              <a:buFontTx/>
              <a:buNone/>
            </a:pPr>
            <a:r>
              <a:rPr lang="en-US" sz="2000" b="1" dirty="0">
                <a:solidFill>
                  <a:srgbClr val="000000"/>
                </a:solidFill>
                <a:latin typeface="Courier New" charset="0"/>
                <a:ea typeface="Times New Roman" charset="0"/>
                <a:cs typeface="Courier New" charset="0"/>
              </a:rPr>
              <a:t>;	whose address is in a0</a:t>
            </a:r>
          </a:p>
          <a:p>
            <a:pPr marL="274320" indent="-457200" eaLnBrk="1" hangingPunct="1">
              <a:lnSpc>
                <a:spcPct val="80000"/>
              </a:lnSpc>
              <a:spcBef>
                <a:spcPts val="0"/>
              </a:spcBef>
              <a:buFontTx/>
              <a:buNone/>
            </a:pPr>
            <a:r>
              <a:rPr lang="en-US" sz="2000" b="1" dirty="0">
                <a:solidFill>
                  <a:srgbClr val="000000"/>
                </a:solidFill>
                <a:latin typeface="Courier New" charset="0"/>
                <a:ea typeface="Times New Roman" charset="0"/>
                <a:cs typeface="Courier New" charset="0"/>
              </a:rPr>
              <a:t>	    </a:t>
            </a:r>
            <a:r>
              <a:rPr lang="en-US" sz="2000" b="1" dirty="0" err="1">
                <a:solidFill>
                  <a:srgbClr val="000000"/>
                </a:solidFill>
                <a:latin typeface="Courier New" charset="0"/>
                <a:ea typeface="Times New Roman" charset="0"/>
                <a:cs typeface="Courier New" charset="0"/>
              </a:rPr>
              <a:t>addi</a:t>
            </a:r>
            <a:r>
              <a:rPr lang="en-US" sz="2000" b="1" dirty="0">
                <a:solidFill>
                  <a:srgbClr val="000000"/>
                </a:solidFill>
                <a:latin typeface="Courier New" charset="0"/>
                <a:ea typeface="Times New Roman" charset="0"/>
                <a:cs typeface="Courier New" charset="0"/>
              </a:rPr>
              <a:t>	$t1, $a0, 40; When a0=t1 we are done</a:t>
            </a:r>
          </a:p>
          <a:p>
            <a:pPr marL="274320" indent="-457200" eaLnBrk="1" hangingPunct="1">
              <a:lnSpc>
                <a:spcPct val="80000"/>
              </a:lnSpc>
              <a:spcBef>
                <a:spcPts val="0"/>
              </a:spcBef>
              <a:buFontTx/>
              <a:buNone/>
            </a:pPr>
            <a:r>
              <a:rPr lang="en-US" sz="2000" b="1" dirty="0">
                <a:solidFill>
                  <a:srgbClr val="000000"/>
                </a:solidFill>
                <a:latin typeface="Courier New" charset="0"/>
                <a:ea typeface="Times New Roman" charset="0"/>
                <a:cs typeface="Courier New" charset="0"/>
              </a:rPr>
              <a:t>  loop:	</a:t>
            </a:r>
          </a:p>
          <a:p>
            <a:pPr marL="274320" indent="-457200" eaLnBrk="1" hangingPunct="1">
              <a:lnSpc>
                <a:spcPct val="80000"/>
              </a:lnSpc>
              <a:spcBef>
                <a:spcPts val="0"/>
              </a:spcBef>
              <a:buFontTx/>
              <a:buNone/>
            </a:pPr>
            <a:r>
              <a:rPr lang="en-US" sz="2000" b="1" dirty="0">
                <a:solidFill>
                  <a:srgbClr val="000000"/>
                </a:solidFill>
                <a:latin typeface="Courier New" charset="0"/>
                <a:ea typeface="Times New Roman" charset="0"/>
                <a:cs typeface="Courier New" charset="0"/>
              </a:rPr>
              <a:t>		</a:t>
            </a:r>
            <a:r>
              <a:rPr lang="en-US" sz="2000" b="1" dirty="0" err="1">
                <a:solidFill>
                  <a:schemeClr val="accent5"/>
                </a:solidFill>
                <a:latin typeface="Courier New" charset="0"/>
                <a:ea typeface="Times New Roman" charset="0"/>
                <a:cs typeface="Courier New" charset="0"/>
              </a:rPr>
              <a:t>beq</a:t>
            </a:r>
            <a:r>
              <a:rPr lang="en-US" sz="2000" b="1" dirty="0">
                <a:solidFill>
                  <a:schemeClr val="accent5"/>
                </a:solidFill>
                <a:latin typeface="Courier New" charset="0"/>
                <a:ea typeface="Times New Roman" charset="0"/>
                <a:cs typeface="Courier New" charset="0"/>
              </a:rPr>
              <a:t>	$a0, $t1, done</a:t>
            </a:r>
          </a:p>
          <a:p>
            <a:pPr marL="274320" indent="-457200" eaLnBrk="1" hangingPunct="1">
              <a:lnSpc>
                <a:spcPct val="80000"/>
              </a:lnSpc>
              <a:spcBef>
                <a:spcPts val="0"/>
              </a:spcBef>
              <a:buFontTx/>
              <a:buNone/>
            </a:pPr>
            <a:r>
              <a:rPr lang="en-US" sz="2000" b="1" dirty="0">
                <a:solidFill>
                  <a:srgbClr val="000000"/>
                </a:solidFill>
                <a:latin typeface="Courier New" charset="0"/>
                <a:ea typeface="Times New Roman" charset="0"/>
                <a:cs typeface="Courier New" charset="0"/>
              </a:rPr>
              <a:t>		</a:t>
            </a:r>
            <a:r>
              <a:rPr lang="en-US" sz="2000" b="1" dirty="0" err="1">
                <a:solidFill>
                  <a:schemeClr val="accent5"/>
                </a:solidFill>
                <a:latin typeface="Courier New" charset="0"/>
                <a:ea typeface="Times New Roman" charset="0"/>
                <a:cs typeface="Courier New" charset="0"/>
              </a:rPr>
              <a:t>nop</a:t>
            </a:r>
            <a:r>
              <a:rPr lang="en-US" sz="2000" b="1" dirty="0">
                <a:solidFill>
                  <a:srgbClr val="000000"/>
                </a:solidFill>
                <a:latin typeface="Courier New" charset="0"/>
                <a:ea typeface="Times New Roman" charset="0"/>
                <a:cs typeface="Courier New" charset="0"/>
              </a:rPr>
              <a:t>			; branch delay slot</a:t>
            </a:r>
            <a:endParaRPr lang="fr-FR" sz="2000" b="1" dirty="0">
              <a:solidFill>
                <a:srgbClr val="000000"/>
              </a:solidFill>
              <a:latin typeface="Courier New" charset="0"/>
              <a:ea typeface="Times New Roman" charset="0"/>
              <a:cs typeface="Courier New" charset="0"/>
            </a:endParaRPr>
          </a:p>
          <a:p>
            <a:pPr marL="274320" indent="-457200" eaLnBrk="1" hangingPunct="1">
              <a:lnSpc>
                <a:spcPct val="80000"/>
              </a:lnSpc>
              <a:spcBef>
                <a:spcPts val="0"/>
              </a:spcBef>
              <a:buFontTx/>
              <a:buNone/>
            </a:pPr>
            <a:r>
              <a:rPr lang="fr-FR" sz="2000" b="1" dirty="0">
                <a:solidFill>
                  <a:srgbClr val="000000"/>
                </a:solidFill>
                <a:latin typeface="Courier New" charset="0"/>
                <a:ea typeface="Times New Roman" charset="0"/>
                <a:cs typeface="Courier New" charset="0"/>
              </a:rPr>
              <a:t>		</a:t>
            </a:r>
            <a:r>
              <a:rPr lang="fr-FR" sz="2000" b="1" dirty="0" err="1">
                <a:solidFill>
                  <a:schemeClr val="tx1"/>
                </a:solidFill>
                <a:latin typeface="Courier New" charset="0"/>
                <a:ea typeface="Times New Roman" charset="0"/>
                <a:cs typeface="Courier New" charset="0"/>
              </a:rPr>
              <a:t>lw</a:t>
            </a:r>
            <a:r>
              <a:rPr lang="fr-FR" sz="2000" b="1" dirty="0">
                <a:solidFill>
                  <a:schemeClr val="tx1"/>
                </a:solidFill>
                <a:latin typeface="Courier New" charset="0"/>
                <a:ea typeface="Times New Roman" charset="0"/>
                <a:cs typeface="Courier New" charset="0"/>
              </a:rPr>
              <a:t>	$t0, 0($a0)</a:t>
            </a:r>
          </a:p>
          <a:p>
            <a:pPr marL="274320" indent="-457200" eaLnBrk="1" hangingPunct="1">
              <a:lnSpc>
                <a:spcPct val="80000"/>
              </a:lnSpc>
              <a:spcBef>
                <a:spcPts val="0"/>
              </a:spcBef>
              <a:buFontTx/>
              <a:buNone/>
            </a:pPr>
            <a:r>
              <a:rPr lang="fr-FR" sz="2000" b="1" dirty="0">
                <a:solidFill>
                  <a:schemeClr val="tx1"/>
                </a:solidFill>
                <a:latin typeface="Courier New" charset="0"/>
                <a:ea typeface="Times New Roman" charset="0"/>
                <a:cs typeface="Courier New" charset="0"/>
              </a:rPr>
              <a:t>		</a:t>
            </a:r>
            <a:r>
              <a:rPr lang="fr-FR" sz="2000" b="1" dirty="0" err="1">
                <a:solidFill>
                  <a:schemeClr val="tx1"/>
                </a:solidFill>
                <a:latin typeface="Courier New" charset="0"/>
                <a:ea typeface="Times New Roman" charset="0"/>
                <a:cs typeface="Courier New" charset="0"/>
              </a:rPr>
              <a:t>addi</a:t>
            </a:r>
            <a:r>
              <a:rPr lang="fr-FR" sz="2000" b="1" dirty="0">
                <a:solidFill>
                  <a:schemeClr val="tx1"/>
                </a:solidFill>
                <a:latin typeface="Courier New" charset="0"/>
                <a:ea typeface="Times New Roman" charset="0"/>
                <a:cs typeface="Courier New" charset="0"/>
              </a:rPr>
              <a:t>	$t0, t0, 7</a:t>
            </a:r>
          </a:p>
          <a:p>
            <a:pPr marL="274320" indent="-457200" eaLnBrk="1" hangingPunct="1">
              <a:lnSpc>
                <a:spcPct val="80000"/>
              </a:lnSpc>
              <a:spcBef>
                <a:spcPts val="0"/>
              </a:spcBef>
              <a:buFontTx/>
              <a:buNone/>
            </a:pPr>
            <a:r>
              <a:rPr lang="fr-FR" sz="2000" b="1" dirty="0">
                <a:solidFill>
                  <a:schemeClr val="tx1"/>
                </a:solidFill>
                <a:latin typeface="Courier New" charset="0"/>
                <a:ea typeface="Times New Roman" charset="0"/>
                <a:cs typeface="Courier New" charset="0"/>
              </a:rPr>
              <a:t>		</a:t>
            </a:r>
            <a:r>
              <a:rPr lang="pt-BR" sz="2000" b="1" dirty="0" err="1">
                <a:solidFill>
                  <a:schemeClr val="tx1"/>
                </a:solidFill>
                <a:latin typeface="Courier New" charset="0"/>
                <a:ea typeface="Times New Roman" charset="0"/>
                <a:cs typeface="Courier New" charset="0"/>
              </a:rPr>
              <a:t>sw</a:t>
            </a:r>
            <a:r>
              <a:rPr lang="pt-BR" sz="2000" b="1" dirty="0">
                <a:solidFill>
                  <a:schemeClr val="tx1"/>
                </a:solidFill>
                <a:latin typeface="Courier New" charset="0"/>
                <a:ea typeface="Times New Roman" charset="0"/>
                <a:cs typeface="Courier New" charset="0"/>
              </a:rPr>
              <a:t>	$t0, 0($a0)</a:t>
            </a:r>
          </a:p>
          <a:p>
            <a:pPr marL="274320" indent="-457200" eaLnBrk="1" hangingPunct="1">
              <a:lnSpc>
                <a:spcPct val="80000"/>
              </a:lnSpc>
              <a:spcBef>
                <a:spcPts val="0"/>
              </a:spcBef>
              <a:buFontTx/>
              <a:buNone/>
            </a:pPr>
            <a:r>
              <a:rPr lang="pt-BR" sz="2000" b="1" dirty="0">
                <a:solidFill>
                  <a:schemeClr val="tx1"/>
                </a:solidFill>
                <a:latin typeface="Courier New" charset="0"/>
                <a:ea typeface="Times New Roman" charset="0"/>
                <a:cs typeface="Courier New" charset="0"/>
              </a:rPr>
              <a:t>		</a:t>
            </a:r>
            <a:r>
              <a:rPr lang="pt-BR" sz="2000" b="1" dirty="0" err="1">
                <a:solidFill>
                  <a:schemeClr val="tx1"/>
                </a:solidFill>
                <a:latin typeface="Courier New" charset="0"/>
                <a:ea typeface="Times New Roman" charset="0"/>
                <a:cs typeface="Courier New" charset="0"/>
              </a:rPr>
              <a:t>addi</a:t>
            </a:r>
            <a:r>
              <a:rPr lang="pt-BR" sz="2000" b="1" dirty="0">
                <a:solidFill>
                  <a:schemeClr val="tx1"/>
                </a:solidFill>
                <a:latin typeface="Courier New" charset="0"/>
                <a:ea typeface="Times New Roman" charset="0"/>
                <a:cs typeface="Courier New" charset="0"/>
              </a:rPr>
              <a:t>	$a0, $a0, 4</a:t>
            </a:r>
          </a:p>
          <a:p>
            <a:pPr marL="274320" indent="-457200" eaLnBrk="1" hangingPunct="1">
              <a:lnSpc>
                <a:spcPct val="80000"/>
              </a:lnSpc>
              <a:spcBef>
                <a:spcPts val="0"/>
              </a:spcBef>
              <a:buFontTx/>
              <a:buNone/>
            </a:pPr>
            <a:r>
              <a:rPr lang="pt-BR" sz="2000" b="1" dirty="0">
                <a:solidFill>
                  <a:srgbClr val="000000"/>
                </a:solidFill>
                <a:latin typeface="Courier New" charset="0"/>
                <a:ea typeface="Times New Roman" charset="0"/>
                <a:cs typeface="Courier New" charset="0"/>
              </a:rPr>
              <a:t>		</a:t>
            </a:r>
            <a:r>
              <a:rPr lang="pt-BR" sz="2000" b="1" dirty="0" err="1">
                <a:solidFill>
                  <a:schemeClr val="accent5"/>
                </a:solidFill>
                <a:latin typeface="Courier New" charset="0"/>
                <a:ea typeface="Times New Roman" charset="0"/>
                <a:cs typeface="Courier New" charset="0"/>
              </a:rPr>
              <a:t>beq</a:t>
            </a:r>
            <a:r>
              <a:rPr lang="pt-BR" sz="2000" b="1" dirty="0">
                <a:solidFill>
                  <a:schemeClr val="accent5"/>
                </a:solidFill>
                <a:latin typeface="Courier New" charset="0"/>
                <a:ea typeface="Times New Roman" charset="0"/>
                <a:cs typeface="Courier New" charset="0"/>
              </a:rPr>
              <a:t>	$zero, $zero, loop </a:t>
            </a:r>
          </a:p>
          <a:p>
            <a:pPr marL="274320" indent="-457200" eaLnBrk="1" hangingPunct="1">
              <a:lnSpc>
                <a:spcPct val="80000"/>
              </a:lnSpc>
              <a:spcBef>
                <a:spcPts val="0"/>
              </a:spcBef>
              <a:buFontTx/>
              <a:buNone/>
            </a:pPr>
            <a:r>
              <a:rPr lang="pt-BR" sz="2000" b="1" dirty="0">
                <a:solidFill>
                  <a:srgbClr val="000000"/>
                </a:solidFill>
                <a:latin typeface="Courier New" charset="0"/>
                <a:ea typeface="Times New Roman" charset="0"/>
                <a:cs typeface="Courier New" charset="0"/>
              </a:rPr>
              <a:t>		</a:t>
            </a:r>
            <a:r>
              <a:rPr lang="en-US" sz="2000" b="1" dirty="0" err="1">
                <a:solidFill>
                  <a:schemeClr val="accent5"/>
                </a:solidFill>
                <a:latin typeface="Courier New" charset="0"/>
                <a:ea typeface="Times New Roman" charset="0"/>
                <a:cs typeface="Courier New" charset="0"/>
              </a:rPr>
              <a:t>nop</a:t>
            </a:r>
            <a:r>
              <a:rPr lang="en-US" sz="2000" b="1" dirty="0">
                <a:solidFill>
                  <a:srgbClr val="000000"/>
                </a:solidFill>
                <a:latin typeface="Courier New" charset="0"/>
                <a:ea typeface="Times New Roman" charset="0"/>
                <a:cs typeface="Courier New" charset="0"/>
              </a:rPr>
              <a:t>			; branch delay slot</a:t>
            </a:r>
          </a:p>
          <a:p>
            <a:pPr marL="274320" indent="-457200" eaLnBrk="1" hangingPunct="1">
              <a:lnSpc>
                <a:spcPct val="80000"/>
              </a:lnSpc>
              <a:spcBef>
                <a:spcPts val="0"/>
              </a:spcBef>
              <a:buFontTx/>
              <a:buNone/>
            </a:pPr>
            <a:r>
              <a:rPr lang="en-US" sz="2000" b="1" dirty="0">
                <a:solidFill>
                  <a:srgbClr val="000000"/>
                </a:solidFill>
                <a:latin typeface="Courier New" charset="0"/>
                <a:ea typeface="Times New Roman" charset="0"/>
                <a:cs typeface="Courier New" charset="0"/>
              </a:rPr>
              <a:t>	done: halt</a:t>
            </a:r>
          </a:p>
        </p:txBody>
      </p:sp>
      <p:sp>
        <p:nvSpPr>
          <p:cNvPr id="3" name="Folded Corner 2"/>
          <p:cNvSpPr/>
          <p:nvPr/>
        </p:nvSpPr>
        <p:spPr>
          <a:xfrm>
            <a:off x="164214" y="2978050"/>
            <a:ext cx="1149501" cy="1653256"/>
          </a:xfrm>
          <a:prstGeom prst="foldedCorner">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Let’s assume one delay slot</a:t>
            </a:r>
          </a:p>
        </p:txBody>
      </p:sp>
    </p:spTree>
    <p:extLst>
      <p:ext uri="{BB962C8B-B14F-4D97-AF65-F5344CB8AC3E}">
        <p14:creationId xmlns:p14="http://schemas.microsoft.com/office/powerpoint/2010/main" val="158873502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ormAutofit fontScale="90000"/>
          </a:bodyPr>
          <a:lstStyle/>
          <a:p>
            <a:pPr eaLnBrk="1" hangingPunct="1"/>
            <a:r>
              <a:rPr lang="en-US" dirty="0">
                <a:latin typeface="Arial" charset="0"/>
                <a:cs typeface="Arial" charset="0"/>
              </a:rPr>
              <a:t>Delayed branch – during optimization</a:t>
            </a:r>
          </a:p>
        </p:txBody>
      </p:sp>
      <p:sp>
        <p:nvSpPr>
          <p:cNvPr id="61443" name="Rectangle 3"/>
          <p:cNvSpPr>
            <a:spLocks noGrp="1" noChangeArrowheads="1"/>
          </p:cNvSpPr>
          <p:nvPr>
            <p:ph type="body" idx="1"/>
          </p:nvPr>
        </p:nvSpPr>
        <p:spPr>
          <a:xfrm>
            <a:off x="1313715" y="2133600"/>
            <a:ext cx="7674282" cy="3992563"/>
          </a:xfrm>
        </p:spPr>
        <p:txBody>
          <a:bodyPr>
            <a:normAutofit/>
          </a:bodyPr>
          <a:lstStyle/>
          <a:p>
            <a:pPr marL="274320" indent="-457200" eaLnBrk="1" hangingPunct="1">
              <a:lnSpc>
                <a:spcPct val="80000"/>
              </a:lnSpc>
              <a:spcBef>
                <a:spcPts val="0"/>
              </a:spcBef>
              <a:buFontTx/>
              <a:buNone/>
            </a:pPr>
            <a:r>
              <a:rPr lang="en-US" sz="2000" b="1" dirty="0">
                <a:solidFill>
                  <a:srgbClr val="000000"/>
                </a:solidFill>
                <a:latin typeface="Courier New" charset="0"/>
                <a:ea typeface="Times New Roman" charset="0"/>
                <a:cs typeface="Courier New" charset="0"/>
              </a:rPr>
              <a:t>;	Add 7 to each element of a ten-element array</a:t>
            </a:r>
          </a:p>
          <a:p>
            <a:pPr marL="274320" indent="-457200" eaLnBrk="1" hangingPunct="1">
              <a:lnSpc>
                <a:spcPct val="80000"/>
              </a:lnSpc>
              <a:spcBef>
                <a:spcPts val="0"/>
              </a:spcBef>
              <a:buFontTx/>
              <a:buNone/>
            </a:pPr>
            <a:r>
              <a:rPr lang="en-US" sz="2000" b="1" dirty="0">
                <a:solidFill>
                  <a:srgbClr val="000000"/>
                </a:solidFill>
                <a:latin typeface="Courier New" charset="0"/>
                <a:ea typeface="Times New Roman" charset="0"/>
                <a:cs typeface="Courier New" charset="0"/>
              </a:rPr>
              <a:t>;	whose address is in a0</a:t>
            </a:r>
          </a:p>
          <a:p>
            <a:pPr marL="274320" indent="-457200" eaLnBrk="1" hangingPunct="1">
              <a:lnSpc>
                <a:spcPct val="80000"/>
              </a:lnSpc>
              <a:spcBef>
                <a:spcPts val="0"/>
              </a:spcBef>
              <a:buFontTx/>
              <a:buNone/>
            </a:pPr>
            <a:r>
              <a:rPr lang="en-US" sz="2000" b="1" dirty="0">
                <a:solidFill>
                  <a:srgbClr val="000000"/>
                </a:solidFill>
                <a:latin typeface="Courier New" charset="0"/>
                <a:ea typeface="Times New Roman" charset="0"/>
                <a:cs typeface="Courier New" charset="0"/>
              </a:rPr>
              <a:t>	    </a:t>
            </a:r>
            <a:r>
              <a:rPr lang="en-US" sz="2000" b="1" dirty="0" err="1">
                <a:solidFill>
                  <a:srgbClr val="000000"/>
                </a:solidFill>
                <a:latin typeface="Courier New" charset="0"/>
                <a:ea typeface="Times New Roman" charset="0"/>
                <a:cs typeface="Courier New" charset="0"/>
              </a:rPr>
              <a:t>addi</a:t>
            </a:r>
            <a:r>
              <a:rPr lang="en-US" sz="2000" b="1" dirty="0">
                <a:solidFill>
                  <a:srgbClr val="000000"/>
                </a:solidFill>
                <a:latin typeface="Courier New" charset="0"/>
                <a:ea typeface="Times New Roman" charset="0"/>
                <a:cs typeface="Courier New" charset="0"/>
              </a:rPr>
              <a:t>	$t1, $a0, 40; When a0=t1 we are done</a:t>
            </a:r>
          </a:p>
          <a:p>
            <a:pPr marL="274320" indent="-457200" eaLnBrk="1" hangingPunct="1">
              <a:lnSpc>
                <a:spcPct val="80000"/>
              </a:lnSpc>
              <a:spcBef>
                <a:spcPts val="0"/>
              </a:spcBef>
              <a:buFontTx/>
              <a:buNone/>
            </a:pPr>
            <a:r>
              <a:rPr lang="en-US" sz="2000" b="1" dirty="0">
                <a:solidFill>
                  <a:srgbClr val="000000"/>
                </a:solidFill>
                <a:latin typeface="Courier New" charset="0"/>
                <a:ea typeface="Times New Roman" charset="0"/>
                <a:cs typeface="Courier New" charset="0"/>
              </a:rPr>
              <a:t>  loop:	</a:t>
            </a:r>
          </a:p>
          <a:p>
            <a:pPr marL="274320" indent="-457200" eaLnBrk="1" hangingPunct="1">
              <a:lnSpc>
                <a:spcPct val="80000"/>
              </a:lnSpc>
              <a:spcBef>
                <a:spcPts val="0"/>
              </a:spcBef>
              <a:buFontTx/>
              <a:buNone/>
            </a:pPr>
            <a:r>
              <a:rPr lang="en-US" sz="2000" b="1" dirty="0">
                <a:solidFill>
                  <a:srgbClr val="000000"/>
                </a:solidFill>
                <a:latin typeface="Courier New" charset="0"/>
                <a:ea typeface="Times New Roman" charset="0"/>
                <a:cs typeface="Courier New" charset="0"/>
              </a:rPr>
              <a:t>		</a:t>
            </a:r>
            <a:r>
              <a:rPr lang="en-US" sz="2000" b="1" dirty="0" err="1">
                <a:solidFill>
                  <a:srgbClr val="000000"/>
                </a:solidFill>
                <a:latin typeface="Courier New" charset="0"/>
                <a:ea typeface="Times New Roman" charset="0"/>
                <a:cs typeface="Courier New" charset="0"/>
              </a:rPr>
              <a:t>beq</a:t>
            </a:r>
            <a:r>
              <a:rPr lang="en-US" sz="2000" b="1" dirty="0">
                <a:solidFill>
                  <a:srgbClr val="000000"/>
                </a:solidFill>
                <a:latin typeface="Courier New" charset="0"/>
                <a:ea typeface="Times New Roman" charset="0"/>
                <a:cs typeface="Courier New" charset="0"/>
              </a:rPr>
              <a:t>	$a0, $t1, done</a:t>
            </a:r>
          </a:p>
          <a:p>
            <a:pPr marL="274320" indent="-457200" eaLnBrk="1" hangingPunct="1">
              <a:lnSpc>
                <a:spcPct val="80000"/>
              </a:lnSpc>
              <a:spcBef>
                <a:spcPts val="0"/>
              </a:spcBef>
              <a:buFontTx/>
              <a:buNone/>
            </a:pPr>
            <a:r>
              <a:rPr lang="en-US" sz="2000" b="1" dirty="0">
                <a:solidFill>
                  <a:srgbClr val="000000"/>
                </a:solidFill>
                <a:latin typeface="Courier New" charset="0"/>
                <a:ea typeface="Times New Roman" charset="0"/>
                <a:cs typeface="Courier New" charset="0"/>
              </a:rPr>
              <a:t>		</a:t>
            </a:r>
            <a:r>
              <a:rPr lang="en-US" sz="2000" b="1" dirty="0" err="1">
                <a:solidFill>
                  <a:srgbClr val="000000"/>
                </a:solidFill>
                <a:latin typeface="Courier New" charset="0"/>
                <a:ea typeface="Times New Roman" charset="0"/>
                <a:cs typeface="Courier New" charset="0"/>
              </a:rPr>
              <a:t>nop</a:t>
            </a:r>
            <a:r>
              <a:rPr lang="en-US" sz="2000" b="1" dirty="0">
                <a:solidFill>
                  <a:srgbClr val="000000"/>
                </a:solidFill>
                <a:latin typeface="Courier New" charset="0"/>
                <a:ea typeface="Times New Roman" charset="0"/>
                <a:cs typeface="Courier New" charset="0"/>
              </a:rPr>
              <a:t>			; branch delay slot</a:t>
            </a:r>
            <a:endParaRPr lang="fr-FR" sz="2000" b="1" dirty="0">
              <a:solidFill>
                <a:srgbClr val="000000"/>
              </a:solidFill>
              <a:latin typeface="Courier New" charset="0"/>
              <a:ea typeface="Times New Roman" charset="0"/>
              <a:cs typeface="Courier New" charset="0"/>
            </a:endParaRPr>
          </a:p>
          <a:p>
            <a:pPr marL="274320" indent="-457200" eaLnBrk="1" hangingPunct="1">
              <a:lnSpc>
                <a:spcPct val="80000"/>
              </a:lnSpc>
              <a:spcBef>
                <a:spcPts val="0"/>
              </a:spcBef>
              <a:buFontTx/>
              <a:buNone/>
            </a:pPr>
            <a:r>
              <a:rPr lang="fr-FR" sz="2000" b="1" dirty="0">
                <a:solidFill>
                  <a:srgbClr val="000000"/>
                </a:solidFill>
                <a:latin typeface="Courier New" charset="0"/>
                <a:ea typeface="Times New Roman" charset="0"/>
                <a:cs typeface="Courier New" charset="0"/>
              </a:rPr>
              <a:t>		</a:t>
            </a:r>
            <a:r>
              <a:rPr lang="fr-FR" sz="2000" b="1" dirty="0" err="1">
                <a:solidFill>
                  <a:srgbClr val="FF3300"/>
                </a:solidFill>
                <a:latin typeface="Courier New" charset="0"/>
                <a:ea typeface="Times New Roman" charset="0"/>
                <a:cs typeface="Courier New" charset="0"/>
              </a:rPr>
              <a:t>lw</a:t>
            </a:r>
            <a:r>
              <a:rPr lang="fr-FR" sz="2000" b="1" dirty="0">
                <a:solidFill>
                  <a:srgbClr val="FF3300"/>
                </a:solidFill>
                <a:latin typeface="Courier New" charset="0"/>
                <a:ea typeface="Times New Roman" charset="0"/>
                <a:cs typeface="Courier New" charset="0"/>
              </a:rPr>
              <a:t>	$t0, 0($a0)</a:t>
            </a:r>
          </a:p>
          <a:p>
            <a:pPr marL="274320" indent="-457200" eaLnBrk="1" hangingPunct="1">
              <a:lnSpc>
                <a:spcPct val="80000"/>
              </a:lnSpc>
              <a:spcBef>
                <a:spcPts val="0"/>
              </a:spcBef>
              <a:buFontTx/>
              <a:buNone/>
            </a:pPr>
            <a:r>
              <a:rPr lang="fr-FR" sz="2000" b="1" dirty="0">
                <a:solidFill>
                  <a:srgbClr val="000000"/>
                </a:solidFill>
                <a:latin typeface="Courier New" charset="0"/>
                <a:ea typeface="Times New Roman" charset="0"/>
                <a:cs typeface="Courier New" charset="0"/>
              </a:rPr>
              <a:t>		</a:t>
            </a:r>
            <a:r>
              <a:rPr lang="fr-FR" sz="2000" b="1" dirty="0" err="1">
                <a:solidFill>
                  <a:srgbClr val="000000"/>
                </a:solidFill>
                <a:latin typeface="Courier New" charset="0"/>
                <a:ea typeface="Times New Roman" charset="0"/>
                <a:cs typeface="Courier New" charset="0"/>
              </a:rPr>
              <a:t>addi</a:t>
            </a:r>
            <a:r>
              <a:rPr lang="fr-FR" sz="2000" b="1" dirty="0">
                <a:solidFill>
                  <a:srgbClr val="000000"/>
                </a:solidFill>
                <a:latin typeface="Courier New" charset="0"/>
                <a:ea typeface="Times New Roman" charset="0"/>
                <a:cs typeface="Courier New" charset="0"/>
              </a:rPr>
              <a:t>	$t0, $t0, 7</a:t>
            </a:r>
          </a:p>
          <a:p>
            <a:pPr marL="274320" indent="-457200" eaLnBrk="1" hangingPunct="1">
              <a:lnSpc>
                <a:spcPct val="80000"/>
              </a:lnSpc>
              <a:spcBef>
                <a:spcPts val="0"/>
              </a:spcBef>
              <a:buFontTx/>
              <a:buNone/>
            </a:pPr>
            <a:r>
              <a:rPr lang="fr-FR" sz="2000" b="1" dirty="0">
                <a:solidFill>
                  <a:srgbClr val="000000"/>
                </a:solidFill>
                <a:latin typeface="Courier New" charset="0"/>
                <a:ea typeface="Times New Roman" charset="0"/>
                <a:cs typeface="Courier New" charset="0"/>
              </a:rPr>
              <a:t>		</a:t>
            </a:r>
            <a:r>
              <a:rPr lang="pt-BR" sz="2000" b="1" dirty="0" err="1">
                <a:solidFill>
                  <a:srgbClr val="000000"/>
                </a:solidFill>
                <a:latin typeface="Courier New" charset="0"/>
                <a:ea typeface="Times New Roman" charset="0"/>
                <a:cs typeface="Courier New" charset="0"/>
              </a:rPr>
              <a:t>sw</a:t>
            </a:r>
            <a:r>
              <a:rPr lang="pt-BR" sz="2000" b="1" dirty="0">
                <a:solidFill>
                  <a:srgbClr val="000000"/>
                </a:solidFill>
                <a:latin typeface="Courier New" charset="0"/>
                <a:ea typeface="Times New Roman" charset="0"/>
                <a:cs typeface="Courier New" charset="0"/>
              </a:rPr>
              <a:t>	$t0, 0($a0)</a:t>
            </a:r>
          </a:p>
          <a:p>
            <a:pPr marL="274320" indent="-457200" eaLnBrk="1" hangingPunct="1">
              <a:lnSpc>
                <a:spcPct val="80000"/>
              </a:lnSpc>
              <a:spcBef>
                <a:spcPts val="0"/>
              </a:spcBef>
              <a:buFontTx/>
              <a:buNone/>
            </a:pPr>
            <a:r>
              <a:rPr lang="pt-BR" sz="2000" b="1" dirty="0">
                <a:solidFill>
                  <a:srgbClr val="000000"/>
                </a:solidFill>
                <a:latin typeface="Courier New" charset="0"/>
                <a:ea typeface="Times New Roman" charset="0"/>
                <a:cs typeface="Courier New" charset="0"/>
              </a:rPr>
              <a:t>		</a:t>
            </a:r>
            <a:r>
              <a:rPr lang="pt-BR" sz="2000" b="1" dirty="0" err="1">
                <a:solidFill>
                  <a:srgbClr val="FF3300"/>
                </a:solidFill>
                <a:latin typeface="Courier New" charset="0"/>
                <a:ea typeface="Times New Roman" charset="0"/>
                <a:cs typeface="Courier New" charset="0"/>
              </a:rPr>
              <a:t>addi</a:t>
            </a:r>
            <a:r>
              <a:rPr lang="pt-BR" sz="2000" b="1" dirty="0">
                <a:solidFill>
                  <a:srgbClr val="FF3300"/>
                </a:solidFill>
                <a:latin typeface="Courier New" charset="0"/>
                <a:ea typeface="Times New Roman" charset="0"/>
                <a:cs typeface="Courier New" charset="0"/>
              </a:rPr>
              <a:t>	$a0, $a0, 4</a:t>
            </a:r>
          </a:p>
          <a:p>
            <a:pPr marL="274320" indent="-457200" eaLnBrk="1" hangingPunct="1">
              <a:lnSpc>
                <a:spcPct val="80000"/>
              </a:lnSpc>
              <a:spcBef>
                <a:spcPts val="0"/>
              </a:spcBef>
              <a:buFontTx/>
              <a:buNone/>
            </a:pPr>
            <a:r>
              <a:rPr lang="pt-BR" sz="2000" b="1" dirty="0">
                <a:solidFill>
                  <a:srgbClr val="000000"/>
                </a:solidFill>
                <a:latin typeface="Courier New" charset="0"/>
                <a:ea typeface="Times New Roman" charset="0"/>
                <a:cs typeface="Courier New" charset="0"/>
              </a:rPr>
              <a:t>		</a:t>
            </a:r>
            <a:r>
              <a:rPr lang="pt-BR" sz="2000" b="1" dirty="0" err="1">
                <a:solidFill>
                  <a:srgbClr val="000000"/>
                </a:solidFill>
                <a:latin typeface="Courier New" charset="0"/>
                <a:ea typeface="Times New Roman" charset="0"/>
                <a:cs typeface="Courier New" charset="0"/>
              </a:rPr>
              <a:t>beq</a:t>
            </a:r>
            <a:r>
              <a:rPr lang="pt-BR" sz="2000" b="1" dirty="0">
                <a:solidFill>
                  <a:srgbClr val="000000"/>
                </a:solidFill>
                <a:latin typeface="Courier New" charset="0"/>
                <a:ea typeface="Times New Roman" charset="0"/>
                <a:cs typeface="Courier New" charset="0"/>
              </a:rPr>
              <a:t>	$zero, $zero, loop </a:t>
            </a:r>
          </a:p>
          <a:p>
            <a:pPr marL="274320" indent="-457200" eaLnBrk="1" hangingPunct="1">
              <a:lnSpc>
                <a:spcPct val="80000"/>
              </a:lnSpc>
              <a:spcBef>
                <a:spcPts val="0"/>
              </a:spcBef>
              <a:buFontTx/>
              <a:buNone/>
            </a:pPr>
            <a:r>
              <a:rPr lang="pt-BR" sz="2000" b="1" dirty="0">
                <a:solidFill>
                  <a:srgbClr val="000000"/>
                </a:solidFill>
                <a:latin typeface="Courier New" charset="0"/>
                <a:ea typeface="Times New Roman" charset="0"/>
                <a:cs typeface="Courier New" charset="0"/>
              </a:rPr>
              <a:t>		</a:t>
            </a:r>
            <a:r>
              <a:rPr lang="en-US" sz="2000" b="1" dirty="0" err="1">
                <a:solidFill>
                  <a:srgbClr val="000000"/>
                </a:solidFill>
                <a:latin typeface="Courier New" charset="0"/>
                <a:ea typeface="Times New Roman" charset="0"/>
                <a:cs typeface="Courier New" charset="0"/>
              </a:rPr>
              <a:t>nop</a:t>
            </a:r>
            <a:r>
              <a:rPr lang="en-US" sz="2000" b="1" dirty="0">
                <a:solidFill>
                  <a:srgbClr val="000000"/>
                </a:solidFill>
                <a:latin typeface="Courier New" charset="0"/>
                <a:ea typeface="Times New Roman" charset="0"/>
                <a:cs typeface="Courier New" charset="0"/>
              </a:rPr>
              <a:t>			; branch delay slot</a:t>
            </a:r>
          </a:p>
          <a:p>
            <a:pPr marL="274320" indent="-457200" eaLnBrk="1" hangingPunct="1">
              <a:lnSpc>
                <a:spcPct val="80000"/>
              </a:lnSpc>
              <a:spcBef>
                <a:spcPts val="0"/>
              </a:spcBef>
              <a:buFontTx/>
              <a:buNone/>
            </a:pPr>
            <a:r>
              <a:rPr lang="en-US" sz="2000" b="1" dirty="0">
                <a:solidFill>
                  <a:srgbClr val="000000"/>
                </a:solidFill>
                <a:latin typeface="Courier New" charset="0"/>
                <a:ea typeface="Times New Roman" charset="0"/>
                <a:cs typeface="Courier New" charset="0"/>
              </a:rPr>
              <a:t>	done: halt</a:t>
            </a:r>
          </a:p>
        </p:txBody>
      </p:sp>
      <p:sp>
        <p:nvSpPr>
          <p:cNvPr id="6" name="Freeform 5"/>
          <p:cNvSpPr/>
          <p:nvPr/>
        </p:nvSpPr>
        <p:spPr>
          <a:xfrm>
            <a:off x="1652958" y="3541751"/>
            <a:ext cx="602252" cy="235555"/>
          </a:xfrm>
          <a:custGeom>
            <a:avLst/>
            <a:gdLst>
              <a:gd name="connsiteX0" fmla="*/ 602252 w 602252"/>
              <a:gd name="connsiteY0" fmla="*/ 235555 h 235555"/>
              <a:gd name="connsiteX1" fmla="*/ 133 w 602252"/>
              <a:gd name="connsiteY1" fmla="*/ 180811 h 235555"/>
              <a:gd name="connsiteX2" fmla="*/ 547514 w 602252"/>
              <a:gd name="connsiteY2" fmla="*/ 16581 h 235555"/>
              <a:gd name="connsiteX3" fmla="*/ 580357 w 602252"/>
              <a:gd name="connsiteY3" fmla="*/ 5632 h 235555"/>
            </a:gdLst>
            <a:ahLst/>
            <a:cxnLst>
              <a:cxn ang="0">
                <a:pos x="connsiteX0" y="connsiteY0"/>
              </a:cxn>
              <a:cxn ang="0">
                <a:pos x="connsiteX1" y="connsiteY1"/>
              </a:cxn>
              <a:cxn ang="0">
                <a:pos x="connsiteX2" y="connsiteY2"/>
              </a:cxn>
              <a:cxn ang="0">
                <a:pos x="connsiteX3" y="connsiteY3"/>
              </a:cxn>
            </a:cxnLst>
            <a:rect l="l" t="t" r="r" b="b"/>
            <a:pathLst>
              <a:path w="602252" h="235555">
                <a:moveTo>
                  <a:pt x="602252" y="235555"/>
                </a:moveTo>
                <a:cubicBezTo>
                  <a:pt x="305754" y="226431"/>
                  <a:pt x="9256" y="217307"/>
                  <a:pt x="133" y="180811"/>
                </a:cubicBezTo>
                <a:cubicBezTo>
                  <a:pt x="-8990" y="144315"/>
                  <a:pt x="450810" y="45777"/>
                  <a:pt x="547514" y="16581"/>
                </a:cubicBezTo>
                <a:cubicBezTo>
                  <a:pt x="644218" y="-12616"/>
                  <a:pt x="580357" y="5632"/>
                  <a:pt x="580357" y="5632"/>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Folded Corner 10"/>
          <p:cNvSpPr/>
          <p:nvPr/>
        </p:nvSpPr>
        <p:spPr>
          <a:xfrm>
            <a:off x="6054034" y="3766358"/>
            <a:ext cx="2200472" cy="963486"/>
          </a:xfrm>
          <a:prstGeom prst="foldedCorner">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OK if LW is redundantly executed on loop exit</a:t>
            </a:r>
          </a:p>
        </p:txBody>
      </p:sp>
    </p:spTree>
    <p:extLst>
      <p:ext uri="{BB962C8B-B14F-4D97-AF65-F5344CB8AC3E}">
        <p14:creationId xmlns:p14="http://schemas.microsoft.com/office/powerpoint/2010/main" val="159390898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ormAutofit fontScale="90000"/>
          </a:bodyPr>
          <a:lstStyle/>
          <a:p>
            <a:pPr eaLnBrk="1" hangingPunct="1"/>
            <a:r>
              <a:rPr lang="en-US" dirty="0">
                <a:latin typeface="Arial" charset="0"/>
                <a:cs typeface="Arial" charset="0"/>
              </a:rPr>
              <a:t>Delayed branch – during optimization</a:t>
            </a:r>
          </a:p>
        </p:txBody>
      </p:sp>
      <p:sp>
        <p:nvSpPr>
          <p:cNvPr id="61443" name="Rectangle 3"/>
          <p:cNvSpPr>
            <a:spLocks noGrp="1" noChangeArrowheads="1"/>
          </p:cNvSpPr>
          <p:nvPr>
            <p:ph type="body" idx="1"/>
          </p:nvPr>
        </p:nvSpPr>
        <p:spPr>
          <a:xfrm>
            <a:off x="1313715" y="2133600"/>
            <a:ext cx="7674282" cy="3992563"/>
          </a:xfrm>
        </p:spPr>
        <p:txBody>
          <a:bodyPr>
            <a:normAutofit/>
          </a:bodyPr>
          <a:lstStyle/>
          <a:p>
            <a:pPr marL="274320" indent="-457200" eaLnBrk="1" hangingPunct="1">
              <a:lnSpc>
                <a:spcPct val="80000"/>
              </a:lnSpc>
              <a:spcBef>
                <a:spcPts val="0"/>
              </a:spcBef>
              <a:buFontTx/>
              <a:buNone/>
            </a:pPr>
            <a:r>
              <a:rPr lang="en-US" sz="2000" b="1" dirty="0">
                <a:solidFill>
                  <a:srgbClr val="000000"/>
                </a:solidFill>
                <a:latin typeface="Courier New" charset="0"/>
                <a:ea typeface="Times New Roman" charset="0"/>
                <a:cs typeface="Courier New" charset="0"/>
              </a:rPr>
              <a:t>;	Add 7 to each element of a ten-element array</a:t>
            </a:r>
          </a:p>
          <a:p>
            <a:pPr marL="274320" indent="-457200" eaLnBrk="1" hangingPunct="1">
              <a:lnSpc>
                <a:spcPct val="80000"/>
              </a:lnSpc>
              <a:spcBef>
                <a:spcPts val="0"/>
              </a:spcBef>
              <a:buFontTx/>
              <a:buNone/>
            </a:pPr>
            <a:r>
              <a:rPr lang="en-US" sz="2000" b="1" dirty="0">
                <a:solidFill>
                  <a:srgbClr val="000000"/>
                </a:solidFill>
                <a:latin typeface="Courier New" charset="0"/>
                <a:ea typeface="Times New Roman" charset="0"/>
                <a:cs typeface="Courier New" charset="0"/>
              </a:rPr>
              <a:t>;	whose address is in a0</a:t>
            </a:r>
          </a:p>
          <a:p>
            <a:pPr marL="274320" indent="-457200" eaLnBrk="1" hangingPunct="1">
              <a:lnSpc>
                <a:spcPct val="80000"/>
              </a:lnSpc>
              <a:spcBef>
                <a:spcPts val="0"/>
              </a:spcBef>
              <a:buFontTx/>
              <a:buNone/>
            </a:pPr>
            <a:r>
              <a:rPr lang="en-US" sz="2000" b="1" dirty="0">
                <a:solidFill>
                  <a:srgbClr val="000000"/>
                </a:solidFill>
                <a:latin typeface="Courier New" charset="0"/>
                <a:ea typeface="Times New Roman" charset="0"/>
                <a:cs typeface="Courier New" charset="0"/>
              </a:rPr>
              <a:t>	    </a:t>
            </a:r>
            <a:r>
              <a:rPr lang="en-US" sz="2000" b="1" dirty="0" err="1">
                <a:solidFill>
                  <a:srgbClr val="000000"/>
                </a:solidFill>
                <a:latin typeface="Courier New" charset="0"/>
                <a:ea typeface="Times New Roman" charset="0"/>
                <a:cs typeface="Courier New" charset="0"/>
              </a:rPr>
              <a:t>addi</a:t>
            </a:r>
            <a:r>
              <a:rPr lang="en-US" sz="2000" b="1" dirty="0">
                <a:solidFill>
                  <a:srgbClr val="000000"/>
                </a:solidFill>
                <a:latin typeface="Courier New" charset="0"/>
                <a:ea typeface="Times New Roman" charset="0"/>
                <a:cs typeface="Courier New" charset="0"/>
              </a:rPr>
              <a:t>	$t1, $a0, 40; When a0=t1 we are done</a:t>
            </a:r>
          </a:p>
          <a:p>
            <a:pPr marL="274320" indent="-457200" eaLnBrk="1" hangingPunct="1">
              <a:lnSpc>
                <a:spcPct val="80000"/>
              </a:lnSpc>
              <a:spcBef>
                <a:spcPts val="0"/>
              </a:spcBef>
              <a:buFontTx/>
              <a:buNone/>
            </a:pPr>
            <a:r>
              <a:rPr lang="en-US" sz="2000" b="1" dirty="0">
                <a:solidFill>
                  <a:srgbClr val="000000"/>
                </a:solidFill>
                <a:latin typeface="Courier New" charset="0"/>
                <a:ea typeface="Times New Roman" charset="0"/>
                <a:cs typeface="Courier New" charset="0"/>
              </a:rPr>
              <a:t>  loop:	</a:t>
            </a:r>
          </a:p>
          <a:p>
            <a:pPr marL="274320" indent="-457200" eaLnBrk="1" hangingPunct="1">
              <a:lnSpc>
                <a:spcPct val="80000"/>
              </a:lnSpc>
              <a:spcBef>
                <a:spcPts val="0"/>
              </a:spcBef>
              <a:buFontTx/>
              <a:buNone/>
            </a:pPr>
            <a:r>
              <a:rPr lang="en-US" sz="2000" b="1" dirty="0">
                <a:solidFill>
                  <a:srgbClr val="000000"/>
                </a:solidFill>
                <a:latin typeface="Courier New" charset="0"/>
                <a:ea typeface="Times New Roman" charset="0"/>
                <a:cs typeface="Courier New" charset="0"/>
              </a:rPr>
              <a:t>		</a:t>
            </a:r>
            <a:r>
              <a:rPr lang="en-US" sz="2000" b="1" dirty="0" err="1">
                <a:solidFill>
                  <a:srgbClr val="000000"/>
                </a:solidFill>
                <a:latin typeface="Courier New" charset="0"/>
                <a:ea typeface="Times New Roman" charset="0"/>
                <a:cs typeface="Courier New" charset="0"/>
              </a:rPr>
              <a:t>beq</a:t>
            </a:r>
            <a:r>
              <a:rPr lang="en-US" sz="2000" b="1" dirty="0">
                <a:solidFill>
                  <a:srgbClr val="000000"/>
                </a:solidFill>
                <a:latin typeface="Courier New" charset="0"/>
                <a:ea typeface="Times New Roman" charset="0"/>
                <a:cs typeface="Courier New" charset="0"/>
              </a:rPr>
              <a:t>	$a0, $t1, done</a:t>
            </a:r>
          </a:p>
          <a:p>
            <a:pPr marL="274320" indent="-457200" eaLnBrk="1" hangingPunct="1">
              <a:lnSpc>
                <a:spcPct val="80000"/>
              </a:lnSpc>
              <a:spcBef>
                <a:spcPts val="0"/>
              </a:spcBef>
              <a:buFontTx/>
              <a:buNone/>
            </a:pPr>
            <a:r>
              <a:rPr lang="en-US" sz="2000" b="1" dirty="0">
                <a:solidFill>
                  <a:srgbClr val="000000"/>
                </a:solidFill>
                <a:latin typeface="Courier New" charset="0"/>
                <a:ea typeface="Times New Roman" charset="0"/>
                <a:cs typeface="Courier New" charset="0"/>
              </a:rPr>
              <a:t>		</a:t>
            </a:r>
            <a:r>
              <a:rPr lang="en-US" sz="2000" b="1" dirty="0" err="1">
                <a:solidFill>
                  <a:srgbClr val="000000"/>
                </a:solidFill>
                <a:latin typeface="Courier New" charset="0"/>
                <a:ea typeface="Times New Roman" charset="0"/>
                <a:cs typeface="Courier New" charset="0"/>
              </a:rPr>
              <a:t>nop</a:t>
            </a:r>
            <a:r>
              <a:rPr lang="en-US" sz="2000" b="1" dirty="0">
                <a:solidFill>
                  <a:srgbClr val="000000"/>
                </a:solidFill>
                <a:latin typeface="Courier New" charset="0"/>
                <a:ea typeface="Times New Roman" charset="0"/>
                <a:cs typeface="Courier New" charset="0"/>
              </a:rPr>
              <a:t>			; branch delay slot</a:t>
            </a:r>
            <a:endParaRPr lang="fr-FR" sz="2000" b="1" dirty="0">
              <a:solidFill>
                <a:srgbClr val="000000"/>
              </a:solidFill>
              <a:latin typeface="Courier New" charset="0"/>
              <a:ea typeface="Times New Roman" charset="0"/>
              <a:cs typeface="Courier New" charset="0"/>
            </a:endParaRPr>
          </a:p>
          <a:p>
            <a:pPr marL="274320" indent="-457200" eaLnBrk="1" hangingPunct="1">
              <a:lnSpc>
                <a:spcPct val="80000"/>
              </a:lnSpc>
              <a:spcBef>
                <a:spcPts val="0"/>
              </a:spcBef>
              <a:buFontTx/>
              <a:buNone/>
            </a:pPr>
            <a:r>
              <a:rPr lang="fr-FR" sz="2000" b="1" dirty="0">
                <a:solidFill>
                  <a:srgbClr val="000000"/>
                </a:solidFill>
                <a:latin typeface="Courier New" charset="0"/>
                <a:ea typeface="Times New Roman" charset="0"/>
                <a:cs typeface="Courier New" charset="0"/>
              </a:rPr>
              <a:t>		</a:t>
            </a:r>
            <a:r>
              <a:rPr lang="fr-FR" sz="2000" b="1" dirty="0" err="1">
                <a:solidFill>
                  <a:srgbClr val="FF3300"/>
                </a:solidFill>
                <a:latin typeface="Courier New" charset="0"/>
                <a:ea typeface="Times New Roman" charset="0"/>
                <a:cs typeface="Courier New" charset="0"/>
              </a:rPr>
              <a:t>lw</a:t>
            </a:r>
            <a:r>
              <a:rPr lang="fr-FR" sz="2000" b="1" dirty="0">
                <a:solidFill>
                  <a:srgbClr val="FF3300"/>
                </a:solidFill>
                <a:latin typeface="Courier New" charset="0"/>
                <a:ea typeface="Times New Roman" charset="0"/>
                <a:cs typeface="Courier New" charset="0"/>
              </a:rPr>
              <a:t>	$t0, 0($a0)</a:t>
            </a:r>
          </a:p>
          <a:p>
            <a:pPr marL="274320" indent="-457200" eaLnBrk="1" hangingPunct="1">
              <a:lnSpc>
                <a:spcPct val="80000"/>
              </a:lnSpc>
              <a:spcBef>
                <a:spcPts val="0"/>
              </a:spcBef>
              <a:buFontTx/>
              <a:buNone/>
            </a:pPr>
            <a:r>
              <a:rPr lang="fr-FR" sz="2000" b="1" dirty="0">
                <a:solidFill>
                  <a:srgbClr val="000000"/>
                </a:solidFill>
                <a:latin typeface="Courier New" charset="0"/>
                <a:ea typeface="Times New Roman" charset="0"/>
                <a:cs typeface="Courier New" charset="0"/>
              </a:rPr>
              <a:t>		</a:t>
            </a:r>
            <a:r>
              <a:rPr lang="fr-FR" sz="2000" b="1" dirty="0" err="1">
                <a:solidFill>
                  <a:srgbClr val="000000"/>
                </a:solidFill>
                <a:latin typeface="Courier New" charset="0"/>
                <a:ea typeface="Times New Roman" charset="0"/>
                <a:cs typeface="Courier New" charset="0"/>
              </a:rPr>
              <a:t>addi</a:t>
            </a:r>
            <a:r>
              <a:rPr lang="fr-FR" sz="2000" b="1" dirty="0">
                <a:solidFill>
                  <a:srgbClr val="000000"/>
                </a:solidFill>
                <a:latin typeface="Courier New" charset="0"/>
                <a:ea typeface="Times New Roman" charset="0"/>
                <a:cs typeface="Courier New" charset="0"/>
              </a:rPr>
              <a:t>	$t0, $t0, 7</a:t>
            </a:r>
          </a:p>
          <a:p>
            <a:pPr marL="274320" indent="-457200" eaLnBrk="1" hangingPunct="1">
              <a:lnSpc>
                <a:spcPct val="80000"/>
              </a:lnSpc>
              <a:spcBef>
                <a:spcPts val="0"/>
              </a:spcBef>
              <a:buFontTx/>
              <a:buNone/>
            </a:pPr>
            <a:r>
              <a:rPr lang="fr-FR" sz="2000" b="1" dirty="0">
                <a:solidFill>
                  <a:srgbClr val="000000"/>
                </a:solidFill>
                <a:latin typeface="Courier New" charset="0"/>
                <a:ea typeface="Times New Roman" charset="0"/>
                <a:cs typeface="Courier New" charset="0"/>
              </a:rPr>
              <a:t>		</a:t>
            </a:r>
            <a:r>
              <a:rPr lang="pt-BR" sz="2000" b="1" dirty="0" err="1">
                <a:solidFill>
                  <a:srgbClr val="000000"/>
                </a:solidFill>
                <a:latin typeface="Courier New" charset="0"/>
                <a:ea typeface="Times New Roman" charset="0"/>
                <a:cs typeface="Courier New" charset="0"/>
              </a:rPr>
              <a:t>sw</a:t>
            </a:r>
            <a:r>
              <a:rPr lang="pt-BR" sz="2000" b="1" dirty="0">
                <a:solidFill>
                  <a:srgbClr val="000000"/>
                </a:solidFill>
                <a:latin typeface="Courier New" charset="0"/>
                <a:ea typeface="Times New Roman" charset="0"/>
                <a:cs typeface="Courier New" charset="0"/>
              </a:rPr>
              <a:t>	$t0, 0($a0)</a:t>
            </a:r>
          </a:p>
          <a:p>
            <a:pPr marL="274320" indent="-457200" eaLnBrk="1" hangingPunct="1">
              <a:lnSpc>
                <a:spcPct val="80000"/>
              </a:lnSpc>
              <a:spcBef>
                <a:spcPts val="0"/>
              </a:spcBef>
              <a:buFontTx/>
              <a:buNone/>
            </a:pPr>
            <a:r>
              <a:rPr lang="pt-BR" sz="2000" b="1" dirty="0">
                <a:solidFill>
                  <a:srgbClr val="000000"/>
                </a:solidFill>
                <a:latin typeface="Courier New" charset="0"/>
                <a:ea typeface="Times New Roman" charset="0"/>
                <a:cs typeface="Courier New" charset="0"/>
              </a:rPr>
              <a:t>		</a:t>
            </a:r>
            <a:r>
              <a:rPr lang="pt-BR" sz="2000" b="1" dirty="0" err="1">
                <a:solidFill>
                  <a:srgbClr val="FF3300"/>
                </a:solidFill>
                <a:latin typeface="Courier New" charset="0"/>
                <a:ea typeface="Times New Roman" charset="0"/>
                <a:cs typeface="Courier New" charset="0"/>
              </a:rPr>
              <a:t>addi</a:t>
            </a:r>
            <a:r>
              <a:rPr lang="pt-BR" sz="2000" b="1" dirty="0">
                <a:solidFill>
                  <a:srgbClr val="FF3300"/>
                </a:solidFill>
                <a:latin typeface="Courier New" charset="0"/>
                <a:ea typeface="Times New Roman" charset="0"/>
                <a:cs typeface="Courier New" charset="0"/>
              </a:rPr>
              <a:t>	$a0, $a0, 4</a:t>
            </a:r>
          </a:p>
          <a:p>
            <a:pPr marL="274320" indent="-457200" eaLnBrk="1" hangingPunct="1">
              <a:lnSpc>
                <a:spcPct val="80000"/>
              </a:lnSpc>
              <a:spcBef>
                <a:spcPts val="0"/>
              </a:spcBef>
              <a:buFontTx/>
              <a:buNone/>
            </a:pPr>
            <a:r>
              <a:rPr lang="pt-BR" sz="2000" b="1" dirty="0">
                <a:solidFill>
                  <a:srgbClr val="000000"/>
                </a:solidFill>
                <a:latin typeface="Courier New" charset="0"/>
                <a:ea typeface="Times New Roman" charset="0"/>
                <a:cs typeface="Courier New" charset="0"/>
              </a:rPr>
              <a:t>		</a:t>
            </a:r>
            <a:r>
              <a:rPr lang="pt-BR" sz="2000" b="1" dirty="0" err="1">
                <a:solidFill>
                  <a:srgbClr val="000000"/>
                </a:solidFill>
                <a:latin typeface="Courier New" charset="0"/>
                <a:ea typeface="Times New Roman" charset="0"/>
                <a:cs typeface="Courier New" charset="0"/>
              </a:rPr>
              <a:t>beq</a:t>
            </a:r>
            <a:r>
              <a:rPr lang="pt-BR" sz="2000" b="1" dirty="0">
                <a:solidFill>
                  <a:srgbClr val="000000"/>
                </a:solidFill>
                <a:latin typeface="Courier New" charset="0"/>
                <a:ea typeface="Times New Roman" charset="0"/>
                <a:cs typeface="Courier New" charset="0"/>
              </a:rPr>
              <a:t>	$zero, $zero, loop </a:t>
            </a:r>
          </a:p>
          <a:p>
            <a:pPr marL="274320" indent="-457200" eaLnBrk="1" hangingPunct="1">
              <a:lnSpc>
                <a:spcPct val="80000"/>
              </a:lnSpc>
              <a:spcBef>
                <a:spcPts val="0"/>
              </a:spcBef>
              <a:buFontTx/>
              <a:buNone/>
            </a:pPr>
            <a:r>
              <a:rPr lang="pt-BR" sz="2000" b="1" dirty="0">
                <a:solidFill>
                  <a:srgbClr val="000000"/>
                </a:solidFill>
                <a:latin typeface="Courier New" charset="0"/>
                <a:ea typeface="Times New Roman" charset="0"/>
                <a:cs typeface="Courier New" charset="0"/>
              </a:rPr>
              <a:t>		</a:t>
            </a:r>
            <a:r>
              <a:rPr lang="en-US" sz="2000" b="1" dirty="0" err="1">
                <a:solidFill>
                  <a:srgbClr val="000000"/>
                </a:solidFill>
                <a:latin typeface="Courier New" charset="0"/>
                <a:ea typeface="Times New Roman" charset="0"/>
                <a:cs typeface="Courier New" charset="0"/>
              </a:rPr>
              <a:t>nop</a:t>
            </a:r>
            <a:r>
              <a:rPr lang="en-US" sz="2000" b="1" dirty="0">
                <a:solidFill>
                  <a:srgbClr val="000000"/>
                </a:solidFill>
                <a:latin typeface="Courier New" charset="0"/>
                <a:ea typeface="Times New Roman" charset="0"/>
                <a:cs typeface="Courier New" charset="0"/>
              </a:rPr>
              <a:t>			; branch delay slot</a:t>
            </a:r>
          </a:p>
          <a:p>
            <a:pPr marL="274320" indent="-457200" eaLnBrk="1" hangingPunct="1">
              <a:lnSpc>
                <a:spcPct val="80000"/>
              </a:lnSpc>
              <a:spcBef>
                <a:spcPts val="0"/>
              </a:spcBef>
              <a:buFontTx/>
              <a:buNone/>
            </a:pPr>
            <a:r>
              <a:rPr lang="en-US" sz="2000" b="1" dirty="0">
                <a:solidFill>
                  <a:srgbClr val="000000"/>
                </a:solidFill>
                <a:latin typeface="Courier New" charset="0"/>
                <a:ea typeface="Times New Roman" charset="0"/>
                <a:cs typeface="Courier New" charset="0"/>
              </a:rPr>
              <a:t>	done: halt</a:t>
            </a:r>
          </a:p>
        </p:txBody>
      </p:sp>
      <p:sp>
        <p:nvSpPr>
          <p:cNvPr id="6" name="Freeform 5"/>
          <p:cNvSpPr/>
          <p:nvPr/>
        </p:nvSpPr>
        <p:spPr>
          <a:xfrm>
            <a:off x="1652958" y="3541751"/>
            <a:ext cx="602252" cy="235555"/>
          </a:xfrm>
          <a:custGeom>
            <a:avLst/>
            <a:gdLst>
              <a:gd name="connsiteX0" fmla="*/ 602252 w 602252"/>
              <a:gd name="connsiteY0" fmla="*/ 235555 h 235555"/>
              <a:gd name="connsiteX1" fmla="*/ 133 w 602252"/>
              <a:gd name="connsiteY1" fmla="*/ 180811 h 235555"/>
              <a:gd name="connsiteX2" fmla="*/ 547514 w 602252"/>
              <a:gd name="connsiteY2" fmla="*/ 16581 h 235555"/>
              <a:gd name="connsiteX3" fmla="*/ 580357 w 602252"/>
              <a:gd name="connsiteY3" fmla="*/ 5632 h 235555"/>
            </a:gdLst>
            <a:ahLst/>
            <a:cxnLst>
              <a:cxn ang="0">
                <a:pos x="connsiteX0" y="connsiteY0"/>
              </a:cxn>
              <a:cxn ang="0">
                <a:pos x="connsiteX1" y="connsiteY1"/>
              </a:cxn>
              <a:cxn ang="0">
                <a:pos x="connsiteX2" y="connsiteY2"/>
              </a:cxn>
              <a:cxn ang="0">
                <a:pos x="connsiteX3" y="connsiteY3"/>
              </a:cxn>
            </a:cxnLst>
            <a:rect l="l" t="t" r="r" b="b"/>
            <a:pathLst>
              <a:path w="602252" h="235555">
                <a:moveTo>
                  <a:pt x="602252" y="235555"/>
                </a:moveTo>
                <a:cubicBezTo>
                  <a:pt x="305754" y="226431"/>
                  <a:pt x="9256" y="217307"/>
                  <a:pt x="133" y="180811"/>
                </a:cubicBezTo>
                <a:cubicBezTo>
                  <a:pt x="-8990" y="144315"/>
                  <a:pt x="450810" y="45777"/>
                  <a:pt x="547514" y="16581"/>
                </a:cubicBezTo>
                <a:cubicBezTo>
                  <a:pt x="644218" y="-12616"/>
                  <a:pt x="580357" y="5632"/>
                  <a:pt x="580357" y="5632"/>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Freeform 4"/>
          <p:cNvSpPr/>
          <p:nvPr/>
        </p:nvSpPr>
        <p:spPr>
          <a:xfrm flipV="1">
            <a:off x="1652958" y="4531885"/>
            <a:ext cx="481828" cy="405984"/>
          </a:xfrm>
          <a:custGeom>
            <a:avLst/>
            <a:gdLst>
              <a:gd name="connsiteX0" fmla="*/ 602252 w 602252"/>
              <a:gd name="connsiteY0" fmla="*/ 235555 h 235555"/>
              <a:gd name="connsiteX1" fmla="*/ 133 w 602252"/>
              <a:gd name="connsiteY1" fmla="*/ 180811 h 235555"/>
              <a:gd name="connsiteX2" fmla="*/ 547514 w 602252"/>
              <a:gd name="connsiteY2" fmla="*/ 16581 h 235555"/>
              <a:gd name="connsiteX3" fmla="*/ 580357 w 602252"/>
              <a:gd name="connsiteY3" fmla="*/ 5632 h 235555"/>
            </a:gdLst>
            <a:ahLst/>
            <a:cxnLst>
              <a:cxn ang="0">
                <a:pos x="connsiteX0" y="connsiteY0"/>
              </a:cxn>
              <a:cxn ang="0">
                <a:pos x="connsiteX1" y="connsiteY1"/>
              </a:cxn>
              <a:cxn ang="0">
                <a:pos x="connsiteX2" y="connsiteY2"/>
              </a:cxn>
              <a:cxn ang="0">
                <a:pos x="connsiteX3" y="connsiteY3"/>
              </a:cxn>
            </a:cxnLst>
            <a:rect l="l" t="t" r="r" b="b"/>
            <a:pathLst>
              <a:path w="602252" h="235555">
                <a:moveTo>
                  <a:pt x="602252" y="235555"/>
                </a:moveTo>
                <a:cubicBezTo>
                  <a:pt x="305754" y="226431"/>
                  <a:pt x="9256" y="217307"/>
                  <a:pt x="133" y="180811"/>
                </a:cubicBezTo>
                <a:cubicBezTo>
                  <a:pt x="-8990" y="144315"/>
                  <a:pt x="450810" y="45777"/>
                  <a:pt x="547514" y="16581"/>
                </a:cubicBezTo>
                <a:cubicBezTo>
                  <a:pt x="644218" y="-12616"/>
                  <a:pt x="580357" y="5632"/>
                  <a:pt x="580357" y="5632"/>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519220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two real systems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89393012"/>
              </p:ext>
            </p:extLst>
          </p:nvPr>
        </p:nvGraphicFramePr>
        <p:xfrm>
          <a:off x="1781175" y="2796990"/>
          <a:ext cx="7077075" cy="2225040"/>
        </p:xfrm>
        <a:graphic>
          <a:graphicData uri="http://schemas.openxmlformats.org/drawingml/2006/table">
            <a:tbl>
              <a:tblPr firstRow="1" bandRow="1">
                <a:tableStyleId>{5C22544A-7EE6-4342-B048-85BDC9FD1C3A}</a:tableStyleId>
              </a:tblPr>
              <a:tblGrid>
                <a:gridCol w="2149557">
                  <a:extLst>
                    <a:ext uri="{9D8B030D-6E8A-4147-A177-3AD203B41FA5}">
                      <a16:colId xmlns:a16="http://schemas.microsoft.com/office/drawing/2014/main" val="20000"/>
                    </a:ext>
                  </a:extLst>
                </a:gridCol>
                <a:gridCol w="2485944">
                  <a:extLst>
                    <a:ext uri="{9D8B030D-6E8A-4147-A177-3AD203B41FA5}">
                      <a16:colId xmlns:a16="http://schemas.microsoft.com/office/drawing/2014/main" val="20001"/>
                    </a:ext>
                  </a:extLst>
                </a:gridCol>
                <a:gridCol w="2441574">
                  <a:extLst>
                    <a:ext uri="{9D8B030D-6E8A-4147-A177-3AD203B41FA5}">
                      <a16:colId xmlns:a16="http://schemas.microsoft.com/office/drawing/2014/main" val="20002"/>
                    </a:ext>
                  </a:extLst>
                </a:gridCol>
              </a:tblGrid>
              <a:tr h="370840">
                <a:tc>
                  <a:txBody>
                    <a:bodyPr/>
                    <a:lstStyle/>
                    <a:p>
                      <a:endParaRPr lang="en-US" dirty="0"/>
                    </a:p>
                  </a:txBody>
                  <a:tcPr/>
                </a:tc>
                <a:tc>
                  <a:txBody>
                    <a:bodyPr/>
                    <a:lstStyle/>
                    <a:p>
                      <a:pPr algn="ctr"/>
                      <a:r>
                        <a:rPr lang="en-US" dirty="0"/>
                        <a:t>Intel Platinum 8490H</a:t>
                      </a:r>
                    </a:p>
                  </a:txBody>
                  <a:tcPr/>
                </a:tc>
                <a:tc>
                  <a:txBody>
                    <a:bodyPr/>
                    <a:lstStyle/>
                    <a:p>
                      <a:pPr algn="ctr"/>
                      <a:r>
                        <a:rPr lang="en-US" dirty="0"/>
                        <a:t>AMD EPYC 9654</a:t>
                      </a:r>
                    </a:p>
                  </a:txBody>
                  <a:tcPr/>
                </a:tc>
                <a:extLst>
                  <a:ext uri="{0D108BD9-81ED-4DB2-BD59-A6C34878D82A}">
                    <a16:rowId xmlns:a16="http://schemas.microsoft.com/office/drawing/2014/main" val="10000"/>
                  </a:ext>
                </a:extLst>
              </a:tr>
              <a:tr h="370840">
                <a:tc>
                  <a:txBody>
                    <a:bodyPr/>
                    <a:lstStyle/>
                    <a:p>
                      <a:r>
                        <a:rPr lang="en-US" dirty="0"/>
                        <a:t>Clock</a:t>
                      </a:r>
                    </a:p>
                  </a:txBody>
                  <a:tcPr/>
                </a:tc>
                <a:tc>
                  <a:txBody>
                    <a:bodyPr/>
                    <a:lstStyle/>
                    <a:p>
                      <a:r>
                        <a:rPr lang="en-US" dirty="0"/>
                        <a:t>1.9 GHz</a:t>
                      </a:r>
                      <a:r>
                        <a:rPr lang="en-US" baseline="0" dirty="0"/>
                        <a:t> (up to 3.5GHz)</a:t>
                      </a:r>
                      <a:endParaRPr lang="en-US" dirty="0"/>
                    </a:p>
                  </a:txBody>
                  <a:tcPr/>
                </a:tc>
                <a:tc>
                  <a:txBody>
                    <a:bodyPr/>
                    <a:lstStyle/>
                    <a:p>
                      <a:r>
                        <a:rPr lang="en-US" dirty="0"/>
                        <a:t>2.4</a:t>
                      </a:r>
                      <a:r>
                        <a:rPr lang="en-US" baseline="0" dirty="0"/>
                        <a:t> GHz (up to 3.7GHz)</a:t>
                      </a:r>
                      <a:endParaRPr lang="en-US" dirty="0"/>
                    </a:p>
                  </a:txBody>
                  <a:tcPr/>
                </a:tc>
                <a:extLst>
                  <a:ext uri="{0D108BD9-81ED-4DB2-BD59-A6C34878D82A}">
                    <a16:rowId xmlns:a16="http://schemas.microsoft.com/office/drawing/2014/main" val="10001"/>
                  </a:ext>
                </a:extLst>
              </a:tr>
              <a:tr h="370840">
                <a:tc>
                  <a:txBody>
                    <a:bodyPr/>
                    <a:lstStyle/>
                    <a:p>
                      <a:r>
                        <a:rPr lang="en-US" dirty="0"/>
                        <a:t>Cores (</a:t>
                      </a:r>
                      <a:r>
                        <a:rPr lang="en-US" dirty="0" err="1"/>
                        <a:t>cpus</a:t>
                      </a:r>
                      <a:r>
                        <a:rPr lang="en-US" dirty="0"/>
                        <a:t>)</a:t>
                      </a:r>
                    </a:p>
                  </a:txBody>
                  <a:tcPr/>
                </a:tc>
                <a:tc>
                  <a:txBody>
                    <a:bodyPr/>
                    <a:lstStyle/>
                    <a:p>
                      <a:r>
                        <a:rPr lang="en-US" dirty="0"/>
                        <a:t>120</a:t>
                      </a:r>
                    </a:p>
                  </a:txBody>
                  <a:tcPr/>
                </a:tc>
                <a:tc>
                  <a:txBody>
                    <a:bodyPr/>
                    <a:lstStyle/>
                    <a:p>
                      <a:r>
                        <a:rPr lang="en-US" dirty="0"/>
                        <a:t>192</a:t>
                      </a:r>
                    </a:p>
                  </a:txBody>
                  <a:tcPr/>
                </a:tc>
                <a:extLst>
                  <a:ext uri="{0D108BD9-81ED-4DB2-BD59-A6C34878D82A}">
                    <a16:rowId xmlns:a16="http://schemas.microsoft.com/office/drawing/2014/main" val="10002"/>
                  </a:ext>
                </a:extLst>
              </a:tr>
              <a:tr h="370840">
                <a:tc>
                  <a:txBody>
                    <a:bodyPr/>
                    <a:lstStyle/>
                    <a:p>
                      <a:r>
                        <a:rPr lang="en-US" dirty="0"/>
                        <a:t>System</a:t>
                      </a:r>
                    </a:p>
                  </a:txBody>
                  <a:tcPr/>
                </a:tc>
                <a:tc>
                  <a:txBody>
                    <a:bodyPr/>
                    <a:lstStyle/>
                    <a:p>
                      <a:r>
                        <a:rPr lang="en-US" dirty="0"/>
                        <a:t>HPE DL380 (2 chips)</a:t>
                      </a:r>
                    </a:p>
                  </a:txBody>
                  <a:tcPr/>
                </a:tc>
                <a:tc>
                  <a:txBody>
                    <a:bodyPr/>
                    <a:lstStyle/>
                    <a:p>
                      <a:r>
                        <a:rPr lang="en-US" dirty="0"/>
                        <a:t>HPE DL365 (2 chips)</a:t>
                      </a:r>
                    </a:p>
                  </a:txBody>
                  <a:tcPr/>
                </a:tc>
                <a:extLst>
                  <a:ext uri="{0D108BD9-81ED-4DB2-BD59-A6C34878D82A}">
                    <a16:rowId xmlns:a16="http://schemas.microsoft.com/office/drawing/2014/main" val="10003"/>
                  </a:ext>
                </a:extLst>
              </a:tr>
              <a:tr h="370840">
                <a:tc>
                  <a:txBody>
                    <a:bodyPr/>
                    <a:lstStyle/>
                    <a:p>
                      <a:r>
                        <a:rPr lang="en-US" dirty="0"/>
                        <a:t>SPECrate2017_int</a:t>
                      </a:r>
                    </a:p>
                  </a:txBody>
                  <a:tcPr/>
                </a:tc>
                <a:tc>
                  <a:txBody>
                    <a:bodyPr/>
                    <a:lstStyle/>
                    <a:p>
                      <a:r>
                        <a:rPr lang="en-US" dirty="0"/>
                        <a:t>948</a:t>
                      </a:r>
                    </a:p>
                  </a:txBody>
                  <a:tcPr/>
                </a:tc>
                <a:tc>
                  <a:txBody>
                    <a:bodyPr/>
                    <a:lstStyle/>
                    <a:p>
                      <a:r>
                        <a:rPr lang="en-US" dirty="0"/>
                        <a:t>1620</a:t>
                      </a:r>
                    </a:p>
                  </a:txBody>
                  <a:tcPr/>
                </a:tc>
                <a:extLst>
                  <a:ext uri="{0D108BD9-81ED-4DB2-BD59-A6C34878D82A}">
                    <a16:rowId xmlns:a16="http://schemas.microsoft.com/office/drawing/2014/main" val="10004"/>
                  </a:ext>
                </a:extLst>
              </a:tr>
              <a:tr h="370840">
                <a:tc>
                  <a:txBody>
                    <a:bodyPr/>
                    <a:lstStyle/>
                    <a:p>
                      <a:r>
                        <a:rPr lang="en-US" dirty="0"/>
                        <a:t>CPU Cost (9/2021)</a:t>
                      </a:r>
                    </a:p>
                  </a:txBody>
                  <a:tcPr/>
                </a:tc>
                <a:tc>
                  <a:txBody>
                    <a:bodyPr/>
                    <a:lstStyle/>
                    <a:p>
                      <a:r>
                        <a:rPr lang="en-US" dirty="0"/>
                        <a:t>$17,000 (list)</a:t>
                      </a:r>
                    </a:p>
                  </a:txBody>
                  <a:tcPr/>
                </a:tc>
                <a:tc>
                  <a:txBody>
                    <a:bodyPr/>
                    <a:lstStyle/>
                    <a:p>
                      <a:r>
                        <a:rPr lang="en-US" dirty="0"/>
                        <a:t>$11,805 (list)</a:t>
                      </a:r>
                    </a:p>
                  </a:txBody>
                  <a:tcPr/>
                </a:tc>
                <a:extLst>
                  <a:ext uri="{0D108BD9-81ED-4DB2-BD59-A6C34878D82A}">
                    <a16:rowId xmlns:a16="http://schemas.microsoft.com/office/drawing/2014/main" val="10005"/>
                  </a:ext>
                </a:extLst>
              </a:tr>
            </a:tbl>
          </a:graphicData>
        </a:graphic>
      </p:graphicFrame>
      <p:sp>
        <p:nvSpPr>
          <p:cNvPr id="5" name="Rectangle 4"/>
          <p:cNvSpPr/>
          <p:nvPr/>
        </p:nvSpPr>
        <p:spPr>
          <a:xfrm>
            <a:off x="1771696" y="4329504"/>
            <a:ext cx="7077075" cy="398046"/>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1762217" y="4727550"/>
            <a:ext cx="7077075" cy="398046"/>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781175" y="2047093"/>
            <a:ext cx="7077075" cy="646331"/>
          </a:xfrm>
          <a:prstGeom prst="rect">
            <a:avLst/>
          </a:prstGeom>
          <a:noFill/>
        </p:spPr>
        <p:txBody>
          <a:bodyPr wrap="square" rtlCol="0">
            <a:spAutoFit/>
          </a:bodyPr>
          <a:lstStyle/>
          <a:p>
            <a:r>
              <a:rPr lang="en-US" dirty="0"/>
              <a:t>So which one would you recommend?  Both are similar HPE server chassis: DL380 or DL365</a:t>
            </a:r>
          </a:p>
        </p:txBody>
      </p:sp>
    </p:spTree>
    <p:extLst>
      <p:ext uri="{BB962C8B-B14F-4D97-AF65-F5344CB8AC3E}">
        <p14:creationId xmlns:p14="http://schemas.microsoft.com/office/powerpoint/2010/main" val="1168425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atin typeface="Arial" charset="0"/>
                <a:cs typeface="Arial" charset="0"/>
              </a:rPr>
              <a:t>Delayed branch – after opt</a:t>
            </a:r>
          </a:p>
        </p:txBody>
      </p:sp>
      <p:sp>
        <p:nvSpPr>
          <p:cNvPr id="6" name="Rectangle 3"/>
          <p:cNvSpPr txBox="1">
            <a:spLocks noChangeArrowheads="1"/>
          </p:cNvSpPr>
          <p:nvPr/>
        </p:nvSpPr>
        <p:spPr>
          <a:xfrm>
            <a:off x="1313715" y="2133600"/>
            <a:ext cx="7674282" cy="3992563"/>
          </a:xfrm>
          <a:prstGeom prst="rect">
            <a:avLst/>
          </a:prstGeom>
        </p:spPr>
        <p:txBody>
          <a:bodyPr vert="horz" lIns="91440" tIns="45720" rIns="91440" bIns="45720" rtlCol="0">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274320" indent="-457200">
              <a:lnSpc>
                <a:spcPct val="80000"/>
              </a:lnSpc>
              <a:spcBef>
                <a:spcPts val="0"/>
              </a:spcBef>
              <a:buFontTx/>
              <a:buNone/>
            </a:pPr>
            <a:r>
              <a:rPr lang="en-US" sz="2000" b="1" dirty="0">
                <a:solidFill>
                  <a:srgbClr val="000000"/>
                </a:solidFill>
                <a:latin typeface="Courier New" charset="0"/>
                <a:ea typeface="Times New Roman" charset="0"/>
                <a:cs typeface="Courier New" charset="0"/>
              </a:rPr>
              <a:t>;	Add 7 to each element of a ten-element array</a:t>
            </a:r>
          </a:p>
          <a:p>
            <a:pPr marL="274320" indent="-457200">
              <a:lnSpc>
                <a:spcPct val="80000"/>
              </a:lnSpc>
              <a:spcBef>
                <a:spcPts val="0"/>
              </a:spcBef>
              <a:buFontTx/>
              <a:buNone/>
            </a:pPr>
            <a:r>
              <a:rPr lang="en-US" sz="2000" b="1" dirty="0">
                <a:solidFill>
                  <a:srgbClr val="000000"/>
                </a:solidFill>
                <a:latin typeface="Courier New" charset="0"/>
                <a:ea typeface="Times New Roman" charset="0"/>
                <a:cs typeface="Courier New" charset="0"/>
              </a:rPr>
              <a:t>;	whose address is in a0</a:t>
            </a:r>
          </a:p>
          <a:p>
            <a:pPr marL="274320" indent="-457200">
              <a:lnSpc>
                <a:spcPct val="80000"/>
              </a:lnSpc>
              <a:spcBef>
                <a:spcPts val="0"/>
              </a:spcBef>
              <a:buFontTx/>
              <a:buNone/>
            </a:pPr>
            <a:r>
              <a:rPr lang="en-US" sz="2000" b="1" dirty="0">
                <a:solidFill>
                  <a:srgbClr val="000000"/>
                </a:solidFill>
                <a:latin typeface="Courier New" charset="0"/>
                <a:ea typeface="Times New Roman" charset="0"/>
                <a:cs typeface="Courier New" charset="0"/>
              </a:rPr>
              <a:t>	    </a:t>
            </a:r>
            <a:r>
              <a:rPr lang="en-US" sz="2000" b="1" dirty="0" err="1">
                <a:solidFill>
                  <a:srgbClr val="000000"/>
                </a:solidFill>
                <a:latin typeface="Courier New" charset="0"/>
                <a:ea typeface="Times New Roman" charset="0"/>
                <a:cs typeface="Courier New" charset="0"/>
              </a:rPr>
              <a:t>addi</a:t>
            </a:r>
            <a:r>
              <a:rPr lang="en-US" sz="2000" b="1" dirty="0">
                <a:solidFill>
                  <a:srgbClr val="000000"/>
                </a:solidFill>
                <a:latin typeface="Courier New" charset="0"/>
                <a:ea typeface="Times New Roman" charset="0"/>
                <a:cs typeface="Courier New" charset="0"/>
              </a:rPr>
              <a:t>	t1, a0, 40	; When a0=t1 we are done</a:t>
            </a:r>
          </a:p>
          <a:p>
            <a:pPr marL="274320" indent="-457200">
              <a:lnSpc>
                <a:spcPct val="80000"/>
              </a:lnSpc>
              <a:spcBef>
                <a:spcPts val="0"/>
              </a:spcBef>
              <a:buFontTx/>
              <a:buNone/>
            </a:pPr>
            <a:r>
              <a:rPr lang="en-US" sz="2000" b="1" dirty="0">
                <a:solidFill>
                  <a:srgbClr val="000000"/>
                </a:solidFill>
                <a:latin typeface="Courier New" charset="0"/>
                <a:ea typeface="Times New Roman" charset="0"/>
                <a:cs typeface="Courier New" charset="0"/>
              </a:rPr>
              <a:t>  loop:	</a:t>
            </a:r>
          </a:p>
          <a:p>
            <a:pPr marL="274320" indent="-457200">
              <a:lnSpc>
                <a:spcPct val="80000"/>
              </a:lnSpc>
              <a:spcBef>
                <a:spcPts val="0"/>
              </a:spcBef>
              <a:buFontTx/>
              <a:buNone/>
            </a:pPr>
            <a:r>
              <a:rPr lang="en-US" sz="2000" b="1" dirty="0">
                <a:solidFill>
                  <a:srgbClr val="000000"/>
                </a:solidFill>
                <a:latin typeface="Courier New" charset="0"/>
                <a:ea typeface="Times New Roman" charset="0"/>
                <a:cs typeface="Courier New" charset="0"/>
              </a:rPr>
              <a:t>		</a:t>
            </a:r>
            <a:r>
              <a:rPr lang="en-US" sz="2000" b="1" dirty="0" err="1">
                <a:solidFill>
                  <a:srgbClr val="000000"/>
                </a:solidFill>
                <a:latin typeface="Courier New" charset="0"/>
                <a:ea typeface="Times New Roman" charset="0"/>
                <a:cs typeface="Courier New" charset="0"/>
              </a:rPr>
              <a:t>beq</a:t>
            </a:r>
            <a:r>
              <a:rPr lang="en-US" sz="2000" b="1" dirty="0">
                <a:solidFill>
                  <a:srgbClr val="000000"/>
                </a:solidFill>
                <a:latin typeface="Courier New" charset="0"/>
                <a:ea typeface="Times New Roman" charset="0"/>
                <a:cs typeface="Courier New" charset="0"/>
              </a:rPr>
              <a:t>	$a0, $t1, done</a:t>
            </a:r>
          </a:p>
          <a:p>
            <a:pPr marL="274320" indent="-457200">
              <a:lnSpc>
                <a:spcPct val="80000"/>
              </a:lnSpc>
              <a:spcBef>
                <a:spcPts val="0"/>
              </a:spcBef>
              <a:buFontTx/>
              <a:buNone/>
            </a:pPr>
            <a:r>
              <a:rPr lang="en-US" sz="2000" b="1" dirty="0">
                <a:solidFill>
                  <a:srgbClr val="000000"/>
                </a:solidFill>
                <a:latin typeface="Courier New" charset="0"/>
                <a:ea typeface="Times New Roman" charset="0"/>
                <a:cs typeface="Courier New" charset="0"/>
              </a:rPr>
              <a:t>		</a:t>
            </a:r>
            <a:r>
              <a:rPr lang="fr-FR" sz="2000" b="1" dirty="0" err="1">
                <a:solidFill>
                  <a:srgbClr val="FF3300"/>
                </a:solidFill>
                <a:latin typeface="Courier New" charset="0"/>
                <a:ea typeface="Times New Roman" charset="0"/>
                <a:cs typeface="Courier New" charset="0"/>
              </a:rPr>
              <a:t>lw</a:t>
            </a:r>
            <a:r>
              <a:rPr lang="fr-FR" sz="2000" b="1" dirty="0">
                <a:solidFill>
                  <a:srgbClr val="FF3300"/>
                </a:solidFill>
                <a:latin typeface="Courier New" charset="0"/>
                <a:ea typeface="Times New Roman" charset="0"/>
                <a:cs typeface="Courier New" charset="0"/>
              </a:rPr>
              <a:t>	$t0, 0($a0)</a:t>
            </a:r>
            <a:r>
              <a:rPr lang="en-US" sz="2000" b="1" dirty="0">
                <a:solidFill>
                  <a:srgbClr val="000000"/>
                </a:solidFill>
                <a:latin typeface="Courier New" charset="0"/>
                <a:ea typeface="Times New Roman" charset="0"/>
                <a:cs typeface="Courier New" charset="0"/>
              </a:rPr>
              <a:t>	; branch delay slot</a:t>
            </a:r>
            <a:endParaRPr lang="fr-FR" sz="2000" b="1" dirty="0">
              <a:solidFill>
                <a:srgbClr val="000000"/>
              </a:solidFill>
              <a:latin typeface="Courier New" charset="0"/>
              <a:ea typeface="Times New Roman" charset="0"/>
              <a:cs typeface="Courier New" charset="0"/>
            </a:endParaRPr>
          </a:p>
          <a:p>
            <a:pPr marL="274320" indent="-457200">
              <a:lnSpc>
                <a:spcPct val="80000"/>
              </a:lnSpc>
              <a:spcBef>
                <a:spcPts val="0"/>
              </a:spcBef>
              <a:buFontTx/>
              <a:buNone/>
            </a:pPr>
            <a:r>
              <a:rPr lang="fr-FR" sz="2000" b="1" dirty="0">
                <a:solidFill>
                  <a:srgbClr val="000000"/>
                </a:solidFill>
                <a:latin typeface="Courier New" charset="0"/>
                <a:ea typeface="Times New Roman" charset="0"/>
                <a:cs typeface="Courier New" charset="0"/>
              </a:rPr>
              <a:t>		</a:t>
            </a:r>
            <a:endParaRPr lang="fr-FR" sz="2000" b="1" dirty="0">
              <a:solidFill>
                <a:srgbClr val="FF3300"/>
              </a:solidFill>
              <a:latin typeface="Courier New" charset="0"/>
              <a:ea typeface="Times New Roman" charset="0"/>
              <a:cs typeface="Courier New" charset="0"/>
            </a:endParaRPr>
          </a:p>
          <a:p>
            <a:pPr marL="274320" indent="-457200">
              <a:lnSpc>
                <a:spcPct val="80000"/>
              </a:lnSpc>
              <a:spcBef>
                <a:spcPts val="0"/>
              </a:spcBef>
              <a:buFontTx/>
              <a:buNone/>
            </a:pPr>
            <a:r>
              <a:rPr lang="fr-FR" sz="2000" b="1" dirty="0">
                <a:solidFill>
                  <a:srgbClr val="000000"/>
                </a:solidFill>
                <a:latin typeface="Courier New" charset="0"/>
                <a:ea typeface="Times New Roman" charset="0"/>
                <a:cs typeface="Courier New" charset="0"/>
              </a:rPr>
              <a:t>		</a:t>
            </a:r>
            <a:r>
              <a:rPr lang="fr-FR" sz="2000" b="1" dirty="0" err="1">
                <a:solidFill>
                  <a:srgbClr val="000000"/>
                </a:solidFill>
                <a:latin typeface="Courier New" charset="0"/>
                <a:ea typeface="Times New Roman" charset="0"/>
                <a:cs typeface="Courier New" charset="0"/>
              </a:rPr>
              <a:t>addi</a:t>
            </a:r>
            <a:r>
              <a:rPr lang="fr-FR" sz="2000" b="1" dirty="0">
                <a:solidFill>
                  <a:srgbClr val="000000"/>
                </a:solidFill>
                <a:latin typeface="Courier New" charset="0"/>
                <a:ea typeface="Times New Roman" charset="0"/>
                <a:cs typeface="Courier New" charset="0"/>
              </a:rPr>
              <a:t>	$t0, $t0, 7</a:t>
            </a:r>
          </a:p>
          <a:p>
            <a:pPr marL="274320" indent="-457200">
              <a:lnSpc>
                <a:spcPct val="80000"/>
              </a:lnSpc>
              <a:spcBef>
                <a:spcPts val="0"/>
              </a:spcBef>
              <a:buFontTx/>
              <a:buNone/>
            </a:pPr>
            <a:r>
              <a:rPr lang="fr-FR" sz="2000" b="1" dirty="0">
                <a:solidFill>
                  <a:srgbClr val="000000"/>
                </a:solidFill>
                <a:latin typeface="Courier New" charset="0"/>
                <a:ea typeface="Times New Roman" charset="0"/>
                <a:cs typeface="Courier New" charset="0"/>
              </a:rPr>
              <a:t>		</a:t>
            </a:r>
            <a:r>
              <a:rPr lang="pt-BR" sz="2000" b="1" dirty="0" err="1">
                <a:solidFill>
                  <a:srgbClr val="000000"/>
                </a:solidFill>
                <a:latin typeface="Courier New" charset="0"/>
                <a:ea typeface="Times New Roman" charset="0"/>
                <a:cs typeface="Courier New" charset="0"/>
              </a:rPr>
              <a:t>sw</a:t>
            </a:r>
            <a:r>
              <a:rPr lang="pt-BR" sz="2000" b="1" dirty="0">
                <a:solidFill>
                  <a:srgbClr val="000000"/>
                </a:solidFill>
                <a:latin typeface="Courier New" charset="0"/>
                <a:ea typeface="Times New Roman" charset="0"/>
                <a:cs typeface="Courier New" charset="0"/>
              </a:rPr>
              <a:t>	$t0, 0($a0)</a:t>
            </a:r>
          </a:p>
          <a:p>
            <a:pPr marL="274320" indent="-457200">
              <a:lnSpc>
                <a:spcPct val="80000"/>
              </a:lnSpc>
              <a:spcBef>
                <a:spcPts val="0"/>
              </a:spcBef>
              <a:buFontTx/>
              <a:buNone/>
            </a:pPr>
            <a:r>
              <a:rPr lang="pt-BR" sz="2000" b="1" dirty="0">
                <a:solidFill>
                  <a:srgbClr val="000000"/>
                </a:solidFill>
                <a:latin typeface="Courier New" charset="0"/>
                <a:ea typeface="Times New Roman" charset="0"/>
                <a:cs typeface="Courier New" charset="0"/>
              </a:rPr>
              <a:t>		</a:t>
            </a:r>
            <a:endParaRPr lang="pt-BR" sz="2000" b="1" dirty="0">
              <a:solidFill>
                <a:srgbClr val="FF3300"/>
              </a:solidFill>
              <a:latin typeface="Courier New" charset="0"/>
              <a:ea typeface="Times New Roman" charset="0"/>
              <a:cs typeface="Courier New" charset="0"/>
            </a:endParaRPr>
          </a:p>
          <a:p>
            <a:pPr marL="274320" indent="-457200">
              <a:lnSpc>
                <a:spcPct val="80000"/>
              </a:lnSpc>
              <a:spcBef>
                <a:spcPts val="0"/>
              </a:spcBef>
              <a:buFontTx/>
              <a:buNone/>
            </a:pPr>
            <a:r>
              <a:rPr lang="pt-BR" sz="2000" b="1" dirty="0">
                <a:solidFill>
                  <a:srgbClr val="000000"/>
                </a:solidFill>
                <a:latin typeface="Courier New" charset="0"/>
                <a:ea typeface="Times New Roman" charset="0"/>
                <a:cs typeface="Courier New" charset="0"/>
              </a:rPr>
              <a:t>		</a:t>
            </a:r>
            <a:r>
              <a:rPr lang="pt-BR" sz="2000" b="1" dirty="0" err="1">
                <a:solidFill>
                  <a:srgbClr val="000000"/>
                </a:solidFill>
                <a:latin typeface="Courier New" charset="0"/>
                <a:ea typeface="Times New Roman" charset="0"/>
                <a:cs typeface="Courier New" charset="0"/>
              </a:rPr>
              <a:t>beq</a:t>
            </a:r>
            <a:r>
              <a:rPr lang="pt-BR" sz="2000" b="1" dirty="0">
                <a:solidFill>
                  <a:srgbClr val="000000"/>
                </a:solidFill>
                <a:latin typeface="Courier New" charset="0"/>
                <a:ea typeface="Times New Roman" charset="0"/>
                <a:cs typeface="Courier New" charset="0"/>
              </a:rPr>
              <a:t>	$zero, $zero, loop </a:t>
            </a:r>
          </a:p>
          <a:p>
            <a:pPr marL="274320" indent="-457200">
              <a:lnSpc>
                <a:spcPct val="80000"/>
              </a:lnSpc>
              <a:spcBef>
                <a:spcPts val="0"/>
              </a:spcBef>
              <a:buFontTx/>
              <a:buNone/>
            </a:pPr>
            <a:r>
              <a:rPr lang="pt-BR" sz="2000" b="1" dirty="0">
                <a:solidFill>
                  <a:srgbClr val="000000"/>
                </a:solidFill>
                <a:latin typeface="Courier New" charset="0"/>
                <a:ea typeface="Times New Roman" charset="0"/>
                <a:cs typeface="Courier New" charset="0"/>
              </a:rPr>
              <a:t>		</a:t>
            </a:r>
            <a:r>
              <a:rPr lang="pt-BR" sz="2000" b="1" dirty="0" err="1">
                <a:solidFill>
                  <a:srgbClr val="FF3300"/>
                </a:solidFill>
                <a:latin typeface="Courier New" charset="0"/>
                <a:ea typeface="Times New Roman" charset="0"/>
                <a:cs typeface="Courier New" charset="0"/>
              </a:rPr>
              <a:t>addi</a:t>
            </a:r>
            <a:r>
              <a:rPr lang="pt-BR" sz="2000" b="1" dirty="0">
                <a:solidFill>
                  <a:srgbClr val="FF3300"/>
                </a:solidFill>
                <a:latin typeface="Courier New" charset="0"/>
                <a:ea typeface="Times New Roman" charset="0"/>
                <a:cs typeface="Courier New" charset="0"/>
              </a:rPr>
              <a:t>	$a0, $a0, 4</a:t>
            </a:r>
            <a:r>
              <a:rPr lang="en-US" sz="2000" b="1" dirty="0">
                <a:solidFill>
                  <a:srgbClr val="000000"/>
                </a:solidFill>
                <a:latin typeface="Courier New" charset="0"/>
                <a:ea typeface="Times New Roman" charset="0"/>
                <a:cs typeface="Courier New" charset="0"/>
              </a:rPr>
              <a:t>	; branch delay slot</a:t>
            </a:r>
          </a:p>
          <a:p>
            <a:pPr marL="274320" indent="-457200">
              <a:lnSpc>
                <a:spcPct val="80000"/>
              </a:lnSpc>
              <a:spcBef>
                <a:spcPts val="0"/>
              </a:spcBef>
              <a:buFontTx/>
              <a:buNone/>
            </a:pPr>
            <a:r>
              <a:rPr lang="en-US" sz="2000" b="1" dirty="0">
                <a:solidFill>
                  <a:srgbClr val="000000"/>
                </a:solidFill>
                <a:latin typeface="Courier New" charset="0"/>
                <a:ea typeface="Times New Roman" charset="0"/>
                <a:cs typeface="Courier New" charset="0"/>
              </a:rPr>
              <a:t>	done: halt</a:t>
            </a:r>
          </a:p>
        </p:txBody>
      </p:sp>
    </p:spTree>
    <p:extLst>
      <p:ext uri="{BB962C8B-B14F-4D97-AF65-F5344CB8AC3E}">
        <p14:creationId xmlns:p14="http://schemas.microsoft.com/office/powerpoint/2010/main" val="183038138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3663" y="230188"/>
          <a:ext cx="8931276" cy="6329990"/>
        </p:xfrm>
        <a:graphic>
          <a:graphicData uri="http://schemas.openxmlformats.org/drawingml/2006/table">
            <a:tbl>
              <a:tblPr/>
              <a:tblGrid>
                <a:gridCol w="877355">
                  <a:extLst>
                    <a:ext uri="{9D8B030D-6E8A-4147-A177-3AD203B41FA5}">
                      <a16:colId xmlns:a16="http://schemas.microsoft.com/office/drawing/2014/main" val="20000"/>
                    </a:ext>
                  </a:extLst>
                </a:gridCol>
                <a:gridCol w="2908086">
                  <a:extLst>
                    <a:ext uri="{9D8B030D-6E8A-4147-A177-3AD203B41FA5}">
                      <a16:colId xmlns:a16="http://schemas.microsoft.com/office/drawing/2014/main" val="20001"/>
                    </a:ext>
                  </a:extLst>
                </a:gridCol>
                <a:gridCol w="3529137">
                  <a:extLst>
                    <a:ext uri="{9D8B030D-6E8A-4147-A177-3AD203B41FA5}">
                      <a16:colId xmlns:a16="http://schemas.microsoft.com/office/drawing/2014/main" val="20002"/>
                    </a:ext>
                  </a:extLst>
                </a:gridCol>
                <a:gridCol w="1616698">
                  <a:extLst>
                    <a:ext uri="{9D8B030D-6E8A-4147-A177-3AD203B41FA5}">
                      <a16:colId xmlns:a16="http://schemas.microsoft.com/office/drawing/2014/main" val="20003"/>
                    </a:ext>
                  </a:extLst>
                </a:gridCol>
              </a:tblGrid>
              <a:tr h="248998">
                <a:tc>
                  <a:txBody>
                    <a:bodyPr/>
                    <a:lstStyle/>
                    <a:p>
                      <a:pPr marL="0" marR="0">
                        <a:spcBef>
                          <a:spcPts val="0"/>
                        </a:spcBef>
                        <a:spcAft>
                          <a:spcPts val="0"/>
                        </a:spcAft>
                      </a:pPr>
                      <a:r>
                        <a:rPr lang="en-US" sz="1400" b="1" dirty="0">
                          <a:solidFill>
                            <a:srgbClr val="FFFFFF"/>
                          </a:solidFill>
                          <a:latin typeface="Times New Roman"/>
                          <a:ea typeface="Times New Roman"/>
                          <a:cs typeface="Times New Roman"/>
                        </a:rPr>
                        <a:t>Name</a:t>
                      </a:r>
                      <a:endParaRPr lang="en-US" sz="1400" dirty="0">
                        <a:latin typeface="Times New Roman"/>
                        <a:ea typeface="Times New Roman"/>
                        <a:cs typeface="Times New Roman"/>
                      </a:endParaRPr>
                    </a:p>
                  </a:txBody>
                  <a:tcPr marL="43542" marR="43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c>
                  <a:txBody>
                    <a:bodyPr/>
                    <a:lstStyle/>
                    <a:p>
                      <a:pPr marL="0" marR="0">
                        <a:spcBef>
                          <a:spcPts val="0"/>
                        </a:spcBef>
                        <a:spcAft>
                          <a:spcPts val="0"/>
                        </a:spcAft>
                      </a:pPr>
                      <a:r>
                        <a:rPr lang="en-US" sz="1400">
                          <a:solidFill>
                            <a:srgbClr val="FFFFFF"/>
                          </a:solidFill>
                          <a:latin typeface="Times New Roman"/>
                          <a:ea typeface="Times New Roman"/>
                          <a:cs typeface="Times New Roman"/>
                        </a:rPr>
                        <a:t>Pros</a:t>
                      </a:r>
                      <a:endParaRPr lang="en-US" sz="1400">
                        <a:latin typeface="Times New Roman"/>
                        <a:ea typeface="Times New Roman"/>
                        <a:cs typeface="Times New Roman"/>
                      </a:endParaRPr>
                    </a:p>
                  </a:txBody>
                  <a:tcPr marL="43542" marR="43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c>
                  <a:txBody>
                    <a:bodyPr/>
                    <a:lstStyle/>
                    <a:p>
                      <a:pPr marL="0" marR="0">
                        <a:spcBef>
                          <a:spcPts val="0"/>
                        </a:spcBef>
                        <a:spcAft>
                          <a:spcPts val="0"/>
                        </a:spcAft>
                      </a:pPr>
                      <a:r>
                        <a:rPr lang="en-US" sz="1400" dirty="0">
                          <a:solidFill>
                            <a:srgbClr val="FFFFFF"/>
                          </a:solidFill>
                          <a:latin typeface="Times New Roman"/>
                          <a:ea typeface="Times New Roman"/>
                          <a:cs typeface="Times New Roman"/>
                        </a:rPr>
                        <a:t>Cons</a:t>
                      </a:r>
                      <a:endParaRPr lang="en-US" sz="1400" dirty="0">
                        <a:latin typeface="Times New Roman"/>
                        <a:ea typeface="Times New Roman"/>
                        <a:cs typeface="Times New Roman"/>
                      </a:endParaRPr>
                    </a:p>
                  </a:txBody>
                  <a:tcPr marL="43542" marR="43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c>
                  <a:txBody>
                    <a:bodyPr/>
                    <a:lstStyle/>
                    <a:p>
                      <a:pPr marL="0" marR="0">
                        <a:spcBef>
                          <a:spcPts val="0"/>
                        </a:spcBef>
                        <a:spcAft>
                          <a:spcPts val="0"/>
                        </a:spcAft>
                      </a:pPr>
                      <a:r>
                        <a:rPr lang="en-US" sz="1400">
                          <a:solidFill>
                            <a:srgbClr val="FFFFFF"/>
                          </a:solidFill>
                          <a:latin typeface="Times New Roman"/>
                          <a:ea typeface="Times New Roman"/>
                          <a:cs typeface="Times New Roman"/>
                        </a:rPr>
                        <a:t>Use cases</a:t>
                      </a:r>
                      <a:endParaRPr lang="en-US" sz="1400">
                        <a:latin typeface="Times New Roman"/>
                        <a:ea typeface="Times New Roman"/>
                        <a:cs typeface="Times New Roman"/>
                      </a:endParaRPr>
                    </a:p>
                  </a:txBody>
                  <a:tcPr marL="43542" marR="43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extLst>
                  <a:ext uri="{0D108BD9-81ED-4DB2-BD59-A6C34878D82A}">
                    <a16:rowId xmlns:a16="http://schemas.microsoft.com/office/drawing/2014/main" val="10000"/>
                  </a:ext>
                </a:extLst>
              </a:tr>
              <a:tr h="746992">
                <a:tc>
                  <a:txBody>
                    <a:bodyPr/>
                    <a:lstStyle/>
                    <a:p>
                      <a:pPr marL="0" marR="0">
                        <a:spcBef>
                          <a:spcPts val="0"/>
                        </a:spcBef>
                        <a:spcAft>
                          <a:spcPts val="0"/>
                        </a:spcAft>
                      </a:pPr>
                      <a:r>
                        <a:rPr lang="en-US" sz="1400" b="1">
                          <a:latin typeface="Times New Roman"/>
                          <a:ea typeface="Times New Roman"/>
                          <a:cs typeface="Times New Roman"/>
                        </a:rPr>
                        <a:t>Stall the pipeline</a:t>
                      </a:r>
                      <a:endParaRPr lang="en-US" sz="1400">
                        <a:latin typeface="Times New Roman"/>
                        <a:ea typeface="Times New Roman"/>
                        <a:cs typeface="Times New Roman"/>
                      </a:endParaRPr>
                    </a:p>
                  </a:txBody>
                  <a:tcPr marL="43542" marR="43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pPr>
                      <a:r>
                        <a:rPr lang="en-US" sz="1400" dirty="0">
                          <a:latin typeface="Times New Roman"/>
                          <a:ea typeface="Times New Roman"/>
                          <a:cs typeface="Times New Roman"/>
                        </a:rPr>
                        <a:t>Simple strategy, no hardware needed for squashing instructions</a:t>
                      </a:r>
                    </a:p>
                  </a:txBody>
                  <a:tcPr marL="43542" marR="43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Times New Roman"/>
                          <a:ea typeface="Times New Roman"/>
                          <a:cs typeface="Times New Roman"/>
                        </a:rPr>
                        <a:t>Loss of performance</a:t>
                      </a:r>
                    </a:p>
                  </a:txBody>
                  <a:tcPr marL="43542" marR="43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Times New Roman"/>
                          <a:ea typeface="Times New Roman"/>
                          <a:cs typeface="Times New Roman"/>
                        </a:rPr>
                        <a:t>Early pipelined machines such as IBM 360 series</a:t>
                      </a:r>
                    </a:p>
                  </a:txBody>
                  <a:tcPr marL="43542" marR="43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86689">
                <a:tc>
                  <a:txBody>
                    <a:bodyPr/>
                    <a:lstStyle/>
                    <a:p>
                      <a:pPr marL="0" marR="0">
                        <a:spcBef>
                          <a:spcPts val="0"/>
                        </a:spcBef>
                        <a:spcAft>
                          <a:spcPts val="0"/>
                        </a:spcAft>
                      </a:pPr>
                      <a:r>
                        <a:rPr lang="en-US" sz="1400" b="1" dirty="0">
                          <a:latin typeface="Times New Roman"/>
                          <a:ea typeface="Times New Roman"/>
                          <a:cs typeface="Times New Roman"/>
                        </a:rPr>
                        <a:t>Branch Prediction</a:t>
                      </a:r>
                      <a:endParaRPr lang="en-US" sz="1400" dirty="0">
                        <a:latin typeface="Times New Roman"/>
                        <a:ea typeface="Times New Roman"/>
                        <a:cs typeface="Times New Roman"/>
                      </a:endParaRPr>
                    </a:p>
                    <a:p>
                      <a:pPr marL="0" marR="0">
                        <a:spcBef>
                          <a:spcPts val="0"/>
                        </a:spcBef>
                        <a:spcAft>
                          <a:spcPts val="0"/>
                        </a:spcAft>
                      </a:pPr>
                      <a:r>
                        <a:rPr lang="en-US" sz="1400" b="1" dirty="0">
                          <a:latin typeface="Times New Roman"/>
                          <a:ea typeface="Times New Roman"/>
                          <a:cs typeface="Times New Roman"/>
                        </a:rPr>
                        <a:t>(branch not taken)</a:t>
                      </a:r>
                      <a:endParaRPr lang="en-US" sz="1400" dirty="0">
                        <a:latin typeface="Times New Roman"/>
                        <a:ea typeface="Times New Roman"/>
                        <a:cs typeface="Times New Roman"/>
                      </a:endParaRPr>
                    </a:p>
                  </a:txBody>
                  <a:tcPr marL="43542" marR="43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pPr>
                      <a:r>
                        <a:rPr lang="en-US" sz="1400">
                          <a:latin typeface="Times New Roman"/>
                          <a:ea typeface="Times New Roman"/>
                          <a:cs typeface="Times New Roman"/>
                        </a:rPr>
                        <a:t>Results in good performance with small additional hardware since the instruction is anyhow being fetched from the sequential path already in IF stage</a:t>
                      </a:r>
                    </a:p>
                  </a:txBody>
                  <a:tcPr marL="43542" marR="43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Times New Roman"/>
                          <a:ea typeface="Times New Roman"/>
                          <a:cs typeface="Times New Roman"/>
                        </a:rPr>
                        <a:t>Needs ability to squash instructions in partial execution in the pipeline</a:t>
                      </a:r>
                    </a:p>
                  </a:txBody>
                  <a:tcPr marL="43542" marR="43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Times New Roman"/>
                          <a:ea typeface="Times New Roman"/>
                          <a:cs typeface="Times New Roman"/>
                        </a:rPr>
                        <a:t>Most modern processors such as Intel Pentium, AMD Athlon, and PowerPC use this technique; typically they also employ sophisticated branch target buffers; MIPS R4000 uses a combination 1-delay slot plus a 2-cycle branch-not-taken prediction</a:t>
                      </a:r>
                    </a:p>
                  </a:txBody>
                  <a:tcPr marL="43542" marR="43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66674">
                <a:tc>
                  <a:txBody>
                    <a:bodyPr/>
                    <a:lstStyle/>
                    <a:p>
                      <a:pPr marL="0" marR="0">
                        <a:spcBef>
                          <a:spcPts val="0"/>
                        </a:spcBef>
                        <a:spcAft>
                          <a:spcPts val="0"/>
                        </a:spcAft>
                      </a:pPr>
                      <a:r>
                        <a:rPr lang="en-US" sz="1400" b="1">
                          <a:latin typeface="Times New Roman"/>
                          <a:ea typeface="Times New Roman"/>
                          <a:cs typeface="Times New Roman"/>
                        </a:rPr>
                        <a:t>Branch Prediction</a:t>
                      </a:r>
                      <a:endParaRPr lang="en-US" sz="1400">
                        <a:latin typeface="Times New Roman"/>
                        <a:ea typeface="Times New Roman"/>
                        <a:cs typeface="Times New Roman"/>
                      </a:endParaRPr>
                    </a:p>
                    <a:p>
                      <a:pPr marL="0" marR="0">
                        <a:spcBef>
                          <a:spcPts val="0"/>
                        </a:spcBef>
                        <a:spcAft>
                          <a:spcPts val="0"/>
                        </a:spcAft>
                      </a:pPr>
                      <a:r>
                        <a:rPr lang="en-US" sz="1400" b="1">
                          <a:latin typeface="Times New Roman"/>
                          <a:ea typeface="Times New Roman"/>
                          <a:cs typeface="Times New Roman"/>
                        </a:rPr>
                        <a:t>(branch taken)</a:t>
                      </a:r>
                      <a:endParaRPr lang="en-US" sz="1400">
                        <a:latin typeface="Times New Roman"/>
                        <a:ea typeface="Times New Roman"/>
                        <a:cs typeface="Times New Roman"/>
                      </a:endParaRPr>
                    </a:p>
                  </a:txBody>
                  <a:tcPr marL="43542" marR="43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pPr>
                      <a:r>
                        <a:rPr lang="en-US" sz="1400">
                          <a:latin typeface="Times New Roman"/>
                          <a:ea typeface="Times New Roman"/>
                          <a:cs typeface="Times New Roman"/>
                        </a:rPr>
                        <a:t>Results in good performance but requires slightly more elaborate hardware design</a:t>
                      </a:r>
                    </a:p>
                  </a:txBody>
                  <a:tcPr marL="43542" marR="43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Times New Roman"/>
                          <a:ea typeface="Times New Roman"/>
                          <a:cs typeface="Times New Roman"/>
                        </a:rPr>
                        <a:t>Since the new PC value that points to the target of the branch is not available until the branch instruction  is in EX stage, this technique requires more elaborate hardware assist to be practical </a:t>
                      </a:r>
                    </a:p>
                  </a:txBody>
                  <a:tcPr marL="43542" marR="43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Times New Roman"/>
                          <a:ea typeface="Times New Roman"/>
                          <a:cs typeface="Times New Roman"/>
                        </a:rPr>
                        <a:t>-</a:t>
                      </a:r>
                    </a:p>
                  </a:txBody>
                  <a:tcPr marL="43542" marR="43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280009">
                <a:tc>
                  <a:txBody>
                    <a:bodyPr/>
                    <a:lstStyle/>
                    <a:p>
                      <a:pPr marL="0" marR="0">
                        <a:spcBef>
                          <a:spcPts val="0"/>
                        </a:spcBef>
                        <a:spcAft>
                          <a:spcPts val="0"/>
                        </a:spcAft>
                      </a:pPr>
                      <a:r>
                        <a:rPr lang="en-US" sz="1400" b="1">
                          <a:latin typeface="Times New Roman"/>
                          <a:ea typeface="Times New Roman"/>
                          <a:cs typeface="Times New Roman"/>
                        </a:rPr>
                        <a:t>Delayed Branch</a:t>
                      </a:r>
                      <a:endParaRPr lang="en-US" sz="1400">
                        <a:latin typeface="Times New Roman"/>
                        <a:ea typeface="Times New Roman"/>
                        <a:cs typeface="Times New Roman"/>
                      </a:endParaRPr>
                    </a:p>
                  </a:txBody>
                  <a:tcPr marL="43542" marR="43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pPr>
                      <a:r>
                        <a:rPr lang="en-US" sz="1400" dirty="0">
                          <a:latin typeface="Times New Roman"/>
                          <a:ea typeface="Times New Roman"/>
                          <a:cs typeface="Times New Roman"/>
                        </a:rPr>
                        <a:t>No need for any additional hardware for either stalling or squashing instructions;  It involves the compiler by exposing the pipeline delay slots and takes its help to achieve good performance</a:t>
                      </a:r>
                    </a:p>
                  </a:txBody>
                  <a:tcPr marL="43542" marR="43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Times New Roman"/>
                          <a:ea typeface="Times New Roman"/>
                          <a:cs typeface="Times New Roman"/>
                        </a:rPr>
                        <a:t>With increase in depth of pipelines of modern processors, it becomes increasingly difficult to fill the delay slots by the compiler</a:t>
                      </a:r>
                    </a:p>
                  </a:txBody>
                  <a:tcPr marL="43542" marR="43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Times New Roman"/>
                          <a:ea typeface="Times New Roman"/>
                          <a:cs typeface="Times New Roman"/>
                        </a:rPr>
                        <a:t>Older RISC architectures such as MIPS, PA-RISC, SPARC</a:t>
                      </a:r>
                    </a:p>
                  </a:txBody>
                  <a:tcPr marL="43542" marR="435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9227696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76159" y="2422740"/>
          <a:ext cx="8081963" cy="2194560"/>
        </p:xfrm>
        <a:graphic>
          <a:graphicData uri="http://schemas.openxmlformats.org/drawingml/2006/table">
            <a:tbl>
              <a:tblPr/>
              <a:tblGrid>
                <a:gridCol w="1797817">
                  <a:extLst>
                    <a:ext uri="{9D8B030D-6E8A-4147-A177-3AD203B41FA5}">
                      <a16:colId xmlns:a16="http://schemas.microsoft.com/office/drawing/2014/main" val="20000"/>
                    </a:ext>
                  </a:extLst>
                </a:gridCol>
                <a:gridCol w="1331480">
                  <a:extLst>
                    <a:ext uri="{9D8B030D-6E8A-4147-A177-3AD203B41FA5}">
                      <a16:colId xmlns:a16="http://schemas.microsoft.com/office/drawing/2014/main" val="20001"/>
                    </a:ext>
                  </a:extLst>
                </a:gridCol>
                <a:gridCol w="1632636">
                  <a:extLst>
                    <a:ext uri="{9D8B030D-6E8A-4147-A177-3AD203B41FA5}">
                      <a16:colId xmlns:a16="http://schemas.microsoft.com/office/drawing/2014/main" val="20002"/>
                    </a:ext>
                  </a:extLst>
                </a:gridCol>
                <a:gridCol w="1752187">
                  <a:extLst>
                    <a:ext uri="{9D8B030D-6E8A-4147-A177-3AD203B41FA5}">
                      <a16:colId xmlns:a16="http://schemas.microsoft.com/office/drawing/2014/main" val="20003"/>
                    </a:ext>
                  </a:extLst>
                </a:gridCol>
                <a:gridCol w="1567843">
                  <a:extLst>
                    <a:ext uri="{9D8B030D-6E8A-4147-A177-3AD203B41FA5}">
                      <a16:colId xmlns:a16="http://schemas.microsoft.com/office/drawing/2014/main" val="20004"/>
                    </a:ext>
                  </a:extLst>
                </a:gridCol>
              </a:tblGrid>
              <a:tr h="1096963">
                <a:tc>
                  <a:txBody>
                    <a:bodyPr/>
                    <a:lstStyle/>
                    <a:p>
                      <a:pPr marL="0" marR="0">
                        <a:spcBef>
                          <a:spcPts val="0"/>
                        </a:spcBef>
                        <a:spcAft>
                          <a:spcPts val="0"/>
                        </a:spcAft>
                      </a:pPr>
                      <a:r>
                        <a:rPr lang="en-US" sz="1800" b="1" dirty="0">
                          <a:solidFill>
                            <a:srgbClr val="FFFFFF"/>
                          </a:solidFill>
                          <a:latin typeface="Times New Roman"/>
                          <a:ea typeface="Times New Roman"/>
                          <a:cs typeface="Times New Roman"/>
                        </a:rPr>
                        <a:t>Instruction</a:t>
                      </a:r>
                      <a:endParaRPr lang="en-US" sz="1800" dirty="0">
                        <a:latin typeface="Times New Roman"/>
                        <a:ea typeface="Times New Roman"/>
                        <a:cs typeface="Times New Roman"/>
                      </a:endParaRPr>
                    </a:p>
                  </a:txBody>
                  <a:tcPr marL="68581" marR="68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c>
                  <a:txBody>
                    <a:bodyPr/>
                    <a:lstStyle/>
                    <a:p>
                      <a:pPr marL="0" marR="0">
                        <a:spcBef>
                          <a:spcPts val="0"/>
                        </a:spcBef>
                        <a:spcAft>
                          <a:spcPts val="0"/>
                        </a:spcAft>
                      </a:pPr>
                      <a:r>
                        <a:rPr lang="en-US" sz="1800">
                          <a:solidFill>
                            <a:srgbClr val="FFFFFF"/>
                          </a:solidFill>
                          <a:latin typeface="Times New Roman"/>
                          <a:ea typeface="Times New Roman"/>
                          <a:cs typeface="Times New Roman"/>
                        </a:rPr>
                        <a:t>Type of Hazard</a:t>
                      </a:r>
                      <a:endParaRPr lang="en-US" sz="1800">
                        <a:latin typeface="Times New Roman"/>
                        <a:ea typeface="Times New Roman"/>
                        <a:cs typeface="Times New Roman"/>
                      </a:endParaRPr>
                    </a:p>
                  </a:txBody>
                  <a:tcPr marL="68581" marR="68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c>
                  <a:txBody>
                    <a:bodyPr/>
                    <a:lstStyle/>
                    <a:p>
                      <a:pPr marL="0" marR="0">
                        <a:spcBef>
                          <a:spcPts val="0"/>
                        </a:spcBef>
                        <a:spcAft>
                          <a:spcPts val="0"/>
                        </a:spcAft>
                      </a:pPr>
                      <a:r>
                        <a:rPr lang="en-US" sz="1800">
                          <a:solidFill>
                            <a:srgbClr val="FFFFFF"/>
                          </a:solidFill>
                          <a:latin typeface="Times New Roman"/>
                          <a:ea typeface="Times New Roman"/>
                          <a:cs typeface="Times New Roman"/>
                        </a:rPr>
                        <a:t>Potential Stalls</a:t>
                      </a:r>
                      <a:endParaRPr lang="en-US" sz="1800">
                        <a:latin typeface="Times New Roman"/>
                        <a:ea typeface="Times New Roman"/>
                        <a:cs typeface="Times New Roman"/>
                      </a:endParaRPr>
                    </a:p>
                  </a:txBody>
                  <a:tcPr marL="68581" marR="68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c>
                  <a:txBody>
                    <a:bodyPr/>
                    <a:lstStyle/>
                    <a:p>
                      <a:pPr marL="0" marR="0">
                        <a:spcBef>
                          <a:spcPts val="0"/>
                        </a:spcBef>
                        <a:spcAft>
                          <a:spcPts val="0"/>
                        </a:spcAft>
                      </a:pPr>
                      <a:r>
                        <a:rPr lang="en-US" sz="1800">
                          <a:solidFill>
                            <a:srgbClr val="FFFFFF"/>
                          </a:solidFill>
                          <a:latin typeface="Times New Roman"/>
                          <a:ea typeface="Times New Roman"/>
                          <a:cs typeface="Times New Roman"/>
                        </a:rPr>
                        <a:t>With Data forwarding</a:t>
                      </a:r>
                      <a:endParaRPr lang="en-US" sz="1800">
                        <a:latin typeface="Times New Roman"/>
                        <a:ea typeface="Times New Roman"/>
                        <a:cs typeface="Times New Roman"/>
                      </a:endParaRPr>
                    </a:p>
                  </a:txBody>
                  <a:tcPr marL="68581" marR="68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c>
                  <a:txBody>
                    <a:bodyPr/>
                    <a:lstStyle/>
                    <a:p>
                      <a:pPr marL="0" marR="0">
                        <a:spcBef>
                          <a:spcPts val="0"/>
                        </a:spcBef>
                        <a:spcAft>
                          <a:spcPts val="0"/>
                        </a:spcAft>
                      </a:pPr>
                      <a:r>
                        <a:rPr lang="en-US" sz="1800">
                          <a:solidFill>
                            <a:srgbClr val="FFFFFF"/>
                          </a:solidFill>
                          <a:latin typeface="Times New Roman"/>
                          <a:ea typeface="Times New Roman"/>
                          <a:cs typeface="Times New Roman"/>
                        </a:rPr>
                        <a:t>With branch prediction (branch not taken)</a:t>
                      </a:r>
                      <a:endParaRPr lang="en-US" sz="1800">
                        <a:latin typeface="Times New Roman"/>
                        <a:ea typeface="Times New Roman"/>
                        <a:cs typeface="Times New Roman"/>
                      </a:endParaRPr>
                    </a:p>
                  </a:txBody>
                  <a:tcPr marL="68581" marR="68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extLst>
                  <a:ext uri="{0D108BD9-81ED-4DB2-BD59-A6C34878D82A}">
                    <a16:rowId xmlns:a16="http://schemas.microsoft.com/office/drawing/2014/main" val="10000"/>
                  </a:ext>
                </a:extLst>
              </a:tr>
              <a:tr h="274241">
                <a:tc>
                  <a:txBody>
                    <a:bodyPr/>
                    <a:lstStyle/>
                    <a:p>
                      <a:pPr marL="0" marR="0">
                        <a:spcBef>
                          <a:spcPts val="0"/>
                        </a:spcBef>
                        <a:spcAft>
                          <a:spcPts val="0"/>
                        </a:spcAft>
                      </a:pPr>
                      <a:r>
                        <a:rPr lang="en-US" sz="1800" b="1">
                          <a:latin typeface="Times New Roman"/>
                          <a:ea typeface="Times New Roman"/>
                          <a:cs typeface="Times New Roman"/>
                        </a:rPr>
                        <a:t>ADD, NAND</a:t>
                      </a:r>
                      <a:endParaRPr lang="en-US" sz="1800">
                        <a:latin typeface="Times New Roman"/>
                        <a:ea typeface="Times New Roman"/>
                        <a:cs typeface="Times New Roman"/>
                      </a:endParaRPr>
                    </a:p>
                  </a:txBody>
                  <a:tcPr marL="68581" marR="68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pPr>
                      <a:r>
                        <a:rPr lang="en-US" sz="1800">
                          <a:latin typeface="Times New Roman"/>
                          <a:ea typeface="Times New Roman"/>
                          <a:cs typeface="Times New Roman"/>
                        </a:rPr>
                        <a:t>Data</a:t>
                      </a:r>
                    </a:p>
                  </a:txBody>
                  <a:tcPr marL="68581" marR="68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latin typeface="Times New Roman"/>
                          <a:ea typeface="Times New Roman"/>
                          <a:cs typeface="Times New Roman"/>
                        </a:rPr>
                        <a:t>0, 1, 2, or 3</a:t>
                      </a:r>
                    </a:p>
                  </a:txBody>
                  <a:tcPr marL="68581" marR="68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latin typeface="Times New Roman"/>
                          <a:ea typeface="Times New Roman"/>
                          <a:cs typeface="Times New Roman"/>
                        </a:rPr>
                        <a:t>0</a:t>
                      </a:r>
                    </a:p>
                  </a:txBody>
                  <a:tcPr marL="68581" marR="68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latin typeface="Times New Roman"/>
                          <a:ea typeface="Times New Roman"/>
                          <a:cs typeface="Times New Roman"/>
                        </a:rPr>
                        <a:t>Not Applicable</a:t>
                      </a:r>
                    </a:p>
                  </a:txBody>
                  <a:tcPr marL="68581" marR="68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4241">
                <a:tc>
                  <a:txBody>
                    <a:bodyPr/>
                    <a:lstStyle/>
                    <a:p>
                      <a:pPr marL="0" marR="0">
                        <a:spcBef>
                          <a:spcPts val="0"/>
                        </a:spcBef>
                        <a:spcAft>
                          <a:spcPts val="0"/>
                        </a:spcAft>
                      </a:pPr>
                      <a:r>
                        <a:rPr lang="en-US" sz="1800" b="1">
                          <a:latin typeface="Times New Roman"/>
                          <a:ea typeface="Times New Roman"/>
                          <a:cs typeface="Times New Roman"/>
                        </a:rPr>
                        <a:t>LW</a:t>
                      </a:r>
                      <a:endParaRPr lang="en-US" sz="1800">
                        <a:latin typeface="Times New Roman"/>
                        <a:ea typeface="Times New Roman"/>
                        <a:cs typeface="Times New Roman"/>
                      </a:endParaRPr>
                    </a:p>
                  </a:txBody>
                  <a:tcPr marL="68581" marR="68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pPr>
                      <a:r>
                        <a:rPr lang="en-US" sz="1800">
                          <a:latin typeface="Times New Roman"/>
                          <a:ea typeface="Times New Roman"/>
                          <a:cs typeface="Times New Roman"/>
                        </a:rPr>
                        <a:t>Data</a:t>
                      </a:r>
                    </a:p>
                  </a:txBody>
                  <a:tcPr marL="68581" marR="68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latin typeface="Times New Roman"/>
                          <a:ea typeface="Times New Roman"/>
                          <a:cs typeface="Times New Roman"/>
                        </a:rPr>
                        <a:t>0, 1, 2, or 3</a:t>
                      </a:r>
                    </a:p>
                  </a:txBody>
                  <a:tcPr marL="68581" marR="68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latin typeface="Times New Roman"/>
                          <a:ea typeface="Times New Roman"/>
                          <a:cs typeface="Times New Roman"/>
                        </a:rPr>
                        <a:t>0 or 1</a:t>
                      </a:r>
                    </a:p>
                  </a:txBody>
                  <a:tcPr marL="68581" marR="68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latin typeface="Times New Roman"/>
                          <a:ea typeface="Times New Roman"/>
                          <a:cs typeface="Times New Roman"/>
                        </a:rPr>
                        <a:t>Not Applicable</a:t>
                      </a:r>
                    </a:p>
                  </a:txBody>
                  <a:tcPr marL="68581" marR="68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48481">
                <a:tc>
                  <a:txBody>
                    <a:bodyPr/>
                    <a:lstStyle/>
                    <a:p>
                      <a:pPr marL="0" marR="0">
                        <a:spcBef>
                          <a:spcPts val="0"/>
                        </a:spcBef>
                        <a:spcAft>
                          <a:spcPts val="0"/>
                        </a:spcAft>
                      </a:pPr>
                      <a:r>
                        <a:rPr lang="en-US" sz="1800" b="1">
                          <a:latin typeface="Times New Roman"/>
                          <a:ea typeface="Times New Roman"/>
                          <a:cs typeface="Times New Roman"/>
                        </a:rPr>
                        <a:t>BEQ</a:t>
                      </a:r>
                      <a:endParaRPr lang="en-US" sz="1800">
                        <a:latin typeface="Times New Roman"/>
                        <a:ea typeface="Times New Roman"/>
                        <a:cs typeface="Times New Roman"/>
                      </a:endParaRPr>
                    </a:p>
                  </a:txBody>
                  <a:tcPr marL="68581" marR="68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pPr>
                      <a:r>
                        <a:rPr lang="en-US" sz="1800">
                          <a:latin typeface="Times New Roman"/>
                          <a:ea typeface="Times New Roman"/>
                          <a:cs typeface="Times New Roman"/>
                        </a:rPr>
                        <a:t>Control</a:t>
                      </a:r>
                    </a:p>
                  </a:txBody>
                  <a:tcPr marL="68581" marR="68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latin typeface="Times New Roman"/>
                          <a:ea typeface="Times New Roman"/>
                          <a:cs typeface="Times New Roman"/>
                        </a:rPr>
                        <a:t>1 or 2</a:t>
                      </a:r>
                    </a:p>
                  </a:txBody>
                  <a:tcPr marL="68581" marR="68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latin typeface="Times New Roman"/>
                          <a:ea typeface="Times New Roman"/>
                          <a:cs typeface="Times New Roman"/>
                        </a:rPr>
                        <a:t>Not Applicable</a:t>
                      </a:r>
                    </a:p>
                  </a:txBody>
                  <a:tcPr marL="68581" marR="68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latin typeface="Times New Roman"/>
                          <a:ea typeface="Times New Roman"/>
                          <a:cs typeface="Times New Roman"/>
                        </a:rPr>
                        <a:t>0 (success) or </a:t>
                      </a:r>
                    </a:p>
                    <a:p>
                      <a:pPr marL="0" marR="0">
                        <a:spcBef>
                          <a:spcPts val="0"/>
                        </a:spcBef>
                        <a:spcAft>
                          <a:spcPts val="0"/>
                        </a:spcAft>
                      </a:pPr>
                      <a:r>
                        <a:rPr lang="en-US" sz="1800" dirty="0">
                          <a:latin typeface="Times New Roman"/>
                          <a:ea typeface="Times New Roman"/>
                          <a:cs typeface="Times New Roman"/>
                        </a:rPr>
                        <a:t>2 (mispredict)</a:t>
                      </a:r>
                    </a:p>
                  </a:txBody>
                  <a:tcPr marL="68581" marR="685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Summary of hazards</a:t>
            </a:r>
          </a:p>
        </p:txBody>
      </p:sp>
    </p:spTree>
    <p:extLst>
      <p:ext uri="{BB962C8B-B14F-4D97-AF65-F5344CB8AC3E}">
        <p14:creationId xmlns:p14="http://schemas.microsoft.com/office/powerpoint/2010/main" val="238371131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3"/>
          <p:cNvSpPr txBox="1">
            <a:spLocks noChangeArrowheads="1"/>
          </p:cNvSpPr>
          <p:nvPr/>
        </p:nvSpPr>
        <p:spPr bwMode="auto">
          <a:xfrm>
            <a:off x="1406210" y="2832537"/>
            <a:ext cx="481323" cy="37637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IF</a:t>
            </a:r>
          </a:p>
        </p:txBody>
      </p:sp>
      <p:sp>
        <p:nvSpPr>
          <p:cNvPr id="33796" name="Text Box 4"/>
          <p:cNvSpPr txBox="1">
            <a:spLocks noChangeArrowheads="1"/>
          </p:cNvSpPr>
          <p:nvPr/>
        </p:nvSpPr>
        <p:spPr bwMode="auto">
          <a:xfrm>
            <a:off x="2851850" y="2832537"/>
            <a:ext cx="882426" cy="37637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ID/RR</a:t>
            </a:r>
          </a:p>
        </p:txBody>
      </p:sp>
      <p:sp>
        <p:nvSpPr>
          <p:cNvPr id="33797" name="Text Box 5"/>
          <p:cNvSpPr txBox="1">
            <a:spLocks noChangeArrowheads="1"/>
          </p:cNvSpPr>
          <p:nvPr/>
        </p:nvSpPr>
        <p:spPr bwMode="auto">
          <a:xfrm>
            <a:off x="4456261" y="2832537"/>
            <a:ext cx="561544" cy="37637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EX</a:t>
            </a:r>
          </a:p>
        </p:txBody>
      </p:sp>
      <p:sp>
        <p:nvSpPr>
          <p:cNvPr id="33798" name="Text Box 6"/>
          <p:cNvSpPr txBox="1">
            <a:spLocks noChangeArrowheads="1"/>
          </p:cNvSpPr>
          <p:nvPr/>
        </p:nvSpPr>
        <p:spPr bwMode="auto">
          <a:xfrm>
            <a:off x="5739789" y="2832537"/>
            <a:ext cx="802205" cy="37637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MEM</a:t>
            </a:r>
          </a:p>
        </p:txBody>
      </p:sp>
      <p:sp>
        <p:nvSpPr>
          <p:cNvPr id="33799" name="Text Box 7"/>
          <p:cNvSpPr txBox="1">
            <a:spLocks noChangeArrowheads="1"/>
          </p:cNvSpPr>
          <p:nvPr/>
        </p:nvSpPr>
        <p:spPr bwMode="auto">
          <a:xfrm>
            <a:off x="7270664" y="2832537"/>
            <a:ext cx="962646" cy="37637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WB</a:t>
            </a:r>
          </a:p>
        </p:txBody>
      </p:sp>
      <p:sp>
        <p:nvSpPr>
          <p:cNvPr id="33800" name="Line 8"/>
          <p:cNvSpPr>
            <a:spLocks noChangeShapeType="1"/>
          </p:cNvSpPr>
          <p:nvPr/>
        </p:nvSpPr>
        <p:spPr bwMode="auto">
          <a:xfrm>
            <a:off x="1006778" y="2984994"/>
            <a:ext cx="401103"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3801" name="Line 9"/>
          <p:cNvSpPr>
            <a:spLocks noChangeShapeType="1"/>
          </p:cNvSpPr>
          <p:nvPr/>
        </p:nvSpPr>
        <p:spPr bwMode="auto">
          <a:xfrm>
            <a:off x="8233310" y="2984994"/>
            <a:ext cx="401103"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3802" name="Text Box 10"/>
          <p:cNvSpPr txBox="1">
            <a:spLocks noChangeArrowheads="1"/>
          </p:cNvSpPr>
          <p:nvPr/>
        </p:nvSpPr>
        <p:spPr bwMode="auto">
          <a:xfrm>
            <a:off x="2288635" y="1841567"/>
            <a:ext cx="322553" cy="175484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BUF</a:t>
            </a:r>
          </a:p>
          <a:p>
            <a:pPr eaLnBrk="1" hangingPunct="1">
              <a:spcBef>
                <a:spcPts val="0"/>
              </a:spcBef>
            </a:pPr>
            <a:r>
              <a:rPr lang="en-US" sz="1800" dirty="0"/>
              <a:t>F</a:t>
            </a:r>
          </a:p>
          <a:p>
            <a:pPr eaLnBrk="1" hangingPunct="1">
              <a:spcBef>
                <a:spcPts val="0"/>
              </a:spcBef>
            </a:pPr>
            <a:r>
              <a:rPr lang="en-US" sz="1800" dirty="0"/>
              <a:t>ER</a:t>
            </a:r>
          </a:p>
        </p:txBody>
      </p:sp>
      <p:sp>
        <p:nvSpPr>
          <p:cNvPr id="33803" name="Text Box 11"/>
          <p:cNvSpPr txBox="1">
            <a:spLocks noChangeArrowheads="1"/>
          </p:cNvSpPr>
          <p:nvPr/>
        </p:nvSpPr>
        <p:spPr bwMode="auto">
          <a:xfrm>
            <a:off x="3894717" y="1841567"/>
            <a:ext cx="320882" cy="175484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BUF</a:t>
            </a:r>
          </a:p>
          <a:p>
            <a:pPr eaLnBrk="1" hangingPunct="1">
              <a:spcBef>
                <a:spcPts val="0"/>
              </a:spcBef>
            </a:pPr>
            <a:r>
              <a:rPr lang="en-US" sz="1800" dirty="0"/>
              <a:t>F</a:t>
            </a:r>
          </a:p>
          <a:p>
            <a:pPr eaLnBrk="1" hangingPunct="1">
              <a:spcBef>
                <a:spcPts val="0"/>
              </a:spcBef>
            </a:pPr>
            <a:r>
              <a:rPr lang="en-US" sz="1800" dirty="0"/>
              <a:t>ER</a:t>
            </a:r>
          </a:p>
        </p:txBody>
      </p:sp>
      <p:sp>
        <p:nvSpPr>
          <p:cNvPr id="33804" name="Text Box 12"/>
          <p:cNvSpPr txBox="1">
            <a:spLocks noChangeArrowheads="1"/>
          </p:cNvSpPr>
          <p:nvPr/>
        </p:nvSpPr>
        <p:spPr bwMode="auto">
          <a:xfrm>
            <a:off x="6782656" y="1841567"/>
            <a:ext cx="320882" cy="175484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BUF</a:t>
            </a:r>
          </a:p>
          <a:p>
            <a:pPr eaLnBrk="1" hangingPunct="1">
              <a:spcBef>
                <a:spcPts val="0"/>
              </a:spcBef>
            </a:pPr>
            <a:r>
              <a:rPr lang="en-US" sz="1800" dirty="0"/>
              <a:t>F</a:t>
            </a:r>
          </a:p>
          <a:p>
            <a:pPr eaLnBrk="1" hangingPunct="1">
              <a:spcBef>
                <a:spcPts val="0"/>
              </a:spcBef>
            </a:pPr>
            <a:r>
              <a:rPr lang="en-US" sz="1800" dirty="0"/>
              <a:t>ER</a:t>
            </a:r>
          </a:p>
        </p:txBody>
      </p:sp>
      <p:sp>
        <p:nvSpPr>
          <p:cNvPr id="33805" name="Text Box 13"/>
          <p:cNvSpPr txBox="1">
            <a:spLocks noChangeArrowheads="1"/>
          </p:cNvSpPr>
          <p:nvPr/>
        </p:nvSpPr>
        <p:spPr bwMode="auto">
          <a:xfrm>
            <a:off x="5258466" y="1841567"/>
            <a:ext cx="320882" cy="175484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BUF</a:t>
            </a:r>
          </a:p>
          <a:p>
            <a:pPr eaLnBrk="1" hangingPunct="1">
              <a:spcBef>
                <a:spcPts val="0"/>
              </a:spcBef>
            </a:pPr>
            <a:r>
              <a:rPr lang="en-US" sz="1800" dirty="0"/>
              <a:t>F</a:t>
            </a:r>
          </a:p>
          <a:p>
            <a:pPr eaLnBrk="1" hangingPunct="1">
              <a:spcBef>
                <a:spcPts val="0"/>
              </a:spcBef>
            </a:pPr>
            <a:r>
              <a:rPr lang="en-US" sz="1800" dirty="0"/>
              <a:t>ER</a:t>
            </a:r>
          </a:p>
        </p:txBody>
      </p:sp>
      <p:sp>
        <p:nvSpPr>
          <p:cNvPr id="33806" name="Line 14"/>
          <p:cNvSpPr>
            <a:spLocks noChangeShapeType="1"/>
          </p:cNvSpPr>
          <p:nvPr/>
        </p:nvSpPr>
        <p:spPr bwMode="auto">
          <a:xfrm>
            <a:off x="1889204" y="2984994"/>
            <a:ext cx="401103"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3807" name="Line 15"/>
          <p:cNvSpPr>
            <a:spLocks noChangeShapeType="1"/>
          </p:cNvSpPr>
          <p:nvPr/>
        </p:nvSpPr>
        <p:spPr bwMode="auto">
          <a:xfrm>
            <a:off x="2611189" y="2984994"/>
            <a:ext cx="240662"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3808" name="Line 16"/>
          <p:cNvSpPr>
            <a:spLocks noChangeShapeType="1"/>
          </p:cNvSpPr>
          <p:nvPr/>
        </p:nvSpPr>
        <p:spPr bwMode="auto">
          <a:xfrm>
            <a:off x="3734276" y="2984994"/>
            <a:ext cx="160441"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3809" name="Line 17"/>
          <p:cNvSpPr>
            <a:spLocks noChangeShapeType="1"/>
          </p:cNvSpPr>
          <p:nvPr/>
        </p:nvSpPr>
        <p:spPr bwMode="auto">
          <a:xfrm>
            <a:off x="4215599" y="2984994"/>
            <a:ext cx="240662"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3810" name="Line 18"/>
          <p:cNvSpPr>
            <a:spLocks noChangeShapeType="1"/>
          </p:cNvSpPr>
          <p:nvPr/>
        </p:nvSpPr>
        <p:spPr bwMode="auto">
          <a:xfrm>
            <a:off x="5017804" y="2984994"/>
            <a:ext cx="240662"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3811" name="Line 19"/>
          <p:cNvSpPr>
            <a:spLocks noChangeShapeType="1"/>
          </p:cNvSpPr>
          <p:nvPr/>
        </p:nvSpPr>
        <p:spPr bwMode="auto">
          <a:xfrm>
            <a:off x="6541994" y="2984994"/>
            <a:ext cx="240662"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3812" name="Line 20"/>
          <p:cNvSpPr>
            <a:spLocks noChangeShapeType="1"/>
          </p:cNvSpPr>
          <p:nvPr/>
        </p:nvSpPr>
        <p:spPr bwMode="auto">
          <a:xfrm>
            <a:off x="5579348" y="2984994"/>
            <a:ext cx="160441"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3813" name="Line 21"/>
          <p:cNvSpPr>
            <a:spLocks noChangeShapeType="1"/>
          </p:cNvSpPr>
          <p:nvPr/>
        </p:nvSpPr>
        <p:spPr bwMode="auto">
          <a:xfrm>
            <a:off x="7103538" y="2984994"/>
            <a:ext cx="160441"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3814" name="Text Box 22"/>
          <p:cNvSpPr txBox="1">
            <a:spLocks noChangeArrowheads="1"/>
          </p:cNvSpPr>
          <p:nvPr/>
        </p:nvSpPr>
        <p:spPr bwMode="auto">
          <a:xfrm>
            <a:off x="4578289" y="2147435"/>
            <a:ext cx="35101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2000" b="1" dirty="0"/>
              <a:t>I</a:t>
            </a:r>
            <a:r>
              <a:rPr lang="en-US" sz="2000" b="1" baseline="-25000" dirty="0"/>
              <a:t>4</a:t>
            </a:r>
          </a:p>
        </p:txBody>
      </p:sp>
      <p:sp>
        <p:nvSpPr>
          <p:cNvPr id="33825" name="Text Box 33"/>
          <p:cNvSpPr txBox="1">
            <a:spLocks noChangeArrowheads="1"/>
          </p:cNvSpPr>
          <p:nvPr/>
        </p:nvSpPr>
        <p:spPr bwMode="auto">
          <a:xfrm>
            <a:off x="1546595" y="2148979"/>
            <a:ext cx="347622" cy="3970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2000" b="1" dirty="0"/>
              <a:t>I</a:t>
            </a:r>
            <a:r>
              <a:rPr lang="en-US" sz="2000" b="1" baseline="-25000" dirty="0"/>
              <a:t>6</a:t>
            </a:r>
          </a:p>
        </p:txBody>
      </p:sp>
      <p:sp>
        <p:nvSpPr>
          <p:cNvPr id="33826" name="Text Box 34"/>
          <p:cNvSpPr txBox="1">
            <a:spLocks noChangeArrowheads="1"/>
          </p:cNvSpPr>
          <p:nvPr/>
        </p:nvSpPr>
        <p:spPr bwMode="auto">
          <a:xfrm>
            <a:off x="6118274" y="2147435"/>
            <a:ext cx="41277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2000" b="1" dirty="0"/>
              <a:t>I</a:t>
            </a:r>
            <a:r>
              <a:rPr lang="en-US" sz="2000" b="1" baseline="-25000" dirty="0"/>
              <a:t>3</a:t>
            </a:r>
          </a:p>
        </p:txBody>
      </p:sp>
      <p:sp>
        <p:nvSpPr>
          <p:cNvPr id="33827" name="Text Box 35"/>
          <p:cNvSpPr txBox="1">
            <a:spLocks noChangeArrowheads="1"/>
          </p:cNvSpPr>
          <p:nvPr/>
        </p:nvSpPr>
        <p:spPr bwMode="auto">
          <a:xfrm>
            <a:off x="7482914" y="2044843"/>
            <a:ext cx="351019" cy="605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2000" b="1" dirty="0"/>
              <a:t>I</a:t>
            </a:r>
            <a:r>
              <a:rPr lang="en-US" sz="2000" b="1" baseline="-25000" dirty="0"/>
              <a:t>2</a:t>
            </a:r>
          </a:p>
          <a:p>
            <a:pPr eaLnBrk="1" hangingPunct="1"/>
            <a:endParaRPr lang="en-US" sz="2000" b="1" baseline="-25000" dirty="0"/>
          </a:p>
        </p:txBody>
      </p:sp>
      <p:sp>
        <p:nvSpPr>
          <p:cNvPr id="33828" name="Text Box 36"/>
          <p:cNvSpPr txBox="1">
            <a:spLocks noChangeArrowheads="1"/>
          </p:cNvSpPr>
          <p:nvPr/>
        </p:nvSpPr>
        <p:spPr bwMode="auto">
          <a:xfrm>
            <a:off x="3072457" y="2147435"/>
            <a:ext cx="35101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2000" b="1" dirty="0"/>
              <a:t>I</a:t>
            </a:r>
            <a:r>
              <a:rPr lang="en-US" sz="2000" b="1" baseline="-25000" dirty="0"/>
              <a:t>5</a:t>
            </a:r>
          </a:p>
        </p:txBody>
      </p:sp>
      <p:sp>
        <p:nvSpPr>
          <p:cNvPr id="2" name="Title 1"/>
          <p:cNvSpPr>
            <a:spLocks noGrp="1"/>
          </p:cNvSpPr>
          <p:nvPr>
            <p:ph type="title"/>
          </p:nvPr>
        </p:nvSpPr>
        <p:spPr/>
        <p:txBody>
          <a:bodyPr>
            <a:normAutofit/>
          </a:bodyPr>
          <a:lstStyle/>
          <a:p>
            <a:r>
              <a:rPr lang="en-US" dirty="0"/>
              <a:t>Program discontinuities</a:t>
            </a:r>
          </a:p>
        </p:txBody>
      </p:sp>
      <p:sp>
        <p:nvSpPr>
          <p:cNvPr id="3" name="Content Placeholder 2"/>
          <p:cNvSpPr>
            <a:spLocks noGrp="1"/>
          </p:cNvSpPr>
          <p:nvPr>
            <p:ph idx="1"/>
          </p:nvPr>
        </p:nvSpPr>
        <p:spPr>
          <a:xfrm>
            <a:off x="1781503" y="3596409"/>
            <a:ext cx="7076747" cy="3169896"/>
          </a:xfrm>
        </p:spPr>
        <p:txBody>
          <a:bodyPr>
            <a:normAutofit fontScale="77500" lnSpcReduction="20000"/>
          </a:bodyPr>
          <a:lstStyle/>
          <a:p>
            <a:pPr>
              <a:spcBef>
                <a:spcPts val="1000"/>
              </a:spcBef>
            </a:pPr>
            <a:r>
              <a:rPr lang="en-US" dirty="0"/>
              <a:t>External interrupt can occur at any time</a:t>
            </a:r>
          </a:p>
          <a:p>
            <a:pPr>
              <a:spcBef>
                <a:spcPts val="1000"/>
              </a:spcBef>
            </a:pPr>
            <a:r>
              <a:rPr lang="en-US" dirty="0"/>
              <a:t>Any one of the 5 instructions may cause an exception</a:t>
            </a:r>
          </a:p>
          <a:p>
            <a:pPr>
              <a:spcBef>
                <a:spcPts val="1000"/>
              </a:spcBef>
            </a:pPr>
            <a:r>
              <a:rPr lang="en-US" dirty="0"/>
              <a:t>Any one of the the 5 instructions may be a TRAP instruction</a:t>
            </a:r>
          </a:p>
          <a:p>
            <a:pPr>
              <a:spcBef>
                <a:spcPts val="1000"/>
              </a:spcBef>
            </a:pPr>
            <a:r>
              <a:rPr lang="en-US" dirty="0"/>
              <a:t>When do we take the interrupt?</a:t>
            </a:r>
          </a:p>
          <a:p>
            <a:pPr>
              <a:spcBef>
                <a:spcPts val="1000"/>
              </a:spcBef>
            </a:pPr>
            <a:r>
              <a:rPr lang="en-US" dirty="0"/>
              <a:t>STOP, DRAIN, go to INT state</a:t>
            </a:r>
          </a:p>
          <a:p>
            <a:pPr lvl="1">
              <a:spcBef>
                <a:spcPts val="1000"/>
              </a:spcBef>
            </a:pPr>
            <a:r>
              <a:rPr lang="en-US" dirty="0"/>
              <a:t>Slow to respond to external events</a:t>
            </a:r>
          </a:p>
          <a:p>
            <a:pPr>
              <a:spcBef>
                <a:spcPts val="1000"/>
              </a:spcBef>
            </a:pPr>
            <a:r>
              <a:rPr lang="en-US" dirty="0"/>
              <a:t>Look for external INT in a specific stage (e.g. EX state)</a:t>
            </a:r>
          </a:p>
          <a:p>
            <a:pPr lvl="1">
              <a:spcBef>
                <a:spcPts val="1000"/>
              </a:spcBef>
            </a:pPr>
            <a:r>
              <a:rPr lang="en-US" dirty="0"/>
              <a:t>DRAIN preceding instructions</a:t>
            </a:r>
          </a:p>
          <a:p>
            <a:pPr lvl="1">
              <a:spcBef>
                <a:spcPts val="1000"/>
              </a:spcBef>
            </a:pPr>
            <a:r>
              <a:rPr lang="en-US" dirty="0"/>
              <a:t>FLUSH subsequent instructions</a:t>
            </a:r>
          </a:p>
        </p:txBody>
      </p:sp>
    </p:spTree>
    <p:extLst>
      <p:ext uri="{BB962C8B-B14F-4D97-AF65-F5344CB8AC3E}">
        <p14:creationId xmlns:p14="http://schemas.microsoft.com/office/powerpoint/2010/main" val="175066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checkerboard(across)">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checkerboard(across)">
                                      <p:cBhvr>
                                        <p:cTn id="35" dur="500"/>
                                        <p:tgtEl>
                                          <p:spTgt spid="3">
                                            <p:txEl>
                                              <p:pRg st="6" end="6"/>
                                            </p:txEl>
                                          </p:spTgt>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checkerboard(across)">
                                      <p:cBhvr>
                                        <p:cTn id="38" dur="500"/>
                                        <p:tgtEl>
                                          <p:spTgt spid="3">
                                            <p:txEl>
                                              <p:pRg st="7" end="7"/>
                                            </p:txEl>
                                          </p:spTgt>
                                        </p:tgtEl>
                                      </p:cBhvr>
                                    </p:animEffect>
                                  </p:childTnLst>
                                </p:cTn>
                              </p:par>
                              <p:par>
                                <p:cTn id="39" presetID="5" presetClass="entr" presetSubtype="10"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checkerboard(across)">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dirty="0">
                <a:latin typeface="Arial" charset="0"/>
                <a:cs typeface="Arial" charset="0"/>
              </a:rPr>
              <a:t>Superscalar pipelines</a:t>
            </a:r>
          </a:p>
        </p:txBody>
      </p:sp>
      <p:pic>
        <p:nvPicPr>
          <p:cNvPr id="66563" name="Object 10"/>
          <p:cNvPicPr>
            <a:picLocks noChangeAspect="1" noChangeArrowheads="1"/>
          </p:cNvPicPr>
          <p:nvPr/>
        </p:nvPicPr>
        <p:blipFill>
          <a:blip r:embed="rId3">
            <a:extLst>
              <a:ext uri="{28A0092B-C50C-407E-A947-70E740481C1C}">
                <a14:useLocalDpi xmlns:a14="http://schemas.microsoft.com/office/drawing/2010/main" val="0"/>
              </a:ext>
            </a:extLst>
          </a:blip>
          <a:srcRect r="-1718" b="-153"/>
          <a:stretch>
            <a:fillRect/>
          </a:stretch>
        </p:blipFill>
        <p:spPr bwMode="auto">
          <a:xfrm>
            <a:off x="2305050" y="1809982"/>
            <a:ext cx="4613275" cy="4660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76987015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a:latin typeface="Arial" charset="0"/>
                <a:cs typeface="Arial" charset="0"/>
              </a:rPr>
              <a:t>Different Pipeline Depths</a:t>
            </a:r>
          </a:p>
        </p:txBody>
      </p:sp>
      <p:pic>
        <p:nvPicPr>
          <p:cNvPr id="67587" name="Object 11"/>
          <p:cNvPicPr>
            <a:picLocks noChangeAspect="1" noChangeArrowheads="1"/>
          </p:cNvPicPr>
          <p:nvPr/>
        </p:nvPicPr>
        <p:blipFill>
          <a:blip r:embed="rId3">
            <a:extLst>
              <a:ext uri="{28A0092B-C50C-407E-A947-70E740481C1C}">
                <a14:useLocalDpi xmlns:a14="http://schemas.microsoft.com/office/drawing/2010/main" val="0"/>
              </a:ext>
            </a:extLst>
          </a:blip>
          <a:srcRect t="-171" r="-1561" b="-171"/>
          <a:stretch>
            <a:fillRect/>
          </a:stretch>
        </p:blipFill>
        <p:spPr bwMode="auto">
          <a:xfrm>
            <a:off x="1852613" y="1811802"/>
            <a:ext cx="5467350" cy="4946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22973034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orient="vert"/>
          </p:nvPr>
        </p:nvSpPr>
        <p:spPr/>
        <p:txBody>
          <a:bodyPr>
            <a:normAutofit fontScale="90000"/>
          </a:bodyPr>
          <a:lstStyle/>
          <a:p>
            <a:pPr>
              <a:defRPr/>
            </a:pPr>
            <a:r>
              <a:rPr lang="en-US" dirty="0">
                <a:ea typeface="+mj-ea"/>
              </a:rPr>
              <a:t>Intel Core Microarchitecture: </a:t>
            </a:r>
            <a:br>
              <a:rPr lang="en-US" dirty="0">
                <a:ea typeface="+mj-ea"/>
              </a:rPr>
            </a:br>
            <a:r>
              <a:rPr lang="en-US" dirty="0">
                <a:ea typeface="+mj-ea"/>
              </a:rPr>
              <a:t>An example pipeline</a:t>
            </a:r>
          </a:p>
        </p:txBody>
      </p:sp>
      <p:pic>
        <p:nvPicPr>
          <p:cNvPr id="68611" name="Object 6"/>
          <p:cNvPicPr>
            <a:picLocks noChangeAspect="1" noChangeArrowheads="1"/>
          </p:cNvPicPr>
          <p:nvPr/>
        </p:nvPicPr>
        <p:blipFill>
          <a:blip r:embed="rId3">
            <a:extLst>
              <a:ext uri="{28A0092B-C50C-407E-A947-70E740481C1C}">
                <a14:useLocalDpi xmlns:a14="http://schemas.microsoft.com/office/drawing/2010/main" val="0"/>
              </a:ext>
            </a:extLst>
          </a:blip>
          <a:srcRect r="-1988" b="-111"/>
          <a:stretch>
            <a:fillRect/>
          </a:stretch>
        </p:blipFill>
        <p:spPr bwMode="auto">
          <a:xfrm>
            <a:off x="366008" y="150018"/>
            <a:ext cx="4114800" cy="6567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Rounded Rectangular Callout 3">
            <a:extLst>
              <a:ext uri="{FF2B5EF4-FFF2-40B4-BE49-F238E27FC236}">
                <a16:creationId xmlns:a16="http://schemas.microsoft.com/office/drawing/2014/main" id="{7C740EF9-AC79-FB4F-966C-A10AD88DAC38}"/>
              </a:ext>
            </a:extLst>
          </p:cNvPr>
          <p:cNvSpPr/>
          <p:nvPr/>
        </p:nvSpPr>
        <p:spPr>
          <a:xfrm>
            <a:off x="4824248" y="1061545"/>
            <a:ext cx="1576552" cy="672662"/>
          </a:xfrm>
          <a:prstGeom prst="wedgeRoundRectCallout">
            <a:avLst>
              <a:gd name="adj1" fmla="val -74166"/>
              <a:gd name="adj2" fmla="val 35938"/>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CISC style instructions</a:t>
            </a:r>
          </a:p>
        </p:txBody>
      </p:sp>
      <p:sp>
        <p:nvSpPr>
          <p:cNvPr id="6" name="Rounded Rectangular Callout 5">
            <a:extLst>
              <a:ext uri="{FF2B5EF4-FFF2-40B4-BE49-F238E27FC236}">
                <a16:creationId xmlns:a16="http://schemas.microsoft.com/office/drawing/2014/main" id="{34E45E90-E078-F248-AD3C-6ED7D06FB769}"/>
              </a:ext>
            </a:extLst>
          </p:cNvPr>
          <p:cNvSpPr/>
          <p:nvPr/>
        </p:nvSpPr>
        <p:spPr>
          <a:xfrm>
            <a:off x="4824248" y="2264980"/>
            <a:ext cx="1576552" cy="672662"/>
          </a:xfrm>
          <a:prstGeom prst="wedgeRoundRectCallout">
            <a:avLst>
              <a:gd name="adj1" fmla="val -84166"/>
              <a:gd name="adj2" fmla="val -9375"/>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RISC style instructions</a:t>
            </a:r>
          </a:p>
        </p:txBody>
      </p:sp>
      <p:sp>
        <p:nvSpPr>
          <p:cNvPr id="7" name="Rounded Rectangular Callout 6">
            <a:extLst>
              <a:ext uri="{FF2B5EF4-FFF2-40B4-BE49-F238E27FC236}">
                <a16:creationId xmlns:a16="http://schemas.microsoft.com/office/drawing/2014/main" id="{E622E350-2019-8148-A7B5-57B9581416EF}"/>
              </a:ext>
            </a:extLst>
          </p:cNvPr>
          <p:cNvSpPr/>
          <p:nvPr/>
        </p:nvSpPr>
        <p:spPr>
          <a:xfrm>
            <a:off x="96140" y="3429000"/>
            <a:ext cx="1144080" cy="2096814"/>
          </a:xfrm>
          <a:prstGeom prst="wedgeRoundRectCallout">
            <a:avLst>
              <a:gd name="adj1" fmla="val -5346"/>
              <a:gd name="adj2" fmla="val -91416"/>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Really complex instruct-</a:t>
            </a:r>
            <a:r>
              <a:rPr lang="en-US" dirty="0" err="1"/>
              <a:t>tions</a:t>
            </a:r>
            <a:r>
              <a:rPr lang="en-US" dirty="0"/>
              <a:t> and </a:t>
            </a:r>
            <a:r>
              <a:rPr lang="en-US" dirty="0" err="1"/>
              <a:t>excep-tions</a:t>
            </a:r>
            <a:endParaRPr lang="en-US" dirty="0"/>
          </a:p>
        </p:txBody>
      </p:sp>
    </p:spTree>
    <p:extLst>
      <p:ext uri="{BB962C8B-B14F-4D97-AF65-F5344CB8AC3E}">
        <p14:creationId xmlns:p14="http://schemas.microsoft.com/office/powerpoint/2010/main" val="4272164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need for speed!</a:t>
            </a:r>
          </a:p>
        </p:txBody>
      </p:sp>
      <p:sp>
        <p:nvSpPr>
          <p:cNvPr id="3" name="Content Placeholder 2"/>
          <p:cNvSpPr>
            <a:spLocks noGrp="1"/>
          </p:cNvSpPr>
          <p:nvPr>
            <p:ph idx="1"/>
          </p:nvPr>
        </p:nvSpPr>
        <p:spPr/>
        <p:txBody>
          <a:bodyPr>
            <a:normAutofit lnSpcReduction="10000"/>
          </a:bodyPr>
          <a:lstStyle/>
          <a:p>
            <a:r>
              <a:rPr lang="en-US" dirty="0"/>
              <a:t>So how do we improve performance?</a:t>
            </a:r>
          </a:p>
          <a:p>
            <a:r>
              <a:rPr lang="en-US" dirty="0">
                <a:solidFill>
                  <a:srgbClr val="FF0000"/>
                </a:solidFill>
              </a:rPr>
              <a:t>Reduce execution time (of course)</a:t>
            </a:r>
          </a:p>
          <a:p>
            <a:r>
              <a:rPr lang="en-US" dirty="0"/>
              <a:t>How?</a:t>
            </a:r>
          </a:p>
          <a:p>
            <a:r>
              <a:rPr lang="en-US" dirty="0"/>
              <a:t>The execution time equation tells us:</a:t>
            </a:r>
          </a:p>
          <a:p>
            <a:r>
              <a:rPr lang="en-US" dirty="0"/>
              <a:t>Execution time = N   * CPI   * Cycle Time</a:t>
            </a:r>
          </a:p>
          <a:p>
            <a:r>
              <a:rPr lang="en-US" dirty="0"/>
              <a:t>How can we reduce the left-hand side?</a:t>
            </a:r>
          </a:p>
          <a:p>
            <a:r>
              <a:rPr lang="en-US" dirty="0">
                <a:solidFill>
                  <a:srgbClr val="FF0000"/>
                </a:solidFill>
              </a:rPr>
              <a:t>Reduce one or more of the right-hand factors</a:t>
            </a:r>
          </a:p>
        </p:txBody>
      </p:sp>
      <p:sp>
        <p:nvSpPr>
          <p:cNvPr id="4" name="Down Arrow 3"/>
          <p:cNvSpPr/>
          <p:nvPr/>
        </p:nvSpPr>
        <p:spPr>
          <a:xfrm>
            <a:off x="4480427" y="4065755"/>
            <a:ext cx="123215" cy="35066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Down Arrow 4"/>
          <p:cNvSpPr/>
          <p:nvPr/>
        </p:nvSpPr>
        <p:spPr>
          <a:xfrm>
            <a:off x="5305773" y="4065755"/>
            <a:ext cx="123215" cy="35066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Down Arrow 5"/>
          <p:cNvSpPr/>
          <p:nvPr/>
        </p:nvSpPr>
        <p:spPr>
          <a:xfrm>
            <a:off x="6522913" y="4065755"/>
            <a:ext cx="123215" cy="35066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1170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1"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1"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1"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par>
                                <p:cTn id="23" presetID="9" presetClass="entr" presetSubtype="0" fill="hold" grpId="1"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1"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dissolv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1"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dissolv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dissolve">
                                      <p:cBhvr>
                                        <p:cTn id="40" dur="500"/>
                                        <p:tgtEl>
                                          <p:spTgt spid="4"/>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dissolve">
                                      <p:cBhvr>
                                        <p:cTn id="45" dur="500"/>
                                        <p:tgtEl>
                                          <p:spTgt spid="5"/>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dissolve">
                                      <p:cBhvr>
                                        <p:cTn id="5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build="p"/>
      <p:bldP spid="4" grpId="0" animBg="1"/>
      <p:bldP spid="5"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can we measure improvement?	</a:t>
            </a:r>
          </a:p>
        </p:txBody>
      </p:sp>
      <p:graphicFrame>
        <p:nvGraphicFramePr>
          <p:cNvPr id="8" name="Object 7"/>
          <p:cNvGraphicFramePr>
            <a:graphicFrameLocks noChangeAspect="1"/>
          </p:cNvGraphicFramePr>
          <p:nvPr>
            <p:extLst>
              <p:ext uri="{D42A27DB-BD31-4B8C-83A1-F6EECF244321}">
                <p14:modId xmlns:p14="http://schemas.microsoft.com/office/powerpoint/2010/main" val="2069324014"/>
              </p:ext>
            </p:extLst>
          </p:nvPr>
        </p:nvGraphicFramePr>
        <p:xfrm>
          <a:off x="1282700" y="2144713"/>
          <a:ext cx="5072063" cy="827087"/>
        </p:xfrm>
        <a:graphic>
          <a:graphicData uri="http://schemas.openxmlformats.org/presentationml/2006/ole">
            <mc:AlternateContent xmlns:mc="http://schemas.openxmlformats.org/markup-compatibility/2006">
              <mc:Choice xmlns:v="urn:schemas-microsoft-com:vml" Requires="v">
                <p:oleObj name="Equation" r:id="rId2" imgW="2882900" imgH="469900" progId="Equation.3">
                  <p:embed/>
                </p:oleObj>
              </mc:Choice>
              <mc:Fallback>
                <p:oleObj name="Equation" r:id="rId2" imgW="2882900" imgH="469900" progId="Equation.3">
                  <p:embed/>
                  <p:pic>
                    <p:nvPicPr>
                      <p:cNvPr id="0" name=""/>
                      <p:cNvPicPr/>
                      <p:nvPr/>
                    </p:nvPicPr>
                    <p:blipFill>
                      <a:blip r:embed="rId3"/>
                      <a:stretch>
                        <a:fillRect/>
                      </a:stretch>
                    </p:blipFill>
                    <p:spPr>
                      <a:xfrm>
                        <a:off x="1282700" y="2144713"/>
                        <a:ext cx="5072063" cy="827087"/>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110478100"/>
              </p:ext>
            </p:extLst>
          </p:nvPr>
        </p:nvGraphicFramePr>
        <p:xfrm>
          <a:off x="1211263" y="3284538"/>
          <a:ext cx="5508625" cy="712787"/>
        </p:xfrm>
        <a:graphic>
          <a:graphicData uri="http://schemas.openxmlformats.org/presentationml/2006/ole">
            <mc:AlternateContent xmlns:mc="http://schemas.openxmlformats.org/markup-compatibility/2006">
              <mc:Choice xmlns:v="urn:schemas-microsoft-com:vml" Requires="v">
                <p:oleObj name="Equation" r:id="rId4" imgW="3340100" imgH="431800" progId="Equation.3">
                  <p:embed/>
                </p:oleObj>
              </mc:Choice>
              <mc:Fallback>
                <p:oleObj name="Equation" r:id="rId4" imgW="3340100" imgH="431800" progId="Equation.3">
                  <p:embed/>
                  <p:pic>
                    <p:nvPicPr>
                      <p:cNvPr id="0" name=""/>
                      <p:cNvPicPr/>
                      <p:nvPr/>
                    </p:nvPicPr>
                    <p:blipFill>
                      <a:blip r:embed="rId5"/>
                      <a:stretch>
                        <a:fillRect/>
                      </a:stretch>
                    </p:blipFill>
                    <p:spPr>
                      <a:xfrm>
                        <a:off x="1211263" y="3284538"/>
                        <a:ext cx="5508625" cy="712787"/>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091005003"/>
              </p:ext>
            </p:extLst>
          </p:nvPr>
        </p:nvGraphicFramePr>
        <p:xfrm>
          <a:off x="1306513" y="4319588"/>
          <a:ext cx="7124700" cy="615950"/>
        </p:xfrm>
        <a:graphic>
          <a:graphicData uri="http://schemas.openxmlformats.org/presentationml/2006/ole">
            <mc:AlternateContent xmlns:mc="http://schemas.openxmlformats.org/markup-compatibility/2006">
              <mc:Choice xmlns:v="urn:schemas-microsoft-com:vml" Requires="v">
                <p:oleObj name="Equation" r:id="rId6" imgW="4546600" imgH="393700" progId="Equation.3">
                  <p:embed/>
                </p:oleObj>
              </mc:Choice>
              <mc:Fallback>
                <p:oleObj name="Equation" r:id="rId6" imgW="4546600" imgH="393700" progId="Equation.3">
                  <p:embed/>
                  <p:pic>
                    <p:nvPicPr>
                      <p:cNvPr id="0" name=""/>
                      <p:cNvPicPr/>
                      <p:nvPr/>
                    </p:nvPicPr>
                    <p:blipFill>
                      <a:blip r:embed="rId7"/>
                      <a:stretch>
                        <a:fillRect/>
                      </a:stretch>
                    </p:blipFill>
                    <p:spPr>
                      <a:xfrm>
                        <a:off x="1306513" y="4319588"/>
                        <a:ext cx="7124700" cy="615950"/>
                      </a:xfrm>
                      <a:prstGeom prst="rect">
                        <a:avLst/>
                      </a:prstGeom>
                    </p:spPr>
                  </p:pic>
                </p:oleObj>
              </mc:Fallback>
            </mc:AlternateContent>
          </a:graphicData>
        </a:graphic>
      </p:graphicFrame>
    </p:spTree>
    <p:extLst>
      <p:ext uri="{BB962C8B-B14F-4D97-AF65-F5344CB8AC3E}">
        <p14:creationId xmlns:p14="http://schemas.microsoft.com/office/powerpoint/2010/main" val="2193844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Metrics</a:t>
            </a:r>
          </a:p>
        </p:txBody>
      </p:sp>
      <p:sp>
        <p:nvSpPr>
          <p:cNvPr id="3" name="Content Placeholder 2"/>
          <p:cNvSpPr>
            <a:spLocks noGrp="1"/>
          </p:cNvSpPr>
          <p:nvPr>
            <p:ph idx="1"/>
          </p:nvPr>
        </p:nvSpPr>
        <p:spPr>
          <a:xfrm>
            <a:off x="1781503" y="2133600"/>
            <a:ext cx="7076747" cy="4585795"/>
          </a:xfrm>
        </p:spPr>
        <p:txBody>
          <a:bodyPr>
            <a:normAutofit lnSpcReduction="10000"/>
          </a:bodyPr>
          <a:lstStyle/>
          <a:p>
            <a:pPr marL="0" indent="0">
              <a:buNone/>
            </a:pPr>
            <a:r>
              <a:rPr lang="en-US" dirty="0"/>
              <a:t>If we’re going to try to make processors better, we’re going to have to take measurements</a:t>
            </a:r>
          </a:p>
          <a:p>
            <a:pPr marL="0" indent="0">
              <a:buNone/>
            </a:pPr>
            <a:r>
              <a:rPr lang="en-US" sz="2800" b="1" dirty="0"/>
              <a:t>Common Metrics:</a:t>
            </a:r>
          </a:p>
          <a:p>
            <a:r>
              <a:rPr lang="en-US" dirty="0"/>
              <a:t>Space </a:t>
            </a:r>
            <a:r>
              <a:rPr lang="en-US" dirty="0">
                <a:sym typeface="Wingdings"/>
              </a:rPr>
              <a:t> memory footprint</a:t>
            </a:r>
          </a:p>
          <a:p>
            <a:r>
              <a:rPr lang="en-US" dirty="0">
                <a:sym typeface="Wingdings"/>
              </a:rPr>
              <a:t>Time  execution time</a:t>
            </a:r>
          </a:p>
          <a:p>
            <a:r>
              <a:rPr lang="en-US" dirty="0">
                <a:sym typeface="Wingdings"/>
              </a:rPr>
              <a:t>Instruction frequency</a:t>
            </a:r>
          </a:p>
          <a:p>
            <a:pPr lvl="1"/>
            <a:r>
              <a:rPr lang="en-US" dirty="0">
                <a:sym typeface="Wingdings"/>
              </a:rPr>
              <a:t>Static</a:t>
            </a:r>
          </a:p>
          <a:p>
            <a:pPr lvl="1"/>
            <a:r>
              <a:rPr lang="en-US" dirty="0">
                <a:sym typeface="Wingdings"/>
              </a:rPr>
              <a:t>Dynamic</a:t>
            </a:r>
          </a:p>
          <a:p>
            <a:r>
              <a:rPr lang="en-US" dirty="0">
                <a:sym typeface="Wingdings"/>
              </a:rPr>
              <a:t>Benchmarks</a:t>
            </a:r>
          </a:p>
          <a:p>
            <a:endParaRPr lang="en-US" dirty="0"/>
          </a:p>
        </p:txBody>
      </p:sp>
    </p:spTree>
    <p:extLst>
      <p:ext uri="{BB962C8B-B14F-4D97-AF65-F5344CB8AC3E}">
        <p14:creationId xmlns:p14="http://schemas.microsoft.com/office/powerpoint/2010/main" val="1033308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dissolve">
                                      <p:cBhvr>
                                        <p:cTn id="25" dur="500"/>
                                        <p:tgtEl>
                                          <p:spTgt spid="3">
                                            <p:txEl>
                                              <p:pRg st="5" end="5"/>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dissolv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dissolv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81504" y="1616939"/>
            <a:ext cx="6582275" cy="1403883"/>
          </a:xfrm>
        </p:spPr>
        <p:txBody>
          <a:bodyPr>
            <a:normAutofit fontScale="85000" lnSpcReduction="20000"/>
          </a:bodyPr>
          <a:lstStyle/>
          <a:p>
            <a:r>
              <a:rPr lang="en-US" dirty="0"/>
              <a:t>It takes me 8 minutes to walk to class from my office.  I can run twice as fast as I walk.  If I walk half the distance and run the remaining half, how much time will I take to reach class from my office?</a:t>
            </a:r>
            <a:br>
              <a:rPr lang="en-US" dirty="0"/>
            </a:br>
            <a:endParaRPr lang="en-US" dirty="0"/>
          </a:p>
          <a:p>
            <a:endParaRPr lang="en-US" dirty="0"/>
          </a:p>
        </p:txBody>
      </p:sp>
      <p:sp>
        <p:nvSpPr>
          <p:cNvPr id="3" name="Text Placeholder 2">
            <a:extLst>
              <a:ext uri="{FF2B5EF4-FFF2-40B4-BE49-F238E27FC236}">
                <a16:creationId xmlns:a16="http://schemas.microsoft.com/office/drawing/2014/main" id="{A470547E-1AF9-C543-B6B8-0AD1A08A3589}"/>
              </a:ext>
            </a:extLst>
          </p:cNvPr>
          <p:cNvSpPr>
            <a:spLocks noGrp="1"/>
          </p:cNvSpPr>
          <p:nvPr>
            <p:ph type="body" sz="quarter" idx="10"/>
          </p:nvPr>
        </p:nvSpPr>
        <p:spPr>
          <a:xfrm>
            <a:off x="1752600" y="3100209"/>
            <a:ext cx="6611179" cy="3621157"/>
          </a:xfrm>
        </p:spPr>
        <p:txBody>
          <a:bodyPr>
            <a:normAutofit/>
          </a:bodyPr>
          <a:lstStyle/>
          <a:p>
            <a:r>
              <a:rPr lang="en-US" dirty="0"/>
              <a:t>8 mins</a:t>
            </a:r>
          </a:p>
          <a:p>
            <a:r>
              <a:rPr lang="en-US" dirty="0"/>
              <a:t>4 mins</a:t>
            </a:r>
          </a:p>
          <a:p>
            <a:r>
              <a:rPr lang="en-US" dirty="0"/>
              <a:t>6 mins</a:t>
            </a:r>
          </a:p>
          <a:p>
            <a:r>
              <a:rPr lang="en-US" dirty="0"/>
              <a:t>2 mins</a:t>
            </a:r>
          </a:p>
          <a:p>
            <a:r>
              <a:rPr lang="en-US" dirty="0"/>
              <a:t>How does this relate to CS 2200?</a:t>
            </a:r>
          </a:p>
          <a:p>
            <a:pPr marL="0" indent="0">
              <a:buNone/>
            </a:pPr>
            <a:r>
              <a:rPr lang="en-US" dirty="0"/>
              <a:t>Today’s number is 19,654</a:t>
            </a:r>
          </a:p>
          <a:p>
            <a:endParaRPr lang="en-US" dirty="0"/>
          </a:p>
          <a:p>
            <a:endParaRPr lang="en-US" dirty="0"/>
          </a:p>
        </p:txBody>
      </p:sp>
      <p:sp>
        <p:nvSpPr>
          <p:cNvPr id="6" name="Text Placeholder 5">
            <a:extLst>
              <a:ext uri="{FF2B5EF4-FFF2-40B4-BE49-F238E27FC236}">
                <a16:creationId xmlns:a16="http://schemas.microsoft.com/office/drawing/2014/main" id="{7E943487-A418-E146-A601-1A7ACC8DDE67}"/>
              </a:ext>
            </a:extLst>
          </p:cNvPr>
          <p:cNvSpPr>
            <a:spLocks noGrp="1"/>
          </p:cNvSpPr>
          <p:nvPr>
            <p:ph type="body" sz="quarter" idx="11"/>
          </p:nvPr>
        </p:nvSpPr>
        <p:spPr/>
        <p:txBody>
          <a:bodyPr/>
          <a:lstStyle/>
          <a:p>
            <a:r>
              <a:rPr lang="en-US" dirty="0"/>
              <a:t>70</a:t>
            </a:r>
          </a:p>
        </p:txBody>
      </p:sp>
      <p:sp>
        <p:nvSpPr>
          <p:cNvPr id="2" name="TextBox 1">
            <a:extLst>
              <a:ext uri="{FF2B5EF4-FFF2-40B4-BE49-F238E27FC236}">
                <a16:creationId xmlns:a16="http://schemas.microsoft.com/office/drawing/2014/main" id="{09EC8420-435B-F942-B1CC-3E6530F8760F}"/>
              </a:ext>
            </a:extLst>
          </p:cNvPr>
          <p:cNvSpPr txBox="1"/>
          <p:nvPr/>
        </p:nvSpPr>
        <p:spPr>
          <a:xfrm>
            <a:off x="4572000" y="3909848"/>
            <a:ext cx="3825766" cy="1754326"/>
          </a:xfrm>
          <a:prstGeom prst="rect">
            <a:avLst/>
          </a:prstGeom>
          <a:noFill/>
        </p:spPr>
        <p:txBody>
          <a:bodyPr wrap="square" rtlCol="0">
            <a:spAutoFit/>
          </a:bodyPr>
          <a:lstStyle/>
          <a:p>
            <a:r>
              <a:rPr lang="en-US" dirty="0">
                <a:solidFill>
                  <a:srgbClr val="00B0F0"/>
                </a:solidFill>
              </a:rPr>
              <a:t>8 = d/v</a:t>
            </a:r>
            <a:br>
              <a:rPr lang="en-US" dirty="0">
                <a:solidFill>
                  <a:srgbClr val="00B0F0"/>
                </a:solidFill>
              </a:rPr>
            </a:br>
            <a:r>
              <a:rPr lang="en-US" dirty="0">
                <a:solidFill>
                  <a:srgbClr val="00B0F0"/>
                </a:solidFill>
              </a:rPr>
              <a:t>n = ½ d/v + ½ d/2v</a:t>
            </a:r>
          </a:p>
          <a:p>
            <a:r>
              <a:rPr lang="en-US" dirty="0">
                <a:solidFill>
                  <a:srgbClr val="00B0F0"/>
                </a:solidFill>
              </a:rPr>
              <a:t>8v = d</a:t>
            </a:r>
          </a:p>
          <a:p>
            <a:r>
              <a:rPr lang="en-US" dirty="0">
                <a:solidFill>
                  <a:srgbClr val="00B0F0"/>
                </a:solidFill>
              </a:rPr>
              <a:t>n = 4v/v + 4v/2v</a:t>
            </a:r>
          </a:p>
          <a:p>
            <a:r>
              <a:rPr lang="en-US" dirty="0">
                <a:solidFill>
                  <a:srgbClr val="00B0F0"/>
                </a:solidFill>
              </a:rPr>
              <a:t>n = 4 + 2</a:t>
            </a:r>
          </a:p>
          <a:p>
            <a:r>
              <a:rPr lang="en-US" dirty="0">
                <a:solidFill>
                  <a:srgbClr val="00B0F0"/>
                </a:solidFill>
              </a:rPr>
              <a:t>n = 6</a:t>
            </a:r>
          </a:p>
        </p:txBody>
      </p:sp>
      <p:graphicFrame>
        <p:nvGraphicFramePr>
          <p:cNvPr id="7" name="Object 6">
            <a:extLst>
              <a:ext uri="{FF2B5EF4-FFF2-40B4-BE49-F238E27FC236}">
                <a16:creationId xmlns:a16="http://schemas.microsoft.com/office/drawing/2014/main" id="{18FD90B2-48B7-034A-9A0B-8FEB4FEE2F0C}"/>
              </a:ext>
            </a:extLst>
          </p:cNvPr>
          <p:cNvGraphicFramePr>
            <a:graphicFrameLocks noChangeAspect="1"/>
          </p:cNvGraphicFramePr>
          <p:nvPr>
            <p:extLst>
              <p:ext uri="{D42A27DB-BD31-4B8C-83A1-F6EECF244321}">
                <p14:modId xmlns:p14="http://schemas.microsoft.com/office/powerpoint/2010/main" val="808094765"/>
              </p:ext>
            </p:extLst>
          </p:nvPr>
        </p:nvGraphicFramePr>
        <p:xfrm>
          <a:off x="4363823" y="3326025"/>
          <a:ext cx="4686365" cy="405149"/>
        </p:xfrm>
        <a:graphic>
          <a:graphicData uri="http://schemas.openxmlformats.org/presentationml/2006/ole">
            <mc:AlternateContent xmlns:mc="http://schemas.openxmlformats.org/markup-compatibility/2006">
              <mc:Choice xmlns:v="urn:schemas-microsoft-com:vml" Requires="v">
                <p:oleObj name="Equation" r:id="rId2" imgW="4546600" imgH="393700" progId="Equation.3">
                  <p:embed/>
                </p:oleObj>
              </mc:Choice>
              <mc:Fallback>
                <p:oleObj name="Equation" r:id="rId2" imgW="4546600" imgH="393700" progId="Equation.3">
                  <p:embed/>
                  <p:pic>
                    <p:nvPicPr>
                      <p:cNvPr id="12" name="Object 11"/>
                      <p:cNvPicPr/>
                      <p:nvPr/>
                    </p:nvPicPr>
                    <p:blipFill>
                      <a:blip r:embed="rId3"/>
                      <a:stretch>
                        <a:fillRect/>
                      </a:stretch>
                    </p:blipFill>
                    <p:spPr>
                      <a:xfrm>
                        <a:off x="4363823" y="3326025"/>
                        <a:ext cx="4686365" cy="405149"/>
                      </a:xfrm>
                      <a:prstGeom prst="rect">
                        <a:avLst/>
                      </a:prstGeom>
                    </p:spPr>
                  </p:pic>
                </p:oleObj>
              </mc:Fallback>
            </mc:AlternateContent>
          </a:graphicData>
        </a:graphic>
      </p:graphicFrame>
      <p:sp>
        <p:nvSpPr>
          <p:cNvPr id="8" name="Right Arrow 7">
            <a:extLst>
              <a:ext uri="{FF2B5EF4-FFF2-40B4-BE49-F238E27FC236}">
                <a16:creationId xmlns:a16="http://schemas.microsoft.com/office/drawing/2014/main" id="{516D2D46-4FF5-0B41-B2EB-F2A550B36BAB}"/>
              </a:ext>
            </a:extLst>
          </p:cNvPr>
          <p:cNvSpPr/>
          <p:nvPr/>
        </p:nvSpPr>
        <p:spPr>
          <a:xfrm>
            <a:off x="682755" y="4364421"/>
            <a:ext cx="766871" cy="31268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2364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dissolv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dissolve">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dissolve">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dissolve">
                                      <p:cBhvr>
                                        <p:cTn id="27" dur="5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dissolve">
                                      <p:cBhvr>
                                        <p:cTn id="32" dur="500"/>
                                        <p:tgtEl>
                                          <p:spTgt spid="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dissolv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Amdahl’s Law</a:t>
            </a:r>
          </a:p>
        </p:txBody>
      </p:sp>
      <p:graphicFrame>
        <p:nvGraphicFramePr>
          <p:cNvPr id="4" name="Object 3"/>
          <p:cNvGraphicFramePr>
            <a:graphicFrameLocks noChangeAspect="1"/>
          </p:cNvGraphicFramePr>
          <p:nvPr>
            <p:extLst>
              <p:ext uri="{D42A27DB-BD31-4B8C-83A1-F6EECF244321}">
                <p14:modId xmlns:p14="http://schemas.microsoft.com/office/powerpoint/2010/main" val="651539894"/>
              </p:ext>
            </p:extLst>
          </p:nvPr>
        </p:nvGraphicFramePr>
        <p:xfrm>
          <a:off x="1260475" y="2922588"/>
          <a:ext cx="7148513" cy="1489075"/>
        </p:xfrm>
        <a:graphic>
          <a:graphicData uri="http://schemas.openxmlformats.org/presentationml/2006/ole">
            <mc:AlternateContent xmlns:mc="http://schemas.openxmlformats.org/markup-compatibility/2006">
              <mc:Choice xmlns:v="urn:schemas-microsoft-com:vml" Requires="v">
                <p:oleObj name="Equation" r:id="rId2" imgW="3048000" imgH="635000" progId="Equation.3">
                  <p:embed/>
                </p:oleObj>
              </mc:Choice>
              <mc:Fallback>
                <p:oleObj name="Equation" r:id="rId2" imgW="3048000" imgH="635000" progId="Equation.3">
                  <p:embed/>
                  <p:pic>
                    <p:nvPicPr>
                      <p:cNvPr id="0" name=""/>
                      <p:cNvPicPr/>
                      <p:nvPr/>
                    </p:nvPicPr>
                    <p:blipFill>
                      <a:blip r:embed="rId3"/>
                      <a:stretch>
                        <a:fillRect/>
                      </a:stretch>
                    </p:blipFill>
                    <p:spPr>
                      <a:xfrm>
                        <a:off x="1260475" y="2922588"/>
                        <a:ext cx="7148513" cy="1489075"/>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67A11BB0-850B-CB4E-88AA-645530310746}"/>
              </a:ext>
            </a:extLst>
          </p:cNvPr>
          <p:cNvSpPr txBox="1"/>
          <p:nvPr/>
        </p:nvSpPr>
        <p:spPr>
          <a:xfrm>
            <a:off x="1177159" y="4687614"/>
            <a:ext cx="6547944" cy="369332"/>
          </a:xfrm>
          <a:prstGeom prst="rect">
            <a:avLst/>
          </a:prstGeom>
          <a:noFill/>
        </p:spPr>
        <p:txBody>
          <a:bodyPr wrap="square" rtlCol="0">
            <a:spAutoFit/>
          </a:bodyPr>
          <a:lstStyle/>
          <a:p>
            <a:r>
              <a:rPr lang="en-US" dirty="0">
                <a:ln>
                  <a:solidFill>
                    <a:schemeClr val="accent1">
                      <a:lumMod val="60000"/>
                      <a:lumOff val="40000"/>
                    </a:schemeClr>
                  </a:solidFill>
                </a:ln>
              </a:rPr>
              <a:t>My office walk:  6 = 4 * 1/2 + 4  </a:t>
            </a:r>
          </a:p>
        </p:txBody>
      </p:sp>
      <p:sp>
        <p:nvSpPr>
          <p:cNvPr id="6" name="TextBox 5">
            <a:extLst>
              <a:ext uri="{FF2B5EF4-FFF2-40B4-BE49-F238E27FC236}">
                <a16:creationId xmlns:a16="http://schemas.microsoft.com/office/drawing/2014/main" id="{9BAAA586-B6CA-1344-95B3-01FF2A77E0EC}"/>
              </a:ext>
            </a:extLst>
          </p:cNvPr>
          <p:cNvSpPr txBox="1"/>
          <p:nvPr/>
        </p:nvSpPr>
        <p:spPr>
          <a:xfrm>
            <a:off x="1177158" y="5162049"/>
            <a:ext cx="6863255" cy="369332"/>
          </a:xfrm>
          <a:prstGeom prst="rect">
            <a:avLst/>
          </a:prstGeom>
          <a:noFill/>
        </p:spPr>
        <p:txBody>
          <a:bodyPr wrap="square" rtlCol="0">
            <a:spAutoFit/>
          </a:bodyPr>
          <a:lstStyle/>
          <a:p>
            <a:r>
              <a:rPr lang="en-US" dirty="0">
                <a:ln>
                  <a:solidFill>
                    <a:schemeClr val="accent1">
                      <a:lumMod val="60000"/>
                      <a:lumOff val="40000"/>
                    </a:schemeClr>
                  </a:solidFill>
                </a:ln>
              </a:rPr>
              <a:t>This is perhaps a little easier way to think about these problems</a:t>
            </a:r>
          </a:p>
        </p:txBody>
      </p:sp>
    </p:spTree>
    <p:extLst>
      <p:ext uri="{BB962C8B-B14F-4D97-AF65-F5344CB8AC3E}">
        <p14:creationId xmlns:p14="http://schemas.microsoft.com/office/powerpoint/2010/main" val="2264831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Improving an instruction	</a:t>
            </a:r>
          </a:p>
        </p:txBody>
      </p:sp>
      <p:sp>
        <p:nvSpPr>
          <p:cNvPr id="3" name="Content Placeholder 2"/>
          <p:cNvSpPr>
            <a:spLocks noGrp="1"/>
          </p:cNvSpPr>
          <p:nvPr>
            <p:ph idx="1"/>
          </p:nvPr>
        </p:nvSpPr>
        <p:spPr>
          <a:xfrm>
            <a:off x="1781503" y="2133600"/>
            <a:ext cx="7076747" cy="1515155"/>
          </a:xfrm>
        </p:spPr>
        <p:txBody>
          <a:bodyPr>
            <a:normAutofit lnSpcReduction="10000"/>
          </a:bodyPr>
          <a:lstStyle/>
          <a:p>
            <a:pPr marL="0" indent="0">
              <a:buNone/>
            </a:pPr>
            <a:r>
              <a:rPr lang="en-US" dirty="0"/>
              <a:t>A processor spends 20% of its time on ADD instructions.  An engineer proposes to improve the speed of the ADD instruction by 4 times.  What is the speedup achieved by this modification?</a:t>
            </a:r>
          </a:p>
        </p:txBody>
      </p:sp>
      <p:sp>
        <p:nvSpPr>
          <p:cNvPr id="4" name="TextBox 3"/>
          <p:cNvSpPr txBox="1"/>
          <p:nvPr/>
        </p:nvSpPr>
        <p:spPr>
          <a:xfrm>
            <a:off x="1781503" y="3866732"/>
            <a:ext cx="7076747" cy="2031325"/>
          </a:xfrm>
          <a:prstGeom prst="rect">
            <a:avLst/>
          </a:prstGeom>
          <a:noFill/>
        </p:spPr>
        <p:txBody>
          <a:bodyPr wrap="square" rtlCol="0">
            <a:spAutoFit/>
          </a:bodyPr>
          <a:lstStyle/>
          <a:p>
            <a:r>
              <a:rPr lang="en-US" dirty="0"/>
              <a:t>The improvement only applies for the ADD instruction, so 80% of the execution time is unaffected by the improvement.</a:t>
            </a:r>
          </a:p>
          <a:p>
            <a:endParaRPr lang="en-US" dirty="0"/>
          </a:p>
          <a:p>
            <a:r>
              <a:rPr lang="en-US" dirty="0"/>
              <a:t>Time = .2 / 4 + .8 = 0.85</a:t>
            </a:r>
          </a:p>
          <a:p>
            <a:endParaRPr lang="en-US" dirty="0"/>
          </a:p>
          <a:p>
            <a:r>
              <a:rPr lang="en-US" dirty="0"/>
              <a:t>Speedup = 1 / .85 = 1.18 (or 18% improvement)</a:t>
            </a:r>
          </a:p>
          <a:p>
            <a:endParaRPr lang="en-US" dirty="0"/>
          </a:p>
        </p:txBody>
      </p:sp>
    </p:spTree>
    <p:extLst>
      <p:ext uri="{BB962C8B-B14F-4D97-AF65-F5344CB8AC3E}">
        <p14:creationId xmlns:p14="http://schemas.microsoft.com/office/powerpoint/2010/main" val="1964530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dissolv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dissolve">
                                      <p:cBhvr>
                                        <p:cTn id="1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B29F639-FA84-4E49-BB74-1AC883123035}"/>
              </a:ext>
            </a:extLst>
          </p:cNvPr>
          <p:cNvSpPr>
            <a:spLocks noGrp="1"/>
          </p:cNvSpPr>
          <p:nvPr>
            <p:ph idx="1"/>
          </p:nvPr>
        </p:nvSpPr>
        <p:spPr/>
        <p:txBody>
          <a:bodyPr>
            <a:normAutofit fontScale="92500" lnSpcReduction="20000"/>
          </a:bodyPr>
          <a:lstStyle/>
          <a:p>
            <a:r>
              <a:rPr lang="en-US" dirty="0"/>
              <a:t>A processor spends 10% of its time on ADD instructions.  An engineer proposes to improve the speed of the ADD instruction by 3 times.  What is the speedup achieved by this modification?</a:t>
            </a:r>
          </a:p>
          <a:p>
            <a:pPr marL="0" indent="0">
              <a:buNone/>
            </a:pPr>
            <a:endParaRPr lang="en-US" dirty="0"/>
          </a:p>
        </p:txBody>
      </p:sp>
      <p:sp>
        <p:nvSpPr>
          <p:cNvPr id="3" name="Text Placeholder 2">
            <a:extLst>
              <a:ext uri="{FF2B5EF4-FFF2-40B4-BE49-F238E27FC236}">
                <a16:creationId xmlns:a16="http://schemas.microsoft.com/office/drawing/2014/main" id="{A49BF5A3-5B8E-7241-BF71-6AFD1A4D73CF}"/>
              </a:ext>
            </a:extLst>
          </p:cNvPr>
          <p:cNvSpPr>
            <a:spLocks noGrp="1"/>
          </p:cNvSpPr>
          <p:nvPr>
            <p:ph type="body" sz="quarter" idx="10"/>
          </p:nvPr>
        </p:nvSpPr>
        <p:spPr/>
        <p:txBody>
          <a:bodyPr>
            <a:normAutofit/>
          </a:bodyPr>
          <a:lstStyle/>
          <a:p>
            <a:endParaRPr lang="en-US" dirty="0"/>
          </a:p>
          <a:p>
            <a:r>
              <a:rPr lang="en-US" dirty="0"/>
              <a:t>62%</a:t>
            </a:r>
          </a:p>
          <a:p>
            <a:r>
              <a:rPr lang="en-US" dirty="0"/>
              <a:t>15%</a:t>
            </a:r>
          </a:p>
          <a:p>
            <a:r>
              <a:rPr lang="en-US" dirty="0"/>
              <a:t>18%</a:t>
            </a:r>
          </a:p>
          <a:p>
            <a:r>
              <a:rPr lang="en-US" dirty="0"/>
              <a:t>7%</a:t>
            </a:r>
          </a:p>
          <a:p>
            <a:endParaRPr lang="en-US" dirty="0"/>
          </a:p>
        </p:txBody>
      </p:sp>
      <p:sp>
        <p:nvSpPr>
          <p:cNvPr id="4" name="Text Placeholder 3">
            <a:extLst>
              <a:ext uri="{FF2B5EF4-FFF2-40B4-BE49-F238E27FC236}">
                <a16:creationId xmlns:a16="http://schemas.microsoft.com/office/drawing/2014/main" id="{92C2EC2C-703A-5040-9E79-9C78C8C9E994}"/>
              </a:ext>
            </a:extLst>
          </p:cNvPr>
          <p:cNvSpPr>
            <a:spLocks noGrp="1"/>
          </p:cNvSpPr>
          <p:nvPr>
            <p:ph type="body" sz="quarter" idx="11"/>
          </p:nvPr>
        </p:nvSpPr>
        <p:spPr/>
        <p:txBody>
          <a:bodyPr/>
          <a:lstStyle/>
          <a:p>
            <a:r>
              <a:rPr lang="en-US" dirty="0"/>
              <a:t>80</a:t>
            </a:r>
          </a:p>
        </p:txBody>
      </p:sp>
      <p:sp>
        <p:nvSpPr>
          <p:cNvPr id="6" name="TextBox 5">
            <a:extLst>
              <a:ext uri="{FF2B5EF4-FFF2-40B4-BE49-F238E27FC236}">
                <a16:creationId xmlns:a16="http://schemas.microsoft.com/office/drawing/2014/main" id="{DEDEA3AF-270E-B147-9F2F-E5D91A3548B0}"/>
              </a:ext>
            </a:extLst>
          </p:cNvPr>
          <p:cNvSpPr txBox="1"/>
          <p:nvPr/>
        </p:nvSpPr>
        <p:spPr>
          <a:xfrm>
            <a:off x="3489434" y="3301005"/>
            <a:ext cx="5368817" cy="2585323"/>
          </a:xfrm>
          <a:prstGeom prst="rect">
            <a:avLst/>
          </a:prstGeom>
          <a:noFill/>
        </p:spPr>
        <p:txBody>
          <a:bodyPr wrap="square" rtlCol="0">
            <a:spAutoFit/>
          </a:bodyPr>
          <a:lstStyle/>
          <a:p>
            <a:r>
              <a:rPr lang="en-US" dirty="0">
                <a:solidFill>
                  <a:srgbClr val="00B0F0"/>
                </a:solidFill>
              </a:rPr>
              <a:t>Original normalized execution time = 1</a:t>
            </a:r>
          </a:p>
          <a:p>
            <a:r>
              <a:rPr lang="en-US" dirty="0">
                <a:solidFill>
                  <a:srgbClr val="00B0F0"/>
                </a:solidFill>
              </a:rPr>
              <a:t>New execution time = (time spent in ADD/4) </a:t>
            </a:r>
          </a:p>
          <a:p>
            <a:r>
              <a:rPr lang="en-US" dirty="0">
                <a:solidFill>
                  <a:srgbClr val="00B0F0"/>
                </a:solidFill>
              </a:rPr>
              <a:t>	+ remaining time</a:t>
            </a:r>
          </a:p>
          <a:p>
            <a:r>
              <a:rPr lang="en-US" dirty="0">
                <a:solidFill>
                  <a:srgbClr val="00B0F0"/>
                </a:solidFill>
              </a:rPr>
              <a:t>		    = 0.1 / 3 + .9</a:t>
            </a:r>
          </a:p>
          <a:p>
            <a:r>
              <a:rPr lang="en-US" dirty="0">
                <a:solidFill>
                  <a:srgbClr val="00B0F0"/>
                </a:solidFill>
              </a:rPr>
              <a:t>		    = 0.933</a:t>
            </a:r>
          </a:p>
          <a:p>
            <a:endParaRPr lang="en-US" dirty="0">
              <a:solidFill>
                <a:srgbClr val="00B0F0"/>
              </a:solidFill>
            </a:endParaRPr>
          </a:p>
          <a:p>
            <a:r>
              <a:rPr lang="en-US" dirty="0">
                <a:solidFill>
                  <a:srgbClr val="00B0F0"/>
                </a:solidFill>
              </a:rPr>
              <a:t>Speedup = execution time before </a:t>
            </a:r>
          </a:p>
          <a:p>
            <a:r>
              <a:rPr lang="en-US" dirty="0">
                <a:solidFill>
                  <a:srgbClr val="00B0F0"/>
                </a:solidFill>
              </a:rPr>
              <a:t>		/execution time after</a:t>
            </a:r>
          </a:p>
          <a:p>
            <a:r>
              <a:rPr lang="en-US" dirty="0">
                <a:solidFill>
                  <a:srgbClr val="00B0F0"/>
                </a:solidFill>
              </a:rPr>
              <a:t>                = 1 / 0.933  = 1.07  = 7%</a:t>
            </a:r>
          </a:p>
        </p:txBody>
      </p:sp>
      <p:sp>
        <p:nvSpPr>
          <p:cNvPr id="7" name="Right Arrow 6">
            <a:extLst>
              <a:ext uri="{FF2B5EF4-FFF2-40B4-BE49-F238E27FC236}">
                <a16:creationId xmlns:a16="http://schemas.microsoft.com/office/drawing/2014/main" id="{17188CE6-D16A-B745-A7C5-195CD1A860E0}"/>
              </a:ext>
            </a:extLst>
          </p:cNvPr>
          <p:cNvSpPr/>
          <p:nvPr/>
        </p:nvSpPr>
        <p:spPr>
          <a:xfrm>
            <a:off x="751317" y="5489028"/>
            <a:ext cx="766871" cy="31268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FD0431C-144D-B5BE-12AF-D200FB7D6313}"/>
              </a:ext>
            </a:extLst>
          </p:cNvPr>
          <p:cNvSpPr txBox="1"/>
          <p:nvPr/>
        </p:nvSpPr>
        <p:spPr>
          <a:xfrm>
            <a:off x="1781504" y="6286908"/>
            <a:ext cx="3135085" cy="369332"/>
          </a:xfrm>
          <a:prstGeom prst="rect">
            <a:avLst/>
          </a:prstGeom>
          <a:noFill/>
        </p:spPr>
        <p:txBody>
          <a:bodyPr wrap="square" rtlCol="0">
            <a:spAutoFit/>
          </a:bodyPr>
          <a:lstStyle/>
          <a:p>
            <a:r>
              <a:rPr lang="en-US" dirty="0"/>
              <a:t>Today’s number is 71,771</a:t>
            </a:r>
          </a:p>
        </p:txBody>
      </p:sp>
    </p:spTree>
    <p:extLst>
      <p:ext uri="{BB962C8B-B14F-4D97-AF65-F5344CB8AC3E}">
        <p14:creationId xmlns:p14="http://schemas.microsoft.com/office/powerpoint/2010/main" val="3749971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dissolve">
                                      <p:cBhvr>
                                        <p:cTn id="10" dur="500"/>
                                        <p:tgtEl>
                                          <p:spTgt spid="6">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dissolve">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dissolve">
                                      <p:cBhvr>
                                        <p:cTn id="18" dur="500"/>
                                        <p:tgtEl>
                                          <p:spTgt spid="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dissolve">
                                      <p:cBhvr>
                                        <p:cTn id="23" dur="500"/>
                                        <p:tgtEl>
                                          <p:spTgt spid="6">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6">
                                            <p:txEl>
                                              <p:pRg st="6" end="6"/>
                                            </p:txEl>
                                          </p:spTgt>
                                        </p:tgtEl>
                                        <p:attrNameLst>
                                          <p:attrName>style.visibility</p:attrName>
                                        </p:attrNameLst>
                                      </p:cBhvr>
                                      <p:to>
                                        <p:strVal val="visible"/>
                                      </p:to>
                                    </p:set>
                                    <p:animEffect transition="in" filter="dissolve">
                                      <p:cBhvr>
                                        <p:cTn id="28" dur="500"/>
                                        <p:tgtEl>
                                          <p:spTgt spid="6">
                                            <p:txEl>
                                              <p:pRg st="6" end="6"/>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animEffect transition="in" filter="dissolve">
                                      <p:cBhvr>
                                        <p:cTn id="31" dur="500"/>
                                        <p:tgtEl>
                                          <p:spTgt spid="6">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6">
                                            <p:txEl>
                                              <p:pRg st="8" end="8"/>
                                            </p:txEl>
                                          </p:spTgt>
                                        </p:tgtEl>
                                        <p:attrNameLst>
                                          <p:attrName>style.visibility</p:attrName>
                                        </p:attrNameLst>
                                      </p:cBhvr>
                                      <p:to>
                                        <p:strVal val="visible"/>
                                      </p:to>
                                    </p:set>
                                    <p:animEffect transition="in" filter="dissolve">
                                      <p:cBhvr>
                                        <p:cTn id="36" dur="500"/>
                                        <p:tgtEl>
                                          <p:spTgt spid="6">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dissolve">
                                      <p:cBhvr>
                                        <p:cTn id="4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16569894"/>
              </p:ext>
            </p:extLst>
          </p:nvPr>
        </p:nvGraphicFramePr>
        <p:xfrm>
          <a:off x="276272" y="1769875"/>
          <a:ext cx="8461610" cy="4891723"/>
        </p:xfrm>
        <a:graphic>
          <a:graphicData uri="http://schemas.openxmlformats.org/drawingml/2006/table">
            <a:tbl>
              <a:tblPr/>
              <a:tblGrid>
                <a:gridCol w="2495487">
                  <a:extLst>
                    <a:ext uri="{9D8B030D-6E8A-4147-A177-3AD203B41FA5}">
                      <a16:colId xmlns:a16="http://schemas.microsoft.com/office/drawing/2014/main" val="20000"/>
                    </a:ext>
                  </a:extLst>
                </a:gridCol>
                <a:gridCol w="2198920">
                  <a:extLst>
                    <a:ext uri="{9D8B030D-6E8A-4147-A177-3AD203B41FA5}">
                      <a16:colId xmlns:a16="http://schemas.microsoft.com/office/drawing/2014/main" val="20001"/>
                    </a:ext>
                  </a:extLst>
                </a:gridCol>
                <a:gridCol w="739292">
                  <a:extLst>
                    <a:ext uri="{9D8B030D-6E8A-4147-A177-3AD203B41FA5}">
                      <a16:colId xmlns:a16="http://schemas.microsoft.com/office/drawing/2014/main" val="20002"/>
                    </a:ext>
                  </a:extLst>
                </a:gridCol>
                <a:gridCol w="3027911">
                  <a:extLst>
                    <a:ext uri="{9D8B030D-6E8A-4147-A177-3AD203B41FA5}">
                      <a16:colId xmlns:a16="http://schemas.microsoft.com/office/drawing/2014/main" val="20003"/>
                    </a:ext>
                  </a:extLst>
                </a:gridCol>
              </a:tblGrid>
              <a:tr h="4619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Times New Roman" charset="0"/>
                          <a:ea typeface="ＭＳ Ｐゴシック" charset="0"/>
                          <a:cs typeface="Times New Roman" charset="0"/>
                        </a:rPr>
                        <a:t>Name</a:t>
                      </a:r>
                      <a:endParaRPr kumimoji="0" lang="en-US" sz="14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0008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FFFFFF"/>
                          </a:solidFill>
                          <a:effectLst/>
                          <a:latin typeface="Times New Roman" charset="0"/>
                          <a:ea typeface="ＭＳ Ｐゴシック" charset="0"/>
                          <a:cs typeface="Times New Roman" charset="0"/>
                        </a:rPr>
                        <a:t>Notation</a:t>
                      </a:r>
                      <a:endPar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endParaRP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0008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FFFFFF"/>
                          </a:solidFill>
                          <a:effectLst/>
                          <a:latin typeface="Times New Roman" charset="0"/>
                          <a:ea typeface="ＭＳ Ｐゴシック" charset="0"/>
                          <a:cs typeface="Times New Roman" charset="0"/>
                        </a:rPr>
                        <a:t>Units</a:t>
                      </a:r>
                      <a:endParaRPr kumimoji="0" lang="en-US" sz="14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0008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FFFFFF"/>
                          </a:solidFill>
                          <a:effectLst/>
                          <a:latin typeface="Times New Roman" charset="0"/>
                          <a:ea typeface="ＭＳ Ｐゴシック" charset="0"/>
                          <a:cs typeface="Times New Roman" charset="0"/>
                        </a:rPr>
                        <a:t>Comment</a:t>
                      </a:r>
                      <a:endParaRPr kumimoji="0" lang="en-US" sz="14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00080"/>
                    </a:solid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charset="0"/>
                          <a:ea typeface="ＭＳ Ｐゴシック" charset="0"/>
                          <a:cs typeface="Times New Roman" charset="0"/>
                        </a:rPr>
                        <a:t>Memory footprint</a:t>
                      </a:r>
                      <a:endPar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endParaRP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523875"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a:t>
                      </a: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Bytes</a:t>
                      </a: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Total space occupied by the program in memory</a:t>
                      </a: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Execution time</a:t>
                      </a:r>
                      <a:endParaRPr kumimoji="0" lang="en-US" sz="14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 </a:t>
                      </a:r>
                      <a:r>
                        <a:rPr kumimoji="0" lang="en-US" sz="1400" b="0" i="0" u="none" strike="noStrike" cap="none" normalizeH="0" baseline="0" dirty="0" err="1">
                          <a:ln>
                            <a:noFill/>
                          </a:ln>
                          <a:solidFill>
                            <a:schemeClr val="tx1"/>
                          </a:solidFill>
                          <a:effectLst/>
                          <a:latin typeface="Times New Roman" charset="0"/>
                          <a:ea typeface="ＭＳ Ｐゴシック" charset="0"/>
                          <a:cs typeface="Times New Roman" charset="0"/>
                        </a:rPr>
                        <a:t>CPI</a:t>
                      </a:r>
                      <a:r>
                        <a:rPr kumimoji="0" lang="en-US" sz="1400" b="0" i="0" u="none" strike="noStrike" cap="none" normalizeH="0" baseline="-25000" dirty="0" err="1">
                          <a:ln>
                            <a:noFill/>
                          </a:ln>
                          <a:solidFill>
                            <a:schemeClr val="tx1"/>
                          </a:solidFill>
                          <a:effectLst/>
                          <a:latin typeface="Times New Roman" charset="0"/>
                          <a:ea typeface="ＭＳ Ｐゴシック" charset="0"/>
                          <a:cs typeface="Times New Roman" charset="0"/>
                        </a:rPr>
                        <a:t>j</a:t>
                      </a: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 * clock cycle time, where 1 ≤ j ≤ n</a:t>
                      </a: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Seconds</a:t>
                      </a: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Running time of the program that executes </a:t>
                      </a:r>
                      <a:r>
                        <a:rPr kumimoji="0" lang="en-US" sz="1400" b="0" i="1" u="none" strike="noStrike" cap="none" normalizeH="0" baseline="0">
                          <a:ln>
                            <a:noFill/>
                          </a:ln>
                          <a:solidFill>
                            <a:schemeClr val="tx1"/>
                          </a:solidFill>
                          <a:effectLst/>
                          <a:latin typeface="Times New Roman" charset="0"/>
                          <a:ea typeface="ＭＳ Ｐゴシック" charset="0"/>
                          <a:cs typeface="Times New Roman" charset="0"/>
                        </a:rPr>
                        <a:t>n</a:t>
                      </a: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 instructions</a:t>
                      </a: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charset="0"/>
                          <a:ea typeface="ＭＳ Ｐゴシック" charset="0"/>
                          <a:cs typeface="Times New Roman" charset="0"/>
                        </a:rPr>
                        <a:t>      Arithmetic mean</a:t>
                      </a:r>
                      <a:endPar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endParaRP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(E</a:t>
                      </a:r>
                      <a:r>
                        <a:rPr kumimoji="0" lang="en-US" sz="1400" b="0" i="0" u="none" strike="noStrike" cap="none" normalizeH="0" baseline="-25000" dirty="0">
                          <a:ln>
                            <a:noFill/>
                          </a:ln>
                          <a:solidFill>
                            <a:schemeClr val="tx1"/>
                          </a:solidFill>
                          <a:effectLst/>
                          <a:latin typeface="Times New Roman" charset="0"/>
                          <a:ea typeface="ＭＳ Ｐゴシック" charset="0"/>
                          <a:cs typeface="Times New Roman" charset="0"/>
                        </a:rPr>
                        <a:t>1</a:t>
                      </a: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+E</a:t>
                      </a:r>
                      <a:r>
                        <a:rPr kumimoji="0" lang="en-US" sz="1400" b="0" i="0" u="none" strike="noStrike" cap="none" normalizeH="0" baseline="-25000" dirty="0">
                          <a:ln>
                            <a:noFill/>
                          </a:ln>
                          <a:solidFill>
                            <a:schemeClr val="tx1"/>
                          </a:solidFill>
                          <a:effectLst/>
                          <a:latin typeface="Times New Roman" charset="0"/>
                          <a:ea typeface="ＭＳ Ｐゴシック" charset="0"/>
                          <a:cs typeface="Times New Roman" charset="0"/>
                        </a:rPr>
                        <a:t>2</a:t>
                      </a: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a:t>
                      </a:r>
                      <a:r>
                        <a:rPr kumimoji="0" lang="en-US" sz="1400" b="0" i="0" u="none" strike="noStrike" cap="none" normalizeH="0" baseline="0" dirty="0" err="1">
                          <a:ln>
                            <a:noFill/>
                          </a:ln>
                          <a:solidFill>
                            <a:schemeClr val="tx1"/>
                          </a:solidFill>
                          <a:effectLst/>
                          <a:latin typeface="Times New Roman" charset="0"/>
                          <a:ea typeface="ＭＳ Ｐゴシック" charset="0"/>
                          <a:cs typeface="Times New Roman" charset="0"/>
                        </a:rPr>
                        <a:t>E</a:t>
                      </a:r>
                      <a:r>
                        <a:rPr kumimoji="0" lang="en-US" sz="1400" b="0" i="0" u="none" strike="noStrike" cap="none" normalizeH="0" baseline="-25000" dirty="0" err="1">
                          <a:ln>
                            <a:noFill/>
                          </a:ln>
                          <a:solidFill>
                            <a:schemeClr val="tx1"/>
                          </a:solidFill>
                          <a:effectLst/>
                          <a:latin typeface="Times New Roman" charset="0"/>
                          <a:ea typeface="ＭＳ Ｐゴシック" charset="0"/>
                          <a:cs typeface="Times New Roman" charset="0"/>
                        </a:rPr>
                        <a:t>p</a:t>
                      </a: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)/p</a:t>
                      </a: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Seconds</a:t>
                      </a: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Average of execution times of constituent </a:t>
                      </a:r>
                      <a:r>
                        <a:rPr kumimoji="0" lang="en-US" sz="1400" b="0" i="1" u="none" strike="noStrike" cap="none" normalizeH="0" baseline="0">
                          <a:ln>
                            <a:noFill/>
                          </a:ln>
                          <a:solidFill>
                            <a:schemeClr val="tx1"/>
                          </a:solidFill>
                          <a:effectLst/>
                          <a:latin typeface="Times New Roman" charset="0"/>
                          <a:ea typeface="ＭＳ Ｐゴシック" charset="0"/>
                          <a:cs typeface="Times New Roman" charset="0"/>
                        </a:rPr>
                        <a:t>p</a:t>
                      </a: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 benchmark programs</a:t>
                      </a: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      Weighted Arithmetic mean</a:t>
                      </a:r>
                      <a:endParaRPr kumimoji="0" lang="en-US" sz="14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(f</a:t>
                      </a:r>
                      <a:r>
                        <a:rPr kumimoji="0" lang="en-US" sz="1400" b="0" i="0" u="none" strike="noStrike" cap="none" normalizeH="0" baseline="-25000" dirty="0">
                          <a:ln>
                            <a:noFill/>
                          </a:ln>
                          <a:solidFill>
                            <a:schemeClr val="tx1"/>
                          </a:solidFill>
                          <a:effectLst/>
                          <a:latin typeface="Times New Roman" charset="0"/>
                          <a:ea typeface="ＭＳ Ｐゴシック" charset="0"/>
                          <a:cs typeface="Times New Roman" charset="0"/>
                        </a:rPr>
                        <a:t>1</a:t>
                      </a: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*E</a:t>
                      </a:r>
                      <a:r>
                        <a:rPr kumimoji="0" lang="en-US" sz="1400" b="0" i="0" u="none" strike="noStrike" cap="none" normalizeH="0" baseline="-25000" dirty="0">
                          <a:ln>
                            <a:noFill/>
                          </a:ln>
                          <a:solidFill>
                            <a:schemeClr val="tx1"/>
                          </a:solidFill>
                          <a:effectLst/>
                          <a:latin typeface="Times New Roman" charset="0"/>
                          <a:ea typeface="ＭＳ Ｐゴシック" charset="0"/>
                          <a:cs typeface="Times New Roman" charset="0"/>
                        </a:rPr>
                        <a:t>1</a:t>
                      </a: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+f</a:t>
                      </a:r>
                      <a:r>
                        <a:rPr kumimoji="0" lang="en-US" sz="1400" b="0" i="0" u="none" strike="noStrike" cap="none" normalizeH="0" baseline="-25000" dirty="0">
                          <a:ln>
                            <a:noFill/>
                          </a:ln>
                          <a:solidFill>
                            <a:schemeClr val="tx1"/>
                          </a:solidFill>
                          <a:effectLst/>
                          <a:latin typeface="Times New Roman" charset="0"/>
                          <a:ea typeface="ＭＳ Ｐゴシック" charset="0"/>
                          <a:cs typeface="Times New Roman" charset="0"/>
                        </a:rPr>
                        <a:t>2</a:t>
                      </a: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*E</a:t>
                      </a:r>
                      <a:r>
                        <a:rPr kumimoji="0" lang="en-US" sz="1400" b="0" i="0" u="none" strike="noStrike" cap="none" normalizeH="0" baseline="-25000" dirty="0">
                          <a:ln>
                            <a:noFill/>
                          </a:ln>
                          <a:solidFill>
                            <a:schemeClr val="tx1"/>
                          </a:solidFill>
                          <a:effectLst/>
                          <a:latin typeface="Times New Roman" charset="0"/>
                          <a:ea typeface="ＭＳ Ｐゴシック" charset="0"/>
                          <a:cs typeface="Times New Roman" charset="0"/>
                        </a:rPr>
                        <a:t>2</a:t>
                      </a: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a:t>
                      </a:r>
                      <a:r>
                        <a:rPr kumimoji="0" lang="en-US" sz="1400" b="0" i="0" u="none" strike="noStrike" cap="none" normalizeH="0" baseline="0" dirty="0" err="1">
                          <a:ln>
                            <a:noFill/>
                          </a:ln>
                          <a:solidFill>
                            <a:schemeClr val="tx1"/>
                          </a:solidFill>
                          <a:effectLst/>
                          <a:latin typeface="Times New Roman" charset="0"/>
                          <a:ea typeface="ＭＳ Ｐゴシック" charset="0"/>
                          <a:cs typeface="Times New Roman" charset="0"/>
                        </a:rPr>
                        <a:t>f</a:t>
                      </a:r>
                      <a:r>
                        <a:rPr kumimoji="0" lang="en-US" sz="1400" b="0" i="0" u="none" strike="noStrike" cap="none" normalizeH="0" baseline="-25000" dirty="0" err="1">
                          <a:ln>
                            <a:noFill/>
                          </a:ln>
                          <a:solidFill>
                            <a:schemeClr val="tx1"/>
                          </a:solidFill>
                          <a:effectLst/>
                          <a:latin typeface="Times New Roman" charset="0"/>
                          <a:ea typeface="ＭＳ Ｐゴシック" charset="0"/>
                          <a:cs typeface="Times New Roman" charset="0"/>
                        </a:rPr>
                        <a:t>p</a:t>
                      </a: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a:t>
                      </a:r>
                      <a:r>
                        <a:rPr kumimoji="0" lang="en-US" sz="1400" b="0" i="0" u="none" strike="noStrike" cap="none" normalizeH="0" baseline="0" dirty="0" err="1">
                          <a:ln>
                            <a:noFill/>
                          </a:ln>
                          <a:solidFill>
                            <a:schemeClr val="tx1"/>
                          </a:solidFill>
                          <a:effectLst/>
                          <a:latin typeface="Times New Roman" charset="0"/>
                          <a:ea typeface="ＭＳ Ｐゴシック" charset="0"/>
                          <a:cs typeface="Times New Roman" charset="0"/>
                        </a:rPr>
                        <a:t>E</a:t>
                      </a:r>
                      <a:r>
                        <a:rPr kumimoji="0" lang="en-US" sz="1400" b="0" i="0" u="none" strike="noStrike" cap="none" normalizeH="0" baseline="-25000" dirty="0" err="1">
                          <a:ln>
                            <a:noFill/>
                          </a:ln>
                          <a:solidFill>
                            <a:schemeClr val="tx1"/>
                          </a:solidFill>
                          <a:effectLst/>
                          <a:latin typeface="Times New Roman" charset="0"/>
                          <a:ea typeface="ＭＳ Ｐゴシック" charset="0"/>
                          <a:cs typeface="Times New Roman" charset="0"/>
                        </a:rPr>
                        <a:t>p</a:t>
                      </a: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a:t>
                      </a: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Seconds</a:t>
                      </a: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Weighted average of execution times of constituent </a:t>
                      </a:r>
                      <a:r>
                        <a:rPr kumimoji="0" lang="en-US" sz="1400" b="0" i="1" u="none" strike="noStrike" cap="none" normalizeH="0" baseline="0">
                          <a:ln>
                            <a:noFill/>
                          </a:ln>
                          <a:solidFill>
                            <a:schemeClr val="tx1"/>
                          </a:solidFill>
                          <a:effectLst/>
                          <a:latin typeface="Times New Roman" charset="0"/>
                          <a:ea typeface="ＭＳ Ｐゴシック" charset="0"/>
                          <a:cs typeface="Times New Roman" charset="0"/>
                        </a:rPr>
                        <a:t>p</a:t>
                      </a: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 benchmark programs</a:t>
                      </a: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35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      Geometric mean</a:t>
                      </a:r>
                      <a:endParaRPr kumimoji="0" lang="en-US" sz="14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Times New Roman" charset="0"/>
                          <a:ea typeface="ＭＳ Ｐゴシック" charset="0"/>
                          <a:cs typeface="Times New Roman" charset="0"/>
                        </a:rPr>
                        <a:t>p</a:t>
                      </a:r>
                      <a:r>
                        <a:rPr kumimoji="0" lang="en-US" sz="1400" b="0" i="0" u="none" strike="noStrike" cap="none" normalizeH="0" baseline="30000" dirty="0" err="1">
                          <a:ln>
                            <a:noFill/>
                          </a:ln>
                          <a:solidFill>
                            <a:schemeClr val="tx1"/>
                          </a:solidFill>
                          <a:effectLst/>
                          <a:latin typeface="Times New Roman" charset="0"/>
                          <a:ea typeface="ＭＳ Ｐゴシック" charset="0"/>
                          <a:cs typeface="Times New Roman" charset="0"/>
                        </a:rPr>
                        <a:t>th</a:t>
                      </a: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 root (E</a:t>
                      </a:r>
                      <a:r>
                        <a:rPr kumimoji="0" lang="en-US" sz="1400" b="0" i="0" u="none" strike="noStrike" cap="none" normalizeH="0" baseline="-25000" dirty="0">
                          <a:ln>
                            <a:noFill/>
                          </a:ln>
                          <a:solidFill>
                            <a:schemeClr val="tx1"/>
                          </a:solidFill>
                          <a:effectLst/>
                          <a:latin typeface="Times New Roman" charset="0"/>
                          <a:ea typeface="ＭＳ Ｐゴシック" charset="0"/>
                          <a:cs typeface="Times New Roman" charset="0"/>
                        </a:rPr>
                        <a:t>1</a:t>
                      </a: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*E</a:t>
                      </a:r>
                      <a:r>
                        <a:rPr kumimoji="0" lang="en-US" sz="1400" b="0" i="0" u="none" strike="noStrike" cap="none" normalizeH="0" baseline="-25000" dirty="0">
                          <a:ln>
                            <a:noFill/>
                          </a:ln>
                          <a:solidFill>
                            <a:schemeClr val="tx1"/>
                          </a:solidFill>
                          <a:effectLst/>
                          <a:latin typeface="Times New Roman" charset="0"/>
                          <a:ea typeface="ＭＳ Ｐゴシック" charset="0"/>
                          <a:cs typeface="Times New Roman" charset="0"/>
                        </a:rPr>
                        <a:t>2</a:t>
                      </a: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 …*</a:t>
                      </a:r>
                      <a:r>
                        <a:rPr kumimoji="0" lang="en-US" sz="1400" b="0" i="0" u="none" strike="noStrike" cap="none" normalizeH="0" baseline="0" dirty="0" err="1">
                          <a:ln>
                            <a:noFill/>
                          </a:ln>
                          <a:solidFill>
                            <a:schemeClr val="tx1"/>
                          </a:solidFill>
                          <a:effectLst/>
                          <a:latin typeface="Times New Roman" charset="0"/>
                          <a:ea typeface="ＭＳ Ｐゴシック" charset="0"/>
                          <a:cs typeface="Times New Roman" charset="0"/>
                        </a:rPr>
                        <a:t>E</a:t>
                      </a:r>
                      <a:r>
                        <a:rPr kumimoji="0" lang="en-US" sz="1400" b="0" i="0" u="none" strike="noStrike" cap="none" normalizeH="0" baseline="-25000" dirty="0" err="1">
                          <a:ln>
                            <a:noFill/>
                          </a:ln>
                          <a:solidFill>
                            <a:schemeClr val="tx1"/>
                          </a:solidFill>
                          <a:effectLst/>
                          <a:latin typeface="Times New Roman" charset="0"/>
                          <a:ea typeface="ＭＳ Ｐゴシック" charset="0"/>
                          <a:cs typeface="Times New Roman" charset="0"/>
                        </a:rPr>
                        <a:t>p</a:t>
                      </a: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a:t>
                      </a: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Seconds</a:t>
                      </a: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err="1">
                          <a:ln>
                            <a:noFill/>
                          </a:ln>
                          <a:solidFill>
                            <a:schemeClr val="tx1"/>
                          </a:solidFill>
                          <a:effectLst/>
                          <a:latin typeface="Times New Roman" charset="0"/>
                          <a:ea typeface="ＭＳ Ｐゴシック" charset="0"/>
                          <a:cs typeface="Times New Roman" charset="0"/>
                        </a:rPr>
                        <a:t>p</a:t>
                      </a:r>
                      <a:r>
                        <a:rPr kumimoji="0" lang="en-US" sz="1400" b="0" i="1" u="none" strike="noStrike" cap="none" normalizeH="0" baseline="30000" dirty="0" err="1">
                          <a:ln>
                            <a:noFill/>
                          </a:ln>
                          <a:solidFill>
                            <a:schemeClr val="tx1"/>
                          </a:solidFill>
                          <a:effectLst/>
                          <a:latin typeface="Times New Roman" charset="0"/>
                          <a:ea typeface="ＭＳ Ｐゴシック" charset="0"/>
                          <a:cs typeface="Times New Roman" charset="0"/>
                        </a:rPr>
                        <a:t>th</a:t>
                      </a: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 root of the product of execution times of </a:t>
                      </a:r>
                      <a:r>
                        <a:rPr kumimoji="0" lang="en-US" sz="1400" b="0" i="1" u="none" strike="noStrike" cap="none" normalizeH="0" baseline="0" dirty="0">
                          <a:ln>
                            <a:noFill/>
                          </a:ln>
                          <a:solidFill>
                            <a:schemeClr val="tx1"/>
                          </a:solidFill>
                          <a:effectLst/>
                          <a:latin typeface="Times New Roman" charset="0"/>
                          <a:ea typeface="ＭＳ Ｐゴシック" charset="0"/>
                          <a:cs typeface="Times New Roman" charset="0"/>
                        </a:rPr>
                        <a:t>p</a:t>
                      </a: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 programs that constitute the benchmark</a:t>
                      </a: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Static instruction frequency</a:t>
                      </a:r>
                      <a:endParaRPr kumimoji="0" lang="en-US" sz="14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endParaRP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a:t>
                      </a: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Occurrence of instruction </a:t>
                      </a:r>
                      <a:r>
                        <a:rPr kumimoji="0" lang="en-US" sz="1400" b="0" i="1" u="none" strike="noStrike" cap="none" normalizeH="0" baseline="0" dirty="0" err="1">
                          <a:ln>
                            <a:noFill/>
                          </a:ln>
                          <a:solidFill>
                            <a:schemeClr val="tx1"/>
                          </a:solidFill>
                          <a:effectLst/>
                          <a:latin typeface="Times New Roman" charset="0"/>
                          <a:ea typeface="ＭＳ Ｐゴシック" charset="0"/>
                          <a:cs typeface="Times New Roman" charset="0"/>
                        </a:rPr>
                        <a:t>i</a:t>
                      </a: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 in compiled code</a:t>
                      </a: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Dynamic instruction frequency</a:t>
                      </a:r>
                      <a:endParaRPr kumimoji="0" lang="en-US" sz="14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endParaRP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a:t>
                      </a: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Occurrence of instruction </a:t>
                      </a:r>
                      <a:r>
                        <a:rPr kumimoji="0" lang="en-US" sz="1400" b="0" i="1" u="none" strike="noStrike" cap="none" normalizeH="0" baseline="0" dirty="0" err="1">
                          <a:ln>
                            <a:noFill/>
                          </a:ln>
                          <a:solidFill>
                            <a:schemeClr val="tx1"/>
                          </a:solidFill>
                          <a:effectLst/>
                          <a:latin typeface="Times New Roman" charset="0"/>
                          <a:ea typeface="ＭＳ Ｐゴシック" charset="0"/>
                          <a:cs typeface="Times New Roman" charset="0"/>
                        </a:rPr>
                        <a:t>i</a:t>
                      </a: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 in executed code</a:t>
                      </a: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54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Speedup (M</a:t>
                      </a:r>
                      <a:r>
                        <a:rPr kumimoji="0" lang="en-US" sz="1400" b="1" i="0" u="none" strike="noStrike" cap="none" normalizeH="0" baseline="-25000">
                          <a:ln>
                            <a:noFill/>
                          </a:ln>
                          <a:solidFill>
                            <a:schemeClr val="tx1"/>
                          </a:solidFill>
                          <a:effectLst/>
                          <a:latin typeface="Times New Roman" charset="0"/>
                          <a:ea typeface="ＭＳ Ｐゴシック" charset="0"/>
                          <a:cs typeface="Times New Roman" charset="0"/>
                        </a:rPr>
                        <a:t>A</a:t>
                      </a: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 over M</a:t>
                      </a:r>
                      <a:r>
                        <a:rPr kumimoji="0" lang="en-US" sz="1400" b="1" i="0" u="none" strike="noStrike" cap="none" normalizeH="0" baseline="-25000">
                          <a:ln>
                            <a:noFill/>
                          </a:ln>
                          <a:solidFill>
                            <a:schemeClr val="tx1"/>
                          </a:solidFill>
                          <a:effectLst/>
                          <a:latin typeface="Times New Roman" charset="0"/>
                          <a:ea typeface="ＭＳ Ｐゴシック" charset="0"/>
                          <a:cs typeface="Times New Roman" charset="0"/>
                        </a:rPr>
                        <a:t>B</a:t>
                      </a: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a:t>
                      </a:r>
                      <a:endParaRPr kumimoji="0" lang="en-US" sz="14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E</a:t>
                      </a:r>
                      <a:r>
                        <a:rPr kumimoji="0" lang="en-US" sz="1400" b="0" i="0" u="none" strike="noStrike" cap="none" normalizeH="0" baseline="-25000" dirty="0">
                          <a:ln>
                            <a:noFill/>
                          </a:ln>
                          <a:solidFill>
                            <a:schemeClr val="tx1"/>
                          </a:solidFill>
                          <a:effectLst/>
                          <a:latin typeface="Times New Roman" charset="0"/>
                          <a:ea typeface="ＭＳ Ｐゴシック" charset="0"/>
                          <a:cs typeface="Times New Roman" charset="0"/>
                        </a:rPr>
                        <a:t>B</a:t>
                      </a: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/E</a:t>
                      </a:r>
                      <a:r>
                        <a:rPr kumimoji="0" lang="en-US" sz="1400" b="0" i="0" u="none" strike="noStrike" cap="none" normalizeH="0" baseline="-25000" dirty="0">
                          <a:ln>
                            <a:noFill/>
                          </a:ln>
                          <a:solidFill>
                            <a:schemeClr val="tx1"/>
                          </a:solidFill>
                          <a:effectLst/>
                          <a:latin typeface="Times New Roman" charset="0"/>
                          <a:ea typeface="ＭＳ Ｐゴシック" charset="0"/>
                          <a:cs typeface="Times New Roman" charset="0"/>
                        </a:rPr>
                        <a:t>A</a:t>
                      </a:r>
                      <a:endPar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endParaRP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Number </a:t>
                      </a: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Speedup of Machine A over B </a:t>
                      </a: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54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charset="0"/>
                          <a:ea typeface="ＭＳ Ｐゴシック" charset="0"/>
                          <a:cs typeface="Times New Roman" charset="0"/>
                        </a:rPr>
                        <a:t>Speedup (improvement)</a:t>
                      </a:r>
                      <a:endPar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endParaRP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Times New Roman" charset="0"/>
                          <a:ea typeface="ＭＳ Ｐゴシック" charset="0"/>
                          <a:cs typeface="Times New Roman" charset="0"/>
                        </a:rPr>
                        <a:t>E</a:t>
                      </a:r>
                      <a:r>
                        <a:rPr kumimoji="0" lang="en-US" sz="1400" b="0" i="0" u="none" strike="noStrike" cap="none" normalizeH="0" baseline="-25000" dirty="0" err="1">
                          <a:ln>
                            <a:noFill/>
                          </a:ln>
                          <a:solidFill>
                            <a:schemeClr val="tx1"/>
                          </a:solidFill>
                          <a:effectLst/>
                          <a:latin typeface="Times New Roman" charset="0"/>
                          <a:ea typeface="ＭＳ Ｐゴシック" charset="0"/>
                          <a:cs typeface="Times New Roman" charset="0"/>
                        </a:rPr>
                        <a:t>Before</a:t>
                      </a: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a:t>
                      </a:r>
                      <a:r>
                        <a:rPr kumimoji="0" lang="en-US" sz="1400" b="0" i="0" u="none" strike="noStrike" cap="none" normalizeH="0" baseline="0" dirty="0" err="1">
                          <a:ln>
                            <a:noFill/>
                          </a:ln>
                          <a:solidFill>
                            <a:schemeClr val="tx1"/>
                          </a:solidFill>
                          <a:effectLst/>
                          <a:latin typeface="Times New Roman" charset="0"/>
                          <a:ea typeface="ＭＳ Ｐゴシック" charset="0"/>
                          <a:cs typeface="Times New Roman" charset="0"/>
                        </a:rPr>
                        <a:t>E</a:t>
                      </a:r>
                      <a:r>
                        <a:rPr kumimoji="0" lang="en-US" sz="1400" b="0" i="0" u="none" strike="noStrike" cap="none" normalizeH="0" baseline="-25000" dirty="0" err="1">
                          <a:ln>
                            <a:noFill/>
                          </a:ln>
                          <a:solidFill>
                            <a:schemeClr val="tx1"/>
                          </a:solidFill>
                          <a:effectLst/>
                          <a:latin typeface="Times New Roman" charset="0"/>
                          <a:ea typeface="ＭＳ Ｐゴシック" charset="0"/>
                          <a:cs typeface="Times New Roman" charset="0"/>
                        </a:rPr>
                        <a:t>After</a:t>
                      </a:r>
                      <a:endPar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endParaRP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Number </a:t>
                      </a: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Speedup After improvement</a:t>
                      </a: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27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charset="0"/>
                          <a:ea typeface="ＭＳ Ｐゴシック" charset="0"/>
                          <a:cs typeface="Times New Roman" charset="0"/>
                        </a:rPr>
                        <a:t>Improvement in Exec time</a:t>
                      </a:r>
                      <a:endPar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endParaRP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a:t>
                      </a:r>
                      <a:r>
                        <a:rPr kumimoji="0" lang="en-US" sz="1400" b="0" i="0" u="none" strike="noStrike" cap="none" normalizeH="0" baseline="0" dirty="0" err="1">
                          <a:ln>
                            <a:noFill/>
                          </a:ln>
                          <a:solidFill>
                            <a:schemeClr val="tx1"/>
                          </a:solidFill>
                          <a:effectLst/>
                          <a:latin typeface="Times New Roman" charset="0"/>
                          <a:ea typeface="ＭＳ Ｐゴシック" charset="0"/>
                          <a:cs typeface="Times New Roman" charset="0"/>
                        </a:rPr>
                        <a:t>E</a:t>
                      </a:r>
                      <a:r>
                        <a:rPr kumimoji="0" lang="en-US" sz="1400" b="0" i="0" u="none" strike="noStrike" cap="none" normalizeH="0" baseline="-25000" dirty="0" err="1">
                          <a:ln>
                            <a:noFill/>
                          </a:ln>
                          <a:solidFill>
                            <a:schemeClr val="tx1"/>
                          </a:solidFill>
                          <a:effectLst/>
                          <a:latin typeface="Times New Roman" charset="0"/>
                          <a:ea typeface="ＭＳ Ｐゴシック" charset="0"/>
                          <a:cs typeface="Times New Roman" charset="0"/>
                        </a:rPr>
                        <a:t>old</a:t>
                      </a:r>
                      <a:r>
                        <a:rPr kumimoji="0" lang="en-US" sz="1400" b="0" i="0" u="none" strike="noStrike" cap="none" normalizeH="0" baseline="0" dirty="0" err="1">
                          <a:ln>
                            <a:noFill/>
                          </a:ln>
                          <a:solidFill>
                            <a:schemeClr val="tx1"/>
                          </a:solidFill>
                          <a:effectLst/>
                          <a:latin typeface="Times New Roman" charset="0"/>
                          <a:ea typeface="ＭＳ Ｐゴシック" charset="0"/>
                          <a:cs typeface="Times New Roman" charset="0"/>
                        </a:rPr>
                        <a:t>-E</a:t>
                      </a:r>
                      <a:r>
                        <a:rPr kumimoji="0" lang="en-US" sz="1400" b="0" i="0" u="none" strike="noStrike" cap="none" normalizeH="0" baseline="-25000" dirty="0" err="1">
                          <a:ln>
                            <a:noFill/>
                          </a:ln>
                          <a:solidFill>
                            <a:schemeClr val="tx1"/>
                          </a:solidFill>
                          <a:effectLst/>
                          <a:latin typeface="Times New Roman" charset="0"/>
                          <a:ea typeface="ＭＳ Ｐゴシック" charset="0"/>
                          <a:cs typeface="Times New Roman" charset="0"/>
                        </a:rPr>
                        <a:t>new</a:t>
                      </a: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a:t>
                      </a:r>
                      <a:r>
                        <a:rPr kumimoji="0" lang="en-US" sz="1400" b="0" i="0" u="none" strike="noStrike" cap="none" normalizeH="0" baseline="0" dirty="0" err="1">
                          <a:ln>
                            <a:noFill/>
                          </a:ln>
                          <a:solidFill>
                            <a:schemeClr val="tx1"/>
                          </a:solidFill>
                          <a:effectLst/>
                          <a:latin typeface="Times New Roman" charset="0"/>
                          <a:ea typeface="ＭＳ Ｐゴシック" charset="0"/>
                          <a:cs typeface="Times New Roman" charset="0"/>
                        </a:rPr>
                        <a:t>E</a:t>
                      </a:r>
                      <a:r>
                        <a:rPr kumimoji="0" lang="en-US" sz="1400" b="0" i="0" u="none" strike="noStrike" cap="none" normalizeH="0" baseline="-25000" dirty="0" err="1">
                          <a:ln>
                            <a:noFill/>
                          </a:ln>
                          <a:solidFill>
                            <a:schemeClr val="tx1"/>
                          </a:solidFill>
                          <a:effectLst/>
                          <a:latin typeface="Times New Roman" charset="0"/>
                          <a:ea typeface="ＭＳ Ｐゴシック" charset="0"/>
                          <a:cs typeface="Times New Roman" charset="0"/>
                        </a:rPr>
                        <a:t>old</a:t>
                      </a:r>
                      <a:endPar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endParaRP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Number </a:t>
                      </a: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New Vs. old</a:t>
                      </a: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54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Amdahl</a:t>
                      </a:r>
                      <a:r>
                        <a:rPr kumimoji="0" lang="ja-JP" altLang="en-US" sz="1400" b="1" i="0" u="none" strike="noStrike" cap="none" normalizeH="0" baseline="0">
                          <a:ln>
                            <a:noFill/>
                          </a:ln>
                          <a:solidFill>
                            <a:schemeClr val="tx1"/>
                          </a:solidFill>
                          <a:effectLst/>
                          <a:latin typeface="Times New Roman" charset="0"/>
                          <a:ea typeface="ＭＳ Ｐゴシック" charset="0"/>
                          <a:cs typeface="Times New Roman" charset="0"/>
                        </a:rPr>
                        <a:t>’</a:t>
                      </a: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s law</a:t>
                      </a:r>
                      <a:endParaRPr kumimoji="0" lang="en-US" sz="14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Times New Roman" charset="0"/>
                          <a:ea typeface="ＭＳ Ｐゴシック" charset="0"/>
                          <a:cs typeface="Times New Roman" charset="0"/>
                        </a:rPr>
                        <a:t>Time</a:t>
                      </a:r>
                      <a:r>
                        <a:rPr kumimoji="0" lang="en-US" sz="1400" b="0" i="1" u="none" strike="noStrike" cap="none" normalizeH="0" baseline="-25000" dirty="0" err="1">
                          <a:ln>
                            <a:noFill/>
                          </a:ln>
                          <a:solidFill>
                            <a:schemeClr val="tx1"/>
                          </a:solidFill>
                          <a:effectLst/>
                          <a:latin typeface="Times New Roman" charset="0"/>
                          <a:ea typeface="ＭＳ Ｐゴシック" charset="0"/>
                          <a:cs typeface="Times New Roman" charset="0"/>
                        </a:rPr>
                        <a:t>after</a:t>
                      </a: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 </a:t>
                      </a:r>
                      <a:r>
                        <a:rPr kumimoji="0" lang="en-US" sz="1400" b="0" i="0" u="none" strike="noStrike" cap="none" normalizeH="0" baseline="0" dirty="0" err="1">
                          <a:ln>
                            <a:noFill/>
                          </a:ln>
                          <a:solidFill>
                            <a:schemeClr val="tx1"/>
                          </a:solidFill>
                          <a:effectLst/>
                          <a:latin typeface="Times New Roman" charset="0"/>
                          <a:ea typeface="ＭＳ Ｐゴシック" charset="0"/>
                          <a:cs typeface="Times New Roman" charset="0"/>
                        </a:rPr>
                        <a:t>Time</a:t>
                      </a:r>
                      <a:r>
                        <a:rPr kumimoji="0" lang="en-US" sz="1400" b="0" i="1" u="none" strike="noStrike" cap="none" normalizeH="0" baseline="-25000" dirty="0" err="1">
                          <a:ln>
                            <a:noFill/>
                          </a:ln>
                          <a:solidFill>
                            <a:schemeClr val="tx1"/>
                          </a:solidFill>
                          <a:effectLst/>
                          <a:latin typeface="Times New Roman" charset="0"/>
                          <a:ea typeface="ＭＳ Ｐゴシック" charset="0"/>
                          <a:cs typeface="Times New Roman" charset="0"/>
                        </a:rPr>
                        <a:t>unaffected</a:t>
                      </a:r>
                      <a:r>
                        <a:rPr kumimoji="0" lang="en-US" sz="1400" b="0" i="1" u="none" strike="noStrike" cap="none" normalizeH="0" baseline="0" dirty="0">
                          <a:ln>
                            <a:noFill/>
                          </a:ln>
                          <a:solidFill>
                            <a:schemeClr val="tx1"/>
                          </a:solidFill>
                          <a:effectLst/>
                          <a:latin typeface="Times New Roman" charset="0"/>
                          <a:ea typeface="ＭＳ Ｐゴシック" charset="0"/>
                          <a:cs typeface="Times New Roman" charset="0"/>
                        </a:rPr>
                        <a:t> </a:t>
                      </a: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 </a:t>
                      </a:r>
                      <a:r>
                        <a:rPr kumimoji="0" lang="en-US" sz="1400" b="0" i="0" u="none" strike="noStrike" cap="none" normalizeH="0" baseline="0" dirty="0" err="1">
                          <a:ln>
                            <a:noFill/>
                          </a:ln>
                          <a:solidFill>
                            <a:schemeClr val="tx1"/>
                          </a:solidFill>
                          <a:effectLst/>
                          <a:latin typeface="Times New Roman" charset="0"/>
                          <a:ea typeface="ＭＳ Ｐゴシック" charset="0"/>
                          <a:cs typeface="Times New Roman" charset="0"/>
                        </a:rPr>
                        <a:t>Time</a:t>
                      </a:r>
                      <a:r>
                        <a:rPr kumimoji="0" lang="en-US" sz="1400" b="0" i="1" u="none" strike="noStrike" cap="none" normalizeH="0" baseline="-25000" dirty="0" err="1">
                          <a:ln>
                            <a:noFill/>
                          </a:ln>
                          <a:solidFill>
                            <a:schemeClr val="tx1"/>
                          </a:solidFill>
                          <a:effectLst/>
                          <a:latin typeface="Times New Roman" charset="0"/>
                          <a:ea typeface="ＭＳ Ｐゴシック" charset="0"/>
                          <a:cs typeface="Times New Roman" charset="0"/>
                        </a:rPr>
                        <a:t>affected</a:t>
                      </a: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a:t>
                      </a:r>
                      <a:r>
                        <a:rPr kumimoji="0" lang="en-US" sz="1400" b="0" i="1" u="none" strike="noStrike" cap="none" normalizeH="0" baseline="0" dirty="0">
                          <a:ln>
                            <a:noFill/>
                          </a:ln>
                          <a:solidFill>
                            <a:schemeClr val="tx1"/>
                          </a:solidFill>
                          <a:effectLst/>
                          <a:latin typeface="Times New Roman" charset="0"/>
                          <a:ea typeface="ＭＳ Ｐゴシック" charset="0"/>
                          <a:cs typeface="Times New Roman" charset="0"/>
                        </a:rPr>
                        <a:t>x</a:t>
                      </a:r>
                      <a:endPar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endParaRP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Seconds</a:t>
                      </a: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a:ln>
                            <a:noFill/>
                          </a:ln>
                          <a:solidFill>
                            <a:schemeClr val="tx1"/>
                          </a:solidFill>
                          <a:effectLst/>
                          <a:latin typeface="Times New Roman" charset="0"/>
                          <a:ea typeface="ＭＳ Ｐゴシック" charset="0"/>
                          <a:cs typeface="Times New Roman" charset="0"/>
                        </a:rPr>
                        <a:t>x</a:t>
                      </a:r>
                      <a:r>
                        <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rPr>
                        <a:t> is amount of improvement</a:t>
                      </a:r>
                    </a:p>
                  </a:txBody>
                  <a:tcPr marL="47625" marR="476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3" name="Title 2"/>
          <p:cNvSpPr>
            <a:spLocks noGrp="1"/>
          </p:cNvSpPr>
          <p:nvPr>
            <p:ph type="title"/>
          </p:nvPr>
        </p:nvSpPr>
        <p:spPr/>
        <p:txBody>
          <a:bodyPr/>
          <a:lstStyle/>
          <a:p>
            <a:r>
              <a:rPr lang="en-US" dirty="0"/>
              <a:t>Summary of metrics</a:t>
            </a:r>
          </a:p>
        </p:txBody>
      </p:sp>
    </p:spTree>
    <p:extLst>
      <p:ext uri="{BB962C8B-B14F-4D97-AF65-F5344CB8AC3E}">
        <p14:creationId xmlns:p14="http://schemas.microsoft.com/office/powerpoint/2010/main" val="25559362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305573" y="1242641"/>
            <a:ext cx="6582275" cy="1200189"/>
          </a:xfrm>
        </p:spPr>
        <p:txBody>
          <a:bodyPr>
            <a:normAutofit/>
          </a:bodyPr>
          <a:lstStyle/>
          <a:p>
            <a:r>
              <a:rPr lang="en-US" dirty="0"/>
              <a:t>Execution time?</a:t>
            </a:r>
          </a:p>
        </p:txBody>
      </p:sp>
      <p:sp>
        <p:nvSpPr>
          <p:cNvPr id="3" name="Text Placeholder 2">
            <a:extLst>
              <a:ext uri="{FF2B5EF4-FFF2-40B4-BE49-F238E27FC236}">
                <a16:creationId xmlns:a16="http://schemas.microsoft.com/office/drawing/2014/main" id="{EC9C699E-6D25-9843-ACA1-5796FFDD2DCE}"/>
              </a:ext>
            </a:extLst>
          </p:cNvPr>
          <p:cNvSpPr>
            <a:spLocks noGrp="1"/>
          </p:cNvSpPr>
          <p:nvPr>
            <p:ph type="body" sz="quarter" idx="10"/>
          </p:nvPr>
        </p:nvSpPr>
        <p:spPr>
          <a:xfrm>
            <a:off x="1781504" y="3640084"/>
            <a:ext cx="6611179" cy="2913116"/>
          </a:xfrm>
        </p:spPr>
        <p:txBody>
          <a:bodyPr>
            <a:normAutofit fontScale="77500" lnSpcReduction="20000"/>
          </a:bodyPr>
          <a:lstStyle/>
          <a:p>
            <a:r>
              <a:rPr lang="en-US" dirty="0"/>
              <a:t>Code 1 is better than Code 2 since it has fewer instructions</a:t>
            </a:r>
          </a:p>
          <a:p>
            <a:r>
              <a:rPr lang="en-US" dirty="0"/>
              <a:t>Code 2 is better than Code 1 since it has fewer instructions</a:t>
            </a:r>
          </a:p>
          <a:p>
            <a:r>
              <a:rPr lang="en-US" dirty="0"/>
              <a:t>Code 1 is better than Code 2 since it takes fewer total clock cycles to execute</a:t>
            </a:r>
          </a:p>
          <a:p>
            <a:r>
              <a:rPr lang="en-US" dirty="0"/>
              <a:t>Code 2 is better than Code 1 since it takes fewer total clock cycles to execute</a:t>
            </a:r>
          </a:p>
          <a:p>
            <a:r>
              <a:rPr lang="en-US" dirty="0"/>
              <a:t>I cannot count</a:t>
            </a:r>
          </a:p>
          <a:p>
            <a:endParaRPr lang="en-US" dirty="0"/>
          </a:p>
        </p:txBody>
      </p:sp>
      <p:sp>
        <p:nvSpPr>
          <p:cNvPr id="8" name="Text Placeholder 7">
            <a:extLst>
              <a:ext uri="{FF2B5EF4-FFF2-40B4-BE49-F238E27FC236}">
                <a16:creationId xmlns:a16="http://schemas.microsoft.com/office/drawing/2014/main" id="{F2E23DDD-94EC-EF47-A1B1-E3665DE316C9}"/>
              </a:ext>
            </a:extLst>
          </p:cNvPr>
          <p:cNvSpPr>
            <a:spLocks noGrp="1"/>
          </p:cNvSpPr>
          <p:nvPr>
            <p:ph type="body" sz="quarter" idx="11"/>
          </p:nvPr>
        </p:nvSpPr>
        <p:spPr/>
        <p:txBody>
          <a:bodyPr/>
          <a:lstStyle/>
          <a:p>
            <a:r>
              <a:rPr lang="en-US" dirty="0"/>
              <a:t>90</a:t>
            </a:r>
          </a:p>
        </p:txBody>
      </p:sp>
      <p:graphicFrame>
        <p:nvGraphicFramePr>
          <p:cNvPr id="5" name="Table 4"/>
          <p:cNvGraphicFramePr>
            <a:graphicFrameLocks noGrp="1"/>
          </p:cNvGraphicFramePr>
          <p:nvPr>
            <p:extLst>
              <p:ext uri="{D42A27DB-BD31-4B8C-83A1-F6EECF244321}">
                <p14:modId xmlns:p14="http://schemas.microsoft.com/office/powerpoint/2010/main" val="1252083449"/>
              </p:ext>
            </p:extLst>
          </p:nvPr>
        </p:nvGraphicFramePr>
        <p:xfrm>
          <a:off x="1563507" y="1811284"/>
          <a:ext cx="6930468" cy="1828800"/>
        </p:xfrm>
        <a:graphic>
          <a:graphicData uri="http://schemas.openxmlformats.org/drawingml/2006/table">
            <a:tbl>
              <a:tblPr firstRow="1" bandRow="1">
                <a:tableStyleId>{5C22544A-7EE6-4342-B048-85BDC9FD1C3A}</a:tableStyleId>
              </a:tblPr>
              <a:tblGrid>
                <a:gridCol w="2760103">
                  <a:extLst>
                    <a:ext uri="{9D8B030D-6E8A-4147-A177-3AD203B41FA5}">
                      <a16:colId xmlns:a16="http://schemas.microsoft.com/office/drawing/2014/main" val="20000"/>
                    </a:ext>
                  </a:extLst>
                </a:gridCol>
                <a:gridCol w="2066226">
                  <a:extLst>
                    <a:ext uri="{9D8B030D-6E8A-4147-A177-3AD203B41FA5}">
                      <a16:colId xmlns:a16="http://schemas.microsoft.com/office/drawing/2014/main" val="20001"/>
                    </a:ext>
                  </a:extLst>
                </a:gridCol>
                <a:gridCol w="2104139">
                  <a:extLst>
                    <a:ext uri="{9D8B030D-6E8A-4147-A177-3AD203B41FA5}">
                      <a16:colId xmlns:a16="http://schemas.microsoft.com/office/drawing/2014/main" val="20002"/>
                    </a:ext>
                  </a:extLst>
                </a:gridCol>
              </a:tblGrid>
              <a:tr h="330596">
                <a:tc>
                  <a:txBody>
                    <a:bodyPr/>
                    <a:lstStyle/>
                    <a:p>
                      <a:pPr algn="ctr"/>
                      <a:r>
                        <a:rPr lang="en-US" dirty="0"/>
                        <a:t>CPI</a:t>
                      </a:r>
                      <a:r>
                        <a:rPr lang="en-US" baseline="0" dirty="0"/>
                        <a:t> of Instruction Classes</a:t>
                      </a:r>
                      <a:endParaRPr lang="en-US" dirty="0"/>
                    </a:p>
                  </a:txBody>
                  <a:tcPr/>
                </a:tc>
                <a:tc>
                  <a:txBody>
                    <a:bodyPr/>
                    <a:lstStyle/>
                    <a:p>
                      <a:pPr algn="ctr"/>
                      <a:r>
                        <a:rPr lang="en-US" dirty="0"/>
                        <a:t>Code 1 Uses</a:t>
                      </a:r>
                    </a:p>
                  </a:txBody>
                  <a:tcPr/>
                </a:tc>
                <a:tc>
                  <a:txBody>
                    <a:bodyPr/>
                    <a:lstStyle/>
                    <a:p>
                      <a:pPr algn="ctr"/>
                      <a:r>
                        <a:rPr lang="en-US"/>
                        <a:t>Code 2 Uses</a:t>
                      </a:r>
                      <a:endParaRPr lang="en-US" dirty="0"/>
                    </a:p>
                  </a:txBody>
                  <a:tcPr/>
                </a:tc>
                <a:extLst>
                  <a:ext uri="{0D108BD9-81ED-4DB2-BD59-A6C34878D82A}">
                    <a16:rowId xmlns:a16="http://schemas.microsoft.com/office/drawing/2014/main" val="10000"/>
                  </a:ext>
                </a:extLst>
              </a:tr>
              <a:tr h="330596">
                <a:tc>
                  <a:txBody>
                    <a:bodyPr/>
                    <a:lstStyle/>
                    <a:p>
                      <a:pPr algn="ctr"/>
                      <a:r>
                        <a:rPr lang="en-US" dirty="0"/>
                        <a:t>R-type = 2</a:t>
                      </a:r>
                    </a:p>
                  </a:txBody>
                  <a:tcPr/>
                </a:tc>
                <a:tc>
                  <a:txBody>
                    <a:bodyPr/>
                    <a:lstStyle/>
                    <a:p>
                      <a:pPr algn="ctr"/>
                      <a:r>
                        <a:rPr lang="en-US" dirty="0"/>
                        <a:t>3</a:t>
                      </a:r>
                    </a:p>
                  </a:txBody>
                  <a:tcPr/>
                </a:tc>
                <a:tc>
                  <a:txBody>
                    <a:bodyPr/>
                    <a:lstStyle/>
                    <a:p>
                      <a:pPr algn="ctr"/>
                      <a:r>
                        <a:rPr lang="en-US" dirty="0"/>
                        <a:t>10</a:t>
                      </a:r>
                    </a:p>
                  </a:txBody>
                  <a:tcPr/>
                </a:tc>
                <a:extLst>
                  <a:ext uri="{0D108BD9-81ED-4DB2-BD59-A6C34878D82A}">
                    <a16:rowId xmlns:a16="http://schemas.microsoft.com/office/drawing/2014/main" val="10001"/>
                  </a:ext>
                </a:extLst>
              </a:tr>
              <a:tr h="330596">
                <a:tc>
                  <a:txBody>
                    <a:bodyPr/>
                    <a:lstStyle/>
                    <a:p>
                      <a:pPr algn="ctr"/>
                      <a:r>
                        <a:rPr lang="en-US" dirty="0"/>
                        <a:t>I-type</a:t>
                      </a:r>
                      <a:r>
                        <a:rPr lang="en-US" baseline="0" dirty="0"/>
                        <a:t> = 10</a:t>
                      </a:r>
                      <a:endParaRPr lang="en-US" dirty="0"/>
                    </a:p>
                  </a:txBody>
                  <a:tcPr/>
                </a:tc>
                <a:tc>
                  <a:txBody>
                    <a:bodyPr/>
                    <a:lstStyle/>
                    <a:p>
                      <a:pPr algn="ctr"/>
                      <a:r>
                        <a:rPr lang="en-US" dirty="0"/>
                        <a:t>3</a:t>
                      </a:r>
                    </a:p>
                  </a:txBody>
                  <a:tcPr/>
                </a:tc>
                <a:tc>
                  <a:txBody>
                    <a:bodyPr/>
                    <a:lstStyle/>
                    <a:p>
                      <a:pPr algn="ctr"/>
                      <a:r>
                        <a:rPr lang="en-US" dirty="0"/>
                        <a:t>1</a:t>
                      </a:r>
                    </a:p>
                  </a:txBody>
                  <a:tcPr/>
                </a:tc>
                <a:extLst>
                  <a:ext uri="{0D108BD9-81ED-4DB2-BD59-A6C34878D82A}">
                    <a16:rowId xmlns:a16="http://schemas.microsoft.com/office/drawing/2014/main" val="10002"/>
                  </a:ext>
                </a:extLst>
              </a:tr>
              <a:tr h="330596">
                <a:tc>
                  <a:txBody>
                    <a:bodyPr/>
                    <a:lstStyle/>
                    <a:p>
                      <a:pPr algn="ctr"/>
                      <a:r>
                        <a:rPr lang="en-US" dirty="0"/>
                        <a:t>J-type = 3</a:t>
                      </a:r>
                    </a:p>
                  </a:txBody>
                  <a:tcPr/>
                </a:tc>
                <a:tc>
                  <a:txBody>
                    <a:bodyPr/>
                    <a:lstStyle/>
                    <a:p>
                      <a:pPr algn="ctr"/>
                      <a:r>
                        <a:rPr lang="en-US" dirty="0"/>
                        <a:t>5</a:t>
                      </a:r>
                    </a:p>
                  </a:txBody>
                  <a:tcPr/>
                </a:tc>
                <a:tc>
                  <a:txBody>
                    <a:bodyPr/>
                    <a:lstStyle/>
                    <a:p>
                      <a:pPr algn="ctr"/>
                      <a:r>
                        <a:rPr lang="en-US" dirty="0"/>
                        <a:t>2</a:t>
                      </a:r>
                    </a:p>
                  </a:txBody>
                  <a:tcPr/>
                </a:tc>
                <a:extLst>
                  <a:ext uri="{0D108BD9-81ED-4DB2-BD59-A6C34878D82A}">
                    <a16:rowId xmlns:a16="http://schemas.microsoft.com/office/drawing/2014/main" val="10003"/>
                  </a:ext>
                </a:extLst>
              </a:tr>
              <a:tr h="330596">
                <a:tc>
                  <a:txBody>
                    <a:bodyPr/>
                    <a:lstStyle/>
                    <a:p>
                      <a:pPr algn="ctr"/>
                      <a:r>
                        <a:rPr lang="en-US" dirty="0"/>
                        <a:t>S-type</a:t>
                      </a:r>
                      <a:r>
                        <a:rPr lang="en-US" baseline="0" dirty="0"/>
                        <a:t> = 4</a:t>
                      </a:r>
                      <a:endParaRPr lang="en-US" dirty="0"/>
                    </a:p>
                  </a:txBody>
                  <a:tcPr/>
                </a:tc>
                <a:tc>
                  <a:txBody>
                    <a:bodyPr/>
                    <a:lstStyle/>
                    <a:p>
                      <a:pPr algn="ctr"/>
                      <a:r>
                        <a:rPr lang="en-US" dirty="0"/>
                        <a:t>2</a:t>
                      </a:r>
                    </a:p>
                  </a:txBody>
                  <a:tcPr/>
                </a:tc>
                <a:tc>
                  <a:txBody>
                    <a:bodyPr/>
                    <a:lstStyle/>
                    <a:p>
                      <a:pPr algn="ctr"/>
                      <a:r>
                        <a:rPr lang="en-US" dirty="0"/>
                        <a:t>3</a:t>
                      </a:r>
                    </a:p>
                  </a:txBody>
                  <a:tcPr/>
                </a:tc>
                <a:extLst>
                  <a:ext uri="{0D108BD9-81ED-4DB2-BD59-A6C34878D82A}">
                    <a16:rowId xmlns:a16="http://schemas.microsoft.com/office/drawing/2014/main" val="10004"/>
                  </a:ext>
                </a:extLst>
              </a:tr>
            </a:tbl>
          </a:graphicData>
        </a:graphic>
      </p:graphicFrame>
      <p:sp>
        <p:nvSpPr>
          <p:cNvPr id="6" name="Rounded Rectangular Callout 5"/>
          <p:cNvSpPr/>
          <p:nvPr/>
        </p:nvSpPr>
        <p:spPr>
          <a:xfrm>
            <a:off x="5914336" y="2520958"/>
            <a:ext cx="1232154" cy="1119126"/>
          </a:xfrm>
          <a:prstGeom prst="wedgeRoundRectCallout">
            <a:avLst>
              <a:gd name="adj1" fmla="val -90064"/>
              <a:gd name="adj2" fmla="val 62500"/>
              <a:gd name="adj3" fmla="val 16667"/>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13 </a:t>
            </a:r>
            <a:r>
              <a:rPr lang="en-US" dirty="0" err="1"/>
              <a:t>inst</a:t>
            </a:r>
            <a:endParaRPr lang="en-US" dirty="0"/>
          </a:p>
          <a:p>
            <a:pPr algn="ctr"/>
            <a:r>
              <a:rPr lang="en-US" dirty="0"/>
              <a:t>6+30 +15+8 =</a:t>
            </a:r>
          </a:p>
          <a:p>
            <a:pPr algn="ctr"/>
            <a:r>
              <a:rPr lang="en-US" dirty="0"/>
              <a:t>59 cycles</a:t>
            </a:r>
          </a:p>
        </p:txBody>
      </p:sp>
      <p:sp>
        <p:nvSpPr>
          <p:cNvPr id="7" name="Rounded Rectangular Callout 6"/>
          <p:cNvSpPr/>
          <p:nvPr/>
        </p:nvSpPr>
        <p:spPr>
          <a:xfrm>
            <a:off x="7866827" y="2512245"/>
            <a:ext cx="1194240" cy="1127839"/>
          </a:xfrm>
          <a:prstGeom prst="wedgeRoundRectCallout">
            <a:avLst>
              <a:gd name="adj1" fmla="val -81944"/>
              <a:gd name="adj2" fmla="val 54097"/>
              <a:gd name="adj3" fmla="val 16667"/>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16 </a:t>
            </a:r>
            <a:r>
              <a:rPr lang="en-US" dirty="0" err="1"/>
              <a:t>inst</a:t>
            </a:r>
            <a:endParaRPr lang="en-US" dirty="0"/>
          </a:p>
          <a:p>
            <a:pPr algn="ctr"/>
            <a:r>
              <a:rPr lang="en-US" dirty="0"/>
              <a:t>20+10+6+12 =</a:t>
            </a:r>
          </a:p>
          <a:p>
            <a:pPr algn="ctr"/>
            <a:r>
              <a:rPr lang="en-US" dirty="0"/>
              <a:t>48 cycles</a:t>
            </a:r>
          </a:p>
        </p:txBody>
      </p:sp>
      <p:sp>
        <p:nvSpPr>
          <p:cNvPr id="9" name="Right Arrow 8">
            <a:extLst>
              <a:ext uri="{FF2B5EF4-FFF2-40B4-BE49-F238E27FC236}">
                <a16:creationId xmlns:a16="http://schemas.microsoft.com/office/drawing/2014/main" id="{5549EDCD-DCD7-1049-A43C-03EBCFF0C0B1}"/>
              </a:ext>
            </a:extLst>
          </p:cNvPr>
          <p:cNvSpPr/>
          <p:nvPr/>
        </p:nvSpPr>
        <p:spPr>
          <a:xfrm>
            <a:off x="729684" y="5302676"/>
            <a:ext cx="766871" cy="31268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6621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Architecture change?</a:t>
            </a:r>
          </a:p>
        </p:txBody>
      </p:sp>
      <p:sp>
        <p:nvSpPr>
          <p:cNvPr id="5" name="Content Placeholder 4"/>
          <p:cNvSpPr>
            <a:spLocks noGrp="1"/>
          </p:cNvSpPr>
          <p:nvPr>
            <p:ph idx="1"/>
          </p:nvPr>
        </p:nvSpPr>
        <p:spPr>
          <a:xfrm>
            <a:off x="1781503" y="2133600"/>
            <a:ext cx="7076747" cy="4500499"/>
          </a:xfrm>
        </p:spPr>
        <p:txBody>
          <a:bodyPr>
            <a:normAutofit fontScale="77500" lnSpcReduction="20000"/>
          </a:bodyPr>
          <a:lstStyle/>
          <a:p>
            <a:r>
              <a:rPr lang="en-US" dirty="0"/>
              <a:t>We have a computer with three types of instructions that have the following CPI:</a:t>
            </a:r>
          </a:p>
          <a:p>
            <a:endParaRPr lang="en-US" dirty="0"/>
          </a:p>
          <a:p>
            <a:endParaRPr lang="en-US" dirty="0"/>
          </a:p>
          <a:p>
            <a:endParaRPr lang="en-US" dirty="0"/>
          </a:p>
          <a:p>
            <a:endParaRPr lang="en-US" dirty="0"/>
          </a:p>
          <a:p>
            <a:r>
              <a:rPr lang="en-US" dirty="0"/>
              <a:t>An architect determines that he can reduce the CPI for B to 3 but will need to slow the clock speed of the processor.  What is the maximum permissible slowing of the clock that will make this change worthwhile.  </a:t>
            </a:r>
          </a:p>
          <a:p>
            <a:r>
              <a:rPr lang="en-US" dirty="0"/>
              <a:t>Assume that all the workloads for this processor use 30% of A, 10% of B, and 60% of C types of instructions</a:t>
            </a:r>
          </a:p>
        </p:txBody>
      </p:sp>
      <p:graphicFrame>
        <p:nvGraphicFramePr>
          <p:cNvPr id="6" name="Table 5"/>
          <p:cNvGraphicFramePr>
            <a:graphicFrameLocks noGrp="1"/>
          </p:cNvGraphicFramePr>
          <p:nvPr>
            <p:extLst>
              <p:ext uri="{D42A27DB-BD31-4B8C-83A1-F6EECF244321}">
                <p14:modId xmlns:p14="http://schemas.microsoft.com/office/powerpoint/2010/main" val="3010084514"/>
              </p:ext>
            </p:extLst>
          </p:nvPr>
        </p:nvGraphicFramePr>
        <p:xfrm>
          <a:off x="2341090" y="2809115"/>
          <a:ext cx="2767606" cy="1483360"/>
        </p:xfrm>
        <a:graphic>
          <a:graphicData uri="http://schemas.openxmlformats.org/drawingml/2006/table">
            <a:tbl>
              <a:tblPr firstRow="1" bandRow="1">
                <a:tableStyleId>{FABFCF23-3B69-468F-B69F-88F6DE6A72F2}</a:tableStyleId>
              </a:tblPr>
              <a:tblGrid>
                <a:gridCol w="1383803">
                  <a:extLst>
                    <a:ext uri="{9D8B030D-6E8A-4147-A177-3AD203B41FA5}">
                      <a16:colId xmlns:a16="http://schemas.microsoft.com/office/drawing/2014/main" val="20000"/>
                    </a:ext>
                  </a:extLst>
                </a:gridCol>
                <a:gridCol w="1383803">
                  <a:extLst>
                    <a:ext uri="{9D8B030D-6E8A-4147-A177-3AD203B41FA5}">
                      <a16:colId xmlns:a16="http://schemas.microsoft.com/office/drawing/2014/main" val="20001"/>
                    </a:ext>
                  </a:extLst>
                </a:gridCol>
              </a:tblGrid>
              <a:tr h="370840">
                <a:tc>
                  <a:txBody>
                    <a:bodyPr/>
                    <a:lstStyle/>
                    <a:p>
                      <a:pPr algn="ctr"/>
                      <a:r>
                        <a:rPr lang="en-US" dirty="0"/>
                        <a:t>Type</a:t>
                      </a:r>
                    </a:p>
                  </a:txBody>
                  <a:tcPr/>
                </a:tc>
                <a:tc>
                  <a:txBody>
                    <a:bodyPr/>
                    <a:lstStyle/>
                    <a:p>
                      <a:pPr algn="ctr"/>
                      <a:r>
                        <a:rPr lang="en-US" dirty="0"/>
                        <a:t>CPI</a:t>
                      </a:r>
                    </a:p>
                  </a:txBody>
                  <a:tcPr/>
                </a:tc>
                <a:extLst>
                  <a:ext uri="{0D108BD9-81ED-4DB2-BD59-A6C34878D82A}">
                    <a16:rowId xmlns:a16="http://schemas.microsoft.com/office/drawing/2014/main" val="10000"/>
                  </a:ext>
                </a:extLst>
              </a:tr>
              <a:tr h="370840">
                <a:tc>
                  <a:txBody>
                    <a:bodyPr/>
                    <a:lstStyle/>
                    <a:p>
                      <a:pPr algn="ctr"/>
                      <a:r>
                        <a:rPr lang="en-US" dirty="0"/>
                        <a:t>A</a:t>
                      </a:r>
                    </a:p>
                  </a:txBody>
                  <a:tcPr/>
                </a:tc>
                <a:tc>
                  <a:txBody>
                    <a:bodyPr/>
                    <a:lstStyle/>
                    <a:p>
                      <a:pPr algn="ctr"/>
                      <a:r>
                        <a:rPr lang="en-US" dirty="0"/>
                        <a:t>2</a:t>
                      </a:r>
                    </a:p>
                  </a:txBody>
                  <a:tcPr/>
                </a:tc>
                <a:extLst>
                  <a:ext uri="{0D108BD9-81ED-4DB2-BD59-A6C34878D82A}">
                    <a16:rowId xmlns:a16="http://schemas.microsoft.com/office/drawing/2014/main" val="10001"/>
                  </a:ext>
                </a:extLst>
              </a:tr>
              <a:tr h="370840">
                <a:tc>
                  <a:txBody>
                    <a:bodyPr/>
                    <a:lstStyle/>
                    <a:p>
                      <a:pPr algn="ctr"/>
                      <a:r>
                        <a:rPr lang="en-US" dirty="0"/>
                        <a:t>B</a:t>
                      </a:r>
                    </a:p>
                  </a:txBody>
                  <a:tcPr/>
                </a:tc>
                <a:tc>
                  <a:txBody>
                    <a:bodyPr/>
                    <a:lstStyle/>
                    <a:p>
                      <a:pPr algn="ctr"/>
                      <a:r>
                        <a:rPr lang="en-US" dirty="0"/>
                        <a:t>5</a:t>
                      </a:r>
                    </a:p>
                  </a:txBody>
                  <a:tcPr/>
                </a:tc>
                <a:extLst>
                  <a:ext uri="{0D108BD9-81ED-4DB2-BD59-A6C34878D82A}">
                    <a16:rowId xmlns:a16="http://schemas.microsoft.com/office/drawing/2014/main" val="10002"/>
                  </a:ext>
                </a:extLst>
              </a:tr>
              <a:tr h="370840">
                <a:tc>
                  <a:txBody>
                    <a:bodyPr/>
                    <a:lstStyle/>
                    <a:p>
                      <a:pPr algn="ctr"/>
                      <a:r>
                        <a:rPr lang="en-US" dirty="0"/>
                        <a:t>C</a:t>
                      </a:r>
                    </a:p>
                  </a:txBody>
                  <a:tcPr/>
                </a:tc>
                <a:tc>
                  <a:txBody>
                    <a:bodyPr/>
                    <a:lstStyle/>
                    <a:p>
                      <a:pPr algn="ctr"/>
                      <a:r>
                        <a:rPr lang="en-US" dirty="0"/>
                        <a:t>1</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49855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answer that?</a:t>
            </a:r>
          </a:p>
        </p:txBody>
      </p:sp>
      <p:sp>
        <p:nvSpPr>
          <p:cNvPr id="3" name="Content Placeholder 2"/>
          <p:cNvSpPr>
            <a:spLocks noGrp="1"/>
          </p:cNvSpPr>
          <p:nvPr>
            <p:ph idx="1"/>
          </p:nvPr>
        </p:nvSpPr>
        <p:spPr>
          <a:xfrm>
            <a:off x="1525975" y="1885980"/>
            <a:ext cx="7332275" cy="4899756"/>
          </a:xfrm>
        </p:spPr>
        <p:txBody>
          <a:bodyPr>
            <a:normAutofit fontScale="77500" lnSpcReduction="20000"/>
          </a:bodyPr>
          <a:lstStyle/>
          <a:p>
            <a:pPr marL="0" indent="0">
              <a:spcBef>
                <a:spcPts val="900"/>
              </a:spcBef>
              <a:buNone/>
            </a:pPr>
            <a:r>
              <a:rPr lang="en-US" dirty="0">
                <a:solidFill>
                  <a:srgbClr val="0000FF"/>
                </a:solidFill>
              </a:rPr>
              <a:t>Execution time of the old machine</a:t>
            </a:r>
            <a:r>
              <a:rPr lang="en-US" dirty="0"/>
              <a:t>:</a:t>
            </a:r>
          </a:p>
          <a:p>
            <a:pPr marL="0" indent="0">
              <a:spcBef>
                <a:spcPts val="900"/>
              </a:spcBef>
              <a:buNone/>
            </a:pPr>
            <a:r>
              <a:rPr lang="en-US" dirty="0"/>
              <a:t>	</a:t>
            </a:r>
            <a:r>
              <a:rPr lang="en-US" dirty="0" err="1"/>
              <a:t>ET</a:t>
            </a:r>
            <a:r>
              <a:rPr lang="en-US" baseline="-25000" dirty="0" err="1"/>
              <a:t>o</a:t>
            </a:r>
            <a:r>
              <a:rPr lang="en-US" dirty="0"/>
              <a:t> = N * (</a:t>
            </a:r>
            <a:r>
              <a:rPr lang="en-US" dirty="0" err="1"/>
              <a:t>F</a:t>
            </a:r>
            <a:r>
              <a:rPr lang="en-US" baseline="-25000" dirty="0" err="1"/>
              <a:t>Ao</a:t>
            </a:r>
            <a:r>
              <a:rPr lang="en-US" dirty="0"/>
              <a:t> * </a:t>
            </a:r>
            <a:r>
              <a:rPr lang="en-US" dirty="0" err="1"/>
              <a:t>CPI</a:t>
            </a:r>
            <a:r>
              <a:rPr lang="en-US" baseline="-25000" dirty="0" err="1"/>
              <a:t>Ao</a:t>
            </a:r>
            <a:r>
              <a:rPr lang="en-US" dirty="0"/>
              <a:t> + F</a:t>
            </a:r>
            <a:r>
              <a:rPr lang="en-US" baseline="-25000" dirty="0"/>
              <a:t>B</a:t>
            </a:r>
            <a:r>
              <a:rPr lang="en-US" dirty="0"/>
              <a:t> * </a:t>
            </a:r>
            <a:r>
              <a:rPr lang="en-US" dirty="0" err="1"/>
              <a:t>CPI</a:t>
            </a:r>
            <a:r>
              <a:rPr lang="en-US" baseline="-25000" dirty="0" err="1"/>
              <a:t>Bo</a:t>
            </a:r>
            <a:r>
              <a:rPr lang="en-US" dirty="0"/>
              <a:t> + F</a:t>
            </a:r>
            <a:r>
              <a:rPr lang="en-US" baseline="-25000" dirty="0"/>
              <a:t>C</a:t>
            </a:r>
            <a:r>
              <a:rPr lang="en-US" dirty="0"/>
              <a:t> * </a:t>
            </a:r>
            <a:r>
              <a:rPr lang="en-US" dirty="0" err="1"/>
              <a:t>CPI</a:t>
            </a:r>
            <a:r>
              <a:rPr lang="en-US" baseline="-25000" dirty="0" err="1"/>
              <a:t>Co</a:t>
            </a:r>
            <a:r>
              <a:rPr lang="en-US" dirty="0"/>
              <a:t>) * C</a:t>
            </a:r>
            <a:r>
              <a:rPr lang="en-US" baseline="-25000" dirty="0"/>
              <a:t>o</a:t>
            </a:r>
            <a:endParaRPr lang="en-US" dirty="0"/>
          </a:p>
          <a:p>
            <a:pPr marL="0" indent="0">
              <a:spcBef>
                <a:spcPts val="900"/>
              </a:spcBef>
              <a:buNone/>
            </a:pPr>
            <a:r>
              <a:rPr lang="en-US" dirty="0">
                <a:solidFill>
                  <a:srgbClr val="0000FF"/>
                </a:solidFill>
              </a:rPr>
              <a:t>(where </a:t>
            </a:r>
            <a:r>
              <a:rPr lang="en-US" dirty="0" err="1">
                <a:solidFill>
                  <a:srgbClr val="0000FF"/>
                </a:solidFill>
              </a:rPr>
              <a:t>Fx</a:t>
            </a:r>
            <a:r>
              <a:rPr lang="en-US" dirty="0">
                <a:solidFill>
                  <a:srgbClr val="0000FF"/>
                </a:solidFill>
              </a:rPr>
              <a:t> and </a:t>
            </a:r>
            <a:r>
              <a:rPr lang="en-US" dirty="0" err="1">
                <a:solidFill>
                  <a:srgbClr val="0000FF"/>
                </a:solidFill>
              </a:rPr>
              <a:t>CPIx</a:t>
            </a:r>
            <a:r>
              <a:rPr lang="en-US" dirty="0">
                <a:solidFill>
                  <a:srgbClr val="0000FF"/>
                </a:solidFill>
              </a:rPr>
              <a:t> are the dynamic frequencies and CPIs of each type of instruction, respectively)</a:t>
            </a:r>
          </a:p>
          <a:p>
            <a:pPr marL="0" indent="0">
              <a:spcBef>
                <a:spcPts val="900"/>
              </a:spcBef>
              <a:buNone/>
            </a:pPr>
            <a:r>
              <a:rPr lang="en-US" dirty="0"/>
              <a:t>	</a:t>
            </a:r>
            <a:r>
              <a:rPr lang="en-US" dirty="0" err="1"/>
              <a:t>ET</a:t>
            </a:r>
            <a:r>
              <a:rPr lang="en-US" baseline="-25000" dirty="0" err="1"/>
              <a:t>o</a:t>
            </a:r>
            <a:r>
              <a:rPr lang="en-US" dirty="0"/>
              <a:t> = N * (0.3 * 2 + 0.1 * 5 + 0.6 * 1) * C</a:t>
            </a:r>
            <a:r>
              <a:rPr lang="en-US" baseline="-25000" dirty="0"/>
              <a:t>o</a:t>
            </a:r>
            <a:br>
              <a:rPr lang="en-US" dirty="0"/>
            </a:br>
            <a:r>
              <a:rPr lang="en-US" dirty="0"/>
              <a:t>	       = N * 1.7 * C</a:t>
            </a:r>
            <a:r>
              <a:rPr lang="en-US" baseline="-25000" dirty="0"/>
              <a:t>o</a:t>
            </a:r>
          </a:p>
          <a:p>
            <a:pPr marL="0" indent="0">
              <a:spcBef>
                <a:spcPts val="900"/>
              </a:spcBef>
              <a:buNone/>
            </a:pPr>
            <a:r>
              <a:rPr lang="en-US" dirty="0">
                <a:solidFill>
                  <a:srgbClr val="0000FF"/>
                </a:solidFill>
              </a:rPr>
              <a:t>Execution time for the new machine:</a:t>
            </a:r>
          </a:p>
          <a:p>
            <a:pPr marL="0" indent="0">
              <a:spcBef>
                <a:spcPts val="900"/>
              </a:spcBef>
              <a:buNone/>
            </a:pPr>
            <a:r>
              <a:rPr lang="en-US" dirty="0"/>
              <a:t>	</a:t>
            </a:r>
            <a:r>
              <a:rPr lang="en-US" dirty="0" err="1"/>
              <a:t>ET</a:t>
            </a:r>
            <a:r>
              <a:rPr lang="en-US" baseline="-25000" dirty="0" err="1"/>
              <a:t>n</a:t>
            </a:r>
            <a:r>
              <a:rPr lang="en-US" dirty="0"/>
              <a:t> = N * (0.3 * 2 + 0.1 * 3 + 0.6 * 1) * </a:t>
            </a:r>
            <a:r>
              <a:rPr lang="en-US" dirty="0" err="1"/>
              <a:t>C</a:t>
            </a:r>
            <a:r>
              <a:rPr lang="en-US" baseline="-25000" dirty="0" err="1"/>
              <a:t>n</a:t>
            </a:r>
            <a:br>
              <a:rPr lang="en-US" dirty="0"/>
            </a:br>
            <a:r>
              <a:rPr lang="en-US" dirty="0"/>
              <a:t>	       = N * 1.5 * </a:t>
            </a:r>
            <a:r>
              <a:rPr lang="en-US" dirty="0" err="1"/>
              <a:t>C</a:t>
            </a:r>
            <a:r>
              <a:rPr lang="en-US" baseline="-25000" dirty="0" err="1"/>
              <a:t>n</a:t>
            </a:r>
            <a:endParaRPr lang="en-US" baseline="-25000" dirty="0"/>
          </a:p>
          <a:p>
            <a:pPr marL="0" indent="0">
              <a:spcBef>
                <a:spcPts val="900"/>
              </a:spcBef>
              <a:buNone/>
            </a:pPr>
            <a:r>
              <a:rPr lang="en-US" dirty="0">
                <a:solidFill>
                  <a:srgbClr val="0000FF"/>
                </a:solidFill>
              </a:rPr>
              <a:t>For the design to be viable,</a:t>
            </a:r>
          </a:p>
          <a:p>
            <a:pPr marL="0" indent="0">
              <a:spcBef>
                <a:spcPts val="900"/>
              </a:spcBef>
              <a:buNone/>
            </a:pPr>
            <a:r>
              <a:rPr lang="en-US" dirty="0"/>
              <a:t>	</a:t>
            </a:r>
            <a:r>
              <a:rPr lang="en-US" dirty="0" err="1"/>
              <a:t>ET</a:t>
            </a:r>
            <a:r>
              <a:rPr lang="en-US" baseline="-25000" dirty="0" err="1"/>
              <a:t>n</a:t>
            </a:r>
            <a:r>
              <a:rPr lang="en-US" dirty="0"/>
              <a:t> &lt; </a:t>
            </a:r>
            <a:r>
              <a:rPr lang="en-US" dirty="0" err="1"/>
              <a:t>ET</a:t>
            </a:r>
            <a:r>
              <a:rPr lang="en-US" baseline="-25000" dirty="0" err="1"/>
              <a:t>o</a:t>
            </a:r>
            <a:r>
              <a:rPr lang="en-US" dirty="0"/>
              <a:t> </a:t>
            </a:r>
          </a:p>
          <a:p>
            <a:pPr marL="0" indent="0">
              <a:spcBef>
                <a:spcPts val="900"/>
              </a:spcBef>
              <a:buNone/>
            </a:pPr>
            <a:r>
              <a:rPr lang="en-US" dirty="0"/>
              <a:t>	N * 1.5 * </a:t>
            </a:r>
            <a:r>
              <a:rPr lang="en-US" dirty="0" err="1"/>
              <a:t>C</a:t>
            </a:r>
            <a:r>
              <a:rPr lang="en-US" baseline="-25000" dirty="0" err="1"/>
              <a:t>n</a:t>
            </a:r>
            <a:r>
              <a:rPr lang="en-US" dirty="0"/>
              <a:t> &lt; N * 1.7 * C</a:t>
            </a:r>
            <a:r>
              <a:rPr lang="en-US" baseline="-25000" dirty="0"/>
              <a:t>o</a:t>
            </a:r>
          </a:p>
          <a:p>
            <a:pPr marL="0" indent="0">
              <a:spcBef>
                <a:spcPts val="900"/>
              </a:spcBef>
              <a:buNone/>
            </a:pPr>
            <a:r>
              <a:rPr lang="en-US" dirty="0"/>
              <a:t>	</a:t>
            </a:r>
            <a:r>
              <a:rPr lang="en-US" dirty="0" err="1"/>
              <a:t>C</a:t>
            </a:r>
            <a:r>
              <a:rPr lang="en-US" baseline="-25000" dirty="0" err="1"/>
              <a:t>n</a:t>
            </a:r>
            <a:r>
              <a:rPr lang="en-US" dirty="0"/>
              <a:t> &lt; 1.7/1.5 * C</a:t>
            </a:r>
            <a:r>
              <a:rPr lang="en-US" baseline="-25000" dirty="0"/>
              <a:t>o</a:t>
            </a:r>
          </a:p>
          <a:p>
            <a:pPr marL="0" indent="0">
              <a:spcBef>
                <a:spcPts val="900"/>
              </a:spcBef>
              <a:buNone/>
            </a:pPr>
            <a:r>
              <a:rPr lang="en-US" dirty="0"/>
              <a:t>	</a:t>
            </a:r>
            <a:r>
              <a:rPr lang="en-US" dirty="0" err="1"/>
              <a:t>C</a:t>
            </a:r>
            <a:r>
              <a:rPr lang="en-US" baseline="-25000" dirty="0" err="1"/>
              <a:t>n</a:t>
            </a:r>
            <a:r>
              <a:rPr lang="en-US" dirty="0"/>
              <a:t> &lt; 1.13 * C</a:t>
            </a:r>
            <a:r>
              <a:rPr lang="en-US" baseline="-25000" dirty="0"/>
              <a:t>o</a:t>
            </a:r>
          </a:p>
          <a:p>
            <a:pPr marL="0" indent="0">
              <a:spcBef>
                <a:spcPts val="900"/>
              </a:spcBef>
              <a:buNone/>
            </a:pPr>
            <a:r>
              <a:rPr lang="en-US" dirty="0">
                <a:solidFill>
                  <a:srgbClr val="008000"/>
                </a:solidFill>
              </a:rPr>
              <a:t>Maximum permissible increase in clock cycle time = 13%</a:t>
            </a:r>
          </a:p>
        </p:txBody>
      </p:sp>
    </p:spTree>
    <p:extLst>
      <p:ext uri="{BB962C8B-B14F-4D97-AF65-F5344CB8AC3E}">
        <p14:creationId xmlns:p14="http://schemas.microsoft.com/office/powerpoint/2010/main" val="25407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dissolve">
                                      <p:cBhvr>
                                        <p:cTn id="33" dur="500"/>
                                        <p:tgtEl>
                                          <p:spTgt spid="3">
                                            <p:txEl>
                                              <p:pRg st="6" end="6"/>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dissolv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dissolve">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dissolve">
                                      <p:cBhvr>
                                        <p:cTn id="46" dur="500"/>
                                        <p:tgtEl>
                                          <p:spTgt spid="3">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dissolve">
                                      <p:cBhvr>
                                        <p:cTn id="51" dur="500"/>
                                        <p:tgtEl>
                                          <p:spTgt spid="3">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dissolve">
                                      <p:cBhvr>
                                        <p:cTn id="5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two instructions?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94831090"/>
              </p:ext>
            </p:extLst>
          </p:nvPr>
        </p:nvGraphicFramePr>
        <p:xfrm>
          <a:off x="1781175" y="1975803"/>
          <a:ext cx="2767606" cy="1854200"/>
        </p:xfrm>
        <a:graphic>
          <a:graphicData uri="http://schemas.openxmlformats.org/drawingml/2006/table">
            <a:tbl>
              <a:tblPr firstRow="1" bandRow="1">
                <a:tableStyleId>{FABFCF23-3B69-468F-B69F-88F6DE6A72F2}</a:tableStyleId>
              </a:tblPr>
              <a:tblGrid>
                <a:gridCol w="1383803">
                  <a:extLst>
                    <a:ext uri="{9D8B030D-6E8A-4147-A177-3AD203B41FA5}">
                      <a16:colId xmlns:a16="http://schemas.microsoft.com/office/drawing/2014/main" val="20000"/>
                    </a:ext>
                  </a:extLst>
                </a:gridCol>
                <a:gridCol w="1383803">
                  <a:extLst>
                    <a:ext uri="{9D8B030D-6E8A-4147-A177-3AD203B41FA5}">
                      <a16:colId xmlns:a16="http://schemas.microsoft.com/office/drawing/2014/main" val="20001"/>
                    </a:ext>
                  </a:extLst>
                </a:gridCol>
              </a:tblGrid>
              <a:tr h="370840">
                <a:tc>
                  <a:txBody>
                    <a:bodyPr/>
                    <a:lstStyle/>
                    <a:p>
                      <a:pPr algn="ctr"/>
                      <a:r>
                        <a:rPr lang="en-US" dirty="0"/>
                        <a:t>Instruction</a:t>
                      </a:r>
                    </a:p>
                  </a:txBody>
                  <a:tcPr/>
                </a:tc>
                <a:tc>
                  <a:txBody>
                    <a:bodyPr/>
                    <a:lstStyle/>
                    <a:p>
                      <a:pPr algn="ctr"/>
                      <a:r>
                        <a:rPr lang="en-US" dirty="0"/>
                        <a:t>CPI</a:t>
                      </a:r>
                    </a:p>
                  </a:txBody>
                  <a:tcPr/>
                </a:tc>
                <a:extLst>
                  <a:ext uri="{0D108BD9-81ED-4DB2-BD59-A6C34878D82A}">
                    <a16:rowId xmlns:a16="http://schemas.microsoft.com/office/drawing/2014/main" val="10000"/>
                  </a:ext>
                </a:extLst>
              </a:tr>
              <a:tr h="370840">
                <a:tc>
                  <a:txBody>
                    <a:bodyPr/>
                    <a:lstStyle/>
                    <a:p>
                      <a:pPr algn="ctr"/>
                      <a:r>
                        <a:rPr lang="en-US" dirty="0"/>
                        <a:t>Add</a:t>
                      </a:r>
                    </a:p>
                  </a:txBody>
                  <a:tcPr/>
                </a:tc>
                <a:tc>
                  <a:txBody>
                    <a:bodyPr/>
                    <a:lstStyle/>
                    <a:p>
                      <a:pPr algn="ctr"/>
                      <a:r>
                        <a:rPr lang="en-US" dirty="0"/>
                        <a:t>2</a:t>
                      </a:r>
                    </a:p>
                  </a:txBody>
                  <a:tcPr/>
                </a:tc>
                <a:extLst>
                  <a:ext uri="{0D108BD9-81ED-4DB2-BD59-A6C34878D82A}">
                    <a16:rowId xmlns:a16="http://schemas.microsoft.com/office/drawing/2014/main" val="10001"/>
                  </a:ext>
                </a:extLst>
              </a:tr>
              <a:tr h="370840">
                <a:tc>
                  <a:txBody>
                    <a:bodyPr/>
                    <a:lstStyle/>
                    <a:p>
                      <a:pPr algn="ctr"/>
                      <a:r>
                        <a:rPr lang="en-US" dirty="0"/>
                        <a:t>Shift</a:t>
                      </a:r>
                    </a:p>
                  </a:txBody>
                  <a:tcPr/>
                </a:tc>
                <a:tc>
                  <a:txBody>
                    <a:bodyPr/>
                    <a:lstStyle/>
                    <a:p>
                      <a:pPr algn="ctr"/>
                      <a:r>
                        <a:rPr lang="en-US" dirty="0"/>
                        <a:t>3</a:t>
                      </a:r>
                    </a:p>
                  </a:txBody>
                  <a:tcPr/>
                </a:tc>
                <a:extLst>
                  <a:ext uri="{0D108BD9-81ED-4DB2-BD59-A6C34878D82A}">
                    <a16:rowId xmlns:a16="http://schemas.microsoft.com/office/drawing/2014/main" val="10002"/>
                  </a:ext>
                </a:extLst>
              </a:tr>
              <a:tr h="370840">
                <a:tc>
                  <a:txBody>
                    <a:bodyPr/>
                    <a:lstStyle/>
                    <a:p>
                      <a:pPr algn="ctr"/>
                      <a:r>
                        <a:rPr lang="en-US" dirty="0"/>
                        <a:t>Others</a:t>
                      </a:r>
                    </a:p>
                  </a:txBody>
                  <a:tcPr/>
                </a:tc>
                <a:tc>
                  <a:txBody>
                    <a:bodyPr/>
                    <a:lstStyle/>
                    <a:p>
                      <a:pPr algn="ctr"/>
                      <a:r>
                        <a:rPr lang="en-US" dirty="0"/>
                        <a:t>2</a:t>
                      </a:r>
                    </a:p>
                  </a:txBody>
                  <a:tcPr/>
                </a:tc>
                <a:extLst>
                  <a:ext uri="{0D108BD9-81ED-4DB2-BD59-A6C34878D82A}">
                    <a16:rowId xmlns:a16="http://schemas.microsoft.com/office/drawing/2014/main" val="10003"/>
                  </a:ext>
                </a:extLst>
              </a:tr>
              <a:tr h="370840">
                <a:tc>
                  <a:txBody>
                    <a:bodyPr/>
                    <a:lstStyle/>
                    <a:p>
                      <a:pPr algn="ctr"/>
                      <a:r>
                        <a:rPr lang="en-US" dirty="0"/>
                        <a:t>Add/Shift</a:t>
                      </a:r>
                    </a:p>
                  </a:txBody>
                  <a:tcPr/>
                </a:tc>
                <a:tc>
                  <a:txBody>
                    <a:bodyPr/>
                    <a:lstStyle/>
                    <a:p>
                      <a:pPr algn="ctr"/>
                      <a:r>
                        <a:rPr lang="en-US" dirty="0"/>
                        <a:t>4</a:t>
                      </a:r>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1497540" y="3933073"/>
            <a:ext cx="7360710" cy="2031325"/>
          </a:xfrm>
          <a:prstGeom prst="rect">
            <a:avLst/>
          </a:prstGeom>
          <a:noFill/>
        </p:spPr>
        <p:txBody>
          <a:bodyPr wrap="square" rtlCol="0">
            <a:spAutoFit/>
          </a:bodyPr>
          <a:lstStyle/>
          <a:p>
            <a:r>
              <a:rPr lang="en-US" dirty="0"/>
              <a:t>If the sequence ADD followed by SHIFT appears in 20% of the dynamic frequency of a program, what is the speedup of the program with all {ADD, SHIFT} replaced by the combined instruction?</a:t>
            </a:r>
          </a:p>
          <a:p>
            <a:endParaRPr lang="en-US" dirty="0"/>
          </a:p>
          <a:p>
            <a:r>
              <a:rPr lang="en-US" dirty="0">
                <a:solidFill>
                  <a:srgbClr val="008000"/>
                </a:solidFill>
              </a:rPr>
              <a:t>[HINT: For every 10 instructions in the original program, 2 instructions are the ADD/SHIFT combo.  Thus the number of instructions in the new program shrinks to 90% of the original program.]</a:t>
            </a:r>
          </a:p>
        </p:txBody>
      </p:sp>
    </p:spTree>
    <p:extLst>
      <p:ext uri="{BB962C8B-B14F-4D97-AF65-F5344CB8AC3E}">
        <p14:creationId xmlns:p14="http://schemas.microsoft.com/office/powerpoint/2010/main" val="32075266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solution</a:t>
            </a:r>
          </a:p>
        </p:txBody>
      </p:sp>
      <p:sp>
        <p:nvSpPr>
          <p:cNvPr id="3" name="Content Placeholder 2"/>
          <p:cNvSpPr>
            <a:spLocks noGrp="1"/>
          </p:cNvSpPr>
          <p:nvPr>
            <p:ph idx="1"/>
          </p:nvPr>
        </p:nvSpPr>
        <p:spPr>
          <a:xfrm>
            <a:off x="1781503" y="2133600"/>
            <a:ext cx="7076747" cy="4216181"/>
          </a:xfrm>
        </p:spPr>
        <p:txBody>
          <a:bodyPr>
            <a:normAutofit fontScale="85000" lnSpcReduction="20000"/>
          </a:bodyPr>
          <a:lstStyle/>
          <a:p>
            <a:pPr marL="0" indent="0">
              <a:buNone/>
            </a:pPr>
            <a:r>
              <a:rPr lang="en-US" dirty="0"/>
              <a:t>	</a:t>
            </a:r>
            <a:r>
              <a:rPr lang="en-US" dirty="0" err="1"/>
              <a:t>ET</a:t>
            </a:r>
            <a:r>
              <a:rPr lang="en-US" baseline="-25000" dirty="0" err="1"/>
              <a:t>o</a:t>
            </a:r>
            <a:r>
              <a:rPr lang="en-US" dirty="0"/>
              <a:t> = N * (F</a:t>
            </a:r>
            <a:r>
              <a:rPr lang="en-US" baseline="-25000" dirty="0"/>
              <a:t>ADD</a:t>
            </a:r>
            <a:r>
              <a:rPr lang="en-US" dirty="0"/>
              <a:t> * 2 + F</a:t>
            </a:r>
            <a:r>
              <a:rPr lang="en-US" baseline="-25000" dirty="0"/>
              <a:t>SHIFT </a:t>
            </a:r>
            <a:r>
              <a:rPr lang="en-US" dirty="0"/>
              <a:t>* 3 + </a:t>
            </a:r>
            <a:r>
              <a:rPr lang="en-US" dirty="0" err="1"/>
              <a:t>F</a:t>
            </a:r>
            <a:r>
              <a:rPr lang="en-US" baseline="-25000" dirty="0" err="1"/>
              <a:t>others</a:t>
            </a:r>
            <a:r>
              <a:rPr lang="en-US" dirty="0"/>
              <a:t> * 2) * C</a:t>
            </a:r>
            <a:br>
              <a:rPr lang="en-US" dirty="0"/>
            </a:br>
            <a:r>
              <a:rPr lang="en-US" dirty="0"/>
              <a:t>	       = N * (0.1 * 2 + 0.1 * 3 + 0.8 * 2) * C</a:t>
            </a:r>
            <a:br>
              <a:rPr lang="en-US" dirty="0"/>
            </a:br>
            <a:r>
              <a:rPr lang="en-US" dirty="0"/>
              <a:t>	       = 2.1NC</a:t>
            </a:r>
          </a:p>
          <a:p>
            <a:pPr marL="0" indent="0">
              <a:buNone/>
            </a:pPr>
            <a:r>
              <a:rPr lang="en-US" dirty="0">
                <a:solidFill>
                  <a:srgbClr val="3366FF"/>
                </a:solidFill>
              </a:rPr>
              <a:t>With the combo instruction replacing {ADD SHIFT}, the number of instructions in the new program shrinks to 0.9N in the new program.  The frequency of the combo instruction is 1/9 and the other instructions are 8/9.</a:t>
            </a:r>
          </a:p>
          <a:p>
            <a:pPr marL="0" indent="0">
              <a:buNone/>
            </a:pPr>
            <a:r>
              <a:rPr lang="en-US" dirty="0"/>
              <a:t>	</a:t>
            </a:r>
            <a:r>
              <a:rPr lang="en-US" dirty="0" err="1"/>
              <a:t>ET</a:t>
            </a:r>
            <a:r>
              <a:rPr lang="en-US" baseline="-25000" dirty="0" err="1"/>
              <a:t>n</a:t>
            </a:r>
            <a:r>
              <a:rPr lang="en-US" dirty="0"/>
              <a:t> = (0.9 * N) * (F</a:t>
            </a:r>
            <a:r>
              <a:rPr lang="en-US" baseline="-25000" dirty="0"/>
              <a:t>COMBO</a:t>
            </a:r>
            <a:r>
              <a:rPr lang="en-US" dirty="0"/>
              <a:t> * 4 + </a:t>
            </a:r>
            <a:r>
              <a:rPr lang="en-US" dirty="0" err="1"/>
              <a:t>F</a:t>
            </a:r>
            <a:r>
              <a:rPr lang="en-US" baseline="-25000" dirty="0" err="1"/>
              <a:t>others</a:t>
            </a:r>
            <a:r>
              <a:rPr lang="en-US" dirty="0"/>
              <a:t> * 2) * C</a:t>
            </a:r>
            <a:br>
              <a:rPr lang="en-US" dirty="0"/>
            </a:br>
            <a:r>
              <a:rPr lang="en-US" dirty="0"/>
              <a:t>	       = (0.9* N ) * (1 / 9 * 4 + 8 / 9 * 2) * C</a:t>
            </a:r>
            <a:br>
              <a:rPr lang="en-US" dirty="0"/>
            </a:br>
            <a:r>
              <a:rPr lang="en-US" dirty="0"/>
              <a:t>	       = 2NC</a:t>
            </a:r>
          </a:p>
          <a:p>
            <a:pPr marL="0" indent="0">
              <a:buNone/>
            </a:pPr>
            <a:r>
              <a:rPr lang="en-US" dirty="0"/>
              <a:t>	</a:t>
            </a:r>
            <a:r>
              <a:rPr lang="en-US" dirty="0">
                <a:solidFill>
                  <a:srgbClr val="008000"/>
                </a:solidFill>
              </a:rPr>
              <a:t>Speedup = old execution time / new execution time</a:t>
            </a:r>
            <a:br>
              <a:rPr lang="en-US" dirty="0">
                <a:solidFill>
                  <a:srgbClr val="008000"/>
                </a:solidFill>
              </a:rPr>
            </a:br>
            <a:r>
              <a:rPr lang="en-US" dirty="0">
                <a:solidFill>
                  <a:srgbClr val="008000"/>
                </a:solidFill>
              </a:rPr>
              <a:t>	                 = 2.1NC / 2NC</a:t>
            </a:r>
            <a:br>
              <a:rPr lang="en-US" dirty="0">
                <a:solidFill>
                  <a:srgbClr val="008000"/>
                </a:solidFill>
              </a:rPr>
            </a:br>
            <a:r>
              <a:rPr lang="en-US" dirty="0">
                <a:solidFill>
                  <a:srgbClr val="008000"/>
                </a:solidFill>
              </a:rPr>
              <a:t>	                 = 1.05</a:t>
            </a:r>
          </a:p>
        </p:txBody>
      </p:sp>
      <p:sp>
        <p:nvSpPr>
          <p:cNvPr id="4" name="TextBox 3"/>
          <p:cNvSpPr txBox="1"/>
          <p:nvPr/>
        </p:nvSpPr>
        <p:spPr>
          <a:xfrm>
            <a:off x="748770" y="6463508"/>
            <a:ext cx="7269705" cy="307777"/>
          </a:xfrm>
          <a:prstGeom prst="rect">
            <a:avLst/>
          </a:prstGeom>
          <a:noFill/>
        </p:spPr>
        <p:txBody>
          <a:bodyPr wrap="square" rtlCol="0">
            <a:spAutoFit/>
          </a:bodyPr>
          <a:lstStyle/>
          <a:p>
            <a:r>
              <a:rPr lang="en-US" sz="1400" dirty="0"/>
              <a:t>Note: textbook example 5.5 on p. 168 has an error. Above is the corrected solution</a:t>
            </a:r>
          </a:p>
        </p:txBody>
      </p:sp>
    </p:spTree>
    <p:extLst>
      <p:ext uri="{BB962C8B-B14F-4D97-AF65-F5344CB8AC3E}">
        <p14:creationId xmlns:p14="http://schemas.microsoft.com/office/powerpoint/2010/main" val="4237901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What determines execution time?</a:t>
            </a:r>
          </a:p>
        </p:txBody>
      </p:sp>
      <p:sp>
        <p:nvSpPr>
          <p:cNvPr id="3" name="Content Placeholder 2"/>
          <p:cNvSpPr>
            <a:spLocks noGrp="1"/>
          </p:cNvSpPr>
          <p:nvPr>
            <p:ph idx="1"/>
          </p:nvPr>
        </p:nvSpPr>
        <p:spPr>
          <a:xfrm>
            <a:off x="1781503" y="2133600"/>
            <a:ext cx="7076747" cy="4330262"/>
          </a:xfrm>
        </p:spPr>
        <p:txBody>
          <a:bodyPr>
            <a:normAutofit fontScale="92500" lnSpcReduction="10000"/>
          </a:bodyPr>
          <a:lstStyle/>
          <a:p>
            <a:r>
              <a:rPr lang="en-US" dirty="0"/>
              <a:t>We’ll use the abbreviation CPI for ”Cycles Per Instruction” so we can talk about the number of clock cycles each instruction takes.</a:t>
            </a:r>
          </a:p>
          <a:p>
            <a:r>
              <a:rPr lang="en-US" b="1" i="1" dirty="0"/>
              <a:t>Execution time = (∑ </a:t>
            </a:r>
            <a:r>
              <a:rPr lang="en-US" b="1" i="1" dirty="0" err="1"/>
              <a:t>CPI</a:t>
            </a:r>
            <a:r>
              <a:rPr lang="en-US" b="1" i="1" baseline="-25000" dirty="0" err="1"/>
              <a:t>j</a:t>
            </a:r>
            <a:r>
              <a:rPr lang="en-US" b="1" i="1" dirty="0"/>
              <a:t>) * clock cycle time</a:t>
            </a:r>
            <a:r>
              <a:rPr lang="en-US" dirty="0"/>
              <a:t>, </a:t>
            </a:r>
            <a:br>
              <a:rPr lang="en-US" dirty="0"/>
            </a:br>
            <a:r>
              <a:rPr lang="en-US" dirty="0"/>
              <a:t>where 1 ≤ j ≤ n</a:t>
            </a:r>
          </a:p>
          <a:p>
            <a:r>
              <a:rPr lang="en-US" dirty="0"/>
              <a:t>That’s a pretty tough sum to compute because modern computers can execute billions of instructions per second</a:t>
            </a:r>
          </a:p>
          <a:p>
            <a:r>
              <a:rPr lang="en-US" b="1" i="1" dirty="0"/>
              <a:t>Execution time = n * </a:t>
            </a:r>
            <a:r>
              <a:rPr lang="en-US" b="1" i="1" dirty="0" err="1"/>
              <a:t>CPI</a:t>
            </a:r>
            <a:r>
              <a:rPr lang="en-US" b="1" i="1" baseline="-25000" dirty="0" err="1"/>
              <a:t>Avg</a:t>
            </a:r>
            <a:r>
              <a:rPr lang="en-US" b="1" i="1" baseline="-25000" dirty="0"/>
              <a:t> </a:t>
            </a:r>
            <a:r>
              <a:rPr lang="en-US" b="1" i="1" dirty="0"/>
              <a:t>* clock cycle time</a:t>
            </a:r>
            <a:r>
              <a:rPr lang="en-US" dirty="0"/>
              <a:t>, where n is the number of instructions (executed not static instruction count)</a:t>
            </a:r>
          </a:p>
        </p:txBody>
      </p:sp>
    </p:spTree>
    <p:extLst>
      <p:ext uri="{BB962C8B-B14F-4D97-AF65-F5344CB8AC3E}">
        <p14:creationId xmlns:p14="http://schemas.microsoft.com/office/powerpoint/2010/main" val="1004103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1"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1"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1"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DD3BD6-7E7C-144C-AC9B-6104CAF90A88}"/>
              </a:ext>
            </a:extLst>
          </p:cNvPr>
          <p:cNvSpPr>
            <a:spLocks noGrp="1"/>
          </p:cNvSpPr>
          <p:nvPr>
            <p:ph idx="1"/>
          </p:nvPr>
        </p:nvSpPr>
        <p:spPr/>
        <p:txBody>
          <a:bodyPr>
            <a:normAutofit/>
          </a:bodyPr>
          <a:lstStyle/>
          <a:p>
            <a:r>
              <a:rPr lang="en-US" dirty="0"/>
              <a:t>You improve your application’s algorithm so that it runs in 29 seconds instead of 38 seconds.  What is the improvement in execution time?</a:t>
            </a:r>
          </a:p>
        </p:txBody>
      </p:sp>
      <p:sp>
        <p:nvSpPr>
          <p:cNvPr id="7" name="Text Placeholder 6">
            <a:extLst>
              <a:ext uri="{FF2B5EF4-FFF2-40B4-BE49-F238E27FC236}">
                <a16:creationId xmlns:a16="http://schemas.microsoft.com/office/drawing/2014/main" id="{78806F0C-A184-9141-8A1C-BCDCB587FC21}"/>
              </a:ext>
            </a:extLst>
          </p:cNvPr>
          <p:cNvSpPr>
            <a:spLocks noGrp="1"/>
          </p:cNvSpPr>
          <p:nvPr>
            <p:ph type="body" sz="quarter" idx="10"/>
          </p:nvPr>
        </p:nvSpPr>
        <p:spPr/>
        <p:txBody>
          <a:bodyPr>
            <a:normAutofit/>
          </a:bodyPr>
          <a:lstStyle/>
          <a:p>
            <a:r>
              <a:rPr lang="en-US" dirty="0"/>
              <a:t>24%</a:t>
            </a:r>
          </a:p>
          <a:p>
            <a:r>
              <a:rPr lang="en-US" dirty="0"/>
              <a:t>31%</a:t>
            </a:r>
          </a:p>
          <a:p>
            <a:r>
              <a:rPr lang="en-US" dirty="0"/>
              <a:t>131%</a:t>
            </a:r>
          </a:p>
          <a:p>
            <a:r>
              <a:rPr lang="en-US" dirty="0"/>
              <a:t>124%</a:t>
            </a:r>
          </a:p>
          <a:p>
            <a:pPr marL="0" indent="0">
              <a:buNone/>
            </a:pPr>
            <a:endParaRPr lang="en-US" dirty="0"/>
          </a:p>
          <a:p>
            <a:pPr marL="0" indent="0">
              <a:buNone/>
            </a:pPr>
            <a:endParaRPr lang="en-US" dirty="0"/>
          </a:p>
          <a:p>
            <a:endParaRPr lang="en-US" dirty="0"/>
          </a:p>
        </p:txBody>
      </p:sp>
      <p:sp>
        <p:nvSpPr>
          <p:cNvPr id="8" name="Text Placeholder 7">
            <a:extLst>
              <a:ext uri="{FF2B5EF4-FFF2-40B4-BE49-F238E27FC236}">
                <a16:creationId xmlns:a16="http://schemas.microsoft.com/office/drawing/2014/main" id="{77A7AFC9-585B-5941-8147-4E1BE51A37B5}"/>
              </a:ext>
            </a:extLst>
          </p:cNvPr>
          <p:cNvSpPr>
            <a:spLocks noGrp="1"/>
          </p:cNvSpPr>
          <p:nvPr>
            <p:ph type="body" sz="quarter" idx="11"/>
          </p:nvPr>
        </p:nvSpPr>
        <p:spPr/>
        <p:txBody>
          <a:bodyPr/>
          <a:lstStyle/>
          <a:p>
            <a:r>
              <a:rPr lang="en-US" dirty="0"/>
              <a:t>100</a:t>
            </a:r>
          </a:p>
        </p:txBody>
      </p:sp>
      <p:sp>
        <p:nvSpPr>
          <p:cNvPr id="4" name="TextBox 3">
            <a:extLst>
              <a:ext uri="{FF2B5EF4-FFF2-40B4-BE49-F238E27FC236}">
                <a16:creationId xmlns:a16="http://schemas.microsoft.com/office/drawing/2014/main" id="{78364F06-5597-7F4E-80B9-430DCF8484FE}"/>
              </a:ext>
            </a:extLst>
          </p:cNvPr>
          <p:cNvSpPr txBox="1"/>
          <p:nvPr/>
        </p:nvSpPr>
        <p:spPr>
          <a:xfrm>
            <a:off x="5969876" y="3752193"/>
            <a:ext cx="2638096" cy="2769989"/>
          </a:xfrm>
          <a:prstGeom prst="rect">
            <a:avLst/>
          </a:prstGeom>
          <a:noFill/>
        </p:spPr>
        <p:txBody>
          <a:bodyPr wrap="square" rtlCol="0">
            <a:spAutoFit/>
          </a:bodyPr>
          <a:lstStyle/>
          <a:p>
            <a:r>
              <a:rPr lang="en-US" b="1" dirty="0">
                <a:solidFill>
                  <a:srgbClr val="00B0F0"/>
                </a:solidFill>
              </a:rPr>
              <a:t>Improvement in Execution time</a:t>
            </a:r>
            <a:br>
              <a:rPr lang="en-US" b="1" dirty="0">
                <a:solidFill>
                  <a:srgbClr val="00B0F0"/>
                </a:solidFill>
              </a:rPr>
            </a:br>
            <a:endParaRPr lang="en-US" dirty="0">
              <a:solidFill>
                <a:srgbClr val="00B0F0"/>
              </a:solidFill>
            </a:endParaRPr>
          </a:p>
          <a:p>
            <a:r>
              <a:rPr lang="en-US" dirty="0">
                <a:solidFill>
                  <a:srgbClr val="00B0F0"/>
                </a:solidFill>
              </a:rPr>
              <a:t>(</a:t>
            </a:r>
            <a:r>
              <a:rPr lang="en-US" dirty="0" err="1">
                <a:solidFill>
                  <a:srgbClr val="00B0F0"/>
                </a:solidFill>
              </a:rPr>
              <a:t>E</a:t>
            </a:r>
            <a:r>
              <a:rPr lang="en-US" baseline="-25000" dirty="0" err="1">
                <a:solidFill>
                  <a:srgbClr val="00B0F0"/>
                </a:solidFill>
              </a:rPr>
              <a:t>old</a:t>
            </a:r>
            <a:r>
              <a:rPr lang="en-US" dirty="0" err="1">
                <a:solidFill>
                  <a:srgbClr val="00B0F0"/>
                </a:solidFill>
              </a:rPr>
              <a:t>-E</a:t>
            </a:r>
            <a:r>
              <a:rPr lang="en-US" baseline="-25000" dirty="0" err="1">
                <a:solidFill>
                  <a:srgbClr val="00B0F0"/>
                </a:solidFill>
              </a:rPr>
              <a:t>new</a:t>
            </a:r>
            <a:r>
              <a:rPr lang="en-US" dirty="0">
                <a:solidFill>
                  <a:srgbClr val="00B0F0"/>
                </a:solidFill>
              </a:rPr>
              <a:t>)/</a:t>
            </a:r>
            <a:r>
              <a:rPr lang="en-US" dirty="0" err="1">
                <a:solidFill>
                  <a:srgbClr val="00B0F0"/>
                </a:solidFill>
              </a:rPr>
              <a:t>E</a:t>
            </a:r>
            <a:r>
              <a:rPr lang="en-US" baseline="-25000" dirty="0" err="1">
                <a:solidFill>
                  <a:srgbClr val="00B0F0"/>
                </a:solidFill>
              </a:rPr>
              <a:t>old</a:t>
            </a:r>
            <a:endParaRPr lang="en-US" baseline="-25000" dirty="0">
              <a:solidFill>
                <a:srgbClr val="00B0F0"/>
              </a:solidFill>
            </a:endParaRPr>
          </a:p>
          <a:p>
            <a:endParaRPr lang="en-US" baseline="-25000" dirty="0">
              <a:solidFill>
                <a:srgbClr val="00B0F0"/>
              </a:solidFill>
            </a:endParaRPr>
          </a:p>
          <a:p>
            <a:r>
              <a:rPr lang="en-US" dirty="0">
                <a:solidFill>
                  <a:srgbClr val="00B0F0"/>
                </a:solidFill>
              </a:rPr>
              <a:t>(38 – 29) / 38 = .2368…</a:t>
            </a:r>
          </a:p>
          <a:p>
            <a:r>
              <a:rPr lang="en-US" dirty="0">
                <a:solidFill>
                  <a:srgbClr val="00B0F0"/>
                </a:solidFill>
              </a:rPr>
              <a:t>	= 24%</a:t>
            </a:r>
          </a:p>
          <a:p>
            <a:endParaRPr lang="en-US" dirty="0">
              <a:solidFill>
                <a:srgbClr val="00B0F0"/>
              </a:solidFill>
            </a:endParaRPr>
          </a:p>
          <a:p>
            <a:r>
              <a:rPr lang="en-US" dirty="0">
                <a:solidFill>
                  <a:srgbClr val="00B0F0"/>
                </a:solidFill>
              </a:rPr>
              <a:t>38 – (24% of 38) ~= 29</a:t>
            </a:r>
          </a:p>
          <a:p>
            <a:endParaRPr lang="en-US" dirty="0">
              <a:solidFill>
                <a:srgbClr val="00B0F0"/>
              </a:solidFill>
            </a:endParaRPr>
          </a:p>
        </p:txBody>
      </p:sp>
      <p:sp>
        <p:nvSpPr>
          <p:cNvPr id="5" name="Right Arrow 4">
            <a:extLst>
              <a:ext uri="{FF2B5EF4-FFF2-40B4-BE49-F238E27FC236}">
                <a16:creationId xmlns:a16="http://schemas.microsoft.com/office/drawing/2014/main" id="{71E578A1-33B1-BD4A-8467-04FB1EBFE050}"/>
              </a:ext>
            </a:extLst>
          </p:cNvPr>
          <p:cNvSpPr/>
          <p:nvPr/>
        </p:nvSpPr>
        <p:spPr>
          <a:xfrm>
            <a:off x="799344" y="3019097"/>
            <a:ext cx="766871" cy="31268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5971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dissolv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dissolv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dissolve">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dissolv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DD3BD6-7E7C-144C-AC9B-6104CAF90A88}"/>
              </a:ext>
            </a:extLst>
          </p:cNvPr>
          <p:cNvSpPr>
            <a:spLocks noGrp="1"/>
          </p:cNvSpPr>
          <p:nvPr>
            <p:ph idx="1"/>
          </p:nvPr>
        </p:nvSpPr>
        <p:spPr/>
        <p:txBody>
          <a:bodyPr>
            <a:normAutofit/>
          </a:bodyPr>
          <a:lstStyle/>
          <a:p>
            <a:r>
              <a:rPr lang="en-US" dirty="0"/>
              <a:t>You improve your application’s algorithm so that it runs in 29 seconds instead of 38 seconds.  What is the Speedup?</a:t>
            </a:r>
          </a:p>
          <a:p>
            <a:pPr marL="0" indent="0">
              <a:buNone/>
            </a:pPr>
            <a:endParaRPr lang="en-US" dirty="0"/>
          </a:p>
        </p:txBody>
      </p:sp>
      <p:sp>
        <p:nvSpPr>
          <p:cNvPr id="7" name="Text Placeholder 6">
            <a:extLst>
              <a:ext uri="{FF2B5EF4-FFF2-40B4-BE49-F238E27FC236}">
                <a16:creationId xmlns:a16="http://schemas.microsoft.com/office/drawing/2014/main" id="{45EB1F8B-D12A-404D-9FDE-275A92C67AC4}"/>
              </a:ext>
            </a:extLst>
          </p:cNvPr>
          <p:cNvSpPr>
            <a:spLocks noGrp="1"/>
          </p:cNvSpPr>
          <p:nvPr>
            <p:ph type="body" sz="quarter" idx="10"/>
          </p:nvPr>
        </p:nvSpPr>
        <p:spPr/>
        <p:txBody>
          <a:bodyPr>
            <a:normAutofit/>
          </a:bodyPr>
          <a:lstStyle/>
          <a:p>
            <a:r>
              <a:rPr lang="en-US" dirty="0"/>
              <a:t>24%</a:t>
            </a:r>
          </a:p>
          <a:p>
            <a:r>
              <a:rPr lang="en-US" dirty="0"/>
              <a:t>31%</a:t>
            </a:r>
          </a:p>
          <a:p>
            <a:r>
              <a:rPr lang="en-US" dirty="0"/>
              <a:t>131%</a:t>
            </a:r>
          </a:p>
          <a:p>
            <a:r>
              <a:rPr lang="en-US" dirty="0"/>
              <a:t>124%</a:t>
            </a:r>
          </a:p>
          <a:p>
            <a:endParaRPr lang="en-US" dirty="0"/>
          </a:p>
          <a:p>
            <a:endParaRPr lang="en-US" dirty="0"/>
          </a:p>
          <a:p>
            <a:pPr marL="0" indent="0">
              <a:buNone/>
            </a:pPr>
            <a:endParaRPr lang="en-US" dirty="0"/>
          </a:p>
          <a:p>
            <a:endParaRPr lang="en-US" dirty="0"/>
          </a:p>
        </p:txBody>
      </p:sp>
      <p:sp>
        <p:nvSpPr>
          <p:cNvPr id="8" name="Text Placeholder 7">
            <a:extLst>
              <a:ext uri="{FF2B5EF4-FFF2-40B4-BE49-F238E27FC236}">
                <a16:creationId xmlns:a16="http://schemas.microsoft.com/office/drawing/2014/main" id="{0FD12CA0-1703-6246-AFB7-BB566AB7C41C}"/>
              </a:ext>
            </a:extLst>
          </p:cNvPr>
          <p:cNvSpPr>
            <a:spLocks noGrp="1"/>
          </p:cNvSpPr>
          <p:nvPr>
            <p:ph type="body" sz="quarter" idx="11"/>
          </p:nvPr>
        </p:nvSpPr>
        <p:spPr/>
        <p:txBody>
          <a:bodyPr/>
          <a:lstStyle/>
          <a:p>
            <a:r>
              <a:rPr lang="en-US" dirty="0"/>
              <a:t>110</a:t>
            </a:r>
          </a:p>
        </p:txBody>
      </p:sp>
      <p:sp>
        <p:nvSpPr>
          <p:cNvPr id="4" name="TextBox 3">
            <a:extLst>
              <a:ext uri="{FF2B5EF4-FFF2-40B4-BE49-F238E27FC236}">
                <a16:creationId xmlns:a16="http://schemas.microsoft.com/office/drawing/2014/main" id="{78364F06-5597-7F4E-80B9-430DCF8484FE}"/>
              </a:ext>
            </a:extLst>
          </p:cNvPr>
          <p:cNvSpPr txBox="1"/>
          <p:nvPr/>
        </p:nvSpPr>
        <p:spPr>
          <a:xfrm>
            <a:off x="5843756" y="3752193"/>
            <a:ext cx="3174124" cy="2677656"/>
          </a:xfrm>
          <a:prstGeom prst="rect">
            <a:avLst/>
          </a:prstGeom>
          <a:noFill/>
        </p:spPr>
        <p:txBody>
          <a:bodyPr wrap="square" rtlCol="0">
            <a:spAutoFit/>
          </a:bodyPr>
          <a:lstStyle/>
          <a:p>
            <a:r>
              <a:rPr lang="en-US" b="1" dirty="0"/>
              <a:t>Speedup (improvement)</a:t>
            </a:r>
            <a:endParaRPr lang="en-US" dirty="0"/>
          </a:p>
          <a:p>
            <a:endParaRPr lang="en-US" dirty="0"/>
          </a:p>
          <a:p>
            <a:r>
              <a:rPr lang="en-US" dirty="0" err="1"/>
              <a:t>E</a:t>
            </a:r>
            <a:r>
              <a:rPr lang="en-US" baseline="-25000" dirty="0" err="1"/>
              <a:t>Before</a:t>
            </a:r>
            <a:r>
              <a:rPr lang="en-US" dirty="0"/>
              <a:t>/</a:t>
            </a:r>
            <a:r>
              <a:rPr lang="en-US" dirty="0" err="1"/>
              <a:t>E</a:t>
            </a:r>
            <a:r>
              <a:rPr lang="en-US" baseline="-25000" dirty="0" err="1"/>
              <a:t>After</a:t>
            </a:r>
            <a:endParaRPr lang="en-US" dirty="0"/>
          </a:p>
          <a:p>
            <a:endParaRPr lang="en-US" baseline="-25000" dirty="0"/>
          </a:p>
          <a:p>
            <a:r>
              <a:rPr lang="en-US" dirty="0"/>
              <a:t>38 / 29 = 1.3103</a:t>
            </a:r>
          </a:p>
          <a:p>
            <a:r>
              <a:rPr lang="en-US" dirty="0"/>
              <a:t>	= 31% speedup</a:t>
            </a:r>
          </a:p>
          <a:p>
            <a:endParaRPr lang="en-US" dirty="0"/>
          </a:p>
          <a:p>
            <a:r>
              <a:rPr lang="en-US" dirty="0"/>
              <a:t>29 * 1.31 ~= 38</a:t>
            </a:r>
          </a:p>
          <a:p>
            <a:endParaRPr lang="en-US" baseline="-25000" dirty="0"/>
          </a:p>
          <a:p>
            <a:endParaRPr lang="en-US" dirty="0"/>
          </a:p>
        </p:txBody>
      </p:sp>
      <p:sp>
        <p:nvSpPr>
          <p:cNvPr id="5" name="Right Arrow 4">
            <a:extLst>
              <a:ext uri="{FF2B5EF4-FFF2-40B4-BE49-F238E27FC236}">
                <a16:creationId xmlns:a16="http://schemas.microsoft.com/office/drawing/2014/main" id="{71E578A1-33B1-BD4A-8467-04FB1EBFE050}"/>
              </a:ext>
            </a:extLst>
          </p:cNvPr>
          <p:cNvSpPr/>
          <p:nvPr/>
        </p:nvSpPr>
        <p:spPr>
          <a:xfrm>
            <a:off x="751317" y="3595851"/>
            <a:ext cx="766871" cy="31268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0530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dissolv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dissolv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dissolv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dissolve">
                                      <p:cBhvr>
                                        <p:cTn id="27" dur="500"/>
                                        <p:tgtEl>
                                          <p:spTgt spid="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dissolv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Don’t forget </a:t>
            </a:r>
            <a:r>
              <a:rPr lang="en-US" dirty="0"/>
              <a:t>these metrics</a:t>
            </a:r>
          </a:p>
        </p:txBody>
      </p:sp>
      <p:sp>
        <p:nvSpPr>
          <p:cNvPr id="3" name="Content Placeholder 2"/>
          <p:cNvSpPr>
            <a:spLocks noGrp="1"/>
          </p:cNvSpPr>
          <p:nvPr>
            <p:ph idx="1"/>
          </p:nvPr>
        </p:nvSpPr>
        <p:spPr>
          <a:xfrm>
            <a:off x="1781503" y="2133600"/>
            <a:ext cx="7076747" cy="4585795"/>
          </a:xfrm>
        </p:spPr>
        <p:txBody>
          <a:bodyPr>
            <a:normAutofit/>
          </a:bodyPr>
          <a:lstStyle/>
          <a:p>
            <a:r>
              <a:rPr lang="en-US" dirty="0"/>
              <a:t>Space </a:t>
            </a:r>
            <a:r>
              <a:rPr lang="en-US" dirty="0">
                <a:sym typeface="Wingdings"/>
              </a:rPr>
              <a:t> memory footprint</a:t>
            </a:r>
          </a:p>
          <a:p>
            <a:r>
              <a:rPr lang="en-US" dirty="0">
                <a:sym typeface="Wingdings"/>
              </a:rPr>
              <a:t>Time  execution time</a:t>
            </a:r>
          </a:p>
          <a:p>
            <a:r>
              <a:rPr lang="en-US" dirty="0">
                <a:sym typeface="Wingdings"/>
              </a:rPr>
              <a:t>Instruction frequency</a:t>
            </a:r>
          </a:p>
          <a:p>
            <a:pPr lvl="1"/>
            <a:r>
              <a:rPr lang="en-US" dirty="0">
                <a:sym typeface="Wingdings"/>
              </a:rPr>
              <a:t>Static</a:t>
            </a:r>
          </a:p>
          <a:p>
            <a:pPr lvl="1"/>
            <a:r>
              <a:rPr lang="en-US" dirty="0">
                <a:sym typeface="Wingdings"/>
              </a:rPr>
              <a:t>Dynamic</a:t>
            </a:r>
          </a:p>
          <a:p>
            <a:r>
              <a:rPr lang="en-US" dirty="0">
                <a:sym typeface="Wingdings"/>
              </a:rPr>
              <a:t>Benchmarks</a:t>
            </a:r>
          </a:p>
          <a:p>
            <a:endParaRPr lang="en-US" dirty="0"/>
          </a:p>
        </p:txBody>
      </p:sp>
    </p:spTree>
    <p:extLst>
      <p:ext uri="{BB962C8B-B14F-4D97-AF65-F5344CB8AC3E}">
        <p14:creationId xmlns:p14="http://schemas.microsoft.com/office/powerpoint/2010/main" val="39311910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dirty="0">
                <a:latin typeface="Arial" charset="0"/>
                <a:cs typeface="Arial" charset="0"/>
              </a:rPr>
              <a:t>Pipelining</a:t>
            </a:r>
          </a:p>
        </p:txBody>
      </p:sp>
      <p:sp>
        <p:nvSpPr>
          <p:cNvPr id="2051" name="Rectangle 3"/>
          <p:cNvSpPr>
            <a:spLocks noGrp="1" noChangeArrowheads="1"/>
          </p:cNvSpPr>
          <p:nvPr>
            <p:ph type="subTitle" idx="1"/>
          </p:nvPr>
        </p:nvSpPr>
        <p:spPr/>
        <p:txBody>
          <a:bodyPr/>
          <a:lstStyle/>
          <a:p>
            <a:pPr eaLnBrk="1" hangingPunct="1"/>
            <a:endParaRPr lang="en-US">
              <a:latin typeface="Arial" charset="0"/>
              <a:cs typeface="Arial" charset="0"/>
            </a:endParaRPr>
          </a:p>
        </p:txBody>
      </p:sp>
    </p:spTree>
    <p:extLst>
      <p:ext uri="{BB962C8B-B14F-4D97-AF65-F5344CB8AC3E}">
        <p14:creationId xmlns:p14="http://schemas.microsoft.com/office/powerpoint/2010/main" val="25239284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Going faster</a:t>
            </a:r>
            <a:r>
              <a:rPr lang="mr-IN" dirty="0"/>
              <a:t>…</a:t>
            </a:r>
            <a:r>
              <a:rPr lang="en-US" dirty="0"/>
              <a:t>	</a:t>
            </a:r>
          </a:p>
        </p:txBody>
      </p:sp>
      <p:sp>
        <p:nvSpPr>
          <p:cNvPr id="3" name="Content Placeholder 2"/>
          <p:cNvSpPr>
            <a:spLocks noGrp="1"/>
          </p:cNvSpPr>
          <p:nvPr>
            <p:ph idx="1"/>
          </p:nvPr>
        </p:nvSpPr>
        <p:spPr>
          <a:xfrm>
            <a:off x="1781503" y="2133601"/>
            <a:ext cx="7076747" cy="567426"/>
          </a:xfrm>
        </p:spPr>
        <p:txBody>
          <a:bodyPr>
            <a:normAutofit/>
          </a:bodyPr>
          <a:lstStyle/>
          <a:p>
            <a:r>
              <a:rPr lang="en-US" dirty="0"/>
              <a:t>Latency </a:t>
            </a:r>
            <a:r>
              <a:rPr lang="en-US" dirty="0" err="1"/>
              <a:t>vs</a:t>
            </a:r>
            <a:r>
              <a:rPr lang="en-US" dirty="0"/>
              <a:t> Throughput</a:t>
            </a:r>
          </a:p>
        </p:txBody>
      </p:sp>
      <p:sp>
        <p:nvSpPr>
          <p:cNvPr id="4" name="Rounded Rectangle 3"/>
          <p:cNvSpPr/>
          <p:nvPr/>
        </p:nvSpPr>
        <p:spPr>
          <a:xfrm>
            <a:off x="2379004" y="3013776"/>
            <a:ext cx="862507" cy="530728"/>
          </a:xfrm>
          <a:prstGeom prst="roundRect">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CPI</a:t>
            </a:r>
          </a:p>
        </p:txBody>
      </p:sp>
      <p:sp>
        <p:nvSpPr>
          <p:cNvPr id="5" name="Rounded Rectangle 4"/>
          <p:cNvSpPr/>
          <p:nvPr/>
        </p:nvSpPr>
        <p:spPr>
          <a:xfrm>
            <a:off x="3943641" y="3013776"/>
            <a:ext cx="862507" cy="530728"/>
          </a:xfrm>
          <a:prstGeom prst="roundRect">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IPC</a:t>
            </a:r>
          </a:p>
        </p:txBody>
      </p:sp>
      <p:cxnSp>
        <p:nvCxnSpPr>
          <p:cNvPr id="7" name="Straight Arrow Connector 6"/>
          <p:cNvCxnSpPr>
            <a:endCxn id="4" idx="0"/>
          </p:cNvCxnSpPr>
          <p:nvPr/>
        </p:nvCxnSpPr>
        <p:spPr>
          <a:xfrm>
            <a:off x="2810258" y="2634685"/>
            <a:ext cx="0" cy="3790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4403330" y="2634685"/>
            <a:ext cx="0" cy="3790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4409680" y="3617958"/>
            <a:ext cx="1011795" cy="893229"/>
          </a:xfrm>
          <a:prstGeom prst="bentConnector3">
            <a:avLst>
              <a:gd name="adj1" fmla="val 352"/>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Rounded Rectangle 14"/>
          <p:cNvSpPr/>
          <p:nvPr/>
        </p:nvSpPr>
        <p:spPr>
          <a:xfrm>
            <a:off x="5421475" y="3985198"/>
            <a:ext cx="1895621" cy="1051978"/>
          </a:xfrm>
          <a:prstGeom prst="round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Pathway to pipelined processor design</a:t>
            </a:r>
          </a:p>
        </p:txBody>
      </p:sp>
    </p:spTree>
    <p:extLst>
      <p:ext uri="{BB962C8B-B14F-4D97-AF65-F5344CB8AC3E}">
        <p14:creationId xmlns:p14="http://schemas.microsoft.com/office/powerpoint/2010/main" val="2026864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dissolv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dissolve">
                                      <p:cBhvr>
                                        <p:cTn id="23" dur="500"/>
                                        <p:tgtEl>
                                          <p:spTgt spid="11"/>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dissolv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ChangeArrowheads="1"/>
          </p:cNvSpPr>
          <p:nvPr/>
        </p:nvSpPr>
        <p:spPr bwMode="auto">
          <a:xfrm>
            <a:off x="363538" y="3016250"/>
            <a:ext cx="8415337" cy="82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lgn="ctr"/>
            <a:r>
              <a:rPr lang="en-US" sz="1600" b="1" u="sng"/>
              <a:t>Station 1</a:t>
            </a:r>
            <a:r>
              <a:rPr lang="en-US" sz="1600" b="1"/>
              <a:t>		</a:t>
            </a:r>
            <a:r>
              <a:rPr lang="en-US" sz="1600" b="1" u="sng"/>
              <a:t>station II</a:t>
            </a:r>
            <a:r>
              <a:rPr lang="en-US" sz="1600" b="1"/>
              <a:t>		</a:t>
            </a:r>
            <a:r>
              <a:rPr lang="en-US" sz="1600" b="1" u="sng"/>
              <a:t>station III</a:t>
            </a:r>
            <a:r>
              <a:rPr lang="en-US" sz="1600" b="1"/>
              <a:t>		</a:t>
            </a:r>
            <a:r>
              <a:rPr lang="en-US" sz="1600" b="1" u="sng"/>
              <a:t>station IV</a:t>
            </a:r>
            <a:r>
              <a:rPr lang="en-US" sz="1600" b="1"/>
              <a:t>	</a:t>
            </a:r>
            <a:r>
              <a:rPr lang="en-US" sz="1600" b="1" u="sng"/>
              <a:t>station </a:t>
            </a:r>
            <a:r>
              <a:rPr lang="en-US" sz="1600" b="1"/>
              <a:t>V </a:t>
            </a:r>
          </a:p>
          <a:p>
            <a:pPr algn="ctr"/>
            <a:r>
              <a:rPr lang="en-US" sz="1600" b="1"/>
              <a:t>(place</a:t>
            </a:r>
            <a:r>
              <a:rPr lang="en-US" sz="1600" b="1" u="sng"/>
              <a:t> </a:t>
            </a:r>
            <a:r>
              <a:rPr lang="en-US" sz="1600" b="1"/>
              <a:t>order)         (select</a:t>
            </a:r>
            <a:r>
              <a:rPr lang="en-US" sz="1600" b="1" u="sng"/>
              <a:t> </a:t>
            </a:r>
            <a:r>
              <a:rPr lang="en-US" sz="1600" b="1"/>
              <a:t>bread)	</a:t>
            </a:r>
            <a:r>
              <a:rPr lang="en-US" sz="1600" b="1" u="sng"/>
              <a:t>(</a:t>
            </a:r>
            <a:r>
              <a:rPr lang="en-US" sz="1600" b="1"/>
              <a:t>cheese</a:t>
            </a:r>
            <a:r>
              <a:rPr lang="en-US" sz="1600" b="1" u="sng"/>
              <a:t>)</a:t>
            </a:r>
            <a:r>
              <a:rPr lang="en-US" sz="1600" b="1"/>
              <a:t>		</a:t>
            </a:r>
            <a:r>
              <a:rPr lang="en-US" sz="1600" b="1" u="sng"/>
              <a:t>(</a:t>
            </a:r>
            <a:r>
              <a:rPr lang="en-US" sz="1600" b="1"/>
              <a:t>meat</a:t>
            </a:r>
            <a:r>
              <a:rPr lang="en-US" sz="1600" b="1" u="sng"/>
              <a:t>)</a:t>
            </a:r>
            <a:r>
              <a:rPr lang="en-US" sz="1600" b="1"/>
              <a:t>		</a:t>
            </a:r>
            <a:r>
              <a:rPr lang="en-US" sz="1600" b="1" u="sng"/>
              <a:t>(</a:t>
            </a:r>
            <a:r>
              <a:rPr lang="en-US" sz="1600" b="1"/>
              <a:t>veggies</a:t>
            </a:r>
            <a:r>
              <a:rPr lang="en-US" sz="1600" b="1" u="sng"/>
              <a:t>)</a:t>
            </a:r>
          </a:p>
          <a:p>
            <a:pPr algn="ctr"/>
            <a:r>
              <a:rPr lang="en-US" sz="1600" b="1"/>
              <a:t> </a:t>
            </a:r>
          </a:p>
        </p:txBody>
      </p:sp>
      <p:sp>
        <p:nvSpPr>
          <p:cNvPr id="3075" name="Rectangle 5"/>
          <p:cNvSpPr>
            <a:spLocks noGrp="1" noChangeArrowheads="1"/>
          </p:cNvSpPr>
          <p:nvPr>
            <p:ph type="title"/>
          </p:nvPr>
        </p:nvSpPr>
        <p:spPr/>
        <p:txBody>
          <a:bodyPr/>
          <a:lstStyle/>
          <a:p>
            <a:pPr eaLnBrk="1" hangingPunct="1"/>
            <a:r>
              <a:rPr lang="en-US" dirty="0">
                <a:latin typeface="Arial" charset="0"/>
                <a:cs typeface="Arial" charset="0"/>
              </a:rPr>
              <a:t>Bill's Sandwich Shop</a:t>
            </a:r>
          </a:p>
        </p:txBody>
      </p:sp>
      <p:pic>
        <p:nvPicPr>
          <p:cNvPr id="101383" name="Picture 7" descr="hoagi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93863"/>
            <a:ext cx="1143000"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1385" name="Picture 9" descr="billleahy">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3113" y="3963988"/>
            <a:ext cx="495300"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2784872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1383"/>
                                        </p:tgtEl>
                                        <p:attrNameLst>
                                          <p:attrName>style.visibility</p:attrName>
                                        </p:attrNameLst>
                                      </p:cBhvr>
                                      <p:to>
                                        <p:strVal val="visible"/>
                                      </p:to>
                                    </p:set>
                                    <p:anim calcmode="lin" valueType="num">
                                      <p:cBhvr additive="base">
                                        <p:cTn id="7" dur="500" fill="hold"/>
                                        <p:tgtEl>
                                          <p:spTgt spid="101383"/>
                                        </p:tgtEl>
                                        <p:attrNameLst>
                                          <p:attrName>ppt_x</p:attrName>
                                        </p:attrNameLst>
                                      </p:cBhvr>
                                      <p:tavLst>
                                        <p:tav tm="0">
                                          <p:val>
                                            <p:strVal val="#ppt_x"/>
                                          </p:val>
                                        </p:tav>
                                        <p:tav tm="100000">
                                          <p:val>
                                            <p:strVal val="#ppt_x"/>
                                          </p:val>
                                        </p:tav>
                                      </p:tavLst>
                                    </p:anim>
                                    <p:anim calcmode="lin" valueType="num">
                                      <p:cBhvr additive="base">
                                        <p:cTn id="8" dur="500" fill="hold"/>
                                        <p:tgtEl>
                                          <p:spTgt spid="10138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01385"/>
                                        </p:tgtEl>
                                        <p:attrNameLst>
                                          <p:attrName>style.visibility</p:attrName>
                                        </p:attrNameLst>
                                      </p:cBhvr>
                                      <p:to>
                                        <p:strVal val="visible"/>
                                      </p:to>
                                    </p:set>
                                    <p:animEffect transition="in" filter="blinds(horizontal)">
                                      <p:cBhvr>
                                        <p:cTn id="13" dur="500"/>
                                        <p:tgtEl>
                                          <p:spTgt spid="1013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363538" y="2894013"/>
            <a:ext cx="8415337" cy="1069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lgn="ctr"/>
            <a:r>
              <a:rPr lang="en-US" sz="1600" b="1" u="sng"/>
              <a:t>Station 1</a:t>
            </a:r>
            <a:r>
              <a:rPr lang="en-US" sz="1600" b="1"/>
              <a:t>		</a:t>
            </a:r>
            <a:r>
              <a:rPr lang="en-US" sz="1600" b="1" u="sng"/>
              <a:t>station II</a:t>
            </a:r>
            <a:r>
              <a:rPr lang="en-US" sz="1600" b="1"/>
              <a:t>		</a:t>
            </a:r>
            <a:r>
              <a:rPr lang="en-US" sz="1600" b="1" u="sng"/>
              <a:t>station III</a:t>
            </a:r>
            <a:r>
              <a:rPr lang="en-US" sz="1600" b="1"/>
              <a:t>		</a:t>
            </a:r>
            <a:r>
              <a:rPr lang="en-US" sz="1600" b="1" u="sng"/>
              <a:t>station IV</a:t>
            </a:r>
            <a:r>
              <a:rPr lang="en-US" sz="1600" b="1"/>
              <a:t>	</a:t>
            </a:r>
            <a:r>
              <a:rPr lang="en-US" sz="1600" b="1" u="sng"/>
              <a:t>station </a:t>
            </a:r>
            <a:r>
              <a:rPr lang="en-US" sz="1600" b="1"/>
              <a:t>V </a:t>
            </a:r>
          </a:p>
          <a:p>
            <a:pPr algn="ctr"/>
            <a:r>
              <a:rPr lang="en-US" sz="1600" b="1"/>
              <a:t>(place</a:t>
            </a:r>
            <a:r>
              <a:rPr lang="en-US" sz="1600" b="1" u="sng"/>
              <a:t> </a:t>
            </a:r>
            <a:r>
              <a:rPr lang="en-US" sz="1600" b="1"/>
              <a:t>order)         (select</a:t>
            </a:r>
            <a:r>
              <a:rPr lang="en-US" sz="1600" b="1" u="sng"/>
              <a:t> </a:t>
            </a:r>
            <a:r>
              <a:rPr lang="en-US" sz="1600" b="1"/>
              <a:t>bread)	</a:t>
            </a:r>
            <a:r>
              <a:rPr lang="en-US" sz="1600" b="1" u="sng"/>
              <a:t>(</a:t>
            </a:r>
            <a:r>
              <a:rPr lang="en-US" sz="1600" b="1"/>
              <a:t>cheese</a:t>
            </a:r>
            <a:r>
              <a:rPr lang="en-US" sz="1600" b="1" u="sng"/>
              <a:t>)</a:t>
            </a:r>
            <a:r>
              <a:rPr lang="en-US" sz="1600" b="1"/>
              <a:t>		</a:t>
            </a:r>
            <a:r>
              <a:rPr lang="en-US" sz="1600" b="1" u="sng"/>
              <a:t>(</a:t>
            </a:r>
            <a:r>
              <a:rPr lang="en-US" sz="1600" b="1"/>
              <a:t>meat</a:t>
            </a:r>
            <a:r>
              <a:rPr lang="en-US" sz="1600" b="1" u="sng"/>
              <a:t>)</a:t>
            </a:r>
            <a:r>
              <a:rPr lang="en-US" sz="1600" b="1"/>
              <a:t>		</a:t>
            </a:r>
            <a:r>
              <a:rPr lang="en-US" sz="1600" b="1" u="sng"/>
              <a:t>(</a:t>
            </a:r>
            <a:r>
              <a:rPr lang="en-US" sz="1600" b="1"/>
              <a:t>veggies</a:t>
            </a:r>
            <a:r>
              <a:rPr lang="en-US" sz="1600" b="1" u="sng"/>
              <a:t>)</a:t>
            </a:r>
          </a:p>
          <a:p>
            <a:pPr algn="ctr"/>
            <a:r>
              <a:rPr lang="en-US" sz="1600" b="1"/>
              <a:t> 	</a:t>
            </a:r>
          </a:p>
          <a:p>
            <a:pPr algn="ctr" eaLnBrk="0" hangingPunct="0"/>
            <a:endParaRPr lang="en-US" sz="1600" b="1"/>
          </a:p>
        </p:txBody>
      </p:sp>
      <p:sp>
        <p:nvSpPr>
          <p:cNvPr id="4099" name="Rectangle 3"/>
          <p:cNvSpPr>
            <a:spLocks noGrp="1" noChangeArrowheads="1"/>
          </p:cNvSpPr>
          <p:nvPr>
            <p:ph type="title"/>
          </p:nvPr>
        </p:nvSpPr>
        <p:spPr/>
        <p:txBody>
          <a:bodyPr/>
          <a:lstStyle/>
          <a:p>
            <a:pPr eaLnBrk="1" hangingPunct="1"/>
            <a:r>
              <a:rPr lang="en-US" dirty="0">
                <a:latin typeface="Arial" charset="0"/>
                <a:cs typeface="Arial" charset="0"/>
              </a:rPr>
              <a:t>Bill's Sandwich Shop</a:t>
            </a:r>
          </a:p>
        </p:txBody>
      </p:sp>
      <p:pic>
        <p:nvPicPr>
          <p:cNvPr id="4100" name="Picture 4" descr="hoagi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0913" y="1693863"/>
            <a:ext cx="1143000"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01" name="Picture 5" descr="billleahy">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36825" y="3963988"/>
            <a:ext cx="495300"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8443489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363538" y="2894013"/>
            <a:ext cx="8415337" cy="1069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lgn="ctr"/>
            <a:r>
              <a:rPr lang="en-US" sz="1600" b="1" u="sng"/>
              <a:t>Station 1</a:t>
            </a:r>
            <a:r>
              <a:rPr lang="en-US" sz="1600" b="1"/>
              <a:t>		</a:t>
            </a:r>
            <a:r>
              <a:rPr lang="en-US" sz="1600" b="1" u="sng"/>
              <a:t>station II</a:t>
            </a:r>
            <a:r>
              <a:rPr lang="en-US" sz="1600" b="1"/>
              <a:t>		</a:t>
            </a:r>
            <a:r>
              <a:rPr lang="en-US" sz="1600" b="1" u="sng"/>
              <a:t>station III</a:t>
            </a:r>
            <a:r>
              <a:rPr lang="en-US" sz="1600" b="1"/>
              <a:t>		</a:t>
            </a:r>
            <a:r>
              <a:rPr lang="en-US" sz="1600" b="1" u="sng"/>
              <a:t>station IV</a:t>
            </a:r>
            <a:r>
              <a:rPr lang="en-US" sz="1600" b="1"/>
              <a:t>	</a:t>
            </a:r>
            <a:r>
              <a:rPr lang="en-US" sz="1600" b="1" u="sng"/>
              <a:t>station </a:t>
            </a:r>
            <a:r>
              <a:rPr lang="en-US" sz="1600" b="1"/>
              <a:t>V </a:t>
            </a:r>
          </a:p>
          <a:p>
            <a:pPr algn="ctr"/>
            <a:r>
              <a:rPr lang="en-US" sz="1600" b="1"/>
              <a:t>(place</a:t>
            </a:r>
            <a:r>
              <a:rPr lang="en-US" sz="1600" b="1" u="sng"/>
              <a:t> </a:t>
            </a:r>
            <a:r>
              <a:rPr lang="en-US" sz="1600" b="1"/>
              <a:t>order)         (select</a:t>
            </a:r>
            <a:r>
              <a:rPr lang="en-US" sz="1600" b="1" u="sng"/>
              <a:t> </a:t>
            </a:r>
            <a:r>
              <a:rPr lang="en-US" sz="1600" b="1"/>
              <a:t>bread)	</a:t>
            </a:r>
            <a:r>
              <a:rPr lang="en-US" sz="1600" b="1" u="sng"/>
              <a:t>(</a:t>
            </a:r>
            <a:r>
              <a:rPr lang="en-US" sz="1600" b="1"/>
              <a:t>cheese</a:t>
            </a:r>
            <a:r>
              <a:rPr lang="en-US" sz="1600" b="1" u="sng"/>
              <a:t>)</a:t>
            </a:r>
            <a:r>
              <a:rPr lang="en-US" sz="1600" b="1"/>
              <a:t>		</a:t>
            </a:r>
            <a:r>
              <a:rPr lang="en-US" sz="1600" b="1" u="sng"/>
              <a:t>(</a:t>
            </a:r>
            <a:r>
              <a:rPr lang="en-US" sz="1600" b="1"/>
              <a:t>meat</a:t>
            </a:r>
            <a:r>
              <a:rPr lang="en-US" sz="1600" b="1" u="sng"/>
              <a:t>)</a:t>
            </a:r>
            <a:r>
              <a:rPr lang="en-US" sz="1600" b="1"/>
              <a:t>		</a:t>
            </a:r>
            <a:r>
              <a:rPr lang="en-US" sz="1600" b="1" u="sng"/>
              <a:t>(</a:t>
            </a:r>
            <a:r>
              <a:rPr lang="en-US" sz="1600" b="1"/>
              <a:t>veggies</a:t>
            </a:r>
            <a:r>
              <a:rPr lang="en-US" sz="1600" b="1" u="sng"/>
              <a:t>)</a:t>
            </a:r>
          </a:p>
          <a:p>
            <a:pPr algn="ctr"/>
            <a:r>
              <a:rPr lang="en-US" sz="1600" b="1"/>
              <a:t> 	</a:t>
            </a:r>
          </a:p>
          <a:p>
            <a:pPr algn="ctr" eaLnBrk="0" hangingPunct="0"/>
            <a:endParaRPr lang="en-US" sz="1600" b="1"/>
          </a:p>
        </p:txBody>
      </p:sp>
      <p:sp>
        <p:nvSpPr>
          <p:cNvPr id="5123" name="Rectangle 3"/>
          <p:cNvSpPr>
            <a:spLocks noGrp="1" noChangeArrowheads="1"/>
          </p:cNvSpPr>
          <p:nvPr>
            <p:ph type="title"/>
          </p:nvPr>
        </p:nvSpPr>
        <p:spPr/>
        <p:txBody>
          <a:bodyPr/>
          <a:lstStyle/>
          <a:p>
            <a:pPr eaLnBrk="1" hangingPunct="1"/>
            <a:r>
              <a:rPr lang="en-US" dirty="0">
                <a:latin typeface="Arial" charset="0"/>
                <a:cs typeface="Arial" charset="0"/>
              </a:rPr>
              <a:t>Bill's Sandwich Shop</a:t>
            </a:r>
          </a:p>
        </p:txBody>
      </p:sp>
      <p:pic>
        <p:nvPicPr>
          <p:cNvPr id="5124" name="Picture 4" descr="hoagi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7163" y="1693863"/>
            <a:ext cx="1143000"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5" name="Picture 5" descr="billleahy">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3075" y="3963988"/>
            <a:ext cx="495300"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8099869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63538" y="2894013"/>
            <a:ext cx="8415337" cy="1069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lgn="ctr"/>
            <a:r>
              <a:rPr lang="en-US" sz="1600" b="1" u="sng"/>
              <a:t>Station 1</a:t>
            </a:r>
            <a:r>
              <a:rPr lang="en-US" sz="1600" b="1"/>
              <a:t>		</a:t>
            </a:r>
            <a:r>
              <a:rPr lang="en-US" sz="1600" b="1" u="sng"/>
              <a:t>station II</a:t>
            </a:r>
            <a:r>
              <a:rPr lang="en-US" sz="1600" b="1"/>
              <a:t>		</a:t>
            </a:r>
            <a:r>
              <a:rPr lang="en-US" sz="1600" b="1" u="sng"/>
              <a:t>station III</a:t>
            </a:r>
            <a:r>
              <a:rPr lang="en-US" sz="1600" b="1"/>
              <a:t>		</a:t>
            </a:r>
            <a:r>
              <a:rPr lang="en-US" sz="1600" b="1" u="sng"/>
              <a:t>station IV</a:t>
            </a:r>
            <a:r>
              <a:rPr lang="en-US" sz="1600" b="1"/>
              <a:t>	</a:t>
            </a:r>
            <a:r>
              <a:rPr lang="en-US" sz="1600" b="1" u="sng"/>
              <a:t>station </a:t>
            </a:r>
            <a:r>
              <a:rPr lang="en-US" sz="1600" b="1"/>
              <a:t>V </a:t>
            </a:r>
          </a:p>
          <a:p>
            <a:pPr algn="ctr"/>
            <a:r>
              <a:rPr lang="en-US" sz="1600" b="1"/>
              <a:t>(place</a:t>
            </a:r>
            <a:r>
              <a:rPr lang="en-US" sz="1600" b="1" u="sng"/>
              <a:t> </a:t>
            </a:r>
            <a:r>
              <a:rPr lang="en-US" sz="1600" b="1"/>
              <a:t>order)         (select</a:t>
            </a:r>
            <a:r>
              <a:rPr lang="en-US" sz="1600" b="1" u="sng"/>
              <a:t> </a:t>
            </a:r>
            <a:r>
              <a:rPr lang="en-US" sz="1600" b="1"/>
              <a:t>bread)	</a:t>
            </a:r>
            <a:r>
              <a:rPr lang="en-US" sz="1600" b="1" u="sng"/>
              <a:t>(</a:t>
            </a:r>
            <a:r>
              <a:rPr lang="en-US" sz="1600" b="1"/>
              <a:t>cheese</a:t>
            </a:r>
            <a:r>
              <a:rPr lang="en-US" sz="1600" b="1" u="sng"/>
              <a:t>)</a:t>
            </a:r>
            <a:r>
              <a:rPr lang="en-US" sz="1600" b="1"/>
              <a:t>		</a:t>
            </a:r>
            <a:r>
              <a:rPr lang="en-US" sz="1600" b="1" u="sng"/>
              <a:t>(</a:t>
            </a:r>
            <a:r>
              <a:rPr lang="en-US" sz="1600" b="1"/>
              <a:t>meat</a:t>
            </a:r>
            <a:r>
              <a:rPr lang="en-US" sz="1600" b="1" u="sng"/>
              <a:t>)</a:t>
            </a:r>
            <a:r>
              <a:rPr lang="en-US" sz="1600" b="1"/>
              <a:t>		</a:t>
            </a:r>
            <a:r>
              <a:rPr lang="en-US" sz="1600" b="1" u="sng"/>
              <a:t>(</a:t>
            </a:r>
            <a:r>
              <a:rPr lang="en-US" sz="1600" b="1"/>
              <a:t>veggies</a:t>
            </a:r>
            <a:r>
              <a:rPr lang="en-US" sz="1600" b="1" u="sng"/>
              <a:t>)</a:t>
            </a:r>
          </a:p>
          <a:p>
            <a:pPr algn="ctr"/>
            <a:r>
              <a:rPr lang="en-US" sz="1600" b="1"/>
              <a:t> </a:t>
            </a:r>
          </a:p>
          <a:p>
            <a:pPr algn="ctr" eaLnBrk="0" hangingPunct="0"/>
            <a:endParaRPr lang="en-US" sz="1600" b="1"/>
          </a:p>
        </p:txBody>
      </p:sp>
      <p:sp>
        <p:nvSpPr>
          <p:cNvPr id="6147" name="Rectangle 3"/>
          <p:cNvSpPr>
            <a:spLocks noGrp="1" noChangeArrowheads="1"/>
          </p:cNvSpPr>
          <p:nvPr>
            <p:ph type="title"/>
          </p:nvPr>
        </p:nvSpPr>
        <p:spPr/>
        <p:txBody>
          <a:bodyPr/>
          <a:lstStyle/>
          <a:p>
            <a:pPr eaLnBrk="1" hangingPunct="1"/>
            <a:r>
              <a:rPr lang="en-US" dirty="0">
                <a:latin typeface="Arial" charset="0"/>
                <a:cs typeface="Arial" charset="0"/>
              </a:rPr>
              <a:t>Bill's Sandwich Shop</a:t>
            </a:r>
          </a:p>
        </p:txBody>
      </p:sp>
      <p:pic>
        <p:nvPicPr>
          <p:cNvPr id="6148" name="Picture 4" descr="hoagi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8188" y="1693863"/>
            <a:ext cx="1143000"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49" name="Picture 5" descr="billleahy">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34100" y="3963988"/>
            <a:ext cx="495300"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5077089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63538" y="2894013"/>
            <a:ext cx="8415337" cy="1069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lgn="ctr"/>
            <a:r>
              <a:rPr lang="en-US" sz="1600" b="1" u="sng"/>
              <a:t>Station 1</a:t>
            </a:r>
            <a:r>
              <a:rPr lang="en-US" sz="1600" b="1"/>
              <a:t>		</a:t>
            </a:r>
            <a:r>
              <a:rPr lang="en-US" sz="1600" b="1" u="sng"/>
              <a:t>station II</a:t>
            </a:r>
            <a:r>
              <a:rPr lang="en-US" sz="1600" b="1"/>
              <a:t>		</a:t>
            </a:r>
            <a:r>
              <a:rPr lang="en-US" sz="1600" b="1" u="sng"/>
              <a:t>station III</a:t>
            </a:r>
            <a:r>
              <a:rPr lang="en-US" sz="1600" b="1"/>
              <a:t>		</a:t>
            </a:r>
            <a:r>
              <a:rPr lang="en-US" sz="1600" b="1" u="sng"/>
              <a:t>station IV</a:t>
            </a:r>
            <a:r>
              <a:rPr lang="en-US" sz="1600" b="1"/>
              <a:t>	</a:t>
            </a:r>
            <a:r>
              <a:rPr lang="en-US" sz="1600" b="1" u="sng"/>
              <a:t>station </a:t>
            </a:r>
            <a:r>
              <a:rPr lang="en-US" sz="1600" b="1"/>
              <a:t>V </a:t>
            </a:r>
          </a:p>
          <a:p>
            <a:pPr algn="ctr"/>
            <a:r>
              <a:rPr lang="en-US" sz="1600" b="1"/>
              <a:t>(place</a:t>
            </a:r>
            <a:r>
              <a:rPr lang="en-US" sz="1600" b="1" u="sng"/>
              <a:t> </a:t>
            </a:r>
            <a:r>
              <a:rPr lang="en-US" sz="1600" b="1"/>
              <a:t>order)         (select</a:t>
            </a:r>
            <a:r>
              <a:rPr lang="en-US" sz="1600" b="1" u="sng"/>
              <a:t> </a:t>
            </a:r>
            <a:r>
              <a:rPr lang="en-US" sz="1600" b="1"/>
              <a:t>bread)	</a:t>
            </a:r>
            <a:r>
              <a:rPr lang="en-US" sz="1600" b="1" u="sng"/>
              <a:t>(</a:t>
            </a:r>
            <a:r>
              <a:rPr lang="en-US" sz="1600" b="1"/>
              <a:t>cheese</a:t>
            </a:r>
            <a:r>
              <a:rPr lang="en-US" sz="1600" b="1" u="sng"/>
              <a:t>)</a:t>
            </a:r>
            <a:r>
              <a:rPr lang="en-US" sz="1600" b="1"/>
              <a:t>		</a:t>
            </a:r>
            <a:r>
              <a:rPr lang="en-US" sz="1600" b="1" u="sng"/>
              <a:t>(</a:t>
            </a:r>
            <a:r>
              <a:rPr lang="en-US" sz="1600" b="1"/>
              <a:t>meat</a:t>
            </a:r>
            <a:r>
              <a:rPr lang="en-US" sz="1600" b="1" u="sng"/>
              <a:t>)</a:t>
            </a:r>
            <a:r>
              <a:rPr lang="en-US" sz="1600" b="1"/>
              <a:t>		</a:t>
            </a:r>
            <a:r>
              <a:rPr lang="en-US" sz="1600" b="1" u="sng"/>
              <a:t>(</a:t>
            </a:r>
            <a:r>
              <a:rPr lang="en-US" sz="1600" b="1"/>
              <a:t>veggies</a:t>
            </a:r>
            <a:r>
              <a:rPr lang="en-US" sz="1600" b="1" u="sng"/>
              <a:t>)</a:t>
            </a:r>
          </a:p>
          <a:p>
            <a:pPr algn="ctr"/>
            <a:r>
              <a:rPr lang="en-US" sz="1600" b="1"/>
              <a:t> 	</a:t>
            </a:r>
          </a:p>
          <a:p>
            <a:pPr algn="ctr" eaLnBrk="0" hangingPunct="0"/>
            <a:endParaRPr lang="en-US" sz="1600" b="1"/>
          </a:p>
        </p:txBody>
      </p:sp>
      <p:sp>
        <p:nvSpPr>
          <p:cNvPr id="7171" name="Rectangle 3"/>
          <p:cNvSpPr>
            <a:spLocks noGrp="1" noChangeArrowheads="1"/>
          </p:cNvSpPr>
          <p:nvPr>
            <p:ph type="title"/>
          </p:nvPr>
        </p:nvSpPr>
        <p:spPr/>
        <p:txBody>
          <a:bodyPr/>
          <a:lstStyle/>
          <a:p>
            <a:pPr eaLnBrk="1" hangingPunct="1"/>
            <a:r>
              <a:rPr lang="en-US" dirty="0">
                <a:latin typeface="Arial" charset="0"/>
                <a:cs typeface="Arial" charset="0"/>
              </a:rPr>
              <a:t>Bill's Sandwich Shop</a:t>
            </a:r>
          </a:p>
        </p:txBody>
      </p:sp>
      <p:pic>
        <p:nvPicPr>
          <p:cNvPr id="7172" name="Picture 4" descr="hoagi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6675" y="1693863"/>
            <a:ext cx="1143000"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3" name="Picture 5" descr="billleahy">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02588" y="3963988"/>
            <a:ext cx="495300"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491444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What’s the execution time?	</a:t>
            </a:r>
          </a:p>
          <a:p>
            <a:r>
              <a:rPr lang="en-US" b="1" dirty="0"/>
              <a:t>1 GHz processor; 10K instructions; </a:t>
            </a:r>
            <a:r>
              <a:rPr lang="en-US" b="1" dirty="0" err="1"/>
              <a:t>CPI</a:t>
            </a:r>
            <a:r>
              <a:rPr lang="en-US" b="1" baseline="-25000" dirty="0" err="1"/>
              <a:t>Avg</a:t>
            </a:r>
            <a:r>
              <a:rPr lang="en-US" b="1" dirty="0"/>
              <a:t> = 3</a:t>
            </a:r>
          </a:p>
          <a:p>
            <a:endParaRPr lang="en-US" dirty="0"/>
          </a:p>
        </p:txBody>
      </p:sp>
      <p:sp>
        <p:nvSpPr>
          <p:cNvPr id="9" name="Text Placeholder 8">
            <a:extLst>
              <a:ext uri="{FF2B5EF4-FFF2-40B4-BE49-F238E27FC236}">
                <a16:creationId xmlns:a16="http://schemas.microsoft.com/office/drawing/2014/main" id="{01E61330-9D37-E24D-8102-460D3CB624F9}"/>
              </a:ext>
            </a:extLst>
          </p:cNvPr>
          <p:cNvSpPr>
            <a:spLocks noGrp="1"/>
          </p:cNvSpPr>
          <p:nvPr>
            <p:ph type="body" sz="quarter" idx="10"/>
          </p:nvPr>
        </p:nvSpPr>
        <p:spPr/>
        <p:txBody>
          <a:bodyPr>
            <a:normAutofit fontScale="92500" lnSpcReduction="20000"/>
          </a:bodyPr>
          <a:lstStyle/>
          <a:p>
            <a:r>
              <a:rPr lang="en-US" dirty="0"/>
              <a:t>3 msec</a:t>
            </a:r>
          </a:p>
          <a:p>
            <a:r>
              <a:rPr lang="en-US" dirty="0"/>
              <a:t>1 GHz</a:t>
            </a:r>
          </a:p>
          <a:p>
            <a:r>
              <a:rPr lang="en-US" dirty="0"/>
              <a:t>0.03 msec</a:t>
            </a:r>
          </a:p>
          <a:p>
            <a:r>
              <a:rPr lang="en-US" dirty="0"/>
              <a:t>300 µsec</a:t>
            </a:r>
          </a:p>
          <a:p>
            <a:r>
              <a:rPr lang="en-US" dirty="0"/>
              <a:t>30K</a:t>
            </a:r>
          </a:p>
          <a:p>
            <a:r>
              <a:rPr lang="en-US" dirty="0"/>
              <a:t>10</a:t>
            </a:r>
          </a:p>
          <a:p>
            <a:r>
              <a:rPr lang="en-US" dirty="0"/>
              <a:t>Not enough information to compute</a:t>
            </a:r>
          </a:p>
          <a:p>
            <a:endParaRPr lang="en-US" dirty="0"/>
          </a:p>
        </p:txBody>
      </p:sp>
      <p:sp>
        <p:nvSpPr>
          <p:cNvPr id="14" name="Text Placeholder 13">
            <a:extLst>
              <a:ext uri="{FF2B5EF4-FFF2-40B4-BE49-F238E27FC236}">
                <a16:creationId xmlns:a16="http://schemas.microsoft.com/office/drawing/2014/main" id="{9CD22C5F-9B53-7A47-A442-21D5856EC869}"/>
              </a:ext>
            </a:extLst>
          </p:cNvPr>
          <p:cNvSpPr>
            <a:spLocks noGrp="1"/>
          </p:cNvSpPr>
          <p:nvPr>
            <p:ph type="body" sz="quarter" idx="11"/>
          </p:nvPr>
        </p:nvSpPr>
        <p:spPr/>
        <p:txBody>
          <a:bodyPr/>
          <a:lstStyle/>
          <a:p>
            <a:r>
              <a:rPr lang="en-US" dirty="0"/>
              <a:t>10</a:t>
            </a:r>
          </a:p>
        </p:txBody>
      </p:sp>
      <p:sp>
        <p:nvSpPr>
          <p:cNvPr id="4" name="TextBox 3"/>
          <p:cNvSpPr txBox="1"/>
          <p:nvPr/>
        </p:nvSpPr>
        <p:spPr>
          <a:xfrm>
            <a:off x="4274443" y="3161297"/>
            <a:ext cx="1383983" cy="369332"/>
          </a:xfrm>
          <a:prstGeom prst="rect">
            <a:avLst/>
          </a:prstGeom>
          <a:noFill/>
        </p:spPr>
        <p:txBody>
          <a:bodyPr wrap="square" rtlCol="0">
            <a:spAutoFit/>
          </a:bodyPr>
          <a:lstStyle/>
          <a:p>
            <a:r>
              <a:rPr lang="en-US" dirty="0"/>
              <a:t>10</a:t>
            </a:r>
            <a:r>
              <a:rPr lang="en-US" baseline="30000" dirty="0"/>
              <a:t>-9</a:t>
            </a:r>
            <a:r>
              <a:rPr lang="en-US" dirty="0"/>
              <a:t> sec/cy</a:t>
            </a:r>
            <a:endParaRPr lang="en-US" baseline="30000" dirty="0"/>
          </a:p>
        </p:txBody>
      </p:sp>
      <p:sp>
        <p:nvSpPr>
          <p:cNvPr id="5" name="TextBox 4"/>
          <p:cNvSpPr txBox="1"/>
          <p:nvPr/>
        </p:nvSpPr>
        <p:spPr>
          <a:xfrm>
            <a:off x="5753211" y="3170974"/>
            <a:ext cx="1042592" cy="369332"/>
          </a:xfrm>
          <a:prstGeom prst="rect">
            <a:avLst/>
          </a:prstGeom>
          <a:noFill/>
        </p:spPr>
        <p:txBody>
          <a:bodyPr wrap="square" rtlCol="0">
            <a:spAutoFit/>
          </a:bodyPr>
          <a:lstStyle/>
          <a:p>
            <a:r>
              <a:rPr lang="en-US" dirty="0"/>
              <a:t>10</a:t>
            </a:r>
            <a:r>
              <a:rPr lang="en-US" baseline="30000" dirty="0"/>
              <a:t>4 </a:t>
            </a:r>
            <a:r>
              <a:rPr lang="en-US" dirty="0" err="1"/>
              <a:t>inst</a:t>
            </a:r>
            <a:endParaRPr lang="en-US" baseline="30000" dirty="0"/>
          </a:p>
        </p:txBody>
      </p:sp>
      <p:sp>
        <p:nvSpPr>
          <p:cNvPr id="6" name="TextBox 5"/>
          <p:cNvSpPr txBox="1"/>
          <p:nvPr/>
        </p:nvSpPr>
        <p:spPr>
          <a:xfrm>
            <a:off x="7004711" y="3182095"/>
            <a:ext cx="1042592" cy="369332"/>
          </a:xfrm>
          <a:prstGeom prst="rect">
            <a:avLst/>
          </a:prstGeom>
          <a:noFill/>
        </p:spPr>
        <p:txBody>
          <a:bodyPr wrap="square" rtlCol="0">
            <a:spAutoFit/>
          </a:bodyPr>
          <a:lstStyle/>
          <a:p>
            <a:r>
              <a:rPr lang="en-US" dirty="0"/>
              <a:t>3</a:t>
            </a:r>
            <a:r>
              <a:rPr lang="en-US" baseline="30000" dirty="0"/>
              <a:t> </a:t>
            </a:r>
            <a:r>
              <a:rPr lang="en-US" dirty="0"/>
              <a:t>cy/</a:t>
            </a:r>
            <a:r>
              <a:rPr lang="en-US" dirty="0" err="1"/>
              <a:t>inst</a:t>
            </a:r>
            <a:endParaRPr lang="en-US" baseline="30000" dirty="0"/>
          </a:p>
        </p:txBody>
      </p:sp>
      <p:sp>
        <p:nvSpPr>
          <p:cNvPr id="7" name="Multiply 6"/>
          <p:cNvSpPr/>
          <p:nvPr/>
        </p:nvSpPr>
        <p:spPr>
          <a:xfrm>
            <a:off x="5516258" y="3269663"/>
            <a:ext cx="284343" cy="260966"/>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Multiply 7"/>
          <p:cNvSpPr/>
          <p:nvPr/>
        </p:nvSpPr>
        <p:spPr>
          <a:xfrm>
            <a:off x="6682065" y="3266028"/>
            <a:ext cx="284343" cy="260966"/>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5222435" y="3397988"/>
            <a:ext cx="25591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7260622" y="3397988"/>
            <a:ext cx="25591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198679" y="3397988"/>
            <a:ext cx="36964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7601442" y="3397988"/>
            <a:ext cx="398471" cy="0"/>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552074" y="3800391"/>
            <a:ext cx="1572591" cy="1200329"/>
          </a:xfrm>
          <a:prstGeom prst="rect">
            <a:avLst/>
          </a:prstGeom>
          <a:noFill/>
        </p:spPr>
        <p:txBody>
          <a:bodyPr wrap="none" rtlCol="0">
            <a:spAutoFit/>
          </a:bodyPr>
          <a:lstStyle/>
          <a:p>
            <a:r>
              <a:rPr lang="en-US" dirty="0"/>
              <a:t>= 3 x 10</a:t>
            </a:r>
            <a:r>
              <a:rPr lang="en-US" baseline="30000" dirty="0"/>
              <a:t>-5</a:t>
            </a:r>
            <a:r>
              <a:rPr lang="en-US" dirty="0"/>
              <a:t> sec</a:t>
            </a:r>
          </a:p>
          <a:p>
            <a:r>
              <a:rPr lang="en-US" dirty="0"/>
              <a:t>= .00003 sec</a:t>
            </a:r>
          </a:p>
          <a:p>
            <a:r>
              <a:rPr lang="en-US" dirty="0"/>
              <a:t>= .03 </a:t>
            </a:r>
            <a:r>
              <a:rPr lang="en-US" dirty="0" err="1"/>
              <a:t>msec</a:t>
            </a:r>
            <a:endParaRPr lang="en-US" dirty="0"/>
          </a:p>
          <a:p>
            <a:r>
              <a:rPr lang="en-US" dirty="0"/>
              <a:t>= 30 µsec</a:t>
            </a:r>
          </a:p>
        </p:txBody>
      </p:sp>
      <p:sp>
        <p:nvSpPr>
          <p:cNvPr id="15" name="Right Arrow 14">
            <a:extLst>
              <a:ext uri="{FF2B5EF4-FFF2-40B4-BE49-F238E27FC236}">
                <a16:creationId xmlns:a16="http://schemas.microsoft.com/office/drawing/2014/main" id="{474E1F68-00FD-2547-8CD1-D74CD512D74B}"/>
              </a:ext>
            </a:extLst>
          </p:cNvPr>
          <p:cNvSpPr/>
          <p:nvPr/>
        </p:nvSpPr>
        <p:spPr>
          <a:xfrm>
            <a:off x="903889" y="3810901"/>
            <a:ext cx="725214" cy="33017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A519200D-DE02-5BA3-2F2E-F0BAE6211639}"/>
              </a:ext>
            </a:extLst>
          </p:cNvPr>
          <p:cNvSpPr/>
          <p:nvPr/>
        </p:nvSpPr>
        <p:spPr>
          <a:xfrm>
            <a:off x="105449" y="5099539"/>
            <a:ext cx="1596880" cy="1606061"/>
          </a:xfrm>
          <a:prstGeom prst="rect">
            <a:avLst/>
          </a:prstGeom>
          <a:solidFill>
            <a:srgbClr val="92D050"/>
          </a:solid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Today’s Number 30,030</a:t>
            </a:r>
          </a:p>
        </p:txBody>
      </p:sp>
    </p:spTree>
    <p:extLst>
      <p:ext uri="{BB962C8B-B14F-4D97-AF65-F5344CB8AC3E}">
        <p14:creationId xmlns:p14="http://schemas.microsoft.com/office/powerpoint/2010/main" val="423093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ssolv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dissolve">
                                      <p:cBhvr>
                                        <p:cTn id="32" dur="500"/>
                                        <p:tgtEl>
                                          <p:spTgt spid="11"/>
                                        </p:tgtEl>
                                      </p:cBhvr>
                                    </p:animEffect>
                                  </p:childTnLst>
                                </p:cTn>
                              </p:par>
                              <p:par>
                                <p:cTn id="33" presetID="9"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dissolve">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dissolve">
                                      <p:cBhvr>
                                        <p:cTn id="40" dur="500"/>
                                        <p:tgtEl>
                                          <p:spTgt spid="12"/>
                                        </p:tgtEl>
                                      </p:cBhvr>
                                    </p:animEffect>
                                  </p:childTnLst>
                                </p:cTn>
                              </p:par>
                              <p:par>
                                <p:cTn id="41" presetID="9" presetClass="entr" presetSubtype="0"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dissolve">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21">
                                            <p:txEl>
                                              <p:pRg st="0" end="0"/>
                                            </p:txEl>
                                          </p:spTgt>
                                        </p:tgtEl>
                                        <p:attrNameLst>
                                          <p:attrName>style.visibility</p:attrName>
                                        </p:attrNameLst>
                                      </p:cBhvr>
                                      <p:to>
                                        <p:strVal val="visible"/>
                                      </p:to>
                                    </p:set>
                                    <p:animEffect transition="in" filter="dissolve">
                                      <p:cBhvr>
                                        <p:cTn id="48" dur="500"/>
                                        <p:tgtEl>
                                          <p:spTgt spid="21">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21">
                                            <p:txEl>
                                              <p:pRg st="1" end="1"/>
                                            </p:txEl>
                                          </p:spTgt>
                                        </p:tgtEl>
                                        <p:attrNameLst>
                                          <p:attrName>style.visibility</p:attrName>
                                        </p:attrNameLst>
                                      </p:cBhvr>
                                      <p:to>
                                        <p:strVal val="visible"/>
                                      </p:to>
                                    </p:set>
                                    <p:animEffect transition="in" filter="dissolve">
                                      <p:cBhvr>
                                        <p:cTn id="53" dur="500"/>
                                        <p:tgtEl>
                                          <p:spTgt spid="21">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21">
                                            <p:txEl>
                                              <p:pRg st="2" end="2"/>
                                            </p:txEl>
                                          </p:spTgt>
                                        </p:tgtEl>
                                        <p:attrNameLst>
                                          <p:attrName>style.visibility</p:attrName>
                                        </p:attrNameLst>
                                      </p:cBhvr>
                                      <p:to>
                                        <p:strVal val="visible"/>
                                      </p:to>
                                    </p:set>
                                    <p:animEffect transition="in" filter="dissolve">
                                      <p:cBhvr>
                                        <p:cTn id="58" dur="500"/>
                                        <p:tgtEl>
                                          <p:spTgt spid="21">
                                            <p:txEl>
                                              <p:pRg st="2" end="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21">
                                            <p:txEl>
                                              <p:pRg st="3" end="3"/>
                                            </p:txEl>
                                          </p:spTgt>
                                        </p:tgtEl>
                                        <p:attrNameLst>
                                          <p:attrName>style.visibility</p:attrName>
                                        </p:attrNameLst>
                                      </p:cBhvr>
                                      <p:to>
                                        <p:strVal val="visible"/>
                                      </p:to>
                                    </p:set>
                                    <p:animEffect transition="in" filter="dissolve">
                                      <p:cBhvr>
                                        <p:cTn id="63" dur="500"/>
                                        <p:tgtEl>
                                          <p:spTgt spid="21">
                                            <p:txEl>
                                              <p:pRg st="3" end="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dissolve">
                                      <p:cBhvr>
                                        <p:cTn id="6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8" grpId="0" animBg="1"/>
      <p:bldP spid="1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63538" y="2894013"/>
            <a:ext cx="8415337" cy="1069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lgn="ctr"/>
            <a:r>
              <a:rPr lang="en-US" sz="1600" b="1" u="sng"/>
              <a:t>Station 1</a:t>
            </a:r>
            <a:r>
              <a:rPr lang="en-US" sz="1600" b="1"/>
              <a:t>		</a:t>
            </a:r>
            <a:r>
              <a:rPr lang="en-US" sz="1600" b="1" u="sng"/>
              <a:t>station II</a:t>
            </a:r>
            <a:r>
              <a:rPr lang="en-US" sz="1600" b="1"/>
              <a:t>		</a:t>
            </a:r>
            <a:r>
              <a:rPr lang="en-US" sz="1600" b="1" u="sng"/>
              <a:t>station III</a:t>
            </a:r>
            <a:r>
              <a:rPr lang="en-US" sz="1600" b="1"/>
              <a:t>		</a:t>
            </a:r>
            <a:r>
              <a:rPr lang="en-US" sz="1600" b="1" u="sng"/>
              <a:t>station IV</a:t>
            </a:r>
            <a:r>
              <a:rPr lang="en-US" sz="1600" b="1"/>
              <a:t>	</a:t>
            </a:r>
            <a:r>
              <a:rPr lang="en-US" sz="1600" b="1" u="sng"/>
              <a:t>station </a:t>
            </a:r>
            <a:r>
              <a:rPr lang="en-US" sz="1600" b="1"/>
              <a:t>V </a:t>
            </a:r>
          </a:p>
          <a:p>
            <a:pPr algn="ctr"/>
            <a:r>
              <a:rPr lang="en-US" sz="1600" b="1"/>
              <a:t>(place</a:t>
            </a:r>
            <a:r>
              <a:rPr lang="en-US" sz="1600" b="1" u="sng"/>
              <a:t> </a:t>
            </a:r>
            <a:r>
              <a:rPr lang="en-US" sz="1600" b="1"/>
              <a:t>order)         (select</a:t>
            </a:r>
            <a:r>
              <a:rPr lang="en-US" sz="1600" b="1" u="sng"/>
              <a:t> </a:t>
            </a:r>
            <a:r>
              <a:rPr lang="en-US" sz="1600" b="1"/>
              <a:t>bread)	</a:t>
            </a:r>
            <a:r>
              <a:rPr lang="en-US" sz="1600" b="1" u="sng"/>
              <a:t>(</a:t>
            </a:r>
            <a:r>
              <a:rPr lang="en-US" sz="1600" b="1"/>
              <a:t>cheese</a:t>
            </a:r>
            <a:r>
              <a:rPr lang="en-US" sz="1600" b="1" u="sng"/>
              <a:t>)</a:t>
            </a:r>
            <a:r>
              <a:rPr lang="en-US" sz="1600" b="1"/>
              <a:t>		</a:t>
            </a:r>
            <a:r>
              <a:rPr lang="en-US" sz="1600" b="1" u="sng"/>
              <a:t>(</a:t>
            </a:r>
            <a:r>
              <a:rPr lang="en-US" sz="1600" b="1"/>
              <a:t>meat</a:t>
            </a:r>
            <a:r>
              <a:rPr lang="en-US" sz="1600" b="1" u="sng"/>
              <a:t>)</a:t>
            </a:r>
            <a:r>
              <a:rPr lang="en-US" sz="1600" b="1"/>
              <a:t>		</a:t>
            </a:r>
            <a:r>
              <a:rPr lang="en-US" sz="1600" b="1" u="sng"/>
              <a:t>(</a:t>
            </a:r>
            <a:r>
              <a:rPr lang="en-US" sz="1600" b="1"/>
              <a:t>veggies</a:t>
            </a:r>
            <a:r>
              <a:rPr lang="en-US" sz="1600" b="1" u="sng"/>
              <a:t>)</a:t>
            </a:r>
          </a:p>
          <a:p>
            <a:pPr algn="ctr"/>
            <a:r>
              <a:rPr lang="en-US" sz="1600" b="1"/>
              <a:t> 	</a:t>
            </a:r>
          </a:p>
          <a:p>
            <a:pPr algn="ctr" eaLnBrk="0" hangingPunct="0"/>
            <a:endParaRPr lang="en-US" sz="1600" b="1"/>
          </a:p>
        </p:txBody>
      </p:sp>
      <p:sp>
        <p:nvSpPr>
          <p:cNvPr id="8195" name="Rectangle 3"/>
          <p:cNvSpPr>
            <a:spLocks noGrp="1" noChangeArrowheads="1"/>
          </p:cNvSpPr>
          <p:nvPr>
            <p:ph type="title"/>
          </p:nvPr>
        </p:nvSpPr>
        <p:spPr/>
        <p:txBody>
          <a:bodyPr/>
          <a:lstStyle/>
          <a:p>
            <a:pPr eaLnBrk="1" hangingPunct="1"/>
            <a:r>
              <a:rPr lang="en-US" dirty="0">
                <a:latin typeface="Arial" charset="0"/>
                <a:cs typeface="Arial" charset="0"/>
              </a:rPr>
              <a:t>Bill's Sandwich Shop</a:t>
            </a:r>
          </a:p>
        </p:txBody>
      </p:sp>
      <p:pic>
        <p:nvPicPr>
          <p:cNvPr id="107524" name="Picture 4" descr="hoagi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93863"/>
            <a:ext cx="1143000"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197" name="Picture 5" descr="billleahy">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3113" y="3963988"/>
            <a:ext cx="495300"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Box 1">
            <a:extLst>
              <a:ext uri="{FF2B5EF4-FFF2-40B4-BE49-F238E27FC236}">
                <a16:creationId xmlns:a16="http://schemas.microsoft.com/office/drawing/2014/main" id="{F4693810-EA03-224A-8D31-37B7147C8080}"/>
              </a:ext>
            </a:extLst>
          </p:cNvPr>
          <p:cNvSpPr txBox="1"/>
          <p:nvPr/>
        </p:nvSpPr>
        <p:spPr>
          <a:xfrm>
            <a:off x="1600200" y="5812221"/>
            <a:ext cx="5937738" cy="369332"/>
          </a:xfrm>
          <a:prstGeom prst="rect">
            <a:avLst/>
          </a:prstGeom>
          <a:noFill/>
        </p:spPr>
        <p:txBody>
          <a:bodyPr wrap="square" rtlCol="0">
            <a:spAutoFit/>
          </a:bodyPr>
          <a:lstStyle/>
          <a:p>
            <a:r>
              <a:rPr lang="en-US" dirty="0">
                <a:solidFill>
                  <a:schemeClr val="accent1"/>
                </a:solidFill>
              </a:rPr>
              <a:t>Net result:  One complete sandwich every five cycles</a:t>
            </a:r>
            <a:r>
              <a:rPr lang="en-US" dirty="0"/>
              <a:t>.</a:t>
            </a:r>
          </a:p>
        </p:txBody>
      </p:sp>
    </p:spTree>
    <p:extLst>
      <p:ext uri="{BB962C8B-B14F-4D97-AF65-F5344CB8AC3E}">
        <p14:creationId xmlns:p14="http://schemas.microsoft.com/office/powerpoint/2010/main" val="38716889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75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63538" y="2894013"/>
            <a:ext cx="8415337" cy="1069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lgn="ctr"/>
            <a:r>
              <a:rPr lang="en-US" sz="1600" b="1" u="sng"/>
              <a:t>Station 1</a:t>
            </a:r>
            <a:r>
              <a:rPr lang="en-US" sz="1600" b="1"/>
              <a:t>		</a:t>
            </a:r>
            <a:r>
              <a:rPr lang="en-US" sz="1600" b="1" u="sng"/>
              <a:t>station II</a:t>
            </a:r>
            <a:r>
              <a:rPr lang="en-US" sz="1600" b="1"/>
              <a:t>		</a:t>
            </a:r>
            <a:r>
              <a:rPr lang="en-US" sz="1600" b="1" u="sng"/>
              <a:t>station III</a:t>
            </a:r>
            <a:r>
              <a:rPr lang="en-US" sz="1600" b="1"/>
              <a:t>		</a:t>
            </a:r>
            <a:r>
              <a:rPr lang="en-US" sz="1600" b="1" u="sng"/>
              <a:t>station IV</a:t>
            </a:r>
            <a:r>
              <a:rPr lang="en-US" sz="1600" b="1"/>
              <a:t>	</a:t>
            </a:r>
            <a:r>
              <a:rPr lang="en-US" sz="1600" b="1" u="sng"/>
              <a:t>station </a:t>
            </a:r>
            <a:r>
              <a:rPr lang="en-US" sz="1600" b="1"/>
              <a:t>V </a:t>
            </a:r>
          </a:p>
          <a:p>
            <a:pPr algn="ctr"/>
            <a:r>
              <a:rPr lang="en-US" sz="1600" b="1"/>
              <a:t>(place</a:t>
            </a:r>
            <a:r>
              <a:rPr lang="en-US" sz="1600" b="1" u="sng"/>
              <a:t> </a:t>
            </a:r>
            <a:r>
              <a:rPr lang="en-US" sz="1600" b="1"/>
              <a:t>order)         (select</a:t>
            </a:r>
            <a:r>
              <a:rPr lang="en-US" sz="1600" b="1" u="sng"/>
              <a:t> </a:t>
            </a:r>
            <a:r>
              <a:rPr lang="en-US" sz="1600" b="1"/>
              <a:t>bread)	</a:t>
            </a:r>
            <a:r>
              <a:rPr lang="en-US" sz="1600" b="1" u="sng"/>
              <a:t>(</a:t>
            </a:r>
            <a:r>
              <a:rPr lang="en-US" sz="1600" b="1"/>
              <a:t>cheese</a:t>
            </a:r>
            <a:r>
              <a:rPr lang="en-US" sz="1600" b="1" u="sng"/>
              <a:t>)</a:t>
            </a:r>
            <a:r>
              <a:rPr lang="en-US" sz="1600" b="1"/>
              <a:t>		</a:t>
            </a:r>
            <a:r>
              <a:rPr lang="en-US" sz="1600" b="1" u="sng"/>
              <a:t>(</a:t>
            </a:r>
            <a:r>
              <a:rPr lang="en-US" sz="1600" b="1"/>
              <a:t>meat</a:t>
            </a:r>
            <a:r>
              <a:rPr lang="en-US" sz="1600" b="1" u="sng"/>
              <a:t>)</a:t>
            </a:r>
            <a:r>
              <a:rPr lang="en-US" sz="1600" b="1"/>
              <a:t>		</a:t>
            </a:r>
            <a:r>
              <a:rPr lang="en-US" sz="1600" b="1" u="sng"/>
              <a:t>(</a:t>
            </a:r>
            <a:r>
              <a:rPr lang="en-US" sz="1600" b="1"/>
              <a:t>veggies</a:t>
            </a:r>
            <a:r>
              <a:rPr lang="en-US" sz="1600" b="1" u="sng"/>
              <a:t>)</a:t>
            </a:r>
          </a:p>
          <a:p>
            <a:pPr algn="ctr"/>
            <a:r>
              <a:rPr lang="en-US" sz="1600" b="1"/>
              <a:t>New (5th order)	 4th order	3rd order		2nd order	1st order	</a:t>
            </a:r>
          </a:p>
          <a:p>
            <a:pPr algn="ctr" eaLnBrk="0" hangingPunct="0"/>
            <a:endParaRPr lang="en-US" sz="1600" b="1"/>
          </a:p>
        </p:txBody>
      </p:sp>
      <p:sp>
        <p:nvSpPr>
          <p:cNvPr id="9219" name="Rectangle 3"/>
          <p:cNvSpPr>
            <a:spLocks noGrp="1" noChangeArrowheads="1"/>
          </p:cNvSpPr>
          <p:nvPr>
            <p:ph type="title"/>
          </p:nvPr>
        </p:nvSpPr>
        <p:spPr/>
        <p:txBody>
          <a:bodyPr/>
          <a:lstStyle/>
          <a:p>
            <a:pPr eaLnBrk="1" hangingPunct="1"/>
            <a:r>
              <a:rPr lang="en-US">
                <a:latin typeface="Arial" charset="0"/>
                <a:cs typeface="Arial" charset="0"/>
              </a:rPr>
              <a:t>Bill's Mega-Sandwich Shop</a:t>
            </a:r>
          </a:p>
        </p:txBody>
      </p:sp>
      <p:pic>
        <p:nvPicPr>
          <p:cNvPr id="9220" name="Picture 4" descr="hoagi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93863"/>
            <a:ext cx="1143000"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1" name="Picture 5" descr="billleahy">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4350" y="4933075"/>
            <a:ext cx="495300"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2" name="Picture 6" descr="hoagi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0425" y="1693863"/>
            <a:ext cx="1143000"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3" name="Picture 7" descr="hoagi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0500" y="1693863"/>
            <a:ext cx="1143000"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4" name="Picture 8" descr="hoagi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3725" y="1693863"/>
            <a:ext cx="1143000"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5" name="Picture 9" descr="hoagi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8725" y="1719263"/>
            <a:ext cx="1143000"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226" name="Rectangle 10"/>
          <p:cNvSpPr>
            <a:spLocks noChangeArrowheads="1"/>
          </p:cNvSpPr>
          <p:nvPr/>
        </p:nvSpPr>
        <p:spPr bwMode="auto">
          <a:xfrm>
            <a:off x="192088" y="3659188"/>
            <a:ext cx="1824037"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en-US" sz="1400" b="1"/>
              <a:t>"What'll Ya Have?" </a:t>
            </a:r>
          </a:p>
        </p:txBody>
      </p:sp>
      <p:pic>
        <p:nvPicPr>
          <p:cNvPr id="9227" name="Picture 12" descr="A stick figure">
            <a:hlinkClick r:id="rId7" tooltip="A stick figure"/>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8188" y="4060825"/>
            <a:ext cx="649287"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8" name="Picture 13" descr="A stick figure">
            <a:hlinkClick r:id="rId7" tooltip="A stick figure"/>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90775" y="4060825"/>
            <a:ext cx="649288"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9" name="Picture 14" descr="A stick figure">
            <a:hlinkClick r:id="rId7" tooltip="A stick figure"/>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4663" y="4010025"/>
            <a:ext cx="649287"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30" name="Picture 15" descr="A stick figure">
            <a:hlinkClick r:id="rId7" tooltip="A stick figure"/>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37250" y="4010025"/>
            <a:ext cx="649288"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31" name="Picture 16" descr="A stick figure">
            <a:hlinkClick r:id="rId7" tooltip="A stick figure"/>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24788" y="3994150"/>
            <a:ext cx="649287"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232" name="Text Box 17"/>
          <p:cNvSpPr txBox="1">
            <a:spLocks noChangeArrowheads="1"/>
          </p:cNvSpPr>
          <p:nvPr/>
        </p:nvSpPr>
        <p:spPr bwMode="auto">
          <a:xfrm>
            <a:off x="5051425" y="5048963"/>
            <a:ext cx="14382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b="1"/>
              <a:t>Manager</a:t>
            </a:r>
          </a:p>
        </p:txBody>
      </p:sp>
      <p:sp>
        <p:nvSpPr>
          <p:cNvPr id="17" name="TextBox 16">
            <a:extLst>
              <a:ext uri="{FF2B5EF4-FFF2-40B4-BE49-F238E27FC236}">
                <a16:creationId xmlns:a16="http://schemas.microsoft.com/office/drawing/2014/main" id="{273BF22C-5069-214D-AD0C-669D67974C22}"/>
              </a:ext>
            </a:extLst>
          </p:cNvPr>
          <p:cNvSpPr txBox="1"/>
          <p:nvPr/>
        </p:nvSpPr>
        <p:spPr>
          <a:xfrm>
            <a:off x="832338" y="5826322"/>
            <a:ext cx="7889387" cy="646331"/>
          </a:xfrm>
          <a:prstGeom prst="rect">
            <a:avLst/>
          </a:prstGeom>
          <a:noFill/>
        </p:spPr>
        <p:txBody>
          <a:bodyPr wrap="square" rtlCol="0">
            <a:spAutoFit/>
          </a:bodyPr>
          <a:lstStyle/>
          <a:p>
            <a:r>
              <a:rPr lang="en-US" dirty="0">
                <a:solidFill>
                  <a:schemeClr val="accent1"/>
                </a:solidFill>
              </a:rPr>
              <a:t>Net result:  One complete sandwich every cycle! (Once you fill the pipeline.)</a:t>
            </a:r>
          </a:p>
          <a:p>
            <a:pPr algn="ctr"/>
            <a:r>
              <a:rPr lang="en-US" dirty="0">
                <a:solidFill>
                  <a:schemeClr val="accent1"/>
                </a:solidFill>
              </a:rPr>
              <a:t>A 5x speedup!</a:t>
            </a:r>
            <a:endParaRPr lang="en-US" dirty="0"/>
          </a:p>
        </p:txBody>
      </p:sp>
    </p:spTree>
    <p:extLst>
      <p:ext uri="{BB962C8B-B14F-4D97-AF65-F5344CB8AC3E}">
        <p14:creationId xmlns:p14="http://schemas.microsoft.com/office/powerpoint/2010/main" val="245869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Oval 3"/>
          <p:cNvSpPr>
            <a:spLocks noChangeArrowheads="1"/>
          </p:cNvSpPr>
          <p:nvPr/>
        </p:nvSpPr>
        <p:spPr bwMode="auto">
          <a:xfrm>
            <a:off x="3505200" y="3505200"/>
            <a:ext cx="1600200" cy="990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0243" name="Text Box 4"/>
          <p:cNvSpPr txBox="1">
            <a:spLocks noChangeArrowheads="1"/>
          </p:cNvSpPr>
          <p:nvPr/>
        </p:nvSpPr>
        <p:spPr bwMode="auto">
          <a:xfrm>
            <a:off x="1682750" y="3810000"/>
            <a:ext cx="755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Fetch</a:t>
            </a:r>
          </a:p>
        </p:txBody>
      </p:sp>
      <p:sp>
        <p:nvSpPr>
          <p:cNvPr id="10244" name="Text Box 5"/>
          <p:cNvSpPr txBox="1">
            <a:spLocks noChangeArrowheads="1"/>
          </p:cNvSpPr>
          <p:nvPr/>
        </p:nvSpPr>
        <p:spPr bwMode="auto">
          <a:xfrm>
            <a:off x="3810000" y="3810000"/>
            <a:ext cx="971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Decode</a:t>
            </a:r>
          </a:p>
        </p:txBody>
      </p:sp>
      <p:cxnSp>
        <p:nvCxnSpPr>
          <p:cNvPr id="10245" name="AutoShape 6"/>
          <p:cNvCxnSpPr>
            <a:cxnSpLocks noChangeShapeType="1"/>
            <a:endCxn id="10242" idx="2"/>
          </p:cNvCxnSpPr>
          <p:nvPr/>
        </p:nvCxnSpPr>
        <p:spPr bwMode="auto">
          <a:xfrm>
            <a:off x="2819400" y="3986213"/>
            <a:ext cx="685800" cy="14287"/>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246" name="Oval 7"/>
          <p:cNvSpPr>
            <a:spLocks noChangeArrowheads="1"/>
          </p:cNvSpPr>
          <p:nvPr/>
        </p:nvSpPr>
        <p:spPr bwMode="auto">
          <a:xfrm>
            <a:off x="1219200" y="3505200"/>
            <a:ext cx="1600200" cy="990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0247" name="Oval 8"/>
          <p:cNvSpPr>
            <a:spLocks noChangeArrowheads="1"/>
          </p:cNvSpPr>
          <p:nvPr/>
        </p:nvSpPr>
        <p:spPr bwMode="auto">
          <a:xfrm>
            <a:off x="5791200" y="3505200"/>
            <a:ext cx="1600200" cy="990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0248" name="Text Box 9"/>
          <p:cNvSpPr txBox="1">
            <a:spLocks noChangeArrowheads="1"/>
          </p:cNvSpPr>
          <p:nvPr/>
        </p:nvSpPr>
        <p:spPr bwMode="auto">
          <a:xfrm>
            <a:off x="6096000" y="3810000"/>
            <a:ext cx="1009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Execute</a:t>
            </a:r>
          </a:p>
        </p:txBody>
      </p:sp>
      <p:cxnSp>
        <p:nvCxnSpPr>
          <p:cNvPr id="10249" name="AutoShape 10"/>
          <p:cNvCxnSpPr>
            <a:cxnSpLocks noChangeShapeType="1"/>
            <a:endCxn id="10247" idx="2"/>
          </p:cNvCxnSpPr>
          <p:nvPr/>
        </p:nvCxnSpPr>
        <p:spPr bwMode="auto">
          <a:xfrm>
            <a:off x="5105400" y="3986213"/>
            <a:ext cx="685800" cy="14287"/>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250" name="Text Box 12"/>
          <p:cNvSpPr txBox="1">
            <a:spLocks noChangeArrowheads="1"/>
          </p:cNvSpPr>
          <p:nvPr/>
        </p:nvSpPr>
        <p:spPr bwMode="auto">
          <a:xfrm>
            <a:off x="76200" y="4233863"/>
            <a:ext cx="13652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Instruction</a:t>
            </a:r>
          </a:p>
          <a:p>
            <a:pPr eaLnBrk="1" hangingPunct="1"/>
            <a:r>
              <a:rPr lang="en-US" sz="1800" b="1"/>
              <a:t>       in</a:t>
            </a:r>
          </a:p>
        </p:txBody>
      </p:sp>
      <p:sp>
        <p:nvSpPr>
          <p:cNvPr id="10251" name="Text Box 13"/>
          <p:cNvSpPr txBox="1">
            <a:spLocks noChangeArrowheads="1"/>
          </p:cNvSpPr>
          <p:nvPr/>
        </p:nvSpPr>
        <p:spPr bwMode="auto">
          <a:xfrm>
            <a:off x="7461250" y="4249738"/>
            <a:ext cx="13652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Instruction</a:t>
            </a:r>
          </a:p>
          <a:p>
            <a:pPr eaLnBrk="1" hangingPunct="1"/>
            <a:r>
              <a:rPr lang="en-US" sz="1800" b="1"/>
              <a:t>      out</a:t>
            </a:r>
          </a:p>
        </p:txBody>
      </p:sp>
      <p:cxnSp>
        <p:nvCxnSpPr>
          <p:cNvPr id="10252" name="AutoShape 14"/>
          <p:cNvCxnSpPr>
            <a:cxnSpLocks noChangeShapeType="1"/>
          </p:cNvCxnSpPr>
          <p:nvPr/>
        </p:nvCxnSpPr>
        <p:spPr bwMode="auto">
          <a:xfrm>
            <a:off x="533400" y="3986213"/>
            <a:ext cx="685800" cy="14287"/>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0253" name="AutoShape 15"/>
          <p:cNvCxnSpPr>
            <a:cxnSpLocks noChangeShapeType="1"/>
          </p:cNvCxnSpPr>
          <p:nvPr/>
        </p:nvCxnSpPr>
        <p:spPr bwMode="auto">
          <a:xfrm>
            <a:off x="7385050" y="4000500"/>
            <a:ext cx="685800" cy="14288"/>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254" name="Text Box 16"/>
          <p:cNvSpPr txBox="1">
            <a:spLocks noChangeArrowheads="1"/>
          </p:cNvSpPr>
          <p:nvPr/>
        </p:nvSpPr>
        <p:spPr bwMode="auto">
          <a:xfrm>
            <a:off x="1835150" y="4664075"/>
            <a:ext cx="984250" cy="53498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2000" b="1"/>
              <a:t>I</a:t>
            </a:r>
            <a:r>
              <a:rPr lang="en-US" sz="2000" b="1" baseline="-25000"/>
              <a:t>1</a:t>
            </a:r>
            <a:endParaRPr lang="en-US" sz="2000" b="1"/>
          </a:p>
        </p:txBody>
      </p:sp>
      <p:sp>
        <p:nvSpPr>
          <p:cNvPr id="2" name="Title 1"/>
          <p:cNvSpPr>
            <a:spLocks noGrp="1"/>
          </p:cNvSpPr>
          <p:nvPr>
            <p:ph type="title"/>
          </p:nvPr>
        </p:nvSpPr>
        <p:spPr/>
        <p:txBody>
          <a:bodyPr/>
          <a:lstStyle/>
          <a:p>
            <a:r>
              <a:rPr lang="en-US" dirty="0"/>
              <a:t>Interpreting an instruction</a:t>
            </a:r>
          </a:p>
        </p:txBody>
      </p:sp>
    </p:spTree>
    <p:extLst>
      <p:ext uri="{BB962C8B-B14F-4D97-AF65-F5344CB8AC3E}">
        <p14:creationId xmlns:p14="http://schemas.microsoft.com/office/powerpoint/2010/main" val="10688967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Oval 2"/>
          <p:cNvSpPr>
            <a:spLocks noChangeArrowheads="1"/>
          </p:cNvSpPr>
          <p:nvPr/>
        </p:nvSpPr>
        <p:spPr bwMode="auto">
          <a:xfrm>
            <a:off x="3505200" y="3505200"/>
            <a:ext cx="1600200" cy="990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1267" name="Text Box 3"/>
          <p:cNvSpPr txBox="1">
            <a:spLocks noChangeArrowheads="1"/>
          </p:cNvSpPr>
          <p:nvPr/>
        </p:nvSpPr>
        <p:spPr bwMode="auto">
          <a:xfrm>
            <a:off x="1682750" y="3810000"/>
            <a:ext cx="755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Fetch</a:t>
            </a:r>
          </a:p>
        </p:txBody>
      </p:sp>
      <p:sp>
        <p:nvSpPr>
          <p:cNvPr id="11268" name="Text Box 4"/>
          <p:cNvSpPr txBox="1">
            <a:spLocks noChangeArrowheads="1"/>
          </p:cNvSpPr>
          <p:nvPr/>
        </p:nvSpPr>
        <p:spPr bwMode="auto">
          <a:xfrm>
            <a:off x="3810000" y="3810000"/>
            <a:ext cx="971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Decode</a:t>
            </a:r>
          </a:p>
        </p:txBody>
      </p:sp>
      <p:cxnSp>
        <p:nvCxnSpPr>
          <p:cNvPr id="11269" name="AutoShape 5"/>
          <p:cNvCxnSpPr>
            <a:cxnSpLocks noChangeShapeType="1"/>
            <a:endCxn id="11266" idx="2"/>
          </p:cNvCxnSpPr>
          <p:nvPr/>
        </p:nvCxnSpPr>
        <p:spPr bwMode="auto">
          <a:xfrm>
            <a:off x="2819400" y="3986213"/>
            <a:ext cx="685800" cy="14287"/>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1270" name="Oval 6"/>
          <p:cNvSpPr>
            <a:spLocks noChangeArrowheads="1"/>
          </p:cNvSpPr>
          <p:nvPr/>
        </p:nvSpPr>
        <p:spPr bwMode="auto">
          <a:xfrm>
            <a:off x="1219200" y="3505200"/>
            <a:ext cx="1600200" cy="990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1271" name="Oval 7"/>
          <p:cNvSpPr>
            <a:spLocks noChangeArrowheads="1"/>
          </p:cNvSpPr>
          <p:nvPr/>
        </p:nvSpPr>
        <p:spPr bwMode="auto">
          <a:xfrm>
            <a:off x="5791200" y="3505200"/>
            <a:ext cx="1600200" cy="990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1272" name="Text Box 8"/>
          <p:cNvSpPr txBox="1">
            <a:spLocks noChangeArrowheads="1"/>
          </p:cNvSpPr>
          <p:nvPr/>
        </p:nvSpPr>
        <p:spPr bwMode="auto">
          <a:xfrm>
            <a:off x="6096000" y="3810000"/>
            <a:ext cx="1009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Execute</a:t>
            </a:r>
          </a:p>
        </p:txBody>
      </p:sp>
      <p:cxnSp>
        <p:nvCxnSpPr>
          <p:cNvPr id="11273" name="AutoShape 9"/>
          <p:cNvCxnSpPr>
            <a:cxnSpLocks noChangeShapeType="1"/>
            <a:endCxn id="11271" idx="2"/>
          </p:cNvCxnSpPr>
          <p:nvPr/>
        </p:nvCxnSpPr>
        <p:spPr bwMode="auto">
          <a:xfrm>
            <a:off x="5105400" y="3986213"/>
            <a:ext cx="685800" cy="14287"/>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1274" name="Text Box 10"/>
          <p:cNvSpPr txBox="1">
            <a:spLocks noChangeArrowheads="1"/>
          </p:cNvSpPr>
          <p:nvPr/>
        </p:nvSpPr>
        <p:spPr bwMode="auto">
          <a:xfrm>
            <a:off x="76200" y="4233863"/>
            <a:ext cx="13652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Instruction</a:t>
            </a:r>
          </a:p>
          <a:p>
            <a:pPr eaLnBrk="1" hangingPunct="1"/>
            <a:r>
              <a:rPr lang="en-US" sz="1800" b="1"/>
              <a:t>       in</a:t>
            </a:r>
          </a:p>
        </p:txBody>
      </p:sp>
      <p:sp>
        <p:nvSpPr>
          <p:cNvPr id="11275" name="Text Box 11"/>
          <p:cNvSpPr txBox="1">
            <a:spLocks noChangeArrowheads="1"/>
          </p:cNvSpPr>
          <p:nvPr/>
        </p:nvSpPr>
        <p:spPr bwMode="auto">
          <a:xfrm>
            <a:off x="7461250" y="4249738"/>
            <a:ext cx="13652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Instruction</a:t>
            </a:r>
          </a:p>
          <a:p>
            <a:pPr eaLnBrk="1" hangingPunct="1"/>
            <a:r>
              <a:rPr lang="en-US" sz="1800" b="1"/>
              <a:t>      out</a:t>
            </a:r>
          </a:p>
        </p:txBody>
      </p:sp>
      <p:cxnSp>
        <p:nvCxnSpPr>
          <p:cNvPr id="11276" name="AutoShape 12"/>
          <p:cNvCxnSpPr>
            <a:cxnSpLocks noChangeShapeType="1"/>
          </p:cNvCxnSpPr>
          <p:nvPr/>
        </p:nvCxnSpPr>
        <p:spPr bwMode="auto">
          <a:xfrm>
            <a:off x="533400" y="3986213"/>
            <a:ext cx="685800" cy="14287"/>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1277" name="AutoShape 13"/>
          <p:cNvCxnSpPr>
            <a:cxnSpLocks noChangeShapeType="1"/>
          </p:cNvCxnSpPr>
          <p:nvPr/>
        </p:nvCxnSpPr>
        <p:spPr bwMode="auto">
          <a:xfrm>
            <a:off x="7385050" y="4000500"/>
            <a:ext cx="685800" cy="14288"/>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1278" name="Text Box 14"/>
          <p:cNvSpPr txBox="1">
            <a:spLocks noChangeArrowheads="1"/>
          </p:cNvSpPr>
          <p:nvPr/>
        </p:nvSpPr>
        <p:spPr bwMode="auto">
          <a:xfrm>
            <a:off x="4138613" y="4664075"/>
            <a:ext cx="966787" cy="39687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2000" b="1"/>
              <a:t>I</a:t>
            </a:r>
            <a:r>
              <a:rPr lang="en-US" sz="2000" b="1" baseline="-25000"/>
              <a:t>1</a:t>
            </a:r>
            <a:endParaRPr lang="en-US" sz="2000" b="1"/>
          </a:p>
        </p:txBody>
      </p:sp>
      <p:sp>
        <p:nvSpPr>
          <p:cNvPr id="2" name="Title 1"/>
          <p:cNvSpPr>
            <a:spLocks noGrp="1"/>
          </p:cNvSpPr>
          <p:nvPr>
            <p:ph type="title"/>
          </p:nvPr>
        </p:nvSpPr>
        <p:spPr/>
        <p:txBody>
          <a:bodyPr/>
          <a:lstStyle/>
          <a:p>
            <a:r>
              <a:rPr lang="en-US" dirty="0"/>
              <a:t>Interpreting an instruction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887752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Oval 2"/>
          <p:cNvSpPr>
            <a:spLocks noChangeArrowheads="1"/>
          </p:cNvSpPr>
          <p:nvPr/>
        </p:nvSpPr>
        <p:spPr bwMode="auto">
          <a:xfrm>
            <a:off x="3505200" y="3505200"/>
            <a:ext cx="1600200" cy="990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2291" name="Text Box 3"/>
          <p:cNvSpPr txBox="1">
            <a:spLocks noChangeArrowheads="1"/>
          </p:cNvSpPr>
          <p:nvPr/>
        </p:nvSpPr>
        <p:spPr bwMode="auto">
          <a:xfrm>
            <a:off x="1682750" y="3810000"/>
            <a:ext cx="755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Fetch</a:t>
            </a:r>
          </a:p>
        </p:txBody>
      </p:sp>
      <p:sp>
        <p:nvSpPr>
          <p:cNvPr id="12292" name="Text Box 4"/>
          <p:cNvSpPr txBox="1">
            <a:spLocks noChangeArrowheads="1"/>
          </p:cNvSpPr>
          <p:nvPr/>
        </p:nvSpPr>
        <p:spPr bwMode="auto">
          <a:xfrm>
            <a:off x="3810000" y="3810000"/>
            <a:ext cx="971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Decode</a:t>
            </a:r>
          </a:p>
        </p:txBody>
      </p:sp>
      <p:cxnSp>
        <p:nvCxnSpPr>
          <p:cNvPr id="12293" name="AutoShape 5"/>
          <p:cNvCxnSpPr>
            <a:cxnSpLocks noChangeShapeType="1"/>
            <a:endCxn id="12290" idx="2"/>
          </p:cNvCxnSpPr>
          <p:nvPr/>
        </p:nvCxnSpPr>
        <p:spPr bwMode="auto">
          <a:xfrm>
            <a:off x="2819400" y="3986213"/>
            <a:ext cx="685800" cy="14287"/>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2294" name="Oval 6"/>
          <p:cNvSpPr>
            <a:spLocks noChangeArrowheads="1"/>
          </p:cNvSpPr>
          <p:nvPr/>
        </p:nvSpPr>
        <p:spPr bwMode="auto">
          <a:xfrm>
            <a:off x="1219200" y="3505200"/>
            <a:ext cx="1600200" cy="990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2295" name="Oval 7"/>
          <p:cNvSpPr>
            <a:spLocks noChangeArrowheads="1"/>
          </p:cNvSpPr>
          <p:nvPr/>
        </p:nvSpPr>
        <p:spPr bwMode="auto">
          <a:xfrm>
            <a:off x="5791200" y="3505200"/>
            <a:ext cx="1600200" cy="990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2296" name="Text Box 8"/>
          <p:cNvSpPr txBox="1">
            <a:spLocks noChangeArrowheads="1"/>
          </p:cNvSpPr>
          <p:nvPr/>
        </p:nvSpPr>
        <p:spPr bwMode="auto">
          <a:xfrm>
            <a:off x="6096000" y="3810000"/>
            <a:ext cx="1009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Execute</a:t>
            </a:r>
          </a:p>
        </p:txBody>
      </p:sp>
      <p:cxnSp>
        <p:nvCxnSpPr>
          <p:cNvPr id="12297" name="AutoShape 9"/>
          <p:cNvCxnSpPr>
            <a:cxnSpLocks noChangeShapeType="1"/>
            <a:endCxn id="12295" idx="2"/>
          </p:cNvCxnSpPr>
          <p:nvPr/>
        </p:nvCxnSpPr>
        <p:spPr bwMode="auto">
          <a:xfrm>
            <a:off x="5105400" y="3986213"/>
            <a:ext cx="685800" cy="14287"/>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2298" name="Text Box 10"/>
          <p:cNvSpPr txBox="1">
            <a:spLocks noChangeArrowheads="1"/>
          </p:cNvSpPr>
          <p:nvPr/>
        </p:nvSpPr>
        <p:spPr bwMode="auto">
          <a:xfrm>
            <a:off x="76200" y="4233863"/>
            <a:ext cx="13652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Instruction</a:t>
            </a:r>
          </a:p>
          <a:p>
            <a:pPr eaLnBrk="1" hangingPunct="1"/>
            <a:r>
              <a:rPr lang="en-US" sz="1800" b="1"/>
              <a:t>       in</a:t>
            </a:r>
          </a:p>
        </p:txBody>
      </p:sp>
      <p:sp>
        <p:nvSpPr>
          <p:cNvPr id="12299" name="Text Box 11"/>
          <p:cNvSpPr txBox="1">
            <a:spLocks noChangeArrowheads="1"/>
          </p:cNvSpPr>
          <p:nvPr/>
        </p:nvSpPr>
        <p:spPr bwMode="auto">
          <a:xfrm>
            <a:off x="7461250" y="4249738"/>
            <a:ext cx="13652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Instruction</a:t>
            </a:r>
          </a:p>
          <a:p>
            <a:pPr eaLnBrk="1" hangingPunct="1"/>
            <a:r>
              <a:rPr lang="en-US" sz="1800" b="1"/>
              <a:t>      out</a:t>
            </a:r>
          </a:p>
        </p:txBody>
      </p:sp>
      <p:cxnSp>
        <p:nvCxnSpPr>
          <p:cNvPr id="12300" name="AutoShape 12"/>
          <p:cNvCxnSpPr>
            <a:cxnSpLocks noChangeShapeType="1"/>
          </p:cNvCxnSpPr>
          <p:nvPr/>
        </p:nvCxnSpPr>
        <p:spPr bwMode="auto">
          <a:xfrm>
            <a:off x="533400" y="3986213"/>
            <a:ext cx="685800" cy="14287"/>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2301" name="AutoShape 13"/>
          <p:cNvCxnSpPr>
            <a:cxnSpLocks noChangeShapeType="1"/>
          </p:cNvCxnSpPr>
          <p:nvPr/>
        </p:nvCxnSpPr>
        <p:spPr bwMode="auto">
          <a:xfrm>
            <a:off x="7385050" y="4000500"/>
            <a:ext cx="685800" cy="14288"/>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2302" name="Text Box 14"/>
          <p:cNvSpPr txBox="1">
            <a:spLocks noChangeArrowheads="1"/>
          </p:cNvSpPr>
          <p:nvPr/>
        </p:nvSpPr>
        <p:spPr bwMode="auto">
          <a:xfrm>
            <a:off x="6407150" y="4664075"/>
            <a:ext cx="1054100" cy="44608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2000" b="1"/>
              <a:t>I</a:t>
            </a:r>
            <a:r>
              <a:rPr lang="en-US" sz="2000" b="1" baseline="-25000"/>
              <a:t>1</a:t>
            </a:r>
            <a:endParaRPr lang="en-US" sz="2000" b="1"/>
          </a:p>
        </p:txBody>
      </p:sp>
      <p:sp>
        <p:nvSpPr>
          <p:cNvPr id="2" name="Title 1"/>
          <p:cNvSpPr>
            <a:spLocks noGrp="1"/>
          </p:cNvSpPr>
          <p:nvPr>
            <p:ph type="title"/>
          </p:nvPr>
        </p:nvSpPr>
        <p:spPr/>
        <p:txBody>
          <a:bodyPr/>
          <a:lstStyle/>
          <a:p>
            <a:r>
              <a:rPr lang="en-US" dirty="0"/>
              <a:t>Interpreting an instruction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992930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Oval 2"/>
          <p:cNvSpPr>
            <a:spLocks noChangeArrowheads="1"/>
          </p:cNvSpPr>
          <p:nvPr/>
        </p:nvSpPr>
        <p:spPr bwMode="auto">
          <a:xfrm>
            <a:off x="3505200" y="3505200"/>
            <a:ext cx="1600200" cy="990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3315" name="Text Box 3"/>
          <p:cNvSpPr txBox="1">
            <a:spLocks noChangeArrowheads="1"/>
          </p:cNvSpPr>
          <p:nvPr/>
        </p:nvSpPr>
        <p:spPr bwMode="auto">
          <a:xfrm>
            <a:off x="1682750" y="3810000"/>
            <a:ext cx="755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Fetch</a:t>
            </a:r>
          </a:p>
        </p:txBody>
      </p:sp>
      <p:sp>
        <p:nvSpPr>
          <p:cNvPr id="13316" name="Text Box 4"/>
          <p:cNvSpPr txBox="1">
            <a:spLocks noChangeArrowheads="1"/>
          </p:cNvSpPr>
          <p:nvPr/>
        </p:nvSpPr>
        <p:spPr bwMode="auto">
          <a:xfrm>
            <a:off x="3810000" y="3810000"/>
            <a:ext cx="971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Decode</a:t>
            </a:r>
          </a:p>
        </p:txBody>
      </p:sp>
      <p:cxnSp>
        <p:nvCxnSpPr>
          <p:cNvPr id="13317" name="AutoShape 5"/>
          <p:cNvCxnSpPr>
            <a:cxnSpLocks noChangeShapeType="1"/>
            <a:endCxn id="13314" idx="2"/>
          </p:cNvCxnSpPr>
          <p:nvPr/>
        </p:nvCxnSpPr>
        <p:spPr bwMode="auto">
          <a:xfrm>
            <a:off x="2819400" y="3986213"/>
            <a:ext cx="685800" cy="14287"/>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3318" name="Oval 6"/>
          <p:cNvSpPr>
            <a:spLocks noChangeArrowheads="1"/>
          </p:cNvSpPr>
          <p:nvPr/>
        </p:nvSpPr>
        <p:spPr bwMode="auto">
          <a:xfrm>
            <a:off x="1219200" y="3505200"/>
            <a:ext cx="1600200" cy="990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3319" name="Oval 7"/>
          <p:cNvSpPr>
            <a:spLocks noChangeArrowheads="1"/>
          </p:cNvSpPr>
          <p:nvPr/>
        </p:nvSpPr>
        <p:spPr bwMode="auto">
          <a:xfrm>
            <a:off x="5791200" y="3505200"/>
            <a:ext cx="1600200" cy="990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3320" name="Text Box 8"/>
          <p:cNvSpPr txBox="1">
            <a:spLocks noChangeArrowheads="1"/>
          </p:cNvSpPr>
          <p:nvPr/>
        </p:nvSpPr>
        <p:spPr bwMode="auto">
          <a:xfrm>
            <a:off x="6096000" y="3810000"/>
            <a:ext cx="1009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Execute</a:t>
            </a:r>
          </a:p>
        </p:txBody>
      </p:sp>
      <p:cxnSp>
        <p:nvCxnSpPr>
          <p:cNvPr id="13321" name="AutoShape 9"/>
          <p:cNvCxnSpPr>
            <a:cxnSpLocks noChangeShapeType="1"/>
            <a:endCxn id="13319" idx="2"/>
          </p:cNvCxnSpPr>
          <p:nvPr/>
        </p:nvCxnSpPr>
        <p:spPr bwMode="auto">
          <a:xfrm>
            <a:off x="5105400" y="3986213"/>
            <a:ext cx="685800" cy="14287"/>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3322" name="Text Box 10"/>
          <p:cNvSpPr txBox="1">
            <a:spLocks noChangeArrowheads="1"/>
          </p:cNvSpPr>
          <p:nvPr/>
        </p:nvSpPr>
        <p:spPr bwMode="auto">
          <a:xfrm>
            <a:off x="76200" y="4233863"/>
            <a:ext cx="13652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Instruction</a:t>
            </a:r>
          </a:p>
          <a:p>
            <a:pPr eaLnBrk="1" hangingPunct="1"/>
            <a:r>
              <a:rPr lang="en-US" sz="1800" b="1"/>
              <a:t>       in</a:t>
            </a:r>
          </a:p>
        </p:txBody>
      </p:sp>
      <p:sp>
        <p:nvSpPr>
          <p:cNvPr id="13323" name="Text Box 11"/>
          <p:cNvSpPr txBox="1">
            <a:spLocks noChangeArrowheads="1"/>
          </p:cNvSpPr>
          <p:nvPr/>
        </p:nvSpPr>
        <p:spPr bwMode="auto">
          <a:xfrm>
            <a:off x="7461250" y="4249738"/>
            <a:ext cx="13652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Instruction</a:t>
            </a:r>
          </a:p>
          <a:p>
            <a:pPr eaLnBrk="1" hangingPunct="1"/>
            <a:r>
              <a:rPr lang="en-US" sz="1800" b="1"/>
              <a:t>      out</a:t>
            </a:r>
          </a:p>
        </p:txBody>
      </p:sp>
      <p:cxnSp>
        <p:nvCxnSpPr>
          <p:cNvPr id="13324" name="AutoShape 12"/>
          <p:cNvCxnSpPr>
            <a:cxnSpLocks noChangeShapeType="1"/>
          </p:cNvCxnSpPr>
          <p:nvPr/>
        </p:nvCxnSpPr>
        <p:spPr bwMode="auto">
          <a:xfrm>
            <a:off x="533400" y="3986213"/>
            <a:ext cx="685800" cy="14287"/>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3325" name="AutoShape 13"/>
          <p:cNvCxnSpPr>
            <a:cxnSpLocks noChangeShapeType="1"/>
          </p:cNvCxnSpPr>
          <p:nvPr/>
        </p:nvCxnSpPr>
        <p:spPr bwMode="auto">
          <a:xfrm>
            <a:off x="7385050" y="4000500"/>
            <a:ext cx="685800" cy="14288"/>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3326" name="Text Box 14"/>
          <p:cNvSpPr txBox="1">
            <a:spLocks noChangeArrowheads="1"/>
          </p:cNvSpPr>
          <p:nvPr/>
        </p:nvSpPr>
        <p:spPr bwMode="auto">
          <a:xfrm>
            <a:off x="1835150" y="4664075"/>
            <a:ext cx="603250" cy="5588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2000" b="1"/>
              <a:t>I</a:t>
            </a:r>
            <a:r>
              <a:rPr lang="en-US" sz="2000" b="1" baseline="-25000"/>
              <a:t>2</a:t>
            </a:r>
            <a:endParaRPr lang="en-US" sz="2000" b="1"/>
          </a:p>
        </p:txBody>
      </p:sp>
      <p:sp>
        <p:nvSpPr>
          <p:cNvPr id="2" name="Title 1"/>
          <p:cNvSpPr>
            <a:spLocks noGrp="1"/>
          </p:cNvSpPr>
          <p:nvPr>
            <p:ph type="title"/>
          </p:nvPr>
        </p:nvSpPr>
        <p:spPr/>
        <p:txBody>
          <a:bodyPr/>
          <a:lstStyle/>
          <a:p>
            <a:r>
              <a:rPr lang="en-US" dirty="0"/>
              <a:t>Interpreting an instruction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916527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Oval 2"/>
          <p:cNvSpPr>
            <a:spLocks noChangeArrowheads="1"/>
          </p:cNvSpPr>
          <p:nvPr/>
        </p:nvSpPr>
        <p:spPr bwMode="auto">
          <a:xfrm>
            <a:off x="3505200" y="3505200"/>
            <a:ext cx="1600200" cy="990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39" name="Text Box 3"/>
          <p:cNvSpPr txBox="1">
            <a:spLocks noChangeArrowheads="1"/>
          </p:cNvSpPr>
          <p:nvPr/>
        </p:nvSpPr>
        <p:spPr bwMode="auto">
          <a:xfrm>
            <a:off x="1682750" y="3810000"/>
            <a:ext cx="755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Fetch</a:t>
            </a:r>
          </a:p>
        </p:txBody>
      </p:sp>
      <p:sp>
        <p:nvSpPr>
          <p:cNvPr id="14340" name="Text Box 4"/>
          <p:cNvSpPr txBox="1">
            <a:spLocks noChangeArrowheads="1"/>
          </p:cNvSpPr>
          <p:nvPr/>
        </p:nvSpPr>
        <p:spPr bwMode="auto">
          <a:xfrm>
            <a:off x="3810000" y="3810000"/>
            <a:ext cx="971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Decode</a:t>
            </a:r>
          </a:p>
        </p:txBody>
      </p:sp>
      <p:cxnSp>
        <p:nvCxnSpPr>
          <p:cNvPr id="14341" name="AutoShape 5"/>
          <p:cNvCxnSpPr>
            <a:cxnSpLocks noChangeShapeType="1"/>
            <a:endCxn id="14338" idx="2"/>
          </p:cNvCxnSpPr>
          <p:nvPr/>
        </p:nvCxnSpPr>
        <p:spPr bwMode="auto">
          <a:xfrm>
            <a:off x="2819400" y="3986213"/>
            <a:ext cx="685800" cy="14287"/>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4342" name="Oval 6"/>
          <p:cNvSpPr>
            <a:spLocks noChangeArrowheads="1"/>
          </p:cNvSpPr>
          <p:nvPr/>
        </p:nvSpPr>
        <p:spPr bwMode="auto">
          <a:xfrm>
            <a:off x="1219200" y="3505200"/>
            <a:ext cx="1600200" cy="990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43" name="Oval 7"/>
          <p:cNvSpPr>
            <a:spLocks noChangeArrowheads="1"/>
          </p:cNvSpPr>
          <p:nvPr/>
        </p:nvSpPr>
        <p:spPr bwMode="auto">
          <a:xfrm>
            <a:off x="5791200" y="3505200"/>
            <a:ext cx="1600200" cy="990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44" name="Text Box 8"/>
          <p:cNvSpPr txBox="1">
            <a:spLocks noChangeArrowheads="1"/>
          </p:cNvSpPr>
          <p:nvPr/>
        </p:nvSpPr>
        <p:spPr bwMode="auto">
          <a:xfrm>
            <a:off x="6096000" y="3810000"/>
            <a:ext cx="1009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Execute</a:t>
            </a:r>
          </a:p>
        </p:txBody>
      </p:sp>
      <p:cxnSp>
        <p:nvCxnSpPr>
          <p:cNvPr id="14345" name="AutoShape 9"/>
          <p:cNvCxnSpPr>
            <a:cxnSpLocks noChangeShapeType="1"/>
            <a:endCxn id="14343" idx="2"/>
          </p:cNvCxnSpPr>
          <p:nvPr/>
        </p:nvCxnSpPr>
        <p:spPr bwMode="auto">
          <a:xfrm>
            <a:off x="5105400" y="3986213"/>
            <a:ext cx="685800" cy="14287"/>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4346" name="Text Box 10"/>
          <p:cNvSpPr txBox="1">
            <a:spLocks noChangeArrowheads="1"/>
          </p:cNvSpPr>
          <p:nvPr/>
        </p:nvSpPr>
        <p:spPr bwMode="auto">
          <a:xfrm>
            <a:off x="76200" y="4233863"/>
            <a:ext cx="13652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Instruction</a:t>
            </a:r>
          </a:p>
          <a:p>
            <a:pPr eaLnBrk="1" hangingPunct="1"/>
            <a:r>
              <a:rPr lang="en-US" sz="1800" b="1"/>
              <a:t>       in</a:t>
            </a:r>
          </a:p>
        </p:txBody>
      </p:sp>
      <p:sp>
        <p:nvSpPr>
          <p:cNvPr id="14347" name="Text Box 11"/>
          <p:cNvSpPr txBox="1">
            <a:spLocks noChangeArrowheads="1"/>
          </p:cNvSpPr>
          <p:nvPr/>
        </p:nvSpPr>
        <p:spPr bwMode="auto">
          <a:xfrm>
            <a:off x="7461250" y="4249738"/>
            <a:ext cx="13652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Instruction</a:t>
            </a:r>
          </a:p>
          <a:p>
            <a:pPr eaLnBrk="1" hangingPunct="1"/>
            <a:r>
              <a:rPr lang="en-US" sz="1800" b="1"/>
              <a:t>      out</a:t>
            </a:r>
          </a:p>
        </p:txBody>
      </p:sp>
      <p:cxnSp>
        <p:nvCxnSpPr>
          <p:cNvPr id="14348" name="AutoShape 12"/>
          <p:cNvCxnSpPr>
            <a:cxnSpLocks noChangeShapeType="1"/>
          </p:cNvCxnSpPr>
          <p:nvPr/>
        </p:nvCxnSpPr>
        <p:spPr bwMode="auto">
          <a:xfrm>
            <a:off x="533400" y="3986213"/>
            <a:ext cx="685800" cy="14287"/>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4349" name="AutoShape 13"/>
          <p:cNvCxnSpPr>
            <a:cxnSpLocks noChangeShapeType="1"/>
          </p:cNvCxnSpPr>
          <p:nvPr/>
        </p:nvCxnSpPr>
        <p:spPr bwMode="auto">
          <a:xfrm>
            <a:off x="7385050" y="4000500"/>
            <a:ext cx="685800" cy="14288"/>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4350" name="Text Box 14"/>
          <p:cNvSpPr txBox="1">
            <a:spLocks noChangeArrowheads="1"/>
          </p:cNvSpPr>
          <p:nvPr/>
        </p:nvSpPr>
        <p:spPr bwMode="auto">
          <a:xfrm>
            <a:off x="4138613" y="4664075"/>
            <a:ext cx="966787" cy="5715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2000" b="1"/>
              <a:t>I</a:t>
            </a:r>
            <a:r>
              <a:rPr lang="en-US" sz="2000" b="1" baseline="-25000"/>
              <a:t>2</a:t>
            </a:r>
            <a:endParaRPr lang="en-US" sz="2000" b="1"/>
          </a:p>
        </p:txBody>
      </p:sp>
      <p:sp>
        <p:nvSpPr>
          <p:cNvPr id="2" name="Title 1"/>
          <p:cNvSpPr>
            <a:spLocks noGrp="1"/>
          </p:cNvSpPr>
          <p:nvPr>
            <p:ph type="title"/>
          </p:nvPr>
        </p:nvSpPr>
        <p:spPr/>
        <p:txBody>
          <a:bodyPr/>
          <a:lstStyle/>
          <a:p>
            <a:r>
              <a:rPr lang="en-US" dirty="0"/>
              <a:t>Interpreting an instruction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03143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Oval 2"/>
          <p:cNvSpPr>
            <a:spLocks noChangeArrowheads="1"/>
          </p:cNvSpPr>
          <p:nvPr/>
        </p:nvSpPr>
        <p:spPr bwMode="auto">
          <a:xfrm>
            <a:off x="3505200" y="3505200"/>
            <a:ext cx="1600200" cy="990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5363" name="Text Box 3"/>
          <p:cNvSpPr txBox="1">
            <a:spLocks noChangeArrowheads="1"/>
          </p:cNvSpPr>
          <p:nvPr/>
        </p:nvSpPr>
        <p:spPr bwMode="auto">
          <a:xfrm>
            <a:off x="1682750" y="3810000"/>
            <a:ext cx="755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Fetch</a:t>
            </a:r>
          </a:p>
        </p:txBody>
      </p:sp>
      <p:sp>
        <p:nvSpPr>
          <p:cNvPr id="15364" name="Text Box 4"/>
          <p:cNvSpPr txBox="1">
            <a:spLocks noChangeArrowheads="1"/>
          </p:cNvSpPr>
          <p:nvPr/>
        </p:nvSpPr>
        <p:spPr bwMode="auto">
          <a:xfrm>
            <a:off x="3810000" y="3810000"/>
            <a:ext cx="971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Decode</a:t>
            </a:r>
          </a:p>
        </p:txBody>
      </p:sp>
      <p:cxnSp>
        <p:nvCxnSpPr>
          <p:cNvPr id="15365" name="AutoShape 5"/>
          <p:cNvCxnSpPr>
            <a:cxnSpLocks noChangeShapeType="1"/>
            <a:endCxn id="15362" idx="2"/>
          </p:cNvCxnSpPr>
          <p:nvPr/>
        </p:nvCxnSpPr>
        <p:spPr bwMode="auto">
          <a:xfrm>
            <a:off x="2819400" y="3986213"/>
            <a:ext cx="685800" cy="14287"/>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5366" name="Oval 6"/>
          <p:cNvSpPr>
            <a:spLocks noChangeArrowheads="1"/>
          </p:cNvSpPr>
          <p:nvPr/>
        </p:nvSpPr>
        <p:spPr bwMode="auto">
          <a:xfrm>
            <a:off x="1219200" y="3505200"/>
            <a:ext cx="1600200" cy="990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5367" name="Oval 7"/>
          <p:cNvSpPr>
            <a:spLocks noChangeArrowheads="1"/>
          </p:cNvSpPr>
          <p:nvPr/>
        </p:nvSpPr>
        <p:spPr bwMode="auto">
          <a:xfrm>
            <a:off x="5791200" y="3505200"/>
            <a:ext cx="1600200" cy="990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5368" name="Text Box 8"/>
          <p:cNvSpPr txBox="1">
            <a:spLocks noChangeArrowheads="1"/>
          </p:cNvSpPr>
          <p:nvPr/>
        </p:nvSpPr>
        <p:spPr bwMode="auto">
          <a:xfrm>
            <a:off x="6096000" y="3810000"/>
            <a:ext cx="1009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Execute</a:t>
            </a:r>
          </a:p>
        </p:txBody>
      </p:sp>
      <p:cxnSp>
        <p:nvCxnSpPr>
          <p:cNvPr id="15369" name="AutoShape 9"/>
          <p:cNvCxnSpPr>
            <a:cxnSpLocks noChangeShapeType="1"/>
            <a:endCxn id="15367" idx="2"/>
          </p:cNvCxnSpPr>
          <p:nvPr/>
        </p:nvCxnSpPr>
        <p:spPr bwMode="auto">
          <a:xfrm>
            <a:off x="5105400" y="3986213"/>
            <a:ext cx="685800" cy="14287"/>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5370" name="Text Box 10"/>
          <p:cNvSpPr txBox="1">
            <a:spLocks noChangeArrowheads="1"/>
          </p:cNvSpPr>
          <p:nvPr/>
        </p:nvSpPr>
        <p:spPr bwMode="auto">
          <a:xfrm>
            <a:off x="76200" y="4233863"/>
            <a:ext cx="13652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Instruction</a:t>
            </a:r>
          </a:p>
          <a:p>
            <a:pPr eaLnBrk="1" hangingPunct="1"/>
            <a:r>
              <a:rPr lang="en-US" sz="1800" b="1"/>
              <a:t>       in</a:t>
            </a:r>
          </a:p>
        </p:txBody>
      </p:sp>
      <p:sp>
        <p:nvSpPr>
          <p:cNvPr id="15371" name="Text Box 11"/>
          <p:cNvSpPr txBox="1">
            <a:spLocks noChangeArrowheads="1"/>
          </p:cNvSpPr>
          <p:nvPr/>
        </p:nvSpPr>
        <p:spPr bwMode="auto">
          <a:xfrm>
            <a:off x="7461250" y="4249738"/>
            <a:ext cx="13652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Instruction</a:t>
            </a:r>
          </a:p>
          <a:p>
            <a:pPr eaLnBrk="1" hangingPunct="1"/>
            <a:r>
              <a:rPr lang="en-US" sz="1800" b="1"/>
              <a:t>      out</a:t>
            </a:r>
          </a:p>
        </p:txBody>
      </p:sp>
      <p:cxnSp>
        <p:nvCxnSpPr>
          <p:cNvPr id="15372" name="AutoShape 12"/>
          <p:cNvCxnSpPr>
            <a:cxnSpLocks noChangeShapeType="1"/>
          </p:cNvCxnSpPr>
          <p:nvPr/>
        </p:nvCxnSpPr>
        <p:spPr bwMode="auto">
          <a:xfrm>
            <a:off x="533400" y="3986213"/>
            <a:ext cx="685800" cy="14287"/>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5373" name="AutoShape 13"/>
          <p:cNvCxnSpPr>
            <a:cxnSpLocks noChangeShapeType="1"/>
          </p:cNvCxnSpPr>
          <p:nvPr/>
        </p:nvCxnSpPr>
        <p:spPr bwMode="auto">
          <a:xfrm>
            <a:off x="7385050" y="4000500"/>
            <a:ext cx="685800" cy="14288"/>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5374" name="Text Box 14"/>
          <p:cNvSpPr txBox="1">
            <a:spLocks noChangeArrowheads="1"/>
          </p:cNvSpPr>
          <p:nvPr/>
        </p:nvSpPr>
        <p:spPr bwMode="auto">
          <a:xfrm>
            <a:off x="6407150" y="4664075"/>
            <a:ext cx="977900" cy="75247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2000" b="1"/>
              <a:t>I</a:t>
            </a:r>
            <a:r>
              <a:rPr lang="en-US" sz="2000" b="1" baseline="-25000"/>
              <a:t>2</a:t>
            </a:r>
            <a:endParaRPr lang="en-US" sz="2000" b="1"/>
          </a:p>
        </p:txBody>
      </p:sp>
      <p:sp>
        <p:nvSpPr>
          <p:cNvPr id="2" name="Title 1"/>
          <p:cNvSpPr>
            <a:spLocks noGrp="1"/>
          </p:cNvSpPr>
          <p:nvPr>
            <p:ph type="title"/>
          </p:nvPr>
        </p:nvSpPr>
        <p:spPr/>
        <p:txBody>
          <a:bodyPr/>
          <a:lstStyle/>
          <a:p>
            <a:r>
              <a:rPr lang="en-US" dirty="0"/>
              <a:t>Interpreting an instruction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450722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41"/>
          <p:cNvGrpSpPr>
            <a:grpSpLocks/>
          </p:cNvGrpSpPr>
          <p:nvPr/>
        </p:nvGrpSpPr>
        <p:grpSpPr bwMode="auto">
          <a:xfrm>
            <a:off x="1647166" y="2040279"/>
            <a:ext cx="6466999" cy="4718474"/>
            <a:chOff x="476736" y="251883"/>
            <a:chExt cx="11014232" cy="8241560"/>
          </a:xfrm>
        </p:grpSpPr>
        <p:sp>
          <p:nvSpPr>
            <p:cNvPr id="16387" name="Rectangle 4"/>
            <p:cNvSpPr>
              <a:spLocks noChangeArrowheads="1"/>
            </p:cNvSpPr>
            <p:nvPr/>
          </p:nvSpPr>
          <p:spPr bwMode="auto">
            <a:xfrm>
              <a:off x="1089660" y="914400"/>
              <a:ext cx="594360" cy="6096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800"/>
            </a:p>
          </p:txBody>
        </p:sp>
        <p:sp>
          <p:nvSpPr>
            <p:cNvPr id="16388" name="Text Box 5"/>
            <p:cNvSpPr txBox="1">
              <a:spLocks noChangeArrowheads="1"/>
            </p:cNvSpPr>
            <p:nvPr/>
          </p:nvSpPr>
          <p:spPr bwMode="auto">
            <a:xfrm>
              <a:off x="1188719" y="1015999"/>
              <a:ext cx="423449"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F</a:t>
              </a:r>
            </a:p>
          </p:txBody>
        </p:sp>
        <p:sp>
          <p:nvSpPr>
            <p:cNvPr id="16389" name="Line 8"/>
            <p:cNvSpPr>
              <a:spLocks noChangeShapeType="1"/>
            </p:cNvSpPr>
            <p:nvPr/>
          </p:nvSpPr>
          <p:spPr bwMode="auto">
            <a:xfrm flipH="1" flipV="1">
              <a:off x="1066800" y="761999"/>
              <a:ext cx="22860" cy="7061203"/>
            </a:xfrm>
            <a:prstGeom prst="line">
              <a:avLst/>
            </a:prstGeom>
            <a:noFill/>
            <a:ln w="317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6390" name="Text Box 9"/>
            <p:cNvSpPr txBox="1">
              <a:spLocks noChangeArrowheads="1"/>
            </p:cNvSpPr>
            <p:nvPr/>
          </p:nvSpPr>
          <p:spPr bwMode="auto">
            <a:xfrm>
              <a:off x="476736" y="251883"/>
              <a:ext cx="1957202"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instructions</a:t>
              </a:r>
            </a:p>
          </p:txBody>
        </p:sp>
        <p:sp>
          <p:nvSpPr>
            <p:cNvPr id="16391" name="Line 10"/>
            <p:cNvSpPr>
              <a:spLocks noChangeShapeType="1"/>
            </p:cNvSpPr>
            <p:nvPr/>
          </p:nvSpPr>
          <p:spPr bwMode="auto">
            <a:xfrm>
              <a:off x="1089667" y="7823200"/>
              <a:ext cx="10401301" cy="0"/>
            </a:xfrm>
            <a:prstGeom prst="line">
              <a:avLst/>
            </a:prstGeom>
            <a:noFill/>
            <a:ln w="3175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6392" name="Rectangle 14"/>
            <p:cNvSpPr>
              <a:spLocks noChangeArrowheads="1"/>
            </p:cNvSpPr>
            <p:nvPr/>
          </p:nvSpPr>
          <p:spPr bwMode="auto">
            <a:xfrm>
              <a:off x="616780" y="2910244"/>
              <a:ext cx="433870"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en-US" sz="1800" b="1">
                  <a:cs typeface="Times New Roman" charset="0"/>
                </a:rPr>
                <a:t>I</a:t>
              </a:r>
              <a:r>
                <a:rPr lang="en-US" sz="1800" b="1" baseline="-30000">
                  <a:cs typeface="Times New Roman" charset="0"/>
                </a:rPr>
                <a:t>4</a:t>
              </a:r>
              <a:endParaRPr lang="en-US" sz="1800" b="1"/>
            </a:p>
          </p:txBody>
        </p:sp>
        <p:sp>
          <p:nvSpPr>
            <p:cNvPr id="16393" name="Rectangle 15"/>
            <p:cNvSpPr>
              <a:spLocks noChangeArrowheads="1"/>
            </p:cNvSpPr>
            <p:nvPr/>
          </p:nvSpPr>
          <p:spPr bwMode="auto">
            <a:xfrm>
              <a:off x="1684020" y="914400"/>
              <a:ext cx="594360" cy="6096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800"/>
            </a:p>
          </p:txBody>
        </p:sp>
        <p:sp>
          <p:nvSpPr>
            <p:cNvPr id="16394" name="Text Box 16"/>
            <p:cNvSpPr txBox="1">
              <a:spLocks noChangeArrowheads="1"/>
            </p:cNvSpPr>
            <p:nvPr/>
          </p:nvSpPr>
          <p:spPr bwMode="auto">
            <a:xfrm>
              <a:off x="1783081" y="1015999"/>
              <a:ext cx="456791"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D</a:t>
              </a:r>
            </a:p>
          </p:txBody>
        </p:sp>
        <p:sp>
          <p:nvSpPr>
            <p:cNvPr id="16395" name="Rectangle 17"/>
            <p:cNvSpPr>
              <a:spLocks noChangeArrowheads="1"/>
            </p:cNvSpPr>
            <p:nvPr/>
          </p:nvSpPr>
          <p:spPr bwMode="auto">
            <a:xfrm>
              <a:off x="2278380" y="914400"/>
              <a:ext cx="594360" cy="6096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800"/>
            </a:p>
          </p:txBody>
        </p:sp>
        <p:sp>
          <p:nvSpPr>
            <p:cNvPr id="16396" name="Text Box 18"/>
            <p:cNvSpPr txBox="1">
              <a:spLocks noChangeArrowheads="1"/>
            </p:cNvSpPr>
            <p:nvPr/>
          </p:nvSpPr>
          <p:spPr bwMode="auto">
            <a:xfrm>
              <a:off x="2377441" y="1015999"/>
              <a:ext cx="440120"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E</a:t>
              </a:r>
            </a:p>
          </p:txBody>
        </p:sp>
        <p:sp>
          <p:nvSpPr>
            <p:cNvPr id="16397" name="Rectangle 19"/>
            <p:cNvSpPr>
              <a:spLocks noChangeArrowheads="1"/>
            </p:cNvSpPr>
            <p:nvPr/>
          </p:nvSpPr>
          <p:spPr bwMode="auto">
            <a:xfrm>
              <a:off x="2895600" y="1524000"/>
              <a:ext cx="594360" cy="6096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800"/>
            </a:p>
          </p:txBody>
        </p:sp>
        <p:sp>
          <p:nvSpPr>
            <p:cNvPr id="16398" name="Text Box 20"/>
            <p:cNvSpPr txBox="1">
              <a:spLocks noChangeArrowheads="1"/>
            </p:cNvSpPr>
            <p:nvPr/>
          </p:nvSpPr>
          <p:spPr bwMode="auto">
            <a:xfrm>
              <a:off x="2994659" y="1625598"/>
              <a:ext cx="423449"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F</a:t>
              </a:r>
            </a:p>
          </p:txBody>
        </p:sp>
        <p:sp>
          <p:nvSpPr>
            <p:cNvPr id="16399" name="Rectangle 21"/>
            <p:cNvSpPr>
              <a:spLocks noChangeArrowheads="1"/>
            </p:cNvSpPr>
            <p:nvPr/>
          </p:nvSpPr>
          <p:spPr bwMode="auto">
            <a:xfrm>
              <a:off x="594361" y="2224444"/>
              <a:ext cx="517226"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en-US" sz="1800" b="1">
                  <a:cs typeface="Times New Roman" charset="0"/>
                </a:rPr>
                <a:t>I</a:t>
              </a:r>
              <a:r>
                <a:rPr lang="en-US" sz="1800" b="1" baseline="-30000">
                  <a:cs typeface="Times New Roman" charset="0"/>
                </a:rPr>
                <a:t>3</a:t>
              </a:r>
              <a:r>
                <a:rPr lang="en-US" sz="1800" b="1"/>
                <a:t> </a:t>
              </a:r>
            </a:p>
          </p:txBody>
        </p:sp>
        <p:sp>
          <p:nvSpPr>
            <p:cNvPr id="16400" name="Rectangle 22"/>
            <p:cNvSpPr>
              <a:spLocks noChangeArrowheads="1"/>
            </p:cNvSpPr>
            <p:nvPr/>
          </p:nvSpPr>
          <p:spPr bwMode="auto">
            <a:xfrm>
              <a:off x="3489960" y="1524000"/>
              <a:ext cx="594360" cy="6096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800"/>
            </a:p>
          </p:txBody>
        </p:sp>
        <p:sp>
          <p:nvSpPr>
            <p:cNvPr id="16401" name="Text Box 23"/>
            <p:cNvSpPr txBox="1">
              <a:spLocks noChangeArrowheads="1"/>
            </p:cNvSpPr>
            <p:nvPr/>
          </p:nvSpPr>
          <p:spPr bwMode="auto">
            <a:xfrm>
              <a:off x="3589021" y="1625598"/>
              <a:ext cx="456791"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D</a:t>
              </a:r>
            </a:p>
          </p:txBody>
        </p:sp>
        <p:sp>
          <p:nvSpPr>
            <p:cNvPr id="16402" name="Rectangle 24"/>
            <p:cNvSpPr>
              <a:spLocks noChangeArrowheads="1"/>
            </p:cNvSpPr>
            <p:nvPr/>
          </p:nvSpPr>
          <p:spPr bwMode="auto">
            <a:xfrm>
              <a:off x="4084319" y="1524000"/>
              <a:ext cx="594360" cy="6096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800"/>
            </a:p>
          </p:txBody>
        </p:sp>
        <p:sp>
          <p:nvSpPr>
            <p:cNvPr id="16403" name="Text Box 25"/>
            <p:cNvSpPr txBox="1">
              <a:spLocks noChangeArrowheads="1"/>
            </p:cNvSpPr>
            <p:nvPr/>
          </p:nvSpPr>
          <p:spPr bwMode="auto">
            <a:xfrm>
              <a:off x="4183381" y="1625598"/>
              <a:ext cx="440120"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E</a:t>
              </a:r>
            </a:p>
          </p:txBody>
        </p:sp>
        <p:sp>
          <p:nvSpPr>
            <p:cNvPr id="16404" name="Rectangle 26"/>
            <p:cNvSpPr>
              <a:spLocks noChangeArrowheads="1"/>
            </p:cNvSpPr>
            <p:nvPr/>
          </p:nvSpPr>
          <p:spPr bwMode="auto">
            <a:xfrm>
              <a:off x="4709160" y="2133600"/>
              <a:ext cx="594360" cy="6096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800"/>
            </a:p>
          </p:txBody>
        </p:sp>
        <p:sp>
          <p:nvSpPr>
            <p:cNvPr id="16405" name="Text Box 27"/>
            <p:cNvSpPr txBox="1">
              <a:spLocks noChangeArrowheads="1"/>
            </p:cNvSpPr>
            <p:nvPr/>
          </p:nvSpPr>
          <p:spPr bwMode="auto">
            <a:xfrm>
              <a:off x="4808220" y="2235200"/>
              <a:ext cx="423449"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F</a:t>
              </a:r>
            </a:p>
          </p:txBody>
        </p:sp>
        <p:sp>
          <p:nvSpPr>
            <p:cNvPr id="16406" name="Rectangle 28"/>
            <p:cNvSpPr>
              <a:spLocks noChangeArrowheads="1"/>
            </p:cNvSpPr>
            <p:nvPr/>
          </p:nvSpPr>
          <p:spPr bwMode="auto">
            <a:xfrm>
              <a:off x="594361" y="1665646"/>
              <a:ext cx="517226"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en-US" sz="1800" b="1">
                  <a:cs typeface="Times New Roman" charset="0"/>
                </a:rPr>
                <a:t>I</a:t>
              </a:r>
              <a:r>
                <a:rPr lang="en-US" sz="1800" b="1" baseline="-30000">
                  <a:cs typeface="Times New Roman" charset="0"/>
                </a:rPr>
                <a:t>2</a:t>
              </a:r>
              <a:r>
                <a:rPr lang="en-US" sz="1800" b="1"/>
                <a:t> </a:t>
              </a:r>
            </a:p>
          </p:txBody>
        </p:sp>
        <p:sp>
          <p:nvSpPr>
            <p:cNvPr id="16407" name="Rectangle 29"/>
            <p:cNvSpPr>
              <a:spLocks noChangeArrowheads="1"/>
            </p:cNvSpPr>
            <p:nvPr/>
          </p:nvSpPr>
          <p:spPr bwMode="auto">
            <a:xfrm>
              <a:off x="5303519" y="2133600"/>
              <a:ext cx="594360" cy="6096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800"/>
            </a:p>
          </p:txBody>
        </p:sp>
        <p:sp>
          <p:nvSpPr>
            <p:cNvPr id="16408" name="Text Box 30"/>
            <p:cNvSpPr txBox="1">
              <a:spLocks noChangeArrowheads="1"/>
            </p:cNvSpPr>
            <p:nvPr/>
          </p:nvSpPr>
          <p:spPr bwMode="auto">
            <a:xfrm>
              <a:off x="5402580" y="2235200"/>
              <a:ext cx="456791"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D</a:t>
              </a:r>
            </a:p>
          </p:txBody>
        </p:sp>
        <p:sp>
          <p:nvSpPr>
            <p:cNvPr id="16409" name="Rectangle 31"/>
            <p:cNvSpPr>
              <a:spLocks noChangeArrowheads="1"/>
            </p:cNvSpPr>
            <p:nvPr/>
          </p:nvSpPr>
          <p:spPr bwMode="auto">
            <a:xfrm>
              <a:off x="5897881" y="2133600"/>
              <a:ext cx="594360" cy="6096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800"/>
            </a:p>
          </p:txBody>
        </p:sp>
        <p:sp>
          <p:nvSpPr>
            <p:cNvPr id="16410" name="Text Box 32"/>
            <p:cNvSpPr txBox="1">
              <a:spLocks noChangeArrowheads="1"/>
            </p:cNvSpPr>
            <p:nvPr/>
          </p:nvSpPr>
          <p:spPr bwMode="auto">
            <a:xfrm>
              <a:off x="5996940" y="2235200"/>
              <a:ext cx="440120"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E</a:t>
              </a:r>
            </a:p>
          </p:txBody>
        </p:sp>
        <p:sp>
          <p:nvSpPr>
            <p:cNvPr id="16411" name="Rectangle 33"/>
            <p:cNvSpPr>
              <a:spLocks noChangeArrowheads="1"/>
            </p:cNvSpPr>
            <p:nvPr/>
          </p:nvSpPr>
          <p:spPr bwMode="auto">
            <a:xfrm>
              <a:off x="6522719" y="2743200"/>
              <a:ext cx="594360" cy="6096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800"/>
            </a:p>
          </p:txBody>
        </p:sp>
        <p:sp>
          <p:nvSpPr>
            <p:cNvPr id="16412" name="Text Box 34"/>
            <p:cNvSpPr txBox="1">
              <a:spLocks noChangeArrowheads="1"/>
            </p:cNvSpPr>
            <p:nvPr/>
          </p:nvSpPr>
          <p:spPr bwMode="auto">
            <a:xfrm>
              <a:off x="6621780" y="2844800"/>
              <a:ext cx="423449"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F</a:t>
              </a:r>
            </a:p>
          </p:txBody>
        </p:sp>
        <p:sp>
          <p:nvSpPr>
            <p:cNvPr id="16413" name="Rectangle 35"/>
            <p:cNvSpPr>
              <a:spLocks noChangeArrowheads="1"/>
            </p:cNvSpPr>
            <p:nvPr/>
          </p:nvSpPr>
          <p:spPr bwMode="auto">
            <a:xfrm>
              <a:off x="594361" y="852844"/>
              <a:ext cx="517226"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en-US" sz="1800" b="1">
                  <a:cs typeface="Times New Roman" charset="0"/>
                </a:rPr>
                <a:t>I</a:t>
              </a:r>
              <a:r>
                <a:rPr lang="en-US" sz="1800" b="1" baseline="-30000">
                  <a:cs typeface="Times New Roman" charset="0"/>
                </a:rPr>
                <a:t>1</a:t>
              </a:r>
              <a:r>
                <a:rPr lang="en-US" sz="1800" b="1"/>
                <a:t> </a:t>
              </a:r>
            </a:p>
          </p:txBody>
        </p:sp>
        <p:sp>
          <p:nvSpPr>
            <p:cNvPr id="16414" name="Rectangle 36"/>
            <p:cNvSpPr>
              <a:spLocks noChangeArrowheads="1"/>
            </p:cNvSpPr>
            <p:nvPr/>
          </p:nvSpPr>
          <p:spPr bwMode="auto">
            <a:xfrm>
              <a:off x="7117081" y="2743200"/>
              <a:ext cx="594360" cy="6096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800"/>
            </a:p>
          </p:txBody>
        </p:sp>
        <p:sp>
          <p:nvSpPr>
            <p:cNvPr id="16415" name="Text Box 37"/>
            <p:cNvSpPr txBox="1">
              <a:spLocks noChangeArrowheads="1"/>
            </p:cNvSpPr>
            <p:nvPr/>
          </p:nvSpPr>
          <p:spPr bwMode="auto">
            <a:xfrm>
              <a:off x="7216140" y="2844800"/>
              <a:ext cx="456791"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D</a:t>
              </a:r>
            </a:p>
          </p:txBody>
        </p:sp>
        <p:sp>
          <p:nvSpPr>
            <p:cNvPr id="16416" name="Rectangle 38"/>
            <p:cNvSpPr>
              <a:spLocks noChangeArrowheads="1"/>
            </p:cNvSpPr>
            <p:nvPr/>
          </p:nvSpPr>
          <p:spPr bwMode="auto">
            <a:xfrm>
              <a:off x="7711440" y="2743200"/>
              <a:ext cx="594360" cy="6096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800"/>
            </a:p>
          </p:txBody>
        </p:sp>
        <p:sp>
          <p:nvSpPr>
            <p:cNvPr id="16417" name="Text Box 39"/>
            <p:cNvSpPr txBox="1">
              <a:spLocks noChangeArrowheads="1"/>
            </p:cNvSpPr>
            <p:nvPr/>
          </p:nvSpPr>
          <p:spPr bwMode="auto">
            <a:xfrm>
              <a:off x="7810500" y="2844800"/>
              <a:ext cx="440120"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E</a:t>
              </a:r>
            </a:p>
          </p:txBody>
        </p:sp>
        <p:sp>
          <p:nvSpPr>
            <p:cNvPr id="16418" name="Rectangle 14"/>
            <p:cNvSpPr>
              <a:spLocks noChangeArrowheads="1"/>
            </p:cNvSpPr>
            <p:nvPr/>
          </p:nvSpPr>
          <p:spPr bwMode="auto">
            <a:xfrm>
              <a:off x="609600" y="3672749"/>
              <a:ext cx="433870" cy="1600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en-US" sz="1800" b="1">
                  <a:cs typeface="Times New Roman" charset="0"/>
                </a:rPr>
                <a:t>I</a:t>
              </a:r>
              <a:r>
                <a:rPr lang="en-US" sz="1800" b="1" baseline="-30000">
                  <a:cs typeface="Times New Roman" charset="0"/>
                </a:rPr>
                <a:t>5</a:t>
              </a:r>
            </a:p>
            <a:p>
              <a:r>
                <a:rPr lang="en-US" sz="1800" b="1" baseline="-30000">
                  <a:cs typeface="Times New Roman" charset="0"/>
                </a:rPr>
                <a:t>.</a:t>
              </a:r>
            </a:p>
            <a:p>
              <a:r>
                <a:rPr lang="en-US" sz="1800" b="1" baseline="-30000">
                  <a:cs typeface="Times New Roman" charset="0"/>
                </a:rPr>
                <a:t>.</a:t>
              </a:r>
            </a:p>
            <a:p>
              <a:r>
                <a:rPr lang="en-US" sz="1800" b="1" baseline="-30000">
                  <a:cs typeface="Times New Roman" charset="0"/>
                </a:rPr>
                <a:t>.</a:t>
              </a:r>
            </a:p>
            <a:p>
              <a:r>
                <a:rPr lang="en-US" sz="1800" b="1" baseline="-30000">
                  <a:cs typeface="Times New Roman" charset="0"/>
                </a:rPr>
                <a:t>.</a:t>
              </a:r>
              <a:endParaRPr lang="en-US" sz="1800" b="1"/>
            </a:p>
          </p:txBody>
        </p:sp>
        <p:sp>
          <p:nvSpPr>
            <p:cNvPr id="16419" name="TextBox 35"/>
            <p:cNvSpPr txBox="1">
              <a:spLocks noChangeArrowheads="1"/>
            </p:cNvSpPr>
            <p:nvPr/>
          </p:nvSpPr>
          <p:spPr bwMode="auto">
            <a:xfrm>
              <a:off x="8363476" y="3657600"/>
              <a:ext cx="1523751"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a:t>
              </a:r>
            </a:p>
          </p:txBody>
        </p:sp>
        <p:sp>
          <p:nvSpPr>
            <p:cNvPr id="16420" name="TextBox 36"/>
            <p:cNvSpPr txBox="1">
              <a:spLocks noChangeArrowheads="1"/>
            </p:cNvSpPr>
            <p:nvPr/>
          </p:nvSpPr>
          <p:spPr bwMode="auto">
            <a:xfrm>
              <a:off x="9753600" y="4191000"/>
              <a:ext cx="1223668"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a:t>
              </a:r>
            </a:p>
          </p:txBody>
        </p:sp>
        <p:sp>
          <p:nvSpPr>
            <p:cNvPr id="16421" name="TextBox 39"/>
            <p:cNvSpPr txBox="1">
              <a:spLocks noChangeArrowheads="1"/>
            </p:cNvSpPr>
            <p:nvPr/>
          </p:nvSpPr>
          <p:spPr bwMode="auto">
            <a:xfrm>
              <a:off x="1295401" y="8001000"/>
              <a:ext cx="9425914"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     2      3       4       5      6       7      8      9        ………………….        </a:t>
              </a:r>
            </a:p>
          </p:txBody>
        </p:sp>
        <p:sp>
          <p:nvSpPr>
            <p:cNvPr id="16422" name="Text Box 11"/>
            <p:cNvSpPr txBox="1">
              <a:spLocks noChangeArrowheads="1"/>
            </p:cNvSpPr>
            <p:nvPr/>
          </p:nvSpPr>
          <p:spPr bwMode="auto">
            <a:xfrm>
              <a:off x="10504631" y="7391399"/>
              <a:ext cx="856902"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time</a:t>
              </a:r>
            </a:p>
          </p:txBody>
        </p:sp>
      </p:grpSp>
      <p:sp>
        <p:nvSpPr>
          <p:cNvPr id="5" name="Title 4"/>
          <p:cNvSpPr>
            <a:spLocks noGrp="1"/>
          </p:cNvSpPr>
          <p:nvPr>
            <p:ph type="title"/>
          </p:nvPr>
        </p:nvSpPr>
        <p:spPr/>
        <p:txBody>
          <a:bodyPr/>
          <a:lstStyle/>
          <a:p>
            <a:r>
              <a:rPr lang="en-US" dirty="0"/>
              <a:t>One at a time</a:t>
            </a:r>
            <a:r>
              <a:rPr lang="mr-IN" dirty="0"/>
              <a:t>…</a:t>
            </a:r>
            <a:endParaRPr lang="en-US" dirty="0"/>
          </a:p>
        </p:txBody>
      </p:sp>
      <p:cxnSp>
        <p:nvCxnSpPr>
          <p:cNvPr id="7" name="Straight Arrow Connector 6"/>
          <p:cNvCxnSpPr/>
          <p:nvPr/>
        </p:nvCxnSpPr>
        <p:spPr>
          <a:xfrm>
            <a:off x="3374191" y="2322213"/>
            <a:ext cx="3146744" cy="9474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4888350" y="2419585"/>
            <a:ext cx="1323247" cy="369332"/>
          </a:xfrm>
          <a:prstGeom prst="rect">
            <a:avLst/>
          </a:prstGeom>
          <a:noFill/>
        </p:spPr>
        <p:txBody>
          <a:bodyPr wrap="square" rtlCol="0">
            <a:spAutoFit/>
          </a:bodyPr>
          <a:lstStyle/>
          <a:p>
            <a:r>
              <a:rPr lang="en-US" dirty="0">
                <a:solidFill>
                  <a:schemeClr val="accent1">
                    <a:lumMod val="60000"/>
                    <a:lumOff val="40000"/>
                  </a:schemeClr>
                </a:solidFill>
              </a:rPr>
              <a:t>Waterfall</a:t>
            </a:r>
          </a:p>
        </p:txBody>
      </p:sp>
    </p:spTree>
    <p:extLst>
      <p:ext uri="{BB962C8B-B14F-4D97-AF65-F5344CB8AC3E}">
        <p14:creationId xmlns:p14="http://schemas.microsoft.com/office/powerpoint/2010/main" val="1581334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Oval 2"/>
          <p:cNvSpPr>
            <a:spLocks noChangeArrowheads="1"/>
          </p:cNvSpPr>
          <p:nvPr/>
        </p:nvSpPr>
        <p:spPr bwMode="auto">
          <a:xfrm>
            <a:off x="3505200" y="3505200"/>
            <a:ext cx="1600200" cy="990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5363" name="Text Box 3"/>
          <p:cNvSpPr txBox="1">
            <a:spLocks noChangeArrowheads="1"/>
          </p:cNvSpPr>
          <p:nvPr/>
        </p:nvSpPr>
        <p:spPr bwMode="auto">
          <a:xfrm>
            <a:off x="1682750" y="3810000"/>
            <a:ext cx="755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Fetch</a:t>
            </a:r>
          </a:p>
        </p:txBody>
      </p:sp>
      <p:sp>
        <p:nvSpPr>
          <p:cNvPr id="15364" name="Text Box 4"/>
          <p:cNvSpPr txBox="1">
            <a:spLocks noChangeArrowheads="1"/>
          </p:cNvSpPr>
          <p:nvPr/>
        </p:nvSpPr>
        <p:spPr bwMode="auto">
          <a:xfrm>
            <a:off x="3810000" y="3810000"/>
            <a:ext cx="971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Decode</a:t>
            </a:r>
          </a:p>
        </p:txBody>
      </p:sp>
      <p:cxnSp>
        <p:nvCxnSpPr>
          <p:cNvPr id="15365" name="AutoShape 5"/>
          <p:cNvCxnSpPr>
            <a:cxnSpLocks noChangeShapeType="1"/>
            <a:endCxn id="15362" idx="2"/>
          </p:cNvCxnSpPr>
          <p:nvPr/>
        </p:nvCxnSpPr>
        <p:spPr bwMode="auto">
          <a:xfrm>
            <a:off x="2819400" y="3986213"/>
            <a:ext cx="685800" cy="14287"/>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5366" name="Oval 6"/>
          <p:cNvSpPr>
            <a:spLocks noChangeArrowheads="1"/>
          </p:cNvSpPr>
          <p:nvPr/>
        </p:nvSpPr>
        <p:spPr bwMode="auto">
          <a:xfrm>
            <a:off x="1219200" y="3505200"/>
            <a:ext cx="1600200" cy="990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5367" name="Oval 7"/>
          <p:cNvSpPr>
            <a:spLocks noChangeArrowheads="1"/>
          </p:cNvSpPr>
          <p:nvPr/>
        </p:nvSpPr>
        <p:spPr bwMode="auto">
          <a:xfrm>
            <a:off x="5791200" y="3505200"/>
            <a:ext cx="1600200" cy="990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5368" name="Text Box 8"/>
          <p:cNvSpPr txBox="1">
            <a:spLocks noChangeArrowheads="1"/>
          </p:cNvSpPr>
          <p:nvPr/>
        </p:nvSpPr>
        <p:spPr bwMode="auto">
          <a:xfrm>
            <a:off x="6096000" y="3810000"/>
            <a:ext cx="1009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Execute</a:t>
            </a:r>
          </a:p>
        </p:txBody>
      </p:sp>
      <p:cxnSp>
        <p:nvCxnSpPr>
          <p:cNvPr id="15369" name="AutoShape 9"/>
          <p:cNvCxnSpPr>
            <a:cxnSpLocks noChangeShapeType="1"/>
            <a:endCxn id="15367" idx="2"/>
          </p:cNvCxnSpPr>
          <p:nvPr/>
        </p:nvCxnSpPr>
        <p:spPr bwMode="auto">
          <a:xfrm>
            <a:off x="5105400" y="3986213"/>
            <a:ext cx="685800" cy="14287"/>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5370" name="Text Box 10"/>
          <p:cNvSpPr txBox="1">
            <a:spLocks noChangeArrowheads="1"/>
          </p:cNvSpPr>
          <p:nvPr/>
        </p:nvSpPr>
        <p:spPr bwMode="auto">
          <a:xfrm>
            <a:off x="76200" y="4233863"/>
            <a:ext cx="13652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Instruction</a:t>
            </a:r>
          </a:p>
          <a:p>
            <a:pPr eaLnBrk="1" hangingPunct="1"/>
            <a:r>
              <a:rPr lang="en-US" sz="1800" b="1"/>
              <a:t>       in</a:t>
            </a:r>
          </a:p>
        </p:txBody>
      </p:sp>
      <p:sp>
        <p:nvSpPr>
          <p:cNvPr id="15371" name="Text Box 11"/>
          <p:cNvSpPr txBox="1">
            <a:spLocks noChangeArrowheads="1"/>
          </p:cNvSpPr>
          <p:nvPr/>
        </p:nvSpPr>
        <p:spPr bwMode="auto">
          <a:xfrm>
            <a:off x="7461250" y="4249738"/>
            <a:ext cx="13652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Instruction</a:t>
            </a:r>
          </a:p>
          <a:p>
            <a:pPr eaLnBrk="1" hangingPunct="1"/>
            <a:r>
              <a:rPr lang="en-US" sz="1800" b="1"/>
              <a:t>      out</a:t>
            </a:r>
          </a:p>
        </p:txBody>
      </p:sp>
      <p:cxnSp>
        <p:nvCxnSpPr>
          <p:cNvPr id="15372" name="AutoShape 12"/>
          <p:cNvCxnSpPr>
            <a:cxnSpLocks noChangeShapeType="1"/>
          </p:cNvCxnSpPr>
          <p:nvPr/>
        </p:nvCxnSpPr>
        <p:spPr bwMode="auto">
          <a:xfrm>
            <a:off x="533400" y="3986213"/>
            <a:ext cx="685800" cy="14287"/>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5373" name="AutoShape 13"/>
          <p:cNvCxnSpPr>
            <a:cxnSpLocks noChangeShapeType="1"/>
          </p:cNvCxnSpPr>
          <p:nvPr/>
        </p:nvCxnSpPr>
        <p:spPr bwMode="auto">
          <a:xfrm>
            <a:off x="7385050" y="4000500"/>
            <a:ext cx="685800" cy="14288"/>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5374" name="Text Box 14"/>
          <p:cNvSpPr txBox="1">
            <a:spLocks noChangeArrowheads="1"/>
          </p:cNvSpPr>
          <p:nvPr/>
        </p:nvSpPr>
        <p:spPr bwMode="auto">
          <a:xfrm>
            <a:off x="6407150" y="4761485"/>
            <a:ext cx="977900" cy="75247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2000" b="1" dirty="0"/>
              <a:t>I</a:t>
            </a:r>
            <a:r>
              <a:rPr lang="en-US" sz="2000" b="1" baseline="-25000" dirty="0"/>
              <a:t>1</a:t>
            </a:r>
            <a:endParaRPr lang="en-US" sz="2000" b="1" dirty="0"/>
          </a:p>
        </p:txBody>
      </p:sp>
      <p:sp>
        <p:nvSpPr>
          <p:cNvPr id="2" name="Title 1"/>
          <p:cNvSpPr>
            <a:spLocks noGrp="1"/>
          </p:cNvSpPr>
          <p:nvPr>
            <p:ph type="title"/>
          </p:nvPr>
        </p:nvSpPr>
        <p:spPr/>
        <p:txBody>
          <a:bodyPr/>
          <a:lstStyle/>
          <a:p>
            <a:r>
              <a:rPr lang="en-US" dirty="0"/>
              <a:t>Three at a time?</a:t>
            </a:r>
          </a:p>
        </p:txBody>
      </p:sp>
      <p:sp>
        <p:nvSpPr>
          <p:cNvPr id="17" name="Text Box 14"/>
          <p:cNvSpPr txBox="1">
            <a:spLocks noChangeArrowheads="1"/>
          </p:cNvSpPr>
          <p:nvPr/>
        </p:nvSpPr>
        <p:spPr bwMode="auto">
          <a:xfrm>
            <a:off x="4127500" y="4761485"/>
            <a:ext cx="977900" cy="75247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2000" b="1" dirty="0"/>
              <a:t>I</a:t>
            </a:r>
            <a:r>
              <a:rPr lang="en-US" sz="2000" b="1" baseline="-25000" dirty="0"/>
              <a:t>2</a:t>
            </a:r>
            <a:endParaRPr lang="en-US" sz="2000" b="1" dirty="0"/>
          </a:p>
        </p:txBody>
      </p:sp>
      <p:sp>
        <p:nvSpPr>
          <p:cNvPr id="18" name="Text Box 14"/>
          <p:cNvSpPr txBox="1">
            <a:spLocks noChangeArrowheads="1"/>
          </p:cNvSpPr>
          <p:nvPr/>
        </p:nvSpPr>
        <p:spPr bwMode="auto">
          <a:xfrm>
            <a:off x="1847850" y="4761485"/>
            <a:ext cx="977900" cy="75247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2000" b="1" dirty="0"/>
              <a:t>I</a:t>
            </a:r>
            <a:r>
              <a:rPr lang="en-US" sz="2000" b="1" baseline="-25000" dirty="0"/>
              <a:t>3</a:t>
            </a:r>
            <a:endParaRPr lang="en-US" sz="2000" b="1" dirty="0"/>
          </a:p>
        </p:txBody>
      </p:sp>
    </p:spTree>
    <p:extLst>
      <p:ext uri="{BB962C8B-B14F-4D97-AF65-F5344CB8AC3E}">
        <p14:creationId xmlns:p14="http://schemas.microsoft.com/office/powerpoint/2010/main" val="3662987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Instruction Frequency</a:t>
            </a:r>
          </a:p>
        </p:txBody>
      </p:sp>
      <p:sp>
        <p:nvSpPr>
          <p:cNvPr id="3" name="Content Placeholder 2"/>
          <p:cNvSpPr>
            <a:spLocks noGrp="1"/>
          </p:cNvSpPr>
          <p:nvPr>
            <p:ph idx="1"/>
          </p:nvPr>
        </p:nvSpPr>
        <p:spPr/>
        <p:txBody>
          <a:bodyPr>
            <a:normAutofit fontScale="92500" lnSpcReduction="20000"/>
          </a:bodyPr>
          <a:lstStyle/>
          <a:p>
            <a:r>
              <a:rPr lang="en-US" i="1" dirty="0"/>
              <a:t>Static </a:t>
            </a:r>
            <a:r>
              <a:rPr lang="en-US" dirty="0"/>
              <a:t>instruction frequency refers to number of times a particular instruction occurs in compiled code. </a:t>
            </a:r>
          </a:p>
          <a:p>
            <a:pPr lvl="1"/>
            <a:r>
              <a:rPr lang="en-US" dirty="0"/>
              <a:t>Impacts memory footprint</a:t>
            </a:r>
          </a:p>
          <a:p>
            <a:pPr lvl="1"/>
            <a:r>
              <a:rPr lang="en-US" dirty="0"/>
              <a:t>If a particular instruction appears a lot in a program, can try to optimize amount of space it occupies by clever instruction encoding techniques in the instruction format.</a:t>
            </a:r>
          </a:p>
          <a:p>
            <a:r>
              <a:rPr lang="en-US" i="1" dirty="0"/>
              <a:t>Dynamic</a:t>
            </a:r>
            <a:r>
              <a:rPr lang="en-US" dirty="0"/>
              <a:t> instruction frequency refers to number of times a particular instruction is executed when program is run.</a:t>
            </a:r>
          </a:p>
          <a:p>
            <a:pPr lvl="1"/>
            <a:r>
              <a:rPr lang="en-US" dirty="0"/>
              <a:t>Impacts  execution time of program</a:t>
            </a:r>
          </a:p>
          <a:p>
            <a:pPr lvl="1"/>
            <a:r>
              <a:rPr lang="en-US" dirty="0"/>
              <a:t>If dynamic frequency of an instruction is high then can try to make enhancements to </a:t>
            </a:r>
            <a:r>
              <a:rPr lang="en-US" dirty="0" err="1"/>
              <a:t>datapath</a:t>
            </a:r>
            <a:r>
              <a:rPr lang="en-US" dirty="0"/>
              <a:t> and control to ensure that CPI taken for its execution is minimized.</a:t>
            </a:r>
          </a:p>
          <a:p>
            <a:endParaRPr lang="en-US" dirty="0"/>
          </a:p>
        </p:txBody>
      </p:sp>
    </p:spTree>
    <p:extLst>
      <p:ext uri="{BB962C8B-B14F-4D97-AF65-F5344CB8AC3E}">
        <p14:creationId xmlns:p14="http://schemas.microsoft.com/office/powerpoint/2010/main" val="3963439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40"/>
          <p:cNvGrpSpPr>
            <a:grpSpLocks/>
          </p:cNvGrpSpPr>
          <p:nvPr/>
        </p:nvGrpSpPr>
        <p:grpSpPr bwMode="auto">
          <a:xfrm>
            <a:off x="1165806" y="1694307"/>
            <a:ext cx="6828119" cy="4981955"/>
            <a:chOff x="476736" y="251883"/>
            <a:chExt cx="11014232" cy="8241560"/>
          </a:xfrm>
        </p:grpSpPr>
        <p:sp>
          <p:nvSpPr>
            <p:cNvPr id="19459" name="Rectangle 4"/>
            <p:cNvSpPr>
              <a:spLocks noChangeArrowheads="1"/>
            </p:cNvSpPr>
            <p:nvPr/>
          </p:nvSpPr>
          <p:spPr bwMode="auto">
            <a:xfrm>
              <a:off x="1089660" y="914400"/>
              <a:ext cx="594360" cy="6096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800"/>
            </a:p>
          </p:txBody>
        </p:sp>
        <p:sp>
          <p:nvSpPr>
            <p:cNvPr id="19460" name="Text Box 5"/>
            <p:cNvSpPr txBox="1">
              <a:spLocks noChangeArrowheads="1"/>
            </p:cNvSpPr>
            <p:nvPr/>
          </p:nvSpPr>
          <p:spPr bwMode="auto">
            <a:xfrm>
              <a:off x="1188719" y="1015999"/>
              <a:ext cx="423449"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F</a:t>
              </a:r>
            </a:p>
          </p:txBody>
        </p:sp>
        <p:sp>
          <p:nvSpPr>
            <p:cNvPr id="19461" name="Line 8"/>
            <p:cNvSpPr>
              <a:spLocks noChangeShapeType="1"/>
            </p:cNvSpPr>
            <p:nvPr/>
          </p:nvSpPr>
          <p:spPr bwMode="auto">
            <a:xfrm flipH="1" flipV="1">
              <a:off x="1066800" y="761999"/>
              <a:ext cx="22860" cy="7061203"/>
            </a:xfrm>
            <a:prstGeom prst="line">
              <a:avLst/>
            </a:prstGeom>
            <a:noFill/>
            <a:ln w="317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462" name="Text Box 9"/>
            <p:cNvSpPr txBox="1">
              <a:spLocks noChangeArrowheads="1"/>
            </p:cNvSpPr>
            <p:nvPr/>
          </p:nvSpPr>
          <p:spPr bwMode="auto">
            <a:xfrm>
              <a:off x="476736" y="251883"/>
              <a:ext cx="1957202"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instructions</a:t>
              </a:r>
            </a:p>
          </p:txBody>
        </p:sp>
        <p:sp>
          <p:nvSpPr>
            <p:cNvPr id="19463" name="Line 10"/>
            <p:cNvSpPr>
              <a:spLocks noChangeShapeType="1"/>
            </p:cNvSpPr>
            <p:nvPr/>
          </p:nvSpPr>
          <p:spPr bwMode="auto">
            <a:xfrm>
              <a:off x="1089667" y="7823200"/>
              <a:ext cx="10401301" cy="0"/>
            </a:xfrm>
            <a:prstGeom prst="line">
              <a:avLst/>
            </a:prstGeom>
            <a:noFill/>
            <a:ln w="3175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9464" name="Text Box 11"/>
            <p:cNvSpPr txBox="1">
              <a:spLocks noChangeArrowheads="1"/>
            </p:cNvSpPr>
            <p:nvPr/>
          </p:nvSpPr>
          <p:spPr bwMode="auto">
            <a:xfrm>
              <a:off x="10504631" y="7391400"/>
              <a:ext cx="856902"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time</a:t>
              </a:r>
            </a:p>
          </p:txBody>
        </p:sp>
        <p:sp>
          <p:nvSpPr>
            <p:cNvPr id="19465" name="Rectangle 14"/>
            <p:cNvSpPr>
              <a:spLocks noChangeArrowheads="1"/>
            </p:cNvSpPr>
            <p:nvPr/>
          </p:nvSpPr>
          <p:spPr bwMode="auto">
            <a:xfrm>
              <a:off x="616780" y="2910244"/>
              <a:ext cx="433870"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en-US" sz="1800" b="1">
                  <a:cs typeface="Times New Roman" charset="0"/>
                </a:rPr>
                <a:t>I</a:t>
              </a:r>
              <a:r>
                <a:rPr lang="en-US" sz="1800" b="1" baseline="-30000">
                  <a:cs typeface="Times New Roman" charset="0"/>
                </a:rPr>
                <a:t>4</a:t>
              </a:r>
              <a:endParaRPr lang="en-US" sz="1800" b="1"/>
            </a:p>
          </p:txBody>
        </p:sp>
        <p:sp>
          <p:nvSpPr>
            <p:cNvPr id="19466" name="Rectangle 15"/>
            <p:cNvSpPr>
              <a:spLocks noChangeArrowheads="1"/>
            </p:cNvSpPr>
            <p:nvPr/>
          </p:nvSpPr>
          <p:spPr bwMode="auto">
            <a:xfrm>
              <a:off x="1684020" y="914400"/>
              <a:ext cx="594360" cy="6096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800"/>
            </a:p>
          </p:txBody>
        </p:sp>
        <p:sp>
          <p:nvSpPr>
            <p:cNvPr id="19467" name="Text Box 16"/>
            <p:cNvSpPr txBox="1">
              <a:spLocks noChangeArrowheads="1"/>
            </p:cNvSpPr>
            <p:nvPr/>
          </p:nvSpPr>
          <p:spPr bwMode="auto">
            <a:xfrm>
              <a:off x="1783081" y="1015999"/>
              <a:ext cx="456791"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D</a:t>
              </a:r>
            </a:p>
          </p:txBody>
        </p:sp>
        <p:sp>
          <p:nvSpPr>
            <p:cNvPr id="19468" name="Rectangle 17"/>
            <p:cNvSpPr>
              <a:spLocks noChangeArrowheads="1"/>
            </p:cNvSpPr>
            <p:nvPr/>
          </p:nvSpPr>
          <p:spPr bwMode="auto">
            <a:xfrm>
              <a:off x="2278380" y="914400"/>
              <a:ext cx="594360" cy="6096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800"/>
            </a:p>
          </p:txBody>
        </p:sp>
        <p:sp>
          <p:nvSpPr>
            <p:cNvPr id="19469" name="Text Box 18"/>
            <p:cNvSpPr txBox="1">
              <a:spLocks noChangeArrowheads="1"/>
            </p:cNvSpPr>
            <p:nvPr/>
          </p:nvSpPr>
          <p:spPr bwMode="auto">
            <a:xfrm>
              <a:off x="2377441" y="1015999"/>
              <a:ext cx="440120"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E</a:t>
              </a:r>
            </a:p>
          </p:txBody>
        </p:sp>
        <p:sp>
          <p:nvSpPr>
            <p:cNvPr id="19470" name="Rectangle 19"/>
            <p:cNvSpPr>
              <a:spLocks noChangeArrowheads="1"/>
            </p:cNvSpPr>
            <p:nvPr/>
          </p:nvSpPr>
          <p:spPr bwMode="auto">
            <a:xfrm>
              <a:off x="1684020" y="1524000"/>
              <a:ext cx="594360" cy="6096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800"/>
            </a:p>
          </p:txBody>
        </p:sp>
        <p:sp>
          <p:nvSpPr>
            <p:cNvPr id="19471" name="Text Box 20"/>
            <p:cNvSpPr txBox="1">
              <a:spLocks noChangeArrowheads="1"/>
            </p:cNvSpPr>
            <p:nvPr/>
          </p:nvSpPr>
          <p:spPr bwMode="auto">
            <a:xfrm>
              <a:off x="1783079" y="1625598"/>
              <a:ext cx="423449"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F</a:t>
              </a:r>
            </a:p>
          </p:txBody>
        </p:sp>
        <p:sp>
          <p:nvSpPr>
            <p:cNvPr id="19472" name="Rectangle 21"/>
            <p:cNvSpPr>
              <a:spLocks noChangeArrowheads="1"/>
            </p:cNvSpPr>
            <p:nvPr/>
          </p:nvSpPr>
          <p:spPr bwMode="auto">
            <a:xfrm>
              <a:off x="594361" y="2224444"/>
              <a:ext cx="517226"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en-US" sz="1800" b="1">
                  <a:cs typeface="Times New Roman" charset="0"/>
                </a:rPr>
                <a:t>I</a:t>
              </a:r>
              <a:r>
                <a:rPr lang="en-US" sz="1800" b="1" baseline="-30000">
                  <a:cs typeface="Times New Roman" charset="0"/>
                </a:rPr>
                <a:t>3</a:t>
              </a:r>
              <a:r>
                <a:rPr lang="en-US" sz="1800" b="1"/>
                <a:t> </a:t>
              </a:r>
            </a:p>
          </p:txBody>
        </p:sp>
        <p:sp>
          <p:nvSpPr>
            <p:cNvPr id="19473" name="Rectangle 22"/>
            <p:cNvSpPr>
              <a:spLocks noChangeArrowheads="1"/>
            </p:cNvSpPr>
            <p:nvPr/>
          </p:nvSpPr>
          <p:spPr bwMode="auto">
            <a:xfrm>
              <a:off x="2278380" y="1524000"/>
              <a:ext cx="594360" cy="6096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800"/>
            </a:p>
          </p:txBody>
        </p:sp>
        <p:sp>
          <p:nvSpPr>
            <p:cNvPr id="19474" name="Text Box 23"/>
            <p:cNvSpPr txBox="1">
              <a:spLocks noChangeArrowheads="1"/>
            </p:cNvSpPr>
            <p:nvPr/>
          </p:nvSpPr>
          <p:spPr bwMode="auto">
            <a:xfrm>
              <a:off x="2377440" y="1625598"/>
              <a:ext cx="456791"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D</a:t>
              </a:r>
            </a:p>
          </p:txBody>
        </p:sp>
        <p:sp>
          <p:nvSpPr>
            <p:cNvPr id="19475" name="Rectangle 24"/>
            <p:cNvSpPr>
              <a:spLocks noChangeArrowheads="1"/>
            </p:cNvSpPr>
            <p:nvPr/>
          </p:nvSpPr>
          <p:spPr bwMode="auto">
            <a:xfrm>
              <a:off x="2872739" y="1524000"/>
              <a:ext cx="594360" cy="6096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800"/>
            </a:p>
          </p:txBody>
        </p:sp>
        <p:sp>
          <p:nvSpPr>
            <p:cNvPr id="19476" name="Text Box 25"/>
            <p:cNvSpPr txBox="1">
              <a:spLocks noChangeArrowheads="1"/>
            </p:cNvSpPr>
            <p:nvPr/>
          </p:nvSpPr>
          <p:spPr bwMode="auto">
            <a:xfrm>
              <a:off x="2971800" y="1625598"/>
              <a:ext cx="440120"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E</a:t>
              </a:r>
            </a:p>
          </p:txBody>
        </p:sp>
        <p:sp>
          <p:nvSpPr>
            <p:cNvPr id="19477" name="Rectangle 26"/>
            <p:cNvSpPr>
              <a:spLocks noChangeArrowheads="1"/>
            </p:cNvSpPr>
            <p:nvPr/>
          </p:nvSpPr>
          <p:spPr bwMode="auto">
            <a:xfrm>
              <a:off x="2278380" y="2133600"/>
              <a:ext cx="594360" cy="6096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800"/>
            </a:p>
          </p:txBody>
        </p:sp>
        <p:sp>
          <p:nvSpPr>
            <p:cNvPr id="19478" name="Text Box 27"/>
            <p:cNvSpPr txBox="1">
              <a:spLocks noChangeArrowheads="1"/>
            </p:cNvSpPr>
            <p:nvPr/>
          </p:nvSpPr>
          <p:spPr bwMode="auto">
            <a:xfrm>
              <a:off x="2377440" y="2235200"/>
              <a:ext cx="423449"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F</a:t>
              </a:r>
            </a:p>
          </p:txBody>
        </p:sp>
        <p:sp>
          <p:nvSpPr>
            <p:cNvPr id="19479" name="Rectangle 28"/>
            <p:cNvSpPr>
              <a:spLocks noChangeArrowheads="1"/>
            </p:cNvSpPr>
            <p:nvPr/>
          </p:nvSpPr>
          <p:spPr bwMode="auto">
            <a:xfrm>
              <a:off x="594361" y="1665646"/>
              <a:ext cx="517226"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en-US" sz="1800" b="1" dirty="0">
                  <a:cs typeface="Times New Roman" charset="0"/>
                </a:rPr>
                <a:t>I</a:t>
              </a:r>
              <a:r>
                <a:rPr lang="en-US" sz="1800" b="1" baseline="-30000" dirty="0">
                  <a:cs typeface="Times New Roman" charset="0"/>
                </a:rPr>
                <a:t>2</a:t>
              </a:r>
              <a:r>
                <a:rPr lang="en-US" sz="1800" b="1" dirty="0"/>
                <a:t> </a:t>
              </a:r>
            </a:p>
          </p:txBody>
        </p:sp>
        <p:sp>
          <p:nvSpPr>
            <p:cNvPr id="19480" name="Rectangle 29"/>
            <p:cNvSpPr>
              <a:spLocks noChangeArrowheads="1"/>
            </p:cNvSpPr>
            <p:nvPr/>
          </p:nvSpPr>
          <p:spPr bwMode="auto">
            <a:xfrm>
              <a:off x="2872739" y="2133600"/>
              <a:ext cx="594360" cy="6096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800"/>
            </a:p>
          </p:txBody>
        </p:sp>
        <p:sp>
          <p:nvSpPr>
            <p:cNvPr id="19481" name="Text Box 30"/>
            <p:cNvSpPr txBox="1">
              <a:spLocks noChangeArrowheads="1"/>
            </p:cNvSpPr>
            <p:nvPr/>
          </p:nvSpPr>
          <p:spPr bwMode="auto">
            <a:xfrm>
              <a:off x="2971800" y="2235200"/>
              <a:ext cx="456791"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D</a:t>
              </a:r>
            </a:p>
          </p:txBody>
        </p:sp>
        <p:sp>
          <p:nvSpPr>
            <p:cNvPr id="19482" name="Rectangle 31"/>
            <p:cNvSpPr>
              <a:spLocks noChangeArrowheads="1"/>
            </p:cNvSpPr>
            <p:nvPr/>
          </p:nvSpPr>
          <p:spPr bwMode="auto">
            <a:xfrm>
              <a:off x="3467101" y="2133600"/>
              <a:ext cx="594360" cy="6096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800"/>
            </a:p>
          </p:txBody>
        </p:sp>
        <p:sp>
          <p:nvSpPr>
            <p:cNvPr id="19483" name="Text Box 32"/>
            <p:cNvSpPr txBox="1">
              <a:spLocks noChangeArrowheads="1"/>
            </p:cNvSpPr>
            <p:nvPr/>
          </p:nvSpPr>
          <p:spPr bwMode="auto">
            <a:xfrm>
              <a:off x="3566160" y="2235200"/>
              <a:ext cx="440120"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E</a:t>
              </a:r>
            </a:p>
          </p:txBody>
        </p:sp>
        <p:sp>
          <p:nvSpPr>
            <p:cNvPr id="19484" name="Rectangle 33"/>
            <p:cNvSpPr>
              <a:spLocks noChangeArrowheads="1"/>
            </p:cNvSpPr>
            <p:nvPr/>
          </p:nvSpPr>
          <p:spPr bwMode="auto">
            <a:xfrm>
              <a:off x="2872739" y="2743200"/>
              <a:ext cx="594360" cy="6096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800"/>
            </a:p>
          </p:txBody>
        </p:sp>
        <p:sp>
          <p:nvSpPr>
            <p:cNvPr id="19485" name="Text Box 34"/>
            <p:cNvSpPr txBox="1">
              <a:spLocks noChangeArrowheads="1"/>
            </p:cNvSpPr>
            <p:nvPr/>
          </p:nvSpPr>
          <p:spPr bwMode="auto">
            <a:xfrm>
              <a:off x="2971800" y="2844800"/>
              <a:ext cx="423449"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F</a:t>
              </a:r>
            </a:p>
          </p:txBody>
        </p:sp>
        <p:sp>
          <p:nvSpPr>
            <p:cNvPr id="19486" name="Rectangle 35"/>
            <p:cNvSpPr>
              <a:spLocks noChangeArrowheads="1"/>
            </p:cNvSpPr>
            <p:nvPr/>
          </p:nvSpPr>
          <p:spPr bwMode="auto">
            <a:xfrm>
              <a:off x="594361" y="852844"/>
              <a:ext cx="517226"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en-US" sz="1800" b="1">
                  <a:cs typeface="Times New Roman" charset="0"/>
                </a:rPr>
                <a:t>I</a:t>
              </a:r>
              <a:r>
                <a:rPr lang="en-US" sz="1800" b="1" baseline="-30000">
                  <a:cs typeface="Times New Roman" charset="0"/>
                </a:rPr>
                <a:t>1</a:t>
              </a:r>
              <a:r>
                <a:rPr lang="en-US" sz="1800" b="1"/>
                <a:t> </a:t>
              </a:r>
            </a:p>
          </p:txBody>
        </p:sp>
        <p:sp>
          <p:nvSpPr>
            <p:cNvPr id="19487" name="Rectangle 36"/>
            <p:cNvSpPr>
              <a:spLocks noChangeArrowheads="1"/>
            </p:cNvSpPr>
            <p:nvPr/>
          </p:nvSpPr>
          <p:spPr bwMode="auto">
            <a:xfrm>
              <a:off x="3467101" y="2743200"/>
              <a:ext cx="594360" cy="6096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800"/>
            </a:p>
          </p:txBody>
        </p:sp>
        <p:sp>
          <p:nvSpPr>
            <p:cNvPr id="19488" name="Text Box 37"/>
            <p:cNvSpPr txBox="1">
              <a:spLocks noChangeArrowheads="1"/>
            </p:cNvSpPr>
            <p:nvPr/>
          </p:nvSpPr>
          <p:spPr bwMode="auto">
            <a:xfrm>
              <a:off x="3566160" y="2844800"/>
              <a:ext cx="456791"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D</a:t>
              </a:r>
            </a:p>
          </p:txBody>
        </p:sp>
        <p:sp>
          <p:nvSpPr>
            <p:cNvPr id="19489" name="Rectangle 38"/>
            <p:cNvSpPr>
              <a:spLocks noChangeArrowheads="1"/>
            </p:cNvSpPr>
            <p:nvPr/>
          </p:nvSpPr>
          <p:spPr bwMode="auto">
            <a:xfrm>
              <a:off x="4061460" y="2743200"/>
              <a:ext cx="594360" cy="6096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800"/>
            </a:p>
          </p:txBody>
        </p:sp>
        <p:sp>
          <p:nvSpPr>
            <p:cNvPr id="19490" name="Text Box 39"/>
            <p:cNvSpPr txBox="1">
              <a:spLocks noChangeArrowheads="1"/>
            </p:cNvSpPr>
            <p:nvPr/>
          </p:nvSpPr>
          <p:spPr bwMode="auto">
            <a:xfrm>
              <a:off x="4160520" y="2844800"/>
              <a:ext cx="440120"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E</a:t>
              </a:r>
            </a:p>
          </p:txBody>
        </p:sp>
        <p:sp>
          <p:nvSpPr>
            <p:cNvPr id="19491" name="Rectangle 14"/>
            <p:cNvSpPr>
              <a:spLocks noChangeArrowheads="1"/>
            </p:cNvSpPr>
            <p:nvPr/>
          </p:nvSpPr>
          <p:spPr bwMode="auto">
            <a:xfrm>
              <a:off x="609600" y="3642209"/>
              <a:ext cx="433870" cy="1600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en-US" sz="1800" b="1">
                  <a:cs typeface="Times New Roman" charset="0"/>
                </a:rPr>
                <a:t>I</a:t>
              </a:r>
              <a:r>
                <a:rPr lang="en-US" sz="1800" b="1" baseline="-30000">
                  <a:cs typeface="Times New Roman" charset="0"/>
                </a:rPr>
                <a:t>5</a:t>
              </a:r>
            </a:p>
            <a:p>
              <a:r>
                <a:rPr lang="en-US" sz="1800" b="1" baseline="-30000">
                  <a:cs typeface="Times New Roman" charset="0"/>
                </a:rPr>
                <a:t>.</a:t>
              </a:r>
            </a:p>
            <a:p>
              <a:r>
                <a:rPr lang="en-US" sz="1800" b="1" baseline="-30000">
                  <a:cs typeface="Times New Roman" charset="0"/>
                </a:rPr>
                <a:t>.</a:t>
              </a:r>
            </a:p>
            <a:p>
              <a:r>
                <a:rPr lang="en-US" sz="1800" b="1" baseline="-30000">
                  <a:cs typeface="Times New Roman" charset="0"/>
                </a:rPr>
                <a:t>.</a:t>
              </a:r>
            </a:p>
            <a:p>
              <a:r>
                <a:rPr lang="en-US" sz="1800" b="1" baseline="-30000">
                  <a:cs typeface="Times New Roman" charset="0"/>
                </a:rPr>
                <a:t>.</a:t>
              </a:r>
              <a:endParaRPr lang="en-US" sz="1800" b="1"/>
            </a:p>
          </p:txBody>
        </p:sp>
        <p:sp>
          <p:nvSpPr>
            <p:cNvPr id="19492" name="TextBox 35"/>
            <p:cNvSpPr txBox="1">
              <a:spLocks noChangeArrowheads="1"/>
            </p:cNvSpPr>
            <p:nvPr/>
          </p:nvSpPr>
          <p:spPr bwMode="auto">
            <a:xfrm>
              <a:off x="3505200" y="3657600"/>
              <a:ext cx="2423997"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a:t>
              </a:r>
            </a:p>
          </p:txBody>
        </p:sp>
        <p:sp>
          <p:nvSpPr>
            <p:cNvPr id="19493" name="TextBox 36"/>
            <p:cNvSpPr txBox="1">
              <a:spLocks noChangeArrowheads="1"/>
            </p:cNvSpPr>
            <p:nvPr/>
          </p:nvSpPr>
          <p:spPr bwMode="auto">
            <a:xfrm>
              <a:off x="4191000" y="4191000"/>
              <a:ext cx="2423997"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a:t>
              </a:r>
            </a:p>
          </p:txBody>
        </p:sp>
        <p:sp>
          <p:nvSpPr>
            <p:cNvPr id="19494" name="TextBox 39"/>
            <p:cNvSpPr txBox="1">
              <a:spLocks noChangeArrowheads="1"/>
            </p:cNvSpPr>
            <p:nvPr/>
          </p:nvSpPr>
          <p:spPr bwMode="auto">
            <a:xfrm>
              <a:off x="1295401" y="8001000"/>
              <a:ext cx="9425914"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     2      3       4       5      6       7      8      9        ………………….        </a:t>
              </a:r>
            </a:p>
          </p:txBody>
        </p:sp>
      </p:grpSp>
      <p:sp>
        <p:nvSpPr>
          <p:cNvPr id="2" name="Title 1"/>
          <p:cNvSpPr>
            <a:spLocks noGrp="1"/>
          </p:cNvSpPr>
          <p:nvPr>
            <p:ph type="title"/>
          </p:nvPr>
        </p:nvSpPr>
        <p:spPr/>
        <p:txBody>
          <a:bodyPr/>
          <a:lstStyle/>
          <a:p>
            <a:r>
              <a:rPr lang="en-US" dirty="0"/>
              <a:t>Overlapping execution</a:t>
            </a:r>
          </a:p>
        </p:txBody>
      </p:sp>
      <p:cxnSp>
        <p:nvCxnSpPr>
          <p:cNvPr id="40" name="Straight Arrow Connector 39"/>
          <p:cNvCxnSpPr/>
          <p:nvPr/>
        </p:nvCxnSpPr>
        <p:spPr>
          <a:xfrm>
            <a:off x="2712586" y="2011671"/>
            <a:ext cx="3146744" cy="947450"/>
          </a:xfrm>
          <a:prstGeom prst="straightConnector1">
            <a:avLst/>
          </a:prstGeom>
          <a:ln>
            <a:solidFill>
              <a:srgbClr val="008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3756570" y="2661927"/>
            <a:ext cx="1323247" cy="369332"/>
          </a:xfrm>
          <a:prstGeom prst="rect">
            <a:avLst/>
          </a:prstGeom>
          <a:noFill/>
        </p:spPr>
        <p:txBody>
          <a:bodyPr wrap="square" rtlCol="0">
            <a:spAutoFit/>
          </a:bodyPr>
          <a:lstStyle/>
          <a:p>
            <a:r>
              <a:rPr lang="en-US" dirty="0">
                <a:solidFill>
                  <a:schemeClr val="accent1">
                    <a:lumMod val="60000"/>
                    <a:lumOff val="40000"/>
                  </a:schemeClr>
                </a:solidFill>
              </a:rPr>
              <a:t>Waterfall</a:t>
            </a:r>
          </a:p>
        </p:txBody>
      </p:sp>
      <p:cxnSp>
        <p:nvCxnSpPr>
          <p:cNvPr id="43" name="Straight Arrow Connector 42"/>
          <p:cNvCxnSpPr/>
          <p:nvPr/>
        </p:nvCxnSpPr>
        <p:spPr>
          <a:xfrm>
            <a:off x="2712586" y="2011671"/>
            <a:ext cx="1514159" cy="14191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Oval 6"/>
          <p:cNvSpPr/>
          <p:nvPr/>
        </p:nvSpPr>
        <p:spPr>
          <a:xfrm>
            <a:off x="2679609" y="2232260"/>
            <a:ext cx="360168" cy="1511471"/>
          </a:xfrm>
          <a:prstGeom prst="ellipse">
            <a:avLst/>
          </a:prstGeom>
          <a:solidFill>
            <a:schemeClr val="accent1">
              <a:lumMod val="20000"/>
              <a:lumOff val="80000"/>
              <a:alpha val="1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2336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dissolve">
                                      <p:cBhvr>
                                        <p:cTn id="10" dur="500"/>
                                        <p:tgtEl>
                                          <p:spTgt spid="41"/>
                                        </p:tgtEl>
                                      </p:cBhvr>
                                    </p:animEffect>
                                  </p:childTnLst>
                                </p:cTn>
                              </p:par>
                              <p:par>
                                <p:cTn id="11" presetID="9"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dissolve">
                                      <p:cBhvr>
                                        <p:cTn id="13" dur="500"/>
                                        <p:tgtEl>
                                          <p:spTgt spid="43"/>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Oval 2"/>
          <p:cNvSpPr>
            <a:spLocks noChangeArrowheads="1"/>
          </p:cNvSpPr>
          <p:nvPr/>
        </p:nvSpPr>
        <p:spPr bwMode="auto">
          <a:xfrm>
            <a:off x="3505200" y="3505200"/>
            <a:ext cx="1600200" cy="990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5363" name="Text Box 3"/>
          <p:cNvSpPr txBox="1">
            <a:spLocks noChangeArrowheads="1"/>
          </p:cNvSpPr>
          <p:nvPr/>
        </p:nvSpPr>
        <p:spPr bwMode="auto">
          <a:xfrm>
            <a:off x="1682750" y="3810000"/>
            <a:ext cx="755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Fetch</a:t>
            </a:r>
          </a:p>
        </p:txBody>
      </p:sp>
      <p:sp>
        <p:nvSpPr>
          <p:cNvPr id="15364" name="Text Box 4"/>
          <p:cNvSpPr txBox="1">
            <a:spLocks noChangeArrowheads="1"/>
          </p:cNvSpPr>
          <p:nvPr/>
        </p:nvSpPr>
        <p:spPr bwMode="auto">
          <a:xfrm>
            <a:off x="3810000" y="3810000"/>
            <a:ext cx="971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Decode</a:t>
            </a:r>
          </a:p>
        </p:txBody>
      </p:sp>
      <p:cxnSp>
        <p:nvCxnSpPr>
          <p:cNvPr id="15365" name="AutoShape 5"/>
          <p:cNvCxnSpPr>
            <a:cxnSpLocks noChangeShapeType="1"/>
            <a:endCxn id="15362" idx="2"/>
          </p:cNvCxnSpPr>
          <p:nvPr/>
        </p:nvCxnSpPr>
        <p:spPr bwMode="auto">
          <a:xfrm>
            <a:off x="2819400" y="3986213"/>
            <a:ext cx="685800" cy="14287"/>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5366" name="Oval 6"/>
          <p:cNvSpPr>
            <a:spLocks noChangeArrowheads="1"/>
          </p:cNvSpPr>
          <p:nvPr/>
        </p:nvSpPr>
        <p:spPr bwMode="auto">
          <a:xfrm>
            <a:off x="1219200" y="3505200"/>
            <a:ext cx="1600200" cy="990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5367" name="Oval 7"/>
          <p:cNvSpPr>
            <a:spLocks noChangeArrowheads="1"/>
          </p:cNvSpPr>
          <p:nvPr/>
        </p:nvSpPr>
        <p:spPr bwMode="auto">
          <a:xfrm>
            <a:off x="5791200" y="3505200"/>
            <a:ext cx="1600200" cy="990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5368" name="Text Box 8"/>
          <p:cNvSpPr txBox="1">
            <a:spLocks noChangeArrowheads="1"/>
          </p:cNvSpPr>
          <p:nvPr/>
        </p:nvSpPr>
        <p:spPr bwMode="auto">
          <a:xfrm>
            <a:off x="6096000" y="3810000"/>
            <a:ext cx="1009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Execute</a:t>
            </a:r>
          </a:p>
        </p:txBody>
      </p:sp>
      <p:cxnSp>
        <p:nvCxnSpPr>
          <p:cNvPr id="15369" name="AutoShape 9"/>
          <p:cNvCxnSpPr>
            <a:cxnSpLocks noChangeShapeType="1"/>
            <a:endCxn id="15367" idx="2"/>
          </p:cNvCxnSpPr>
          <p:nvPr/>
        </p:nvCxnSpPr>
        <p:spPr bwMode="auto">
          <a:xfrm>
            <a:off x="5105400" y="3986213"/>
            <a:ext cx="685800" cy="14287"/>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5370" name="Text Box 10"/>
          <p:cNvSpPr txBox="1">
            <a:spLocks noChangeArrowheads="1"/>
          </p:cNvSpPr>
          <p:nvPr/>
        </p:nvSpPr>
        <p:spPr bwMode="auto">
          <a:xfrm>
            <a:off x="76200" y="4233863"/>
            <a:ext cx="13652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Instruction</a:t>
            </a:r>
          </a:p>
          <a:p>
            <a:pPr eaLnBrk="1" hangingPunct="1"/>
            <a:r>
              <a:rPr lang="en-US" sz="1800" b="1"/>
              <a:t>       in</a:t>
            </a:r>
          </a:p>
        </p:txBody>
      </p:sp>
      <p:sp>
        <p:nvSpPr>
          <p:cNvPr id="15371" name="Text Box 11"/>
          <p:cNvSpPr txBox="1">
            <a:spLocks noChangeArrowheads="1"/>
          </p:cNvSpPr>
          <p:nvPr/>
        </p:nvSpPr>
        <p:spPr bwMode="auto">
          <a:xfrm>
            <a:off x="7461250" y="4249738"/>
            <a:ext cx="13652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Instruction</a:t>
            </a:r>
          </a:p>
          <a:p>
            <a:pPr eaLnBrk="1" hangingPunct="1"/>
            <a:r>
              <a:rPr lang="en-US" sz="1800" b="1"/>
              <a:t>      out</a:t>
            </a:r>
          </a:p>
        </p:txBody>
      </p:sp>
      <p:cxnSp>
        <p:nvCxnSpPr>
          <p:cNvPr id="15372" name="AutoShape 12"/>
          <p:cNvCxnSpPr>
            <a:cxnSpLocks noChangeShapeType="1"/>
          </p:cNvCxnSpPr>
          <p:nvPr/>
        </p:nvCxnSpPr>
        <p:spPr bwMode="auto">
          <a:xfrm>
            <a:off x="533400" y="3986213"/>
            <a:ext cx="685800" cy="14287"/>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5373" name="AutoShape 13"/>
          <p:cNvCxnSpPr>
            <a:cxnSpLocks noChangeShapeType="1"/>
          </p:cNvCxnSpPr>
          <p:nvPr/>
        </p:nvCxnSpPr>
        <p:spPr bwMode="auto">
          <a:xfrm>
            <a:off x="7385050" y="4000500"/>
            <a:ext cx="685800" cy="14288"/>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5374" name="Text Box 14"/>
          <p:cNvSpPr txBox="1">
            <a:spLocks noChangeArrowheads="1"/>
          </p:cNvSpPr>
          <p:nvPr/>
        </p:nvSpPr>
        <p:spPr bwMode="auto">
          <a:xfrm>
            <a:off x="6407150" y="4761485"/>
            <a:ext cx="977900" cy="75247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2000" b="1" dirty="0"/>
              <a:t>I</a:t>
            </a:r>
            <a:r>
              <a:rPr lang="en-US" sz="2000" b="1" baseline="-25000" dirty="0"/>
              <a:t>1</a:t>
            </a:r>
            <a:endParaRPr lang="en-US" sz="2000" b="1" dirty="0"/>
          </a:p>
        </p:txBody>
      </p:sp>
      <p:sp>
        <p:nvSpPr>
          <p:cNvPr id="2" name="Title 1"/>
          <p:cNvSpPr>
            <a:spLocks noGrp="1"/>
          </p:cNvSpPr>
          <p:nvPr>
            <p:ph type="title"/>
          </p:nvPr>
        </p:nvSpPr>
        <p:spPr/>
        <p:txBody>
          <a:bodyPr>
            <a:normAutofit/>
          </a:bodyPr>
          <a:lstStyle/>
          <a:p>
            <a:r>
              <a:rPr lang="en-US" dirty="0"/>
              <a:t>What do we need in the </a:t>
            </a:r>
            <a:r>
              <a:rPr lang="en-US" dirty="0" err="1"/>
              <a:t>datapath</a:t>
            </a:r>
            <a:r>
              <a:rPr lang="en-US" dirty="0"/>
              <a:t>?</a:t>
            </a:r>
          </a:p>
        </p:txBody>
      </p:sp>
      <p:sp>
        <p:nvSpPr>
          <p:cNvPr id="17" name="Text Box 14"/>
          <p:cNvSpPr txBox="1">
            <a:spLocks noChangeArrowheads="1"/>
          </p:cNvSpPr>
          <p:nvPr/>
        </p:nvSpPr>
        <p:spPr bwMode="auto">
          <a:xfrm>
            <a:off x="4127500" y="4761485"/>
            <a:ext cx="977900" cy="75247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2000" b="1" dirty="0"/>
              <a:t>I</a:t>
            </a:r>
            <a:r>
              <a:rPr lang="en-US" sz="2000" b="1" baseline="-25000" dirty="0"/>
              <a:t>2</a:t>
            </a:r>
            <a:endParaRPr lang="en-US" sz="2000" b="1" dirty="0"/>
          </a:p>
        </p:txBody>
      </p:sp>
      <p:sp>
        <p:nvSpPr>
          <p:cNvPr id="18" name="Text Box 14"/>
          <p:cNvSpPr txBox="1">
            <a:spLocks noChangeArrowheads="1"/>
          </p:cNvSpPr>
          <p:nvPr/>
        </p:nvSpPr>
        <p:spPr bwMode="auto">
          <a:xfrm>
            <a:off x="1847850" y="4761485"/>
            <a:ext cx="977900" cy="75247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2000" b="1" dirty="0"/>
              <a:t>I</a:t>
            </a:r>
            <a:r>
              <a:rPr lang="en-US" sz="2000" b="1" baseline="-25000" dirty="0"/>
              <a:t>3</a:t>
            </a:r>
            <a:endParaRPr lang="en-US" sz="2000" b="1" dirty="0"/>
          </a:p>
        </p:txBody>
      </p:sp>
    </p:spTree>
    <p:extLst>
      <p:ext uri="{BB962C8B-B14F-4D97-AF65-F5344CB8AC3E}">
        <p14:creationId xmlns:p14="http://schemas.microsoft.com/office/powerpoint/2010/main" val="37167343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2"/>
          <p:cNvGrpSpPr>
            <a:grpSpLocks noChangeAspect="1"/>
          </p:cNvGrpSpPr>
          <p:nvPr/>
        </p:nvGrpSpPr>
        <p:grpSpPr bwMode="auto">
          <a:xfrm>
            <a:off x="369888" y="366713"/>
            <a:ext cx="8531225" cy="6399212"/>
            <a:chOff x="233" y="231"/>
            <a:chExt cx="5374" cy="4031"/>
          </a:xfrm>
        </p:grpSpPr>
        <p:sp>
          <p:nvSpPr>
            <p:cNvPr id="17411" name="AutoShape 3"/>
            <p:cNvSpPr>
              <a:spLocks noChangeAspect="1" noChangeArrowheads="1" noTextEdit="1"/>
            </p:cNvSpPr>
            <p:nvPr/>
          </p:nvSpPr>
          <p:spPr bwMode="auto">
            <a:xfrm>
              <a:off x="235" y="233"/>
              <a:ext cx="5372" cy="40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7412" name="Rectangle 4"/>
            <p:cNvSpPr>
              <a:spLocks noChangeArrowheads="1"/>
            </p:cNvSpPr>
            <p:nvPr/>
          </p:nvSpPr>
          <p:spPr bwMode="auto">
            <a:xfrm>
              <a:off x="233" y="231"/>
              <a:ext cx="5372" cy="402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7413" name="Line 5"/>
            <p:cNvSpPr>
              <a:spLocks noChangeShapeType="1"/>
            </p:cNvSpPr>
            <p:nvPr/>
          </p:nvSpPr>
          <p:spPr bwMode="auto">
            <a:xfrm>
              <a:off x="368" y="3052"/>
              <a:ext cx="5103" cy="1"/>
            </a:xfrm>
            <a:prstGeom prst="line">
              <a:avLst/>
            </a:prstGeom>
            <a:noFill/>
            <a:ln w="349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14" name="Line 6"/>
            <p:cNvSpPr>
              <a:spLocks noChangeShapeType="1"/>
            </p:cNvSpPr>
            <p:nvPr/>
          </p:nvSpPr>
          <p:spPr bwMode="auto">
            <a:xfrm>
              <a:off x="368" y="679"/>
              <a:ext cx="5103" cy="1"/>
            </a:xfrm>
            <a:prstGeom prst="line">
              <a:avLst/>
            </a:prstGeom>
            <a:noFill/>
            <a:ln w="349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15" name="Line 7"/>
            <p:cNvSpPr>
              <a:spLocks noChangeShapeType="1"/>
            </p:cNvSpPr>
            <p:nvPr/>
          </p:nvSpPr>
          <p:spPr bwMode="auto">
            <a:xfrm flipV="1">
              <a:off x="368" y="679"/>
              <a:ext cx="1" cy="2373"/>
            </a:xfrm>
            <a:prstGeom prst="line">
              <a:avLst/>
            </a:prstGeom>
            <a:noFill/>
            <a:ln w="349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16" name="Line 8"/>
            <p:cNvSpPr>
              <a:spLocks noChangeShapeType="1"/>
            </p:cNvSpPr>
            <p:nvPr/>
          </p:nvSpPr>
          <p:spPr bwMode="auto">
            <a:xfrm>
              <a:off x="2561" y="589"/>
              <a:ext cx="45" cy="179"/>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17" name="Rectangle 9"/>
            <p:cNvSpPr>
              <a:spLocks noChangeArrowheads="1"/>
            </p:cNvSpPr>
            <p:nvPr/>
          </p:nvSpPr>
          <p:spPr bwMode="auto">
            <a:xfrm>
              <a:off x="2484" y="444"/>
              <a:ext cx="161"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i="1">
                  <a:solidFill>
                    <a:srgbClr val="000000"/>
                  </a:solidFill>
                </a:rPr>
                <a:t>32</a:t>
              </a:r>
              <a:endParaRPr lang="en-US" sz="1800"/>
            </a:p>
          </p:txBody>
        </p:sp>
        <p:grpSp>
          <p:nvGrpSpPr>
            <p:cNvPr id="17418" name="Group 10"/>
            <p:cNvGrpSpPr>
              <a:grpSpLocks/>
            </p:cNvGrpSpPr>
            <p:nvPr/>
          </p:nvGrpSpPr>
          <p:grpSpPr bwMode="auto">
            <a:xfrm>
              <a:off x="450" y="903"/>
              <a:ext cx="749" cy="236"/>
              <a:chOff x="450" y="903"/>
              <a:chExt cx="749" cy="236"/>
            </a:xfrm>
          </p:grpSpPr>
          <p:grpSp>
            <p:nvGrpSpPr>
              <p:cNvPr id="17600" name="Group 11"/>
              <p:cNvGrpSpPr>
                <a:grpSpLocks/>
              </p:cNvGrpSpPr>
              <p:nvPr/>
            </p:nvGrpSpPr>
            <p:grpSpPr bwMode="auto">
              <a:xfrm>
                <a:off x="840" y="903"/>
                <a:ext cx="359" cy="224"/>
                <a:chOff x="840" y="903"/>
                <a:chExt cx="359" cy="224"/>
              </a:xfrm>
            </p:grpSpPr>
            <p:sp>
              <p:nvSpPr>
                <p:cNvPr id="17604" name="Rectangle 12"/>
                <p:cNvSpPr>
                  <a:spLocks noChangeArrowheads="1"/>
                </p:cNvSpPr>
                <p:nvPr/>
              </p:nvSpPr>
              <p:spPr bwMode="auto">
                <a:xfrm>
                  <a:off x="840" y="903"/>
                  <a:ext cx="359" cy="224"/>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7605" name="Rectangle 13"/>
                <p:cNvSpPr>
                  <a:spLocks noChangeArrowheads="1"/>
                </p:cNvSpPr>
                <p:nvPr/>
              </p:nvSpPr>
              <p:spPr bwMode="auto">
                <a:xfrm>
                  <a:off x="840" y="903"/>
                  <a:ext cx="359" cy="224"/>
                </a:xfrm>
                <a:prstGeom prst="rect">
                  <a:avLst/>
                </a:prstGeom>
                <a:noFill/>
                <a:ln w="34925" cap="rnd">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17601" name="Rectangle 14"/>
              <p:cNvSpPr>
                <a:spLocks noChangeArrowheads="1"/>
              </p:cNvSpPr>
              <p:nvPr/>
            </p:nvSpPr>
            <p:spPr bwMode="auto">
              <a:xfrm>
                <a:off x="915" y="935"/>
                <a:ext cx="279" cy="2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900" b="1">
                    <a:solidFill>
                      <a:srgbClr val="000000"/>
                    </a:solidFill>
                  </a:rPr>
                  <a:t>PC</a:t>
                </a:r>
                <a:endParaRPr lang="en-US" sz="1800"/>
              </a:p>
            </p:txBody>
          </p:sp>
          <p:sp>
            <p:nvSpPr>
              <p:cNvPr id="17602" name="Line 15"/>
              <p:cNvSpPr>
                <a:spLocks noChangeShapeType="1"/>
              </p:cNvSpPr>
              <p:nvPr/>
            </p:nvSpPr>
            <p:spPr bwMode="auto">
              <a:xfrm>
                <a:off x="706" y="992"/>
                <a:ext cx="134" cy="1"/>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603" name="Rectangle 16"/>
              <p:cNvSpPr>
                <a:spLocks noChangeArrowheads="1"/>
              </p:cNvSpPr>
              <p:nvPr/>
            </p:nvSpPr>
            <p:spPr bwMode="auto">
              <a:xfrm>
                <a:off x="450" y="942"/>
                <a:ext cx="286" cy="1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100">
                    <a:solidFill>
                      <a:srgbClr val="000000"/>
                    </a:solidFill>
                  </a:rPr>
                  <a:t>LdPC</a:t>
                </a:r>
                <a:endParaRPr lang="en-US" sz="1800"/>
              </a:p>
            </p:txBody>
          </p:sp>
        </p:grpSp>
        <p:grpSp>
          <p:nvGrpSpPr>
            <p:cNvPr id="17419" name="Group 17"/>
            <p:cNvGrpSpPr>
              <a:grpSpLocks/>
            </p:cNvGrpSpPr>
            <p:nvPr/>
          </p:nvGrpSpPr>
          <p:grpSpPr bwMode="auto">
            <a:xfrm>
              <a:off x="1601" y="903"/>
              <a:ext cx="359" cy="224"/>
              <a:chOff x="1601" y="903"/>
              <a:chExt cx="359" cy="224"/>
            </a:xfrm>
          </p:grpSpPr>
          <p:sp>
            <p:nvSpPr>
              <p:cNvPr id="17598" name="Rectangle 18"/>
              <p:cNvSpPr>
                <a:spLocks noChangeArrowheads="1"/>
              </p:cNvSpPr>
              <p:nvPr/>
            </p:nvSpPr>
            <p:spPr bwMode="auto">
              <a:xfrm>
                <a:off x="1601" y="903"/>
                <a:ext cx="359" cy="224"/>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7599" name="Rectangle 19"/>
              <p:cNvSpPr>
                <a:spLocks noChangeArrowheads="1"/>
              </p:cNvSpPr>
              <p:nvPr/>
            </p:nvSpPr>
            <p:spPr bwMode="auto">
              <a:xfrm>
                <a:off x="1601" y="903"/>
                <a:ext cx="359" cy="224"/>
              </a:xfrm>
              <a:prstGeom prst="rect">
                <a:avLst/>
              </a:prstGeom>
              <a:noFill/>
              <a:ln w="34925" cap="rnd">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17420" name="Rectangle 20"/>
            <p:cNvSpPr>
              <a:spLocks noChangeArrowheads="1"/>
            </p:cNvSpPr>
            <p:nvPr/>
          </p:nvSpPr>
          <p:spPr bwMode="auto">
            <a:xfrm>
              <a:off x="1728" y="935"/>
              <a:ext cx="175" cy="2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900" b="1">
                  <a:solidFill>
                    <a:srgbClr val="000000"/>
                  </a:solidFill>
                </a:rPr>
                <a:t>A</a:t>
              </a:r>
              <a:endParaRPr lang="en-US" sz="1800"/>
            </a:p>
          </p:txBody>
        </p:sp>
        <p:sp>
          <p:nvSpPr>
            <p:cNvPr id="17421" name="Line 21"/>
            <p:cNvSpPr>
              <a:spLocks noChangeShapeType="1"/>
            </p:cNvSpPr>
            <p:nvPr/>
          </p:nvSpPr>
          <p:spPr bwMode="auto">
            <a:xfrm>
              <a:off x="1467" y="992"/>
              <a:ext cx="134" cy="1"/>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22" name="Rectangle 22"/>
            <p:cNvSpPr>
              <a:spLocks noChangeArrowheads="1"/>
            </p:cNvSpPr>
            <p:nvPr/>
          </p:nvSpPr>
          <p:spPr bwMode="auto">
            <a:xfrm>
              <a:off x="1274" y="942"/>
              <a:ext cx="215" cy="1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100">
                  <a:solidFill>
                    <a:srgbClr val="000000"/>
                  </a:solidFill>
                </a:rPr>
                <a:t>LdA</a:t>
              </a:r>
              <a:endParaRPr lang="en-US" sz="1800"/>
            </a:p>
          </p:txBody>
        </p:sp>
        <p:grpSp>
          <p:nvGrpSpPr>
            <p:cNvPr id="17423" name="Group 23"/>
            <p:cNvGrpSpPr>
              <a:grpSpLocks/>
            </p:cNvGrpSpPr>
            <p:nvPr/>
          </p:nvGrpSpPr>
          <p:grpSpPr bwMode="auto">
            <a:xfrm>
              <a:off x="2049" y="903"/>
              <a:ext cx="358" cy="224"/>
              <a:chOff x="2049" y="903"/>
              <a:chExt cx="358" cy="224"/>
            </a:xfrm>
          </p:grpSpPr>
          <p:sp>
            <p:nvSpPr>
              <p:cNvPr id="17596" name="Rectangle 24"/>
              <p:cNvSpPr>
                <a:spLocks noChangeArrowheads="1"/>
              </p:cNvSpPr>
              <p:nvPr/>
            </p:nvSpPr>
            <p:spPr bwMode="auto">
              <a:xfrm>
                <a:off x="2049" y="903"/>
                <a:ext cx="358" cy="224"/>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7597" name="Rectangle 25"/>
              <p:cNvSpPr>
                <a:spLocks noChangeArrowheads="1"/>
              </p:cNvSpPr>
              <p:nvPr/>
            </p:nvSpPr>
            <p:spPr bwMode="auto">
              <a:xfrm>
                <a:off x="2049" y="903"/>
                <a:ext cx="358" cy="224"/>
              </a:xfrm>
              <a:prstGeom prst="rect">
                <a:avLst/>
              </a:prstGeom>
              <a:noFill/>
              <a:ln w="34925" cap="rnd">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17424" name="Rectangle 26"/>
            <p:cNvSpPr>
              <a:spLocks noChangeArrowheads="1"/>
            </p:cNvSpPr>
            <p:nvPr/>
          </p:nvSpPr>
          <p:spPr bwMode="auto">
            <a:xfrm>
              <a:off x="2176" y="935"/>
              <a:ext cx="179" cy="2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900" b="1">
                  <a:solidFill>
                    <a:srgbClr val="000000"/>
                  </a:solidFill>
                </a:rPr>
                <a:t>B</a:t>
              </a:r>
              <a:endParaRPr lang="en-US" sz="1800"/>
            </a:p>
          </p:txBody>
        </p:sp>
        <p:sp>
          <p:nvSpPr>
            <p:cNvPr id="17425" name="Line 27"/>
            <p:cNvSpPr>
              <a:spLocks noChangeShapeType="1"/>
            </p:cNvSpPr>
            <p:nvPr/>
          </p:nvSpPr>
          <p:spPr bwMode="auto">
            <a:xfrm>
              <a:off x="2407" y="992"/>
              <a:ext cx="135" cy="1"/>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26" name="Rectangle 28"/>
            <p:cNvSpPr>
              <a:spLocks noChangeArrowheads="1"/>
            </p:cNvSpPr>
            <p:nvPr/>
          </p:nvSpPr>
          <p:spPr bwMode="auto">
            <a:xfrm>
              <a:off x="2599" y="942"/>
              <a:ext cx="215" cy="1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100">
                  <a:solidFill>
                    <a:srgbClr val="000000"/>
                  </a:solidFill>
                </a:rPr>
                <a:t>LdB</a:t>
              </a:r>
              <a:endParaRPr lang="en-US" sz="1800"/>
            </a:p>
          </p:txBody>
        </p:sp>
        <p:grpSp>
          <p:nvGrpSpPr>
            <p:cNvPr id="17427" name="Group 29"/>
            <p:cNvGrpSpPr>
              <a:grpSpLocks/>
            </p:cNvGrpSpPr>
            <p:nvPr/>
          </p:nvGrpSpPr>
          <p:grpSpPr bwMode="auto">
            <a:xfrm>
              <a:off x="3601" y="903"/>
              <a:ext cx="867" cy="226"/>
              <a:chOff x="3601" y="903"/>
              <a:chExt cx="867" cy="226"/>
            </a:xfrm>
          </p:grpSpPr>
          <p:grpSp>
            <p:nvGrpSpPr>
              <p:cNvPr id="17590" name="Group 30"/>
              <p:cNvGrpSpPr>
                <a:grpSpLocks/>
              </p:cNvGrpSpPr>
              <p:nvPr/>
            </p:nvGrpSpPr>
            <p:grpSpPr bwMode="auto">
              <a:xfrm>
                <a:off x="4068" y="903"/>
                <a:ext cx="358" cy="224"/>
                <a:chOff x="4068" y="903"/>
                <a:chExt cx="358" cy="224"/>
              </a:xfrm>
            </p:grpSpPr>
            <p:sp>
              <p:nvSpPr>
                <p:cNvPr id="17594" name="Rectangle 31"/>
                <p:cNvSpPr>
                  <a:spLocks noChangeArrowheads="1"/>
                </p:cNvSpPr>
                <p:nvPr/>
              </p:nvSpPr>
              <p:spPr bwMode="auto">
                <a:xfrm>
                  <a:off x="4068" y="903"/>
                  <a:ext cx="358" cy="224"/>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7595" name="Rectangle 32"/>
                <p:cNvSpPr>
                  <a:spLocks noChangeArrowheads="1"/>
                </p:cNvSpPr>
                <p:nvPr/>
              </p:nvSpPr>
              <p:spPr bwMode="auto">
                <a:xfrm>
                  <a:off x="4068" y="903"/>
                  <a:ext cx="358" cy="224"/>
                </a:xfrm>
                <a:prstGeom prst="rect">
                  <a:avLst/>
                </a:prstGeom>
                <a:noFill/>
                <a:ln w="34925" cap="rnd">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17591" name="Rectangle 33"/>
              <p:cNvSpPr>
                <a:spLocks noChangeArrowheads="1"/>
              </p:cNvSpPr>
              <p:nvPr/>
            </p:nvSpPr>
            <p:spPr bwMode="auto">
              <a:xfrm>
                <a:off x="4096" y="939"/>
                <a:ext cx="372"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700" b="1">
                    <a:solidFill>
                      <a:srgbClr val="000000"/>
                    </a:solidFill>
                  </a:rPr>
                  <a:t>MAR</a:t>
                </a:r>
                <a:endParaRPr lang="en-US" sz="1800"/>
              </a:p>
            </p:txBody>
          </p:sp>
          <p:sp>
            <p:nvSpPr>
              <p:cNvPr id="17592" name="Line 34"/>
              <p:cNvSpPr>
                <a:spLocks noChangeShapeType="1"/>
              </p:cNvSpPr>
              <p:nvPr/>
            </p:nvSpPr>
            <p:spPr bwMode="auto">
              <a:xfrm>
                <a:off x="3934" y="992"/>
                <a:ext cx="134" cy="1"/>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593" name="Rectangle 35"/>
              <p:cNvSpPr>
                <a:spLocks noChangeArrowheads="1"/>
              </p:cNvSpPr>
              <p:nvPr/>
            </p:nvSpPr>
            <p:spPr bwMode="auto">
              <a:xfrm>
                <a:off x="3601" y="942"/>
                <a:ext cx="365" cy="1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100">
                    <a:solidFill>
                      <a:srgbClr val="000000"/>
                    </a:solidFill>
                  </a:rPr>
                  <a:t>LdMAR</a:t>
                </a:r>
                <a:endParaRPr lang="en-US" sz="1800"/>
              </a:p>
            </p:txBody>
          </p:sp>
        </p:grpSp>
        <p:grpSp>
          <p:nvGrpSpPr>
            <p:cNvPr id="17428" name="Group 36"/>
            <p:cNvGrpSpPr>
              <a:grpSpLocks/>
            </p:cNvGrpSpPr>
            <p:nvPr/>
          </p:nvGrpSpPr>
          <p:grpSpPr bwMode="auto">
            <a:xfrm>
              <a:off x="4083" y="1350"/>
              <a:ext cx="627" cy="896"/>
              <a:chOff x="4083" y="1350"/>
              <a:chExt cx="627" cy="896"/>
            </a:xfrm>
          </p:grpSpPr>
          <p:sp>
            <p:nvSpPr>
              <p:cNvPr id="17588" name="Rectangle 37"/>
              <p:cNvSpPr>
                <a:spLocks noChangeArrowheads="1"/>
              </p:cNvSpPr>
              <p:nvPr/>
            </p:nvSpPr>
            <p:spPr bwMode="auto">
              <a:xfrm>
                <a:off x="4083" y="1350"/>
                <a:ext cx="627" cy="89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7589" name="Rectangle 38"/>
              <p:cNvSpPr>
                <a:spLocks noChangeArrowheads="1"/>
              </p:cNvSpPr>
              <p:nvPr/>
            </p:nvSpPr>
            <p:spPr bwMode="auto">
              <a:xfrm>
                <a:off x="4083" y="1350"/>
                <a:ext cx="627" cy="896"/>
              </a:xfrm>
              <a:prstGeom prst="rect">
                <a:avLst/>
              </a:prstGeom>
              <a:noFill/>
              <a:ln w="34925" cap="rnd">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17429" name="Rectangle 39"/>
            <p:cNvSpPr>
              <a:spLocks noChangeArrowheads="1"/>
            </p:cNvSpPr>
            <p:nvPr/>
          </p:nvSpPr>
          <p:spPr bwMode="auto">
            <a:xfrm>
              <a:off x="4138" y="1562"/>
              <a:ext cx="594"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700" b="1">
                  <a:solidFill>
                    <a:srgbClr val="000000"/>
                  </a:solidFill>
                </a:rPr>
                <a:t>memory</a:t>
              </a:r>
              <a:endParaRPr lang="en-US" sz="1800"/>
            </a:p>
          </p:txBody>
        </p:sp>
        <p:sp>
          <p:nvSpPr>
            <p:cNvPr id="17430" name="Rectangle 40"/>
            <p:cNvSpPr>
              <a:spLocks noChangeArrowheads="1"/>
            </p:cNvSpPr>
            <p:nvPr/>
          </p:nvSpPr>
          <p:spPr bwMode="auto">
            <a:xfrm>
              <a:off x="4210" y="1723"/>
              <a:ext cx="444"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700" b="1">
                  <a:solidFill>
                    <a:srgbClr val="000000"/>
                  </a:solidFill>
                </a:rPr>
                <a:t>1024x</a:t>
              </a:r>
              <a:endParaRPr lang="en-US" sz="1800"/>
            </a:p>
          </p:txBody>
        </p:sp>
        <p:sp>
          <p:nvSpPr>
            <p:cNvPr id="17431" name="Rectangle 41"/>
            <p:cNvSpPr>
              <a:spLocks noChangeArrowheads="1"/>
            </p:cNvSpPr>
            <p:nvPr/>
          </p:nvSpPr>
          <p:spPr bwMode="auto">
            <a:xfrm>
              <a:off x="4185" y="1884"/>
              <a:ext cx="498"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700" b="1">
                  <a:solidFill>
                    <a:srgbClr val="000000"/>
                  </a:solidFill>
                </a:rPr>
                <a:t>32 bits</a:t>
              </a:r>
              <a:endParaRPr lang="en-US" sz="1800"/>
            </a:p>
          </p:txBody>
        </p:sp>
        <p:sp>
          <p:nvSpPr>
            <p:cNvPr id="17432" name="Line 42"/>
            <p:cNvSpPr>
              <a:spLocks noChangeShapeType="1"/>
            </p:cNvSpPr>
            <p:nvPr/>
          </p:nvSpPr>
          <p:spPr bwMode="auto">
            <a:xfrm>
              <a:off x="4243" y="1127"/>
              <a:ext cx="1" cy="223"/>
            </a:xfrm>
            <a:prstGeom prst="line">
              <a:avLst/>
            </a:prstGeom>
            <a:noFill/>
            <a:ln w="349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17433" name="Group 43"/>
            <p:cNvGrpSpPr>
              <a:grpSpLocks/>
            </p:cNvGrpSpPr>
            <p:nvPr/>
          </p:nvGrpSpPr>
          <p:grpSpPr bwMode="auto">
            <a:xfrm>
              <a:off x="3827" y="2604"/>
              <a:ext cx="676" cy="448"/>
              <a:chOff x="3827" y="2604"/>
              <a:chExt cx="676" cy="448"/>
            </a:xfrm>
          </p:grpSpPr>
          <p:grpSp>
            <p:nvGrpSpPr>
              <p:cNvPr id="17582" name="Group 44"/>
              <p:cNvGrpSpPr>
                <a:grpSpLocks/>
              </p:cNvGrpSpPr>
              <p:nvPr/>
            </p:nvGrpSpPr>
            <p:grpSpPr bwMode="auto">
              <a:xfrm>
                <a:off x="4279" y="2604"/>
                <a:ext cx="224" cy="224"/>
                <a:chOff x="4279" y="2604"/>
                <a:chExt cx="224" cy="224"/>
              </a:xfrm>
            </p:grpSpPr>
            <p:sp>
              <p:nvSpPr>
                <p:cNvPr id="17586" name="Freeform 45"/>
                <p:cNvSpPr>
                  <a:spLocks/>
                </p:cNvSpPr>
                <p:nvPr/>
              </p:nvSpPr>
              <p:spPr bwMode="auto">
                <a:xfrm>
                  <a:off x="4279" y="2604"/>
                  <a:ext cx="224" cy="224"/>
                </a:xfrm>
                <a:custGeom>
                  <a:avLst/>
                  <a:gdLst>
                    <a:gd name="T0" fmla="*/ 0 w 224"/>
                    <a:gd name="T1" fmla="*/ 0 h 224"/>
                    <a:gd name="T2" fmla="*/ 224 w 224"/>
                    <a:gd name="T3" fmla="*/ 0 h 224"/>
                    <a:gd name="T4" fmla="*/ 112 w 224"/>
                    <a:gd name="T5" fmla="*/ 224 h 224"/>
                    <a:gd name="T6" fmla="*/ 0 w 224"/>
                    <a:gd name="T7" fmla="*/ 0 h 224"/>
                    <a:gd name="T8" fmla="*/ 0 60000 65536"/>
                    <a:gd name="T9" fmla="*/ 0 60000 65536"/>
                    <a:gd name="T10" fmla="*/ 0 60000 65536"/>
                    <a:gd name="T11" fmla="*/ 0 60000 65536"/>
                    <a:gd name="T12" fmla="*/ 0 w 224"/>
                    <a:gd name="T13" fmla="*/ 0 h 224"/>
                    <a:gd name="T14" fmla="*/ 224 w 224"/>
                    <a:gd name="T15" fmla="*/ 224 h 224"/>
                  </a:gdLst>
                  <a:ahLst/>
                  <a:cxnLst>
                    <a:cxn ang="T8">
                      <a:pos x="T0" y="T1"/>
                    </a:cxn>
                    <a:cxn ang="T9">
                      <a:pos x="T2" y="T3"/>
                    </a:cxn>
                    <a:cxn ang="T10">
                      <a:pos x="T4" y="T5"/>
                    </a:cxn>
                    <a:cxn ang="T11">
                      <a:pos x="T6" y="T7"/>
                    </a:cxn>
                  </a:cxnLst>
                  <a:rect l="T12" t="T13" r="T14" b="T15"/>
                  <a:pathLst>
                    <a:path w="224" h="224">
                      <a:moveTo>
                        <a:pt x="0" y="0"/>
                      </a:moveTo>
                      <a:lnTo>
                        <a:pt x="224" y="0"/>
                      </a:lnTo>
                      <a:lnTo>
                        <a:pt x="112" y="224"/>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7587" name="Freeform 46"/>
                <p:cNvSpPr>
                  <a:spLocks/>
                </p:cNvSpPr>
                <p:nvPr/>
              </p:nvSpPr>
              <p:spPr bwMode="auto">
                <a:xfrm>
                  <a:off x="4279" y="2604"/>
                  <a:ext cx="224" cy="224"/>
                </a:xfrm>
                <a:custGeom>
                  <a:avLst/>
                  <a:gdLst>
                    <a:gd name="T0" fmla="*/ 0 w 224"/>
                    <a:gd name="T1" fmla="*/ 0 h 224"/>
                    <a:gd name="T2" fmla="*/ 224 w 224"/>
                    <a:gd name="T3" fmla="*/ 0 h 224"/>
                    <a:gd name="T4" fmla="*/ 112 w 224"/>
                    <a:gd name="T5" fmla="*/ 224 h 224"/>
                    <a:gd name="T6" fmla="*/ 0 w 224"/>
                    <a:gd name="T7" fmla="*/ 0 h 224"/>
                    <a:gd name="T8" fmla="*/ 0 60000 65536"/>
                    <a:gd name="T9" fmla="*/ 0 60000 65536"/>
                    <a:gd name="T10" fmla="*/ 0 60000 65536"/>
                    <a:gd name="T11" fmla="*/ 0 60000 65536"/>
                    <a:gd name="T12" fmla="*/ 0 w 224"/>
                    <a:gd name="T13" fmla="*/ 0 h 224"/>
                    <a:gd name="T14" fmla="*/ 224 w 224"/>
                    <a:gd name="T15" fmla="*/ 224 h 224"/>
                  </a:gdLst>
                  <a:ahLst/>
                  <a:cxnLst>
                    <a:cxn ang="T8">
                      <a:pos x="T0" y="T1"/>
                    </a:cxn>
                    <a:cxn ang="T9">
                      <a:pos x="T2" y="T3"/>
                    </a:cxn>
                    <a:cxn ang="T10">
                      <a:pos x="T4" y="T5"/>
                    </a:cxn>
                    <a:cxn ang="T11">
                      <a:pos x="T6" y="T7"/>
                    </a:cxn>
                  </a:cxnLst>
                  <a:rect l="T12" t="T13" r="T14" b="T15"/>
                  <a:pathLst>
                    <a:path w="224" h="224">
                      <a:moveTo>
                        <a:pt x="0" y="0"/>
                      </a:moveTo>
                      <a:lnTo>
                        <a:pt x="224" y="0"/>
                      </a:lnTo>
                      <a:lnTo>
                        <a:pt x="112" y="224"/>
                      </a:lnTo>
                      <a:lnTo>
                        <a:pt x="0" y="0"/>
                      </a:lnTo>
                      <a:close/>
                    </a:path>
                  </a:pathLst>
                </a:custGeom>
                <a:noFill/>
                <a:ln w="34925" cap="rnd">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17583" name="Line 47"/>
              <p:cNvSpPr>
                <a:spLocks noChangeShapeType="1"/>
              </p:cNvSpPr>
              <p:nvPr/>
            </p:nvSpPr>
            <p:spPr bwMode="auto">
              <a:xfrm>
                <a:off x="4173" y="2693"/>
                <a:ext cx="134" cy="1"/>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584" name="Rectangle 48"/>
              <p:cNvSpPr>
                <a:spLocks noChangeArrowheads="1"/>
              </p:cNvSpPr>
              <p:nvPr/>
            </p:nvSpPr>
            <p:spPr bwMode="auto">
              <a:xfrm>
                <a:off x="3827" y="2643"/>
                <a:ext cx="372" cy="1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100">
                    <a:solidFill>
                      <a:srgbClr val="000000"/>
                    </a:solidFill>
                  </a:rPr>
                  <a:t>DrMEM</a:t>
                </a:r>
                <a:endParaRPr lang="en-US" sz="1800"/>
              </a:p>
            </p:txBody>
          </p:sp>
          <p:sp>
            <p:nvSpPr>
              <p:cNvPr id="17585" name="Line 49"/>
              <p:cNvSpPr>
                <a:spLocks noChangeShapeType="1"/>
              </p:cNvSpPr>
              <p:nvPr/>
            </p:nvSpPr>
            <p:spPr bwMode="auto">
              <a:xfrm>
                <a:off x="4391" y="2828"/>
                <a:ext cx="1" cy="224"/>
              </a:xfrm>
              <a:prstGeom prst="line">
                <a:avLst/>
              </a:prstGeom>
              <a:noFill/>
              <a:ln w="349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7434" name="Group 50"/>
            <p:cNvGrpSpPr>
              <a:grpSpLocks/>
            </p:cNvGrpSpPr>
            <p:nvPr/>
          </p:nvGrpSpPr>
          <p:grpSpPr bwMode="auto">
            <a:xfrm>
              <a:off x="1445" y="2604"/>
              <a:ext cx="640" cy="448"/>
              <a:chOff x="1445" y="2604"/>
              <a:chExt cx="640" cy="448"/>
            </a:xfrm>
          </p:grpSpPr>
          <p:grpSp>
            <p:nvGrpSpPr>
              <p:cNvPr id="17576" name="Group 51"/>
              <p:cNvGrpSpPr>
                <a:grpSpLocks/>
              </p:cNvGrpSpPr>
              <p:nvPr/>
            </p:nvGrpSpPr>
            <p:grpSpPr bwMode="auto">
              <a:xfrm>
                <a:off x="1862" y="2604"/>
                <a:ext cx="223" cy="224"/>
                <a:chOff x="1862" y="2604"/>
                <a:chExt cx="223" cy="224"/>
              </a:xfrm>
            </p:grpSpPr>
            <p:sp>
              <p:nvSpPr>
                <p:cNvPr id="17580" name="Freeform 52"/>
                <p:cNvSpPr>
                  <a:spLocks/>
                </p:cNvSpPr>
                <p:nvPr/>
              </p:nvSpPr>
              <p:spPr bwMode="auto">
                <a:xfrm>
                  <a:off x="1862" y="2604"/>
                  <a:ext cx="223" cy="224"/>
                </a:xfrm>
                <a:custGeom>
                  <a:avLst/>
                  <a:gdLst>
                    <a:gd name="T0" fmla="*/ 0 w 223"/>
                    <a:gd name="T1" fmla="*/ 0 h 224"/>
                    <a:gd name="T2" fmla="*/ 223 w 223"/>
                    <a:gd name="T3" fmla="*/ 0 h 224"/>
                    <a:gd name="T4" fmla="*/ 111 w 223"/>
                    <a:gd name="T5" fmla="*/ 224 h 224"/>
                    <a:gd name="T6" fmla="*/ 0 w 223"/>
                    <a:gd name="T7" fmla="*/ 0 h 224"/>
                    <a:gd name="T8" fmla="*/ 0 60000 65536"/>
                    <a:gd name="T9" fmla="*/ 0 60000 65536"/>
                    <a:gd name="T10" fmla="*/ 0 60000 65536"/>
                    <a:gd name="T11" fmla="*/ 0 60000 65536"/>
                    <a:gd name="T12" fmla="*/ 0 w 223"/>
                    <a:gd name="T13" fmla="*/ 0 h 224"/>
                    <a:gd name="T14" fmla="*/ 223 w 223"/>
                    <a:gd name="T15" fmla="*/ 224 h 224"/>
                  </a:gdLst>
                  <a:ahLst/>
                  <a:cxnLst>
                    <a:cxn ang="T8">
                      <a:pos x="T0" y="T1"/>
                    </a:cxn>
                    <a:cxn ang="T9">
                      <a:pos x="T2" y="T3"/>
                    </a:cxn>
                    <a:cxn ang="T10">
                      <a:pos x="T4" y="T5"/>
                    </a:cxn>
                    <a:cxn ang="T11">
                      <a:pos x="T6" y="T7"/>
                    </a:cxn>
                  </a:cxnLst>
                  <a:rect l="T12" t="T13" r="T14" b="T15"/>
                  <a:pathLst>
                    <a:path w="223" h="224">
                      <a:moveTo>
                        <a:pt x="0" y="0"/>
                      </a:moveTo>
                      <a:lnTo>
                        <a:pt x="223" y="0"/>
                      </a:lnTo>
                      <a:lnTo>
                        <a:pt x="111" y="224"/>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7581" name="Freeform 53"/>
                <p:cNvSpPr>
                  <a:spLocks/>
                </p:cNvSpPr>
                <p:nvPr/>
              </p:nvSpPr>
              <p:spPr bwMode="auto">
                <a:xfrm>
                  <a:off x="1862" y="2604"/>
                  <a:ext cx="223" cy="224"/>
                </a:xfrm>
                <a:custGeom>
                  <a:avLst/>
                  <a:gdLst>
                    <a:gd name="T0" fmla="*/ 0 w 223"/>
                    <a:gd name="T1" fmla="*/ 0 h 224"/>
                    <a:gd name="T2" fmla="*/ 223 w 223"/>
                    <a:gd name="T3" fmla="*/ 0 h 224"/>
                    <a:gd name="T4" fmla="*/ 111 w 223"/>
                    <a:gd name="T5" fmla="*/ 224 h 224"/>
                    <a:gd name="T6" fmla="*/ 0 w 223"/>
                    <a:gd name="T7" fmla="*/ 0 h 224"/>
                    <a:gd name="T8" fmla="*/ 0 60000 65536"/>
                    <a:gd name="T9" fmla="*/ 0 60000 65536"/>
                    <a:gd name="T10" fmla="*/ 0 60000 65536"/>
                    <a:gd name="T11" fmla="*/ 0 60000 65536"/>
                    <a:gd name="T12" fmla="*/ 0 w 223"/>
                    <a:gd name="T13" fmla="*/ 0 h 224"/>
                    <a:gd name="T14" fmla="*/ 223 w 223"/>
                    <a:gd name="T15" fmla="*/ 224 h 224"/>
                  </a:gdLst>
                  <a:ahLst/>
                  <a:cxnLst>
                    <a:cxn ang="T8">
                      <a:pos x="T0" y="T1"/>
                    </a:cxn>
                    <a:cxn ang="T9">
                      <a:pos x="T2" y="T3"/>
                    </a:cxn>
                    <a:cxn ang="T10">
                      <a:pos x="T4" y="T5"/>
                    </a:cxn>
                    <a:cxn ang="T11">
                      <a:pos x="T6" y="T7"/>
                    </a:cxn>
                  </a:cxnLst>
                  <a:rect l="T12" t="T13" r="T14" b="T15"/>
                  <a:pathLst>
                    <a:path w="223" h="224">
                      <a:moveTo>
                        <a:pt x="0" y="0"/>
                      </a:moveTo>
                      <a:lnTo>
                        <a:pt x="223" y="0"/>
                      </a:lnTo>
                      <a:lnTo>
                        <a:pt x="111" y="224"/>
                      </a:lnTo>
                      <a:lnTo>
                        <a:pt x="0" y="0"/>
                      </a:lnTo>
                      <a:close/>
                    </a:path>
                  </a:pathLst>
                </a:custGeom>
                <a:noFill/>
                <a:ln w="34925" cap="rnd">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17577" name="Line 54"/>
              <p:cNvSpPr>
                <a:spLocks noChangeShapeType="1"/>
              </p:cNvSpPr>
              <p:nvPr/>
            </p:nvSpPr>
            <p:spPr bwMode="auto">
              <a:xfrm>
                <a:off x="1755" y="2693"/>
                <a:ext cx="135" cy="1"/>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578" name="Rectangle 55"/>
              <p:cNvSpPr>
                <a:spLocks noChangeArrowheads="1"/>
              </p:cNvSpPr>
              <p:nvPr/>
            </p:nvSpPr>
            <p:spPr bwMode="auto">
              <a:xfrm>
                <a:off x="1445" y="2643"/>
                <a:ext cx="333" cy="1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100">
                    <a:solidFill>
                      <a:srgbClr val="000000"/>
                    </a:solidFill>
                  </a:rPr>
                  <a:t>DrALU</a:t>
                </a:r>
                <a:endParaRPr lang="en-US" sz="1800"/>
              </a:p>
            </p:txBody>
          </p:sp>
          <p:sp>
            <p:nvSpPr>
              <p:cNvPr id="17579" name="Line 56"/>
              <p:cNvSpPr>
                <a:spLocks noChangeShapeType="1"/>
              </p:cNvSpPr>
              <p:nvPr/>
            </p:nvSpPr>
            <p:spPr bwMode="auto">
              <a:xfrm>
                <a:off x="1973" y="2828"/>
                <a:ext cx="1" cy="224"/>
              </a:xfrm>
              <a:prstGeom prst="line">
                <a:avLst/>
              </a:prstGeom>
              <a:noFill/>
              <a:ln w="349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7435" name="Group 57"/>
            <p:cNvGrpSpPr>
              <a:grpSpLocks/>
            </p:cNvGrpSpPr>
            <p:nvPr/>
          </p:nvGrpSpPr>
          <p:grpSpPr bwMode="auto">
            <a:xfrm>
              <a:off x="507" y="2604"/>
              <a:ext cx="627" cy="448"/>
              <a:chOff x="507" y="2604"/>
              <a:chExt cx="627" cy="448"/>
            </a:xfrm>
          </p:grpSpPr>
          <p:grpSp>
            <p:nvGrpSpPr>
              <p:cNvPr id="17570" name="Group 58"/>
              <p:cNvGrpSpPr>
                <a:grpSpLocks/>
              </p:cNvGrpSpPr>
              <p:nvPr/>
            </p:nvGrpSpPr>
            <p:grpSpPr bwMode="auto">
              <a:xfrm>
                <a:off x="910" y="2604"/>
                <a:ext cx="224" cy="224"/>
                <a:chOff x="910" y="2604"/>
                <a:chExt cx="224" cy="224"/>
              </a:xfrm>
            </p:grpSpPr>
            <p:sp>
              <p:nvSpPr>
                <p:cNvPr id="17574" name="Freeform 59"/>
                <p:cNvSpPr>
                  <a:spLocks/>
                </p:cNvSpPr>
                <p:nvPr/>
              </p:nvSpPr>
              <p:spPr bwMode="auto">
                <a:xfrm>
                  <a:off x="910" y="2604"/>
                  <a:ext cx="224" cy="224"/>
                </a:xfrm>
                <a:custGeom>
                  <a:avLst/>
                  <a:gdLst>
                    <a:gd name="T0" fmla="*/ 0 w 224"/>
                    <a:gd name="T1" fmla="*/ 0 h 224"/>
                    <a:gd name="T2" fmla="*/ 224 w 224"/>
                    <a:gd name="T3" fmla="*/ 0 h 224"/>
                    <a:gd name="T4" fmla="*/ 112 w 224"/>
                    <a:gd name="T5" fmla="*/ 224 h 224"/>
                    <a:gd name="T6" fmla="*/ 0 w 224"/>
                    <a:gd name="T7" fmla="*/ 0 h 224"/>
                    <a:gd name="T8" fmla="*/ 0 60000 65536"/>
                    <a:gd name="T9" fmla="*/ 0 60000 65536"/>
                    <a:gd name="T10" fmla="*/ 0 60000 65536"/>
                    <a:gd name="T11" fmla="*/ 0 60000 65536"/>
                    <a:gd name="T12" fmla="*/ 0 w 224"/>
                    <a:gd name="T13" fmla="*/ 0 h 224"/>
                    <a:gd name="T14" fmla="*/ 224 w 224"/>
                    <a:gd name="T15" fmla="*/ 224 h 224"/>
                  </a:gdLst>
                  <a:ahLst/>
                  <a:cxnLst>
                    <a:cxn ang="T8">
                      <a:pos x="T0" y="T1"/>
                    </a:cxn>
                    <a:cxn ang="T9">
                      <a:pos x="T2" y="T3"/>
                    </a:cxn>
                    <a:cxn ang="T10">
                      <a:pos x="T4" y="T5"/>
                    </a:cxn>
                    <a:cxn ang="T11">
                      <a:pos x="T6" y="T7"/>
                    </a:cxn>
                  </a:cxnLst>
                  <a:rect l="T12" t="T13" r="T14" b="T15"/>
                  <a:pathLst>
                    <a:path w="224" h="224">
                      <a:moveTo>
                        <a:pt x="0" y="0"/>
                      </a:moveTo>
                      <a:lnTo>
                        <a:pt x="224" y="0"/>
                      </a:lnTo>
                      <a:lnTo>
                        <a:pt x="112" y="224"/>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7575" name="Freeform 60"/>
                <p:cNvSpPr>
                  <a:spLocks/>
                </p:cNvSpPr>
                <p:nvPr/>
              </p:nvSpPr>
              <p:spPr bwMode="auto">
                <a:xfrm>
                  <a:off x="910" y="2604"/>
                  <a:ext cx="224" cy="224"/>
                </a:xfrm>
                <a:custGeom>
                  <a:avLst/>
                  <a:gdLst>
                    <a:gd name="T0" fmla="*/ 0 w 224"/>
                    <a:gd name="T1" fmla="*/ 0 h 224"/>
                    <a:gd name="T2" fmla="*/ 224 w 224"/>
                    <a:gd name="T3" fmla="*/ 0 h 224"/>
                    <a:gd name="T4" fmla="*/ 112 w 224"/>
                    <a:gd name="T5" fmla="*/ 224 h 224"/>
                    <a:gd name="T6" fmla="*/ 0 w 224"/>
                    <a:gd name="T7" fmla="*/ 0 h 224"/>
                    <a:gd name="T8" fmla="*/ 0 60000 65536"/>
                    <a:gd name="T9" fmla="*/ 0 60000 65536"/>
                    <a:gd name="T10" fmla="*/ 0 60000 65536"/>
                    <a:gd name="T11" fmla="*/ 0 60000 65536"/>
                    <a:gd name="T12" fmla="*/ 0 w 224"/>
                    <a:gd name="T13" fmla="*/ 0 h 224"/>
                    <a:gd name="T14" fmla="*/ 224 w 224"/>
                    <a:gd name="T15" fmla="*/ 224 h 224"/>
                  </a:gdLst>
                  <a:ahLst/>
                  <a:cxnLst>
                    <a:cxn ang="T8">
                      <a:pos x="T0" y="T1"/>
                    </a:cxn>
                    <a:cxn ang="T9">
                      <a:pos x="T2" y="T3"/>
                    </a:cxn>
                    <a:cxn ang="T10">
                      <a:pos x="T4" y="T5"/>
                    </a:cxn>
                    <a:cxn ang="T11">
                      <a:pos x="T6" y="T7"/>
                    </a:cxn>
                  </a:cxnLst>
                  <a:rect l="T12" t="T13" r="T14" b="T15"/>
                  <a:pathLst>
                    <a:path w="224" h="224">
                      <a:moveTo>
                        <a:pt x="0" y="0"/>
                      </a:moveTo>
                      <a:lnTo>
                        <a:pt x="224" y="0"/>
                      </a:lnTo>
                      <a:lnTo>
                        <a:pt x="112" y="224"/>
                      </a:lnTo>
                      <a:lnTo>
                        <a:pt x="0" y="0"/>
                      </a:lnTo>
                      <a:close/>
                    </a:path>
                  </a:pathLst>
                </a:custGeom>
                <a:noFill/>
                <a:ln w="34925" cap="rnd">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17571" name="Line 61"/>
              <p:cNvSpPr>
                <a:spLocks noChangeShapeType="1"/>
              </p:cNvSpPr>
              <p:nvPr/>
            </p:nvSpPr>
            <p:spPr bwMode="auto">
              <a:xfrm>
                <a:off x="770" y="2693"/>
                <a:ext cx="135" cy="1"/>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572" name="Rectangle 62"/>
              <p:cNvSpPr>
                <a:spLocks noChangeArrowheads="1"/>
              </p:cNvSpPr>
              <p:nvPr/>
            </p:nvSpPr>
            <p:spPr bwMode="auto">
              <a:xfrm>
                <a:off x="507" y="2643"/>
                <a:ext cx="279" cy="1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100">
                    <a:solidFill>
                      <a:srgbClr val="000000"/>
                    </a:solidFill>
                  </a:rPr>
                  <a:t>DrPC</a:t>
                </a:r>
                <a:endParaRPr lang="en-US" sz="1800"/>
              </a:p>
            </p:txBody>
          </p:sp>
          <p:sp>
            <p:nvSpPr>
              <p:cNvPr id="17573" name="Line 63"/>
              <p:cNvSpPr>
                <a:spLocks noChangeShapeType="1"/>
              </p:cNvSpPr>
              <p:nvPr/>
            </p:nvSpPr>
            <p:spPr bwMode="auto">
              <a:xfrm>
                <a:off x="1022" y="2828"/>
                <a:ext cx="1" cy="224"/>
              </a:xfrm>
              <a:prstGeom prst="line">
                <a:avLst/>
              </a:prstGeom>
              <a:noFill/>
              <a:ln w="349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17436" name="Line 64"/>
            <p:cNvSpPr>
              <a:spLocks noChangeShapeType="1"/>
            </p:cNvSpPr>
            <p:nvPr/>
          </p:nvSpPr>
          <p:spPr bwMode="auto">
            <a:xfrm flipV="1">
              <a:off x="4391" y="2246"/>
              <a:ext cx="1" cy="358"/>
            </a:xfrm>
            <a:prstGeom prst="line">
              <a:avLst/>
            </a:prstGeom>
            <a:noFill/>
            <a:ln w="349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37" name="Line 65"/>
            <p:cNvSpPr>
              <a:spLocks noChangeShapeType="1"/>
            </p:cNvSpPr>
            <p:nvPr/>
          </p:nvSpPr>
          <p:spPr bwMode="auto">
            <a:xfrm>
              <a:off x="1576" y="1574"/>
              <a:ext cx="134" cy="672"/>
            </a:xfrm>
            <a:prstGeom prst="line">
              <a:avLst/>
            </a:prstGeom>
            <a:noFill/>
            <a:ln w="349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38" name="Line 66"/>
            <p:cNvSpPr>
              <a:spLocks noChangeShapeType="1"/>
            </p:cNvSpPr>
            <p:nvPr/>
          </p:nvSpPr>
          <p:spPr bwMode="auto">
            <a:xfrm flipH="1">
              <a:off x="2248" y="1574"/>
              <a:ext cx="134" cy="672"/>
            </a:xfrm>
            <a:prstGeom prst="line">
              <a:avLst/>
            </a:prstGeom>
            <a:noFill/>
            <a:ln w="349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39" name="Line 67"/>
            <p:cNvSpPr>
              <a:spLocks noChangeShapeType="1"/>
            </p:cNvSpPr>
            <p:nvPr/>
          </p:nvSpPr>
          <p:spPr bwMode="auto">
            <a:xfrm flipH="1">
              <a:off x="1979" y="1574"/>
              <a:ext cx="45" cy="179"/>
            </a:xfrm>
            <a:prstGeom prst="line">
              <a:avLst/>
            </a:prstGeom>
            <a:noFill/>
            <a:ln w="349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40" name="Line 68"/>
            <p:cNvSpPr>
              <a:spLocks noChangeShapeType="1"/>
            </p:cNvSpPr>
            <p:nvPr/>
          </p:nvSpPr>
          <p:spPr bwMode="auto">
            <a:xfrm>
              <a:off x="1934" y="1574"/>
              <a:ext cx="45" cy="179"/>
            </a:xfrm>
            <a:prstGeom prst="line">
              <a:avLst/>
            </a:prstGeom>
            <a:noFill/>
            <a:ln w="349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41" name="Line 69"/>
            <p:cNvSpPr>
              <a:spLocks noChangeShapeType="1"/>
            </p:cNvSpPr>
            <p:nvPr/>
          </p:nvSpPr>
          <p:spPr bwMode="auto">
            <a:xfrm>
              <a:off x="1710" y="2246"/>
              <a:ext cx="538" cy="1"/>
            </a:xfrm>
            <a:prstGeom prst="line">
              <a:avLst/>
            </a:prstGeom>
            <a:noFill/>
            <a:ln w="349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42" name="Line 70"/>
            <p:cNvSpPr>
              <a:spLocks noChangeShapeType="1"/>
            </p:cNvSpPr>
            <p:nvPr/>
          </p:nvSpPr>
          <p:spPr bwMode="auto">
            <a:xfrm>
              <a:off x="1576" y="1574"/>
              <a:ext cx="358" cy="1"/>
            </a:xfrm>
            <a:prstGeom prst="line">
              <a:avLst/>
            </a:prstGeom>
            <a:noFill/>
            <a:ln w="349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43" name="Line 71"/>
            <p:cNvSpPr>
              <a:spLocks noChangeShapeType="1"/>
            </p:cNvSpPr>
            <p:nvPr/>
          </p:nvSpPr>
          <p:spPr bwMode="auto">
            <a:xfrm>
              <a:off x="2024" y="1574"/>
              <a:ext cx="358" cy="1"/>
            </a:xfrm>
            <a:prstGeom prst="line">
              <a:avLst/>
            </a:prstGeom>
            <a:noFill/>
            <a:ln w="349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44" name="Rectangle 72"/>
            <p:cNvSpPr>
              <a:spLocks noChangeArrowheads="1"/>
            </p:cNvSpPr>
            <p:nvPr/>
          </p:nvSpPr>
          <p:spPr bwMode="auto">
            <a:xfrm>
              <a:off x="1811" y="1741"/>
              <a:ext cx="387"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700" b="1">
                  <a:solidFill>
                    <a:srgbClr val="000000"/>
                  </a:solidFill>
                </a:rPr>
                <a:t>ALU:</a:t>
              </a:r>
              <a:endParaRPr lang="en-US" sz="1800"/>
            </a:p>
          </p:txBody>
        </p:sp>
        <p:sp>
          <p:nvSpPr>
            <p:cNvPr id="17445" name="Rectangle 73"/>
            <p:cNvSpPr>
              <a:spLocks noChangeArrowheads="1"/>
            </p:cNvSpPr>
            <p:nvPr/>
          </p:nvSpPr>
          <p:spPr bwMode="auto">
            <a:xfrm>
              <a:off x="1811" y="1898"/>
              <a:ext cx="333" cy="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rPr>
                <a:t>00: ADD</a:t>
              </a:r>
              <a:endParaRPr lang="en-US" sz="1800"/>
            </a:p>
          </p:txBody>
        </p:sp>
        <p:sp>
          <p:nvSpPr>
            <p:cNvPr id="17446" name="Rectangle 74"/>
            <p:cNvSpPr>
              <a:spLocks noChangeArrowheads="1"/>
            </p:cNvSpPr>
            <p:nvPr/>
          </p:nvSpPr>
          <p:spPr bwMode="auto">
            <a:xfrm>
              <a:off x="1811" y="1977"/>
              <a:ext cx="390" cy="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rPr>
                <a:t>01: NAND</a:t>
              </a:r>
              <a:endParaRPr lang="en-US" sz="1800"/>
            </a:p>
          </p:txBody>
        </p:sp>
        <p:sp>
          <p:nvSpPr>
            <p:cNvPr id="17447" name="Rectangle 75"/>
            <p:cNvSpPr>
              <a:spLocks noChangeArrowheads="1"/>
            </p:cNvSpPr>
            <p:nvPr/>
          </p:nvSpPr>
          <p:spPr bwMode="auto">
            <a:xfrm>
              <a:off x="1811" y="2056"/>
              <a:ext cx="244" cy="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rPr>
                <a:t>10: A </a:t>
              </a:r>
              <a:endParaRPr lang="en-US" sz="1800"/>
            </a:p>
          </p:txBody>
        </p:sp>
        <p:sp>
          <p:nvSpPr>
            <p:cNvPr id="17448" name="Rectangle 76"/>
            <p:cNvSpPr>
              <a:spLocks noChangeArrowheads="1"/>
            </p:cNvSpPr>
            <p:nvPr/>
          </p:nvSpPr>
          <p:spPr bwMode="auto">
            <a:xfrm>
              <a:off x="2004" y="2056"/>
              <a:ext cx="61" cy="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rPr>
                <a:t>-</a:t>
              </a:r>
              <a:endParaRPr lang="en-US" sz="1800"/>
            </a:p>
          </p:txBody>
        </p:sp>
        <p:sp>
          <p:nvSpPr>
            <p:cNvPr id="17449" name="Rectangle 77"/>
            <p:cNvSpPr>
              <a:spLocks noChangeArrowheads="1"/>
            </p:cNvSpPr>
            <p:nvPr/>
          </p:nvSpPr>
          <p:spPr bwMode="auto">
            <a:xfrm>
              <a:off x="2051" y="2056"/>
              <a:ext cx="90" cy="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rPr>
                <a:t>B</a:t>
              </a:r>
              <a:endParaRPr lang="en-US" sz="1800"/>
            </a:p>
          </p:txBody>
        </p:sp>
        <p:sp>
          <p:nvSpPr>
            <p:cNvPr id="17450" name="Rectangle 78"/>
            <p:cNvSpPr>
              <a:spLocks noChangeArrowheads="1"/>
            </p:cNvSpPr>
            <p:nvPr/>
          </p:nvSpPr>
          <p:spPr bwMode="auto">
            <a:xfrm>
              <a:off x="1811" y="2138"/>
              <a:ext cx="355" cy="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rPr>
                <a:t>11: A + 1</a:t>
              </a:r>
              <a:endParaRPr lang="en-US" sz="1800"/>
            </a:p>
          </p:txBody>
        </p:sp>
        <p:sp>
          <p:nvSpPr>
            <p:cNvPr id="17451" name="Line 79"/>
            <p:cNvSpPr>
              <a:spLocks noChangeShapeType="1"/>
            </p:cNvSpPr>
            <p:nvPr/>
          </p:nvSpPr>
          <p:spPr bwMode="auto">
            <a:xfrm>
              <a:off x="1397" y="1798"/>
              <a:ext cx="224" cy="1"/>
            </a:xfrm>
            <a:prstGeom prst="line">
              <a:avLst/>
            </a:prstGeom>
            <a:noFill/>
            <a:ln w="349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52" name="Rectangle 80"/>
            <p:cNvSpPr>
              <a:spLocks noChangeArrowheads="1"/>
            </p:cNvSpPr>
            <p:nvPr/>
          </p:nvSpPr>
          <p:spPr bwMode="auto">
            <a:xfrm>
              <a:off x="1184" y="1748"/>
              <a:ext cx="229" cy="1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100">
                  <a:solidFill>
                    <a:srgbClr val="000000"/>
                  </a:solidFill>
                </a:rPr>
                <a:t>func</a:t>
              </a:r>
              <a:endParaRPr lang="en-US" sz="1800"/>
            </a:p>
          </p:txBody>
        </p:sp>
        <p:sp>
          <p:nvSpPr>
            <p:cNvPr id="17453" name="Line 81"/>
            <p:cNvSpPr>
              <a:spLocks noChangeShapeType="1"/>
            </p:cNvSpPr>
            <p:nvPr/>
          </p:nvSpPr>
          <p:spPr bwMode="auto">
            <a:xfrm>
              <a:off x="1487" y="1709"/>
              <a:ext cx="44" cy="179"/>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54" name="Rectangle 82"/>
            <p:cNvSpPr>
              <a:spLocks noChangeArrowheads="1"/>
            </p:cNvSpPr>
            <p:nvPr/>
          </p:nvSpPr>
          <p:spPr bwMode="auto">
            <a:xfrm>
              <a:off x="1453" y="1565"/>
              <a:ext cx="104"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i="1">
                  <a:solidFill>
                    <a:srgbClr val="000000"/>
                  </a:solidFill>
                </a:rPr>
                <a:t>2</a:t>
              </a:r>
              <a:endParaRPr lang="en-US" sz="1800"/>
            </a:p>
          </p:txBody>
        </p:sp>
        <p:sp>
          <p:nvSpPr>
            <p:cNvPr id="17455" name="Line 83"/>
            <p:cNvSpPr>
              <a:spLocks noChangeShapeType="1"/>
            </p:cNvSpPr>
            <p:nvPr/>
          </p:nvSpPr>
          <p:spPr bwMode="auto">
            <a:xfrm flipV="1">
              <a:off x="1973" y="2246"/>
              <a:ext cx="1" cy="358"/>
            </a:xfrm>
            <a:prstGeom prst="line">
              <a:avLst/>
            </a:prstGeom>
            <a:noFill/>
            <a:ln w="349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56" name="Line 84"/>
            <p:cNvSpPr>
              <a:spLocks noChangeShapeType="1"/>
            </p:cNvSpPr>
            <p:nvPr/>
          </p:nvSpPr>
          <p:spPr bwMode="auto">
            <a:xfrm flipV="1">
              <a:off x="1022" y="679"/>
              <a:ext cx="1" cy="224"/>
            </a:xfrm>
            <a:prstGeom prst="line">
              <a:avLst/>
            </a:prstGeom>
            <a:noFill/>
            <a:ln w="349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57" name="Line 85"/>
            <p:cNvSpPr>
              <a:spLocks noChangeShapeType="1"/>
            </p:cNvSpPr>
            <p:nvPr/>
          </p:nvSpPr>
          <p:spPr bwMode="auto">
            <a:xfrm flipV="1">
              <a:off x="3174" y="679"/>
              <a:ext cx="1" cy="671"/>
            </a:xfrm>
            <a:prstGeom prst="line">
              <a:avLst/>
            </a:prstGeom>
            <a:noFill/>
            <a:ln w="349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58" name="Line 86"/>
            <p:cNvSpPr>
              <a:spLocks noChangeShapeType="1"/>
            </p:cNvSpPr>
            <p:nvPr/>
          </p:nvSpPr>
          <p:spPr bwMode="auto">
            <a:xfrm>
              <a:off x="3949" y="1529"/>
              <a:ext cx="134" cy="1"/>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59" name="Rectangle 87"/>
            <p:cNvSpPr>
              <a:spLocks noChangeArrowheads="1"/>
            </p:cNvSpPr>
            <p:nvPr/>
          </p:nvSpPr>
          <p:spPr bwMode="auto">
            <a:xfrm>
              <a:off x="3573" y="1479"/>
              <a:ext cx="398" cy="1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100">
                  <a:solidFill>
                    <a:srgbClr val="000000"/>
                  </a:solidFill>
                </a:rPr>
                <a:t>WrMEM</a:t>
              </a:r>
              <a:endParaRPr lang="en-US" sz="1800"/>
            </a:p>
          </p:txBody>
        </p:sp>
        <p:sp>
          <p:nvSpPr>
            <p:cNvPr id="17460" name="Line 88"/>
            <p:cNvSpPr>
              <a:spLocks noChangeShapeType="1"/>
            </p:cNvSpPr>
            <p:nvPr/>
          </p:nvSpPr>
          <p:spPr bwMode="auto">
            <a:xfrm flipV="1">
              <a:off x="1755" y="1127"/>
              <a:ext cx="1" cy="447"/>
            </a:xfrm>
            <a:prstGeom prst="line">
              <a:avLst/>
            </a:prstGeom>
            <a:noFill/>
            <a:ln w="349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61" name="Line 89"/>
            <p:cNvSpPr>
              <a:spLocks noChangeShapeType="1"/>
            </p:cNvSpPr>
            <p:nvPr/>
          </p:nvSpPr>
          <p:spPr bwMode="auto">
            <a:xfrm flipV="1">
              <a:off x="2203" y="1127"/>
              <a:ext cx="1" cy="447"/>
            </a:xfrm>
            <a:prstGeom prst="line">
              <a:avLst/>
            </a:prstGeom>
            <a:noFill/>
            <a:ln w="349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62" name="Line 90"/>
            <p:cNvSpPr>
              <a:spLocks noChangeShapeType="1"/>
            </p:cNvSpPr>
            <p:nvPr/>
          </p:nvSpPr>
          <p:spPr bwMode="auto">
            <a:xfrm flipV="1">
              <a:off x="1022" y="1127"/>
              <a:ext cx="1" cy="1477"/>
            </a:xfrm>
            <a:prstGeom prst="line">
              <a:avLst/>
            </a:prstGeom>
            <a:noFill/>
            <a:ln w="349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63" name="Line 91"/>
            <p:cNvSpPr>
              <a:spLocks noChangeShapeType="1"/>
            </p:cNvSpPr>
            <p:nvPr/>
          </p:nvSpPr>
          <p:spPr bwMode="auto">
            <a:xfrm flipV="1">
              <a:off x="1755" y="679"/>
              <a:ext cx="1" cy="224"/>
            </a:xfrm>
            <a:prstGeom prst="line">
              <a:avLst/>
            </a:prstGeom>
            <a:noFill/>
            <a:ln w="349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64" name="Line 92"/>
            <p:cNvSpPr>
              <a:spLocks noChangeShapeType="1"/>
            </p:cNvSpPr>
            <p:nvPr/>
          </p:nvSpPr>
          <p:spPr bwMode="auto">
            <a:xfrm flipV="1">
              <a:off x="2203" y="679"/>
              <a:ext cx="1" cy="224"/>
            </a:xfrm>
            <a:prstGeom prst="line">
              <a:avLst/>
            </a:prstGeom>
            <a:noFill/>
            <a:ln w="349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65" name="Line 93"/>
            <p:cNvSpPr>
              <a:spLocks noChangeShapeType="1"/>
            </p:cNvSpPr>
            <p:nvPr/>
          </p:nvSpPr>
          <p:spPr bwMode="auto">
            <a:xfrm flipV="1">
              <a:off x="4262" y="679"/>
              <a:ext cx="1" cy="224"/>
            </a:xfrm>
            <a:prstGeom prst="line">
              <a:avLst/>
            </a:prstGeom>
            <a:noFill/>
            <a:ln w="349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66" name="Line 94"/>
            <p:cNvSpPr>
              <a:spLocks noChangeShapeType="1"/>
            </p:cNvSpPr>
            <p:nvPr/>
          </p:nvSpPr>
          <p:spPr bwMode="auto">
            <a:xfrm flipV="1">
              <a:off x="4531" y="679"/>
              <a:ext cx="1" cy="671"/>
            </a:xfrm>
            <a:prstGeom prst="line">
              <a:avLst/>
            </a:prstGeom>
            <a:noFill/>
            <a:ln w="349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67" name="Rectangle 95"/>
            <p:cNvSpPr>
              <a:spLocks noChangeArrowheads="1"/>
            </p:cNvSpPr>
            <p:nvPr/>
          </p:nvSpPr>
          <p:spPr bwMode="auto">
            <a:xfrm>
              <a:off x="4153" y="1390"/>
              <a:ext cx="247" cy="1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100">
                  <a:solidFill>
                    <a:srgbClr val="000000"/>
                  </a:solidFill>
                </a:rPr>
                <a:t>Addr</a:t>
              </a:r>
              <a:endParaRPr lang="en-US" sz="1800"/>
            </a:p>
          </p:txBody>
        </p:sp>
        <p:sp>
          <p:nvSpPr>
            <p:cNvPr id="17468" name="Rectangle 96"/>
            <p:cNvSpPr>
              <a:spLocks noChangeArrowheads="1"/>
            </p:cNvSpPr>
            <p:nvPr/>
          </p:nvSpPr>
          <p:spPr bwMode="auto">
            <a:xfrm>
              <a:off x="4493" y="1390"/>
              <a:ext cx="190" cy="1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100">
                  <a:solidFill>
                    <a:srgbClr val="000000"/>
                  </a:solidFill>
                </a:rPr>
                <a:t>Din</a:t>
              </a:r>
              <a:endParaRPr lang="en-US" sz="1800"/>
            </a:p>
          </p:txBody>
        </p:sp>
        <p:sp>
          <p:nvSpPr>
            <p:cNvPr id="17469" name="Rectangle 97"/>
            <p:cNvSpPr>
              <a:spLocks noChangeArrowheads="1"/>
            </p:cNvSpPr>
            <p:nvPr/>
          </p:nvSpPr>
          <p:spPr bwMode="auto">
            <a:xfrm>
              <a:off x="4318" y="2106"/>
              <a:ext cx="247" cy="1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100">
                  <a:solidFill>
                    <a:srgbClr val="000000"/>
                  </a:solidFill>
                </a:rPr>
                <a:t>Dout</a:t>
              </a:r>
              <a:endParaRPr lang="en-US" sz="1800"/>
            </a:p>
          </p:txBody>
        </p:sp>
        <p:grpSp>
          <p:nvGrpSpPr>
            <p:cNvPr id="17470" name="Group 98"/>
            <p:cNvGrpSpPr>
              <a:grpSpLocks/>
            </p:cNvGrpSpPr>
            <p:nvPr/>
          </p:nvGrpSpPr>
          <p:grpSpPr bwMode="auto">
            <a:xfrm>
              <a:off x="2874" y="1350"/>
              <a:ext cx="627" cy="896"/>
              <a:chOff x="2874" y="1350"/>
              <a:chExt cx="627" cy="896"/>
            </a:xfrm>
          </p:grpSpPr>
          <p:sp>
            <p:nvSpPr>
              <p:cNvPr id="17568" name="Rectangle 99"/>
              <p:cNvSpPr>
                <a:spLocks noChangeArrowheads="1"/>
              </p:cNvSpPr>
              <p:nvPr/>
            </p:nvSpPr>
            <p:spPr bwMode="auto">
              <a:xfrm>
                <a:off x="2874" y="1350"/>
                <a:ext cx="627" cy="89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7569" name="Rectangle 100"/>
              <p:cNvSpPr>
                <a:spLocks noChangeArrowheads="1"/>
              </p:cNvSpPr>
              <p:nvPr/>
            </p:nvSpPr>
            <p:spPr bwMode="auto">
              <a:xfrm>
                <a:off x="2874" y="1350"/>
                <a:ext cx="627" cy="896"/>
              </a:xfrm>
              <a:prstGeom prst="rect">
                <a:avLst/>
              </a:prstGeom>
              <a:noFill/>
              <a:ln w="34925" cap="rnd">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17471" name="Rectangle 101"/>
            <p:cNvSpPr>
              <a:spLocks noChangeArrowheads="1"/>
            </p:cNvSpPr>
            <p:nvPr/>
          </p:nvSpPr>
          <p:spPr bwMode="auto">
            <a:xfrm>
              <a:off x="2907" y="1562"/>
              <a:ext cx="641"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700" b="1">
                  <a:solidFill>
                    <a:srgbClr val="000000"/>
                  </a:solidFill>
                </a:rPr>
                <a:t>registers</a:t>
              </a:r>
              <a:endParaRPr lang="en-US" sz="1800"/>
            </a:p>
          </p:txBody>
        </p:sp>
        <p:sp>
          <p:nvSpPr>
            <p:cNvPr id="17472" name="Rectangle 102"/>
            <p:cNvSpPr>
              <a:spLocks noChangeArrowheads="1"/>
            </p:cNvSpPr>
            <p:nvPr/>
          </p:nvSpPr>
          <p:spPr bwMode="auto">
            <a:xfrm>
              <a:off x="3078" y="1723"/>
              <a:ext cx="294"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700" b="1">
                  <a:solidFill>
                    <a:srgbClr val="000000"/>
                  </a:solidFill>
                </a:rPr>
                <a:t>16x</a:t>
              </a:r>
              <a:endParaRPr lang="en-US" sz="1800"/>
            </a:p>
          </p:txBody>
        </p:sp>
        <p:sp>
          <p:nvSpPr>
            <p:cNvPr id="17473" name="Rectangle 103"/>
            <p:cNvSpPr>
              <a:spLocks noChangeArrowheads="1"/>
            </p:cNvSpPr>
            <p:nvPr/>
          </p:nvSpPr>
          <p:spPr bwMode="auto">
            <a:xfrm>
              <a:off x="2978" y="1884"/>
              <a:ext cx="498"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700" b="1">
                  <a:solidFill>
                    <a:srgbClr val="000000"/>
                  </a:solidFill>
                </a:rPr>
                <a:t>32 bits</a:t>
              </a:r>
              <a:endParaRPr lang="en-US" sz="1800"/>
            </a:p>
          </p:txBody>
        </p:sp>
        <p:grpSp>
          <p:nvGrpSpPr>
            <p:cNvPr id="17474" name="Group 104"/>
            <p:cNvGrpSpPr>
              <a:grpSpLocks/>
            </p:cNvGrpSpPr>
            <p:nvPr/>
          </p:nvGrpSpPr>
          <p:grpSpPr bwMode="auto">
            <a:xfrm>
              <a:off x="2631" y="2604"/>
              <a:ext cx="655" cy="448"/>
              <a:chOff x="2631" y="2604"/>
              <a:chExt cx="655" cy="448"/>
            </a:xfrm>
          </p:grpSpPr>
          <p:grpSp>
            <p:nvGrpSpPr>
              <p:cNvPr id="17562" name="Group 105"/>
              <p:cNvGrpSpPr>
                <a:grpSpLocks/>
              </p:cNvGrpSpPr>
              <p:nvPr/>
            </p:nvGrpSpPr>
            <p:grpSpPr bwMode="auto">
              <a:xfrm>
                <a:off x="3062" y="2604"/>
                <a:ext cx="224" cy="224"/>
                <a:chOff x="3062" y="2604"/>
                <a:chExt cx="224" cy="224"/>
              </a:xfrm>
            </p:grpSpPr>
            <p:sp>
              <p:nvSpPr>
                <p:cNvPr id="17566" name="Freeform 106"/>
                <p:cNvSpPr>
                  <a:spLocks/>
                </p:cNvSpPr>
                <p:nvPr/>
              </p:nvSpPr>
              <p:spPr bwMode="auto">
                <a:xfrm>
                  <a:off x="3062" y="2604"/>
                  <a:ext cx="224" cy="224"/>
                </a:xfrm>
                <a:custGeom>
                  <a:avLst/>
                  <a:gdLst>
                    <a:gd name="T0" fmla="*/ 0 w 224"/>
                    <a:gd name="T1" fmla="*/ 0 h 224"/>
                    <a:gd name="T2" fmla="*/ 224 w 224"/>
                    <a:gd name="T3" fmla="*/ 0 h 224"/>
                    <a:gd name="T4" fmla="*/ 112 w 224"/>
                    <a:gd name="T5" fmla="*/ 224 h 224"/>
                    <a:gd name="T6" fmla="*/ 0 w 224"/>
                    <a:gd name="T7" fmla="*/ 0 h 224"/>
                    <a:gd name="T8" fmla="*/ 0 60000 65536"/>
                    <a:gd name="T9" fmla="*/ 0 60000 65536"/>
                    <a:gd name="T10" fmla="*/ 0 60000 65536"/>
                    <a:gd name="T11" fmla="*/ 0 60000 65536"/>
                    <a:gd name="T12" fmla="*/ 0 w 224"/>
                    <a:gd name="T13" fmla="*/ 0 h 224"/>
                    <a:gd name="T14" fmla="*/ 224 w 224"/>
                    <a:gd name="T15" fmla="*/ 224 h 224"/>
                  </a:gdLst>
                  <a:ahLst/>
                  <a:cxnLst>
                    <a:cxn ang="T8">
                      <a:pos x="T0" y="T1"/>
                    </a:cxn>
                    <a:cxn ang="T9">
                      <a:pos x="T2" y="T3"/>
                    </a:cxn>
                    <a:cxn ang="T10">
                      <a:pos x="T4" y="T5"/>
                    </a:cxn>
                    <a:cxn ang="T11">
                      <a:pos x="T6" y="T7"/>
                    </a:cxn>
                  </a:cxnLst>
                  <a:rect l="T12" t="T13" r="T14" b="T15"/>
                  <a:pathLst>
                    <a:path w="224" h="224">
                      <a:moveTo>
                        <a:pt x="0" y="0"/>
                      </a:moveTo>
                      <a:lnTo>
                        <a:pt x="224" y="0"/>
                      </a:lnTo>
                      <a:lnTo>
                        <a:pt x="112" y="224"/>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7567" name="Freeform 107"/>
                <p:cNvSpPr>
                  <a:spLocks/>
                </p:cNvSpPr>
                <p:nvPr/>
              </p:nvSpPr>
              <p:spPr bwMode="auto">
                <a:xfrm>
                  <a:off x="3062" y="2604"/>
                  <a:ext cx="224" cy="224"/>
                </a:xfrm>
                <a:custGeom>
                  <a:avLst/>
                  <a:gdLst>
                    <a:gd name="T0" fmla="*/ 0 w 224"/>
                    <a:gd name="T1" fmla="*/ 0 h 224"/>
                    <a:gd name="T2" fmla="*/ 224 w 224"/>
                    <a:gd name="T3" fmla="*/ 0 h 224"/>
                    <a:gd name="T4" fmla="*/ 112 w 224"/>
                    <a:gd name="T5" fmla="*/ 224 h 224"/>
                    <a:gd name="T6" fmla="*/ 0 w 224"/>
                    <a:gd name="T7" fmla="*/ 0 h 224"/>
                    <a:gd name="T8" fmla="*/ 0 60000 65536"/>
                    <a:gd name="T9" fmla="*/ 0 60000 65536"/>
                    <a:gd name="T10" fmla="*/ 0 60000 65536"/>
                    <a:gd name="T11" fmla="*/ 0 60000 65536"/>
                    <a:gd name="T12" fmla="*/ 0 w 224"/>
                    <a:gd name="T13" fmla="*/ 0 h 224"/>
                    <a:gd name="T14" fmla="*/ 224 w 224"/>
                    <a:gd name="T15" fmla="*/ 224 h 224"/>
                  </a:gdLst>
                  <a:ahLst/>
                  <a:cxnLst>
                    <a:cxn ang="T8">
                      <a:pos x="T0" y="T1"/>
                    </a:cxn>
                    <a:cxn ang="T9">
                      <a:pos x="T2" y="T3"/>
                    </a:cxn>
                    <a:cxn ang="T10">
                      <a:pos x="T4" y="T5"/>
                    </a:cxn>
                    <a:cxn ang="T11">
                      <a:pos x="T6" y="T7"/>
                    </a:cxn>
                  </a:cxnLst>
                  <a:rect l="T12" t="T13" r="T14" b="T15"/>
                  <a:pathLst>
                    <a:path w="224" h="224">
                      <a:moveTo>
                        <a:pt x="0" y="0"/>
                      </a:moveTo>
                      <a:lnTo>
                        <a:pt x="224" y="0"/>
                      </a:lnTo>
                      <a:lnTo>
                        <a:pt x="112" y="224"/>
                      </a:lnTo>
                      <a:lnTo>
                        <a:pt x="0" y="0"/>
                      </a:lnTo>
                      <a:close/>
                    </a:path>
                  </a:pathLst>
                </a:custGeom>
                <a:noFill/>
                <a:ln w="34925" cap="rnd">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17563" name="Line 108"/>
              <p:cNvSpPr>
                <a:spLocks noChangeShapeType="1"/>
              </p:cNvSpPr>
              <p:nvPr/>
            </p:nvSpPr>
            <p:spPr bwMode="auto">
              <a:xfrm>
                <a:off x="2964" y="2693"/>
                <a:ext cx="134" cy="1"/>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564" name="Rectangle 109"/>
              <p:cNvSpPr>
                <a:spLocks noChangeArrowheads="1"/>
              </p:cNvSpPr>
              <p:nvPr/>
            </p:nvSpPr>
            <p:spPr bwMode="auto">
              <a:xfrm>
                <a:off x="2631" y="2643"/>
                <a:ext cx="355" cy="1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100">
                    <a:solidFill>
                      <a:srgbClr val="000000"/>
                    </a:solidFill>
                  </a:rPr>
                  <a:t>DrREG</a:t>
                </a:r>
                <a:endParaRPr lang="en-US" sz="1800"/>
              </a:p>
            </p:txBody>
          </p:sp>
          <p:sp>
            <p:nvSpPr>
              <p:cNvPr id="17565" name="Line 110"/>
              <p:cNvSpPr>
                <a:spLocks noChangeShapeType="1"/>
              </p:cNvSpPr>
              <p:nvPr/>
            </p:nvSpPr>
            <p:spPr bwMode="auto">
              <a:xfrm>
                <a:off x="3174" y="2828"/>
                <a:ext cx="1" cy="224"/>
              </a:xfrm>
              <a:prstGeom prst="line">
                <a:avLst/>
              </a:prstGeom>
              <a:noFill/>
              <a:ln w="349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17475" name="Line 111"/>
            <p:cNvSpPr>
              <a:spLocks noChangeShapeType="1"/>
            </p:cNvSpPr>
            <p:nvPr/>
          </p:nvSpPr>
          <p:spPr bwMode="auto">
            <a:xfrm flipV="1">
              <a:off x="3174" y="2246"/>
              <a:ext cx="1" cy="358"/>
            </a:xfrm>
            <a:prstGeom prst="line">
              <a:avLst/>
            </a:prstGeom>
            <a:noFill/>
            <a:ln w="349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76" name="Rectangle 112"/>
            <p:cNvSpPr>
              <a:spLocks noChangeArrowheads="1"/>
            </p:cNvSpPr>
            <p:nvPr/>
          </p:nvSpPr>
          <p:spPr bwMode="auto">
            <a:xfrm>
              <a:off x="3111" y="1390"/>
              <a:ext cx="190" cy="1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100">
                  <a:solidFill>
                    <a:srgbClr val="000000"/>
                  </a:solidFill>
                </a:rPr>
                <a:t>Din</a:t>
              </a:r>
              <a:endParaRPr lang="en-US" sz="1800"/>
            </a:p>
          </p:txBody>
        </p:sp>
        <p:sp>
          <p:nvSpPr>
            <p:cNvPr id="17477" name="Rectangle 113"/>
            <p:cNvSpPr>
              <a:spLocks noChangeArrowheads="1"/>
            </p:cNvSpPr>
            <p:nvPr/>
          </p:nvSpPr>
          <p:spPr bwMode="auto">
            <a:xfrm>
              <a:off x="3082" y="2106"/>
              <a:ext cx="247" cy="1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100">
                  <a:solidFill>
                    <a:srgbClr val="000000"/>
                  </a:solidFill>
                </a:rPr>
                <a:t>Dout</a:t>
              </a:r>
              <a:endParaRPr lang="en-US" sz="1800"/>
            </a:p>
          </p:txBody>
        </p:sp>
        <p:sp>
          <p:nvSpPr>
            <p:cNvPr id="17478" name="Line 114"/>
            <p:cNvSpPr>
              <a:spLocks noChangeShapeType="1"/>
            </p:cNvSpPr>
            <p:nvPr/>
          </p:nvSpPr>
          <p:spPr bwMode="auto">
            <a:xfrm flipH="1">
              <a:off x="2651" y="1888"/>
              <a:ext cx="223" cy="1"/>
            </a:xfrm>
            <a:prstGeom prst="line">
              <a:avLst/>
            </a:prstGeom>
            <a:noFill/>
            <a:ln w="349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79" name="Line 115"/>
            <p:cNvSpPr>
              <a:spLocks noChangeShapeType="1"/>
            </p:cNvSpPr>
            <p:nvPr/>
          </p:nvSpPr>
          <p:spPr bwMode="auto">
            <a:xfrm>
              <a:off x="2740" y="1798"/>
              <a:ext cx="45" cy="179"/>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80" name="Rectangle 116"/>
            <p:cNvSpPr>
              <a:spLocks noChangeArrowheads="1"/>
            </p:cNvSpPr>
            <p:nvPr/>
          </p:nvSpPr>
          <p:spPr bwMode="auto">
            <a:xfrm>
              <a:off x="2706" y="1655"/>
              <a:ext cx="104"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i="1">
                  <a:solidFill>
                    <a:srgbClr val="000000"/>
                  </a:solidFill>
                </a:rPr>
                <a:t>4</a:t>
              </a:r>
              <a:endParaRPr lang="en-US" sz="1800"/>
            </a:p>
          </p:txBody>
        </p:sp>
        <p:sp>
          <p:nvSpPr>
            <p:cNvPr id="17481" name="Rectangle 117"/>
            <p:cNvSpPr>
              <a:spLocks noChangeArrowheads="1"/>
            </p:cNvSpPr>
            <p:nvPr/>
          </p:nvSpPr>
          <p:spPr bwMode="auto">
            <a:xfrm>
              <a:off x="2394" y="1837"/>
              <a:ext cx="290" cy="1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100">
                  <a:solidFill>
                    <a:srgbClr val="000000"/>
                  </a:solidFill>
                </a:rPr>
                <a:t>regno</a:t>
              </a:r>
              <a:endParaRPr lang="en-US" sz="1800"/>
            </a:p>
          </p:txBody>
        </p:sp>
        <p:sp>
          <p:nvSpPr>
            <p:cNvPr id="17482" name="Line 118"/>
            <p:cNvSpPr>
              <a:spLocks noChangeShapeType="1"/>
            </p:cNvSpPr>
            <p:nvPr/>
          </p:nvSpPr>
          <p:spPr bwMode="auto">
            <a:xfrm>
              <a:off x="2740" y="1485"/>
              <a:ext cx="134" cy="1"/>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83" name="Rectangle 119"/>
            <p:cNvSpPr>
              <a:spLocks noChangeArrowheads="1"/>
            </p:cNvSpPr>
            <p:nvPr/>
          </p:nvSpPr>
          <p:spPr bwMode="auto">
            <a:xfrm>
              <a:off x="2394" y="1436"/>
              <a:ext cx="383" cy="1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100">
                  <a:solidFill>
                    <a:srgbClr val="000000"/>
                  </a:solidFill>
                </a:rPr>
                <a:t>WrREG</a:t>
              </a:r>
              <a:endParaRPr lang="en-US" sz="1800"/>
            </a:p>
          </p:txBody>
        </p:sp>
        <p:grpSp>
          <p:nvGrpSpPr>
            <p:cNvPr id="17484" name="Group 120"/>
            <p:cNvGrpSpPr>
              <a:grpSpLocks/>
            </p:cNvGrpSpPr>
            <p:nvPr/>
          </p:nvGrpSpPr>
          <p:grpSpPr bwMode="auto">
            <a:xfrm>
              <a:off x="4633" y="903"/>
              <a:ext cx="730" cy="236"/>
              <a:chOff x="4633" y="903"/>
              <a:chExt cx="730" cy="236"/>
            </a:xfrm>
          </p:grpSpPr>
          <p:grpSp>
            <p:nvGrpSpPr>
              <p:cNvPr id="17556" name="Group 121"/>
              <p:cNvGrpSpPr>
                <a:grpSpLocks/>
              </p:cNvGrpSpPr>
              <p:nvPr/>
            </p:nvGrpSpPr>
            <p:grpSpPr bwMode="auto">
              <a:xfrm>
                <a:off x="5004" y="903"/>
                <a:ext cx="359" cy="224"/>
                <a:chOff x="5004" y="903"/>
                <a:chExt cx="359" cy="224"/>
              </a:xfrm>
            </p:grpSpPr>
            <p:sp>
              <p:nvSpPr>
                <p:cNvPr id="17560" name="Rectangle 122"/>
                <p:cNvSpPr>
                  <a:spLocks noChangeArrowheads="1"/>
                </p:cNvSpPr>
                <p:nvPr/>
              </p:nvSpPr>
              <p:spPr bwMode="auto">
                <a:xfrm>
                  <a:off x="5004" y="903"/>
                  <a:ext cx="359" cy="224"/>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7561" name="Rectangle 123"/>
                <p:cNvSpPr>
                  <a:spLocks noChangeArrowheads="1"/>
                </p:cNvSpPr>
                <p:nvPr/>
              </p:nvSpPr>
              <p:spPr bwMode="auto">
                <a:xfrm>
                  <a:off x="5004" y="903"/>
                  <a:ext cx="359" cy="224"/>
                </a:xfrm>
                <a:prstGeom prst="rect">
                  <a:avLst/>
                </a:prstGeom>
                <a:noFill/>
                <a:ln w="34925" cap="rnd">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17557" name="Rectangle 124"/>
              <p:cNvSpPr>
                <a:spLocks noChangeArrowheads="1"/>
              </p:cNvSpPr>
              <p:nvPr/>
            </p:nvSpPr>
            <p:spPr bwMode="auto">
              <a:xfrm>
                <a:off x="5109" y="935"/>
                <a:ext cx="222" cy="2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900" b="1">
                    <a:solidFill>
                      <a:srgbClr val="000000"/>
                    </a:solidFill>
                  </a:rPr>
                  <a:t>IR</a:t>
                </a:r>
                <a:endParaRPr lang="en-US" sz="1800"/>
              </a:p>
            </p:txBody>
          </p:sp>
          <p:sp>
            <p:nvSpPr>
              <p:cNvPr id="17558" name="Line 125"/>
              <p:cNvSpPr>
                <a:spLocks noChangeShapeType="1"/>
              </p:cNvSpPr>
              <p:nvPr/>
            </p:nvSpPr>
            <p:spPr bwMode="auto">
              <a:xfrm>
                <a:off x="4870" y="992"/>
                <a:ext cx="134" cy="1"/>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559" name="Rectangle 126"/>
              <p:cNvSpPr>
                <a:spLocks noChangeArrowheads="1"/>
              </p:cNvSpPr>
              <p:nvPr/>
            </p:nvSpPr>
            <p:spPr bwMode="auto">
              <a:xfrm>
                <a:off x="4633" y="942"/>
                <a:ext cx="247" cy="1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100">
                    <a:solidFill>
                      <a:srgbClr val="000000"/>
                    </a:solidFill>
                  </a:rPr>
                  <a:t>LdIR</a:t>
                </a:r>
                <a:endParaRPr lang="en-US" sz="1800"/>
              </a:p>
            </p:txBody>
          </p:sp>
        </p:grpSp>
        <p:sp>
          <p:nvSpPr>
            <p:cNvPr id="17485" name="Line 127"/>
            <p:cNvSpPr>
              <a:spLocks noChangeShapeType="1"/>
            </p:cNvSpPr>
            <p:nvPr/>
          </p:nvSpPr>
          <p:spPr bwMode="auto">
            <a:xfrm flipV="1">
              <a:off x="5157" y="679"/>
              <a:ext cx="1" cy="224"/>
            </a:xfrm>
            <a:prstGeom prst="line">
              <a:avLst/>
            </a:prstGeom>
            <a:noFill/>
            <a:ln w="349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17486" name="Group 128"/>
            <p:cNvGrpSpPr>
              <a:grpSpLocks/>
            </p:cNvGrpSpPr>
            <p:nvPr/>
          </p:nvGrpSpPr>
          <p:grpSpPr bwMode="auto">
            <a:xfrm>
              <a:off x="683" y="3634"/>
              <a:ext cx="714" cy="234"/>
              <a:chOff x="683" y="3634"/>
              <a:chExt cx="714" cy="234"/>
            </a:xfrm>
          </p:grpSpPr>
          <p:grpSp>
            <p:nvGrpSpPr>
              <p:cNvPr id="17550" name="Group 129"/>
              <p:cNvGrpSpPr>
                <a:grpSpLocks/>
              </p:cNvGrpSpPr>
              <p:nvPr/>
            </p:nvGrpSpPr>
            <p:grpSpPr bwMode="auto">
              <a:xfrm>
                <a:off x="1039" y="3634"/>
                <a:ext cx="358" cy="223"/>
                <a:chOff x="1039" y="3634"/>
                <a:chExt cx="358" cy="223"/>
              </a:xfrm>
            </p:grpSpPr>
            <p:sp>
              <p:nvSpPr>
                <p:cNvPr id="17554" name="Rectangle 130"/>
                <p:cNvSpPr>
                  <a:spLocks noChangeArrowheads="1"/>
                </p:cNvSpPr>
                <p:nvPr/>
              </p:nvSpPr>
              <p:spPr bwMode="auto">
                <a:xfrm>
                  <a:off x="1039" y="3634"/>
                  <a:ext cx="358" cy="22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7555" name="Rectangle 131"/>
                <p:cNvSpPr>
                  <a:spLocks noChangeArrowheads="1"/>
                </p:cNvSpPr>
                <p:nvPr/>
              </p:nvSpPr>
              <p:spPr bwMode="auto">
                <a:xfrm>
                  <a:off x="1039" y="3634"/>
                  <a:ext cx="358" cy="223"/>
                </a:xfrm>
                <a:prstGeom prst="rect">
                  <a:avLst/>
                </a:prstGeom>
                <a:noFill/>
                <a:ln w="34925" cap="rnd">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17551" name="Rectangle 132"/>
              <p:cNvSpPr>
                <a:spLocks noChangeArrowheads="1"/>
              </p:cNvSpPr>
              <p:nvPr/>
            </p:nvSpPr>
            <p:spPr bwMode="auto">
              <a:xfrm>
                <a:off x="1173" y="3664"/>
                <a:ext cx="165" cy="2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900" b="1">
                    <a:solidFill>
                      <a:srgbClr val="000000"/>
                    </a:solidFill>
                  </a:rPr>
                  <a:t>Z</a:t>
                </a:r>
                <a:endParaRPr lang="en-US" sz="1800"/>
              </a:p>
            </p:txBody>
          </p:sp>
          <p:sp>
            <p:nvSpPr>
              <p:cNvPr id="17552" name="Line 133"/>
              <p:cNvSpPr>
                <a:spLocks noChangeShapeType="1"/>
              </p:cNvSpPr>
              <p:nvPr/>
            </p:nvSpPr>
            <p:spPr bwMode="auto">
              <a:xfrm>
                <a:off x="905" y="3723"/>
                <a:ext cx="134" cy="1"/>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553" name="Rectangle 134"/>
              <p:cNvSpPr>
                <a:spLocks noChangeArrowheads="1"/>
              </p:cNvSpPr>
              <p:nvPr/>
            </p:nvSpPr>
            <p:spPr bwMode="auto">
              <a:xfrm>
                <a:off x="683" y="3675"/>
                <a:ext cx="211" cy="1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100">
                    <a:solidFill>
                      <a:srgbClr val="000000"/>
                    </a:solidFill>
                  </a:rPr>
                  <a:t>LdZ</a:t>
                </a:r>
                <a:endParaRPr lang="en-US" sz="1800"/>
              </a:p>
            </p:txBody>
          </p:sp>
        </p:grpSp>
        <p:grpSp>
          <p:nvGrpSpPr>
            <p:cNvPr id="17487" name="Group 135"/>
            <p:cNvGrpSpPr>
              <a:grpSpLocks/>
            </p:cNvGrpSpPr>
            <p:nvPr/>
          </p:nvGrpSpPr>
          <p:grpSpPr bwMode="auto">
            <a:xfrm>
              <a:off x="1039" y="3231"/>
              <a:ext cx="358" cy="224"/>
              <a:chOff x="1039" y="3231"/>
              <a:chExt cx="358" cy="224"/>
            </a:xfrm>
          </p:grpSpPr>
          <p:sp>
            <p:nvSpPr>
              <p:cNvPr id="17548" name="Rectangle 136"/>
              <p:cNvSpPr>
                <a:spLocks noChangeArrowheads="1"/>
              </p:cNvSpPr>
              <p:nvPr/>
            </p:nvSpPr>
            <p:spPr bwMode="auto">
              <a:xfrm>
                <a:off x="1039" y="3231"/>
                <a:ext cx="358" cy="224"/>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7549" name="Rectangle 137"/>
              <p:cNvSpPr>
                <a:spLocks noChangeArrowheads="1"/>
              </p:cNvSpPr>
              <p:nvPr/>
            </p:nvSpPr>
            <p:spPr bwMode="auto">
              <a:xfrm>
                <a:off x="1039" y="3231"/>
                <a:ext cx="358" cy="224"/>
              </a:xfrm>
              <a:prstGeom prst="rect">
                <a:avLst/>
              </a:prstGeom>
              <a:noFill/>
              <a:ln w="34925" cap="rnd">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17488" name="Rectangle 138"/>
            <p:cNvSpPr>
              <a:spLocks noChangeArrowheads="1"/>
            </p:cNvSpPr>
            <p:nvPr/>
          </p:nvSpPr>
          <p:spPr bwMode="auto">
            <a:xfrm>
              <a:off x="1091" y="3263"/>
              <a:ext cx="333" cy="2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900" b="1">
                  <a:solidFill>
                    <a:srgbClr val="000000"/>
                  </a:solidFill>
                </a:rPr>
                <a:t>=0?</a:t>
              </a:r>
              <a:endParaRPr lang="en-US" sz="1800"/>
            </a:p>
          </p:txBody>
        </p:sp>
        <p:sp>
          <p:nvSpPr>
            <p:cNvPr id="17489" name="Line 139"/>
            <p:cNvSpPr>
              <a:spLocks noChangeShapeType="1"/>
            </p:cNvSpPr>
            <p:nvPr/>
          </p:nvSpPr>
          <p:spPr bwMode="auto">
            <a:xfrm flipV="1">
              <a:off x="1218" y="3052"/>
              <a:ext cx="1" cy="179"/>
            </a:xfrm>
            <a:prstGeom prst="line">
              <a:avLst/>
            </a:prstGeom>
            <a:noFill/>
            <a:ln w="349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90" name="Line 140"/>
            <p:cNvSpPr>
              <a:spLocks noChangeShapeType="1"/>
            </p:cNvSpPr>
            <p:nvPr/>
          </p:nvSpPr>
          <p:spPr bwMode="auto">
            <a:xfrm>
              <a:off x="1218" y="3455"/>
              <a:ext cx="1" cy="179"/>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91" name="Line 141"/>
            <p:cNvSpPr>
              <a:spLocks noChangeShapeType="1"/>
            </p:cNvSpPr>
            <p:nvPr/>
          </p:nvSpPr>
          <p:spPr bwMode="auto">
            <a:xfrm>
              <a:off x="1218" y="3857"/>
              <a:ext cx="1" cy="18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492" name="Freeform 142"/>
            <p:cNvSpPr>
              <a:spLocks noEditPoints="1"/>
            </p:cNvSpPr>
            <p:nvPr/>
          </p:nvSpPr>
          <p:spPr bwMode="auto">
            <a:xfrm>
              <a:off x="1218" y="4014"/>
              <a:ext cx="1656" cy="45"/>
            </a:xfrm>
            <a:custGeom>
              <a:avLst/>
              <a:gdLst>
                <a:gd name="T0" fmla="*/ 0 w 1656"/>
                <a:gd name="T1" fmla="*/ 19 h 45"/>
                <a:gd name="T2" fmla="*/ 1619 w 1656"/>
                <a:gd name="T3" fmla="*/ 19 h 45"/>
                <a:gd name="T4" fmla="*/ 1619 w 1656"/>
                <a:gd name="T5" fmla="*/ 26 h 45"/>
                <a:gd name="T6" fmla="*/ 0 w 1656"/>
                <a:gd name="T7" fmla="*/ 26 h 45"/>
                <a:gd name="T8" fmla="*/ 0 w 1656"/>
                <a:gd name="T9" fmla="*/ 19 h 45"/>
                <a:gd name="T10" fmla="*/ 1612 w 1656"/>
                <a:gd name="T11" fmla="*/ 0 h 45"/>
                <a:gd name="T12" fmla="*/ 1656 w 1656"/>
                <a:gd name="T13" fmla="*/ 23 h 45"/>
                <a:gd name="T14" fmla="*/ 1612 w 1656"/>
                <a:gd name="T15" fmla="*/ 45 h 45"/>
                <a:gd name="T16" fmla="*/ 1612 w 1656"/>
                <a:gd name="T17" fmla="*/ 0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56"/>
                <a:gd name="T28" fmla="*/ 0 h 45"/>
                <a:gd name="T29" fmla="*/ 1656 w 1656"/>
                <a:gd name="T30" fmla="*/ 45 h 4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56" h="45">
                  <a:moveTo>
                    <a:pt x="0" y="19"/>
                  </a:moveTo>
                  <a:lnTo>
                    <a:pt x="1619" y="19"/>
                  </a:lnTo>
                  <a:lnTo>
                    <a:pt x="1619" y="26"/>
                  </a:lnTo>
                  <a:lnTo>
                    <a:pt x="0" y="26"/>
                  </a:lnTo>
                  <a:lnTo>
                    <a:pt x="0" y="19"/>
                  </a:lnTo>
                  <a:close/>
                  <a:moveTo>
                    <a:pt x="1612" y="0"/>
                  </a:moveTo>
                  <a:lnTo>
                    <a:pt x="1656" y="23"/>
                  </a:lnTo>
                  <a:lnTo>
                    <a:pt x="1612" y="45"/>
                  </a:lnTo>
                  <a:lnTo>
                    <a:pt x="1612" y="0"/>
                  </a:lnTo>
                  <a:close/>
                </a:path>
              </a:pathLst>
            </a:custGeom>
            <a:solidFill>
              <a:srgbClr val="000000"/>
            </a:solidFill>
            <a:ln w="6350">
              <a:solidFill>
                <a:srgbClr val="000000"/>
              </a:solidFill>
              <a:bevel/>
              <a:headEnd/>
              <a:tailEnd/>
            </a:ln>
          </p:spPr>
          <p:txBody>
            <a:bodyPr/>
            <a:lstStyle/>
            <a:p>
              <a:endParaRPr lang="en-US"/>
            </a:p>
          </p:txBody>
        </p:sp>
        <p:sp>
          <p:nvSpPr>
            <p:cNvPr id="17493" name="Rectangle 143"/>
            <p:cNvSpPr>
              <a:spLocks noChangeArrowheads="1"/>
            </p:cNvSpPr>
            <p:nvPr/>
          </p:nvSpPr>
          <p:spPr bwMode="auto">
            <a:xfrm>
              <a:off x="2932" y="3983"/>
              <a:ext cx="254"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00"/>
                  </a:solidFill>
                </a:rPr>
                <a:t>Z:  1</a:t>
              </a:r>
              <a:endParaRPr lang="en-US" sz="1800"/>
            </a:p>
          </p:txBody>
        </p:sp>
        <p:sp>
          <p:nvSpPr>
            <p:cNvPr id="17494" name="Rectangle 144"/>
            <p:cNvSpPr>
              <a:spLocks noChangeArrowheads="1"/>
            </p:cNvSpPr>
            <p:nvPr/>
          </p:nvSpPr>
          <p:spPr bwMode="auto">
            <a:xfrm>
              <a:off x="3139" y="3983"/>
              <a:ext cx="82"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00"/>
                  </a:solidFill>
                </a:rPr>
                <a:t>-</a:t>
              </a:r>
              <a:endParaRPr lang="en-US" sz="1800"/>
            </a:p>
          </p:txBody>
        </p:sp>
        <p:sp>
          <p:nvSpPr>
            <p:cNvPr id="17495" name="Rectangle 145"/>
            <p:cNvSpPr>
              <a:spLocks noChangeArrowheads="1"/>
            </p:cNvSpPr>
            <p:nvPr/>
          </p:nvSpPr>
          <p:spPr bwMode="auto">
            <a:xfrm>
              <a:off x="3175" y="3983"/>
              <a:ext cx="186"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00"/>
                  </a:solidFill>
                </a:rPr>
                <a:t>bit </a:t>
              </a:r>
              <a:endParaRPr lang="en-US" sz="1800"/>
            </a:p>
          </p:txBody>
        </p:sp>
        <p:sp>
          <p:nvSpPr>
            <p:cNvPr id="17496" name="Rectangle 146"/>
            <p:cNvSpPr>
              <a:spLocks noChangeArrowheads="1"/>
            </p:cNvSpPr>
            <p:nvPr/>
          </p:nvSpPr>
          <p:spPr bwMode="auto">
            <a:xfrm>
              <a:off x="3315" y="3983"/>
              <a:ext cx="419"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00"/>
                  </a:solidFill>
                </a:rPr>
                <a:t>boolean</a:t>
              </a:r>
              <a:endParaRPr lang="en-US" sz="1800"/>
            </a:p>
          </p:txBody>
        </p:sp>
        <p:sp>
          <p:nvSpPr>
            <p:cNvPr id="17497" name="Rectangle 147"/>
            <p:cNvSpPr>
              <a:spLocks noChangeArrowheads="1"/>
            </p:cNvSpPr>
            <p:nvPr/>
          </p:nvSpPr>
          <p:spPr bwMode="auto">
            <a:xfrm>
              <a:off x="3712" y="3983"/>
              <a:ext cx="720"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00"/>
                  </a:solidFill>
                </a:rPr>
                <a:t>to control logic</a:t>
              </a:r>
              <a:endParaRPr lang="en-US" sz="1800"/>
            </a:p>
          </p:txBody>
        </p:sp>
        <p:sp>
          <p:nvSpPr>
            <p:cNvPr id="17498" name="Rectangle 148"/>
            <p:cNvSpPr>
              <a:spLocks noChangeArrowheads="1"/>
            </p:cNvSpPr>
            <p:nvPr/>
          </p:nvSpPr>
          <p:spPr bwMode="auto">
            <a:xfrm>
              <a:off x="2932" y="3804"/>
              <a:ext cx="340"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00"/>
                  </a:solidFill>
                </a:rPr>
                <a:t>OP:  4</a:t>
              </a:r>
              <a:endParaRPr lang="en-US" sz="1800"/>
            </a:p>
          </p:txBody>
        </p:sp>
        <p:sp>
          <p:nvSpPr>
            <p:cNvPr id="17499" name="Rectangle 149"/>
            <p:cNvSpPr>
              <a:spLocks noChangeArrowheads="1"/>
            </p:cNvSpPr>
            <p:nvPr/>
          </p:nvSpPr>
          <p:spPr bwMode="auto">
            <a:xfrm>
              <a:off x="3225" y="3804"/>
              <a:ext cx="82"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00"/>
                  </a:solidFill>
                </a:rPr>
                <a:t>-</a:t>
              </a:r>
              <a:endParaRPr lang="en-US" sz="1800"/>
            </a:p>
          </p:txBody>
        </p:sp>
        <p:sp>
          <p:nvSpPr>
            <p:cNvPr id="17500" name="Rectangle 150"/>
            <p:cNvSpPr>
              <a:spLocks noChangeArrowheads="1"/>
            </p:cNvSpPr>
            <p:nvPr/>
          </p:nvSpPr>
          <p:spPr bwMode="auto">
            <a:xfrm>
              <a:off x="3261" y="3804"/>
              <a:ext cx="186"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00"/>
                  </a:solidFill>
                </a:rPr>
                <a:t>bit </a:t>
              </a:r>
              <a:endParaRPr lang="en-US" sz="1800"/>
            </a:p>
          </p:txBody>
        </p:sp>
        <p:sp>
          <p:nvSpPr>
            <p:cNvPr id="17501" name="Rectangle 151"/>
            <p:cNvSpPr>
              <a:spLocks noChangeArrowheads="1"/>
            </p:cNvSpPr>
            <p:nvPr/>
          </p:nvSpPr>
          <p:spPr bwMode="auto">
            <a:xfrm>
              <a:off x="3401" y="3804"/>
              <a:ext cx="387"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00"/>
                  </a:solidFill>
                </a:rPr>
                <a:t>opcode</a:t>
              </a:r>
              <a:endParaRPr lang="en-US" sz="1800"/>
            </a:p>
          </p:txBody>
        </p:sp>
        <p:sp>
          <p:nvSpPr>
            <p:cNvPr id="17502" name="Rectangle 152"/>
            <p:cNvSpPr>
              <a:spLocks noChangeArrowheads="1"/>
            </p:cNvSpPr>
            <p:nvPr/>
          </p:nvSpPr>
          <p:spPr bwMode="auto">
            <a:xfrm>
              <a:off x="3770" y="3804"/>
              <a:ext cx="720"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00"/>
                  </a:solidFill>
                </a:rPr>
                <a:t>to control logic</a:t>
              </a:r>
              <a:endParaRPr lang="en-US" sz="1800"/>
            </a:p>
          </p:txBody>
        </p:sp>
        <p:sp>
          <p:nvSpPr>
            <p:cNvPr id="17503" name="Line 153"/>
            <p:cNvSpPr>
              <a:spLocks noChangeShapeType="1"/>
            </p:cNvSpPr>
            <p:nvPr/>
          </p:nvSpPr>
          <p:spPr bwMode="auto">
            <a:xfrm flipV="1">
              <a:off x="4173" y="1216"/>
              <a:ext cx="134" cy="45"/>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504" name="Rectangle 154"/>
            <p:cNvSpPr>
              <a:spLocks noChangeArrowheads="1"/>
            </p:cNvSpPr>
            <p:nvPr/>
          </p:nvSpPr>
          <p:spPr bwMode="auto">
            <a:xfrm>
              <a:off x="4006" y="1207"/>
              <a:ext cx="161"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i="1">
                  <a:solidFill>
                    <a:srgbClr val="000000"/>
                  </a:solidFill>
                </a:rPr>
                <a:t>10</a:t>
              </a:r>
              <a:endParaRPr lang="en-US" sz="1800"/>
            </a:p>
          </p:txBody>
        </p:sp>
        <p:grpSp>
          <p:nvGrpSpPr>
            <p:cNvPr id="17505" name="Group 155"/>
            <p:cNvGrpSpPr>
              <a:grpSpLocks/>
            </p:cNvGrpSpPr>
            <p:nvPr/>
          </p:nvGrpSpPr>
          <p:grpSpPr bwMode="auto">
            <a:xfrm>
              <a:off x="4676" y="2604"/>
              <a:ext cx="640" cy="448"/>
              <a:chOff x="4676" y="2604"/>
              <a:chExt cx="640" cy="448"/>
            </a:xfrm>
          </p:grpSpPr>
          <p:grpSp>
            <p:nvGrpSpPr>
              <p:cNvPr id="17542" name="Group 156"/>
              <p:cNvGrpSpPr>
                <a:grpSpLocks/>
              </p:cNvGrpSpPr>
              <p:nvPr/>
            </p:nvGrpSpPr>
            <p:grpSpPr bwMode="auto">
              <a:xfrm>
                <a:off x="5092" y="2604"/>
                <a:ext cx="224" cy="224"/>
                <a:chOff x="5092" y="2604"/>
                <a:chExt cx="224" cy="224"/>
              </a:xfrm>
            </p:grpSpPr>
            <p:sp>
              <p:nvSpPr>
                <p:cNvPr id="17546" name="Freeform 157"/>
                <p:cNvSpPr>
                  <a:spLocks/>
                </p:cNvSpPr>
                <p:nvPr/>
              </p:nvSpPr>
              <p:spPr bwMode="auto">
                <a:xfrm>
                  <a:off x="5092" y="2604"/>
                  <a:ext cx="224" cy="224"/>
                </a:xfrm>
                <a:custGeom>
                  <a:avLst/>
                  <a:gdLst>
                    <a:gd name="T0" fmla="*/ 0 w 224"/>
                    <a:gd name="T1" fmla="*/ 0 h 224"/>
                    <a:gd name="T2" fmla="*/ 224 w 224"/>
                    <a:gd name="T3" fmla="*/ 0 h 224"/>
                    <a:gd name="T4" fmla="*/ 112 w 224"/>
                    <a:gd name="T5" fmla="*/ 224 h 224"/>
                    <a:gd name="T6" fmla="*/ 0 w 224"/>
                    <a:gd name="T7" fmla="*/ 0 h 224"/>
                    <a:gd name="T8" fmla="*/ 0 60000 65536"/>
                    <a:gd name="T9" fmla="*/ 0 60000 65536"/>
                    <a:gd name="T10" fmla="*/ 0 60000 65536"/>
                    <a:gd name="T11" fmla="*/ 0 60000 65536"/>
                    <a:gd name="T12" fmla="*/ 0 w 224"/>
                    <a:gd name="T13" fmla="*/ 0 h 224"/>
                    <a:gd name="T14" fmla="*/ 224 w 224"/>
                    <a:gd name="T15" fmla="*/ 224 h 224"/>
                  </a:gdLst>
                  <a:ahLst/>
                  <a:cxnLst>
                    <a:cxn ang="T8">
                      <a:pos x="T0" y="T1"/>
                    </a:cxn>
                    <a:cxn ang="T9">
                      <a:pos x="T2" y="T3"/>
                    </a:cxn>
                    <a:cxn ang="T10">
                      <a:pos x="T4" y="T5"/>
                    </a:cxn>
                    <a:cxn ang="T11">
                      <a:pos x="T6" y="T7"/>
                    </a:cxn>
                  </a:cxnLst>
                  <a:rect l="T12" t="T13" r="T14" b="T15"/>
                  <a:pathLst>
                    <a:path w="224" h="224">
                      <a:moveTo>
                        <a:pt x="0" y="0"/>
                      </a:moveTo>
                      <a:lnTo>
                        <a:pt x="224" y="0"/>
                      </a:lnTo>
                      <a:lnTo>
                        <a:pt x="112" y="224"/>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7547" name="Freeform 158"/>
                <p:cNvSpPr>
                  <a:spLocks/>
                </p:cNvSpPr>
                <p:nvPr/>
              </p:nvSpPr>
              <p:spPr bwMode="auto">
                <a:xfrm>
                  <a:off x="5092" y="2604"/>
                  <a:ext cx="224" cy="224"/>
                </a:xfrm>
                <a:custGeom>
                  <a:avLst/>
                  <a:gdLst>
                    <a:gd name="T0" fmla="*/ 0 w 224"/>
                    <a:gd name="T1" fmla="*/ 0 h 224"/>
                    <a:gd name="T2" fmla="*/ 224 w 224"/>
                    <a:gd name="T3" fmla="*/ 0 h 224"/>
                    <a:gd name="T4" fmla="*/ 112 w 224"/>
                    <a:gd name="T5" fmla="*/ 224 h 224"/>
                    <a:gd name="T6" fmla="*/ 0 w 224"/>
                    <a:gd name="T7" fmla="*/ 0 h 224"/>
                    <a:gd name="T8" fmla="*/ 0 60000 65536"/>
                    <a:gd name="T9" fmla="*/ 0 60000 65536"/>
                    <a:gd name="T10" fmla="*/ 0 60000 65536"/>
                    <a:gd name="T11" fmla="*/ 0 60000 65536"/>
                    <a:gd name="T12" fmla="*/ 0 w 224"/>
                    <a:gd name="T13" fmla="*/ 0 h 224"/>
                    <a:gd name="T14" fmla="*/ 224 w 224"/>
                    <a:gd name="T15" fmla="*/ 224 h 224"/>
                  </a:gdLst>
                  <a:ahLst/>
                  <a:cxnLst>
                    <a:cxn ang="T8">
                      <a:pos x="T0" y="T1"/>
                    </a:cxn>
                    <a:cxn ang="T9">
                      <a:pos x="T2" y="T3"/>
                    </a:cxn>
                    <a:cxn ang="T10">
                      <a:pos x="T4" y="T5"/>
                    </a:cxn>
                    <a:cxn ang="T11">
                      <a:pos x="T6" y="T7"/>
                    </a:cxn>
                  </a:cxnLst>
                  <a:rect l="T12" t="T13" r="T14" b="T15"/>
                  <a:pathLst>
                    <a:path w="224" h="224">
                      <a:moveTo>
                        <a:pt x="0" y="0"/>
                      </a:moveTo>
                      <a:lnTo>
                        <a:pt x="224" y="0"/>
                      </a:lnTo>
                      <a:lnTo>
                        <a:pt x="112" y="224"/>
                      </a:lnTo>
                      <a:lnTo>
                        <a:pt x="0" y="0"/>
                      </a:lnTo>
                      <a:close/>
                    </a:path>
                  </a:pathLst>
                </a:custGeom>
                <a:noFill/>
                <a:ln w="34925" cap="rnd">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17543" name="Line 159"/>
              <p:cNvSpPr>
                <a:spLocks noChangeShapeType="1"/>
              </p:cNvSpPr>
              <p:nvPr/>
            </p:nvSpPr>
            <p:spPr bwMode="auto">
              <a:xfrm>
                <a:off x="4994" y="2693"/>
                <a:ext cx="134" cy="1"/>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544" name="Rectangle 160"/>
              <p:cNvSpPr>
                <a:spLocks noChangeArrowheads="1"/>
              </p:cNvSpPr>
              <p:nvPr/>
            </p:nvSpPr>
            <p:spPr bwMode="auto">
              <a:xfrm>
                <a:off x="4676" y="2643"/>
                <a:ext cx="337" cy="1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100">
                    <a:solidFill>
                      <a:srgbClr val="000000"/>
                    </a:solidFill>
                  </a:rPr>
                  <a:t>DrOFF</a:t>
                </a:r>
                <a:endParaRPr lang="en-US" sz="1800"/>
              </a:p>
            </p:txBody>
          </p:sp>
          <p:sp>
            <p:nvSpPr>
              <p:cNvPr id="17545" name="Line 161"/>
              <p:cNvSpPr>
                <a:spLocks noChangeShapeType="1"/>
              </p:cNvSpPr>
              <p:nvPr/>
            </p:nvSpPr>
            <p:spPr bwMode="auto">
              <a:xfrm>
                <a:off x="5204" y="2828"/>
                <a:ext cx="1" cy="224"/>
              </a:xfrm>
              <a:prstGeom prst="line">
                <a:avLst/>
              </a:prstGeom>
              <a:noFill/>
              <a:ln w="349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7506" name="Group 162"/>
            <p:cNvGrpSpPr>
              <a:grpSpLocks/>
            </p:cNvGrpSpPr>
            <p:nvPr/>
          </p:nvGrpSpPr>
          <p:grpSpPr bwMode="auto">
            <a:xfrm>
              <a:off x="5023" y="2156"/>
              <a:ext cx="358" cy="224"/>
              <a:chOff x="5023" y="2156"/>
              <a:chExt cx="358" cy="224"/>
            </a:xfrm>
          </p:grpSpPr>
          <p:sp>
            <p:nvSpPr>
              <p:cNvPr id="17540" name="Rectangle 163"/>
              <p:cNvSpPr>
                <a:spLocks noChangeArrowheads="1"/>
              </p:cNvSpPr>
              <p:nvPr/>
            </p:nvSpPr>
            <p:spPr bwMode="auto">
              <a:xfrm>
                <a:off x="5023" y="2156"/>
                <a:ext cx="358" cy="224"/>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7541" name="Rectangle 164"/>
              <p:cNvSpPr>
                <a:spLocks noChangeArrowheads="1"/>
              </p:cNvSpPr>
              <p:nvPr/>
            </p:nvSpPr>
            <p:spPr bwMode="auto">
              <a:xfrm>
                <a:off x="5023" y="2156"/>
                <a:ext cx="358" cy="224"/>
              </a:xfrm>
              <a:prstGeom prst="rect">
                <a:avLst/>
              </a:prstGeom>
              <a:noFill/>
              <a:ln w="34925" cap="rnd">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17507" name="Rectangle 165"/>
            <p:cNvSpPr>
              <a:spLocks noChangeArrowheads="1"/>
            </p:cNvSpPr>
            <p:nvPr/>
          </p:nvSpPr>
          <p:spPr bwMode="auto">
            <a:xfrm>
              <a:off x="5109" y="2160"/>
              <a:ext cx="236"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00"/>
                  </a:solidFill>
                </a:rPr>
                <a:t>sign</a:t>
              </a:r>
              <a:endParaRPr lang="en-US" sz="1800"/>
            </a:p>
          </p:txBody>
        </p:sp>
        <p:sp>
          <p:nvSpPr>
            <p:cNvPr id="17508" name="Rectangle 166"/>
            <p:cNvSpPr>
              <a:spLocks noChangeArrowheads="1"/>
            </p:cNvSpPr>
            <p:nvPr/>
          </p:nvSpPr>
          <p:spPr bwMode="auto">
            <a:xfrm>
              <a:off x="5048" y="2260"/>
              <a:ext cx="358"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00"/>
                  </a:solidFill>
                </a:rPr>
                <a:t>extend</a:t>
              </a:r>
              <a:endParaRPr lang="en-US" sz="1800"/>
            </a:p>
          </p:txBody>
        </p:sp>
        <p:sp>
          <p:nvSpPr>
            <p:cNvPr id="17509" name="Line 167"/>
            <p:cNvSpPr>
              <a:spLocks noChangeShapeType="1"/>
            </p:cNvSpPr>
            <p:nvPr/>
          </p:nvSpPr>
          <p:spPr bwMode="auto">
            <a:xfrm flipV="1">
              <a:off x="5204" y="2380"/>
              <a:ext cx="1" cy="224"/>
            </a:xfrm>
            <a:prstGeom prst="line">
              <a:avLst/>
            </a:prstGeom>
            <a:noFill/>
            <a:ln w="349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510" name="Line 168"/>
            <p:cNvSpPr>
              <a:spLocks noChangeShapeType="1"/>
            </p:cNvSpPr>
            <p:nvPr/>
          </p:nvSpPr>
          <p:spPr bwMode="auto">
            <a:xfrm flipV="1">
              <a:off x="5202" y="1932"/>
              <a:ext cx="1" cy="224"/>
            </a:xfrm>
            <a:prstGeom prst="line">
              <a:avLst/>
            </a:prstGeom>
            <a:noFill/>
            <a:ln w="349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511" name="Line 169"/>
            <p:cNvSpPr>
              <a:spLocks noChangeShapeType="1"/>
            </p:cNvSpPr>
            <p:nvPr/>
          </p:nvSpPr>
          <p:spPr bwMode="auto">
            <a:xfrm flipV="1">
              <a:off x="5157" y="1127"/>
              <a:ext cx="1" cy="223"/>
            </a:xfrm>
            <a:prstGeom prst="line">
              <a:avLst/>
            </a:prstGeom>
            <a:noFill/>
            <a:ln w="349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512" name="Rectangle 170"/>
            <p:cNvSpPr>
              <a:spLocks noChangeArrowheads="1"/>
            </p:cNvSpPr>
            <p:nvPr/>
          </p:nvSpPr>
          <p:spPr bwMode="auto">
            <a:xfrm>
              <a:off x="4991" y="1386"/>
              <a:ext cx="440"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00"/>
                  </a:solidFill>
                </a:rPr>
                <a:t>IR[31..0]</a:t>
              </a:r>
              <a:endParaRPr lang="en-US" sz="1800"/>
            </a:p>
          </p:txBody>
        </p:sp>
        <p:sp>
          <p:nvSpPr>
            <p:cNvPr id="17513" name="Line 171"/>
            <p:cNvSpPr>
              <a:spLocks noChangeShapeType="1"/>
            </p:cNvSpPr>
            <p:nvPr/>
          </p:nvSpPr>
          <p:spPr bwMode="auto">
            <a:xfrm flipV="1">
              <a:off x="5113" y="2022"/>
              <a:ext cx="134" cy="45"/>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514" name="Rectangle 172"/>
            <p:cNvSpPr>
              <a:spLocks noChangeArrowheads="1"/>
            </p:cNvSpPr>
            <p:nvPr/>
          </p:nvSpPr>
          <p:spPr bwMode="auto">
            <a:xfrm>
              <a:off x="4944" y="2013"/>
              <a:ext cx="161"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i="1">
                  <a:solidFill>
                    <a:srgbClr val="000000"/>
                  </a:solidFill>
                </a:rPr>
                <a:t>20</a:t>
              </a:r>
              <a:endParaRPr lang="en-US" sz="1800"/>
            </a:p>
          </p:txBody>
        </p:sp>
        <p:sp>
          <p:nvSpPr>
            <p:cNvPr id="17515" name="Rectangle 173"/>
            <p:cNvSpPr>
              <a:spLocks noChangeArrowheads="1"/>
            </p:cNvSpPr>
            <p:nvPr/>
          </p:nvSpPr>
          <p:spPr bwMode="auto">
            <a:xfrm>
              <a:off x="5034" y="1787"/>
              <a:ext cx="440"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00"/>
                  </a:solidFill>
                </a:rPr>
                <a:t>IR[19..0]</a:t>
              </a:r>
              <a:endParaRPr lang="en-US" sz="1800"/>
            </a:p>
          </p:txBody>
        </p:sp>
        <p:sp>
          <p:nvSpPr>
            <p:cNvPr id="17516" name="Rectangle 174"/>
            <p:cNvSpPr>
              <a:spLocks noChangeArrowheads="1"/>
            </p:cNvSpPr>
            <p:nvPr/>
          </p:nvSpPr>
          <p:spPr bwMode="auto">
            <a:xfrm>
              <a:off x="2932" y="3668"/>
              <a:ext cx="272" cy="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00"/>
                  </a:solidFill>
                </a:rPr>
                <a:t>Rz:  4</a:t>
              </a:r>
              <a:endParaRPr lang="en-US" sz="1800"/>
            </a:p>
          </p:txBody>
        </p:sp>
        <p:sp>
          <p:nvSpPr>
            <p:cNvPr id="17517" name="Rectangle 175"/>
            <p:cNvSpPr>
              <a:spLocks noChangeArrowheads="1"/>
            </p:cNvSpPr>
            <p:nvPr/>
          </p:nvSpPr>
          <p:spPr bwMode="auto">
            <a:xfrm>
              <a:off x="3225" y="3668"/>
              <a:ext cx="82"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00"/>
                  </a:solidFill>
                </a:rPr>
                <a:t>-</a:t>
              </a:r>
              <a:endParaRPr lang="en-US" sz="1800"/>
            </a:p>
          </p:txBody>
        </p:sp>
        <p:sp>
          <p:nvSpPr>
            <p:cNvPr id="17518" name="Rectangle 176"/>
            <p:cNvSpPr>
              <a:spLocks noChangeArrowheads="1"/>
            </p:cNvSpPr>
            <p:nvPr/>
          </p:nvSpPr>
          <p:spPr bwMode="auto">
            <a:xfrm>
              <a:off x="3261" y="3668"/>
              <a:ext cx="1619"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00"/>
                  </a:solidFill>
                </a:rPr>
                <a:t>bit register number to control logic</a:t>
              </a:r>
              <a:endParaRPr lang="en-US" sz="1800"/>
            </a:p>
          </p:txBody>
        </p:sp>
        <p:sp>
          <p:nvSpPr>
            <p:cNvPr id="17519" name="Rectangle 177"/>
            <p:cNvSpPr>
              <a:spLocks noChangeArrowheads="1"/>
            </p:cNvSpPr>
            <p:nvPr/>
          </p:nvSpPr>
          <p:spPr bwMode="auto">
            <a:xfrm>
              <a:off x="2932" y="3535"/>
              <a:ext cx="272" cy="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00"/>
                  </a:solidFill>
                </a:rPr>
                <a:t>Ry:  4</a:t>
              </a:r>
              <a:endParaRPr lang="en-US" sz="1800"/>
            </a:p>
          </p:txBody>
        </p:sp>
        <p:sp>
          <p:nvSpPr>
            <p:cNvPr id="17520" name="Rectangle 178"/>
            <p:cNvSpPr>
              <a:spLocks noChangeArrowheads="1"/>
            </p:cNvSpPr>
            <p:nvPr/>
          </p:nvSpPr>
          <p:spPr bwMode="auto">
            <a:xfrm>
              <a:off x="3218" y="3535"/>
              <a:ext cx="82"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00"/>
                  </a:solidFill>
                </a:rPr>
                <a:t>-</a:t>
              </a:r>
              <a:endParaRPr lang="en-US" sz="1800"/>
            </a:p>
          </p:txBody>
        </p:sp>
        <p:sp>
          <p:nvSpPr>
            <p:cNvPr id="17521" name="Rectangle 179"/>
            <p:cNvSpPr>
              <a:spLocks noChangeArrowheads="1"/>
            </p:cNvSpPr>
            <p:nvPr/>
          </p:nvSpPr>
          <p:spPr bwMode="auto">
            <a:xfrm>
              <a:off x="3254" y="3535"/>
              <a:ext cx="1619"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00"/>
                  </a:solidFill>
                </a:rPr>
                <a:t>bit register number to control logic</a:t>
              </a:r>
              <a:endParaRPr lang="en-US" sz="1800"/>
            </a:p>
          </p:txBody>
        </p:sp>
        <p:sp>
          <p:nvSpPr>
            <p:cNvPr id="17522" name="Rectangle 180"/>
            <p:cNvSpPr>
              <a:spLocks noChangeArrowheads="1"/>
            </p:cNvSpPr>
            <p:nvPr/>
          </p:nvSpPr>
          <p:spPr bwMode="auto">
            <a:xfrm>
              <a:off x="2932" y="3399"/>
              <a:ext cx="272" cy="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00"/>
                  </a:solidFill>
                </a:rPr>
                <a:t>Rx:  4</a:t>
              </a:r>
              <a:endParaRPr lang="en-US" sz="1800"/>
            </a:p>
          </p:txBody>
        </p:sp>
        <p:sp>
          <p:nvSpPr>
            <p:cNvPr id="17523" name="Rectangle 181"/>
            <p:cNvSpPr>
              <a:spLocks noChangeArrowheads="1"/>
            </p:cNvSpPr>
            <p:nvPr/>
          </p:nvSpPr>
          <p:spPr bwMode="auto">
            <a:xfrm>
              <a:off x="3218" y="3399"/>
              <a:ext cx="82"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00"/>
                  </a:solidFill>
                </a:rPr>
                <a:t>-</a:t>
              </a:r>
              <a:endParaRPr lang="en-US" sz="1800"/>
            </a:p>
          </p:txBody>
        </p:sp>
        <p:sp>
          <p:nvSpPr>
            <p:cNvPr id="17524" name="Rectangle 182"/>
            <p:cNvSpPr>
              <a:spLocks noChangeArrowheads="1"/>
            </p:cNvSpPr>
            <p:nvPr/>
          </p:nvSpPr>
          <p:spPr bwMode="auto">
            <a:xfrm>
              <a:off x="3254" y="3399"/>
              <a:ext cx="1619"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00"/>
                  </a:solidFill>
                </a:rPr>
                <a:t>bit register number to control logic</a:t>
              </a:r>
              <a:endParaRPr lang="en-US" sz="1800"/>
            </a:p>
          </p:txBody>
        </p:sp>
        <p:sp>
          <p:nvSpPr>
            <p:cNvPr id="17525" name="Rectangle 183"/>
            <p:cNvSpPr>
              <a:spLocks noChangeArrowheads="1"/>
            </p:cNvSpPr>
            <p:nvPr/>
          </p:nvSpPr>
          <p:spPr bwMode="auto">
            <a:xfrm>
              <a:off x="2018" y="3804"/>
              <a:ext cx="498"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00"/>
                  </a:solidFill>
                </a:rPr>
                <a:t>IR[31..28]</a:t>
              </a:r>
              <a:endParaRPr lang="en-US" sz="1800"/>
            </a:p>
          </p:txBody>
        </p:sp>
        <p:sp>
          <p:nvSpPr>
            <p:cNvPr id="17526" name="Rectangle 184"/>
            <p:cNvSpPr>
              <a:spLocks noChangeArrowheads="1"/>
            </p:cNvSpPr>
            <p:nvPr/>
          </p:nvSpPr>
          <p:spPr bwMode="auto">
            <a:xfrm>
              <a:off x="2133" y="3668"/>
              <a:ext cx="383"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00"/>
                  </a:solidFill>
                </a:rPr>
                <a:t>IR[3..0]</a:t>
              </a:r>
              <a:endParaRPr lang="en-US" sz="1800"/>
            </a:p>
          </p:txBody>
        </p:sp>
        <p:sp>
          <p:nvSpPr>
            <p:cNvPr id="17527" name="Rectangle 185"/>
            <p:cNvSpPr>
              <a:spLocks noChangeArrowheads="1"/>
            </p:cNvSpPr>
            <p:nvPr/>
          </p:nvSpPr>
          <p:spPr bwMode="auto">
            <a:xfrm>
              <a:off x="2018" y="3535"/>
              <a:ext cx="498"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00"/>
                  </a:solidFill>
                </a:rPr>
                <a:t>IR[23..20]</a:t>
              </a:r>
              <a:endParaRPr lang="en-US" sz="1800"/>
            </a:p>
          </p:txBody>
        </p:sp>
        <p:sp>
          <p:nvSpPr>
            <p:cNvPr id="17528" name="Rectangle 186"/>
            <p:cNvSpPr>
              <a:spLocks noChangeArrowheads="1"/>
            </p:cNvSpPr>
            <p:nvPr/>
          </p:nvSpPr>
          <p:spPr bwMode="auto">
            <a:xfrm>
              <a:off x="2018" y="3399"/>
              <a:ext cx="498"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a:solidFill>
                    <a:srgbClr val="000000"/>
                  </a:solidFill>
                </a:rPr>
                <a:t>IR[27..24]</a:t>
              </a:r>
              <a:endParaRPr lang="en-US" sz="1800"/>
            </a:p>
          </p:txBody>
        </p:sp>
        <p:sp>
          <p:nvSpPr>
            <p:cNvPr id="17529" name="Freeform 187"/>
            <p:cNvSpPr>
              <a:spLocks noEditPoints="1"/>
            </p:cNvSpPr>
            <p:nvPr/>
          </p:nvSpPr>
          <p:spPr bwMode="auto">
            <a:xfrm>
              <a:off x="2561" y="3832"/>
              <a:ext cx="313" cy="51"/>
            </a:xfrm>
            <a:custGeom>
              <a:avLst/>
              <a:gdLst>
                <a:gd name="T0" fmla="*/ 0 w 313"/>
                <a:gd name="T1" fmla="*/ 17 h 51"/>
                <a:gd name="T2" fmla="*/ 271 w 313"/>
                <a:gd name="T3" fmla="*/ 17 h 51"/>
                <a:gd name="T4" fmla="*/ 271 w 313"/>
                <a:gd name="T5" fmla="*/ 34 h 51"/>
                <a:gd name="T6" fmla="*/ 0 w 313"/>
                <a:gd name="T7" fmla="*/ 34 h 51"/>
                <a:gd name="T8" fmla="*/ 0 w 313"/>
                <a:gd name="T9" fmla="*/ 17 h 51"/>
                <a:gd name="T10" fmla="*/ 263 w 313"/>
                <a:gd name="T11" fmla="*/ 0 h 51"/>
                <a:gd name="T12" fmla="*/ 313 w 313"/>
                <a:gd name="T13" fmla="*/ 25 h 51"/>
                <a:gd name="T14" fmla="*/ 263 w 313"/>
                <a:gd name="T15" fmla="*/ 51 h 51"/>
                <a:gd name="T16" fmla="*/ 263 w 313"/>
                <a:gd name="T17" fmla="*/ 0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3"/>
                <a:gd name="T28" fmla="*/ 0 h 51"/>
                <a:gd name="T29" fmla="*/ 313 w 313"/>
                <a:gd name="T30" fmla="*/ 51 h 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3" h="51">
                  <a:moveTo>
                    <a:pt x="0" y="17"/>
                  </a:moveTo>
                  <a:lnTo>
                    <a:pt x="271" y="17"/>
                  </a:lnTo>
                  <a:lnTo>
                    <a:pt x="271" y="34"/>
                  </a:lnTo>
                  <a:lnTo>
                    <a:pt x="0" y="34"/>
                  </a:lnTo>
                  <a:lnTo>
                    <a:pt x="0" y="17"/>
                  </a:lnTo>
                  <a:close/>
                  <a:moveTo>
                    <a:pt x="263" y="0"/>
                  </a:moveTo>
                  <a:lnTo>
                    <a:pt x="313" y="25"/>
                  </a:lnTo>
                  <a:lnTo>
                    <a:pt x="263" y="51"/>
                  </a:lnTo>
                  <a:lnTo>
                    <a:pt x="263" y="0"/>
                  </a:lnTo>
                  <a:close/>
                </a:path>
              </a:pathLst>
            </a:custGeom>
            <a:solidFill>
              <a:srgbClr val="000000"/>
            </a:solidFill>
            <a:ln w="6350">
              <a:solidFill>
                <a:srgbClr val="000000"/>
              </a:solidFill>
              <a:bevel/>
              <a:headEnd/>
              <a:tailEnd/>
            </a:ln>
          </p:spPr>
          <p:txBody>
            <a:bodyPr/>
            <a:lstStyle/>
            <a:p>
              <a:endParaRPr lang="en-US"/>
            </a:p>
          </p:txBody>
        </p:sp>
        <p:sp>
          <p:nvSpPr>
            <p:cNvPr id="17530" name="Freeform 188"/>
            <p:cNvSpPr>
              <a:spLocks noEditPoints="1"/>
            </p:cNvSpPr>
            <p:nvPr/>
          </p:nvSpPr>
          <p:spPr bwMode="auto">
            <a:xfrm>
              <a:off x="2561" y="3698"/>
              <a:ext cx="313" cy="50"/>
            </a:xfrm>
            <a:custGeom>
              <a:avLst/>
              <a:gdLst>
                <a:gd name="T0" fmla="*/ 0 w 313"/>
                <a:gd name="T1" fmla="*/ 17 h 50"/>
                <a:gd name="T2" fmla="*/ 271 w 313"/>
                <a:gd name="T3" fmla="*/ 17 h 50"/>
                <a:gd name="T4" fmla="*/ 271 w 313"/>
                <a:gd name="T5" fmla="*/ 34 h 50"/>
                <a:gd name="T6" fmla="*/ 0 w 313"/>
                <a:gd name="T7" fmla="*/ 34 h 50"/>
                <a:gd name="T8" fmla="*/ 0 w 313"/>
                <a:gd name="T9" fmla="*/ 17 h 50"/>
                <a:gd name="T10" fmla="*/ 263 w 313"/>
                <a:gd name="T11" fmla="*/ 0 h 50"/>
                <a:gd name="T12" fmla="*/ 313 w 313"/>
                <a:gd name="T13" fmla="*/ 25 h 50"/>
                <a:gd name="T14" fmla="*/ 263 w 313"/>
                <a:gd name="T15" fmla="*/ 50 h 50"/>
                <a:gd name="T16" fmla="*/ 263 w 313"/>
                <a:gd name="T17" fmla="*/ 0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3"/>
                <a:gd name="T28" fmla="*/ 0 h 50"/>
                <a:gd name="T29" fmla="*/ 313 w 313"/>
                <a:gd name="T30" fmla="*/ 50 h 5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3" h="50">
                  <a:moveTo>
                    <a:pt x="0" y="17"/>
                  </a:moveTo>
                  <a:lnTo>
                    <a:pt x="271" y="17"/>
                  </a:lnTo>
                  <a:lnTo>
                    <a:pt x="271" y="34"/>
                  </a:lnTo>
                  <a:lnTo>
                    <a:pt x="0" y="34"/>
                  </a:lnTo>
                  <a:lnTo>
                    <a:pt x="0" y="17"/>
                  </a:lnTo>
                  <a:close/>
                  <a:moveTo>
                    <a:pt x="263" y="0"/>
                  </a:moveTo>
                  <a:lnTo>
                    <a:pt x="313" y="25"/>
                  </a:lnTo>
                  <a:lnTo>
                    <a:pt x="263" y="50"/>
                  </a:lnTo>
                  <a:lnTo>
                    <a:pt x="263" y="0"/>
                  </a:lnTo>
                  <a:close/>
                </a:path>
              </a:pathLst>
            </a:custGeom>
            <a:solidFill>
              <a:srgbClr val="000000"/>
            </a:solidFill>
            <a:ln w="6350">
              <a:solidFill>
                <a:srgbClr val="000000"/>
              </a:solidFill>
              <a:bevel/>
              <a:headEnd/>
              <a:tailEnd/>
            </a:ln>
          </p:spPr>
          <p:txBody>
            <a:bodyPr/>
            <a:lstStyle/>
            <a:p>
              <a:endParaRPr lang="en-US"/>
            </a:p>
          </p:txBody>
        </p:sp>
        <p:sp>
          <p:nvSpPr>
            <p:cNvPr id="17531" name="Freeform 189"/>
            <p:cNvSpPr>
              <a:spLocks noEditPoints="1"/>
            </p:cNvSpPr>
            <p:nvPr/>
          </p:nvSpPr>
          <p:spPr bwMode="auto">
            <a:xfrm>
              <a:off x="2561" y="3564"/>
              <a:ext cx="313" cy="50"/>
            </a:xfrm>
            <a:custGeom>
              <a:avLst/>
              <a:gdLst>
                <a:gd name="T0" fmla="*/ 0 w 313"/>
                <a:gd name="T1" fmla="*/ 17 h 50"/>
                <a:gd name="T2" fmla="*/ 271 w 313"/>
                <a:gd name="T3" fmla="*/ 17 h 50"/>
                <a:gd name="T4" fmla="*/ 271 w 313"/>
                <a:gd name="T5" fmla="*/ 33 h 50"/>
                <a:gd name="T6" fmla="*/ 0 w 313"/>
                <a:gd name="T7" fmla="*/ 33 h 50"/>
                <a:gd name="T8" fmla="*/ 0 w 313"/>
                <a:gd name="T9" fmla="*/ 17 h 50"/>
                <a:gd name="T10" fmla="*/ 263 w 313"/>
                <a:gd name="T11" fmla="*/ 0 h 50"/>
                <a:gd name="T12" fmla="*/ 313 w 313"/>
                <a:gd name="T13" fmla="*/ 25 h 50"/>
                <a:gd name="T14" fmla="*/ 263 w 313"/>
                <a:gd name="T15" fmla="*/ 50 h 50"/>
                <a:gd name="T16" fmla="*/ 263 w 313"/>
                <a:gd name="T17" fmla="*/ 0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3"/>
                <a:gd name="T28" fmla="*/ 0 h 50"/>
                <a:gd name="T29" fmla="*/ 313 w 313"/>
                <a:gd name="T30" fmla="*/ 50 h 5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3" h="50">
                  <a:moveTo>
                    <a:pt x="0" y="17"/>
                  </a:moveTo>
                  <a:lnTo>
                    <a:pt x="271" y="17"/>
                  </a:lnTo>
                  <a:lnTo>
                    <a:pt x="271" y="33"/>
                  </a:lnTo>
                  <a:lnTo>
                    <a:pt x="0" y="33"/>
                  </a:lnTo>
                  <a:lnTo>
                    <a:pt x="0" y="17"/>
                  </a:lnTo>
                  <a:close/>
                  <a:moveTo>
                    <a:pt x="263" y="0"/>
                  </a:moveTo>
                  <a:lnTo>
                    <a:pt x="313" y="25"/>
                  </a:lnTo>
                  <a:lnTo>
                    <a:pt x="263" y="50"/>
                  </a:lnTo>
                  <a:lnTo>
                    <a:pt x="263" y="0"/>
                  </a:lnTo>
                  <a:close/>
                </a:path>
              </a:pathLst>
            </a:custGeom>
            <a:solidFill>
              <a:srgbClr val="000000"/>
            </a:solidFill>
            <a:ln w="6350">
              <a:solidFill>
                <a:srgbClr val="000000"/>
              </a:solidFill>
              <a:bevel/>
              <a:headEnd/>
              <a:tailEnd/>
            </a:ln>
          </p:spPr>
          <p:txBody>
            <a:bodyPr/>
            <a:lstStyle/>
            <a:p>
              <a:endParaRPr lang="en-US"/>
            </a:p>
          </p:txBody>
        </p:sp>
        <p:sp>
          <p:nvSpPr>
            <p:cNvPr id="17532" name="Freeform 190"/>
            <p:cNvSpPr>
              <a:spLocks noEditPoints="1"/>
            </p:cNvSpPr>
            <p:nvPr/>
          </p:nvSpPr>
          <p:spPr bwMode="auto">
            <a:xfrm>
              <a:off x="2561" y="3429"/>
              <a:ext cx="313" cy="51"/>
            </a:xfrm>
            <a:custGeom>
              <a:avLst/>
              <a:gdLst>
                <a:gd name="T0" fmla="*/ 0 w 313"/>
                <a:gd name="T1" fmla="*/ 17 h 51"/>
                <a:gd name="T2" fmla="*/ 271 w 313"/>
                <a:gd name="T3" fmla="*/ 17 h 51"/>
                <a:gd name="T4" fmla="*/ 271 w 313"/>
                <a:gd name="T5" fmla="*/ 34 h 51"/>
                <a:gd name="T6" fmla="*/ 0 w 313"/>
                <a:gd name="T7" fmla="*/ 34 h 51"/>
                <a:gd name="T8" fmla="*/ 0 w 313"/>
                <a:gd name="T9" fmla="*/ 17 h 51"/>
                <a:gd name="T10" fmla="*/ 263 w 313"/>
                <a:gd name="T11" fmla="*/ 0 h 51"/>
                <a:gd name="T12" fmla="*/ 313 w 313"/>
                <a:gd name="T13" fmla="*/ 26 h 51"/>
                <a:gd name="T14" fmla="*/ 263 w 313"/>
                <a:gd name="T15" fmla="*/ 51 h 51"/>
                <a:gd name="T16" fmla="*/ 263 w 313"/>
                <a:gd name="T17" fmla="*/ 0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3"/>
                <a:gd name="T28" fmla="*/ 0 h 51"/>
                <a:gd name="T29" fmla="*/ 313 w 313"/>
                <a:gd name="T30" fmla="*/ 51 h 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3" h="51">
                  <a:moveTo>
                    <a:pt x="0" y="17"/>
                  </a:moveTo>
                  <a:lnTo>
                    <a:pt x="271" y="17"/>
                  </a:lnTo>
                  <a:lnTo>
                    <a:pt x="271" y="34"/>
                  </a:lnTo>
                  <a:lnTo>
                    <a:pt x="0" y="34"/>
                  </a:lnTo>
                  <a:lnTo>
                    <a:pt x="0" y="17"/>
                  </a:lnTo>
                  <a:close/>
                  <a:moveTo>
                    <a:pt x="263" y="0"/>
                  </a:moveTo>
                  <a:lnTo>
                    <a:pt x="313" y="26"/>
                  </a:lnTo>
                  <a:lnTo>
                    <a:pt x="263" y="51"/>
                  </a:lnTo>
                  <a:lnTo>
                    <a:pt x="263" y="0"/>
                  </a:lnTo>
                  <a:close/>
                </a:path>
              </a:pathLst>
            </a:custGeom>
            <a:solidFill>
              <a:srgbClr val="000000"/>
            </a:solidFill>
            <a:ln w="6350">
              <a:solidFill>
                <a:srgbClr val="000000"/>
              </a:solidFill>
              <a:bevel/>
              <a:headEnd/>
              <a:tailEnd/>
            </a:ln>
          </p:spPr>
          <p:txBody>
            <a:bodyPr/>
            <a:lstStyle/>
            <a:p>
              <a:endParaRPr lang="en-US"/>
            </a:p>
          </p:txBody>
        </p:sp>
        <p:sp>
          <p:nvSpPr>
            <p:cNvPr id="17533" name="Line 191"/>
            <p:cNvSpPr>
              <a:spLocks noChangeShapeType="1"/>
            </p:cNvSpPr>
            <p:nvPr/>
          </p:nvSpPr>
          <p:spPr bwMode="auto">
            <a:xfrm flipV="1">
              <a:off x="1173" y="3499"/>
              <a:ext cx="135" cy="45"/>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534" name="Line 192"/>
            <p:cNvSpPr>
              <a:spLocks noChangeShapeType="1"/>
            </p:cNvSpPr>
            <p:nvPr/>
          </p:nvSpPr>
          <p:spPr bwMode="auto">
            <a:xfrm flipV="1">
              <a:off x="1173" y="3902"/>
              <a:ext cx="135" cy="45"/>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535" name="Rectangle 193"/>
            <p:cNvSpPr>
              <a:spLocks noChangeArrowheads="1"/>
            </p:cNvSpPr>
            <p:nvPr/>
          </p:nvSpPr>
          <p:spPr bwMode="auto">
            <a:xfrm>
              <a:off x="1080" y="3489"/>
              <a:ext cx="104"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i="1">
                  <a:solidFill>
                    <a:srgbClr val="000000"/>
                  </a:solidFill>
                </a:rPr>
                <a:t>1</a:t>
              </a:r>
              <a:endParaRPr lang="en-US" sz="1800"/>
            </a:p>
          </p:txBody>
        </p:sp>
        <p:sp>
          <p:nvSpPr>
            <p:cNvPr id="17536" name="Rectangle 194"/>
            <p:cNvSpPr>
              <a:spLocks noChangeArrowheads="1"/>
            </p:cNvSpPr>
            <p:nvPr/>
          </p:nvSpPr>
          <p:spPr bwMode="auto">
            <a:xfrm>
              <a:off x="1094" y="3893"/>
              <a:ext cx="104"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300" i="1">
                  <a:solidFill>
                    <a:srgbClr val="000000"/>
                  </a:solidFill>
                </a:rPr>
                <a:t>1</a:t>
              </a:r>
              <a:endParaRPr lang="en-US" sz="1800"/>
            </a:p>
          </p:txBody>
        </p:sp>
        <p:sp>
          <p:nvSpPr>
            <p:cNvPr id="17537" name="Rectangle 195"/>
            <p:cNvSpPr>
              <a:spLocks noChangeArrowheads="1"/>
            </p:cNvSpPr>
            <p:nvPr/>
          </p:nvSpPr>
          <p:spPr bwMode="auto">
            <a:xfrm>
              <a:off x="2169" y="269"/>
              <a:ext cx="329" cy="2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200" b="1">
                  <a:solidFill>
                    <a:srgbClr val="000000"/>
                  </a:solidFill>
                </a:rPr>
                <a:t>LC</a:t>
              </a:r>
              <a:endParaRPr lang="en-US" sz="1800"/>
            </a:p>
          </p:txBody>
        </p:sp>
        <p:sp>
          <p:nvSpPr>
            <p:cNvPr id="17538" name="Rectangle 196"/>
            <p:cNvSpPr>
              <a:spLocks noChangeArrowheads="1"/>
            </p:cNvSpPr>
            <p:nvPr/>
          </p:nvSpPr>
          <p:spPr bwMode="auto">
            <a:xfrm>
              <a:off x="2409" y="269"/>
              <a:ext cx="147" cy="2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200" b="1">
                  <a:solidFill>
                    <a:srgbClr val="000000"/>
                  </a:solidFill>
                </a:rPr>
                <a:t>-</a:t>
              </a:r>
              <a:endParaRPr lang="en-US" sz="1800"/>
            </a:p>
          </p:txBody>
        </p:sp>
        <p:sp>
          <p:nvSpPr>
            <p:cNvPr id="17539" name="Rectangle 197"/>
            <p:cNvSpPr>
              <a:spLocks noChangeArrowheads="1"/>
            </p:cNvSpPr>
            <p:nvPr/>
          </p:nvSpPr>
          <p:spPr bwMode="auto">
            <a:xfrm>
              <a:off x="2470" y="269"/>
              <a:ext cx="1379" cy="2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200" b="1">
                  <a:solidFill>
                    <a:srgbClr val="000000"/>
                  </a:solidFill>
                </a:rPr>
                <a:t>2200  Datapath</a:t>
              </a:r>
              <a:endParaRPr lang="en-US" sz="1800"/>
            </a:p>
          </p:txBody>
        </p:sp>
      </p:grpSp>
    </p:spTree>
    <p:extLst>
      <p:ext uri="{BB962C8B-B14F-4D97-AF65-F5344CB8AC3E}">
        <p14:creationId xmlns:p14="http://schemas.microsoft.com/office/powerpoint/2010/main" val="41461701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Grp="1" noChangeArrowheads="1"/>
          </p:cNvSpPr>
          <p:nvPr>
            <p:ph type="title"/>
          </p:nvPr>
        </p:nvSpPr>
        <p:spPr/>
        <p:txBody>
          <a:bodyPr/>
          <a:lstStyle/>
          <a:p>
            <a:pPr eaLnBrk="1" hangingPunct="1"/>
            <a:r>
              <a:rPr lang="en-US" dirty="0">
                <a:latin typeface="Arial" charset="0"/>
                <a:cs typeface="Arial" charset="0"/>
              </a:rPr>
              <a:t>What units are used?</a:t>
            </a:r>
          </a:p>
        </p:txBody>
      </p:sp>
      <p:sp>
        <p:nvSpPr>
          <p:cNvPr id="18435" name="Rectangle 6"/>
          <p:cNvSpPr>
            <a:spLocks noGrp="1" noChangeArrowheads="1"/>
          </p:cNvSpPr>
          <p:nvPr>
            <p:ph type="body" idx="1"/>
          </p:nvPr>
        </p:nvSpPr>
        <p:spPr>
          <a:xfrm>
            <a:off x="1686722" y="1763986"/>
            <a:ext cx="7076747" cy="4945931"/>
          </a:xfrm>
        </p:spPr>
        <p:txBody>
          <a:bodyPr>
            <a:normAutofit lnSpcReduction="10000"/>
          </a:bodyPr>
          <a:lstStyle/>
          <a:p>
            <a:pPr eaLnBrk="1" hangingPunct="1">
              <a:buFontTx/>
              <a:buNone/>
            </a:pPr>
            <a:r>
              <a:rPr lang="en-US" b="1" u="sng" dirty="0">
                <a:latin typeface="Arial" charset="0"/>
                <a:cs typeface="Arial" charset="0"/>
              </a:rPr>
              <a:t>Macro State</a:t>
            </a:r>
            <a:r>
              <a:rPr lang="en-US" dirty="0">
                <a:latin typeface="Arial" charset="0"/>
                <a:cs typeface="Arial" charset="0"/>
              </a:rPr>
              <a:t>		</a:t>
            </a:r>
            <a:r>
              <a:rPr lang="en-US" b="1" u="sng" dirty="0">
                <a:latin typeface="Arial" charset="0"/>
                <a:cs typeface="Arial" charset="0"/>
              </a:rPr>
              <a:t>Units in Use </a:t>
            </a:r>
            <a:r>
              <a:rPr lang="en-US" b="1" dirty="0">
                <a:latin typeface="Arial" charset="0"/>
                <a:cs typeface="Arial" charset="0"/>
              </a:rPr>
              <a:t>                                  </a:t>
            </a:r>
            <a:endParaRPr lang="pt-BR" b="1" dirty="0">
              <a:latin typeface="Arial" charset="0"/>
              <a:cs typeface="Arial" charset="0"/>
            </a:endParaRPr>
          </a:p>
          <a:p>
            <a:pPr eaLnBrk="1" hangingPunct="1">
              <a:buFontTx/>
              <a:buNone/>
            </a:pPr>
            <a:r>
              <a:rPr lang="pt-BR" b="1" dirty="0">
                <a:latin typeface="Arial" charset="0"/>
                <a:cs typeface="Arial" charset="0"/>
              </a:rPr>
              <a:t>FETCH		IR, ALU, PC, MEM            </a:t>
            </a:r>
          </a:p>
          <a:p>
            <a:pPr eaLnBrk="1" hangingPunct="1">
              <a:buFontTx/>
              <a:buNone/>
            </a:pPr>
            <a:r>
              <a:rPr lang="pt-BR" b="1" dirty="0">
                <a:latin typeface="Arial" charset="0"/>
                <a:cs typeface="Arial" charset="0"/>
              </a:rPr>
              <a:t>DECODE		IR</a:t>
            </a:r>
          </a:p>
          <a:p>
            <a:pPr eaLnBrk="1" hangingPunct="1">
              <a:buFontTx/>
              <a:buNone/>
            </a:pPr>
            <a:r>
              <a:rPr lang="pt-BR" b="1" dirty="0">
                <a:latin typeface="Arial" charset="0"/>
                <a:cs typeface="Arial" charset="0"/>
              </a:rPr>
              <a:t>EXECUTE (ADD)	IR, ALU, </a:t>
            </a:r>
            <a:r>
              <a:rPr lang="pt-BR" b="1" dirty="0" err="1">
                <a:latin typeface="Arial" charset="0"/>
                <a:cs typeface="Arial" charset="0"/>
              </a:rPr>
              <a:t>Reg</a:t>
            </a:r>
            <a:r>
              <a:rPr lang="pt-BR" b="1" dirty="0">
                <a:latin typeface="Arial" charset="0"/>
                <a:cs typeface="Arial" charset="0"/>
              </a:rPr>
              <a:t>-file</a:t>
            </a:r>
          </a:p>
          <a:p>
            <a:pPr eaLnBrk="1" hangingPunct="1">
              <a:buFontTx/>
              <a:buNone/>
            </a:pPr>
            <a:r>
              <a:rPr lang="pt-BR" b="1" dirty="0">
                <a:latin typeface="Arial" charset="0"/>
                <a:cs typeface="Arial" charset="0"/>
              </a:rPr>
              <a:t>EXECUTE (LW)	IR, ALU, </a:t>
            </a:r>
            <a:r>
              <a:rPr lang="pt-BR" b="1" dirty="0" err="1">
                <a:latin typeface="Arial" charset="0"/>
                <a:cs typeface="Arial" charset="0"/>
              </a:rPr>
              <a:t>Reg</a:t>
            </a:r>
            <a:r>
              <a:rPr lang="pt-BR" b="1" dirty="0">
                <a:latin typeface="Arial" charset="0"/>
                <a:cs typeface="Arial" charset="0"/>
              </a:rPr>
              <a:t>-file					MEM, </a:t>
            </a:r>
            <a:r>
              <a:rPr lang="pt-BR" b="1" dirty="0" err="1">
                <a:latin typeface="Arial" charset="0"/>
                <a:cs typeface="Arial" charset="0"/>
              </a:rPr>
              <a:t>Sign</a:t>
            </a:r>
            <a:r>
              <a:rPr lang="pt-BR" b="1" dirty="0">
                <a:latin typeface="Arial" charset="0"/>
                <a:cs typeface="Arial" charset="0"/>
              </a:rPr>
              <a:t> </a:t>
            </a:r>
            <a:r>
              <a:rPr lang="pt-BR" b="1" dirty="0" err="1">
                <a:latin typeface="Arial" charset="0"/>
                <a:cs typeface="Arial" charset="0"/>
              </a:rPr>
              <a:t>extender</a:t>
            </a:r>
            <a:endParaRPr lang="pt-BR" b="1" dirty="0">
              <a:latin typeface="Arial" charset="0"/>
              <a:cs typeface="Arial" charset="0"/>
            </a:endParaRPr>
          </a:p>
          <a:p>
            <a:pPr eaLnBrk="1" hangingPunct="1">
              <a:buFontTx/>
              <a:buNone/>
            </a:pPr>
            <a:r>
              <a:rPr lang="pt-BR" b="1" dirty="0" err="1">
                <a:solidFill>
                  <a:srgbClr val="3366FF"/>
                </a:solidFill>
                <a:latin typeface="Arial" charset="0"/>
                <a:cs typeface="Arial" charset="0"/>
              </a:rPr>
              <a:t>Good</a:t>
            </a:r>
            <a:r>
              <a:rPr lang="pt-BR" b="1" dirty="0">
                <a:solidFill>
                  <a:srgbClr val="3366FF"/>
                </a:solidFill>
                <a:latin typeface="Arial" charset="0"/>
                <a:cs typeface="Arial" charset="0"/>
              </a:rPr>
              <a:t> News </a:t>
            </a:r>
            <a:r>
              <a:rPr lang="pt-BR" b="1" dirty="0" err="1">
                <a:solidFill>
                  <a:srgbClr val="3366FF"/>
                </a:solidFill>
                <a:latin typeface="Arial" charset="0"/>
                <a:cs typeface="Arial" charset="0"/>
              </a:rPr>
              <a:t>on</a:t>
            </a:r>
            <a:r>
              <a:rPr lang="pt-BR" b="1" dirty="0">
                <a:solidFill>
                  <a:srgbClr val="3366FF"/>
                </a:solidFill>
                <a:latin typeface="Arial" charset="0"/>
                <a:cs typeface="Arial" charset="0"/>
              </a:rPr>
              <a:t> </a:t>
            </a:r>
            <a:r>
              <a:rPr lang="pt-BR" b="1" dirty="0" err="1">
                <a:solidFill>
                  <a:srgbClr val="3366FF"/>
                </a:solidFill>
                <a:latin typeface="Arial" charset="0"/>
                <a:cs typeface="Arial" charset="0"/>
              </a:rPr>
              <a:t>the</a:t>
            </a:r>
            <a:r>
              <a:rPr lang="pt-BR" b="1" dirty="0">
                <a:solidFill>
                  <a:srgbClr val="3366FF"/>
                </a:solidFill>
                <a:latin typeface="Arial" charset="0"/>
                <a:cs typeface="Arial" charset="0"/>
              </a:rPr>
              <a:t> </a:t>
            </a:r>
            <a:r>
              <a:rPr lang="pt-BR" b="1" dirty="0" err="1">
                <a:solidFill>
                  <a:srgbClr val="3366FF"/>
                </a:solidFill>
                <a:latin typeface="Arial" charset="0"/>
                <a:cs typeface="Arial" charset="0"/>
              </a:rPr>
              <a:t>register</a:t>
            </a:r>
            <a:r>
              <a:rPr lang="pt-BR" b="1" dirty="0">
                <a:solidFill>
                  <a:srgbClr val="3366FF"/>
                </a:solidFill>
                <a:latin typeface="Arial" charset="0"/>
                <a:cs typeface="Arial" charset="0"/>
              </a:rPr>
              <a:t> file:</a:t>
            </a:r>
          </a:p>
          <a:p>
            <a:pPr eaLnBrk="1" hangingPunct="1">
              <a:buFontTx/>
              <a:buNone/>
            </a:pPr>
            <a:r>
              <a:rPr lang="pt-BR" b="1" dirty="0">
                <a:solidFill>
                  <a:srgbClr val="3366FF"/>
                </a:solidFill>
                <a:latin typeface="Arial" charset="0"/>
                <a:cs typeface="Arial" charset="0"/>
              </a:rPr>
              <a:t>	</a:t>
            </a:r>
            <a:r>
              <a:rPr lang="pt-BR" b="1" dirty="0" err="1">
                <a:solidFill>
                  <a:srgbClr val="3366FF"/>
                </a:solidFill>
                <a:latin typeface="Arial" charset="0"/>
                <a:cs typeface="Arial" charset="0"/>
              </a:rPr>
              <a:t>Only</a:t>
            </a:r>
            <a:r>
              <a:rPr lang="pt-BR" b="1" dirty="0">
                <a:solidFill>
                  <a:srgbClr val="3366FF"/>
                </a:solidFill>
                <a:latin typeface="Arial" charset="0"/>
                <a:cs typeface="Arial" charset="0"/>
              </a:rPr>
              <a:t> </a:t>
            </a:r>
            <a:r>
              <a:rPr lang="pt-BR" b="1" dirty="0" err="1">
                <a:solidFill>
                  <a:srgbClr val="3366FF"/>
                </a:solidFill>
                <a:latin typeface="Arial" charset="0"/>
                <a:cs typeface="Arial" charset="0"/>
              </a:rPr>
              <a:t>writing</a:t>
            </a:r>
            <a:r>
              <a:rPr lang="pt-BR" b="1" dirty="0">
                <a:solidFill>
                  <a:srgbClr val="3366FF"/>
                </a:solidFill>
                <a:latin typeface="Arial" charset="0"/>
                <a:cs typeface="Arial" charset="0"/>
              </a:rPr>
              <a:t> </a:t>
            </a:r>
            <a:r>
              <a:rPr lang="pt-BR" b="1" dirty="0" err="1">
                <a:solidFill>
                  <a:srgbClr val="3366FF"/>
                </a:solidFill>
                <a:latin typeface="Arial" charset="0"/>
                <a:cs typeface="Arial" charset="0"/>
              </a:rPr>
              <a:t>is</a:t>
            </a:r>
            <a:r>
              <a:rPr lang="pt-BR" b="1" dirty="0">
                <a:solidFill>
                  <a:srgbClr val="3366FF"/>
                </a:solidFill>
                <a:latin typeface="Arial" charset="0"/>
                <a:cs typeface="Arial" charset="0"/>
              </a:rPr>
              <a:t> exclusive</a:t>
            </a:r>
          </a:p>
          <a:p>
            <a:pPr eaLnBrk="1" hangingPunct="1">
              <a:buFontTx/>
              <a:buNone/>
            </a:pPr>
            <a:r>
              <a:rPr lang="pt-BR" b="1" dirty="0">
                <a:solidFill>
                  <a:srgbClr val="3366FF"/>
                </a:solidFill>
                <a:latin typeface="Arial" charset="0"/>
                <a:cs typeface="Arial" charset="0"/>
              </a:rPr>
              <a:t>	Reading </a:t>
            </a:r>
            <a:r>
              <a:rPr lang="pt-BR" b="1" dirty="0" err="1">
                <a:solidFill>
                  <a:srgbClr val="3366FF"/>
                </a:solidFill>
                <a:latin typeface="Arial" charset="0"/>
                <a:cs typeface="Arial" charset="0"/>
              </a:rPr>
              <a:t>can</a:t>
            </a:r>
            <a:r>
              <a:rPr lang="pt-BR" b="1" dirty="0">
                <a:solidFill>
                  <a:srgbClr val="3366FF"/>
                </a:solidFill>
                <a:latin typeface="Arial" charset="0"/>
                <a:cs typeface="Arial" charset="0"/>
              </a:rPr>
              <a:t> </a:t>
            </a:r>
            <a:r>
              <a:rPr lang="pt-BR" b="1" dirty="0" err="1">
                <a:solidFill>
                  <a:srgbClr val="3366FF"/>
                </a:solidFill>
                <a:latin typeface="Arial" charset="0"/>
                <a:cs typeface="Arial" charset="0"/>
              </a:rPr>
              <a:t>be</a:t>
            </a:r>
            <a:r>
              <a:rPr lang="pt-BR" b="1" dirty="0">
                <a:solidFill>
                  <a:srgbClr val="3366FF"/>
                </a:solidFill>
                <a:latin typeface="Arial" charset="0"/>
                <a:cs typeface="Arial" charset="0"/>
              </a:rPr>
              <a:t> </a:t>
            </a:r>
            <a:r>
              <a:rPr lang="pt-BR" b="1" dirty="0" err="1">
                <a:solidFill>
                  <a:srgbClr val="3366FF"/>
                </a:solidFill>
                <a:latin typeface="Arial" charset="0"/>
                <a:cs typeface="Arial" charset="0"/>
              </a:rPr>
              <a:t>done</a:t>
            </a:r>
            <a:r>
              <a:rPr lang="pt-BR" b="1" dirty="0">
                <a:solidFill>
                  <a:srgbClr val="3366FF"/>
                </a:solidFill>
                <a:latin typeface="Arial" charset="0"/>
                <a:cs typeface="Arial" charset="0"/>
              </a:rPr>
              <a:t> </a:t>
            </a:r>
            <a:r>
              <a:rPr lang="pt-BR" b="1" dirty="0" err="1">
                <a:solidFill>
                  <a:srgbClr val="3366FF"/>
                </a:solidFill>
                <a:latin typeface="Arial" charset="0"/>
                <a:cs typeface="Arial" charset="0"/>
              </a:rPr>
              <a:t>by</a:t>
            </a:r>
            <a:r>
              <a:rPr lang="pt-BR" b="1" dirty="0">
                <a:solidFill>
                  <a:srgbClr val="3366FF"/>
                </a:solidFill>
                <a:latin typeface="Arial" charset="0"/>
                <a:cs typeface="Arial" charset="0"/>
              </a:rPr>
              <a:t> </a:t>
            </a:r>
            <a:r>
              <a:rPr lang="pt-BR" b="1" dirty="0" err="1">
                <a:solidFill>
                  <a:srgbClr val="3366FF"/>
                </a:solidFill>
                <a:latin typeface="Arial" charset="0"/>
                <a:cs typeface="Arial" charset="0"/>
              </a:rPr>
              <a:t>any</a:t>
            </a:r>
            <a:r>
              <a:rPr lang="pt-BR" b="1" dirty="0">
                <a:solidFill>
                  <a:srgbClr val="3366FF"/>
                </a:solidFill>
                <a:latin typeface="Arial" charset="0"/>
                <a:cs typeface="Arial" charset="0"/>
              </a:rPr>
              <a:t> </a:t>
            </a:r>
            <a:r>
              <a:rPr lang="pt-BR" b="1" dirty="0" err="1">
                <a:solidFill>
                  <a:srgbClr val="3366FF"/>
                </a:solidFill>
                <a:latin typeface="Arial" charset="0"/>
                <a:cs typeface="Arial" charset="0"/>
              </a:rPr>
              <a:t>simultaneously</a:t>
            </a:r>
            <a:endParaRPr lang="pt-BR" b="1" dirty="0">
              <a:solidFill>
                <a:srgbClr val="3366FF"/>
              </a:solidFill>
              <a:latin typeface="Arial" charset="0"/>
              <a:cs typeface="Arial" charset="0"/>
            </a:endParaRPr>
          </a:p>
          <a:p>
            <a:pPr eaLnBrk="1" hangingPunct="1">
              <a:buFontTx/>
              <a:buNone/>
            </a:pPr>
            <a:endParaRPr lang="en-US" dirty="0">
              <a:latin typeface="Arial" charset="0"/>
              <a:cs typeface="Arial" charset="0"/>
            </a:endParaRPr>
          </a:p>
        </p:txBody>
      </p:sp>
    </p:spTree>
    <p:extLst>
      <p:ext uri="{BB962C8B-B14F-4D97-AF65-F5344CB8AC3E}">
        <p14:creationId xmlns:p14="http://schemas.microsoft.com/office/powerpoint/2010/main" val="145512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Effect transition="in" filter="dissolve">
                                      <p:cBhvr>
                                        <p:cTn id="7" dur="500"/>
                                        <p:tgtEl>
                                          <p:spTgt spid="1843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435">
                                            <p:txEl>
                                              <p:pRg st="2" end="2"/>
                                            </p:txEl>
                                          </p:spTgt>
                                        </p:tgtEl>
                                        <p:attrNameLst>
                                          <p:attrName>style.visibility</p:attrName>
                                        </p:attrNameLst>
                                      </p:cBhvr>
                                      <p:to>
                                        <p:strVal val="visible"/>
                                      </p:to>
                                    </p:set>
                                    <p:animEffect transition="in" filter="dissolve">
                                      <p:cBhvr>
                                        <p:cTn id="12" dur="500"/>
                                        <p:tgtEl>
                                          <p:spTgt spid="1843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8435">
                                            <p:txEl>
                                              <p:pRg st="3" end="3"/>
                                            </p:txEl>
                                          </p:spTgt>
                                        </p:tgtEl>
                                        <p:attrNameLst>
                                          <p:attrName>style.visibility</p:attrName>
                                        </p:attrNameLst>
                                      </p:cBhvr>
                                      <p:to>
                                        <p:strVal val="visible"/>
                                      </p:to>
                                    </p:set>
                                    <p:animEffect transition="in" filter="dissolve">
                                      <p:cBhvr>
                                        <p:cTn id="17" dur="500"/>
                                        <p:tgtEl>
                                          <p:spTgt spid="1843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8435">
                                            <p:txEl>
                                              <p:pRg st="4" end="4"/>
                                            </p:txEl>
                                          </p:spTgt>
                                        </p:tgtEl>
                                        <p:attrNameLst>
                                          <p:attrName>style.visibility</p:attrName>
                                        </p:attrNameLst>
                                      </p:cBhvr>
                                      <p:to>
                                        <p:strVal val="visible"/>
                                      </p:to>
                                    </p:set>
                                    <p:animEffect transition="in" filter="dissolve">
                                      <p:cBhvr>
                                        <p:cTn id="22" dur="500"/>
                                        <p:tgtEl>
                                          <p:spTgt spid="1843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8435">
                                            <p:txEl>
                                              <p:pRg st="5" end="5"/>
                                            </p:txEl>
                                          </p:spTgt>
                                        </p:tgtEl>
                                        <p:attrNameLst>
                                          <p:attrName>style.visibility</p:attrName>
                                        </p:attrNameLst>
                                      </p:cBhvr>
                                      <p:to>
                                        <p:strVal val="visible"/>
                                      </p:to>
                                    </p:set>
                                    <p:animEffect transition="in" filter="dissolve">
                                      <p:cBhvr>
                                        <p:cTn id="27" dur="500"/>
                                        <p:tgtEl>
                                          <p:spTgt spid="1843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8435">
                                            <p:txEl>
                                              <p:pRg st="6" end="6"/>
                                            </p:txEl>
                                          </p:spTgt>
                                        </p:tgtEl>
                                        <p:attrNameLst>
                                          <p:attrName>style.visibility</p:attrName>
                                        </p:attrNameLst>
                                      </p:cBhvr>
                                      <p:to>
                                        <p:strVal val="visible"/>
                                      </p:to>
                                    </p:set>
                                    <p:animEffect transition="in" filter="dissolve">
                                      <p:cBhvr>
                                        <p:cTn id="32" dur="500"/>
                                        <p:tgtEl>
                                          <p:spTgt spid="1843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8435">
                                            <p:txEl>
                                              <p:pRg st="7" end="7"/>
                                            </p:txEl>
                                          </p:spTgt>
                                        </p:tgtEl>
                                        <p:attrNameLst>
                                          <p:attrName>style.visibility</p:attrName>
                                        </p:attrNameLst>
                                      </p:cBhvr>
                                      <p:to>
                                        <p:strVal val="visible"/>
                                      </p:to>
                                    </p:set>
                                    <p:animEffect transition="in" filter="dissolve">
                                      <p:cBhvr>
                                        <p:cTn id="37" dur="500"/>
                                        <p:tgtEl>
                                          <p:spTgt spid="184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63538" y="2694996"/>
            <a:ext cx="8415337" cy="1069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lgn="ctr"/>
            <a:r>
              <a:rPr lang="en-US" sz="1600" b="1" u="sng" dirty="0"/>
              <a:t>Station 1</a:t>
            </a:r>
            <a:r>
              <a:rPr lang="en-US" sz="1600" b="1" dirty="0"/>
              <a:t>		</a:t>
            </a:r>
            <a:r>
              <a:rPr lang="en-US" sz="1600" b="1" u="sng" dirty="0"/>
              <a:t>station II</a:t>
            </a:r>
            <a:r>
              <a:rPr lang="en-US" sz="1600" b="1" dirty="0"/>
              <a:t>		</a:t>
            </a:r>
            <a:r>
              <a:rPr lang="en-US" sz="1600" b="1" u="sng" dirty="0"/>
              <a:t>station III</a:t>
            </a:r>
            <a:r>
              <a:rPr lang="en-US" sz="1600" b="1" dirty="0"/>
              <a:t>		</a:t>
            </a:r>
            <a:r>
              <a:rPr lang="en-US" sz="1600" b="1" u="sng" dirty="0"/>
              <a:t>station IV</a:t>
            </a:r>
            <a:r>
              <a:rPr lang="en-US" sz="1600" b="1" dirty="0"/>
              <a:t>	</a:t>
            </a:r>
            <a:r>
              <a:rPr lang="en-US" sz="1600" b="1" u="sng" dirty="0"/>
              <a:t>station </a:t>
            </a:r>
            <a:r>
              <a:rPr lang="en-US" sz="1600" b="1" dirty="0"/>
              <a:t>V </a:t>
            </a:r>
          </a:p>
          <a:p>
            <a:pPr algn="ctr"/>
            <a:r>
              <a:rPr lang="en-US" sz="1600" b="1" dirty="0"/>
              <a:t>(place</a:t>
            </a:r>
            <a:r>
              <a:rPr lang="en-US" sz="1600" b="1" u="sng" dirty="0"/>
              <a:t> </a:t>
            </a:r>
            <a:r>
              <a:rPr lang="en-US" sz="1600" b="1" dirty="0"/>
              <a:t>order)         (select</a:t>
            </a:r>
            <a:r>
              <a:rPr lang="en-US" sz="1600" b="1" u="sng" dirty="0"/>
              <a:t> </a:t>
            </a:r>
            <a:r>
              <a:rPr lang="en-US" sz="1600" b="1" dirty="0"/>
              <a:t>bread)	</a:t>
            </a:r>
            <a:r>
              <a:rPr lang="en-US" sz="1600" b="1" u="sng" dirty="0"/>
              <a:t>(</a:t>
            </a:r>
            <a:r>
              <a:rPr lang="en-US" sz="1600" b="1" dirty="0"/>
              <a:t>cheese</a:t>
            </a:r>
            <a:r>
              <a:rPr lang="en-US" sz="1600" b="1" u="sng" dirty="0"/>
              <a:t>)</a:t>
            </a:r>
            <a:r>
              <a:rPr lang="en-US" sz="1600" b="1" dirty="0"/>
              <a:t>		</a:t>
            </a:r>
            <a:r>
              <a:rPr lang="en-US" sz="1600" b="1" u="sng" dirty="0"/>
              <a:t>(</a:t>
            </a:r>
            <a:r>
              <a:rPr lang="en-US" sz="1600" b="1" dirty="0"/>
              <a:t>meat</a:t>
            </a:r>
            <a:r>
              <a:rPr lang="en-US" sz="1600" b="1" u="sng" dirty="0"/>
              <a:t>)</a:t>
            </a:r>
            <a:r>
              <a:rPr lang="en-US" sz="1600" b="1" dirty="0"/>
              <a:t>		</a:t>
            </a:r>
            <a:r>
              <a:rPr lang="en-US" sz="1600" b="1" u="sng" dirty="0"/>
              <a:t>(</a:t>
            </a:r>
            <a:r>
              <a:rPr lang="en-US" sz="1600" b="1" dirty="0"/>
              <a:t>veggies</a:t>
            </a:r>
            <a:r>
              <a:rPr lang="en-US" sz="1600" b="1" u="sng" dirty="0"/>
              <a:t>)</a:t>
            </a:r>
          </a:p>
          <a:p>
            <a:pPr algn="ctr"/>
            <a:r>
              <a:rPr lang="en-US" sz="1600" b="1" dirty="0"/>
              <a:t>New (5th order)	 4th order	3rd order		2nd order	1st order	</a:t>
            </a:r>
          </a:p>
          <a:p>
            <a:pPr algn="ctr" eaLnBrk="0" hangingPunct="0"/>
            <a:endParaRPr lang="en-US" sz="1600" b="1" dirty="0"/>
          </a:p>
        </p:txBody>
      </p:sp>
      <p:sp>
        <p:nvSpPr>
          <p:cNvPr id="9219" name="Rectangle 3"/>
          <p:cNvSpPr>
            <a:spLocks noGrp="1" noChangeArrowheads="1"/>
          </p:cNvSpPr>
          <p:nvPr>
            <p:ph type="title"/>
          </p:nvPr>
        </p:nvSpPr>
        <p:spPr/>
        <p:txBody>
          <a:bodyPr>
            <a:normAutofit/>
          </a:bodyPr>
          <a:lstStyle/>
          <a:p>
            <a:pPr eaLnBrk="1" hangingPunct="1"/>
            <a:r>
              <a:rPr lang="en-US" sz="3600" dirty="0">
                <a:latin typeface="Arial" charset="0"/>
                <a:cs typeface="Arial" charset="0"/>
              </a:rPr>
              <a:t>Imitation: The Sincerest Form of Flattery</a:t>
            </a:r>
          </a:p>
        </p:txBody>
      </p:sp>
      <p:pic>
        <p:nvPicPr>
          <p:cNvPr id="9220" name="Picture 4" descr="hoagi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93863"/>
            <a:ext cx="1143000"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2" name="Picture 6" descr="hoagi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0425" y="1693863"/>
            <a:ext cx="1143000"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3" name="Picture 7" descr="hoagi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0500" y="1693863"/>
            <a:ext cx="1143000"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4" name="Picture 8" descr="hoagi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3725" y="1693863"/>
            <a:ext cx="1143000"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5" name="Picture 9" descr="hoagi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8725" y="1719263"/>
            <a:ext cx="1143000"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Box 1"/>
          <p:cNvSpPr txBox="1"/>
          <p:nvPr/>
        </p:nvSpPr>
        <p:spPr>
          <a:xfrm>
            <a:off x="457200" y="3904641"/>
            <a:ext cx="8321675" cy="2441694"/>
          </a:xfrm>
          <a:prstGeom prst="rect">
            <a:avLst/>
          </a:prstGeom>
          <a:noFill/>
        </p:spPr>
        <p:txBody>
          <a:bodyPr wrap="square" rtlCol="0">
            <a:spAutoFit/>
          </a:bodyPr>
          <a:lstStyle/>
          <a:p>
            <a:pPr>
              <a:spcBef>
                <a:spcPts val="800"/>
              </a:spcBef>
            </a:pPr>
            <a:r>
              <a:rPr lang="en-US" dirty="0"/>
              <a:t>Points to note:</a:t>
            </a:r>
          </a:p>
          <a:p>
            <a:pPr marL="285750" indent="-285750">
              <a:spcBef>
                <a:spcPts val="800"/>
              </a:spcBef>
              <a:buFont typeface="Arial"/>
              <a:buChar char="•"/>
            </a:pPr>
            <a:r>
              <a:rPr lang="en-US" dirty="0"/>
              <a:t>Work done by each station is roughly equal</a:t>
            </a:r>
          </a:p>
          <a:p>
            <a:pPr marL="285750" indent="-285750">
              <a:spcBef>
                <a:spcPts val="800"/>
              </a:spcBef>
              <a:buFont typeface="Arial"/>
              <a:buChar char="•"/>
            </a:pPr>
            <a:r>
              <a:rPr lang="en-US" dirty="0">
                <a:solidFill>
                  <a:schemeClr val="accent1">
                    <a:lumMod val="60000"/>
                    <a:lumOff val="40000"/>
                  </a:schemeClr>
                </a:solidFill>
              </a:rPr>
              <a:t>Every sandwich </a:t>
            </a:r>
            <a:r>
              <a:rPr lang="en-US" dirty="0"/>
              <a:t>goes through </a:t>
            </a:r>
            <a:r>
              <a:rPr lang="en-US" dirty="0">
                <a:solidFill>
                  <a:srgbClr val="FF2929"/>
                </a:solidFill>
              </a:rPr>
              <a:t>every station</a:t>
            </a:r>
            <a:r>
              <a:rPr lang="en-US" dirty="0"/>
              <a:t>, regardless of what you want or don’t want</a:t>
            </a:r>
          </a:p>
          <a:p>
            <a:pPr marL="285750" indent="-285750">
              <a:spcBef>
                <a:spcPts val="800"/>
              </a:spcBef>
              <a:buFont typeface="Arial"/>
              <a:buChar char="•"/>
            </a:pPr>
            <a:r>
              <a:rPr lang="en-US" dirty="0"/>
              <a:t>Order form and partially assembled sandwich is </a:t>
            </a:r>
            <a:r>
              <a:rPr lang="en-US" u="sng" dirty="0"/>
              <a:t>passed from one station to the next</a:t>
            </a:r>
          </a:p>
          <a:p>
            <a:pPr marL="285750" indent="-285750">
              <a:spcBef>
                <a:spcPts val="800"/>
              </a:spcBef>
              <a:buFont typeface="Arial"/>
              <a:buChar char="•"/>
            </a:pPr>
            <a:r>
              <a:rPr lang="en-US" dirty="0">
                <a:solidFill>
                  <a:srgbClr val="FF2929"/>
                </a:solidFill>
              </a:rPr>
              <a:t>Each station </a:t>
            </a:r>
            <a:r>
              <a:rPr lang="en-US" dirty="0"/>
              <a:t>does part of the work for assembling a sandwich</a:t>
            </a:r>
          </a:p>
        </p:txBody>
      </p:sp>
    </p:spTree>
    <p:extLst>
      <p:ext uri="{BB962C8B-B14F-4D97-AF65-F5344CB8AC3E}">
        <p14:creationId xmlns:p14="http://schemas.microsoft.com/office/powerpoint/2010/main" val="897756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dissolv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dissolv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dissolv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dissolv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 we mimic sandwich assembly?</a:t>
            </a:r>
          </a:p>
        </p:txBody>
      </p:sp>
      <p:sp>
        <p:nvSpPr>
          <p:cNvPr id="13" name="Content Placeholder 12"/>
          <p:cNvSpPr>
            <a:spLocks noGrp="1"/>
          </p:cNvSpPr>
          <p:nvPr>
            <p:ph idx="1"/>
          </p:nvPr>
        </p:nvSpPr>
        <p:spPr>
          <a:xfrm>
            <a:off x="1781503" y="3601368"/>
            <a:ext cx="7076747" cy="3061163"/>
          </a:xfrm>
        </p:spPr>
        <p:txBody>
          <a:bodyPr/>
          <a:lstStyle/>
          <a:p>
            <a:r>
              <a:rPr lang="en-US" dirty="0"/>
              <a:t>Unequal division of labor</a:t>
            </a:r>
          </a:p>
          <a:p>
            <a:r>
              <a:rPr lang="en-US" dirty="0"/>
              <a:t>Violates first principle in sandwich assembly line</a:t>
            </a:r>
          </a:p>
        </p:txBody>
      </p:sp>
      <p:sp>
        <p:nvSpPr>
          <p:cNvPr id="3" name="Oval 2"/>
          <p:cNvSpPr>
            <a:spLocks noChangeArrowheads="1"/>
          </p:cNvSpPr>
          <p:nvPr/>
        </p:nvSpPr>
        <p:spPr bwMode="auto">
          <a:xfrm>
            <a:off x="3505200" y="2434299"/>
            <a:ext cx="1600200" cy="990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4" name="Text Box 3"/>
          <p:cNvSpPr txBox="1">
            <a:spLocks noChangeArrowheads="1"/>
          </p:cNvSpPr>
          <p:nvPr/>
        </p:nvSpPr>
        <p:spPr bwMode="auto">
          <a:xfrm>
            <a:off x="1682750" y="2739099"/>
            <a:ext cx="755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Fetch</a:t>
            </a:r>
          </a:p>
        </p:txBody>
      </p:sp>
      <p:sp>
        <p:nvSpPr>
          <p:cNvPr id="5" name="Text Box 4"/>
          <p:cNvSpPr txBox="1">
            <a:spLocks noChangeArrowheads="1"/>
          </p:cNvSpPr>
          <p:nvPr/>
        </p:nvSpPr>
        <p:spPr bwMode="auto">
          <a:xfrm>
            <a:off x="3810000" y="2739099"/>
            <a:ext cx="971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Decode</a:t>
            </a:r>
          </a:p>
        </p:txBody>
      </p:sp>
      <p:cxnSp>
        <p:nvCxnSpPr>
          <p:cNvPr id="6" name="AutoShape 5"/>
          <p:cNvCxnSpPr>
            <a:cxnSpLocks noChangeShapeType="1"/>
            <a:endCxn id="3" idx="2"/>
          </p:cNvCxnSpPr>
          <p:nvPr/>
        </p:nvCxnSpPr>
        <p:spPr bwMode="auto">
          <a:xfrm>
            <a:off x="2819400" y="2915312"/>
            <a:ext cx="685800" cy="14287"/>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7" name="Oval 6"/>
          <p:cNvSpPr>
            <a:spLocks noChangeArrowheads="1"/>
          </p:cNvSpPr>
          <p:nvPr/>
        </p:nvSpPr>
        <p:spPr bwMode="auto">
          <a:xfrm>
            <a:off x="1219200" y="2434299"/>
            <a:ext cx="1600200" cy="990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8" name="Oval 7"/>
          <p:cNvSpPr>
            <a:spLocks noChangeArrowheads="1"/>
          </p:cNvSpPr>
          <p:nvPr/>
        </p:nvSpPr>
        <p:spPr bwMode="auto">
          <a:xfrm>
            <a:off x="5791200" y="2434299"/>
            <a:ext cx="1600200" cy="990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9" name="Text Box 8"/>
          <p:cNvSpPr txBox="1">
            <a:spLocks noChangeArrowheads="1"/>
          </p:cNvSpPr>
          <p:nvPr/>
        </p:nvSpPr>
        <p:spPr bwMode="auto">
          <a:xfrm>
            <a:off x="6096000" y="2739099"/>
            <a:ext cx="1009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Execute</a:t>
            </a:r>
          </a:p>
        </p:txBody>
      </p:sp>
      <p:cxnSp>
        <p:nvCxnSpPr>
          <p:cNvPr id="10" name="AutoShape 9"/>
          <p:cNvCxnSpPr>
            <a:cxnSpLocks noChangeShapeType="1"/>
            <a:endCxn id="8" idx="2"/>
          </p:cNvCxnSpPr>
          <p:nvPr/>
        </p:nvCxnSpPr>
        <p:spPr bwMode="auto">
          <a:xfrm>
            <a:off x="5105400" y="2915312"/>
            <a:ext cx="685800" cy="14287"/>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1" name="AutoShape 12"/>
          <p:cNvCxnSpPr>
            <a:cxnSpLocks noChangeShapeType="1"/>
          </p:cNvCxnSpPr>
          <p:nvPr/>
        </p:nvCxnSpPr>
        <p:spPr bwMode="auto">
          <a:xfrm>
            <a:off x="533400" y="2915312"/>
            <a:ext cx="685800" cy="14287"/>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2" name="AutoShape 13"/>
          <p:cNvCxnSpPr>
            <a:cxnSpLocks noChangeShapeType="1"/>
          </p:cNvCxnSpPr>
          <p:nvPr/>
        </p:nvCxnSpPr>
        <p:spPr bwMode="auto">
          <a:xfrm>
            <a:off x="7385050" y="2929599"/>
            <a:ext cx="685800" cy="14288"/>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1618082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63538" y="2694996"/>
            <a:ext cx="8415337" cy="1069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lgn="ctr"/>
            <a:r>
              <a:rPr lang="en-US" sz="1600" b="1" u="sng" dirty="0"/>
              <a:t>Station 1</a:t>
            </a:r>
            <a:r>
              <a:rPr lang="en-US" sz="1600" b="1" dirty="0"/>
              <a:t>		</a:t>
            </a:r>
            <a:r>
              <a:rPr lang="en-US" sz="1600" b="1" u="sng" dirty="0"/>
              <a:t>station II</a:t>
            </a:r>
            <a:r>
              <a:rPr lang="en-US" sz="1600" b="1" dirty="0"/>
              <a:t>		</a:t>
            </a:r>
            <a:r>
              <a:rPr lang="en-US" sz="1600" b="1" u="sng" dirty="0"/>
              <a:t>station III</a:t>
            </a:r>
            <a:r>
              <a:rPr lang="en-US" sz="1600" b="1" dirty="0"/>
              <a:t>		</a:t>
            </a:r>
            <a:r>
              <a:rPr lang="en-US" sz="1600" b="1" u="sng" dirty="0"/>
              <a:t>station IV</a:t>
            </a:r>
            <a:r>
              <a:rPr lang="en-US" sz="1600" b="1" dirty="0"/>
              <a:t>	</a:t>
            </a:r>
            <a:r>
              <a:rPr lang="en-US" sz="1600" b="1" u="sng" dirty="0"/>
              <a:t>station </a:t>
            </a:r>
            <a:r>
              <a:rPr lang="en-US" sz="1600" b="1" dirty="0"/>
              <a:t>V </a:t>
            </a:r>
          </a:p>
          <a:p>
            <a:pPr algn="ctr"/>
            <a:r>
              <a:rPr lang="en-US" sz="1600" b="1" dirty="0"/>
              <a:t>(place</a:t>
            </a:r>
            <a:r>
              <a:rPr lang="en-US" sz="1600" b="1" u="sng" dirty="0"/>
              <a:t> </a:t>
            </a:r>
            <a:r>
              <a:rPr lang="en-US" sz="1600" b="1" dirty="0"/>
              <a:t>order)         (select</a:t>
            </a:r>
            <a:r>
              <a:rPr lang="en-US" sz="1600" b="1" u="sng" dirty="0"/>
              <a:t> </a:t>
            </a:r>
            <a:r>
              <a:rPr lang="en-US" sz="1600" b="1" dirty="0"/>
              <a:t>bread)	</a:t>
            </a:r>
            <a:r>
              <a:rPr lang="en-US" sz="1600" b="1" u="sng" dirty="0"/>
              <a:t>(</a:t>
            </a:r>
            <a:r>
              <a:rPr lang="en-US" sz="1600" b="1" dirty="0"/>
              <a:t>cheese</a:t>
            </a:r>
            <a:r>
              <a:rPr lang="en-US" sz="1600" b="1" u="sng" dirty="0"/>
              <a:t>)</a:t>
            </a:r>
            <a:r>
              <a:rPr lang="en-US" sz="1600" b="1" dirty="0"/>
              <a:t>		</a:t>
            </a:r>
            <a:r>
              <a:rPr lang="en-US" sz="1600" b="1" u="sng" dirty="0"/>
              <a:t>(</a:t>
            </a:r>
            <a:r>
              <a:rPr lang="en-US" sz="1600" b="1" dirty="0"/>
              <a:t>meat</a:t>
            </a:r>
            <a:r>
              <a:rPr lang="en-US" sz="1600" b="1" u="sng" dirty="0"/>
              <a:t>)</a:t>
            </a:r>
            <a:r>
              <a:rPr lang="en-US" sz="1600" b="1" dirty="0"/>
              <a:t>		</a:t>
            </a:r>
            <a:r>
              <a:rPr lang="en-US" sz="1600" b="1" u="sng" dirty="0"/>
              <a:t>(</a:t>
            </a:r>
            <a:r>
              <a:rPr lang="en-US" sz="1600" b="1" dirty="0"/>
              <a:t>veggies</a:t>
            </a:r>
            <a:r>
              <a:rPr lang="en-US" sz="1600" b="1" u="sng" dirty="0"/>
              <a:t>)</a:t>
            </a:r>
          </a:p>
          <a:p>
            <a:pPr algn="ctr"/>
            <a:r>
              <a:rPr lang="en-US" sz="1600" b="1" dirty="0"/>
              <a:t>New (5th order)	 4th order	3rd order		2nd order	1st order	</a:t>
            </a:r>
          </a:p>
          <a:p>
            <a:pPr algn="ctr" eaLnBrk="0" hangingPunct="0"/>
            <a:endParaRPr lang="en-US" sz="1600" b="1" dirty="0"/>
          </a:p>
        </p:txBody>
      </p:sp>
      <p:sp>
        <p:nvSpPr>
          <p:cNvPr id="9219" name="Rectangle 3"/>
          <p:cNvSpPr>
            <a:spLocks noGrp="1" noChangeArrowheads="1"/>
          </p:cNvSpPr>
          <p:nvPr>
            <p:ph type="title"/>
          </p:nvPr>
        </p:nvSpPr>
        <p:spPr/>
        <p:txBody>
          <a:bodyPr/>
          <a:lstStyle/>
          <a:p>
            <a:pPr eaLnBrk="1" hangingPunct="1"/>
            <a:r>
              <a:rPr lang="en-US" dirty="0">
                <a:latin typeface="Arial" charset="0"/>
                <a:cs typeface="Arial" charset="0"/>
              </a:rPr>
              <a:t>Bill's Cost-Cutting Measure</a:t>
            </a:r>
          </a:p>
        </p:txBody>
      </p:sp>
      <p:pic>
        <p:nvPicPr>
          <p:cNvPr id="9220" name="Picture 4" descr="hoagi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93863"/>
            <a:ext cx="1143000"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2" name="Picture 6" descr="hoagi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0425" y="1693863"/>
            <a:ext cx="1143000"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3" name="Picture 7" descr="hoagi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0500" y="1693863"/>
            <a:ext cx="1143000"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4" name="Picture 8" descr="hoagi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3725" y="1693863"/>
            <a:ext cx="1143000"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5" name="Picture 9" descr="hoagi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8725" y="1719263"/>
            <a:ext cx="1143000"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12" descr="A stick figure">
            <a:hlinkClick r:id="rId5" tooltip="A stick figure"/>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8188" y="3572591"/>
            <a:ext cx="649287"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13" descr="A stick figure">
            <a:hlinkClick r:id="rId5" tooltip="A stick figure"/>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9838" y="3572591"/>
            <a:ext cx="649288"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4" descr="A stick figure">
            <a:hlinkClick r:id="rId5" tooltip="A stick figure"/>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1488" y="3572591"/>
            <a:ext cx="649287"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5" descr="A stick figure">
            <a:hlinkClick r:id="rId5" tooltip="A stick figure"/>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53138" y="3572591"/>
            <a:ext cx="649288"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16" descr="A stick figure">
            <a:hlinkClick r:id="rId5" tooltip="A stick figure"/>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24788" y="3572591"/>
            <a:ext cx="649287"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Multiply 1"/>
          <p:cNvSpPr/>
          <p:nvPr/>
        </p:nvSpPr>
        <p:spPr>
          <a:xfrm>
            <a:off x="5885902" y="3572591"/>
            <a:ext cx="1014157" cy="915988"/>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Multiply 14"/>
          <p:cNvSpPr/>
          <p:nvPr/>
        </p:nvSpPr>
        <p:spPr>
          <a:xfrm>
            <a:off x="7618044" y="3572591"/>
            <a:ext cx="1014157" cy="915988"/>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281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dissolv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23890" y="2691374"/>
            <a:ext cx="6226785" cy="1077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en-US" sz="1600" b="1" u="sng" dirty="0"/>
              <a:t>Station 1</a:t>
            </a:r>
            <a:r>
              <a:rPr lang="en-US" sz="1600" b="1" dirty="0"/>
              <a:t>		</a:t>
            </a:r>
            <a:r>
              <a:rPr lang="en-US" sz="1600" b="1" u="sng" dirty="0"/>
              <a:t>station II</a:t>
            </a:r>
            <a:r>
              <a:rPr lang="en-US" sz="1600" b="1" dirty="0"/>
              <a:t>		</a:t>
            </a:r>
            <a:r>
              <a:rPr lang="en-US" sz="1600" b="1" u="sng" dirty="0"/>
              <a:t>station III</a:t>
            </a:r>
            <a:r>
              <a:rPr lang="en-US" sz="1600" b="1" dirty="0"/>
              <a:t>	</a:t>
            </a:r>
          </a:p>
          <a:p>
            <a:r>
              <a:rPr lang="en-US" sz="1600" b="1" dirty="0"/>
              <a:t>(place</a:t>
            </a:r>
            <a:r>
              <a:rPr lang="en-US" sz="1600" b="1" u="sng" dirty="0"/>
              <a:t> </a:t>
            </a:r>
            <a:r>
              <a:rPr lang="en-US" sz="1600" b="1" dirty="0"/>
              <a:t>order)         (select</a:t>
            </a:r>
            <a:r>
              <a:rPr lang="en-US" sz="1600" b="1" u="sng" dirty="0"/>
              <a:t> </a:t>
            </a:r>
            <a:r>
              <a:rPr lang="en-US" sz="1600" b="1" dirty="0"/>
              <a:t>bread)	</a:t>
            </a:r>
            <a:r>
              <a:rPr lang="en-US" sz="1600" b="1" u="sng" dirty="0"/>
              <a:t>(</a:t>
            </a:r>
            <a:r>
              <a:rPr lang="en-US" sz="1600" b="1" dirty="0"/>
              <a:t>cheese, 	meat, veggies</a:t>
            </a:r>
            <a:r>
              <a:rPr lang="en-US" sz="1600" b="1" u="sng" dirty="0"/>
              <a:t>)</a:t>
            </a:r>
          </a:p>
          <a:p>
            <a:r>
              <a:rPr lang="en-US" sz="1600" b="1" dirty="0"/>
              <a:t>3rd order		2nd order	1st order	</a:t>
            </a:r>
          </a:p>
          <a:p>
            <a:pPr eaLnBrk="0" hangingPunct="0"/>
            <a:endParaRPr lang="en-US" sz="1600" b="1" dirty="0"/>
          </a:p>
        </p:txBody>
      </p:sp>
      <p:sp>
        <p:nvSpPr>
          <p:cNvPr id="9219" name="Rectangle 3"/>
          <p:cNvSpPr>
            <a:spLocks noGrp="1" noChangeArrowheads="1"/>
          </p:cNvSpPr>
          <p:nvPr>
            <p:ph type="title"/>
          </p:nvPr>
        </p:nvSpPr>
        <p:spPr/>
        <p:txBody>
          <a:bodyPr/>
          <a:lstStyle/>
          <a:p>
            <a:pPr eaLnBrk="1" hangingPunct="1"/>
            <a:r>
              <a:rPr lang="en-US" dirty="0">
                <a:latin typeface="Arial" charset="0"/>
                <a:cs typeface="Arial" charset="0"/>
              </a:rPr>
              <a:t>Bill's Cost-Cutting Measure</a:t>
            </a:r>
          </a:p>
        </p:txBody>
      </p:sp>
      <p:sp>
        <p:nvSpPr>
          <p:cNvPr id="3" name="Content Placeholder 2"/>
          <p:cNvSpPr>
            <a:spLocks noGrp="1"/>
          </p:cNvSpPr>
          <p:nvPr>
            <p:ph idx="1"/>
          </p:nvPr>
        </p:nvSpPr>
        <p:spPr>
          <a:xfrm>
            <a:off x="1781503" y="4488579"/>
            <a:ext cx="7076747" cy="2221338"/>
          </a:xfrm>
        </p:spPr>
        <p:txBody>
          <a:bodyPr>
            <a:normAutofit fontScale="92500"/>
          </a:bodyPr>
          <a:lstStyle/>
          <a:p>
            <a:r>
              <a:rPr lang="en-US" dirty="0">
                <a:solidFill>
                  <a:srgbClr val="FF2929"/>
                </a:solidFill>
              </a:rPr>
              <a:t>Disaster!</a:t>
            </a:r>
          </a:p>
          <a:p>
            <a:pPr lvl="1"/>
            <a:r>
              <a:rPr lang="en-US" dirty="0"/>
              <a:t>Station III needs 3 cycles to do its job!</a:t>
            </a:r>
          </a:p>
          <a:p>
            <a:pPr lvl="1"/>
            <a:r>
              <a:rPr lang="en-US" dirty="0"/>
              <a:t>Thus, one sandwich every 3 cycles, not one every cycle!</a:t>
            </a:r>
          </a:p>
          <a:p>
            <a:pPr lvl="1"/>
            <a:r>
              <a:rPr lang="en-US" dirty="0"/>
              <a:t>Increased waiting times!</a:t>
            </a:r>
          </a:p>
          <a:p>
            <a:pPr lvl="1"/>
            <a:r>
              <a:rPr lang="en-US" dirty="0"/>
              <a:t>Two workers who only work about a third of the time</a:t>
            </a:r>
          </a:p>
        </p:txBody>
      </p:sp>
      <p:pic>
        <p:nvPicPr>
          <p:cNvPr id="9220" name="Picture 4" descr="hoagi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93863"/>
            <a:ext cx="1143000"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2" name="Picture 6" descr="hoagi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0425" y="1693863"/>
            <a:ext cx="1143000"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3" name="Picture 7" descr="hoagi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0500" y="1693863"/>
            <a:ext cx="1143000"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12" descr="A stick figure">
            <a:hlinkClick r:id="rId5" tooltip="A stick figure"/>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8188" y="3572591"/>
            <a:ext cx="649287"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13" descr="A stick figure">
            <a:hlinkClick r:id="rId5" tooltip="A stick figure"/>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9838" y="3572591"/>
            <a:ext cx="649288"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4" descr="A stick figure">
            <a:hlinkClick r:id="rId5" tooltip="A stick figure"/>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1488" y="3572591"/>
            <a:ext cx="649287"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107657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63538" y="2694996"/>
            <a:ext cx="8415337" cy="1069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lgn="ctr"/>
            <a:r>
              <a:rPr lang="en-US" sz="1600" b="1" u="sng" dirty="0"/>
              <a:t>Station 1</a:t>
            </a:r>
            <a:r>
              <a:rPr lang="en-US" sz="1600" b="1" dirty="0"/>
              <a:t>		</a:t>
            </a:r>
            <a:r>
              <a:rPr lang="en-US" sz="1600" b="1" u="sng" dirty="0"/>
              <a:t>station II</a:t>
            </a:r>
            <a:r>
              <a:rPr lang="en-US" sz="1600" b="1" dirty="0"/>
              <a:t>		</a:t>
            </a:r>
            <a:r>
              <a:rPr lang="en-US" sz="1600" b="1" u="sng" dirty="0"/>
              <a:t>station III</a:t>
            </a:r>
            <a:r>
              <a:rPr lang="en-US" sz="1600" b="1" dirty="0"/>
              <a:t>		</a:t>
            </a:r>
            <a:r>
              <a:rPr lang="en-US" sz="1600" b="1" u="sng" dirty="0"/>
              <a:t>station IV</a:t>
            </a:r>
            <a:r>
              <a:rPr lang="en-US" sz="1600" b="1" dirty="0"/>
              <a:t>	</a:t>
            </a:r>
            <a:r>
              <a:rPr lang="en-US" sz="1600" b="1" u="sng" dirty="0"/>
              <a:t>station </a:t>
            </a:r>
            <a:r>
              <a:rPr lang="en-US" sz="1600" b="1" dirty="0"/>
              <a:t>V </a:t>
            </a:r>
          </a:p>
          <a:p>
            <a:pPr algn="ctr"/>
            <a:r>
              <a:rPr lang="en-US" sz="1600" b="1" dirty="0"/>
              <a:t>(place</a:t>
            </a:r>
            <a:r>
              <a:rPr lang="en-US" sz="1600" b="1" u="sng" dirty="0"/>
              <a:t> </a:t>
            </a:r>
            <a:r>
              <a:rPr lang="en-US" sz="1600" b="1" dirty="0"/>
              <a:t>order)         (select</a:t>
            </a:r>
            <a:r>
              <a:rPr lang="en-US" sz="1600" b="1" u="sng" dirty="0"/>
              <a:t> </a:t>
            </a:r>
            <a:r>
              <a:rPr lang="en-US" sz="1600" b="1" dirty="0"/>
              <a:t>bread)	</a:t>
            </a:r>
            <a:r>
              <a:rPr lang="en-US" sz="1600" b="1" u="sng" dirty="0"/>
              <a:t>(</a:t>
            </a:r>
            <a:r>
              <a:rPr lang="en-US" sz="1600" b="1" dirty="0"/>
              <a:t>cheese</a:t>
            </a:r>
            <a:r>
              <a:rPr lang="en-US" sz="1600" b="1" u="sng" dirty="0"/>
              <a:t>)</a:t>
            </a:r>
            <a:r>
              <a:rPr lang="en-US" sz="1600" b="1" dirty="0"/>
              <a:t>		</a:t>
            </a:r>
            <a:r>
              <a:rPr lang="en-US" sz="1600" b="1" u="sng" dirty="0"/>
              <a:t>(</a:t>
            </a:r>
            <a:r>
              <a:rPr lang="en-US" sz="1600" b="1" dirty="0"/>
              <a:t>meat</a:t>
            </a:r>
            <a:r>
              <a:rPr lang="en-US" sz="1600" b="1" u="sng" dirty="0"/>
              <a:t>)</a:t>
            </a:r>
            <a:r>
              <a:rPr lang="en-US" sz="1600" b="1" dirty="0"/>
              <a:t>		</a:t>
            </a:r>
            <a:r>
              <a:rPr lang="en-US" sz="1600" b="1" u="sng" dirty="0"/>
              <a:t>(</a:t>
            </a:r>
            <a:r>
              <a:rPr lang="en-US" sz="1600" b="1" dirty="0"/>
              <a:t>veggies</a:t>
            </a:r>
            <a:r>
              <a:rPr lang="en-US" sz="1600" b="1" u="sng" dirty="0"/>
              <a:t>)</a:t>
            </a:r>
          </a:p>
          <a:p>
            <a:pPr algn="ctr"/>
            <a:r>
              <a:rPr lang="en-US" sz="1600" b="1" dirty="0"/>
              <a:t>New (5th order)	 4th order	3rd order		2nd order	1st order	</a:t>
            </a:r>
          </a:p>
          <a:p>
            <a:pPr algn="ctr" eaLnBrk="0" hangingPunct="0"/>
            <a:endParaRPr lang="en-US" sz="1600" b="1" dirty="0"/>
          </a:p>
        </p:txBody>
      </p:sp>
      <p:sp>
        <p:nvSpPr>
          <p:cNvPr id="9219" name="Rectangle 3"/>
          <p:cNvSpPr>
            <a:spLocks noGrp="1" noChangeArrowheads="1"/>
          </p:cNvSpPr>
          <p:nvPr>
            <p:ph type="title"/>
          </p:nvPr>
        </p:nvSpPr>
        <p:spPr/>
        <p:txBody>
          <a:bodyPr/>
          <a:lstStyle/>
          <a:p>
            <a:pPr eaLnBrk="1" hangingPunct="1"/>
            <a:r>
              <a:rPr lang="en-US">
                <a:latin typeface="Arial" charset="0"/>
                <a:cs typeface="Arial" charset="0"/>
              </a:rPr>
              <a:t>Bill's Mega-Sandwich Shop</a:t>
            </a:r>
          </a:p>
        </p:txBody>
      </p:sp>
      <p:pic>
        <p:nvPicPr>
          <p:cNvPr id="9220" name="Picture 4" descr="hoagi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93863"/>
            <a:ext cx="1143000"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2" name="Picture 6" descr="hoagi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0425" y="1693863"/>
            <a:ext cx="1143000"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3" name="Picture 7" descr="hoagi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0500" y="1693863"/>
            <a:ext cx="1143000"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4" name="Picture 8" descr="hoagi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3725" y="1693863"/>
            <a:ext cx="1143000"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5" name="Picture 9" descr="hoagi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8725" y="1719263"/>
            <a:ext cx="1143000"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8451965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Bill used 5 stages rather than 3 in his sandwich pipeline because</a:t>
            </a:r>
            <a:r>
              <a:rPr lang="mr-IN" dirty="0"/>
              <a:t>…</a:t>
            </a:r>
            <a:endParaRPr lang="en-US" dirty="0"/>
          </a:p>
        </p:txBody>
      </p:sp>
      <p:sp>
        <p:nvSpPr>
          <p:cNvPr id="4" name="Text Placeholder 3">
            <a:extLst>
              <a:ext uri="{FF2B5EF4-FFF2-40B4-BE49-F238E27FC236}">
                <a16:creationId xmlns:a16="http://schemas.microsoft.com/office/drawing/2014/main" id="{947BBFD8-FB0B-AF4F-AE4F-2ABDECCC513A}"/>
              </a:ext>
            </a:extLst>
          </p:cNvPr>
          <p:cNvSpPr>
            <a:spLocks noGrp="1"/>
          </p:cNvSpPr>
          <p:nvPr>
            <p:ph type="body" sz="quarter" idx="10"/>
          </p:nvPr>
        </p:nvSpPr>
        <p:spPr/>
        <p:txBody>
          <a:bodyPr>
            <a:normAutofit fontScale="92500" lnSpcReduction="10000"/>
          </a:bodyPr>
          <a:lstStyle/>
          <a:p>
            <a:r>
              <a:rPr lang="en-US" dirty="0"/>
              <a:t>He copied the instruction pipeline</a:t>
            </a:r>
          </a:p>
          <a:p>
            <a:r>
              <a:rPr lang="en-US" dirty="0"/>
              <a:t>He could only find 5 workers</a:t>
            </a:r>
          </a:p>
          <a:p>
            <a:r>
              <a:rPr lang="en-US" dirty="0"/>
              <a:t>He is solving the unemployment problem</a:t>
            </a:r>
          </a:p>
          <a:p>
            <a:r>
              <a:rPr lang="en-US" dirty="0"/>
              <a:t>He wants to make sure that the amount of work done by each station is roughly the same</a:t>
            </a:r>
          </a:p>
          <a:p>
            <a:r>
              <a:rPr lang="en-US" dirty="0"/>
              <a:t>He is a nice guy</a:t>
            </a:r>
          </a:p>
          <a:p>
            <a:r>
              <a:rPr lang="en-US" dirty="0"/>
              <a:t>You are making us hungry</a:t>
            </a:r>
            <a:r>
              <a:rPr lang="mr-IN" dirty="0"/>
              <a:t>…</a:t>
            </a:r>
            <a:endParaRPr lang="en-US" dirty="0"/>
          </a:p>
          <a:p>
            <a:endParaRPr lang="en-US" dirty="0"/>
          </a:p>
        </p:txBody>
      </p:sp>
      <p:sp>
        <p:nvSpPr>
          <p:cNvPr id="5" name="Text Placeholder 4">
            <a:extLst>
              <a:ext uri="{FF2B5EF4-FFF2-40B4-BE49-F238E27FC236}">
                <a16:creationId xmlns:a16="http://schemas.microsoft.com/office/drawing/2014/main" id="{5CE2D258-941C-0245-B0AD-B3542B7BDA86}"/>
              </a:ext>
            </a:extLst>
          </p:cNvPr>
          <p:cNvSpPr>
            <a:spLocks noGrp="1"/>
          </p:cNvSpPr>
          <p:nvPr>
            <p:ph type="body" sz="quarter" idx="11"/>
          </p:nvPr>
        </p:nvSpPr>
        <p:spPr/>
        <p:txBody>
          <a:bodyPr/>
          <a:lstStyle/>
          <a:p>
            <a:r>
              <a:rPr lang="en-US" dirty="0"/>
              <a:t>120</a:t>
            </a:r>
          </a:p>
        </p:txBody>
      </p:sp>
      <p:sp>
        <p:nvSpPr>
          <p:cNvPr id="6" name="Right Arrow 5">
            <a:extLst>
              <a:ext uri="{FF2B5EF4-FFF2-40B4-BE49-F238E27FC236}">
                <a16:creationId xmlns:a16="http://schemas.microsoft.com/office/drawing/2014/main" id="{C7417195-5F94-2940-AD55-0C58C02BD53C}"/>
              </a:ext>
            </a:extLst>
          </p:cNvPr>
          <p:cNvSpPr/>
          <p:nvPr/>
        </p:nvSpPr>
        <p:spPr>
          <a:xfrm>
            <a:off x="751317" y="4586279"/>
            <a:ext cx="766871" cy="31268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002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spcBef>
                <a:spcPts val="500"/>
              </a:spcBef>
            </a:pPr>
            <a:r>
              <a:rPr lang="en-US" dirty="0"/>
              <a:t>Static instruction frequency</a:t>
            </a:r>
            <a:r>
              <a:rPr lang="mr-IN" dirty="0"/>
              <a:t>…</a:t>
            </a:r>
            <a:r>
              <a:rPr lang="en-US" dirty="0"/>
              <a:t>	</a:t>
            </a:r>
          </a:p>
        </p:txBody>
      </p:sp>
      <p:sp>
        <p:nvSpPr>
          <p:cNvPr id="4" name="Text Placeholder 3">
            <a:extLst>
              <a:ext uri="{FF2B5EF4-FFF2-40B4-BE49-F238E27FC236}">
                <a16:creationId xmlns:a16="http://schemas.microsoft.com/office/drawing/2014/main" id="{9FD90D44-8CCF-E245-95D4-91DD6FF925D0}"/>
              </a:ext>
            </a:extLst>
          </p:cNvPr>
          <p:cNvSpPr>
            <a:spLocks noGrp="1"/>
          </p:cNvSpPr>
          <p:nvPr>
            <p:ph type="body" sz="quarter" idx="10"/>
          </p:nvPr>
        </p:nvSpPr>
        <p:spPr/>
        <p:txBody>
          <a:bodyPr/>
          <a:lstStyle/>
          <a:p>
            <a:pPr>
              <a:spcBef>
                <a:spcPts val="500"/>
              </a:spcBef>
            </a:pPr>
            <a:r>
              <a:rPr lang="en-US" dirty="0"/>
              <a:t>Refers to the type of instruction in the instruction-set</a:t>
            </a:r>
          </a:p>
          <a:p>
            <a:pPr>
              <a:spcBef>
                <a:spcPts val="500"/>
              </a:spcBef>
            </a:pPr>
            <a:r>
              <a:rPr lang="en-US" dirty="0"/>
              <a:t>Refers to the frequency of occurrence of instructions in compiled code</a:t>
            </a:r>
          </a:p>
          <a:p>
            <a:pPr>
              <a:spcBef>
                <a:spcPts val="500"/>
              </a:spcBef>
            </a:pPr>
            <a:r>
              <a:rPr lang="en-US" dirty="0"/>
              <a:t>Refers to the frequency of occurrence of instructions that actually get executed</a:t>
            </a:r>
          </a:p>
          <a:p>
            <a:pPr>
              <a:spcBef>
                <a:spcPts val="500"/>
              </a:spcBef>
            </a:pPr>
            <a:r>
              <a:rPr lang="en-US" dirty="0"/>
              <a:t>Refers to the clock frequency of the processor</a:t>
            </a:r>
          </a:p>
          <a:p>
            <a:pPr>
              <a:spcBef>
                <a:spcPts val="500"/>
              </a:spcBef>
            </a:pPr>
            <a:r>
              <a:rPr lang="en-US" dirty="0"/>
              <a:t>Is the basis for </a:t>
            </a:r>
            <a:r>
              <a:rPr lang="en-US" dirty="0" err="1"/>
              <a:t>datapath</a:t>
            </a:r>
            <a:r>
              <a:rPr lang="en-US" dirty="0"/>
              <a:t> design</a:t>
            </a:r>
          </a:p>
          <a:p>
            <a:endParaRPr lang="en-US" dirty="0"/>
          </a:p>
        </p:txBody>
      </p:sp>
      <p:sp>
        <p:nvSpPr>
          <p:cNvPr id="5" name="Text Placeholder 4">
            <a:extLst>
              <a:ext uri="{FF2B5EF4-FFF2-40B4-BE49-F238E27FC236}">
                <a16:creationId xmlns:a16="http://schemas.microsoft.com/office/drawing/2014/main" id="{8BDF4355-7941-1048-89EB-4F17BACEE7CC}"/>
              </a:ext>
            </a:extLst>
          </p:cNvPr>
          <p:cNvSpPr>
            <a:spLocks noGrp="1"/>
          </p:cNvSpPr>
          <p:nvPr>
            <p:ph type="body" sz="quarter" idx="11"/>
          </p:nvPr>
        </p:nvSpPr>
        <p:spPr/>
        <p:txBody>
          <a:bodyPr/>
          <a:lstStyle/>
          <a:p>
            <a:r>
              <a:rPr lang="en-US" dirty="0"/>
              <a:t>20</a:t>
            </a:r>
          </a:p>
        </p:txBody>
      </p:sp>
      <p:sp>
        <p:nvSpPr>
          <p:cNvPr id="6" name="Right Arrow 5">
            <a:extLst>
              <a:ext uri="{FF2B5EF4-FFF2-40B4-BE49-F238E27FC236}">
                <a16:creationId xmlns:a16="http://schemas.microsoft.com/office/drawing/2014/main" id="{806B5283-1EF9-A845-8B04-7993270D1E11}"/>
              </a:ext>
            </a:extLst>
          </p:cNvPr>
          <p:cNvSpPr/>
          <p:nvPr/>
        </p:nvSpPr>
        <p:spPr>
          <a:xfrm>
            <a:off x="557047" y="3831922"/>
            <a:ext cx="725214" cy="33017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2203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 we mimic sandwich assembly?</a:t>
            </a:r>
          </a:p>
        </p:txBody>
      </p:sp>
      <p:sp>
        <p:nvSpPr>
          <p:cNvPr id="13" name="Content Placeholder 12"/>
          <p:cNvSpPr>
            <a:spLocks noGrp="1"/>
          </p:cNvSpPr>
          <p:nvPr>
            <p:ph idx="1"/>
          </p:nvPr>
        </p:nvSpPr>
        <p:spPr>
          <a:xfrm>
            <a:off x="1781503" y="3424899"/>
            <a:ext cx="7076747" cy="3433101"/>
          </a:xfrm>
        </p:spPr>
        <p:txBody>
          <a:bodyPr>
            <a:normAutofit lnSpcReduction="10000"/>
          </a:bodyPr>
          <a:lstStyle/>
          <a:p>
            <a:r>
              <a:rPr lang="en-US" dirty="0"/>
              <a:t>Get to the basics!</a:t>
            </a:r>
          </a:p>
          <a:p>
            <a:r>
              <a:rPr lang="en-US" dirty="0"/>
              <a:t>What needs to happen for </a:t>
            </a:r>
            <a:r>
              <a:rPr lang="en-US" dirty="0">
                <a:solidFill>
                  <a:srgbClr val="FF2929"/>
                </a:solidFill>
              </a:rPr>
              <a:t>every</a:t>
            </a:r>
            <a:r>
              <a:rPr lang="en-US" dirty="0"/>
              <a:t> instruction?</a:t>
            </a:r>
          </a:p>
          <a:p>
            <a:pPr lvl="1"/>
            <a:r>
              <a:rPr lang="en-US" dirty="0"/>
              <a:t>Fetch into IR and increment PC</a:t>
            </a:r>
          </a:p>
          <a:p>
            <a:pPr lvl="1"/>
            <a:r>
              <a:rPr lang="en-US" dirty="0"/>
              <a:t>Decode instruction and read register contents</a:t>
            </a:r>
          </a:p>
          <a:p>
            <a:pPr lvl="1"/>
            <a:r>
              <a:rPr lang="en-US" dirty="0"/>
              <a:t>Perform arithmetic/logic (maybe)</a:t>
            </a:r>
          </a:p>
          <a:p>
            <a:pPr lvl="1"/>
            <a:r>
              <a:rPr lang="en-US" dirty="0"/>
              <a:t>Perform address computation (maybe)</a:t>
            </a:r>
          </a:p>
          <a:p>
            <a:pPr lvl="1"/>
            <a:r>
              <a:rPr lang="en-US" dirty="0"/>
              <a:t>Fetch/store memory operand (maybe)</a:t>
            </a:r>
          </a:p>
          <a:p>
            <a:pPr lvl="1"/>
            <a:r>
              <a:rPr lang="en-US" dirty="0"/>
              <a:t>Write to register (maybe)</a:t>
            </a:r>
          </a:p>
        </p:txBody>
      </p:sp>
      <p:sp>
        <p:nvSpPr>
          <p:cNvPr id="3" name="Oval 2"/>
          <p:cNvSpPr>
            <a:spLocks noChangeArrowheads="1"/>
          </p:cNvSpPr>
          <p:nvPr/>
        </p:nvSpPr>
        <p:spPr bwMode="auto">
          <a:xfrm>
            <a:off x="3505200" y="2434299"/>
            <a:ext cx="1600200" cy="990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4" name="Text Box 3"/>
          <p:cNvSpPr txBox="1">
            <a:spLocks noChangeArrowheads="1"/>
          </p:cNvSpPr>
          <p:nvPr/>
        </p:nvSpPr>
        <p:spPr bwMode="auto">
          <a:xfrm>
            <a:off x="1682750" y="2739099"/>
            <a:ext cx="755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Fetch</a:t>
            </a:r>
          </a:p>
        </p:txBody>
      </p:sp>
      <p:sp>
        <p:nvSpPr>
          <p:cNvPr id="5" name="Text Box 4"/>
          <p:cNvSpPr txBox="1">
            <a:spLocks noChangeArrowheads="1"/>
          </p:cNvSpPr>
          <p:nvPr/>
        </p:nvSpPr>
        <p:spPr bwMode="auto">
          <a:xfrm>
            <a:off x="3810000" y="2739099"/>
            <a:ext cx="971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Decode</a:t>
            </a:r>
          </a:p>
        </p:txBody>
      </p:sp>
      <p:cxnSp>
        <p:nvCxnSpPr>
          <p:cNvPr id="6" name="AutoShape 5"/>
          <p:cNvCxnSpPr>
            <a:cxnSpLocks noChangeShapeType="1"/>
            <a:endCxn id="3" idx="2"/>
          </p:cNvCxnSpPr>
          <p:nvPr/>
        </p:nvCxnSpPr>
        <p:spPr bwMode="auto">
          <a:xfrm>
            <a:off x="2819400" y="2915312"/>
            <a:ext cx="685800" cy="14287"/>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7" name="Oval 6"/>
          <p:cNvSpPr>
            <a:spLocks noChangeArrowheads="1"/>
          </p:cNvSpPr>
          <p:nvPr/>
        </p:nvSpPr>
        <p:spPr bwMode="auto">
          <a:xfrm>
            <a:off x="1219200" y="2434299"/>
            <a:ext cx="1600200" cy="990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8" name="Oval 7"/>
          <p:cNvSpPr>
            <a:spLocks noChangeArrowheads="1"/>
          </p:cNvSpPr>
          <p:nvPr/>
        </p:nvSpPr>
        <p:spPr bwMode="auto">
          <a:xfrm>
            <a:off x="5791200" y="2434299"/>
            <a:ext cx="1600200" cy="990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9" name="Text Box 8"/>
          <p:cNvSpPr txBox="1">
            <a:spLocks noChangeArrowheads="1"/>
          </p:cNvSpPr>
          <p:nvPr/>
        </p:nvSpPr>
        <p:spPr bwMode="auto">
          <a:xfrm>
            <a:off x="6096000" y="2739099"/>
            <a:ext cx="1009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Execute</a:t>
            </a:r>
          </a:p>
        </p:txBody>
      </p:sp>
      <p:cxnSp>
        <p:nvCxnSpPr>
          <p:cNvPr id="10" name="AutoShape 9"/>
          <p:cNvCxnSpPr>
            <a:cxnSpLocks noChangeShapeType="1"/>
            <a:endCxn id="8" idx="2"/>
          </p:cNvCxnSpPr>
          <p:nvPr/>
        </p:nvCxnSpPr>
        <p:spPr bwMode="auto">
          <a:xfrm>
            <a:off x="5105400" y="2915312"/>
            <a:ext cx="685800" cy="14287"/>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1" name="AutoShape 12"/>
          <p:cNvCxnSpPr>
            <a:cxnSpLocks noChangeShapeType="1"/>
          </p:cNvCxnSpPr>
          <p:nvPr/>
        </p:nvCxnSpPr>
        <p:spPr bwMode="auto">
          <a:xfrm>
            <a:off x="533400" y="2915312"/>
            <a:ext cx="685800" cy="14287"/>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2" name="AutoShape 13"/>
          <p:cNvCxnSpPr>
            <a:cxnSpLocks noChangeShapeType="1"/>
          </p:cNvCxnSpPr>
          <p:nvPr/>
        </p:nvCxnSpPr>
        <p:spPr bwMode="auto">
          <a:xfrm>
            <a:off x="7385050" y="2929599"/>
            <a:ext cx="685800" cy="14288"/>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4" name="Oval 13"/>
          <p:cNvSpPr/>
          <p:nvPr/>
        </p:nvSpPr>
        <p:spPr>
          <a:xfrm>
            <a:off x="1501535" y="4378506"/>
            <a:ext cx="369640" cy="369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1</a:t>
            </a:r>
          </a:p>
        </p:txBody>
      </p:sp>
      <p:sp>
        <p:nvSpPr>
          <p:cNvPr id="15" name="Oval 14"/>
          <p:cNvSpPr/>
          <p:nvPr/>
        </p:nvSpPr>
        <p:spPr>
          <a:xfrm>
            <a:off x="1501535" y="4819239"/>
            <a:ext cx="369640" cy="369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2</a:t>
            </a:r>
          </a:p>
        </p:txBody>
      </p:sp>
      <p:sp>
        <p:nvSpPr>
          <p:cNvPr id="16" name="Oval 15"/>
          <p:cNvSpPr/>
          <p:nvPr/>
        </p:nvSpPr>
        <p:spPr>
          <a:xfrm>
            <a:off x="1501535" y="5397379"/>
            <a:ext cx="369640" cy="369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3</a:t>
            </a:r>
          </a:p>
        </p:txBody>
      </p:sp>
      <p:sp>
        <p:nvSpPr>
          <p:cNvPr id="17" name="Oval 16"/>
          <p:cNvSpPr/>
          <p:nvPr/>
        </p:nvSpPr>
        <p:spPr>
          <a:xfrm>
            <a:off x="1501535" y="5918657"/>
            <a:ext cx="369640" cy="369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4</a:t>
            </a:r>
          </a:p>
        </p:txBody>
      </p:sp>
      <p:sp>
        <p:nvSpPr>
          <p:cNvPr id="18" name="Oval 17"/>
          <p:cNvSpPr/>
          <p:nvPr/>
        </p:nvSpPr>
        <p:spPr>
          <a:xfrm>
            <a:off x="1501535" y="6335682"/>
            <a:ext cx="369640" cy="3696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5</a:t>
            </a:r>
          </a:p>
        </p:txBody>
      </p:sp>
      <p:sp>
        <p:nvSpPr>
          <p:cNvPr id="19" name="Left Brace 18"/>
          <p:cNvSpPr/>
          <p:nvPr/>
        </p:nvSpPr>
        <p:spPr>
          <a:xfrm>
            <a:off x="1990402" y="5316757"/>
            <a:ext cx="246430" cy="53072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11759" y="4394517"/>
            <a:ext cx="1086507" cy="2031325"/>
          </a:xfrm>
          <a:prstGeom prst="rect">
            <a:avLst/>
          </a:prstGeom>
          <a:noFill/>
        </p:spPr>
        <p:txBody>
          <a:bodyPr wrap="square" rtlCol="0">
            <a:spAutoFit/>
          </a:bodyPr>
          <a:lstStyle/>
          <a:p>
            <a:pPr algn="ctr"/>
            <a:r>
              <a:rPr lang="en-US" dirty="0">
                <a:solidFill>
                  <a:schemeClr val="accent1"/>
                </a:solidFill>
              </a:rPr>
              <a:t>Each step is roughly the same amount of work</a:t>
            </a:r>
          </a:p>
        </p:txBody>
      </p:sp>
      <p:sp>
        <p:nvSpPr>
          <p:cNvPr id="21" name="Left Brace 20"/>
          <p:cNvSpPr/>
          <p:nvPr/>
        </p:nvSpPr>
        <p:spPr>
          <a:xfrm>
            <a:off x="919376" y="4378506"/>
            <a:ext cx="299824" cy="2326816"/>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2630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dissolv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dissolv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dissolv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dissolve">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dissolve">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dissolve">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dissolve">
                                      <p:cBhvr>
                                        <p:cTn id="37" dur="500"/>
                                        <p:tgtEl>
                                          <p:spTgt spid="1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3">
                                            <p:txEl>
                                              <p:pRg st="7" end="7"/>
                                            </p:txEl>
                                          </p:spTgt>
                                        </p:tgtEl>
                                        <p:attrNameLst>
                                          <p:attrName>style.visibility</p:attrName>
                                        </p:attrNameLst>
                                      </p:cBhvr>
                                      <p:to>
                                        <p:strVal val="visible"/>
                                      </p:to>
                                    </p:set>
                                    <p:animEffect transition="in" filter="dissolve">
                                      <p:cBhvr>
                                        <p:cTn id="42" dur="500"/>
                                        <p:tgtEl>
                                          <p:spTgt spid="1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dissolve">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dissolve">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dissolve">
                                      <p:cBhvr>
                                        <p:cTn id="57" dur="500"/>
                                        <p:tgtEl>
                                          <p:spTgt spid="16"/>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dissolve">
                                      <p:cBhvr>
                                        <p:cTn id="60" dur="500"/>
                                        <p:tgtEl>
                                          <p:spTgt spid="19"/>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dissolve">
                                      <p:cBhvr>
                                        <p:cTn id="65" dur="500"/>
                                        <p:tgtEl>
                                          <p:spTgt spid="17"/>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dissolve">
                                      <p:cBhvr>
                                        <p:cTn id="70" dur="500"/>
                                        <p:tgtEl>
                                          <p:spTgt spid="18"/>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dissolve">
                                      <p:cBhvr>
                                        <p:cTn id="75" dur="500"/>
                                        <p:tgtEl>
                                          <p:spTgt spid="21"/>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dissolve">
                                      <p:cBhvr>
                                        <p:cTn id="7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4" grpId="0" animBg="1"/>
      <p:bldP spid="15" grpId="0" animBg="1"/>
      <p:bldP spid="16" grpId="0" animBg="1"/>
      <p:bldP spid="17" grpId="0" animBg="1"/>
      <p:bldP spid="18" grpId="0" animBg="1"/>
      <p:bldP spid="19" grpId="0" animBg="1"/>
      <p:bldP spid="20" grpId="0"/>
      <p:bldP spid="21"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can we know what registers to read?</a:t>
            </a:r>
          </a:p>
        </p:txBody>
      </p:sp>
      <p:sp>
        <p:nvSpPr>
          <p:cNvPr id="3" name="Content Placeholder 2"/>
          <p:cNvSpPr>
            <a:spLocks noGrp="1"/>
          </p:cNvSpPr>
          <p:nvPr>
            <p:ph idx="1"/>
          </p:nvPr>
        </p:nvSpPr>
        <p:spPr>
          <a:xfrm>
            <a:off x="1781503" y="2133600"/>
            <a:ext cx="7076747" cy="4367817"/>
          </a:xfrm>
        </p:spPr>
        <p:txBody>
          <a:bodyPr>
            <a:normAutofit/>
          </a:bodyPr>
          <a:lstStyle/>
          <a:p>
            <a:r>
              <a:rPr lang="en-US" dirty="0"/>
              <a:t>What does the “bread guy” care about?</a:t>
            </a:r>
          </a:p>
          <a:p>
            <a:r>
              <a:rPr lang="en-US" dirty="0"/>
              <a:t>How does the “bread guy” know </a:t>
            </a:r>
            <a:r>
              <a:rPr lang="en-US" dirty="0">
                <a:solidFill>
                  <a:srgbClr val="FF2929"/>
                </a:solidFill>
              </a:rPr>
              <a:t>what</a:t>
            </a:r>
            <a:r>
              <a:rPr lang="en-US" dirty="0"/>
              <a:t> bread?</a:t>
            </a:r>
          </a:p>
          <a:p>
            <a:r>
              <a:rPr lang="en-US" dirty="0"/>
              <a:t>It’s the order form! </a:t>
            </a:r>
          </a:p>
          <a:p>
            <a:r>
              <a:rPr lang="en-US" dirty="0"/>
              <a:t>What’s the equivalent of the order form in the instruction pipeline</a:t>
            </a:r>
          </a:p>
          <a:p>
            <a:r>
              <a:rPr lang="en-US" dirty="0">
                <a:solidFill>
                  <a:schemeClr val="accent1">
                    <a:lumMod val="60000"/>
                    <a:lumOff val="40000"/>
                  </a:schemeClr>
                </a:solidFill>
              </a:rPr>
              <a:t>IR</a:t>
            </a:r>
          </a:p>
          <a:p>
            <a:r>
              <a:rPr lang="en-US" dirty="0">
                <a:solidFill>
                  <a:schemeClr val="accent1">
                    <a:lumMod val="60000"/>
                    <a:lumOff val="40000"/>
                  </a:schemeClr>
                </a:solidFill>
                <a:sym typeface="Wingdings"/>
              </a:rPr>
              <a:t> This is where symmetry of instruction format becomes important!</a:t>
            </a:r>
            <a:endParaRPr lang="en-US" dirty="0">
              <a:solidFill>
                <a:schemeClr val="accent1">
                  <a:lumMod val="60000"/>
                  <a:lumOff val="40000"/>
                </a:schemeClr>
              </a:solidFill>
            </a:endParaRPr>
          </a:p>
        </p:txBody>
      </p:sp>
      <p:sp>
        <p:nvSpPr>
          <p:cNvPr id="4" name="Rectangle 3"/>
          <p:cNvSpPr/>
          <p:nvPr/>
        </p:nvSpPr>
        <p:spPr>
          <a:xfrm>
            <a:off x="4957048" y="3459209"/>
            <a:ext cx="322255" cy="511773"/>
          </a:xfrm>
          <a:prstGeom prst="rect">
            <a:avLst/>
          </a:prstGeom>
          <a:solidFill>
            <a:schemeClr val="accent3">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1159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dissolv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dissolv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dissolv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dissolve">
                                      <p:cBhvr>
                                        <p:cTn id="3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atin typeface="Arial" charset="0"/>
                <a:cs typeface="Arial" charset="0"/>
              </a:rPr>
              <a:t>LC-2200 Instruction set</a:t>
            </a:r>
          </a:p>
        </p:txBody>
      </p:sp>
      <p:sp>
        <p:nvSpPr>
          <p:cNvPr id="22531" name="Rectangle 3"/>
          <p:cNvSpPr>
            <a:spLocks noGrp="1" noChangeArrowheads="1"/>
          </p:cNvSpPr>
          <p:nvPr>
            <p:ph type="body" idx="1"/>
          </p:nvPr>
        </p:nvSpPr>
        <p:spPr>
          <a:xfrm>
            <a:off x="457200" y="1732878"/>
            <a:ext cx="8229600" cy="4994275"/>
          </a:xfrm>
        </p:spPr>
        <p:txBody>
          <a:bodyPr>
            <a:normAutofit/>
          </a:bodyPr>
          <a:lstStyle/>
          <a:p>
            <a:pPr eaLnBrk="1" hangingPunct="1">
              <a:lnSpc>
                <a:spcPct val="80000"/>
              </a:lnSpc>
              <a:spcBef>
                <a:spcPts val="300"/>
              </a:spcBef>
            </a:pPr>
            <a:r>
              <a:rPr lang="en-US" sz="2000" dirty="0">
                <a:latin typeface="Arial" charset="0"/>
                <a:cs typeface="Arial" charset="0"/>
              </a:rPr>
              <a:t>R-type instructions (add, </a:t>
            </a:r>
            <a:r>
              <a:rPr lang="en-US" sz="2000" dirty="0" err="1">
                <a:latin typeface="Arial" charset="0"/>
                <a:cs typeface="Arial" charset="0"/>
              </a:rPr>
              <a:t>nand</a:t>
            </a:r>
            <a:r>
              <a:rPr lang="en-US" sz="2000" dirty="0">
                <a:latin typeface="Arial" charset="0"/>
                <a:cs typeface="Arial" charset="0"/>
              </a:rPr>
              <a:t>):</a:t>
            </a:r>
          </a:p>
          <a:p>
            <a:pPr eaLnBrk="1" hangingPunct="1">
              <a:lnSpc>
                <a:spcPct val="80000"/>
              </a:lnSpc>
              <a:spcBef>
                <a:spcPts val="300"/>
              </a:spcBef>
              <a:buFontTx/>
              <a:buNone/>
            </a:pPr>
            <a:r>
              <a:rPr lang="en-US" sz="2000" dirty="0">
                <a:latin typeface="Arial" charset="0"/>
                <a:cs typeface="Arial" charset="0"/>
              </a:rPr>
              <a:t> </a:t>
            </a:r>
            <a:r>
              <a:rPr lang="fr-FR" sz="2000" dirty="0">
                <a:solidFill>
                  <a:srgbClr val="BF8B00"/>
                </a:solidFill>
                <a:latin typeface="Arial" charset="0"/>
                <a:cs typeface="Arial" charset="0"/>
              </a:rPr>
              <a:t>bits 31-28: 	</a:t>
            </a:r>
            <a:r>
              <a:rPr lang="fr-FR" sz="2000" dirty="0" err="1">
                <a:solidFill>
                  <a:srgbClr val="BF8B00"/>
                </a:solidFill>
                <a:latin typeface="Arial" charset="0"/>
                <a:cs typeface="Arial" charset="0"/>
              </a:rPr>
              <a:t>opcode</a:t>
            </a:r>
            <a:endParaRPr lang="fr-FR" sz="2000" dirty="0">
              <a:solidFill>
                <a:srgbClr val="BF8B00"/>
              </a:solidFill>
              <a:latin typeface="Arial" charset="0"/>
              <a:cs typeface="Arial" charset="0"/>
            </a:endParaRPr>
          </a:p>
          <a:p>
            <a:pPr eaLnBrk="1" hangingPunct="1">
              <a:lnSpc>
                <a:spcPct val="80000"/>
              </a:lnSpc>
              <a:spcBef>
                <a:spcPts val="300"/>
              </a:spcBef>
              <a:buFontTx/>
              <a:buNone/>
            </a:pPr>
            <a:r>
              <a:rPr lang="fr-FR" sz="2000" dirty="0">
                <a:latin typeface="Arial" charset="0"/>
                <a:cs typeface="Arial" charset="0"/>
              </a:rPr>
              <a:t> </a:t>
            </a:r>
            <a:r>
              <a:rPr lang="fr-FR" sz="2000" b="1" dirty="0">
                <a:solidFill>
                  <a:srgbClr val="FF3300"/>
                </a:solidFill>
                <a:latin typeface="Arial" charset="0"/>
                <a:cs typeface="Arial" charset="0"/>
              </a:rPr>
              <a:t>bits 27-24: 	reg X;                                </a:t>
            </a:r>
            <a:r>
              <a:rPr lang="fr-FR" sz="2000" b="1" dirty="0">
                <a:solidFill>
                  <a:srgbClr val="0000FF"/>
                </a:solidFill>
                <a:latin typeface="Arial" charset="0"/>
                <a:cs typeface="Arial" charset="0"/>
              </a:rPr>
              <a:t>bits 23-20: 	reg Y</a:t>
            </a:r>
          </a:p>
          <a:p>
            <a:pPr eaLnBrk="1" hangingPunct="1">
              <a:lnSpc>
                <a:spcPct val="80000"/>
              </a:lnSpc>
              <a:spcBef>
                <a:spcPts val="300"/>
              </a:spcBef>
              <a:buFontTx/>
              <a:buNone/>
            </a:pPr>
            <a:r>
              <a:rPr lang="fr-FR" sz="2000" dirty="0">
                <a:latin typeface="Arial" charset="0"/>
                <a:cs typeface="Arial" charset="0"/>
              </a:rPr>
              <a:t> </a:t>
            </a:r>
            <a:r>
              <a:rPr lang="en-US" sz="2000" dirty="0">
                <a:latin typeface="Arial" charset="0"/>
                <a:cs typeface="Arial" charset="0"/>
              </a:rPr>
              <a:t>bits 19-4:  	unused (should be all 0s); </a:t>
            </a:r>
            <a:r>
              <a:rPr lang="en-US" sz="2000" dirty="0">
                <a:solidFill>
                  <a:srgbClr val="008000"/>
                </a:solidFill>
                <a:latin typeface="Arial" charset="0"/>
                <a:cs typeface="Arial" charset="0"/>
              </a:rPr>
              <a:t>bits 3-0:  	</a:t>
            </a:r>
            <a:r>
              <a:rPr lang="en-US" sz="2000" dirty="0" err="1">
                <a:solidFill>
                  <a:srgbClr val="008000"/>
                </a:solidFill>
                <a:latin typeface="Arial" charset="0"/>
                <a:cs typeface="Arial" charset="0"/>
              </a:rPr>
              <a:t>reg</a:t>
            </a:r>
            <a:r>
              <a:rPr lang="en-US" sz="2000" dirty="0">
                <a:solidFill>
                  <a:srgbClr val="008000"/>
                </a:solidFill>
                <a:latin typeface="Arial" charset="0"/>
                <a:cs typeface="Arial" charset="0"/>
              </a:rPr>
              <a:t> Z</a:t>
            </a:r>
          </a:p>
          <a:p>
            <a:pPr eaLnBrk="1" hangingPunct="1">
              <a:lnSpc>
                <a:spcPct val="80000"/>
              </a:lnSpc>
              <a:spcBef>
                <a:spcPts val="300"/>
              </a:spcBef>
              <a:buFontTx/>
              <a:buNone/>
            </a:pPr>
            <a:endParaRPr lang="en-US" sz="2000" dirty="0">
              <a:solidFill>
                <a:schemeClr val="accent3">
                  <a:lumMod val="75000"/>
                </a:schemeClr>
              </a:solidFill>
              <a:latin typeface="Arial" charset="0"/>
              <a:cs typeface="Arial" charset="0"/>
            </a:endParaRPr>
          </a:p>
          <a:p>
            <a:pPr eaLnBrk="1" hangingPunct="1">
              <a:lnSpc>
                <a:spcPct val="80000"/>
              </a:lnSpc>
              <a:spcBef>
                <a:spcPts val="300"/>
              </a:spcBef>
            </a:pPr>
            <a:r>
              <a:rPr lang="en-US" sz="2000" dirty="0">
                <a:latin typeface="Arial" charset="0"/>
                <a:cs typeface="Arial" charset="0"/>
              </a:rPr>
              <a:t>I-type instructions (</a:t>
            </a:r>
            <a:r>
              <a:rPr lang="en-US" sz="2000" dirty="0" err="1">
                <a:latin typeface="Arial" charset="0"/>
                <a:cs typeface="Arial" charset="0"/>
              </a:rPr>
              <a:t>addi</a:t>
            </a:r>
            <a:r>
              <a:rPr lang="en-US" sz="2000" dirty="0">
                <a:latin typeface="Arial" charset="0"/>
                <a:cs typeface="Arial" charset="0"/>
              </a:rPr>
              <a:t>, </a:t>
            </a:r>
            <a:r>
              <a:rPr lang="en-US" sz="2000" dirty="0" err="1">
                <a:latin typeface="Arial" charset="0"/>
                <a:cs typeface="Arial" charset="0"/>
              </a:rPr>
              <a:t>lw</a:t>
            </a:r>
            <a:r>
              <a:rPr lang="en-US" sz="2000" dirty="0">
                <a:latin typeface="Arial" charset="0"/>
                <a:cs typeface="Arial" charset="0"/>
              </a:rPr>
              <a:t>, </a:t>
            </a:r>
            <a:r>
              <a:rPr lang="en-US" sz="2000" dirty="0" err="1">
                <a:latin typeface="Arial" charset="0"/>
                <a:cs typeface="Arial" charset="0"/>
              </a:rPr>
              <a:t>sw</a:t>
            </a:r>
            <a:r>
              <a:rPr lang="en-US" sz="2000" dirty="0">
                <a:latin typeface="Arial" charset="0"/>
                <a:cs typeface="Arial" charset="0"/>
              </a:rPr>
              <a:t>, </a:t>
            </a:r>
            <a:r>
              <a:rPr lang="en-US" sz="2000" dirty="0" err="1">
                <a:latin typeface="Arial" charset="0"/>
                <a:cs typeface="Arial" charset="0"/>
              </a:rPr>
              <a:t>beq</a:t>
            </a:r>
            <a:r>
              <a:rPr lang="en-US" sz="2000" dirty="0">
                <a:latin typeface="Arial" charset="0"/>
                <a:cs typeface="Arial" charset="0"/>
              </a:rPr>
              <a:t>):</a:t>
            </a:r>
          </a:p>
          <a:p>
            <a:pPr eaLnBrk="1" hangingPunct="1">
              <a:lnSpc>
                <a:spcPct val="80000"/>
              </a:lnSpc>
              <a:spcBef>
                <a:spcPts val="300"/>
              </a:spcBef>
              <a:buFontTx/>
              <a:buNone/>
            </a:pPr>
            <a:r>
              <a:rPr lang="en-US" sz="2000" dirty="0">
                <a:latin typeface="Arial" charset="0"/>
                <a:cs typeface="Arial" charset="0"/>
              </a:rPr>
              <a:t> </a:t>
            </a:r>
            <a:r>
              <a:rPr lang="fr-FR" sz="2000" dirty="0">
                <a:solidFill>
                  <a:srgbClr val="BF8B00"/>
                </a:solidFill>
                <a:latin typeface="Arial" charset="0"/>
                <a:cs typeface="Arial" charset="0"/>
              </a:rPr>
              <a:t>bits 31-28: 	</a:t>
            </a:r>
            <a:r>
              <a:rPr lang="fr-FR" sz="2000" dirty="0" err="1">
                <a:solidFill>
                  <a:srgbClr val="BF8B00"/>
                </a:solidFill>
                <a:latin typeface="Arial" charset="0"/>
                <a:cs typeface="Arial" charset="0"/>
              </a:rPr>
              <a:t>opcode</a:t>
            </a:r>
            <a:r>
              <a:rPr lang="fr-FR" sz="2000" dirty="0">
                <a:solidFill>
                  <a:srgbClr val="BF8B00"/>
                </a:solidFill>
                <a:latin typeface="Arial" charset="0"/>
                <a:cs typeface="Arial" charset="0"/>
              </a:rPr>
              <a:t>;</a:t>
            </a:r>
            <a:r>
              <a:rPr lang="fr-FR" sz="2000" dirty="0">
                <a:latin typeface="Arial" charset="0"/>
                <a:cs typeface="Arial" charset="0"/>
              </a:rPr>
              <a:t>                             </a:t>
            </a:r>
            <a:r>
              <a:rPr lang="fr-FR" sz="2000" b="1" dirty="0">
                <a:solidFill>
                  <a:srgbClr val="FF3300"/>
                </a:solidFill>
                <a:latin typeface="Arial" charset="0"/>
                <a:cs typeface="Arial" charset="0"/>
              </a:rPr>
              <a:t>bits 27-24: 	reg X</a:t>
            </a:r>
          </a:p>
          <a:p>
            <a:pPr eaLnBrk="1" hangingPunct="1">
              <a:lnSpc>
                <a:spcPct val="80000"/>
              </a:lnSpc>
              <a:spcBef>
                <a:spcPts val="300"/>
              </a:spcBef>
              <a:buFontTx/>
              <a:buNone/>
            </a:pPr>
            <a:r>
              <a:rPr lang="fr-FR" sz="2000" dirty="0">
                <a:latin typeface="Arial" charset="0"/>
                <a:cs typeface="Arial" charset="0"/>
              </a:rPr>
              <a:t> </a:t>
            </a:r>
            <a:r>
              <a:rPr lang="fr-FR" sz="2000" b="1" dirty="0">
                <a:solidFill>
                  <a:srgbClr val="0000FF"/>
                </a:solidFill>
                <a:latin typeface="Arial" charset="0"/>
                <a:cs typeface="Arial" charset="0"/>
              </a:rPr>
              <a:t>bits 23-20</a:t>
            </a:r>
            <a:r>
              <a:rPr lang="fr-FR" sz="2000" dirty="0">
                <a:solidFill>
                  <a:srgbClr val="0000FF"/>
                </a:solidFill>
                <a:latin typeface="Arial" charset="0"/>
                <a:cs typeface="Arial" charset="0"/>
              </a:rPr>
              <a:t>: 	</a:t>
            </a:r>
            <a:r>
              <a:rPr lang="fr-FR" sz="2000" b="1" dirty="0">
                <a:solidFill>
                  <a:srgbClr val="0000FF"/>
                </a:solidFill>
                <a:latin typeface="Arial" charset="0"/>
                <a:cs typeface="Arial" charset="0"/>
              </a:rPr>
              <a:t>reg Y</a:t>
            </a:r>
            <a:r>
              <a:rPr lang="fr-FR" sz="2000" dirty="0">
                <a:solidFill>
                  <a:schemeClr val="accent2"/>
                </a:solidFill>
                <a:latin typeface="Arial" charset="0"/>
                <a:cs typeface="Arial" charset="0"/>
              </a:rPr>
              <a:t>;</a:t>
            </a:r>
            <a:r>
              <a:rPr lang="fr-FR" sz="2000" dirty="0">
                <a:latin typeface="Arial" charset="0"/>
                <a:cs typeface="Arial" charset="0"/>
              </a:rPr>
              <a:t>                                </a:t>
            </a:r>
            <a:r>
              <a:rPr lang="en-US" sz="2000" dirty="0">
                <a:solidFill>
                  <a:srgbClr val="660066"/>
                </a:solidFill>
                <a:latin typeface="Arial" charset="0"/>
                <a:cs typeface="Arial" charset="0"/>
              </a:rPr>
              <a:t>bits 19-0:  	</a:t>
            </a:r>
            <a:r>
              <a:rPr lang="en-US" sz="2000" dirty="0" err="1">
                <a:solidFill>
                  <a:srgbClr val="660066"/>
                </a:solidFill>
                <a:latin typeface="Arial" charset="0"/>
                <a:cs typeface="Arial" charset="0"/>
              </a:rPr>
              <a:t>Imm</a:t>
            </a:r>
            <a:r>
              <a:rPr lang="en-US" sz="2000" dirty="0">
                <a:solidFill>
                  <a:srgbClr val="660066"/>
                </a:solidFill>
                <a:latin typeface="Arial" charset="0"/>
                <a:cs typeface="Arial" charset="0"/>
              </a:rPr>
              <a:t>. Offset</a:t>
            </a:r>
          </a:p>
          <a:p>
            <a:pPr eaLnBrk="1" hangingPunct="1">
              <a:lnSpc>
                <a:spcPct val="80000"/>
              </a:lnSpc>
              <a:spcBef>
                <a:spcPts val="300"/>
              </a:spcBef>
              <a:buFontTx/>
              <a:buNone/>
            </a:pPr>
            <a:endParaRPr lang="fr-FR" sz="2000" dirty="0">
              <a:solidFill>
                <a:srgbClr val="660066"/>
              </a:solidFill>
              <a:latin typeface="Arial" charset="0"/>
              <a:cs typeface="Arial" charset="0"/>
            </a:endParaRPr>
          </a:p>
          <a:p>
            <a:pPr eaLnBrk="1" hangingPunct="1">
              <a:lnSpc>
                <a:spcPct val="80000"/>
              </a:lnSpc>
              <a:spcBef>
                <a:spcPts val="300"/>
              </a:spcBef>
            </a:pPr>
            <a:r>
              <a:rPr lang="fr-FR" sz="2000" dirty="0">
                <a:latin typeface="Arial" charset="0"/>
                <a:cs typeface="Arial" charset="0"/>
              </a:rPr>
              <a:t>J-type instructions (</a:t>
            </a:r>
            <a:r>
              <a:rPr lang="fr-FR" sz="2000" dirty="0" err="1">
                <a:latin typeface="Arial" charset="0"/>
                <a:cs typeface="Arial" charset="0"/>
              </a:rPr>
              <a:t>jalr</a:t>
            </a:r>
            <a:r>
              <a:rPr lang="fr-FR" sz="2000" dirty="0">
                <a:latin typeface="Arial" charset="0"/>
                <a:cs typeface="Arial" charset="0"/>
              </a:rPr>
              <a:t>):</a:t>
            </a:r>
          </a:p>
          <a:p>
            <a:pPr eaLnBrk="1" hangingPunct="1">
              <a:lnSpc>
                <a:spcPct val="80000"/>
              </a:lnSpc>
              <a:spcBef>
                <a:spcPts val="300"/>
              </a:spcBef>
              <a:buFontTx/>
              <a:buNone/>
            </a:pPr>
            <a:r>
              <a:rPr lang="fr-FR" sz="2000" dirty="0">
                <a:latin typeface="Arial" charset="0"/>
                <a:cs typeface="Arial" charset="0"/>
              </a:rPr>
              <a:t> </a:t>
            </a:r>
            <a:r>
              <a:rPr lang="fr-FR" sz="2000" dirty="0">
                <a:solidFill>
                  <a:srgbClr val="BF8B00"/>
                </a:solidFill>
                <a:latin typeface="Arial" charset="0"/>
                <a:cs typeface="Arial" charset="0"/>
              </a:rPr>
              <a:t>bits 31-28: 	</a:t>
            </a:r>
            <a:r>
              <a:rPr lang="fr-FR" sz="2000" dirty="0" err="1">
                <a:solidFill>
                  <a:srgbClr val="BF8B00"/>
                </a:solidFill>
                <a:latin typeface="Arial" charset="0"/>
                <a:cs typeface="Arial" charset="0"/>
              </a:rPr>
              <a:t>opcode</a:t>
            </a:r>
            <a:r>
              <a:rPr lang="fr-FR" sz="2000" dirty="0">
                <a:solidFill>
                  <a:srgbClr val="BF8B00"/>
                </a:solidFill>
                <a:latin typeface="Arial" charset="0"/>
                <a:cs typeface="Arial" charset="0"/>
              </a:rPr>
              <a:t>;                             </a:t>
            </a:r>
            <a:r>
              <a:rPr lang="fr-FR" sz="2000" b="1" dirty="0">
                <a:solidFill>
                  <a:srgbClr val="FF3300"/>
                </a:solidFill>
                <a:latin typeface="Arial" charset="0"/>
                <a:cs typeface="Arial" charset="0"/>
              </a:rPr>
              <a:t>bits 27-24: 	reg X</a:t>
            </a:r>
          </a:p>
          <a:p>
            <a:pPr eaLnBrk="1" hangingPunct="1">
              <a:lnSpc>
                <a:spcPct val="80000"/>
              </a:lnSpc>
              <a:spcBef>
                <a:spcPts val="300"/>
              </a:spcBef>
              <a:buFontTx/>
              <a:buNone/>
            </a:pPr>
            <a:r>
              <a:rPr lang="fr-FR" sz="2000" dirty="0">
                <a:latin typeface="Arial" charset="0"/>
                <a:cs typeface="Arial" charset="0"/>
              </a:rPr>
              <a:t> </a:t>
            </a:r>
            <a:r>
              <a:rPr lang="fr-FR" sz="2000" b="1" dirty="0">
                <a:solidFill>
                  <a:srgbClr val="0000FF"/>
                </a:solidFill>
                <a:latin typeface="Arial" charset="0"/>
                <a:cs typeface="Arial" charset="0"/>
              </a:rPr>
              <a:t>bits 23-20: 	reg Y</a:t>
            </a:r>
            <a:r>
              <a:rPr lang="fr-FR" sz="2000" dirty="0">
                <a:solidFill>
                  <a:srgbClr val="0000FF"/>
                </a:solidFill>
                <a:latin typeface="Arial" charset="0"/>
                <a:cs typeface="Arial" charset="0"/>
              </a:rPr>
              <a:t>;                                </a:t>
            </a:r>
            <a:r>
              <a:rPr lang="en-US" sz="2000" dirty="0">
                <a:latin typeface="Arial" charset="0"/>
                <a:cs typeface="Arial" charset="0"/>
              </a:rPr>
              <a:t>bits 19-0:  	unused</a:t>
            </a:r>
          </a:p>
          <a:p>
            <a:pPr eaLnBrk="1" hangingPunct="1">
              <a:lnSpc>
                <a:spcPct val="80000"/>
              </a:lnSpc>
              <a:spcBef>
                <a:spcPts val="300"/>
              </a:spcBef>
              <a:buFontTx/>
              <a:buNone/>
            </a:pPr>
            <a:endParaRPr lang="en-US" sz="2000" dirty="0">
              <a:latin typeface="Arial" charset="0"/>
              <a:cs typeface="Arial" charset="0"/>
            </a:endParaRPr>
          </a:p>
          <a:p>
            <a:pPr eaLnBrk="1" hangingPunct="1">
              <a:lnSpc>
                <a:spcPct val="80000"/>
              </a:lnSpc>
              <a:spcBef>
                <a:spcPts val="300"/>
              </a:spcBef>
            </a:pPr>
            <a:r>
              <a:rPr lang="en-US" sz="2000" dirty="0">
                <a:latin typeface="Arial" charset="0"/>
                <a:cs typeface="Arial" charset="0"/>
              </a:rPr>
              <a:t>O-type instructions (halt):</a:t>
            </a:r>
          </a:p>
          <a:p>
            <a:pPr eaLnBrk="1" hangingPunct="1">
              <a:lnSpc>
                <a:spcPct val="80000"/>
              </a:lnSpc>
              <a:spcBef>
                <a:spcPts val="300"/>
              </a:spcBef>
              <a:buFontTx/>
              <a:buNone/>
            </a:pPr>
            <a:r>
              <a:rPr lang="en-US" sz="2000" dirty="0">
                <a:solidFill>
                  <a:schemeClr val="tx2">
                    <a:lumMod val="75000"/>
                    <a:lumOff val="25000"/>
                  </a:schemeClr>
                </a:solidFill>
                <a:latin typeface="Arial" charset="0"/>
                <a:cs typeface="Arial" charset="0"/>
              </a:rPr>
              <a:t> </a:t>
            </a:r>
            <a:r>
              <a:rPr lang="en-US" sz="2000" dirty="0">
                <a:solidFill>
                  <a:schemeClr val="accent3">
                    <a:lumMod val="75000"/>
                  </a:schemeClr>
                </a:solidFill>
                <a:latin typeface="Arial" charset="0"/>
                <a:cs typeface="Arial" charset="0"/>
              </a:rPr>
              <a:t>bits 31-28: 	</a:t>
            </a:r>
            <a:r>
              <a:rPr lang="en-US" sz="2000" dirty="0" err="1">
                <a:solidFill>
                  <a:schemeClr val="accent3">
                    <a:lumMod val="75000"/>
                  </a:schemeClr>
                </a:solidFill>
                <a:latin typeface="Arial" charset="0"/>
                <a:cs typeface="Arial" charset="0"/>
              </a:rPr>
              <a:t>opcode</a:t>
            </a:r>
            <a:r>
              <a:rPr lang="en-US" sz="2000" dirty="0">
                <a:solidFill>
                  <a:schemeClr val="accent3">
                    <a:lumMod val="75000"/>
                  </a:schemeClr>
                </a:solidFill>
                <a:latin typeface="Arial" charset="0"/>
                <a:cs typeface="Arial" charset="0"/>
              </a:rPr>
              <a:t>;            </a:t>
            </a:r>
            <a:r>
              <a:rPr lang="en-US" sz="2000" dirty="0">
                <a:latin typeface="Arial" charset="0"/>
                <a:cs typeface="Arial" charset="0"/>
              </a:rPr>
              <a:t>                 bits 27-0: 	unused</a:t>
            </a:r>
          </a:p>
        </p:txBody>
      </p:sp>
    </p:spTree>
    <p:extLst>
      <p:ext uri="{BB962C8B-B14F-4D97-AF65-F5344CB8AC3E}">
        <p14:creationId xmlns:p14="http://schemas.microsoft.com/office/powerpoint/2010/main" val="34180753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3"/>
          <p:cNvSpPr txBox="1">
            <a:spLocks noChangeArrowheads="1"/>
          </p:cNvSpPr>
          <p:nvPr/>
        </p:nvSpPr>
        <p:spPr bwMode="auto">
          <a:xfrm>
            <a:off x="1295400" y="1828800"/>
            <a:ext cx="457200"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IF</a:t>
            </a:r>
          </a:p>
        </p:txBody>
      </p:sp>
      <p:sp>
        <p:nvSpPr>
          <p:cNvPr id="23555" name="Text Box 4"/>
          <p:cNvSpPr txBox="1">
            <a:spLocks noChangeArrowheads="1"/>
          </p:cNvSpPr>
          <p:nvPr/>
        </p:nvSpPr>
        <p:spPr bwMode="auto">
          <a:xfrm>
            <a:off x="2003425" y="1828800"/>
            <a:ext cx="838200"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ID/RR</a:t>
            </a:r>
          </a:p>
        </p:txBody>
      </p:sp>
      <p:sp>
        <p:nvSpPr>
          <p:cNvPr id="23556" name="Text Box 5"/>
          <p:cNvSpPr txBox="1">
            <a:spLocks noChangeArrowheads="1"/>
          </p:cNvSpPr>
          <p:nvPr/>
        </p:nvSpPr>
        <p:spPr bwMode="auto">
          <a:xfrm>
            <a:off x="3090863" y="1828800"/>
            <a:ext cx="533400"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EX</a:t>
            </a:r>
          </a:p>
        </p:txBody>
      </p:sp>
      <p:sp>
        <p:nvSpPr>
          <p:cNvPr id="23557" name="Text Box 6"/>
          <p:cNvSpPr txBox="1">
            <a:spLocks noChangeArrowheads="1"/>
          </p:cNvSpPr>
          <p:nvPr/>
        </p:nvSpPr>
        <p:spPr bwMode="auto">
          <a:xfrm>
            <a:off x="3803650" y="1828800"/>
            <a:ext cx="762000"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MEM</a:t>
            </a:r>
          </a:p>
        </p:txBody>
      </p:sp>
      <p:sp>
        <p:nvSpPr>
          <p:cNvPr id="23558" name="Text Box 7"/>
          <p:cNvSpPr txBox="1">
            <a:spLocks noChangeArrowheads="1"/>
          </p:cNvSpPr>
          <p:nvPr/>
        </p:nvSpPr>
        <p:spPr bwMode="auto">
          <a:xfrm>
            <a:off x="4768850" y="1828800"/>
            <a:ext cx="914400"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WB</a:t>
            </a:r>
          </a:p>
        </p:txBody>
      </p:sp>
      <p:sp>
        <p:nvSpPr>
          <p:cNvPr id="23559" name="Line 8"/>
          <p:cNvSpPr>
            <a:spLocks noChangeShapeType="1"/>
          </p:cNvSpPr>
          <p:nvPr/>
        </p:nvSpPr>
        <p:spPr bwMode="auto">
          <a:xfrm>
            <a:off x="914400" y="19812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3560" name="Line 9"/>
          <p:cNvSpPr>
            <a:spLocks noChangeShapeType="1"/>
          </p:cNvSpPr>
          <p:nvPr/>
        </p:nvSpPr>
        <p:spPr bwMode="auto">
          <a:xfrm>
            <a:off x="5683250" y="19812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3561" name="Text Box 10"/>
          <p:cNvSpPr txBox="1">
            <a:spLocks noChangeArrowheads="1"/>
          </p:cNvSpPr>
          <p:nvPr/>
        </p:nvSpPr>
        <p:spPr bwMode="auto">
          <a:xfrm>
            <a:off x="76200" y="2100263"/>
            <a:ext cx="13652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Instruction</a:t>
            </a:r>
          </a:p>
          <a:p>
            <a:pPr eaLnBrk="1" hangingPunct="1"/>
            <a:r>
              <a:rPr lang="en-US" sz="1800" b="1"/>
              <a:t>       in</a:t>
            </a:r>
          </a:p>
        </p:txBody>
      </p:sp>
      <p:sp>
        <p:nvSpPr>
          <p:cNvPr id="23562" name="Text Box 11"/>
          <p:cNvSpPr txBox="1">
            <a:spLocks noChangeArrowheads="1"/>
          </p:cNvSpPr>
          <p:nvPr/>
        </p:nvSpPr>
        <p:spPr bwMode="auto">
          <a:xfrm>
            <a:off x="6096000" y="2132013"/>
            <a:ext cx="13652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Instruction</a:t>
            </a:r>
          </a:p>
          <a:p>
            <a:pPr eaLnBrk="1" hangingPunct="1"/>
            <a:r>
              <a:rPr lang="en-US" sz="1800" b="1"/>
              <a:t>      out</a:t>
            </a:r>
          </a:p>
        </p:txBody>
      </p:sp>
      <p:sp>
        <p:nvSpPr>
          <p:cNvPr id="23563" name="Line 17"/>
          <p:cNvSpPr>
            <a:spLocks noChangeShapeType="1"/>
          </p:cNvSpPr>
          <p:nvPr/>
        </p:nvSpPr>
        <p:spPr bwMode="auto">
          <a:xfrm>
            <a:off x="1774825" y="1981200"/>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3564" name="Line 19"/>
          <p:cNvSpPr>
            <a:spLocks noChangeShapeType="1"/>
          </p:cNvSpPr>
          <p:nvPr/>
        </p:nvSpPr>
        <p:spPr bwMode="auto">
          <a:xfrm>
            <a:off x="2862263" y="1981200"/>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3565" name="Line 22"/>
          <p:cNvSpPr>
            <a:spLocks noChangeShapeType="1"/>
          </p:cNvSpPr>
          <p:nvPr/>
        </p:nvSpPr>
        <p:spPr bwMode="auto">
          <a:xfrm>
            <a:off x="3651250" y="19812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3566" name="Line 23"/>
          <p:cNvSpPr>
            <a:spLocks noChangeShapeType="1"/>
          </p:cNvSpPr>
          <p:nvPr/>
        </p:nvSpPr>
        <p:spPr bwMode="auto">
          <a:xfrm>
            <a:off x="4610100" y="19812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3567" name="Text Box 24"/>
          <p:cNvSpPr txBox="1">
            <a:spLocks noChangeArrowheads="1"/>
          </p:cNvSpPr>
          <p:nvPr/>
        </p:nvSpPr>
        <p:spPr bwMode="auto">
          <a:xfrm>
            <a:off x="2286000" y="2368550"/>
            <a:ext cx="34290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a:t>
            </a:r>
            <a:r>
              <a:rPr lang="en-US" sz="1800" b="1" baseline="-25000"/>
              <a:t>4</a:t>
            </a:r>
            <a:endParaRPr lang="en-US" sz="1800" b="1"/>
          </a:p>
        </p:txBody>
      </p:sp>
      <p:sp>
        <p:nvSpPr>
          <p:cNvPr id="23568" name="Text Box 25"/>
          <p:cNvSpPr txBox="1">
            <a:spLocks noChangeArrowheads="1"/>
          </p:cNvSpPr>
          <p:nvPr/>
        </p:nvSpPr>
        <p:spPr bwMode="auto">
          <a:xfrm>
            <a:off x="3232150" y="2368550"/>
            <a:ext cx="342900"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a:t>
            </a:r>
            <a:r>
              <a:rPr lang="en-US" sz="1800" b="1" baseline="-25000"/>
              <a:t>3</a:t>
            </a:r>
            <a:endParaRPr lang="en-US" sz="1800" b="1"/>
          </a:p>
        </p:txBody>
      </p:sp>
      <p:sp>
        <p:nvSpPr>
          <p:cNvPr id="23569" name="Text Box 26"/>
          <p:cNvSpPr txBox="1">
            <a:spLocks noChangeArrowheads="1"/>
          </p:cNvSpPr>
          <p:nvPr/>
        </p:nvSpPr>
        <p:spPr bwMode="auto">
          <a:xfrm>
            <a:off x="4056063" y="2374900"/>
            <a:ext cx="342900"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a:t>
            </a:r>
            <a:r>
              <a:rPr lang="en-US" sz="1800" b="1" baseline="-25000"/>
              <a:t>2</a:t>
            </a:r>
            <a:endParaRPr lang="en-US" sz="1800" b="1"/>
          </a:p>
        </p:txBody>
      </p:sp>
      <p:sp>
        <p:nvSpPr>
          <p:cNvPr id="23570" name="Text Box 27"/>
          <p:cNvSpPr txBox="1">
            <a:spLocks noChangeArrowheads="1"/>
          </p:cNvSpPr>
          <p:nvPr/>
        </p:nvSpPr>
        <p:spPr bwMode="auto">
          <a:xfrm>
            <a:off x="5011738" y="2368550"/>
            <a:ext cx="342900" cy="22701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a:t>
            </a:r>
            <a:r>
              <a:rPr lang="en-US" sz="1800" b="1" baseline="-25000"/>
              <a:t>1</a:t>
            </a:r>
            <a:endParaRPr lang="en-US" sz="1800" b="1"/>
          </a:p>
        </p:txBody>
      </p:sp>
      <p:sp>
        <p:nvSpPr>
          <p:cNvPr id="23571" name="Text Box 28"/>
          <p:cNvSpPr txBox="1">
            <a:spLocks noChangeArrowheads="1"/>
          </p:cNvSpPr>
          <p:nvPr/>
        </p:nvSpPr>
        <p:spPr bwMode="auto">
          <a:xfrm>
            <a:off x="1414463" y="2405063"/>
            <a:ext cx="34290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a:t>
            </a:r>
            <a:r>
              <a:rPr lang="en-US" sz="1800" b="1" baseline="-25000"/>
              <a:t>5</a:t>
            </a:r>
            <a:endParaRPr lang="en-US" sz="1800" b="1"/>
          </a:p>
        </p:txBody>
      </p:sp>
      <p:sp>
        <p:nvSpPr>
          <p:cNvPr id="2" name="Title 1"/>
          <p:cNvSpPr>
            <a:spLocks noGrp="1"/>
          </p:cNvSpPr>
          <p:nvPr>
            <p:ph type="title"/>
          </p:nvPr>
        </p:nvSpPr>
        <p:spPr/>
        <p:txBody>
          <a:bodyPr/>
          <a:lstStyle/>
          <a:p>
            <a:r>
              <a:rPr lang="en-US" dirty="0"/>
              <a:t>Every instruction goes through</a:t>
            </a:r>
          </a:p>
        </p:txBody>
      </p:sp>
      <p:sp>
        <p:nvSpPr>
          <p:cNvPr id="3" name="Content Placeholder 2"/>
          <p:cNvSpPr>
            <a:spLocks noGrp="1"/>
          </p:cNvSpPr>
          <p:nvPr>
            <p:ph idx="1"/>
          </p:nvPr>
        </p:nvSpPr>
        <p:spPr>
          <a:xfrm>
            <a:off x="1677244" y="2865437"/>
            <a:ext cx="7345910" cy="1058159"/>
          </a:xfrm>
        </p:spPr>
        <p:txBody>
          <a:bodyPr>
            <a:normAutofit lnSpcReduction="10000"/>
          </a:bodyPr>
          <a:lstStyle/>
          <a:p>
            <a:r>
              <a:rPr lang="en-US" dirty="0"/>
              <a:t>Some stages don</a:t>
            </a:r>
            <a:r>
              <a:rPr lang="mr-IN" dirty="0"/>
              <a:t>’</a:t>
            </a:r>
            <a:r>
              <a:rPr lang="en-US" dirty="0"/>
              <a:t>t do </a:t>
            </a:r>
            <a:r>
              <a:rPr lang="en-US" dirty="0">
                <a:solidFill>
                  <a:schemeClr val="accent1">
                    <a:lumMod val="60000"/>
                    <a:lumOff val="40000"/>
                  </a:schemeClr>
                </a:solidFill>
              </a:rPr>
              <a:t>anything</a:t>
            </a:r>
            <a:r>
              <a:rPr lang="en-US" dirty="0"/>
              <a:t> for some instructions</a:t>
            </a:r>
          </a:p>
          <a:p>
            <a:r>
              <a:rPr lang="en-US" dirty="0"/>
              <a:t>Each stage works on a </a:t>
            </a:r>
            <a:r>
              <a:rPr lang="en-US" dirty="0">
                <a:solidFill>
                  <a:srgbClr val="FF2929"/>
                </a:solidFill>
              </a:rPr>
              <a:t>different</a:t>
            </a:r>
            <a:r>
              <a:rPr lang="en-US" dirty="0"/>
              <a:t> instruction</a:t>
            </a:r>
          </a:p>
          <a:p>
            <a:endParaRPr lang="en-US" dirty="0"/>
          </a:p>
        </p:txBody>
      </p:sp>
      <p:sp>
        <p:nvSpPr>
          <p:cNvPr id="4" name="TextBox 3"/>
          <p:cNvSpPr txBox="1"/>
          <p:nvPr/>
        </p:nvSpPr>
        <p:spPr>
          <a:xfrm>
            <a:off x="1677244" y="4207914"/>
            <a:ext cx="7345910" cy="1754327"/>
          </a:xfrm>
          <a:prstGeom prst="rect">
            <a:avLst/>
          </a:prstGeom>
          <a:noFill/>
        </p:spPr>
        <p:txBody>
          <a:bodyPr wrap="square" rtlCol="0">
            <a:spAutoFit/>
          </a:bodyPr>
          <a:lstStyle/>
          <a:p>
            <a:r>
              <a:rPr lang="en-US" dirty="0"/>
              <a:t>IF	- fetch instruction into IR and increment PC</a:t>
            </a:r>
          </a:p>
          <a:p>
            <a:r>
              <a:rPr lang="en-US" dirty="0"/>
              <a:t>ID/RR	- decode and read register contents</a:t>
            </a:r>
          </a:p>
          <a:p>
            <a:r>
              <a:rPr lang="en-US" dirty="0"/>
              <a:t>EX	- perform arithmetic/logic (maybe)</a:t>
            </a:r>
          </a:p>
          <a:p>
            <a:r>
              <a:rPr lang="en-US" dirty="0"/>
              <a:t>	- perform address computation (maybe)</a:t>
            </a:r>
          </a:p>
          <a:p>
            <a:r>
              <a:rPr lang="en-US" dirty="0"/>
              <a:t>MEM	- fetch/store memory operand (maybe)</a:t>
            </a:r>
          </a:p>
          <a:p>
            <a:r>
              <a:rPr lang="en-US" dirty="0"/>
              <a:t>WB	- write to register (maybe)</a:t>
            </a:r>
          </a:p>
        </p:txBody>
      </p:sp>
    </p:spTree>
    <p:extLst>
      <p:ext uri="{BB962C8B-B14F-4D97-AF65-F5344CB8AC3E}">
        <p14:creationId xmlns:p14="http://schemas.microsoft.com/office/powerpoint/2010/main" val="55182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3"/>
          <p:cNvSpPr txBox="1">
            <a:spLocks noChangeArrowheads="1"/>
          </p:cNvSpPr>
          <p:nvPr/>
        </p:nvSpPr>
        <p:spPr bwMode="auto">
          <a:xfrm>
            <a:off x="1295400" y="1828800"/>
            <a:ext cx="457200"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IF</a:t>
            </a:r>
          </a:p>
        </p:txBody>
      </p:sp>
      <p:sp>
        <p:nvSpPr>
          <p:cNvPr id="23555" name="Text Box 4"/>
          <p:cNvSpPr txBox="1">
            <a:spLocks noChangeArrowheads="1"/>
          </p:cNvSpPr>
          <p:nvPr/>
        </p:nvSpPr>
        <p:spPr bwMode="auto">
          <a:xfrm>
            <a:off x="2003425" y="1828800"/>
            <a:ext cx="838200"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ID/RR</a:t>
            </a:r>
          </a:p>
        </p:txBody>
      </p:sp>
      <p:sp>
        <p:nvSpPr>
          <p:cNvPr id="23556" name="Text Box 5"/>
          <p:cNvSpPr txBox="1">
            <a:spLocks noChangeArrowheads="1"/>
          </p:cNvSpPr>
          <p:nvPr/>
        </p:nvSpPr>
        <p:spPr bwMode="auto">
          <a:xfrm>
            <a:off x="3090863" y="1828800"/>
            <a:ext cx="533400"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EX</a:t>
            </a:r>
          </a:p>
        </p:txBody>
      </p:sp>
      <p:sp>
        <p:nvSpPr>
          <p:cNvPr id="23557" name="Text Box 6"/>
          <p:cNvSpPr txBox="1">
            <a:spLocks noChangeArrowheads="1"/>
          </p:cNvSpPr>
          <p:nvPr/>
        </p:nvSpPr>
        <p:spPr bwMode="auto">
          <a:xfrm>
            <a:off x="3803650" y="1828800"/>
            <a:ext cx="762000"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MEM</a:t>
            </a:r>
          </a:p>
        </p:txBody>
      </p:sp>
      <p:sp>
        <p:nvSpPr>
          <p:cNvPr id="23558" name="Text Box 7"/>
          <p:cNvSpPr txBox="1">
            <a:spLocks noChangeArrowheads="1"/>
          </p:cNvSpPr>
          <p:nvPr/>
        </p:nvSpPr>
        <p:spPr bwMode="auto">
          <a:xfrm>
            <a:off x="4768850" y="1828800"/>
            <a:ext cx="914400"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WB</a:t>
            </a:r>
          </a:p>
        </p:txBody>
      </p:sp>
      <p:sp>
        <p:nvSpPr>
          <p:cNvPr id="23559" name="Line 8"/>
          <p:cNvSpPr>
            <a:spLocks noChangeShapeType="1"/>
          </p:cNvSpPr>
          <p:nvPr/>
        </p:nvSpPr>
        <p:spPr bwMode="auto">
          <a:xfrm>
            <a:off x="914400" y="19812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3560" name="Line 9"/>
          <p:cNvSpPr>
            <a:spLocks noChangeShapeType="1"/>
          </p:cNvSpPr>
          <p:nvPr/>
        </p:nvSpPr>
        <p:spPr bwMode="auto">
          <a:xfrm>
            <a:off x="5683250" y="19812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3561" name="Text Box 10"/>
          <p:cNvSpPr txBox="1">
            <a:spLocks noChangeArrowheads="1"/>
          </p:cNvSpPr>
          <p:nvPr/>
        </p:nvSpPr>
        <p:spPr bwMode="auto">
          <a:xfrm>
            <a:off x="76200" y="2100263"/>
            <a:ext cx="13652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Instruction</a:t>
            </a:r>
          </a:p>
          <a:p>
            <a:pPr eaLnBrk="1" hangingPunct="1"/>
            <a:r>
              <a:rPr lang="en-US" sz="1800" b="1"/>
              <a:t>       in</a:t>
            </a:r>
          </a:p>
        </p:txBody>
      </p:sp>
      <p:sp>
        <p:nvSpPr>
          <p:cNvPr id="23562" name="Text Box 11"/>
          <p:cNvSpPr txBox="1">
            <a:spLocks noChangeArrowheads="1"/>
          </p:cNvSpPr>
          <p:nvPr/>
        </p:nvSpPr>
        <p:spPr bwMode="auto">
          <a:xfrm>
            <a:off x="6096000" y="2132013"/>
            <a:ext cx="13652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Instruction</a:t>
            </a:r>
          </a:p>
          <a:p>
            <a:pPr eaLnBrk="1" hangingPunct="1"/>
            <a:r>
              <a:rPr lang="en-US" sz="1800" b="1"/>
              <a:t>      out</a:t>
            </a:r>
          </a:p>
        </p:txBody>
      </p:sp>
      <p:sp>
        <p:nvSpPr>
          <p:cNvPr id="23563" name="Line 17"/>
          <p:cNvSpPr>
            <a:spLocks noChangeShapeType="1"/>
          </p:cNvSpPr>
          <p:nvPr/>
        </p:nvSpPr>
        <p:spPr bwMode="auto">
          <a:xfrm>
            <a:off x="1774825" y="1981200"/>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3564" name="Line 19"/>
          <p:cNvSpPr>
            <a:spLocks noChangeShapeType="1"/>
          </p:cNvSpPr>
          <p:nvPr/>
        </p:nvSpPr>
        <p:spPr bwMode="auto">
          <a:xfrm>
            <a:off x="2862263" y="1981200"/>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3565" name="Line 22"/>
          <p:cNvSpPr>
            <a:spLocks noChangeShapeType="1"/>
          </p:cNvSpPr>
          <p:nvPr/>
        </p:nvSpPr>
        <p:spPr bwMode="auto">
          <a:xfrm>
            <a:off x="3651250" y="19812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3566" name="Line 23"/>
          <p:cNvSpPr>
            <a:spLocks noChangeShapeType="1"/>
          </p:cNvSpPr>
          <p:nvPr/>
        </p:nvSpPr>
        <p:spPr bwMode="auto">
          <a:xfrm>
            <a:off x="4610100" y="19812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3567" name="Text Box 24"/>
          <p:cNvSpPr txBox="1">
            <a:spLocks noChangeArrowheads="1"/>
          </p:cNvSpPr>
          <p:nvPr/>
        </p:nvSpPr>
        <p:spPr bwMode="auto">
          <a:xfrm>
            <a:off x="2286000" y="2368550"/>
            <a:ext cx="34290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a:t>
            </a:r>
            <a:r>
              <a:rPr lang="en-US" sz="1800" b="1" baseline="-25000"/>
              <a:t>4</a:t>
            </a:r>
            <a:endParaRPr lang="en-US" sz="1800" b="1"/>
          </a:p>
        </p:txBody>
      </p:sp>
      <p:sp>
        <p:nvSpPr>
          <p:cNvPr id="23568" name="Text Box 25"/>
          <p:cNvSpPr txBox="1">
            <a:spLocks noChangeArrowheads="1"/>
          </p:cNvSpPr>
          <p:nvPr/>
        </p:nvSpPr>
        <p:spPr bwMode="auto">
          <a:xfrm>
            <a:off x="3232150" y="2368550"/>
            <a:ext cx="342900"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a:t>
            </a:r>
            <a:r>
              <a:rPr lang="en-US" sz="1800" b="1" baseline="-25000"/>
              <a:t>3</a:t>
            </a:r>
            <a:endParaRPr lang="en-US" sz="1800" b="1"/>
          </a:p>
        </p:txBody>
      </p:sp>
      <p:sp>
        <p:nvSpPr>
          <p:cNvPr id="23569" name="Text Box 26"/>
          <p:cNvSpPr txBox="1">
            <a:spLocks noChangeArrowheads="1"/>
          </p:cNvSpPr>
          <p:nvPr/>
        </p:nvSpPr>
        <p:spPr bwMode="auto">
          <a:xfrm>
            <a:off x="4056063" y="2374900"/>
            <a:ext cx="342900" cy="342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a:t>
            </a:r>
            <a:r>
              <a:rPr lang="en-US" sz="1800" b="1" baseline="-25000"/>
              <a:t>2</a:t>
            </a:r>
            <a:endParaRPr lang="en-US" sz="1800" b="1"/>
          </a:p>
        </p:txBody>
      </p:sp>
      <p:sp>
        <p:nvSpPr>
          <p:cNvPr id="23570" name="Text Box 27"/>
          <p:cNvSpPr txBox="1">
            <a:spLocks noChangeArrowheads="1"/>
          </p:cNvSpPr>
          <p:nvPr/>
        </p:nvSpPr>
        <p:spPr bwMode="auto">
          <a:xfrm>
            <a:off x="5011738" y="2368550"/>
            <a:ext cx="342900" cy="22701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a:t>
            </a:r>
            <a:r>
              <a:rPr lang="en-US" sz="1800" b="1" baseline="-25000"/>
              <a:t>1</a:t>
            </a:r>
            <a:endParaRPr lang="en-US" sz="1800" b="1"/>
          </a:p>
        </p:txBody>
      </p:sp>
      <p:sp>
        <p:nvSpPr>
          <p:cNvPr id="23571" name="Text Box 28"/>
          <p:cNvSpPr txBox="1">
            <a:spLocks noChangeArrowheads="1"/>
          </p:cNvSpPr>
          <p:nvPr/>
        </p:nvSpPr>
        <p:spPr bwMode="auto">
          <a:xfrm>
            <a:off x="1414463" y="2405063"/>
            <a:ext cx="34290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a:t>
            </a:r>
            <a:r>
              <a:rPr lang="en-US" sz="1800" b="1" baseline="-25000"/>
              <a:t>5</a:t>
            </a:r>
            <a:endParaRPr lang="en-US" sz="1800" b="1"/>
          </a:p>
        </p:txBody>
      </p:sp>
      <p:sp>
        <p:nvSpPr>
          <p:cNvPr id="2" name="Title 1"/>
          <p:cNvSpPr>
            <a:spLocks noGrp="1"/>
          </p:cNvSpPr>
          <p:nvPr>
            <p:ph type="title"/>
          </p:nvPr>
        </p:nvSpPr>
        <p:spPr/>
        <p:txBody>
          <a:bodyPr>
            <a:normAutofit fontScale="90000"/>
          </a:bodyPr>
          <a:lstStyle/>
          <a:p>
            <a:r>
              <a:rPr lang="en-US" dirty="0"/>
              <a:t>How do we electrically isolate each stage?</a:t>
            </a:r>
          </a:p>
        </p:txBody>
      </p:sp>
      <p:sp>
        <p:nvSpPr>
          <p:cNvPr id="3" name="Content Placeholder 2"/>
          <p:cNvSpPr>
            <a:spLocks noGrp="1"/>
          </p:cNvSpPr>
          <p:nvPr>
            <p:ph idx="1"/>
          </p:nvPr>
        </p:nvSpPr>
        <p:spPr>
          <a:xfrm>
            <a:off x="1677244" y="2865437"/>
            <a:ext cx="7345910" cy="3768662"/>
          </a:xfrm>
        </p:spPr>
        <p:txBody>
          <a:bodyPr>
            <a:normAutofit/>
          </a:bodyPr>
          <a:lstStyle/>
          <a:p>
            <a:r>
              <a:rPr lang="en-US" dirty="0"/>
              <a:t>Think of our sandwich assembly line</a:t>
            </a:r>
          </a:p>
          <a:p>
            <a:r>
              <a:rPr lang="en-US" dirty="0"/>
              <a:t>Each station passes two things to the next</a:t>
            </a:r>
          </a:p>
          <a:p>
            <a:pPr lvl="1"/>
            <a:r>
              <a:rPr lang="en-US" dirty="0"/>
              <a:t>The order form</a:t>
            </a:r>
          </a:p>
          <a:p>
            <a:pPr lvl="1"/>
            <a:r>
              <a:rPr lang="en-US" dirty="0"/>
              <a:t>A partially assembled sandwich</a:t>
            </a:r>
          </a:p>
          <a:p>
            <a:r>
              <a:rPr lang="en-US" dirty="0"/>
              <a:t>What’s analogous in our data path</a:t>
            </a:r>
          </a:p>
          <a:p>
            <a:pPr lvl="1"/>
            <a:r>
              <a:rPr lang="en-US" dirty="0"/>
              <a:t>Is the IR equivalent to the order form?</a:t>
            </a:r>
          </a:p>
          <a:p>
            <a:pPr lvl="1"/>
            <a:r>
              <a:rPr lang="en-US" dirty="0"/>
              <a:t>What is a “partially assembled data sandwich”?</a:t>
            </a:r>
          </a:p>
        </p:txBody>
      </p:sp>
    </p:spTree>
    <p:extLst>
      <p:ext uri="{BB962C8B-B14F-4D97-AF65-F5344CB8AC3E}">
        <p14:creationId xmlns:p14="http://schemas.microsoft.com/office/powerpoint/2010/main" val="88646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ssolv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Electrical isolation between stages</a:t>
            </a:r>
          </a:p>
        </p:txBody>
      </p:sp>
      <p:sp>
        <p:nvSpPr>
          <p:cNvPr id="3" name="Content Placeholder 2"/>
          <p:cNvSpPr>
            <a:spLocks noGrp="1"/>
          </p:cNvSpPr>
          <p:nvPr>
            <p:ph idx="1"/>
          </p:nvPr>
        </p:nvSpPr>
        <p:spPr>
          <a:xfrm>
            <a:off x="1535072" y="4880802"/>
            <a:ext cx="7076747" cy="1813998"/>
          </a:xfrm>
        </p:spPr>
        <p:txBody>
          <a:bodyPr/>
          <a:lstStyle/>
          <a:p>
            <a:r>
              <a:rPr lang="en-US" dirty="0"/>
              <a:t>Registers act as a </a:t>
            </a:r>
            <a:r>
              <a:rPr lang="en-US" dirty="0">
                <a:solidFill>
                  <a:srgbClr val="FF2929"/>
                </a:solidFill>
              </a:rPr>
              <a:t>wall</a:t>
            </a:r>
            <a:r>
              <a:rPr lang="en-US" dirty="0"/>
              <a:t> to isolate the actions of each combinational logic cloud!</a:t>
            </a:r>
          </a:p>
          <a:p>
            <a:r>
              <a:rPr lang="en-US" dirty="0"/>
              <a:t>On each clock tick, the registers send their output to drive the next stage of combinational logic</a:t>
            </a:r>
          </a:p>
        </p:txBody>
      </p:sp>
      <p:sp>
        <p:nvSpPr>
          <p:cNvPr id="4" name="Rectangle 3"/>
          <p:cNvSpPr/>
          <p:nvPr/>
        </p:nvSpPr>
        <p:spPr>
          <a:xfrm>
            <a:off x="1625199" y="2189253"/>
            <a:ext cx="559208" cy="164904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dirty="0">
                <a:ln>
                  <a:solidFill>
                    <a:schemeClr val="tx1"/>
                  </a:solidFill>
                </a:ln>
                <a:noFill/>
              </a:rPr>
              <a:t>register</a:t>
            </a:r>
          </a:p>
        </p:txBody>
      </p:sp>
      <p:sp>
        <p:nvSpPr>
          <p:cNvPr id="5" name="Rectangle 4"/>
          <p:cNvSpPr/>
          <p:nvPr/>
        </p:nvSpPr>
        <p:spPr>
          <a:xfrm>
            <a:off x="5831515" y="2189253"/>
            <a:ext cx="559208" cy="164904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dirty="0">
                <a:ln>
                  <a:solidFill>
                    <a:schemeClr val="tx1"/>
                  </a:solidFill>
                </a:ln>
                <a:noFill/>
              </a:rPr>
              <a:t>register</a:t>
            </a:r>
          </a:p>
        </p:txBody>
      </p:sp>
      <p:sp>
        <p:nvSpPr>
          <p:cNvPr id="6" name="Rectangle 5"/>
          <p:cNvSpPr/>
          <p:nvPr/>
        </p:nvSpPr>
        <p:spPr>
          <a:xfrm>
            <a:off x="7934674" y="2189253"/>
            <a:ext cx="559208" cy="164904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dirty="0">
                <a:ln>
                  <a:solidFill>
                    <a:schemeClr val="tx1"/>
                  </a:solidFill>
                </a:ln>
                <a:noFill/>
              </a:rPr>
              <a:t>register</a:t>
            </a:r>
          </a:p>
        </p:txBody>
      </p:sp>
      <p:sp>
        <p:nvSpPr>
          <p:cNvPr id="7" name="Rectangle 6"/>
          <p:cNvSpPr/>
          <p:nvPr/>
        </p:nvSpPr>
        <p:spPr>
          <a:xfrm>
            <a:off x="3728357" y="2189253"/>
            <a:ext cx="559208" cy="164904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dirty="0">
                <a:ln>
                  <a:solidFill>
                    <a:schemeClr val="tx1"/>
                  </a:solidFill>
                </a:ln>
                <a:noFill/>
              </a:rPr>
              <a:t>register</a:t>
            </a:r>
          </a:p>
        </p:txBody>
      </p:sp>
      <p:sp>
        <p:nvSpPr>
          <p:cNvPr id="8" name="Cloud 7"/>
          <p:cNvSpPr/>
          <p:nvPr/>
        </p:nvSpPr>
        <p:spPr>
          <a:xfrm>
            <a:off x="2387321" y="2483048"/>
            <a:ext cx="1138122" cy="1061456"/>
          </a:xfrm>
          <a:prstGeom prst="cloud">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Combo logic</a:t>
            </a:r>
          </a:p>
        </p:txBody>
      </p:sp>
      <p:sp>
        <p:nvSpPr>
          <p:cNvPr id="9" name="Cloud 8"/>
          <p:cNvSpPr/>
          <p:nvPr/>
        </p:nvSpPr>
        <p:spPr>
          <a:xfrm>
            <a:off x="284163" y="2483048"/>
            <a:ext cx="1138122" cy="1061456"/>
          </a:xfrm>
          <a:prstGeom prst="cloud">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Combo logic</a:t>
            </a:r>
          </a:p>
        </p:txBody>
      </p:sp>
      <p:sp>
        <p:nvSpPr>
          <p:cNvPr id="10" name="Cloud 9"/>
          <p:cNvSpPr/>
          <p:nvPr/>
        </p:nvSpPr>
        <p:spPr>
          <a:xfrm>
            <a:off x="4490479" y="2483048"/>
            <a:ext cx="1138122" cy="1061456"/>
          </a:xfrm>
          <a:prstGeom prst="cloud">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Combo logic</a:t>
            </a:r>
          </a:p>
        </p:txBody>
      </p:sp>
      <p:sp>
        <p:nvSpPr>
          <p:cNvPr id="11" name="Cloud 10"/>
          <p:cNvSpPr/>
          <p:nvPr/>
        </p:nvSpPr>
        <p:spPr>
          <a:xfrm>
            <a:off x="6593637" y="2483048"/>
            <a:ext cx="1138122" cy="1061456"/>
          </a:xfrm>
          <a:prstGeom prst="cloud">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Combo logic</a:t>
            </a:r>
          </a:p>
        </p:txBody>
      </p:sp>
      <p:grpSp>
        <p:nvGrpSpPr>
          <p:cNvPr id="16" name="Group 15"/>
          <p:cNvGrpSpPr/>
          <p:nvPr/>
        </p:nvGrpSpPr>
        <p:grpSpPr>
          <a:xfrm>
            <a:off x="1421337" y="3013775"/>
            <a:ext cx="966932" cy="2"/>
            <a:chOff x="1421337" y="3013775"/>
            <a:chExt cx="966932" cy="2"/>
          </a:xfrm>
        </p:grpSpPr>
        <p:cxnSp>
          <p:nvCxnSpPr>
            <p:cNvPr id="13" name="Straight Arrow Connector 12"/>
            <p:cNvCxnSpPr>
              <a:stCxn id="9" idx="0"/>
              <a:endCxn id="4" idx="1"/>
            </p:cNvCxnSpPr>
            <p:nvPr/>
          </p:nvCxnSpPr>
          <p:spPr>
            <a:xfrm>
              <a:off x="1421337" y="3013776"/>
              <a:ext cx="203862"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2184407" y="3013775"/>
              <a:ext cx="203862"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7" name="Group 16"/>
          <p:cNvGrpSpPr/>
          <p:nvPr/>
        </p:nvGrpSpPr>
        <p:grpSpPr>
          <a:xfrm>
            <a:off x="3525443" y="3013777"/>
            <a:ext cx="966932" cy="2"/>
            <a:chOff x="1421337" y="3013775"/>
            <a:chExt cx="966932" cy="2"/>
          </a:xfrm>
        </p:grpSpPr>
        <p:cxnSp>
          <p:nvCxnSpPr>
            <p:cNvPr id="18" name="Straight Arrow Connector 17"/>
            <p:cNvCxnSpPr/>
            <p:nvPr/>
          </p:nvCxnSpPr>
          <p:spPr>
            <a:xfrm>
              <a:off x="1421337" y="3013776"/>
              <a:ext cx="203862"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2184407" y="3013775"/>
              <a:ext cx="203862"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0" name="Group 19"/>
          <p:cNvGrpSpPr/>
          <p:nvPr/>
        </p:nvGrpSpPr>
        <p:grpSpPr>
          <a:xfrm>
            <a:off x="5629549" y="3013779"/>
            <a:ext cx="966932" cy="2"/>
            <a:chOff x="1421337" y="3013775"/>
            <a:chExt cx="966932" cy="2"/>
          </a:xfrm>
        </p:grpSpPr>
        <p:cxnSp>
          <p:nvCxnSpPr>
            <p:cNvPr id="21" name="Straight Arrow Connector 20"/>
            <p:cNvCxnSpPr/>
            <p:nvPr/>
          </p:nvCxnSpPr>
          <p:spPr>
            <a:xfrm>
              <a:off x="1421337" y="3013776"/>
              <a:ext cx="203862"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2184407" y="3013775"/>
              <a:ext cx="203862"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3" name="Group 22"/>
          <p:cNvGrpSpPr/>
          <p:nvPr/>
        </p:nvGrpSpPr>
        <p:grpSpPr>
          <a:xfrm>
            <a:off x="7733655" y="3013781"/>
            <a:ext cx="966932" cy="2"/>
            <a:chOff x="1421337" y="3013775"/>
            <a:chExt cx="966932" cy="2"/>
          </a:xfrm>
        </p:grpSpPr>
        <p:cxnSp>
          <p:nvCxnSpPr>
            <p:cNvPr id="24" name="Straight Arrow Connector 23"/>
            <p:cNvCxnSpPr/>
            <p:nvPr/>
          </p:nvCxnSpPr>
          <p:spPr>
            <a:xfrm>
              <a:off x="1421337" y="3013776"/>
              <a:ext cx="203862"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2184407" y="3013775"/>
              <a:ext cx="203862"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7" name="Straight Connector 26"/>
          <p:cNvCxnSpPr/>
          <p:nvPr/>
        </p:nvCxnSpPr>
        <p:spPr>
          <a:xfrm>
            <a:off x="597120" y="4264778"/>
            <a:ext cx="761715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endCxn id="6" idx="2"/>
          </p:cNvCxnSpPr>
          <p:nvPr/>
        </p:nvCxnSpPr>
        <p:spPr>
          <a:xfrm flipV="1">
            <a:off x="8214278" y="3838300"/>
            <a:ext cx="0" cy="42647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V="1">
            <a:off x="6101411" y="3838300"/>
            <a:ext cx="0" cy="42647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V="1">
            <a:off x="3988544" y="3838300"/>
            <a:ext cx="0" cy="42647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V="1">
            <a:off x="1885155" y="3838300"/>
            <a:ext cx="0" cy="42647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521296" y="3885686"/>
            <a:ext cx="805638" cy="369332"/>
          </a:xfrm>
          <a:prstGeom prst="rect">
            <a:avLst/>
          </a:prstGeom>
          <a:noFill/>
        </p:spPr>
        <p:txBody>
          <a:bodyPr wrap="square" rtlCol="0">
            <a:spAutoFit/>
          </a:bodyPr>
          <a:lstStyle/>
          <a:p>
            <a:r>
              <a:rPr lang="en-US" dirty="0"/>
              <a:t>Clock</a:t>
            </a:r>
          </a:p>
        </p:txBody>
      </p:sp>
      <p:cxnSp>
        <p:nvCxnSpPr>
          <p:cNvPr id="38" name="Elbow Connector 37"/>
          <p:cNvCxnSpPr/>
          <p:nvPr/>
        </p:nvCxnSpPr>
        <p:spPr>
          <a:xfrm flipV="1">
            <a:off x="701380" y="4378505"/>
            <a:ext cx="388602" cy="170592"/>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40" name="Elbow Connector 39"/>
          <p:cNvCxnSpPr/>
          <p:nvPr/>
        </p:nvCxnSpPr>
        <p:spPr>
          <a:xfrm flipV="1">
            <a:off x="1089982" y="4388745"/>
            <a:ext cx="388602" cy="170592"/>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1089982" y="4378505"/>
            <a:ext cx="0" cy="181596"/>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Elbow Connector 42"/>
          <p:cNvCxnSpPr/>
          <p:nvPr/>
        </p:nvCxnSpPr>
        <p:spPr>
          <a:xfrm flipV="1">
            <a:off x="1478206" y="4389509"/>
            <a:ext cx="388602" cy="170592"/>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1478206" y="4379269"/>
            <a:ext cx="0" cy="180832"/>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107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3"/>
          <p:cNvSpPr txBox="1">
            <a:spLocks noChangeArrowheads="1"/>
          </p:cNvSpPr>
          <p:nvPr/>
        </p:nvSpPr>
        <p:spPr bwMode="auto">
          <a:xfrm>
            <a:off x="1219200" y="2425268"/>
            <a:ext cx="457200" cy="377579"/>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dirty="0"/>
              <a:t>IF</a:t>
            </a:r>
          </a:p>
        </p:txBody>
      </p:sp>
      <p:sp>
        <p:nvSpPr>
          <p:cNvPr id="24580" name="Text Box 4"/>
          <p:cNvSpPr txBox="1">
            <a:spLocks noChangeArrowheads="1"/>
          </p:cNvSpPr>
          <p:nvPr/>
        </p:nvSpPr>
        <p:spPr bwMode="auto">
          <a:xfrm>
            <a:off x="2590800" y="2425268"/>
            <a:ext cx="838200" cy="377579"/>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ID/RR</a:t>
            </a:r>
          </a:p>
        </p:txBody>
      </p:sp>
      <p:sp>
        <p:nvSpPr>
          <p:cNvPr id="24581" name="Text Box 5"/>
          <p:cNvSpPr txBox="1">
            <a:spLocks noChangeArrowheads="1"/>
          </p:cNvSpPr>
          <p:nvPr/>
        </p:nvSpPr>
        <p:spPr bwMode="auto">
          <a:xfrm>
            <a:off x="4114800" y="2425268"/>
            <a:ext cx="533400" cy="377579"/>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EX</a:t>
            </a:r>
          </a:p>
        </p:txBody>
      </p:sp>
      <p:sp>
        <p:nvSpPr>
          <p:cNvPr id="24582" name="Text Box 6"/>
          <p:cNvSpPr txBox="1">
            <a:spLocks noChangeArrowheads="1"/>
          </p:cNvSpPr>
          <p:nvPr/>
        </p:nvSpPr>
        <p:spPr bwMode="auto">
          <a:xfrm>
            <a:off x="5334000" y="2425268"/>
            <a:ext cx="762000" cy="377579"/>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MEM</a:t>
            </a:r>
          </a:p>
        </p:txBody>
      </p:sp>
      <p:sp>
        <p:nvSpPr>
          <p:cNvPr id="24583" name="Text Box 7"/>
          <p:cNvSpPr txBox="1">
            <a:spLocks noChangeArrowheads="1"/>
          </p:cNvSpPr>
          <p:nvPr/>
        </p:nvSpPr>
        <p:spPr bwMode="auto">
          <a:xfrm>
            <a:off x="6788150" y="2425268"/>
            <a:ext cx="914400" cy="377579"/>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WB</a:t>
            </a:r>
          </a:p>
        </p:txBody>
      </p:sp>
      <p:sp>
        <p:nvSpPr>
          <p:cNvPr id="24584" name="Line 8"/>
          <p:cNvSpPr>
            <a:spLocks noChangeShapeType="1"/>
          </p:cNvSpPr>
          <p:nvPr/>
        </p:nvSpPr>
        <p:spPr bwMode="auto">
          <a:xfrm>
            <a:off x="838200" y="2577569"/>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4585" name="Line 9"/>
          <p:cNvSpPr>
            <a:spLocks noChangeShapeType="1"/>
          </p:cNvSpPr>
          <p:nvPr/>
        </p:nvSpPr>
        <p:spPr bwMode="auto">
          <a:xfrm>
            <a:off x="7702550" y="2577569"/>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4586" name="Text Box 10"/>
          <p:cNvSpPr txBox="1">
            <a:spLocks noChangeArrowheads="1"/>
          </p:cNvSpPr>
          <p:nvPr/>
        </p:nvSpPr>
        <p:spPr bwMode="auto">
          <a:xfrm>
            <a:off x="0" y="2698141"/>
            <a:ext cx="1365250" cy="6409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Instruction</a:t>
            </a:r>
          </a:p>
          <a:p>
            <a:pPr eaLnBrk="1" hangingPunct="1"/>
            <a:r>
              <a:rPr lang="en-US" sz="1800" b="1" dirty="0"/>
              <a:t>       in</a:t>
            </a:r>
          </a:p>
        </p:txBody>
      </p:sp>
      <p:sp>
        <p:nvSpPr>
          <p:cNvPr id="24587" name="Text Box 11"/>
          <p:cNvSpPr txBox="1">
            <a:spLocks noChangeArrowheads="1"/>
          </p:cNvSpPr>
          <p:nvPr/>
        </p:nvSpPr>
        <p:spPr bwMode="auto">
          <a:xfrm>
            <a:off x="7626350" y="2729870"/>
            <a:ext cx="1365250" cy="6409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Instruction</a:t>
            </a:r>
          </a:p>
          <a:p>
            <a:pPr eaLnBrk="1" hangingPunct="1"/>
            <a:r>
              <a:rPr lang="en-US" sz="1800" b="1"/>
              <a:t>      out</a:t>
            </a:r>
          </a:p>
        </p:txBody>
      </p:sp>
      <p:sp>
        <p:nvSpPr>
          <p:cNvPr id="24592" name="Line 16"/>
          <p:cNvSpPr>
            <a:spLocks noChangeShapeType="1"/>
          </p:cNvSpPr>
          <p:nvPr/>
        </p:nvSpPr>
        <p:spPr bwMode="auto">
          <a:xfrm>
            <a:off x="1676400" y="2577569"/>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4594" name="Line 18"/>
          <p:cNvSpPr>
            <a:spLocks noChangeShapeType="1"/>
          </p:cNvSpPr>
          <p:nvPr/>
        </p:nvSpPr>
        <p:spPr bwMode="auto">
          <a:xfrm>
            <a:off x="3429000" y="2577569"/>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4596" name="Line 20"/>
          <p:cNvSpPr>
            <a:spLocks noChangeShapeType="1"/>
          </p:cNvSpPr>
          <p:nvPr/>
        </p:nvSpPr>
        <p:spPr bwMode="auto">
          <a:xfrm>
            <a:off x="4648200" y="2577569"/>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4597" name="Line 21"/>
          <p:cNvSpPr>
            <a:spLocks noChangeShapeType="1"/>
          </p:cNvSpPr>
          <p:nvPr/>
        </p:nvSpPr>
        <p:spPr bwMode="auto">
          <a:xfrm>
            <a:off x="6096000" y="2577569"/>
            <a:ext cx="69215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 name="Title 1"/>
          <p:cNvSpPr>
            <a:spLocks noGrp="1"/>
          </p:cNvSpPr>
          <p:nvPr>
            <p:ph type="title"/>
          </p:nvPr>
        </p:nvSpPr>
        <p:spPr/>
        <p:txBody>
          <a:bodyPr/>
          <a:lstStyle/>
          <a:p>
            <a:r>
              <a:rPr lang="en-US" dirty="0"/>
              <a:t>What’s in these pipeline boxes?</a:t>
            </a:r>
          </a:p>
        </p:txBody>
      </p:sp>
      <p:sp>
        <p:nvSpPr>
          <p:cNvPr id="4" name="Content Placeholder 3"/>
          <p:cNvSpPr>
            <a:spLocks noGrp="1"/>
          </p:cNvSpPr>
          <p:nvPr>
            <p:ph idx="1"/>
          </p:nvPr>
        </p:nvSpPr>
        <p:spPr>
          <a:xfrm>
            <a:off x="1781503" y="3516073"/>
            <a:ext cx="7076747" cy="3013776"/>
          </a:xfrm>
        </p:spPr>
        <p:txBody>
          <a:bodyPr/>
          <a:lstStyle/>
          <a:p>
            <a:r>
              <a:rPr lang="en-US" dirty="0"/>
              <a:t>How do we separate our pipeline boxes?</a:t>
            </a:r>
          </a:p>
          <a:p>
            <a:r>
              <a:rPr lang="en-US" dirty="0"/>
              <a:t>The boxes are really just combinational logic clouds</a:t>
            </a:r>
          </a:p>
          <a:p>
            <a:r>
              <a:rPr lang="en-US" dirty="0"/>
              <a:t>So we already know how to separate them</a:t>
            </a:r>
            <a:r>
              <a:rPr lang="mr-IN" dirty="0"/>
              <a:t>…</a:t>
            </a:r>
            <a:endParaRPr lang="en-US" dirty="0"/>
          </a:p>
        </p:txBody>
      </p:sp>
      <p:grpSp>
        <p:nvGrpSpPr>
          <p:cNvPr id="26" name="Group 2"/>
          <p:cNvGrpSpPr>
            <a:grpSpLocks/>
          </p:cNvGrpSpPr>
          <p:nvPr/>
        </p:nvGrpSpPr>
        <p:grpSpPr bwMode="auto">
          <a:xfrm>
            <a:off x="13408" y="2368251"/>
            <a:ext cx="8083550" cy="642519"/>
            <a:chOff x="48" y="1152"/>
            <a:chExt cx="5092" cy="405"/>
          </a:xfrm>
        </p:grpSpPr>
        <p:sp>
          <p:nvSpPr>
            <p:cNvPr id="27" name="Text Box 3"/>
            <p:cNvSpPr txBox="1">
              <a:spLocks noChangeArrowheads="1"/>
            </p:cNvSpPr>
            <p:nvPr/>
          </p:nvSpPr>
          <p:spPr bwMode="auto">
            <a:xfrm>
              <a:off x="816" y="1152"/>
              <a:ext cx="396" cy="295"/>
            </a:xfrm>
            <a:prstGeom prst="cloud">
              <a:avLst/>
            </a:prstGeom>
            <a:solidFill>
              <a:srgbClr val="3366FF"/>
            </a:solidFill>
            <a:ln w="9525">
              <a:solidFill>
                <a:schemeClr val="tx1"/>
              </a:solidFill>
              <a:miter lim="800000"/>
              <a:headEnd/>
              <a:tailEnd/>
            </a:ln>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spcBef>
                  <a:spcPct val="50000"/>
                </a:spcBef>
              </a:pPr>
              <a:r>
                <a:rPr lang="en-US" sz="1400" dirty="0">
                  <a:solidFill>
                    <a:schemeClr val="bg1"/>
                  </a:solidFill>
                </a:rPr>
                <a:t>IF</a:t>
              </a:r>
            </a:p>
          </p:txBody>
        </p:sp>
        <p:sp>
          <p:nvSpPr>
            <p:cNvPr id="28" name="Text Box 4"/>
            <p:cNvSpPr txBox="1">
              <a:spLocks noChangeArrowheads="1"/>
            </p:cNvSpPr>
            <p:nvPr/>
          </p:nvSpPr>
          <p:spPr bwMode="auto">
            <a:xfrm>
              <a:off x="1512" y="1152"/>
              <a:ext cx="726" cy="295"/>
            </a:xfrm>
            <a:prstGeom prst="cloud">
              <a:avLst/>
            </a:prstGeom>
            <a:solidFill>
              <a:srgbClr val="3366FF"/>
            </a:solidFill>
            <a:ln w="9525">
              <a:solidFill>
                <a:schemeClr val="tx1"/>
              </a:solidFill>
              <a:miter lim="800000"/>
              <a:headEnd/>
              <a:tailEnd/>
            </a:ln>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spcBef>
                  <a:spcPct val="50000"/>
                </a:spcBef>
              </a:pPr>
              <a:r>
                <a:rPr lang="en-US" sz="1400">
                  <a:solidFill>
                    <a:schemeClr val="bg1"/>
                  </a:solidFill>
                </a:rPr>
                <a:t>ID/RR</a:t>
              </a:r>
            </a:p>
          </p:txBody>
        </p:sp>
        <p:sp>
          <p:nvSpPr>
            <p:cNvPr id="29" name="Text Box 5"/>
            <p:cNvSpPr txBox="1">
              <a:spLocks noChangeArrowheads="1"/>
            </p:cNvSpPr>
            <p:nvPr/>
          </p:nvSpPr>
          <p:spPr bwMode="auto">
            <a:xfrm>
              <a:off x="2472" y="1152"/>
              <a:ext cx="462" cy="295"/>
            </a:xfrm>
            <a:prstGeom prst="cloud">
              <a:avLst/>
            </a:prstGeom>
            <a:solidFill>
              <a:srgbClr val="3366FF"/>
            </a:solidFill>
            <a:ln w="9525">
              <a:solidFill>
                <a:schemeClr val="tx1"/>
              </a:solidFill>
              <a:miter lim="800000"/>
              <a:headEnd/>
              <a:tailEnd/>
            </a:ln>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spcBef>
                  <a:spcPct val="50000"/>
                </a:spcBef>
              </a:pPr>
              <a:r>
                <a:rPr lang="en-US" sz="1400">
                  <a:solidFill>
                    <a:schemeClr val="bg1"/>
                  </a:solidFill>
                </a:rPr>
                <a:t>EX</a:t>
              </a:r>
            </a:p>
          </p:txBody>
        </p:sp>
        <p:sp>
          <p:nvSpPr>
            <p:cNvPr id="30" name="Text Box 6"/>
            <p:cNvSpPr txBox="1">
              <a:spLocks noChangeArrowheads="1"/>
            </p:cNvSpPr>
            <p:nvPr/>
          </p:nvSpPr>
          <p:spPr bwMode="auto">
            <a:xfrm>
              <a:off x="3240" y="1152"/>
              <a:ext cx="660" cy="295"/>
            </a:xfrm>
            <a:prstGeom prst="cloud">
              <a:avLst/>
            </a:prstGeom>
            <a:solidFill>
              <a:srgbClr val="3366FF"/>
            </a:solidFill>
            <a:ln w="9525">
              <a:solidFill>
                <a:schemeClr val="tx1"/>
              </a:solidFill>
              <a:miter lim="800000"/>
              <a:headEnd/>
              <a:tailEnd/>
            </a:ln>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spcBef>
                  <a:spcPct val="50000"/>
                </a:spcBef>
              </a:pPr>
              <a:r>
                <a:rPr lang="en-US" sz="1400">
                  <a:solidFill>
                    <a:schemeClr val="bg1"/>
                  </a:solidFill>
                </a:rPr>
                <a:t>MEM</a:t>
              </a:r>
            </a:p>
          </p:txBody>
        </p:sp>
        <p:sp>
          <p:nvSpPr>
            <p:cNvPr id="31" name="Text Box 7"/>
            <p:cNvSpPr txBox="1">
              <a:spLocks noChangeArrowheads="1"/>
            </p:cNvSpPr>
            <p:nvPr/>
          </p:nvSpPr>
          <p:spPr bwMode="auto">
            <a:xfrm>
              <a:off x="4156" y="1152"/>
              <a:ext cx="792" cy="295"/>
            </a:xfrm>
            <a:prstGeom prst="cloud">
              <a:avLst/>
            </a:prstGeom>
            <a:solidFill>
              <a:srgbClr val="3366FF"/>
            </a:solidFill>
            <a:ln w="9525">
              <a:solidFill>
                <a:schemeClr val="tx1"/>
              </a:solidFill>
              <a:miter lim="800000"/>
              <a:headEnd/>
              <a:tailEnd/>
            </a:ln>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spcBef>
                  <a:spcPct val="50000"/>
                </a:spcBef>
              </a:pPr>
              <a:r>
                <a:rPr lang="en-US" sz="1400">
                  <a:solidFill>
                    <a:schemeClr val="bg1"/>
                  </a:solidFill>
                </a:rPr>
                <a:t>WB</a:t>
              </a:r>
            </a:p>
          </p:txBody>
        </p:sp>
        <p:sp>
          <p:nvSpPr>
            <p:cNvPr id="32" name="Line 8"/>
            <p:cNvSpPr>
              <a:spLocks noChangeShapeType="1"/>
            </p:cNvSpPr>
            <p:nvPr/>
          </p:nvSpPr>
          <p:spPr bwMode="auto">
            <a:xfrm>
              <a:off x="576" y="1248"/>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3" name="Line 9"/>
            <p:cNvSpPr>
              <a:spLocks noChangeShapeType="1"/>
            </p:cNvSpPr>
            <p:nvPr/>
          </p:nvSpPr>
          <p:spPr bwMode="auto">
            <a:xfrm>
              <a:off x="4900" y="1248"/>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4" name="Text Box 10"/>
            <p:cNvSpPr txBox="1">
              <a:spLocks noChangeArrowheads="1"/>
            </p:cNvSpPr>
            <p:nvPr/>
          </p:nvSpPr>
          <p:spPr bwMode="auto">
            <a:xfrm>
              <a:off x="48" y="1324"/>
              <a:ext cx="116"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sz="1800" b="1" dirty="0"/>
            </a:p>
          </p:txBody>
        </p:sp>
        <p:sp>
          <p:nvSpPr>
            <p:cNvPr id="36" name="Line 16"/>
            <p:cNvSpPr>
              <a:spLocks noChangeShapeType="1"/>
            </p:cNvSpPr>
            <p:nvPr/>
          </p:nvSpPr>
          <p:spPr bwMode="auto">
            <a:xfrm>
              <a:off x="1212" y="1248"/>
              <a:ext cx="3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7" name="Line 18"/>
            <p:cNvSpPr>
              <a:spLocks noChangeShapeType="1"/>
            </p:cNvSpPr>
            <p:nvPr/>
          </p:nvSpPr>
          <p:spPr bwMode="auto">
            <a:xfrm>
              <a:off x="2208" y="1248"/>
              <a:ext cx="264"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8" name="Line 20"/>
            <p:cNvSpPr>
              <a:spLocks noChangeShapeType="1"/>
            </p:cNvSpPr>
            <p:nvPr/>
          </p:nvSpPr>
          <p:spPr bwMode="auto">
            <a:xfrm>
              <a:off x="2934" y="1248"/>
              <a:ext cx="306"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9" name="Line 21"/>
            <p:cNvSpPr>
              <a:spLocks noChangeShapeType="1"/>
            </p:cNvSpPr>
            <p:nvPr/>
          </p:nvSpPr>
          <p:spPr bwMode="auto">
            <a:xfrm>
              <a:off x="3888" y="1248"/>
              <a:ext cx="34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spTree>
    <p:extLst>
      <p:ext uri="{BB962C8B-B14F-4D97-AF65-F5344CB8AC3E}">
        <p14:creationId xmlns:p14="http://schemas.microsoft.com/office/powerpoint/2010/main" val="2104761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par>
                                <p:cTn id="18" presetID="9" presetClass="exit" presetSubtype="0" fill="hold" grpId="0" nodeType="withEffect">
                                  <p:stCondLst>
                                    <p:cond delay="0"/>
                                  </p:stCondLst>
                                  <p:childTnLst>
                                    <p:animEffect transition="out" filter="dissolve">
                                      <p:cBhvr>
                                        <p:cTn id="19" dur="500"/>
                                        <p:tgtEl>
                                          <p:spTgt spid="24579"/>
                                        </p:tgtEl>
                                      </p:cBhvr>
                                    </p:animEffect>
                                    <p:set>
                                      <p:cBhvr>
                                        <p:cTn id="20" dur="1" fill="hold">
                                          <p:stCondLst>
                                            <p:cond delay="499"/>
                                          </p:stCondLst>
                                        </p:cTn>
                                        <p:tgtEl>
                                          <p:spTgt spid="24579"/>
                                        </p:tgtEl>
                                        <p:attrNameLst>
                                          <p:attrName>style.visibility</p:attrName>
                                        </p:attrNameLst>
                                      </p:cBhvr>
                                      <p:to>
                                        <p:strVal val="hidden"/>
                                      </p:to>
                                    </p:set>
                                  </p:childTnLst>
                                </p:cTn>
                              </p:par>
                              <p:par>
                                <p:cTn id="21" presetID="9" presetClass="exit" presetSubtype="0" fill="hold" grpId="0" nodeType="withEffect">
                                  <p:stCondLst>
                                    <p:cond delay="0"/>
                                  </p:stCondLst>
                                  <p:childTnLst>
                                    <p:animEffect transition="out" filter="dissolve">
                                      <p:cBhvr>
                                        <p:cTn id="22" dur="500"/>
                                        <p:tgtEl>
                                          <p:spTgt spid="24580"/>
                                        </p:tgtEl>
                                      </p:cBhvr>
                                    </p:animEffect>
                                    <p:set>
                                      <p:cBhvr>
                                        <p:cTn id="23" dur="1" fill="hold">
                                          <p:stCondLst>
                                            <p:cond delay="499"/>
                                          </p:stCondLst>
                                        </p:cTn>
                                        <p:tgtEl>
                                          <p:spTgt spid="24580"/>
                                        </p:tgtEl>
                                        <p:attrNameLst>
                                          <p:attrName>style.visibility</p:attrName>
                                        </p:attrNameLst>
                                      </p:cBhvr>
                                      <p:to>
                                        <p:strVal val="hidden"/>
                                      </p:to>
                                    </p:set>
                                  </p:childTnLst>
                                </p:cTn>
                              </p:par>
                              <p:par>
                                <p:cTn id="24" presetID="9" presetClass="exit" presetSubtype="0" fill="hold" grpId="0" nodeType="withEffect">
                                  <p:stCondLst>
                                    <p:cond delay="0"/>
                                  </p:stCondLst>
                                  <p:childTnLst>
                                    <p:animEffect transition="out" filter="dissolve">
                                      <p:cBhvr>
                                        <p:cTn id="25" dur="500"/>
                                        <p:tgtEl>
                                          <p:spTgt spid="24581"/>
                                        </p:tgtEl>
                                      </p:cBhvr>
                                    </p:animEffect>
                                    <p:set>
                                      <p:cBhvr>
                                        <p:cTn id="26" dur="1" fill="hold">
                                          <p:stCondLst>
                                            <p:cond delay="499"/>
                                          </p:stCondLst>
                                        </p:cTn>
                                        <p:tgtEl>
                                          <p:spTgt spid="24581"/>
                                        </p:tgtEl>
                                        <p:attrNameLst>
                                          <p:attrName>style.visibility</p:attrName>
                                        </p:attrNameLst>
                                      </p:cBhvr>
                                      <p:to>
                                        <p:strVal val="hidden"/>
                                      </p:to>
                                    </p:set>
                                  </p:childTnLst>
                                </p:cTn>
                              </p:par>
                              <p:par>
                                <p:cTn id="27" presetID="9" presetClass="exit" presetSubtype="0" fill="hold" grpId="0" nodeType="withEffect">
                                  <p:stCondLst>
                                    <p:cond delay="0"/>
                                  </p:stCondLst>
                                  <p:childTnLst>
                                    <p:animEffect transition="out" filter="dissolve">
                                      <p:cBhvr>
                                        <p:cTn id="28" dur="500"/>
                                        <p:tgtEl>
                                          <p:spTgt spid="24582"/>
                                        </p:tgtEl>
                                      </p:cBhvr>
                                    </p:animEffect>
                                    <p:set>
                                      <p:cBhvr>
                                        <p:cTn id="29" dur="1" fill="hold">
                                          <p:stCondLst>
                                            <p:cond delay="499"/>
                                          </p:stCondLst>
                                        </p:cTn>
                                        <p:tgtEl>
                                          <p:spTgt spid="24582"/>
                                        </p:tgtEl>
                                        <p:attrNameLst>
                                          <p:attrName>style.visibility</p:attrName>
                                        </p:attrNameLst>
                                      </p:cBhvr>
                                      <p:to>
                                        <p:strVal val="hidden"/>
                                      </p:to>
                                    </p:set>
                                  </p:childTnLst>
                                </p:cTn>
                              </p:par>
                              <p:par>
                                <p:cTn id="30" presetID="9" presetClass="exit" presetSubtype="0" fill="hold" grpId="0" nodeType="withEffect">
                                  <p:stCondLst>
                                    <p:cond delay="0"/>
                                  </p:stCondLst>
                                  <p:childTnLst>
                                    <p:animEffect transition="out" filter="dissolve">
                                      <p:cBhvr>
                                        <p:cTn id="31" dur="500"/>
                                        <p:tgtEl>
                                          <p:spTgt spid="24583"/>
                                        </p:tgtEl>
                                      </p:cBhvr>
                                    </p:animEffect>
                                    <p:set>
                                      <p:cBhvr>
                                        <p:cTn id="32" dur="1" fill="hold">
                                          <p:stCondLst>
                                            <p:cond delay="499"/>
                                          </p:stCondLst>
                                        </p:cTn>
                                        <p:tgtEl>
                                          <p:spTgt spid="24583"/>
                                        </p:tgtEl>
                                        <p:attrNameLst>
                                          <p:attrName>style.visibility</p:attrName>
                                        </p:attrNameLst>
                                      </p:cBhvr>
                                      <p:to>
                                        <p:strVal val="hidden"/>
                                      </p:to>
                                    </p:set>
                                  </p:childTnLst>
                                </p:cTn>
                              </p:par>
                              <p:par>
                                <p:cTn id="33" presetID="9" presetClass="exit" presetSubtype="0" fill="hold" grpId="0" nodeType="withEffect">
                                  <p:stCondLst>
                                    <p:cond delay="0"/>
                                  </p:stCondLst>
                                  <p:childTnLst>
                                    <p:animEffect transition="out" filter="dissolve">
                                      <p:cBhvr>
                                        <p:cTn id="34" dur="500"/>
                                        <p:tgtEl>
                                          <p:spTgt spid="24584"/>
                                        </p:tgtEl>
                                      </p:cBhvr>
                                    </p:animEffect>
                                    <p:set>
                                      <p:cBhvr>
                                        <p:cTn id="35" dur="1" fill="hold">
                                          <p:stCondLst>
                                            <p:cond delay="499"/>
                                          </p:stCondLst>
                                        </p:cTn>
                                        <p:tgtEl>
                                          <p:spTgt spid="24584"/>
                                        </p:tgtEl>
                                        <p:attrNameLst>
                                          <p:attrName>style.visibility</p:attrName>
                                        </p:attrNameLst>
                                      </p:cBhvr>
                                      <p:to>
                                        <p:strVal val="hidden"/>
                                      </p:to>
                                    </p:set>
                                  </p:childTnLst>
                                </p:cTn>
                              </p:par>
                              <p:par>
                                <p:cTn id="36" presetID="9" presetClass="exit" presetSubtype="0" fill="hold" grpId="0" nodeType="withEffect">
                                  <p:stCondLst>
                                    <p:cond delay="0"/>
                                  </p:stCondLst>
                                  <p:childTnLst>
                                    <p:animEffect transition="out" filter="dissolve">
                                      <p:cBhvr>
                                        <p:cTn id="37" dur="500"/>
                                        <p:tgtEl>
                                          <p:spTgt spid="24585"/>
                                        </p:tgtEl>
                                      </p:cBhvr>
                                    </p:animEffect>
                                    <p:set>
                                      <p:cBhvr>
                                        <p:cTn id="38" dur="1" fill="hold">
                                          <p:stCondLst>
                                            <p:cond delay="499"/>
                                          </p:stCondLst>
                                        </p:cTn>
                                        <p:tgtEl>
                                          <p:spTgt spid="24585"/>
                                        </p:tgtEl>
                                        <p:attrNameLst>
                                          <p:attrName>style.visibility</p:attrName>
                                        </p:attrNameLst>
                                      </p:cBhvr>
                                      <p:to>
                                        <p:strVal val="hidden"/>
                                      </p:to>
                                    </p:set>
                                  </p:childTnLst>
                                </p:cTn>
                              </p:par>
                              <p:par>
                                <p:cTn id="39" presetID="9" presetClass="exit" presetSubtype="0" fill="hold" grpId="0" nodeType="withEffect">
                                  <p:stCondLst>
                                    <p:cond delay="0"/>
                                  </p:stCondLst>
                                  <p:childTnLst>
                                    <p:animEffect transition="out" filter="dissolve">
                                      <p:cBhvr>
                                        <p:cTn id="40" dur="500"/>
                                        <p:tgtEl>
                                          <p:spTgt spid="24592"/>
                                        </p:tgtEl>
                                      </p:cBhvr>
                                    </p:animEffect>
                                    <p:set>
                                      <p:cBhvr>
                                        <p:cTn id="41" dur="1" fill="hold">
                                          <p:stCondLst>
                                            <p:cond delay="499"/>
                                          </p:stCondLst>
                                        </p:cTn>
                                        <p:tgtEl>
                                          <p:spTgt spid="24592"/>
                                        </p:tgtEl>
                                        <p:attrNameLst>
                                          <p:attrName>style.visibility</p:attrName>
                                        </p:attrNameLst>
                                      </p:cBhvr>
                                      <p:to>
                                        <p:strVal val="hidden"/>
                                      </p:to>
                                    </p:set>
                                  </p:childTnLst>
                                </p:cTn>
                              </p:par>
                              <p:par>
                                <p:cTn id="42" presetID="9" presetClass="exit" presetSubtype="0" fill="hold" grpId="0" nodeType="withEffect">
                                  <p:stCondLst>
                                    <p:cond delay="0"/>
                                  </p:stCondLst>
                                  <p:childTnLst>
                                    <p:animEffect transition="out" filter="dissolve">
                                      <p:cBhvr>
                                        <p:cTn id="43" dur="500"/>
                                        <p:tgtEl>
                                          <p:spTgt spid="24594"/>
                                        </p:tgtEl>
                                      </p:cBhvr>
                                    </p:animEffect>
                                    <p:set>
                                      <p:cBhvr>
                                        <p:cTn id="44" dur="1" fill="hold">
                                          <p:stCondLst>
                                            <p:cond delay="499"/>
                                          </p:stCondLst>
                                        </p:cTn>
                                        <p:tgtEl>
                                          <p:spTgt spid="24594"/>
                                        </p:tgtEl>
                                        <p:attrNameLst>
                                          <p:attrName>style.visibility</p:attrName>
                                        </p:attrNameLst>
                                      </p:cBhvr>
                                      <p:to>
                                        <p:strVal val="hidden"/>
                                      </p:to>
                                    </p:set>
                                  </p:childTnLst>
                                </p:cTn>
                              </p:par>
                              <p:par>
                                <p:cTn id="45" presetID="9" presetClass="exit" presetSubtype="0" fill="hold" grpId="0" nodeType="withEffect">
                                  <p:stCondLst>
                                    <p:cond delay="0"/>
                                  </p:stCondLst>
                                  <p:childTnLst>
                                    <p:animEffect transition="out" filter="dissolve">
                                      <p:cBhvr>
                                        <p:cTn id="46" dur="500"/>
                                        <p:tgtEl>
                                          <p:spTgt spid="24596"/>
                                        </p:tgtEl>
                                      </p:cBhvr>
                                    </p:animEffect>
                                    <p:set>
                                      <p:cBhvr>
                                        <p:cTn id="47" dur="1" fill="hold">
                                          <p:stCondLst>
                                            <p:cond delay="499"/>
                                          </p:stCondLst>
                                        </p:cTn>
                                        <p:tgtEl>
                                          <p:spTgt spid="24596"/>
                                        </p:tgtEl>
                                        <p:attrNameLst>
                                          <p:attrName>style.visibility</p:attrName>
                                        </p:attrNameLst>
                                      </p:cBhvr>
                                      <p:to>
                                        <p:strVal val="hidden"/>
                                      </p:to>
                                    </p:set>
                                  </p:childTnLst>
                                </p:cTn>
                              </p:par>
                              <p:par>
                                <p:cTn id="48" presetID="9" presetClass="exit" presetSubtype="0" fill="hold" grpId="0" nodeType="withEffect">
                                  <p:stCondLst>
                                    <p:cond delay="0"/>
                                  </p:stCondLst>
                                  <p:childTnLst>
                                    <p:animEffect transition="out" filter="dissolve">
                                      <p:cBhvr>
                                        <p:cTn id="49" dur="500"/>
                                        <p:tgtEl>
                                          <p:spTgt spid="24597"/>
                                        </p:tgtEl>
                                      </p:cBhvr>
                                    </p:animEffect>
                                    <p:set>
                                      <p:cBhvr>
                                        <p:cTn id="50" dur="1" fill="hold">
                                          <p:stCondLst>
                                            <p:cond delay="499"/>
                                          </p:stCondLst>
                                        </p:cTn>
                                        <p:tgtEl>
                                          <p:spTgt spid="24597"/>
                                        </p:tgtEl>
                                        <p:attrNameLst>
                                          <p:attrName>style.visibility</p:attrName>
                                        </p:attrNameLst>
                                      </p:cBhvr>
                                      <p:to>
                                        <p:strVal val="hidden"/>
                                      </p:to>
                                    </p:set>
                                  </p:childTnLst>
                                </p:cTn>
                              </p:par>
                              <p:par>
                                <p:cTn id="51" presetID="9" presetClass="entr" presetSubtype="0" fill="hold" nodeType="with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dissolve">
                                      <p:cBhvr>
                                        <p:cTn id="5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animBg="1"/>
      <p:bldP spid="24580" grpId="0" animBg="1"/>
      <p:bldP spid="24581" grpId="0" animBg="1"/>
      <p:bldP spid="24582" grpId="0" animBg="1"/>
      <p:bldP spid="24583" grpId="0" animBg="1"/>
      <p:bldP spid="24584" grpId="0" animBg="1"/>
      <p:bldP spid="24585" grpId="0" animBg="1"/>
      <p:bldP spid="24592" grpId="0" animBg="1"/>
      <p:bldP spid="24594" grpId="0" animBg="1"/>
      <p:bldP spid="24596" grpId="0" animBg="1"/>
      <p:bldP spid="24597" grpId="0" animBg="1"/>
      <p:bldP spid="4"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Arrow Connector 35"/>
          <p:cNvCxnSpPr/>
          <p:nvPr/>
        </p:nvCxnSpPr>
        <p:spPr>
          <a:xfrm>
            <a:off x="1847326" y="3999102"/>
            <a:ext cx="48034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3396905" y="3999102"/>
            <a:ext cx="48034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4471539" y="3996188"/>
            <a:ext cx="601669" cy="29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6064630" y="3999102"/>
            <a:ext cx="48034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789235" y="3999102"/>
            <a:ext cx="48034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a:off x="7778750" y="3996188"/>
            <a:ext cx="48034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This is where buffers come from</a:t>
            </a:r>
            <a:r>
              <a:rPr lang="mr-IN" dirty="0"/>
              <a:t>…</a:t>
            </a:r>
            <a:endParaRPr lang="en-US" dirty="0"/>
          </a:p>
        </p:txBody>
      </p:sp>
      <p:sp>
        <p:nvSpPr>
          <p:cNvPr id="3" name="Content Placeholder 2"/>
          <p:cNvSpPr>
            <a:spLocks noGrp="1"/>
          </p:cNvSpPr>
          <p:nvPr>
            <p:ph idx="1"/>
          </p:nvPr>
        </p:nvSpPr>
        <p:spPr>
          <a:xfrm>
            <a:off x="1781503" y="5248134"/>
            <a:ext cx="7076747" cy="1439225"/>
          </a:xfrm>
        </p:spPr>
        <p:txBody>
          <a:bodyPr>
            <a:normAutofit fontScale="85000" lnSpcReduction="20000"/>
          </a:bodyPr>
          <a:lstStyle/>
          <a:p>
            <a:r>
              <a:rPr lang="en-US" dirty="0"/>
              <a:t>There is combinational logic in each cloud for performing the actions of that stage</a:t>
            </a:r>
          </a:p>
          <a:p>
            <a:r>
              <a:rPr lang="en-US" dirty="0"/>
              <a:t>The buffers are merely clocked registers for passing the partially assembled results</a:t>
            </a:r>
          </a:p>
        </p:txBody>
      </p:sp>
      <p:sp>
        <p:nvSpPr>
          <p:cNvPr id="19" name="Text Box 10"/>
          <p:cNvSpPr txBox="1">
            <a:spLocks noChangeArrowheads="1"/>
          </p:cNvSpPr>
          <p:nvPr/>
        </p:nvSpPr>
        <p:spPr bwMode="auto">
          <a:xfrm>
            <a:off x="-13408" y="4119734"/>
            <a:ext cx="1365250" cy="6409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Instruction</a:t>
            </a:r>
          </a:p>
          <a:p>
            <a:pPr eaLnBrk="1" hangingPunct="1"/>
            <a:r>
              <a:rPr lang="en-US" sz="1800" b="1" dirty="0"/>
              <a:t>       in</a:t>
            </a:r>
          </a:p>
        </p:txBody>
      </p:sp>
      <p:sp>
        <p:nvSpPr>
          <p:cNvPr id="20" name="Text Box 11"/>
          <p:cNvSpPr txBox="1">
            <a:spLocks noChangeArrowheads="1"/>
          </p:cNvSpPr>
          <p:nvPr/>
        </p:nvSpPr>
        <p:spPr bwMode="auto">
          <a:xfrm>
            <a:off x="7612942" y="4151463"/>
            <a:ext cx="1365250" cy="6409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Instruction</a:t>
            </a:r>
          </a:p>
          <a:p>
            <a:pPr eaLnBrk="1" hangingPunct="1"/>
            <a:r>
              <a:rPr lang="en-US" sz="1800" b="1"/>
              <a:t>      out</a:t>
            </a:r>
          </a:p>
        </p:txBody>
      </p:sp>
      <p:grpSp>
        <p:nvGrpSpPr>
          <p:cNvPr id="21" name="Group 2"/>
          <p:cNvGrpSpPr>
            <a:grpSpLocks/>
          </p:cNvGrpSpPr>
          <p:nvPr/>
        </p:nvGrpSpPr>
        <p:grpSpPr bwMode="auto">
          <a:xfrm>
            <a:off x="0" y="3789844"/>
            <a:ext cx="7778750" cy="642519"/>
            <a:chOff x="48" y="1152"/>
            <a:chExt cx="4900" cy="405"/>
          </a:xfrm>
        </p:grpSpPr>
        <p:sp>
          <p:nvSpPr>
            <p:cNvPr id="22" name="Text Box 3"/>
            <p:cNvSpPr txBox="1">
              <a:spLocks noChangeArrowheads="1"/>
            </p:cNvSpPr>
            <p:nvPr/>
          </p:nvSpPr>
          <p:spPr bwMode="auto">
            <a:xfrm>
              <a:off x="816" y="1152"/>
              <a:ext cx="396" cy="295"/>
            </a:xfrm>
            <a:prstGeom prst="cloud">
              <a:avLst/>
            </a:prstGeom>
            <a:solidFill>
              <a:srgbClr val="3366FF"/>
            </a:solidFill>
            <a:ln w="9525">
              <a:solidFill>
                <a:schemeClr val="tx1"/>
              </a:solidFill>
              <a:miter lim="800000"/>
              <a:headEnd/>
              <a:tailEnd/>
            </a:ln>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spcBef>
                  <a:spcPct val="50000"/>
                </a:spcBef>
              </a:pPr>
              <a:r>
                <a:rPr lang="en-US" sz="1400" dirty="0">
                  <a:solidFill>
                    <a:schemeClr val="bg1"/>
                  </a:solidFill>
                </a:rPr>
                <a:t>IF</a:t>
              </a:r>
            </a:p>
          </p:txBody>
        </p:sp>
        <p:sp>
          <p:nvSpPr>
            <p:cNvPr id="23" name="Text Box 4"/>
            <p:cNvSpPr txBox="1">
              <a:spLocks noChangeArrowheads="1"/>
            </p:cNvSpPr>
            <p:nvPr/>
          </p:nvSpPr>
          <p:spPr bwMode="auto">
            <a:xfrm>
              <a:off x="1512" y="1152"/>
              <a:ext cx="726" cy="295"/>
            </a:xfrm>
            <a:prstGeom prst="cloud">
              <a:avLst/>
            </a:prstGeom>
            <a:solidFill>
              <a:srgbClr val="3366FF"/>
            </a:solidFill>
            <a:ln w="9525">
              <a:solidFill>
                <a:schemeClr val="tx1"/>
              </a:solidFill>
              <a:miter lim="800000"/>
              <a:headEnd/>
              <a:tailEnd/>
            </a:ln>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spcBef>
                  <a:spcPct val="50000"/>
                </a:spcBef>
              </a:pPr>
              <a:r>
                <a:rPr lang="en-US" sz="1400">
                  <a:solidFill>
                    <a:schemeClr val="bg1"/>
                  </a:solidFill>
                </a:rPr>
                <a:t>ID/RR</a:t>
              </a:r>
            </a:p>
          </p:txBody>
        </p:sp>
        <p:sp>
          <p:nvSpPr>
            <p:cNvPr id="24" name="Text Box 5"/>
            <p:cNvSpPr txBox="1">
              <a:spLocks noChangeArrowheads="1"/>
            </p:cNvSpPr>
            <p:nvPr/>
          </p:nvSpPr>
          <p:spPr bwMode="auto">
            <a:xfrm>
              <a:off x="2472" y="1152"/>
              <a:ext cx="462" cy="295"/>
            </a:xfrm>
            <a:prstGeom prst="cloud">
              <a:avLst/>
            </a:prstGeom>
            <a:solidFill>
              <a:srgbClr val="3366FF"/>
            </a:solidFill>
            <a:ln w="9525">
              <a:solidFill>
                <a:schemeClr val="tx1"/>
              </a:solidFill>
              <a:miter lim="800000"/>
              <a:headEnd/>
              <a:tailEnd/>
            </a:ln>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spcBef>
                  <a:spcPct val="50000"/>
                </a:spcBef>
              </a:pPr>
              <a:r>
                <a:rPr lang="en-US" sz="1400">
                  <a:solidFill>
                    <a:schemeClr val="bg1"/>
                  </a:solidFill>
                </a:rPr>
                <a:t>EX</a:t>
              </a:r>
            </a:p>
          </p:txBody>
        </p:sp>
        <p:sp>
          <p:nvSpPr>
            <p:cNvPr id="25" name="Text Box 6"/>
            <p:cNvSpPr txBox="1">
              <a:spLocks noChangeArrowheads="1"/>
            </p:cNvSpPr>
            <p:nvPr/>
          </p:nvSpPr>
          <p:spPr bwMode="auto">
            <a:xfrm>
              <a:off x="3240" y="1152"/>
              <a:ext cx="660" cy="295"/>
            </a:xfrm>
            <a:prstGeom prst="cloud">
              <a:avLst/>
            </a:prstGeom>
            <a:solidFill>
              <a:srgbClr val="3366FF"/>
            </a:solidFill>
            <a:ln w="9525">
              <a:solidFill>
                <a:schemeClr val="tx1"/>
              </a:solidFill>
              <a:miter lim="800000"/>
              <a:headEnd/>
              <a:tailEnd/>
            </a:ln>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spcBef>
                  <a:spcPct val="50000"/>
                </a:spcBef>
              </a:pPr>
              <a:r>
                <a:rPr lang="en-US" sz="1400">
                  <a:solidFill>
                    <a:schemeClr val="bg1"/>
                  </a:solidFill>
                </a:rPr>
                <a:t>MEM</a:t>
              </a:r>
            </a:p>
          </p:txBody>
        </p:sp>
        <p:sp>
          <p:nvSpPr>
            <p:cNvPr id="26" name="Text Box 7"/>
            <p:cNvSpPr txBox="1">
              <a:spLocks noChangeArrowheads="1"/>
            </p:cNvSpPr>
            <p:nvPr/>
          </p:nvSpPr>
          <p:spPr bwMode="auto">
            <a:xfrm>
              <a:off x="4156" y="1152"/>
              <a:ext cx="792" cy="295"/>
            </a:xfrm>
            <a:prstGeom prst="cloud">
              <a:avLst/>
            </a:prstGeom>
            <a:solidFill>
              <a:srgbClr val="3366FF"/>
            </a:solidFill>
            <a:ln w="9525">
              <a:solidFill>
                <a:schemeClr val="tx1"/>
              </a:solidFill>
              <a:miter lim="800000"/>
              <a:headEnd/>
              <a:tailEnd/>
            </a:ln>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spcBef>
                  <a:spcPct val="50000"/>
                </a:spcBef>
              </a:pPr>
              <a:r>
                <a:rPr lang="en-US" sz="1400">
                  <a:solidFill>
                    <a:schemeClr val="bg1"/>
                  </a:solidFill>
                </a:rPr>
                <a:t>WB</a:t>
              </a:r>
            </a:p>
          </p:txBody>
        </p:sp>
        <p:sp>
          <p:nvSpPr>
            <p:cNvPr id="29" name="Text Box 10"/>
            <p:cNvSpPr txBox="1">
              <a:spLocks noChangeArrowheads="1"/>
            </p:cNvSpPr>
            <p:nvPr/>
          </p:nvSpPr>
          <p:spPr bwMode="auto">
            <a:xfrm>
              <a:off x="48" y="1324"/>
              <a:ext cx="116"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sz="1800" b="1" dirty="0"/>
            </a:p>
          </p:txBody>
        </p:sp>
      </p:grpSp>
      <p:sp>
        <p:nvSpPr>
          <p:cNvPr id="34" name="Rectangle 33"/>
          <p:cNvSpPr/>
          <p:nvPr/>
        </p:nvSpPr>
        <p:spPr>
          <a:xfrm>
            <a:off x="1924055" y="3113209"/>
            <a:ext cx="242742" cy="164904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400" b="1" dirty="0">
                <a:solidFill>
                  <a:schemeClr val="tx1"/>
                </a:solidFill>
              </a:rPr>
              <a:t>BUFFER</a:t>
            </a:r>
          </a:p>
        </p:txBody>
      </p:sp>
      <p:sp>
        <p:nvSpPr>
          <p:cNvPr id="45" name="Rectangle 44"/>
          <p:cNvSpPr/>
          <p:nvPr/>
        </p:nvSpPr>
        <p:spPr>
          <a:xfrm>
            <a:off x="3486864" y="3113209"/>
            <a:ext cx="242742" cy="164904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400" b="1" dirty="0">
                <a:solidFill>
                  <a:schemeClr val="tx1"/>
                </a:solidFill>
              </a:rPr>
              <a:t>BUFFER</a:t>
            </a:r>
          </a:p>
        </p:txBody>
      </p:sp>
      <p:sp>
        <p:nvSpPr>
          <p:cNvPr id="47" name="Rectangle 46"/>
          <p:cNvSpPr/>
          <p:nvPr/>
        </p:nvSpPr>
        <p:spPr>
          <a:xfrm>
            <a:off x="4669588" y="3113209"/>
            <a:ext cx="242742" cy="164904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400" b="1" dirty="0">
                <a:solidFill>
                  <a:schemeClr val="tx1"/>
                </a:solidFill>
              </a:rPr>
              <a:t>BUFFER</a:t>
            </a:r>
          </a:p>
        </p:txBody>
      </p:sp>
      <p:sp>
        <p:nvSpPr>
          <p:cNvPr id="49" name="Rectangle 48"/>
          <p:cNvSpPr/>
          <p:nvPr/>
        </p:nvSpPr>
        <p:spPr>
          <a:xfrm>
            <a:off x="6147974" y="3093857"/>
            <a:ext cx="242742" cy="164904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400" b="1" dirty="0">
                <a:solidFill>
                  <a:schemeClr val="tx1"/>
                </a:solidFill>
              </a:rPr>
              <a:t>BUFFER</a:t>
            </a:r>
          </a:p>
        </p:txBody>
      </p:sp>
    </p:spTree>
    <p:extLst>
      <p:ext uri="{BB962C8B-B14F-4D97-AF65-F5344CB8AC3E}">
        <p14:creationId xmlns:p14="http://schemas.microsoft.com/office/powerpoint/2010/main" val="2607486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677244" y="4207914"/>
            <a:ext cx="7345910" cy="1754327"/>
          </a:xfrm>
          <a:prstGeom prst="rect">
            <a:avLst/>
          </a:prstGeom>
          <a:noFill/>
        </p:spPr>
        <p:txBody>
          <a:bodyPr wrap="square" rtlCol="0">
            <a:spAutoFit/>
          </a:bodyPr>
          <a:lstStyle/>
          <a:p>
            <a:r>
              <a:rPr lang="en-US" dirty="0"/>
              <a:t>IF	- fetch instruction into IR and increment PC</a:t>
            </a:r>
          </a:p>
          <a:p>
            <a:r>
              <a:rPr lang="en-US" dirty="0"/>
              <a:t>ID/RR	- read register contents</a:t>
            </a:r>
          </a:p>
          <a:p>
            <a:r>
              <a:rPr lang="en-US" dirty="0"/>
              <a:t>EX	- perform arithmetic/logic (maybe)</a:t>
            </a:r>
          </a:p>
          <a:p>
            <a:r>
              <a:rPr lang="en-US" dirty="0"/>
              <a:t>	- perform address computation (maybe)</a:t>
            </a:r>
          </a:p>
          <a:p>
            <a:r>
              <a:rPr lang="en-US" dirty="0"/>
              <a:t>MEM	- fetch/store memory operand (maybe)</a:t>
            </a:r>
          </a:p>
          <a:p>
            <a:r>
              <a:rPr lang="en-US" dirty="0"/>
              <a:t>WB	- write to register (maybe)</a:t>
            </a:r>
          </a:p>
        </p:txBody>
      </p:sp>
      <p:cxnSp>
        <p:nvCxnSpPr>
          <p:cNvPr id="36" name="Straight Arrow Connector 35"/>
          <p:cNvCxnSpPr/>
          <p:nvPr/>
        </p:nvCxnSpPr>
        <p:spPr>
          <a:xfrm>
            <a:off x="1847326" y="2660596"/>
            <a:ext cx="48034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3396905" y="2660596"/>
            <a:ext cx="48034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4471539" y="2657682"/>
            <a:ext cx="601669" cy="29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6064630" y="2660596"/>
            <a:ext cx="48034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789235" y="2660596"/>
            <a:ext cx="48034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a:off x="7778750" y="2657682"/>
            <a:ext cx="48034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a:bodyPr>
          <a:lstStyle/>
          <a:p>
            <a:r>
              <a:rPr lang="en-US" dirty="0"/>
              <a:t>Again: What does each stage do?</a:t>
            </a:r>
          </a:p>
        </p:txBody>
      </p:sp>
      <p:sp>
        <p:nvSpPr>
          <p:cNvPr id="19" name="Text Box 10"/>
          <p:cNvSpPr txBox="1">
            <a:spLocks noChangeArrowheads="1"/>
          </p:cNvSpPr>
          <p:nvPr/>
        </p:nvSpPr>
        <p:spPr bwMode="auto">
          <a:xfrm>
            <a:off x="106610" y="2919347"/>
            <a:ext cx="1365250" cy="6409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Instruction</a:t>
            </a:r>
          </a:p>
          <a:p>
            <a:pPr eaLnBrk="1" hangingPunct="1"/>
            <a:r>
              <a:rPr lang="en-US" sz="1800" b="1" dirty="0"/>
              <a:t>       in</a:t>
            </a:r>
          </a:p>
        </p:txBody>
      </p:sp>
      <p:sp>
        <p:nvSpPr>
          <p:cNvPr id="20" name="Text Box 11"/>
          <p:cNvSpPr txBox="1">
            <a:spLocks noChangeArrowheads="1"/>
          </p:cNvSpPr>
          <p:nvPr/>
        </p:nvSpPr>
        <p:spPr bwMode="auto">
          <a:xfrm>
            <a:off x="7612942" y="2812957"/>
            <a:ext cx="1365250" cy="6409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Instruction</a:t>
            </a:r>
          </a:p>
          <a:p>
            <a:pPr eaLnBrk="1" hangingPunct="1"/>
            <a:r>
              <a:rPr lang="en-US" sz="1800" b="1"/>
              <a:t>      out</a:t>
            </a:r>
          </a:p>
        </p:txBody>
      </p:sp>
      <p:grpSp>
        <p:nvGrpSpPr>
          <p:cNvPr id="21" name="Group 2"/>
          <p:cNvGrpSpPr>
            <a:grpSpLocks/>
          </p:cNvGrpSpPr>
          <p:nvPr/>
        </p:nvGrpSpPr>
        <p:grpSpPr bwMode="auto">
          <a:xfrm>
            <a:off x="1219200" y="2451339"/>
            <a:ext cx="6559550" cy="468008"/>
            <a:chOff x="816" y="1152"/>
            <a:chExt cx="4132" cy="295"/>
          </a:xfrm>
        </p:grpSpPr>
        <p:sp>
          <p:nvSpPr>
            <p:cNvPr id="22" name="Text Box 3"/>
            <p:cNvSpPr txBox="1">
              <a:spLocks noChangeArrowheads="1"/>
            </p:cNvSpPr>
            <p:nvPr/>
          </p:nvSpPr>
          <p:spPr bwMode="auto">
            <a:xfrm>
              <a:off x="816" y="1152"/>
              <a:ext cx="396" cy="295"/>
            </a:xfrm>
            <a:prstGeom prst="cloud">
              <a:avLst/>
            </a:prstGeom>
            <a:solidFill>
              <a:srgbClr val="3366FF"/>
            </a:solidFill>
            <a:ln w="9525">
              <a:solidFill>
                <a:schemeClr val="tx1"/>
              </a:solidFill>
              <a:miter lim="800000"/>
              <a:headEnd/>
              <a:tailEnd/>
            </a:ln>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spcBef>
                  <a:spcPct val="50000"/>
                </a:spcBef>
              </a:pPr>
              <a:r>
                <a:rPr lang="en-US" sz="1400" dirty="0">
                  <a:solidFill>
                    <a:schemeClr val="bg1"/>
                  </a:solidFill>
                </a:rPr>
                <a:t>IF</a:t>
              </a:r>
            </a:p>
          </p:txBody>
        </p:sp>
        <p:sp>
          <p:nvSpPr>
            <p:cNvPr id="23" name="Text Box 4"/>
            <p:cNvSpPr txBox="1">
              <a:spLocks noChangeArrowheads="1"/>
            </p:cNvSpPr>
            <p:nvPr/>
          </p:nvSpPr>
          <p:spPr bwMode="auto">
            <a:xfrm>
              <a:off x="1512" y="1152"/>
              <a:ext cx="726" cy="295"/>
            </a:xfrm>
            <a:prstGeom prst="cloud">
              <a:avLst/>
            </a:prstGeom>
            <a:solidFill>
              <a:srgbClr val="3366FF"/>
            </a:solidFill>
            <a:ln w="9525">
              <a:solidFill>
                <a:schemeClr val="tx1"/>
              </a:solidFill>
              <a:miter lim="800000"/>
              <a:headEnd/>
              <a:tailEnd/>
            </a:ln>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spcBef>
                  <a:spcPct val="50000"/>
                </a:spcBef>
              </a:pPr>
              <a:r>
                <a:rPr lang="en-US" sz="1400">
                  <a:solidFill>
                    <a:schemeClr val="bg1"/>
                  </a:solidFill>
                </a:rPr>
                <a:t>ID/RR</a:t>
              </a:r>
            </a:p>
          </p:txBody>
        </p:sp>
        <p:sp>
          <p:nvSpPr>
            <p:cNvPr id="24" name="Text Box 5"/>
            <p:cNvSpPr txBox="1">
              <a:spLocks noChangeArrowheads="1"/>
            </p:cNvSpPr>
            <p:nvPr/>
          </p:nvSpPr>
          <p:spPr bwMode="auto">
            <a:xfrm>
              <a:off x="2472" y="1152"/>
              <a:ext cx="462" cy="295"/>
            </a:xfrm>
            <a:prstGeom prst="cloud">
              <a:avLst/>
            </a:prstGeom>
            <a:solidFill>
              <a:srgbClr val="3366FF"/>
            </a:solidFill>
            <a:ln w="9525">
              <a:solidFill>
                <a:schemeClr val="tx1"/>
              </a:solidFill>
              <a:miter lim="800000"/>
              <a:headEnd/>
              <a:tailEnd/>
            </a:ln>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spcBef>
                  <a:spcPct val="50000"/>
                </a:spcBef>
              </a:pPr>
              <a:r>
                <a:rPr lang="en-US" sz="1400">
                  <a:solidFill>
                    <a:schemeClr val="bg1"/>
                  </a:solidFill>
                </a:rPr>
                <a:t>EX</a:t>
              </a:r>
            </a:p>
          </p:txBody>
        </p:sp>
        <p:sp>
          <p:nvSpPr>
            <p:cNvPr id="25" name="Text Box 6"/>
            <p:cNvSpPr txBox="1">
              <a:spLocks noChangeArrowheads="1"/>
            </p:cNvSpPr>
            <p:nvPr/>
          </p:nvSpPr>
          <p:spPr bwMode="auto">
            <a:xfrm>
              <a:off x="3240" y="1152"/>
              <a:ext cx="660" cy="295"/>
            </a:xfrm>
            <a:prstGeom prst="cloud">
              <a:avLst/>
            </a:prstGeom>
            <a:solidFill>
              <a:srgbClr val="3366FF"/>
            </a:solidFill>
            <a:ln w="9525">
              <a:solidFill>
                <a:schemeClr val="tx1"/>
              </a:solidFill>
              <a:miter lim="800000"/>
              <a:headEnd/>
              <a:tailEnd/>
            </a:ln>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spcBef>
                  <a:spcPct val="50000"/>
                </a:spcBef>
              </a:pPr>
              <a:r>
                <a:rPr lang="en-US" sz="1400">
                  <a:solidFill>
                    <a:schemeClr val="bg1"/>
                  </a:solidFill>
                </a:rPr>
                <a:t>MEM</a:t>
              </a:r>
            </a:p>
          </p:txBody>
        </p:sp>
        <p:sp>
          <p:nvSpPr>
            <p:cNvPr id="26" name="Text Box 7"/>
            <p:cNvSpPr txBox="1">
              <a:spLocks noChangeArrowheads="1"/>
            </p:cNvSpPr>
            <p:nvPr/>
          </p:nvSpPr>
          <p:spPr bwMode="auto">
            <a:xfrm>
              <a:off x="4156" y="1152"/>
              <a:ext cx="792" cy="295"/>
            </a:xfrm>
            <a:prstGeom prst="cloud">
              <a:avLst/>
            </a:prstGeom>
            <a:solidFill>
              <a:srgbClr val="3366FF"/>
            </a:solidFill>
            <a:ln w="9525">
              <a:solidFill>
                <a:schemeClr val="tx1"/>
              </a:solidFill>
              <a:miter lim="800000"/>
              <a:headEnd/>
              <a:tailEnd/>
            </a:ln>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spcBef>
                  <a:spcPct val="50000"/>
                </a:spcBef>
              </a:pPr>
              <a:r>
                <a:rPr lang="en-US" sz="1400">
                  <a:solidFill>
                    <a:schemeClr val="bg1"/>
                  </a:solidFill>
                </a:rPr>
                <a:t>WB</a:t>
              </a:r>
            </a:p>
          </p:txBody>
        </p:sp>
      </p:grpSp>
      <p:sp>
        <p:nvSpPr>
          <p:cNvPr id="34" name="Rectangle 33"/>
          <p:cNvSpPr/>
          <p:nvPr/>
        </p:nvSpPr>
        <p:spPr>
          <a:xfrm>
            <a:off x="1924055" y="1774703"/>
            <a:ext cx="242742" cy="164904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400" b="1" dirty="0">
                <a:solidFill>
                  <a:schemeClr val="tx1"/>
                </a:solidFill>
              </a:rPr>
              <a:t>BUFFER</a:t>
            </a:r>
          </a:p>
        </p:txBody>
      </p:sp>
      <p:sp>
        <p:nvSpPr>
          <p:cNvPr id="45" name="Rectangle 44"/>
          <p:cNvSpPr/>
          <p:nvPr/>
        </p:nvSpPr>
        <p:spPr>
          <a:xfrm>
            <a:off x="3486864" y="1774703"/>
            <a:ext cx="242742" cy="164904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400" b="1" dirty="0">
                <a:solidFill>
                  <a:schemeClr val="tx1"/>
                </a:solidFill>
              </a:rPr>
              <a:t>BUFFER</a:t>
            </a:r>
          </a:p>
        </p:txBody>
      </p:sp>
      <p:sp>
        <p:nvSpPr>
          <p:cNvPr id="47" name="Rectangle 46"/>
          <p:cNvSpPr/>
          <p:nvPr/>
        </p:nvSpPr>
        <p:spPr>
          <a:xfrm>
            <a:off x="4669588" y="1774703"/>
            <a:ext cx="242742" cy="164904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400" b="1" dirty="0">
                <a:solidFill>
                  <a:schemeClr val="tx1"/>
                </a:solidFill>
              </a:rPr>
              <a:t>BUFFER</a:t>
            </a:r>
          </a:p>
        </p:txBody>
      </p:sp>
      <p:sp>
        <p:nvSpPr>
          <p:cNvPr id="49" name="Rectangle 48"/>
          <p:cNvSpPr/>
          <p:nvPr/>
        </p:nvSpPr>
        <p:spPr>
          <a:xfrm>
            <a:off x="6147974" y="1755351"/>
            <a:ext cx="242742" cy="164904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400" b="1" dirty="0">
                <a:solidFill>
                  <a:schemeClr val="tx1"/>
                </a:solidFill>
              </a:rPr>
              <a:t>BUFFER</a:t>
            </a:r>
          </a:p>
        </p:txBody>
      </p:sp>
      <p:sp>
        <p:nvSpPr>
          <p:cNvPr id="28" name="Left Brace 27"/>
          <p:cNvSpPr/>
          <p:nvPr/>
        </p:nvSpPr>
        <p:spPr>
          <a:xfrm>
            <a:off x="2396212" y="4861313"/>
            <a:ext cx="246430" cy="530728"/>
          </a:xfrm>
          <a:prstGeom prst="leftBrace">
            <a:avLst>
              <a:gd name="adj1" fmla="val 8333"/>
              <a:gd name="adj2" fmla="val 2558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629250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Arrow Connector 35"/>
          <p:cNvCxnSpPr/>
          <p:nvPr/>
        </p:nvCxnSpPr>
        <p:spPr>
          <a:xfrm>
            <a:off x="1847326" y="2660596"/>
            <a:ext cx="48034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3396905" y="2660596"/>
            <a:ext cx="48034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4471539" y="2657682"/>
            <a:ext cx="601669" cy="29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6064630" y="2660596"/>
            <a:ext cx="48034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789235" y="2660596"/>
            <a:ext cx="48034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a:off x="7778750" y="2657682"/>
            <a:ext cx="48034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a:bodyPr>
          <a:lstStyle/>
          <a:p>
            <a:r>
              <a:rPr lang="en-US" dirty="0"/>
              <a:t>Again: What does each stage need?</a:t>
            </a:r>
          </a:p>
        </p:txBody>
      </p:sp>
      <p:sp>
        <p:nvSpPr>
          <p:cNvPr id="4" name="Content Placeholder 3"/>
          <p:cNvSpPr>
            <a:spLocks noGrp="1"/>
          </p:cNvSpPr>
          <p:nvPr>
            <p:ph idx="1"/>
          </p:nvPr>
        </p:nvSpPr>
        <p:spPr>
          <a:xfrm>
            <a:off x="1283400" y="6024487"/>
            <a:ext cx="7076747" cy="631123"/>
          </a:xfrm>
        </p:spPr>
        <p:txBody>
          <a:bodyPr/>
          <a:lstStyle/>
          <a:p>
            <a:r>
              <a:rPr lang="en-US" dirty="0"/>
              <a:t>Conclusion: we need a little </a:t>
            </a:r>
            <a:r>
              <a:rPr lang="en-US" dirty="0" err="1"/>
              <a:t>datapath</a:t>
            </a:r>
            <a:r>
              <a:rPr lang="en-US" dirty="0"/>
              <a:t> in each stage</a:t>
            </a:r>
          </a:p>
        </p:txBody>
      </p:sp>
      <p:sp>
        <p:nvSpPr>
          <p:cNvPr id="19" name="Text Box 10"/>
          <p:cNvSpPr txBox="1">
            <a:spLocks noChangeArrowheads="1"/>
          </p:cNvSpPr>
          <p:nvPr/>
        </p:nvSpPr>
        <p:spPr bwMode="auto">
          <a:xfrm>
            <a:off x="106610" y="2919347"/>
            <a:ext cx="1365250" cy="6409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Instruction</a:t>
            </a:r>
          </a:p>
          <a:p>
            <a:pPr eaLnBrk="1" hangingPunct="1"/>
            <a:r>
              <a:rPr lang="en-US" sz="1800" b="1" dirty="0"/>
              <a:t>       in</a:t>
            </a:r>
          </a:p>
        </p:txBody>
      </p:sp>
      <p:sp>
        <p:nvSpPr>
          <p:cNvPr id="20" name="Text Box 11"/>
          <p:cNvSpPr txBox="1">
            <a:spLocks noChangeArrowheads="1"/>
          </p:cNvSpPr>
          <p:nvPr/>
        </p:nvSpPr>
        <p:spPr bwMode="auto">
          <a:xfrm>
            <a:off x="7612942" y="2812957"/>
            <a:ext cx="1365250" cy="6409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Instruction</a:t>
            </a:r>
          </a:p>
          <a:p>
            <a:pPr eaLnBrk="1" hangingPunct="1"/>
            <a:r>
              <a:rPr lang="en-US" sz="1800" b="1"/>
              <a:t>      out</a:t>
            </a:r>
          </a:p>
        </p:txBody>
      </p:sp>
      <p:grpSp>
        <p:nvGrpSpPr>
          <p:cNvPr id="21" name="Group 2"/>
          <p:cNvGrpSpPr>
            <a:grpSpLocks/>
          </p:cNvGrpSpPr>
          <p:nvPr/>
        </p:nvGrpSpPr>
        <p:grpSpPr bwMode="auto">
          <a:xfrm>
            <a:off x="1219200" y="2451339"/>
            <a:ext cx="6559550" cy="468008"/>
            <a:chOff x="816" y="1152"/>
            <a:chExt cx="4132" cy="295"/>
          </a:xfrm>
        </p:grpSpPr>
        <p:sp>
          <p:nvSpPr>
            <p:cNvPr id="22" name="Text Box 3"/>
            <p:cNvSpPr txBox="1">
              <a:spLocks noChangeArrowheads="1"/>
            </p:cNvSpPr>
            <p:nvPr/>
          </p:nvSpPr>
          <p:spPr bwMode="auto">
            <a:xfrm>
              <a:off x="816" y="1152"/>
              <a:ext cx="396" cy="295"/>
            </a:xfrm>
            <a:prstGeom prst="cloud">
              <a:avLst/>
            </a:prstGeom>
            <a:solidFill>
              <a:srgbClr val="3366FF"/>
            </a:solidFill>
            <a:ln w="9525">
              <a:solidFill>
                <a:schemeClr val="tx1"/>
              </a:solidFill>
              <a:miter lim="800000"/>
              <a:headEnd/>
              <a:tailEnd/>
            </a:ln>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spcBef>
                  <a:spcPct val="50000"/>
                </a:spcBef>
              </a:pPr>
              <a:r>
                <a:rPr lang="en-US" sz="1400" dirty="0">
                  <a:solidFill>
                    <a:schemeClr val="bg1"/>
                  </a:solidFill>
                </a:rPr>
                <a:t>IF</a:t>
              </a:r>
            </a:p>
          </p:txBody>
        </p:sp>
        <p:sp>
          <p:nvSpPr>
            <p:cNvPr id="23" name="Text Box 4"/>
            <p:cNvSpPr txBox="1">
              <a:spLocks noChangeArrowheads="1"/>
            </p:cNvSpPr>
            <p:nvPr/>
          </p:nvSpPr>
          <p:spPr bwMode="auto">
            <a:xfrm>
              <a:off x="1512" y="1152"/>
              <a:ext cx="726" cy="295"/>
            </a:xfrm>
            <a:prstGeom prst="cloud">
              <a:avLst/>
            </a:prstGeom>
            <a:solidFill>
              <a:srgbClr val="3366FF"/>
            </a:solidFill>
            <a:ln w="9525">
              <a:solidFill>
                <a:schemeClr val="tx1"/>
              </a:solidFill>
              <a:miter lim="800000"/>
              <a:headEnd/>
              <a:tailEnd/>
            </a:ln>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spcBef>
                  <a:spcPct val="50000"/>
                </a:spcBef>
              </a:pPr>
              <a:r>
                <a:rPr lang="en-US" sz="1400">
                  <a:solidFill>
                    <a:schemeClr val="bg1"/>
                  </a:solidFill>
                </a:rPr>
                <a:t>ID/RR</a:t>
              </a:r>
            </a:p>
          </p:txBody>
        </p:sp>
        <p:sp>
          <p:nvSpPr>
            <p:cNvPr id="24" name="Text Box 5"/>
            <p:cNvSpPr txBox="1">
              <a:spLocks noChangeArrowheads="1"/>
            </p:cNvSpPr>
            <p:nvPr/>
          </p:nvSpPr>
          <p:spPr bwMode="auto">
            <a:xfrm>
              <a:off x="2472" y="1152"/>
              <a:ext cx="462" cy="295"/>
            </a:xfrm>
            <a:prstGeom prst="cloud">
              <a:avLst/>
            </a:prstGeom>
            <a:solidFill>
              <a:srgbClr val="3366FF"/>
            </a:solidFill>
            <a:ln w="9525">
              <a:solidFill>
                <a:schemeClr val="tx1"/>
              </a:solidFill>
              <a:miter lim="800000"/>
              <a:headEnd/>
              <a:tailEnd/>
            </a:ln>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spcBef>
                  <a:spcPct val="50000"/>
                </a:spcBef>
              </a:pPr>
              <a:r>
                <a:rPr lang="en-US" sz="1400">
                  <a:solidFill>
                    <a:schemeClr val="bg1"/>
                  </a:solidFill>
                </a:rPr>
                <a:t>EX</a:t>
              </a:r>
            </a:p>
          </p:txBody>
        </p:sp>
        <p:sp>
          <p:nvSpPr>
            <p:cNvPr id="25" name="Text Box 6"/>
            <p:cNvSpPr txBox="1">
              <a:spLocks noChangeArrowheads="1"/>
            </p:cNvSpPr>
            <p:nvPr/>
          </p:nvSpPr>
          <p:spPr bwMode="auto">
            <a:xfrm>
              <a:off x="3240" y="1152"/>
              <a:ext cx="660" cy="295"/>
            </a:xfrm>
            <a:prstGeom prst="cloud">
              <a:avLst/>
            </a:prstGeom>
            <a:solidFill>
              <a:srgbClr val="3366FF"/>
            </a:solidFill>
            <a:ln w="9525">
              <a:solidFill>
                <a:schemeClr val="tx1"/>
              </a:solidFill>
              <a:miter lim="800000"/>
              <a:headEnd/>
              <a:tailEnd/>
            </a:ln>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spcBef>
                  <a:spcPct val="50000"/>
                </a:spcBef>
              </a:pPr>
              <a:r>
                <a:rPr lang="en-US" sz="1400">
                  <a:solidFill>
                    <a:schemeClr val="bg1"/>
                  </a:solidFill>
                </a:rPr>
                <a:t>MEM</a:t>
              </a:r>
            </a:p>
          </p:txBody>
        </p:sp>
        <p:sp>
          <p:nvSpPr>
            <p:cNvPr id="26" name="Text Box 7"/>
            <p:cNvSpPr txBox="1">
              <a:spLocks noChangeArrowheads="1"/>
            </p:cNvSpPr>
            <p:nvPr/>
          </p:nvSpPr>
          <p:spPr bwMode="auto">
            <a:xfrm>
              <a:off x="4156" y="1152"/>
              <a:ext cx="792" cy="295"/>
            </a:xfrm>
            <a:prstGeom prst="cloud">
              <a:avLst/>
            </a:prstGeom>
            <a:solidFill>
              <a:srgbClr val="3366FF"/>
            </a:solidFill>
            <a:ln w="9525">
              <a:solidFill>
                <a:schemeClr val="tx1"/>
              </a:solidFill>
              <a:miter lim="800000"/>
              <a:headEnd/>
              <a:tailEnd/>
            </a:ln>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spcBef>
                  <a:spcPct val="50000"/>
                </a:spcBef>
              </a:pPr>
              <a:r>
                <a:rPr lang="en-US" sz="1400">
                  <a:solidFill>
                    <a:schemeClr val="bg1"/>
                  </a:solidFill>
                </a:rPr>
                <a:t>WB</a:t>
              </a:r>
            </a:p>
          </p:txBody>
        </p:sp>
      </p:grpSp>
      <p:sp>
        <p:nvSpPr>
          <p:cNvPr id="34" name="Rectangle 33"/>
          <p:cNvSpPr/>
          <p:nvPr/>
        </p:nvSpPr>
        <p:spPr>
          <a:xfrm>
            <a:off x="1924055" y="1774703"/>
            <a:ext cx="242742" cy="164904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400" b="1" dirty="0">
                <a:solidFill>
                  <a:schemeClr val="tx1"/>
                </a:solidFill>
              </a:rPr>
              <a:t>BUFFER</a:t>
            </a:r>
          </a:p>
        </p:txBody>
      </p:sp>
      <p:sp>
        <p:nvSpPr>
          <p:cNvPr id="45" name="Rectangle 44"/>
          <p:cNvSpPr/>
          <p:nvPr/>
        </p:nvSpPr>
        <p:spPr>
          <a:xfrm>
            <a:off x="3486864" y="1774703"/>
            <a:ext cx="242742" cy="164904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400" b="1" dirty="0">
                <a:solidFill>
                  <a:schemeClr val="tx1"/>
                </a:solidFill>
              </a:rPr>
              <a:t>BUFFER</a:t>
            </a:r>
          </a:p>
        </p:txBody>
      </p:sp>
      <p:sp>
        <p:nvSpPr>
          <p:cNvPr id="47" name="Rectangle 46"/>
          <p:cNvSpPr/>
          <p:nvPr/>
        </p:nvSpPr>
        <p:spPr>
          <a:xfrm>
            <a:off x="4669588" y="1774703"/>
            <a:ext cx="242742" cy="164904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400" b="1" dirty="0">
                <a:solidFill>
                  <a:schemeClr val="tx1"/>
                </a:solidFill>
              </a:rPr>
              <a:t>BUFFER</a:t>
            </a:r>
          </a:p>
        </p:txBody>
      </p:sp>
      <p:sp>
        <p:nvSpPr>
          <p:cNvPr id="49" name="Rectangle 48"/>
          <p:cNvSpPr/>
          <p:nvPr/>
        </p:nvSpPr>
        <p:spPr>
          <a:xfrm>
            <a:off x="6147974" y="1755351"/>
            <a:ext cx="242742" cy="164904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400" b="1" dirty="0">
                <a:solidFill>
                  <a:schemeClr val="tx1"/>
                </a:solidFill>
              </a:rPr>
              <a:t>BUFFER</a:t>
            </a:r>
          </a:p>
        </p:txBody>
      </p:sp>
      <p:sp>
        <p:nvSpPr>
          <p:cNvPr id="3" name="Rectangle 2"/>
          <p:cNvSpPr/>
          <p:nvPr/>
        </p:nvSpPr>
        <p:spPr>
          <a:xfrm>
            <a:off x="1993653" y="3579819"/>
            <a:ext cx="5619289" cy="2492990"/>
          </a:xfrm>
          <a:prstGeom prst="rect">
            <a:avLst/>
          </a:prstGeom>
        </p:spPr>
        <p:txBody>
          <a:bodyPr wrap="square">
            <a:spAutoFit/>
          </a:bodyPr>
          <a:lstStyle/>
          <a:p>
            <a:pPr eaLnBrk="1" hangingPunct="1">
              <a:spcBef>
                <a:spcPts val="600"/>
              </a:spcBef>
              <a:buFontTx/>
              <a:buNone/>
            </a:pPr>
            <a:r>
              <a:rPr lang="en-US" b="1" u="sng" dirty="0"/>
              <a:t>STAGE</a:t>
            </a:r>
            <a:r>
              <a:rPr lang="en-US" dirty="0"/>
              <a:t>			</a:t>
            </a:r>
            <a:r>
              <a:rPr lang="en-US" b="1" u="sng" dirty="0"/>
              <a:t>Units in Use </a:t>
            </a:r>
            <a:r>
              <a:rPr lang="en-US" b="1" dirty="0"/>
              <a:t>                                  </a:t>
            </a:r>
            <a:endParaRPr lang="pt-BR" b="1" dirty="0"/>
          </a:p>
          <a:p>
            <a:pPr eaLnBrk="1" hangingPunct="1">
              <a:spcBef>
                <a:spcPts val="600"/>
              </a:spcBef>
              <a:buFontTx/>
              <a:buNone/>
            </a:pPr>
            <a:r>
              <a:rPr lang="pt-BR" b="1" dirty="0"/>
              <a:t>FETCH			ALU, PC, MEM            </a:t>
            </a:r>
          </a:p>
          <a:p>
            <a:pPr eaLnBrk="1" hangingPunct="1">
              <a:spcBef>
                <a:spcPts val="600"/>
              </a:spcBef>
              <a:buFontTx/>
              <a:buNone/>
            </a:pPr>
            <a:r>
              <a:rPr lang="pt-BR" b="1" dirty="0"/>
              <a:t>ID/RR			</a:t>
            </a:r>
            <a:r>
              <a:rPr lang="pt-BR" b="1" dirty="0" err="1"/>
              <a:t>Reg</a:t>
            </a:r>
            <a:r>
              <a:rPr lang="pt-BR" b="1" dirty="0"/>
              <a:t>-file, </a:t>
            </a:r>
            <a:r>
              <a:rPr lang="pt-BR" b="1" dirty="0" err="1"/>
              <a:t>decode</a:t>
            </a:r>
            <a:r>
              <a:rPr lang="pt-BR" b="1" dirty="0"/>
              <a:t> </a:t>
            </a:r>
            <a:r>
              <a:rPr lang="pt-BR" b="1" dirty="0" err="1"/>
              <a:t>logic</a:t>
            </a:r>
            <a:endParaRPr lang="pt-BR" b="1" dirty="0"/>
          </a:p>
          <a:p>
            <a:pPr eaLnBrk="1" hangingPunct="1">
              <a:spcBef>
                <a:spcPts val="600"/>
              </a:spcBef>
              <a:buFontTx/>
              <a:buNone/>
            </a:pPr>
            <a:r>
              <a:rPr lang="pt-BR" b="1" dirty="0"/>
              <a:t>EXEC			ALU</a:t>
            </a:r>
          </a:p>
          <a:p>
            <a:pPr eaLnBrk="1" hangingPunct="1">
              <a:spcBef>
                <a:spcPts val="600"/>
              </a:spcBef>
              <a:buFontTx/>
              <a:buNone/>
            </a:pPr>
            <a:r>
              <a:rPr lang="pt-BR" b="1" dirty="0"/>
              <a:t>MEM			MEM</a:t>
            </a:r>
          </a:p>
          <a:p>
            <a:pPr eaLnBrk="1" hangingPunct="1">
              <a:spcBef>
                <a:spcPts val="600"/>
              </a:spcBef>
              <a:buFontTx/>
              <a:buNone/>
            </a:pPr>
            <a:r>
              <a:rPr lang="pt-BR" b="1" dirty="0"/>
              <a:t>WB			</a:t>
            </a:r>
            <a:r>
              <a:rPr lang="pt-BR" b="1" dirty="0" err="1"/>
              <a:t>Reg</a:t>
            </a:r>
            <a:r>
              <a:rPr lang="pt-BR" b="1" dirty="0"/>
              <a:t>-file	</a:t>
            </a:r>
          </a:p>
          <a:p>
            <a:pPr eaLnBrk="1" hangingPunct="1">
              <a:spcBef>
                <a:spcPts val="600"/>
              </a:spcBef>
              <a:buFontTx/>
              <a:buNone/>
            </a:pPr>
            <a:r>
              <a:rPr lang="pt-BR" dirty="0"/>
              <a:t> </a:t>
            </a:r>
            <a:endParaRPr lang="en-US" dirty="0"/>
          </a:p>
        </p:txBody>
      </p:sp>
    </p:spTree>
    <p:extLst>
      <p:ext uri="{BB962C8B-B14F-4D97-AF65-F5344CB8AC3E}">
        <p14:creationId xmlns:p14="http://schemas.microsoft.com/office/powerpoint/2010/main" val="2598383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dissolve">
                                      <p:cBhvr>
                                        <p:cTn id="3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Dynamic instruction frequency</a:t>
            </a:r>
            <a:r>
              <a:rPr lang="mr-IN" dirty="0"/>
              <a:t>…</a:t>
            </a:r>
            <a:endParaRPr lang="en-US" dirty="0"/>
          </a:p>
        </p:txBody>
      </p:sp>
      <p:sp>
        <p:nvSpPr>
          <p:cNvPr id="4" name="Text Placeholder 3">
            <a:extLst>
              <a:ext uri="{FF2B5EF4-FFF2-40B4-BE49-F238E27FC236}">
                <a16:creationId xmlns:a16="http://schemas.microsoft.com/office/drawing/2014/main" id="{773B03F9-5EDF-594E-9A87-BA7B35BAC48B}"/>
              </a:ext>
            </a:extLst>
          </p:cNvPr>
          <p:cNvSpPr>
            <a:spLocks noGrp="1"/>
          </p:cNvSpPr>
          <p:nvPr>
            <p:ph type="body" sz="quarter" idx="10"/>
          </p:nvPr>
        </p:nvSpPr>
        <p:spPr/>
        <p:txBody>
          <a:bodyPr>
            <a:normAutofit fontScale="92500" lnSpcReduction="10000"/>
          </a:bodyPr>
          <a:lstStyle/>
          <a:p>
            <a:r>
              <a:rPr lang="en-US" dirty="0"/>
              <a:t>Refers to the type of instruction in the instruction-set</a:t>
            </a:r>
          </a:p>
          <a:p>
            <a:r>
              <a:rPr lang="en-US" dirty="0"/>
              <a:t>Refers to the frequency of occurrence of instructions in compiled code</a:t>
            </a:r>
          </a:p>
          <a:p>
            <a:r>
              <a:rPr lang="en-US" dirty="0"/>
              <a:t>Refers to the frequency of occurrence of instructions that actually get executed</a:t>
            </a:r>
          </a:p>
          <a:p>
            <a:r>
              <a:rPr lang="en-US" dirty="0"/>
              <a:t>Refers to the clock frequency of the processor</a:t>
            </a:r>
          </a:p>
          <a:p>
            <a:r>
              <a:rPr lang="en-US" dirty="0"/>
              <a:t>Is the basis for </a:t>
            </a:r>
            <a:r>
              <a:rPr lang="en-US" dirty="0" err="1"/>
              <a:t>datapath</a:t>
            </a:r>
            <a:r>
              <a:rPr lang="en-US" dirty="0"/>
              <a:t> design</a:t>
            </a:r>
          </a:p>
          <a:p>
            <a:endParaRPr lang="en-US" dirty="0"/>
          </a:p>
          <a:p>
            <a:endParaRPr lang="en-US" dirty="0"/>
          </a:p>
        </p:txBody>
      </p:sp>
      <p:sp>
        <p:nvSpPr>
          <p:cNvPr id="5" name="Text Placeholder 4">
            <a:extLst>
              <a:ext uri="{FF2B5EF4-FFF2-40B4-BE49-F238E27FC236}">
                <a16:creationId xmlns:a16="http://schemas.microsoft.com/office/drawing/2014/main" id="{F244D35B-4732-AE48-BB40-4F5DE6A65B7E}"/>
              </a:ext>
            </a:extLst>
          </p:cNvPr>
          <p:cNvSpPr>
            <a:spLocks noGrp="1"/>
          </p:cNvSpPr>
          <p:nvPr>
            <p:ph type="body" sz="quarter" idx="11"/>
          </p:nvPr>
        </p:nvSpPr>
        <p:spPr/>
        <p:txBody>
          <a:bodyPr/>
          <a:lstStyle/>
          <a:p>
            <a:r>
              <a:rPr lang="en-US" dirty="0"/>
              <a:t>30</a:t>
            </a:r>
          </a:p>
        </p:txBody>
      </p:sp>
      <p:sp>
        <p:nvSpPr>
          <p:cNvPr id="6" name="Right Arrow 5">
            <a:extLst>
              <a:ext uri="{FF2B5EF4-FFF2-40B4-BE49-F238E27FC236}">
                <a16:creationId xmlns:a16="http://schemas.microsoft.com/office/drawing/2014/main" id="{1E83B290-816F-5440-B536-18461BFCD565}"/>
              </a:ext>
            </a:extLst>
          </p:cNvPr>
          <p:cNvSpPr/>
          <p:nvPr/>
        </p:nvSpPr>
        <p:spPr>
          <a:xfrm>
            <a:off x="840827" y="4651729"/>
            <a:ext cx="725214" cy="33017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4613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42"/>
          <p:cNvGrpSpPr>
            <a:grpSpLocks/>
          </p:cNvGrpSpPr>
          <p:nvPr/>
        </p:nvGrpSpPr>
        <p:grpSpPr bwMode="auto">
          <a:xfrm>
            <a:off x="53975" y="1681135"/>
            <a:ext cx="8839200" cy="2696275"/>
            <a:chOff x="152400" y="2667000"/>
            <a:chExt cx="8839200" cy="2696275"/>
          </a:xfrm>
        </p:grpSpPr>
        <p:sp>
          <p:nvSpPr>
            <p:cNvPr id="26657" name="Text Box 3"/>
            <p:cNvSpPr txBox="1">
              <a:spLocks noChangeArrowheads="1"/>
            </p:cNvSpPr>
            <p:nvPr/>
          </p:nvSpPr>
          <p:spPr bwMode="auto">
            <a:xfrm>
              <a:off x="228600" y="3429000"/>
              <a:ext cx="511175"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PC</a:t>
              </a:r>
            </a:p>
          </p:txBody>
        </p:sp>
        <p:sp>
          <p:nvSpPr>
            <p:cNvPr id="26658" name="Text Box 4"/>
            <p:cNvSpPr txBox="1">
              <a:spLocks noChangeArrowheads="1"/>
            </p:cNvSpPr>
            <p:nvPr/>
          </p:nvSpPr>
          <p:spPr bwMode="auto">
            <a:xfrm>
              <a:off x="201613" y="3886200"/>
              <a:ext cx="866775"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I-MEM</a:t>
              </a:r>
            </a:p>
          </p:txBody>
        </p:sp>
        <p:sp>
          <p:nvSpPr>
            <p:cNvPr id="26659" name="Text Box 5"/>
            <p:cNvSpPr txBox="1">
              <a:spLocks noChangeArrowheads="1"/>
            </p:cNvSpPr>
            <p:nvPr/>
          </p:nvSpPr>
          <p:spPr bwMode="auto">
            <a:xfrm>
              <a:off x="228600" y="4500563"/>
              <a:ext cx="638175" cy="376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ALU</a:t>
              </a:r>
            </a:p>
          </p:txBody>
        </p:sp>
        <p:sp>
          <p:nvSpPr>
            <p:cNvPr id="26660" name="Rectangle 6"/>
            <p:cNvSpPr>
              <a:spLocks noChangeArrowheads="1"/>
            </p:cNvSpPr>
            <p:nvPr/>
          </p:nvSpPr>
          <p:spPr bwMode="auto">
            <a:xfrm>
              <a:off x="152400" y="3352800"/>
              <a:ext cx="990600" cy="1676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6661" name="Text Box 7"/>
            <p:cNvSpPr txBox="1">
              <a:spLocks noChangeArrowheads="1"/>
            </p:cNvSpPr>
            <p:nvPr/>
          </p:nvSpPr>
          <p:spPr bwMode="auto">
            <a:xfrm>
              <a:off x="2286000" y="3429000"/>
              <a:ext cx="815975"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DPRF</a:t>
              </a:r>
            </a:p>
          </p:txBody>
        </p:sp>
        <p:sp>
          <p:nvSpPr>
            <p:cNvPr id="26662" name="Rectangle 8"/>
            <p:cNvSpPr>
              <a:spLocks noChangeArrowheads="1"/>
            </p:cNvSpPr>
            <p:nvPr/>
          </p:nvSpPr>
          <p:spPr bwMode="auto">
            <a:xfrm>
              <a:off x="1981200" y="3352800"/>
              <a:ext cx="1371600" cy="17526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6663" name="Line 9"/>
            <p:cNvSpPr>
              <a:spLocks noChangeShapeType="1"/>
            </p:cNvSpPr>
            <p:nvPr/>
          </p:nvSpPr>
          <p:spPr bwMode="auto">
            <a:xfrm>
              <a:off x="2057400" y="35004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64" name="Line 10"/>
            <p:cNvSpPr>
              <a:spLocks noChangeShapeType="1"/>
            </p:cNvSpPr>
            <p:nvPr/>
          </p:nvSpPr>
          <p:spPr bwMode="auto">
            <a:xfrm>
              <a:off x="2057400" y="37290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65" name="Line 11"/>
            <p:cNvSpPr>
              <a:spLocks noChangeShapeType="1"/>
            </p:cNvSpPr>
            <p:nvPr/>
          </p:nvSpPr>
          <p:spPr bwMode="auto">
            <a:xfrm>
              <a:off x="2514600" y="3805238"/>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66" name="Line 12"/>
            <p:cNvSpPr>
              <a:spLocks noChangeShapeType="1"/>
            </p:cNvSpPr>
            <p:nvPr/>
          </p:nvSpPr>
          <p:spPr bwMode="auto">
            <a:xfrm>
              <a:off x="2895600" y="3805238"/>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67" name="Text Box 13"/>
            <p:cNvSpPr txBox="1">
              <a:spLocks noChangeArrowheads="1"/>
            </p:cNvSpPr>
            <p:nvPr/>
          </p:nvSpPr>
          <p:spPr bwMode="auto">
            <a:xfrm>
              <a:off x="4240213" y="3429000"/>
              <a:ext cx="638175"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ALU</a:t>
              </a:r>
            </a:p>
          </p:txBody>
        </p:sp>
        <p:sp>
          <p:nvSpPr>
            <p:cNvPr id="26668" name="Rectangle 14"/>
            <p:cNvSpPr>
              <a:spLocks noChangeArrowheads="1"/>
            </p:cNvSpPr>
            <p:nvPr/>
          </p:nvSpPr>
          <p:spPr bwMode="auto">
            <a:xfrm>
              <a:off x="4114800" y="3352800"/>
              <a:ext cx="1066800" cy="1143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6669" name="Text Box 15"/>
            <p:cNvSpPr txBox="1">
              <a:spLocks noChangeArrowheads="1"/>
            </p:cNvSpPr>
            <p:nvPr/>
          </p:nvSpPr>
          <p:spPr bwMode="auto">
            <a:xfrm>
              <a:off x="1371600" y="3124200"/>
              <a:ext cx="304800" cy="2239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lnSpc>
                  <a:spcPct val="70000"/>
                </a:lnSpc>
                <a:spcBef>
                  <a:spcPts val="0"/>
                </a:spcBef>
              </a:pPr>
              <a:r>
                <a:rPr lang="en-US" sz="1800" dirty="0"/>
                <a:t>B</a:t>
              </a:r>
            </a:p>
            <a:p>
              <a:pPr eaLnBrk="1" hangingPunct="1">
                <a:lnSpc>
                  <a:spcPct val="70000"/>
                </a:lnSpc>
                <a:spcBef>
                  <a:spcPts val="0"/>
                </a:spcBef>
              </a:pPr>
              <a:r>
                <a:rPr lang="en-US" sz="1800" dirty="0"/>
                <a:t>U</a:t>
              </a:r>
            </a:p>
            <a:p>
              <a:pPr eaLnBrk="1" hangingPunct="1">
                <a:lnSpc>
                  <a:spcPct val="70000"/>
                </a:lnSpc>
                <a:spcBef>
                  <a:spcPts val="0"/>
                </a:spcBef>
              </a:pPr>
              <a:r>
                <a:rPr lang="en-US" sz="1800" dirty="0"/>
                <a:t>F</a:t>
              </a:r>
            </a:p>
            <a:p>
              <a:pPr eaLnBrk="1" hangingPunct="1">
                <a:lnSpc>
                  <a:spcPct val="70000"/>
                </a:lnSpc>
                <a:spcBef>
                  <a:spcPts val="0"/>
                </a:spcBef>
              </a:pPr>
              <a:r>
                <a:rPr lang="en-US" sz="1800" dirty="0"/>
                <a:t>F</a:t>
              </a:r>
            </a:p>
            <a:p>
              <a:pPr eaLnBrk="1" hangingPunct="1">
                <a:lnSpc>
                  <a:spcPct val="70000"/>
                </a:lnSpc>
                <a:spcBef>
                  <a:spcPts val="0"/>
                </a:spcBef>
              </a:pPr>
              <a:r>
                <a:rPr lang="en-US" sz="1800" dirty="0"/>
                <a:t>E</a:t>
              </a:r>
            </a:p>
            <a:p>
              <a:pPr eaLnBrk="1" hangingPunct="1">
                <a:lnSpc>
                  <a:spcPct val="70000"/>
                </a:lnSpc>
                <a:spcBef>
                  <a:spcPts val="0"/>
                </a:spcBef>
              </a:pPr>
              <a:r>
                <a:rPr lang="en-US" sz="1800" dirty="0"/>
                <a:t>R</a:t>
              </a:r>
            </a:p>
          </p:txBody>
        </p:sp>
        <p:sp>
          <p:nvSpPr>
            <p:cNvPr id="26670" name="Text Box 16"/>
            <p:cNvSpPr txBox="1">
              <a:spLocks noChangeArrowheads="1"/>
            </p:cNvSpPr>
            <p:nvPr/>
          </p:nvSpPr>
          <p:spPr bwMode="auto">
            <a:xfrm>
              <a:off x="2406650" y="3971925"/>
              <a:ext cx="336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A</a:t>
              </a:r>
            </a:p>
          </p:txBody>
        </p:sp>
        <p:sp>
          <p:nvSpPr>
            <p:cNvPr id="26671" name="Text Box 17"/>
            <p:cNvSpPr txBox="1">
              <a:spLocks noChangeArrowheads="1"/>
            </p:cNvSpPr>
            <p:nvPr/>
          </p:nvSpPr>
          <p:spPr bwMode="auto">
            <a:xfrm>
              <a:off x="2743200" y="3957638"/>
              <a:ext cx="3365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B</a:t>
              </a:r>
            </a:p>
          </p:txBody>
        </p:sp>
        <p:sp>
          <p:nvSpPr>
            <p:cNvPr id="26672" name="Text Box 18"/>
            <p:cNvSpPr txBox="1">
              <a:spLocks noChangeArrowheads="1"/>
            </p:cNvSpPr>
            <p:nvPr/>
          </p:nvSpPr>
          <p:spPr bwMode="auto">
            <a:xfrm>
              <a:off x="2233613" y="4343400"/>
              <a:ext cx="1044575" cy="6508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Decode </a:t>
              </a:r>
            </a:p>
            <a:p>
              <a:pPr eaLnBrk="1" hangingPunct="1"/>
              <a:r>
                <a:rPr lang="en-US" sz="1800"/>
                <a:t>logic</a:t>
              </a:r>
            </a:p>
          </p:txBody>
        </p:sp>
        <p:sp>
          <p:nvSpPr>
            <p:cNvPr id="26673" name="Text Box 19"/>
            <p:cNvSpPr txBox="1">
              <a:spLocks noChangeArrowheads="1"/>
            </p:cNvSpPr>
            <p:nvPr/>
          </p:nvSpPr>
          <p:spPr bwMode="auto">
            <a:xfrm>
              <a:off x="3581400" y="3124200"/>
              <a:ext cx="304800" cy="2239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lnSpc>
                  <a:spcPct val="70000"/>
                </a:lnSpc>
                <a:spcBef>
                  <a:spcPts val="0"/>
                </a:spcBef>
              </a:pPr>
              <a:r>
                <a:rPr lang="en-US" sz="1800"/>
                <a:t>B</a:t>
              </a:r>
            </a:p>
            <a:p>
              <a:pPr eaLnBrk="1" hangingPunct="1">
                <a:lnSpc>
                  <a:spcPct val="70000"/>
                </a:lnSpc>
                <a:spcBef>
                  <a:spcPts val="0"/>
                </a:spcBef>
              </a:pPr>
              <a:r>
                <a:rPr lang="en-US" sz="1800"/>
                <a:t>U</a:t>
              </a:r>
            </a:p>
            <a:p>
              <a:pPr eaLnBrk="1" hangingPunct="1">
                <a:lnSpc>
                  <a:spcPct val="70000"/>
                </a:lnSpc>
                <a:spcBef>
                  <a:spcPts val="0"/>
                </a:spcBef>
              </a:pPr>
              <a:r>
                <a:rPr lang="en-US" sz="1800"/>
                <a:t>F</a:t>
              </a:r>
            </a:p>
            <a:p>
              <a:pPr eaLnBrk="1" hangingPunct="1">
                <a:lnSpc>
                  <a:spcPct val="70000"/>
                </a:lnSpc>
                <a:spcBef>
                  <a:spcPts val="0"/>
                </a:spcBef>
              </a:pPr>
              <a:r>
                <a:rPr lang="en-US" sz="1800"/>
                <a:t>F</a:t>
              </a:r>
            </a:p>
            <a:p>
              <a:pPr eaLnBrk="1" hangingPunct="1">
                <a:lnSpc>
                  <a:spcPct val="70000"/>
                </a:lnSpc>
                <a:spcBef>
                  <a:spcPts val="0"/>
                </a:spcBef>
              </a:pPr>
              <a:r>
                <a:rPr lang="en-US" sz="1800"/>
                <a:t>E</a:t>
              </a:r>
            </a:p>
            <a:p>
              <a:pPr eaLnBrk="1" hangingPunct="1">
                <a:lnSpc>
                  <a:spcPct val="70000"/>
                </a:lnSpc>
                <a:spcBef>
                  <a:spcPts val="0"/>
                </a:spcBef>
              </a:pPr>
              <a:r>
                <a:rPr lang="en-US" sz="1800"/>
                <a:t>R</a:t>
              </a:r>
            </a:p>
          </p:txBody>
        </p:sp>
        <p:sp>
          <p:nvSpPr>
            <p:cNvPr id="26674" name="Text Box 21"/>
            <p:cNvSpPr txBox="1">
              <a:spLocks noChangeArrowheads="1"/>
            </p:cNvSpPr>
            <p:nvPr/>
          </p:nvSpPr>
          <p:spPr bwMode="auto">
            <a:xfrm>
              <a:off x="5967413" y="3770313"/>
              <a:ext cx="968375" cy="376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D-MEM</a:t>
              </a:r>
            </a:p>
          </p:txBody>
        </p:sp>
        <p:sp>
          <p:nvSpPr>
            <p:cNvPr id="26675" name="Text Box 22"/>
            <p:cNvSpPr txBox="1">
              <a:spLocks noChangeArrowheads="1"/>
            </p:cNvSpPr>
            <p:nvPr/>
          </p:nvSpPr>
          <p:spPr bwMode="auto">
            <a:xfrm>
              <a:off x="5410200" y="3124200"/>
              <a:ext cx="304800" cy="2239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lnSpc>
                  <a:spcPct val="70000"/>
                </a:lnSpc>
                <a:spcBef>
                  <a:spcPts val="0"/>
                </a:spcBef>
              </a:pPr>
              <a:r>
                <a:rPr lang="en-US" sz="1800"/>
                <a:t>B</a:t>
              </a:r>
            </a:p>
            <a:p>
              <a:pPr eaLnBrk="1" hangingPunct="1">
                <a:lnSpc>
                  <a:spcPct val="70000"/>
                </a:lnSpc>
                <a:spcBef>
                  <a:spcPts val="0"/>
                </a:spcBef>
              </a:pPr>
              <a:r>
                <a:rPr lang="en-US" sz="1800"/>
                <a:t>U</a:t>
              </a:r>
            </a:p>
            <a:p>
              <a:pPr eaLnBrk="1" hangingPunct="1">
                <a:lnSpc>
                  <a:spcPct val="70000"/>
                </a:lnSpc>
                <a:spcBef>
                  <a:spcPts val="0"/>
                </a:spcBef>
              </a:pPr>
              <a:r>
                <a:rPr lang="en-US" sz="1800"/>
                <a:t>F</a:t>
              </a:r>
            </a:p>
            <a:p>
              <a:pPr eaLnBrk="1" hangingPunct="1">
                <a:lnSpc>
                  <a:spcPct val="70000"/>
                </a:lnSpc>
                <a:spcBef>
                  <a:spcPts val="0"/>
                </a:spcBef>
              </a:pPr>
              <a:r>
                <a:rPr lang="en-US" sz="1800"/>
                <a:t>F</a:t>
              </a:r>
            </a:p>
            <a:p>
              <a:pPr eaLnBrk="1" hangingPunct="1">
                <a:lnSpc>
                  <a:spcPct val="70000"/>
                </a:lnSpc>
                <a:spcBef>
                  <a:spcPts val="0"/>
                </a:spcBef>
              </a:pPr>
              <a:r>
                <a:rPr lang="en-US" sz="1800"/>
                <a:t>E</a:t>
              </a:r>
            </a:p>
            <a:p>
              <a:pPr eaLnBrk="1" hangingPunct="1">
                <a:lnSpc>
                  <a:spcPct val="70000"/>
                </a:lnSpc>
                <a:spcBef>
                  <a:spcPts val="0"/>
                </a:spcBef>
              </a:pPr>
              <a:r>
                <a:rPr lang="en-US" sz="1800"/>
                <a:t>R</a:t>
              </a:r>
            </a:p>
          </p:txBody>
        </p:sp>
        <p:sp>
          <p:nvSpPr>
            <p:cNvPr id="26676" name="Text Box 23"/>
            <p:cNvSpPr txBox="1">
              <a:spLocks noChangeArrowheads="1"/>
            </p:cNvSpPr>
            <p:nvPr/>
          </p:nvSpPr>
          <p:spPr bwMode="auto">
            <a:xfrm>
              <a:off x="7772400" y="4271963"/>
              <a:ext cx="815975" cy="376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DPRF</a:t>
              </a:r>
            </a:p>
          </p:txBody>
        </p:sp>
        <p:sp>
          <p:nvSpPr>
            <p:cNvPr id="26677" name="Line 24"/>
            <p:cNvSpPr>
              <a:spLocks noChangeShapeType="1"/>
            </p:cNvSpPr>
            <p:nvPr/>
          </p:nvSpPr>
          <p:spPr bwMode="auto">
            <a:xfrm>
              <a:off x="8153400" y="4043363"/>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78" name="Line 25"/>
            <p:cNvSpPr>
              <a:spLocks noChangeShapeType="1"/>
            </p:cNvSpPr>
            <p:nvPr/>
          </p:nvSpPr>
          <p:spPr bwMode="auto">
            <a:xfrm flipH="1">
              <a:off x="8588375" y="4424363"/>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79" name="Text Box 26"/>
            <p:cNvSpPr txBox="1">
              <a:spLocks noChangeArrowheads="1"/>
            </p:cNvSpPr>
            <p:nvPr/>
          </p:nvSpPr>
          <p:spPr bwMode="auto">
            <a:xfrm>
              <a:off x="7162800" y="3124200"/>
              <a:ext cx="304800" cy="2239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lnSpc>
                  <a:spcPct val="70000"/>
                </a:lnSpc>
                <a:spcBef>
                  <a:spcPts val="0"/>
                </a:spcBef>
              </a:pPr>
              <a:r>
                <a:rPr lang="en-US" sz="1800"/>
                <a:t>B</a:t>
              </a:r>
            </a:p>
            <a:p>
              <a:pPr eaLnBrk="1" hangingPunct="1">
                <a:lnSpc>
                  <a:spcPct val="70000"/>
                </a:lnSpc>
                <a:spcBef>
                  <a:spcPts val="0"/>
                </a:spcBef>
              </a:pPr>
              <a:r>
                <a:rPr lang="en-US" sz="1800"/>
                <a:t>U</a:t>
              </a:r>
            </a:p>
            <a:p>
              <a:pPr eaLnBrk="1" hangingPunct="1">
                <a:lnSpc>
                  <a:spcPct val="70000"/>
                </a:lnSpc>
                <a:spcBef>
                  <a:spcPts val="0"/>
                </a:spcBef>
              </a:pPr>
              <a:r>
                <a:rPr lang="en-US" sz="1800"/>
                <a:t>F</a:t>
              </a:r>
            </a:p>
            <a:p>
              <a:pPr eaLnBrk="1" hangingPunct="1">
                <a:lnSpc>
                  <a:spcPct val="70000"/>
                </a:lnSpc>
                <a:spcBef>
                  <a:spcPts val="0"/>
                </a:spcBef>
              </a:pPr>
              <a:r>
                <a:rPr lang="en-US" sz="1800"/>
                <a:t>F</a:t>
              </a:r>
            </a:p>
            <a:p>
              <a:pPr eaLnBrk="1" hangingPunct="1">
                <a:lnSpc>
                  <a:spcPct val="70000"/>
                </a:lnSpc>
                <a:spcBef>
                  <a:spcPts val="0"/>
                </a:spcBef>
              </a:pPr>
              <a:r>
                <a:rPr lang="en-US" sz="1800"/>
                <a:t>E</a:t>
              </a:r>
            </a:p>
            <a:p>
              <a:pPr eaLnBrk="1" hangingPunct="1">
                <a:lnSpc>
                  <a:spcPct val="70000"/>
                </a:lnSpc>
                <a:spcBef>
                  <a:spcPts val="0"/>
                </a:spcBef>
              </a:pPr>
              <a:r>
                <a:rPr lang="en-US" sz="1800"/>
                <a:t>R</a:t>
              </a:r>
            </a:p>
          </p:txBody>
        </p:sp>
        <p:sp>
          <p:nvSpPr>
            <p:cNvPr id="26680" name="Rectangle 27"/>
            <p:cNvSpPr>
              <a:spLocks noChangeArrowheads="1"/>
            </p:cNvSpPr>
            <p:nvPr/>
          </p:nvSpPr>
          <p:spPr bwMode="auto">
            <a:xfrm>
              <a:off x="7620000" y="3429000"/>
              <a:ext cx="1371600" cy="14478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6681" name="Rectangle 28"/>
            <p:cNvSpPr>
              <a:spLocks noChangeArrowheads="1"/>
            </p:cNvSpPr>
            <p:nvPr/>
          </p:nvSpPr>
          <p:spPr bwMode="auto">
            <a:xfrm>
              <a:off x="5867400" y="3429000"/>
              <a:ext cx="1143000" cy="1295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6682" name="Text Box 29"/>
            <p:cNvSpPr txBox="1">
              <a:spLocks noChangeArrowheads="1"/>
            </p:cNvSpPr>
            <p:nvPr/>
          </p:nvSpPr>
          <p:spPr bwMode="auto">
            <a:xfrm>
              <a:off x="457200" y="2681288"/>
              <a:ext cx="3873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IF</a:t>
              </a:r>
            </a:p>
          </p:txBody>
        </p:sp>
        <p:sp>
          <p:nvSpPr>
            <p:cNvPr id="26683" name="Text Box 30"/>
            <p:cNvSpPr txBox="1">
              <a:spLocks noChangeArrowheads="1"/>
            </p:cNvSpPr>
            <p:nvPr/>
          </p:nvSpPr>
          <p:spPr bwMode="auto">
            <a:xfrm>
              <a:off x="2057400" y="2667000"/>
              <a:ext cx="806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ID/RR</a:t>
              </a:r>
            </a:p>
          </p:txBody>
        </p:sp>
        <p:sp>
          <p:nvSpPr>
            <p:cNvPr id="26684" name="Text Box 31"/>
            <p:cNvSpPr txBox="1">
              <a:spLocks noChangeArrowheads="1"/>
            </p:cNvSpPr>
            <p:nvPr/>
          </p:nvSpPr>
          <p:spPr bwMode="auto">
            <a:xfrm>
              <a:off x="4222750" y="2667000"/>
              <a:ext cx="806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dirty="0"/>
                <a:t>EXEC</a:t>
              </a:r>
            </a:p>
          </p:txBody>
        </p:sp>
        <p:sp>
          <p:nvSpPr>
            <p:cNvPr id="26685" name="Text Box 32"/>
            <p:cNvSpPr txBox="1">
              <a:spLocks noChangeArrowheads="1"/>
            </p:cNvSpPr>
            <p:nvPr/>
          </p:nvSpPr>
          <p:spPr bwMode="auto">
            <a:xfrm>
              <a:off x="5975350" y="2667000"/>
              <a:ext cx="717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MEM</a:t>
              </a:r>
            </a:p>
          </p:txBody>
        </p:sp>
        <p:sp>
          <p:nvSpPr>
            <p:cNvPr id="26686" name="Text Box 33"/>
            <p:cNvSpPr txBox="1">
              <a:spLocks noChangeArrowheads="1"/>
            </p:cNvSpPr>
            <p:nvPr/>
          </p:nvSpPr>
          <p:spPr bwMode="auto">
            <a:xfrm>
              <a:off x="7893050" y="2667000"/>
              <a:ext cx="552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WB</a:t>
              </a:r>
            </a:p>
          </p:txBody>
        </p:sp>
        <p:sp>
          <p:nvSpPr>
            <p:cNvPr id="26687" name="Text Box 34"/>
            <p:cNvSpPr txBox="1">
              <a:spLocks noChangeArrowheads="1"/>
            </p:cNvSpPr>
            <p:nvPr/>
          </p:nvSpPr>
          <p:spPr bwMode="auto">
            <a:xfrm>
              <a:off x="7829550" y="3748088"/>
              <a:ext cx="6286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data</a:t>
              </a:r>
            </a:p>
          </p:txBody>
        </p:sp>
        <p:sp>
          <p:nvSpPr>
            <p:cNvPr id="26688" name="Line 35"/>
            <p:cNvSpPr>
              <a:spLocks noChangeShapeType="1"/>
            </p:cNvSpPr>
            <p:nvPr/>
          </p:nvSpPr>
          <p:spPr bwMode="auto">
            <a:xfrm>
              <a:off x="1143000" y="4191000"/>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89" name="Line 36"/>
            <p:cNvSpPr>
              <a:spLocks noChangeShapeType="1"/>
            </p:cNvSpPr>
            <p:nvPr/>
          </p:nvSpPr>
          <p:spPr bwMode="auto">
            <a:xfrm>
              <a:off x="1676400" y="41910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90" name="Line 37"/>
            <p:cNvSpPr>
              <a:spLocks noChangeShapeType="1"/>
            </p:cNvSpPr>
            <p:nvPr/>
          </p:nvSpPr>
          <p:spPr bwMode="auto">
            <a:xfrm>
              <a:off x="3352800" y="4191000"/>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91" name="Line 38"/>
            <p:cNvSpPr>
              <a:spLocks noChangeShapeType="1"/>
            </p:cNvSpPr>
            <p:nvPr/>
          </p:nvSpPr>
          <p:spPr bwMode="auto">
            <a:xfrm>
              <a:off x="3886200" y="4191000"/>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92" name="Line 39"/>
            <p:cNvSpPr>
              <a:spLocks noChangeShapeType="1"/>
            </p:cNvSpPr>
            <p:nvPr/>
          </p:nvSpPr>
          <p:spPr bwMode="auto">
            <a:xfrm>
              <a:off x="5181600" y="4191000"/>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93" name="Line 40"/>
            <p:cNvSpPr>
              <a:spLocks noChangeShapeType="1"/>
            </p:cNvSpPr>
            <p:nvPr/>
          </p:nvSpPr>
          <p:spPr bwMode="auto">
            <a:xfrm>
              <a:off x="5715000" y="41910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94" name="Line 41"/>
            <p:cNvSpPr>
              <a:spLocks noChangeShapeType="1"/>
            </p:cNvSpPr>
            <p:nvPr/>
          </p:nvSpPr>
          <p:spPr bwMode="auto">
            <a:xfrm>
              <a:off x="7010400" y="41148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95" name="Line 42"/>
            <p:cNvSpPr>
              <a:spLocks noChangeShapeType="1"/>
            </p:cNvSpPr>
            <p:nvPr/>
          </p:nvSpPr>
          <p:spPr bwMode="auto">
            <a:xfrm>
              <a:off x="7467600" y="41148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sp>
        <p:nvSpPr>
          <p:cNvPr id="48" name="Rectangle 47"/>
          <p:cNvSpPr/>
          <p:nvPr/>
        </p:nvSpPr>
        <p:spPr>
          <a:xfrm>
            <a:off x="1902286" y="4380545"/>
            <a:ext cx="5619289" cy="2492990"/>
          </a:xfrm>
          <a:prstGeom prst="rect">
            <a:avLst/>
          </a:prstGeom>
        </p:spPr>
        <p:txBody>
          <a:bodyPr wrap="square">
            <a:spAutoFit/>
          </a:bodyPr>
          <a:lstStyle/>
          <a:p>
            <a:pPr eaLnBrk="1" hangingPunct="1">
              <a:spcBef>
                <a:spcPts val="600"/>
              </a:spcBef>
              <a:buFontTx/>
              <a:buNone/>
            </a:pPr>
            <a:r>
              <a:rPr lang="en-US" b="1" u="sng" dirty="0"/>
              <a:t>STAGE</a:t>
            </a:r>
            <a:r>
              <a:rPr lang="en-US" dirty="0"/>
              <a:t>			</a:t>
            </a:r>
            <a:r>
              <a:rPr lang="en-US" b="1" u="sng" dirty="0"/>
              <a:t>Units in Use </a:t>
            </a:r>
            <a:r>
              <a:rPr lang="en-US" b="1" dirty="0"/>
              <a:t>                                  </a:t>
            </a:r>
            <a:endParaRPr lang="pt-BR" b="1" dirty="0"/>
          </a:p>
          <a:p>
            <a:pPr eaLnBrk="1" hangingPunct="1">
              <a:spcBef>
                <a:spcPts val="600"/>
              </a:spcBef>
              <a:buFontTx/>
              <a:buNone/>
            </a:pPr>
            <a:r>
              <a:rPr lang="pt-BR" b="1" dirty="0"/>
              <a:t>FETCH			ALU, PC, MEM            </a:t>
            </a:r>
          </a:p>
          <a:p>
            <a:pPr eaLnBrk="1" hangingPunct="1">
              <a:spcBef>
                <a:spcPts val="600"/>
              </a:spcBef>
              <a:buFontTx/>
              <a:buNone/>
            </a:pPr>
            <a:r>
              <a:rPr lang="pt-BR" b="1" dirty="0"/>
              <a:t>ID/RR			</a:t>
            </a:r>
            <a:r>
              <a:rPr lang="pt-BR" b="1" dirty="0" err="1"/>
              <a:t>Reg</a:t>
            </a:r>
            <a:r>
              <a:rPr lang="pt-BR" b="1" dirty="0"/>
              <a:t>-file, </a:t>
            </a:r>
            <a:r>
              <a:rPr lang="pt-BR" b="1" dirty="0" err="1"/>
              <a:t>decode</a:t>
            </a:r>
            <a:r>
              <a:rPr lang="pt-BR" b="1" dirty="0"/>
              <a:t> </a:t>
            </a:r>
            <a:r>
              <a:rPr lang="pt-BR" b="1" dirty="0" err="1"/>
              <a:t>logic</a:t>
            </a:r>
            <a:endParaRPr lang="pt-BR" b="1" dirty="0"/>
          </a:p>
          <a:p>
            <a:pPr eaLnBrk="1" hangingPunct="1">
              <a:spcBef>
                <a:spcPts val="600"/>
              </a:spcBef>
              <a:buFontTx/>
              <a:buNone/>
            </a:pPr>
            <a:r>
              <a:rPr lang="pt-BR" b="1" dirty="0"/>
              <a:t>EXEC			ALU</a:t>
            </a:r>
          </a:p>
          <a:p>
            <a:pPr eaLnBrk="1" hangingPunct="1">
              <a:spcBef>
                <a:spcPts val="600"/>
              </a:spcBef>
              <a:buFontTx/>
              <a:buNone/>
            </a:pPr>
            <a:r>
              <a:rPr lang="pt-BR" b="1" dirty="0"/>
              <a:t>MEM			MEM</a:t>
            </a:r>
          </a:p>
          <a:p>
            <a:pPr eaLnBrk="1" hangingPunct="1">
              <a:spcBef>
                <a:spcPts val="600"/>
              </a:spcBef>
              <a:buFontTx/>
              <a:buNone/>
            </a:pPr>
            <a:r>
              <a:rPr lang="pt-BR" b="1" dirty="0"/>
              <a:t>WB			</a:t>
            </a:r>
            <a:r>
              <a:rPr lang="pt-BR" b="1" dirty="0" err="1"/>
              <a:t>Reg</a:t>
            </a:r>
            <a:r>
              <a:rPr lang="pt-BR" b="1" dirty="0"/>
              <a:t>-file	</a:t>
            </a:r>
          </a:p>
          <a:p>
            <a:pPr eaLnBrk="1" hangingPunct="1">
              <a:spcBef>
                <a:spcPts val="600"/>
              </a:spcBef>
              <a:buFontTx/>
              <a:buNone/>
            </a:pPr>
            <a:r>
              <a:rPr lang="pt-BR" dirty="0"/>
              <a:t> </a:t>
            </a:r>
            <a:endParaRPr lang="en-US" dirty="0"/>
          </a:p>
        </p:txBody>
      </p:sp>
      <p:sp>
        <p:nvSpPr>
          <p:cNvPr id="2" name="Title 1"/>
          <p:cNvSpPr>
            <a:spLocks noGrp="1"/>
          </p:cNvSpPr>
          <p:nvPr>
            <p:ph type="title"/>
          </p:nvPr>
        </p:nvSpPr>
        <p:spPr/>
        <p:txBody>
          <a:bodyPr/>
          <a:lstStyle/>
          <a:p>
            <a:r>
              <a:rPr lang="en-US" dirty="0"/>
              <a:t>A shiny new data path!</a:t>
            </a:r>
          </a:p>
        </p:txBody>
      </p:sp>
    </p:spTree>
    <p:extLst>
      <p:ext uri="{BB962C8B-B14F-4D97-AF65-F5344CB8AC3E}">
        <p14:creationId xmlns:p14="http://schemas.microsoft.com/office/powerpoint/2010/main" val="33523905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42"/>
          <p:cNvGrpSpPr>
            <a:grpSpLocks/>
          </p:cNvGrpSpPr>
          <p:nvPr/>
        </p:nvGrpSpPr>
        <p:grpSpPr bwMode="auto">
          <a:xfrm>
            <a:off x="53975" y="1681135"/>
            <a:ext cx="8839200" cy="2696275"/>
            <a:chOff x="152400" y="2667000"/>
            <a:chExt cx="8839200" cy="2696275"/>
          </a:xfrm>
        </p:grpSpPr>
        <p:sp>
          <p:nvSpPr>
            <p:cNvPr id="26657" name="Text Box 3"/>
            <p:cNvSpPr txBox="1">
              <a:spLocks noChangeArrowheads="1"/>
            </p:cNvSpPr>
            <p:nvPr/>
          </p:nvSpPr>
          <p:spPr bwMode="auto">
            <a:xfrm>
              <a:off x="228600" y="3429000"/>
              <a:ext cx="511175"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PC</a:t>
              </a:r>
            </a:p>
          </p:txBody>
        </p:sp>
        <p:sp>
          <p:nvSpPr>
            <p:cNvPr id="26658" name="Text Box 4"/>
            <p:cNvSpPr txBox="1">
              <a:spLocks noChangeArrowheads="1"/>
            </p:cNvSpPr>
            <p:nvPr/>
          </p:nvSpPr>
          <p:spPr bwMode="auto">
            <a:xfrm>
              <a:off x="201613" y="3886200"/>
              <a:ext cx="866775"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I-MEM</a:t>
              </a:r>
            </a:p>
          </p:txBody>
        </p:sp>
        <p:sp>
          <p:nvSpPr>
            <p:cNvPr id="26659" name="Text Box 5"/>
            <p:cNvSpPr txBox="1">
              <a:spLocks noChangeArrowheads="1"/>
            </p:cNvSpPr>
            <p:nvPr/>
          </p:nvSpPr>
          <p:spPr bwMode="auto">
            <a:xfrm>
              <a:off x="228600" y="4500563"/>
              <a:ext cx="638175" cy="376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ALU</a:t>
              </a:r>
            </a:p>
          </p:txBody>
        </p:sp>
        <p:sp>
          <p:nvSpPr>
            <p:cNvPr id="26660" name="Rectangle 6"/>
            <p:cNvSpPr>
              <a:spLocks noChangeArrowheads="1"/>
            </p:cNvSpPr>
            <p:nvPr/>
          </p:nvSpPr>
          <p:spPr bwMode="auto">
            <a:xfrm>
              <a:off x="152400" y="3352800"/>
              <a:ext cx="990600" cy="1676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6661" name="Text Box 7"/>
            <p:cNvSpPr txBox="1">
              <a:spLocks noChangeArrowheads="1"/>
            </p:cNvSpPr>
            <p:nvPr/>
          </p:nvSpPr>
          <p:spPr bwMode="auto">
            <a:xfrm>
              <a:off x="2286000" y="3429000"/>
              <a:ext cx="815975" cy="376238"/>
            </a:xfrm>
            <a:prstGeom prst="rect">
              <a:avLst/>
            </a:prstGeom>
            <a:solidFill>
              <a:schemeClr val="accent4">
                <a:lumMod val="40000"/>
                <a:lumOff val="60000"/>
              </a:schemeClr>
            </a:solid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dirty="0"/>
                <a:t>DPRF</a:t>
              </a:r>
            </a:p>
          </p:txBody>
        </p:sp>
        <p:sp>
          <p:nvSpPr>
            <p:cNvPr id="26662" name="Rectangle 8"/>
            <p:cNvSpPr>
              <a:spLocks noChangeArrowheads="1"/>
            </p:cNvSpPr>
            <p:nvPr/>
          </p:nvSpPr>
          <p:spPr bwMode="auto">
            <a:xfrm>
              <a:off x="1981200" y="3352800"/>
              <a:ext cx="1371600" cy="17526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6663" name="Line 9"/>
            <p:cNvSpPr>
              <a:spLocks noChangeShapeType="1"/>
            </p:cNvSpPr>
            <p:nvPr/>
          </p:nvSpPr>
          <p:spPr bwMode="auto">
            <a:xfrm>
              <a:off x="2057400" y="35004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64" name="Line 10"/>
            <p:cNvSpPr>
              <a:spLocks noChangeShapeType="1"/>
            </p:cNvSpPr>
            <p:nvPr/>
          </p:nvSpPr>
          <p:spPr bwMode="auto">
            <a:xfrm>
              <a:off x="2057400" y="37290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65" name="Line 11"/>
            <p:cNvSpPr>
              <a:spLocks noChangeShapeType="1"/>
            </p:cNvSpPr>
            <p:nvPr/>
          </p:nvSpPr>
          <p:spPr bwMode="auto">
            <a:xfrm>
              <a:off x="2514600" y="3805238"/>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66" name="Line 12"/>
            <p:cNvSpPr>
              <a:spLocks noChangeShapeType="1"/>
            </p:cNvSpPr>
            <p:nvPr/>
          </p:nvSpPr>
          <p:spPr bwMode="auto">
            <a:xfrm>
              <a:off x="2895600" y="3805238"/>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67" name="Text Box 13"/>
            <p:cNvSpPr txBox="1">
              <a:spLocks noChangeArrowheads="1"/>
            </p:cNvSpPr>
            <p:nvPr/>
          </p:nvSpPr>
          <p:spPr bwMode="auto">
            <a:xfrm>
              <a:off x="4240213" y="3429000"/>
              <a:ext cx="638175"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ALU</a:t>
              </a:r>
            </a:p>
          </p:txBody>
        </p:sp>
        <p:sp>
          <p:nvSpPr>
            <p:cNvPr id="26668" name="Rectangle 14"/>
            <p:cNvSpPr>
              <a:spLocks noChangeArrowheads="1"/>
            </p:cNvSpPr>
            <p:nvPr/>
          </p:nvSpPr>
          <p:spPr bwMode="auto">
            <a:xfrm>
              <a:off x="4114800" y="3352800"/>
              <a:ext cx="1066800" cy="1143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6669" name="Text Box 15"/>
            <p:cNvSpPr txBox="1">
              <a:spLocks noChangeArrowheads="1"/>
            </p:cNvSpPr>
            <p:nvPr/>
          </p:nvSpPr>
          <p:spPr bwMode="auto">
            <a:xfrm>
              <a:off x="1371600" y="3124200"/>
              <a:ext cx="304800" cy="2239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lnSpc>
                  <a:spcPct val="70000"/>
                </a:lnSpc>
                <a:spcBef>
                  <a:spcPts val="0"/>
                </a:spcBef>
              </a:pPr>
              <a:r>
                <a:rPr lang="en-US" sz="1800" dirty="0"/>
                <a:t>B</a:t>
              </a:r>
            </a:p>
            <a:p>
              <a:pPr eaLnBrk="1" hangingPunct="1">
                <a:lnSpc>
                  <a:spcPct val="70000"/>
                </a:lnSpc>
                <a:spcBef>
                  <a:spcPts val="0"/>
                </a:spcBef>
              </a:pPr>
              <a:r>
                <a:rPr lang="en-US" sz="1800" dirty="0"/>
                <a:t>U</a:t>
              </a:r>
            </a:p>
            <a:p>
              <a:pPr eaLnBrk="1" hangingPunct="1">
                <a:lnSpc>
                  <a:spcPct val="70000"/>
                </a:lnSpc>
                <a:spcBef>
                  <a:spcPts val="0"/>
                </a:spcBef>
              </a:pPr>
              <a:r>
                <a:rPr lang="en-US" sz="1800" dirty="0"/>
                <a:t>F</a:t>
              </a:r>
            </a:p>
            <a:p>
              <a:pPr eaLnBrk="1" hangingPunct="1">
                <a:lnSpc>
                  <a:spcPct val="70000"/>
                </a:lnSpc>
                <a:spcBef>
                  <a:spcPts val="0"/>
                </a:spcBef>
              </a:pPr>
              <a:r>
                <a:rPr lang="en-US" sz="1800" dirty="0"/>
                <a:t>F</a:t>
              </a:r>
            </a:p>
            <a:p>
              <a:pPr eaLnBrk="1" hangingPunct="1">
                <a:lnSpc>
                  <a:spcPct val="70000"/>
                </a:lnSpc>
                <a:spcBef>
                  <a:spcPts val="0"/>
                </a:spcBef>
              </a:pPr>
              <a:r>
                <a:rPr lang="en-US" sz="1800" dirty="0"/>
                <a:t>E</a:t>
              </a:r>
            </a:p>
            <a:p>
              <a:pPr eaLnBrk="1" hangingPunct="1">
                <a:lnSpc>
                  <a:spcPct val="70000"/>
                </a:lnSpc>
                <a:spcBef>
                  <a:spcPts val="0"/>
                </a:spcBef>
              </a:pPr>
              <a:r>
                <a:rPr lang="en-US" sz="1800" dirty="0"/>
                <a:t>R</a:t>
              </a:r>
            </a:p>
          </p:txBody>
        </p:sp>
        <p:sp>
          <p:nvSpPr>
            <p:cNvPr id="26670" name="Text Box 16"/>
            <p:cNvSpPr txBox="1">
              <a:spLocks noChangeArrowheads="1"/>
            </p:cNvSpPr>
            <p:nvPr/>
          </p:nvSpPr>
          <p:spPr bwMode="auto">
            <a:xfrm>
              <a:off x="2406650" y="3971925"/>
              <a:ext cx="336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A</a:t>
              </a:r>
            </a:p>
          </p:txBody>
        </p:sp>
        <p:sp>
          <p:nvSpPr>
            <p:cNvPr id="26671" name="Text Box 17"/>
            <p:cNvSpPr txBox="1">
              <a:spLocks noChangeArrowheads="1"/>
            </p:cNvSpPr>
            <p:nvPr/>
          </p:nvSpPr>
          <p:spPr bwMode="auto">
            <a:xfrm>
              <a:off x="2743200" y="3957638"/>
              <a:ext cx="3365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B</a:t>
              </a:r>
            </a:p>
          </p:txBody>
        </p:sp>
        <p:sp>
          <p:nvSpPr>
            <p:cNvPr id="26672" name="Text Box 18"/>
            <p:cNvSpPr txBox="1">
              <a:spLocks noChangeArrowheads="1"/>
            </p:cNvSpPr>
            <p:nvPr/>
          </p:nvSpPr>
          <p:spPr bwMode="auto">
            <a:xfrm>
              <a:off x="2233613" y="4343400"/>
              <a:ext cx="1044575" cy="6508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Decode </a:t>
              </a:r>
            </a:p>
            <a:p>
              <a:pPr eaLnBrk="1" hangingPunct="1"/>
              <a:r>
                <a:rPr lang="en-US" sz="1800"/>
                <a:t>logic</a:t>
              </a:r>
            </a:p>
          </p:txBody>
        </p:sp>
        <p:sp>
          <p:nvSpPr>
            <p:cNvPr id="26673" name="Text Box 19"/>
            <p:cNvSpPr txBox="1">
              <a:spLocks noChangeArrowheads="1"/>
            </p:cNvSpPr>
            <p:nvPr/>
          </p:nvSpPr>
          <p:spPr bwMode="auto">
            <a:xfrm>
              <a:off x="3581400" y="3124200"/>
              <a:ext cx="304800" cy="2239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lnSpc>
                  <a:spcPct val="70000"/>
                </a:lnSpc>
                <a:spcBef>
                  <a:spcPts val="0"/>
                </a:spcBef>
              </a:pPr>
              <a:r>
                <a:rPr lang="en-US" sz="1800"/>
                <a:t>B</a:t>
              </a:r>
            </a:p>
            <a:p>
              <a:pPr eaLnBrk="1" hangingPunct="1">
                <a:lnSpc>
                  <a:spcPct val="70000"/>
                </a:lnSpc>
                <a:spcBef>
                  <a:spcPts val="0"/>
                </a:spcBef>
              </a:pPr>
              <a:r>
                <a:rPr lang="en-US" sz="1800"/>
                <a:t>U</a:t>
              </a:r>
            </a:p>
            <a:p>
              <a:pPr eaLnBrk="1" hangingPunct="1">
                <a:lnSpc>
                  <a:spcPct val="70000"/>
                </a:lnSpc>
                <a:spcBef>
                  <a:spcPts val="0"/>
                </a:spcBef>
              </a:pPr>
              <a:r>
                <a:rPr lang="en-US" sz="1800"/>
                <a:t>F</a:t>
              </a:r>
            </a:p>
            <a:p>
              <a:pPr eaLnBrk="1" hangingPunct="1">
                <a:lnSpc>
                  <a:spcPct val="70000"/>
                </a:lnSpc>
                <a:spcBef>
                  <a:spcPts val="0"/>
                </a:spcBef>
              </a:pPr>
              <a:r>
                <a:rPr lang="en-US" sz="1800"/>
                <a:t>F</a:t>
              </a:r>
            </a:p>
            <a:p>
              <a:pPr eaLnBrk="1" hangingPunct="1">
                <a:lnSpc>
                  <a:spcPct val="70000"/>
                </a:lnSpc>
                <a:spcBef>
                  <a:spcPts val="0"/>
                </a:spcBef>
              </a:pPr>
              <a:r>
                <a:rPr lang="en-US" sz="1800"/>
                <a:t>E</a:t>
              </a:r>
            </a:p>
            <a:p>
              <a:pPr eaLnBrk="1" hangingPunct="1">
                <a:lnSpc>
                  <a:spcPct val="70000"/>
                </a:lnSpc>
                <a:spcBef>
                  <a:spcPts val="0"/>
                </a:spcBef>
              </a:pPr>
              <a:r>
                <a:rPr lang="en-US" sz="1800"/>
                <a:t>R</a:t>
              </a:r>
            </a:p>
          </p:txBody>
        </p:sp>
        <p:sp>
          <p:nvSpPr>
            <p:cNvPr id="26674" name="Text Box 21"/>
            <p:cNvSpPr txBox="1">
              <a:spLocks noChangeArrowheads="1"/>
            </p:cNvSpPr>
            <p:nvPr/>
          </p:nvSpPr>
          <p:spPr bwMode="auto">
            <a:xfrm>
              <a:off x="5967413" y="3770313"/>
              <a:ext cx="968375" cy="376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D-MEM</a:t>
              </a:r>
            </a:p>
          </p:txBody>
        </p:sp>
        <p:sp>
          <p:nvSpPr>
            <p:cNvPr id="26675" name="Text Box 22"/>
            <p:cNvSpPr txBox="1">
              <a:spLocks noChangeArrowheads="1"/>
            </p:cNvSpPr>
            <p:nvPr/>
          </p:nvSpPr>
          <p:spPr bwMode="auto">
            <a:xfrm>
              <a:off x="5410200" y="3124200"/>
              <a:ext cx="304800" cy="2239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lnSpc>
                  <a:spcPct val="70000"/>
                </a:lnSpc>
                <a:spcBef>
                  <a:spcPts val="0"/>
                </a:spcBef>
              </a:pPr>
              <a:r>
                <a:rPr lang="en-US" sz="1800"/>
                <a:t>B</a:t>
              </a:r>
            </a:p>
            <a:p>
              <a:pPr eaLnBrk="1" hangingPunct="1">
                <a:lnSpc>
                  <a:spcPct val="70000"/>
                </a:lnSpc>
                <a:spcBef>
                  <a:spcPts val="0"/>
                </a:spcBef>
              </a:pPr>
              <a:r>
                <a:rPr lang="en-US" sz="1800"/>
                <a:t>U</a:t>
              </a:r>
            </a:p>
            <a:p>
              <a:pPr eaLnBrk="1" hangingPunct="1">
                <a:lnSpc>
                  <a:spcPct val="70000"/>
                </a:lnSpc>
                <a:spcBef>
                  <a:spcPts val="0"/>
                </a:spcBef>
              </a:pPr>
              <a:r>
                <a:rPr lang="en-US" sz="1800"/>
                <a:t>F</a:t>
              </a:r>
            </a:p>
            <a:p>
              <a:pPr eaLnBrk="1" hangingPunct="1">
                <a:lnSpc>
                  <a:spcPct val="70000"/>
                </a:lnSpc>
                <a:spcBef>
                  <a:spcPts val="0"/>
                </a:spcBef>
              </a:pPr>
              <a:r>
                <a:rPr lang="en-US" sz="1800"/>
                <a:t>F</a:t>
              </a:r>
            </a:p>
            <a:p>
              <a:pPr eaLnBrk="1" hangingPunct="1">
                <a:lnSpc>
                  <a:spcPct val="70000"/>
                </a:lnSpc>
                <a:spcBef>
                  <a:spcPts val="0"/>
                </a:spcBef>
              </a:pPr>
              <a:r>
                <a:rPr lang="en-US" sz="1800"/>
                <a:t>E</a:t>
              </a:r>
            </a:p>
            <a:p>
              <a:pPr eaLnBrk="1" hangingPunct="1">
                <a:lnSpc>
                  <a:spcPct val="70000"/>
                </a:lnSpc>
                <a:spcBef>
                  <a:spcPts val="0"/>
                </a:spcBef>
              </a:pPr>
              <a:r>
                <a:rPr lang="en-US" sz="1800"/>
                <a:t>R</a:t>
              </a:r>
            </a:p>
          </p:txBody>
        </p:sp>
        <p:sp>
          <p:nvSpPr>
            <p:cNvPr id="26676" name="Text Box 23"/>
            <p:cNvSpPr txBox="1">
              <a:spLocks noChangeArrowheads="1"/>
            </p:cNvSpPr>
            <p:nvPr/>
          </p:nvSpPr>
          <p:spPr bwMode="auto">
            <a:xfrm>
              <a:off x="7772400" y="4271963"/>
              <a:ext cx="815975" cy="376237"/>
            </a:xfrm>
            <a:prstGeom prst="rect">
              <a:avLst/>
            </a:prstGeom>
            <a:solidFill>
              <a:schemeClr val="accent4">
                <a:lumMod val="40000"/>
                <a:lumOff val="60000"/>
              </a:schemeClr>
            </a:solid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dirty="0"/>
                <a:t>DPRF</a:t>
              </a:r>
            </a:p>
          </p:txBody>
        </p:sp>
        <p:sp>
          <p:nvSpPr>
            <p:cNvPr id="26677" name="Line 24"/>
            <p:cNvSpPr>
              <a:spLocks noChangeShapeType="1"/>
            </p:cNvSpPr>
            <p:nvPr/>
          </p:nvSpPr>
          <p:spPr bwMode="auto">
            <a:xfrm>
              <a:off x="8153400" y="4043363"/>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78" name="Line 25"/>
            <p:cNvSpPr>
              <a:spLocks noChangeShapeType="1"/>
            </p:cNvSpPr>
            <p:nvPr/>
          </p:nvSpPr>
          <p:spPr bwMode="auto">
            <a:xfrm flipH="1">
              <a:off x="8588375" y="4424363"/>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79" name="Text Box 26"/>
            <p:cNvSpPr txBox="1">
              <a:spLocks noChangeArrowheads="1"/>
            </p:cNvSpPr>
            <p:nvPr/>
          </p:nvSpPr>
          <p:spPr bwMode="auto">
            <a:xfrm>
              <a:off x="7162800" y="3124200"/>
              <a:ext cx="304800" cy="2239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lnSpc>
                  <a:spcPct val="70000"/>
                </a:lnSpc>
                <a:spcBef>
                  <a:spcPts val="0"/>
                </a:spcBef>
              </a:pPr>
              <a:r>
                <a:rPr lang="en-US" sz="1800"/>
                <a:t>B</a:t>
              </a:r>
            </a:p>
            <a:p>
              <a:pPr eaLnBrk="1" hangingPunct="1">
                <a:lnSpc>
                  <a:spcPct val="70000"/>
                </a:lnSpc>
                <a:spcBef>
                  <a:spcPts val="0"/>
                </a:spcBef>
              </a:pPr>
              <a:r>
                <a:rPr lang="en-US" sz="1800"/>
                <a:t>U</a:t>
              </a:r>
            </a:p>
            <a:p>
              <a:pPr eaLnBrk="1" hangingPunct="1">
                <a:lnSpc>
                  <a:spcPct val="70000"/>
                </a:lnSpc>
                <a:spcBef>
                  <a:spcPts val="0"/>
                </a:spcBef>
              </a:pPr>
              <a:r>
                <a:rPr lang="en-US" sz="1800"/>
                <a:t>F</a:t>
              </a:r>
            </a:p>
            <a:p>
              <a:pPr eaLnBrk="1" hangingPunct="1">
                <a:lnSpc>
                  <a:spcPct val="70000"/>
                </a:lnSpc>
                <a:spcBef>
                  <a:spcPts val="0"/>
                </a:spcBef>
              </a:pPr>
              <a:r>
                <a:rPr lang="en-US" sz="1800"/>
                <a:t>F</a:t>
              </a:r>
            </a:p>
            <a:p>
              <a:pPr eaLnBrk="1" hangingPunct="1">
                <a:lnSpc>
                  <a:spcPct val="70000"/>
                </a:lnSpc>
                <a:spcBef>
                  <a:spcPts val="0"/>
                </a:spcBef>
              </a:pPr>
              <a:r>
                <a:rPr lang="en-US" sz="1800"/>
                <a:t>E</a:t>
              </a:r>
            </a:p>
            <a:p>
              <a:pPr eaLnBrk="1" hangingPunct="1">
                <a:lnSpc>
                  <a:spcPct val="70000"/>
                </a:lnSpc>
                <a:spcBef>
                  <a:spcPts val="0"/>
                </a:spcBef>
              </a:pPr>
              <a:r>
                <a:rPr lang="en-US" sz="1800"/>
                <a:t>R</a:t>
              </a:r>
            </a:p>
          </p:txBody>
        </p:sp>
        <p:sp>
          <p:nvSpPr>
            <p:cNvPr id="26680" name="Rectangle 27"/>
            <p:cNvSpPr>
              <a:spLocks noChangeArrowheads="1"/>
            </p:cNvSpPr>
            <p:nvPr/>
          </p:nvSpPr>
          <p:spPr bwMode="auto">
            <a:xfrm>
              <a:off x="7620000" y="3429000"/>
              <a:ext cx="1371600" cy="14478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6681" name="Rectangle 28"/>
            <p:cNvSpPr>
              <a:spLocks noChangeArrowheads="1"/>
            </p:cNvSpPr>
            <p:nvPr/>
          </p:nvSpPr>
          <p:spPr bwMode="auto">
            <a:xfrm>
              <a:off x="5867400" y="3429000"/>
              <a:ext cx="1143000" cy="1295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6682" name="Text Box 29"/>
            <p:cNvSpPr txBox="1">
              <a:spLocks noChangeArrowheads="1"/>
            </p:cNvSpPr>
            <p:nvPr/>
          </p:nvSpPr>
          <p:spPr bwMode="auto">
            <a:xfrm>
              <a:off x="457200" y="2681288"/>
              <a:ext cx="3873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IF</a:t>
              </a:r>
            </a:p>
          </p:txBody>
        </p:sp>
        <p:sp>
          <p:nvSpPr>
            <p:cNvPr id="26683" name="Text Box 30"/>
            <p:cNvSpPr txBox="1">
              <a:spLocks noChangeArrowheads="1"/>
            </p:cNvSpPr>
            <p:nvPr/>
          </p:nvSpPr>
          <p:spPr bwMode="auto">
            <a:xfrm>
              <a:off x="2057400" y="2667000"/>
              <a:ext cx="806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ID/RR</a:t>
              </a:r>
            </a:p>
          </p:txBody>
        </p:sp>
        <p:sp>
          <p:nvSpPr>
            <p:cNvPr id="26684" name="Text Box 31"/>
            <p:cNvSpPr txBox="1">
              <a:spLocks noChangeArrowheads="1"/>
            </p:cNvSpPr>
            <p:nvPr/>
          </p:nvSpPr>
          <p:spPr bwMode="auto">
            <a:xfrm>
              <a:off x="4222750" y="2667000"/>
              <a:ext cx="806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dirty="0"/>
                <a:t>EXEC</a:t>
              </a:r>
            </a:p>
          </p:txBody>
        </p:sp>
        <p:sp>
          <p:nvSpPr>
            <p:cNvPr id="26685" name="Text Box 32"/>
            <p:cNvSpPr txBox="1">
              <a:spLocks noChangeArrowheads="1"/>
            </p:cNvSpPr>
            <p:nvPr/>
          </p:nvSpPr>
          <p:spPr bwMode="auto">
            <a:xfrm>
              <a:off x="5975350" y="2667000"/>
              <a:ext cx="717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MEM</a:t>
              </a:r>
            </a:p>
          </p:txBody>
        </p:sp>
        <p:sp>
          <p:nvSpPr>
            <p:cNvPr id="26686" name="Text Box 33"/>
            <p:cNvSpPr txBox="1">
              <a:spLocks noChangeArrowheads="1"/>
            </p:cNvSpPr>
            <p:nvPr/>
          </p:nvSpPr>
          <p:spPr bwMode="auto">
            <a:xfrm>
              <a:off x="7893050" y="2667000"/>
              <a:ext cx="552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WB</a:t>
              </a:r>
            </a:p>
          </p:txBody>
        </p:sp>
        <p:sp>
          <p:nvSpPr>
            <p:cNvPr id="26687" name="Text Box 34"/>
            <p:cNvSpPr txBox="1">
              <a:spLocks noChangeArrowheads="1"/>
            </p:cNvSpPr>
            <p:nvPr/>
          </p:nvSpPr>
          <p:spPr bwMode="auto">
            <a:xfrm>
              <a:off x="7829550" y="3748088"/>
              <a:ext cx="6286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data</a:t>
              </a:r>
            </a:p>
          </p:txBody>
        </p:sp>
        <p:sp>
          <p:nvSpPr>
            <p:cNvPr id="26688" name="Line 35"/>
            <p:cNvSpPr>
              <a:spLocks noChangeShapeType="1"/>
            </p:cNvSpPr>
            <p:nvPr/>
          </p:nvSpPr>
          <p:spPr bwMode="auto">
            <a:xfrm>
              <a:off x="1143000" y="4191000"/>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89" name="Line 36"/>
            <p:cNvSpPr>
              <a:spLocks noChangeShapeType="1"/>
            </p:cNvSpPr>
            <p:nvPr/>
          </p:nvSpPr>
          <p:spPr bwMode="auto">
            <a:xfrm>
              <a:off x="1676400" y="41910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90" name="Line 37"/>
            <p:cNvSpPr>
              <a:spLocks noChangeShapeType="1"/>
            </p:cNvSpPr>
            <p:nvPr/>
          </p:nvSpPr>
          <p:spPr bwMode="auto">
            <a:xfrm>
              <a:off x="3352800" y="4191000"/>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91" name="Line 38"/>
            <p:cNvSpPr>
              <a:spLocks noChangeShapeType="1"/>
            </p:cNvSpPr>
            <p:nvPr/>
          </p:nvSpPr>
          <p:spPr bwMode="auto">
            <a:xfrm>
              <a:off x="3886200" y="4191000"/>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92" name="Line 39"/>
            <p:cNvSpPr>
              <a:spLocks noChangeShapeType="1"/>
            </p:cNvSpPr>
            <p:nvPr/>
          </p:nvSpPr>
          <p:spPr bwMode="auto">
            <a:xfrm>
              <a:off x="5181600" y="4191000"/>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93" name="Line 40"/>
            <p:cNvSpPr>
              <a:spLocks noChangeShapeType="1"/>
            </p:cNvSpPr>
            <p:nvPr/>
          </p:nvSpPr>
          <p:spPr bwMode="auto">
            <a:xfrm>
              <a:off x="5715000" y="41910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94" name="Line 41"/>
            <p:cNvSpPr>
              <a:spLocks noChangeShapeType="1"/>
            </p:cNvSpPr>
            <p:nvPr/>
          </p:nvSpPr>
          <p:spPr bwMode="auto">
            <a:xfrm>
              <a:off x="7010400" y="41148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95" name="Line 42"/>
            <p:cNvSpPr>
              <a:spLocks noChangeShapeType="1"/>
            </p:cNvSpPr>
            <p:nvPr/>
          </p:nvSpPr>
          <p:spPr bwMode="auto">
            <a:xfrm>
              <a:off x="7467600" y="41148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sp>
        <p:nvSpPr>
          <p:cNvPr id="2" name="Title 1"/>
          <p:cNvSpPr>
            <a:spLocks noGrp="1"/>
          </p:cNvSpPr>
          <p:nvPr>
            <p:ph type="title"/>
          </p:nvPr>
        </p:nvSpPr>
        <p:spPr/>
        <p:txBody>
          <a:bodyPr/>
          <a:lstStyle/>
          <a:p>
            <a:r>
              <a:rPr lang="en-US" dirty="0"/>
              <a:t>Two register files?  Not.</a:t>
            </a:r>
          </a:p>
        </p:txBody>
      </p:sp>
      <p:sp>
        <p:nvSpPr>
          <p:cNvPr id="3" name="Content Placeholder 2"/>
          <p:cNvSpPr>
            <a:spLocks noGrp="1"/>
          </p:cNvSpPr>
          <p:nvPr>
            <p:ph idx="1"/>
          </p:nvPr>
        </p:nvSpPr>
        <p:spPr>
          <a:xfrm>
            <a:off x="746125" y="4484160"/>
            <a:ext cx="7908597" cy="2177683"/>
          </a:xfrm>
        </p:spPr>
        <p:txBody>
          <a:bodyPr/>
          <a:lstStyle/>
          <a:p>
            <a:r>
              <a:rPr lang="en-US" dirty="0"/>
              <a:t>We use a register file in two stages</a:t>
            </a:r>
          </a:p>
        </p:txBody>
      </p:sp>
    </p:spTree>
    <p:extLst>
      <p:ext uri="{BB962C8B-B14F-4D97-AF65-F5344CB8AC3E}">
        <p14:creationId xmlns:p14="http://schemas.microsoft.com/office/powerpoint/2010/main" val="27333960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163" y="630382"/>
            <a:ext cx="8574087" cy="875512"/>
          </a:xfrm>
        </p:spPr>
        <p:txBody>
          <a:bodyPr>
            <a:normAutofit/>
          </a:bodyPr>
          <a:lstStyle/>
          <a:p>
            <a:r>
              <a:rPr lang="en-US" dirty="0"/>
              <a:t>Do you remember this device?</a:t>
            </a:r>
          </a:p>
        </p:txBody>
      </p:sp>
      <p:sp>
        <p:nvSpPr>
          <p:cNvPr id="4" name="Rectangle 2"/>
          <p:cNvSpPr>
            <a:spLocks noChangeArrowheads="1"/>
          </p:cNvSpPr>
          <p:nvPr/>
        </p:nvSpPr>
        <p:spPr bwMode="auto">
          <a:xfrm>
            <a:off x="2339110" y="2514600"/>
            <a:ext cx="3886200" cy="343312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6" name="AutoShape 4"/>
          <p:cNvCxnSpPr>
            <a:cxnSpLocks noChangeShapeType="1"/>
          </p:cNvCxnSpPr>
          <p:nvPr/>
        </p:nvCxnSpPr>
        <p:spPr bwMode="auto">
          <a:xfrm>
            <a:off x="4267200" y="2101509"/>
            <a:ext cx="0" cy="41309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6" name="Rounded Rectangle 15"/>
          <p:cNvSpPr/>
          <p:nvPr/>
        </p:nvSpPr>
        <p:spPr>
          <a:xfrm>
            <a:off x="3349101" y="1786845"/>
            <a:ext cx="1977992" cy="460758"/>
          </a:xfrm>
          <a:prstGeom prst="round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17" name="Rounded Rectangle 16"/>
          <p:cNvSpPr/>
          <p:nvPr/>
        </p:nvSpPr>
        <p:spPr>
          <a:xfrm>
            <a:off x="1800386" y="6254644"/>
            <a:ext cx="1977992" cy="460758"/>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 Output</a:t>
            </a:r>
          </a:p>
        </p:txBody>
      </p:sp>
      <p:cxnSp>
        <p:nvCxnSpPr>
          <p:cNvPr id="18" name="AutoShape 4"/>
          <p:cNvCxnSpPr>
            <a:cxnSpLocks noChangeShapeType="1"/>
          </p:cNvCxnSpPr>
          <p:nvPr/>
        </p:nvCxnSpPr>
        <p:spPr bwMode="auto">
          <a:xfrm>
            <a:off x="2789382" y="5947722"/>
            <a:ext cx="0" cy="30692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TextBox 2"/>
          <p:cNvSpPr txBox="1"/>
          <p:nvPr/>
        </p:nvSpPr>
        <p:spPr>
          <a:xfrm>
            <a:off x="284164" y="3105727"/>
            <a:ext cx="1314308" cy="369332"/>
          </a:xfrm>
          <a:prstGeom prst="rect">
            <a:avLst/>
          </a:prstGeom>
          <a:noFill/>
        </p:spPr>
        <p:txBody>
          <a:bodyPr wrap="square" rtlCol="0">
            <a:spAutoFit/>
          </a:bodyPr>
          <a:lstStyle/>
          <a:p>
            <a:pPr algn="r"/>
            <a:r>
              <a:rPr lang="en-US" dirty="0">
                <a:solidFill>
                  <a:srgbClr val="0000FF"/>
                </a:solidFill>
              </a:rPr>
              <a:t>A Address</a:t>
            </a:r>
          </a:p>
        </p:txBody>
      </p:sp>
      <p:cxnSp>
        <p:nvCxnSpPr>
          <p:cNvPr id="14" name="Straight Connector 13"/>
          <p:cNvCxnSpPr/>
          <p:nvPr/>
        </p:nvCxnSpPr>
        <p:spPr>
          <a:xfrm>
            <a:off x="2339110" y="2921000"/>
            <a:ext cx="38862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2324100" y="3315854"/>
            <a:ext cx="38862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2309090" y="3710708"/>
            <a:ext cx="38862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2339110" y="4828309"/>
            <a:ext cx="38862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2324100" y="5223163"/>
            <a:ext cx="38862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309090" y="5618017"/>
            <a:ext cx="3886200" cy="0"/>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053609" y="3710708"/>
            <a:ext cx="427181" cy="923330"/>
          </a:xfrm>
          <a:prstGeom prst="rect">
            <a:avLst/>
          </a:prstGeom>
          <a:noFill/>
        </p:spPr>
        <p:txBody>
          <a:bodyPr wrap="square" rtlCol="0">
            <a:spAutoFit/>
          </a:bodyPr>
          <a:lstStyle/>
          <a:p>
            <a:pPr algn="ctr"/>
            <a:r>
              <a:rPr lang="en-US" dirty="0"/>
              <a:t>.</a:t>
            </a:r>
          </a:p>
          <a:p>
            <a:pPr algn="ctr"/>
            <a:r>
              <a:rPr lang="en-US" dirty="0"/>
              <a:t>.</a:t>
            </a:r>
          </a:p>
          <a:p>
            <a:pPr algn="ctr"/>
            <a:r>
              <a:rPr lang="en-US" dirty="0"/>
              <a:t>.</a:t>
            </a:r>
          </a:p>
        </p:txBody>
      </p:sp>
      <p:sp>
        <p:nvSpPr>
          <p:cNvPr id="26" name="TextBox 25"/>
          <p:cNvSpPr txBox="1"/>
          <p:nvPr/>
        </p:nvSpPr>
        <p:spPr>
          <a:xfrm>
            <a:off x="6225310" y="2505241"/>
            <a:ext cx="313044" cy="369332"/>
          </a:xfrm>
          <a:prstGeom prst="rect">
            <a:avLst/>
          </a:prstGeom>
          <a:noFill/>
        </p:spPr>
        <p:txBody>
          <a:bodyPr wrap="none" rtlCol="0">
            <a:spAutoFit/>
          </a:bodyPr>
          <a:lstStyle/>
          <a:p>
            <a:r>
              <a:rPr lang="en-US" dirty="0"/>
              <a:t>0</a:t>
            </a:r>
          </a:p>
        </p:txBody>
      </p:sp>
      <p:sp>
        <p:nvSpPr>
          <p:cNvPr id="27" name="TextBox 26"/>
          <p:cNvSpPr txBox="1"/>
          <p:nvPr/>
        </p:nvSpPr>
        <p:spPr>
          <a:xfrm>
            <a:off x="6225310" y="2921061"/>
            <a:ext cx="313044" cy="369332"/>
          </a:xfrm>
          <a:prstGeom prst="rect">
            <a:avLst/>
          </a:prstGeom>
          <a:noFill/>
        </p:spPr>
        <p:txBody>
          <a:bodyPr wrap="none" rtlCol="0">
            <a:spAutoFit/>
          </a:bodyPr>
          <a:lstStyle/>
          <a:p>
            <a:r>
              <a:rPr lang="en-US" dirty="0"/>
              <a:t>1</a:t>
            </a:r>
          </a:p>
        </p:txBody>
      </p:sp>
      <p:sp>
        <p:nvSpPr>
          <p:cNvPr id="28" name="TextBox 27"/>
          <p:cNvSpPr txBox="1"/>
          <p:nvPr/>
        </p:nvSpPr>
        <p:spPr>
          <a:xfrm>
            <a:off x="6225310" y="3336881"/>
            <a:ext cx="313044" cy="369332"/>
          </a:xfrm>
          <a:prstGeom prst="rect">
            <a:avLst/>
          </a:prstGeom>
          <a:noFill/>
        </p:spPr>
        <p:txBody>
          <a:bodyPr wrap="none" rtlCol="0">
            <a:spAutoFit/>
          </a:bodyPr>
          <a:lstStyle/>
          <a:p>
            <a:r>
              <a:rPr lang="en-US" dirty="0"/>
              <a:t>2</a:t>
            </a:r>
          </a:p>
        </p:txBody>
      </p:sp>
      <p:sp>
        <p:nvSpPr>
          <p:cNvPr id="31" name="TextBox 30"/>
          <p:cNvSpPr txBox="1"/>
          <p:nvPr/>
        </p:nvSpPr>
        <p:spPr>
          <a:xfrm>
            <a:off x="6225310" y="4826786"/>
            <a:ext cx="441422" cy="369332"/>
          </a:xfrm>
          <a:prstGeom prst="rect">
            <a:avLst/>
          </a:prstGeom>
          <a:noFill/>
        </p:spPr>
        <p:txBody>
          <a:bodyPr wrap="none" rtlCol="0">
            <a:spAutoFit/>
          </a:bodyPr>
          <a:lstStyle/>
          <a:p>
            <a:r>
              <a:rPr lang="en-US" dirty="0"/>
              <a:t>13</a:t>
            </a:r>
          </a:p>
        </p:txBody>
      </p:sp>
      <p:sp>
        <p:nvSpPr>
          <p:cNvPr id="32" name="TextBox 31"/>
          <p:cNvSpPr txBox="1"/>
          <p:nvPr/>
        </p:nvSpPr>
        <p:spPr>
          <a:xfrm>
            <a:off x="6225310" y="5242606"/>
            <a:ext cx="441422" cy="369332"/>
          </a:xfrm>
          <a:prstGeom prst="rect">
            <a:avLst/>
          </a:prstGeom>
          <a:noFill/>
        </p:spPr>
        <p:txBody>
          <a:bodyPr wrap="none" rtlCol="0">
            <a:spAutoFit/>
          </a:bodyPr>
          <a:lstStyle/>
          <a:p>
            <a:r>
              <a:rPr lang="en-US" dirty="0"/>
              <a:t>14</a:t>
            </a:r>
          </a:p>
        </p:txBody>
      </p:sp>
      <p:sp>
        <p:nvSpPr>
          <p:cNvPr id="33" name="TextBox 32"/>
          <p:cNvSpPr txBox="1"/>
          <p:nvPr/>
        </p:nvSpPr>
        <p:spPr>
          <a:xfrm>
            <a:off x="6225310" y="5658426"/>
            <a:ext cx="441422" cy="369332"/>
          </a:xfrm>
          <a:prstGeom prst="rect">
            <a:avLst/>
          </a:prstGeom>
          <a:noFill/>
        </p:spPr>
        <p:txBody>
          <a:bodyPr wrap="none" rtlCol="0">
            <a:spAutoFit/>
          </a:bodyPr>
          <a:lstStyle/>
          <a:p>
            <a:r>
              <a:rPr lang="en-US" dirty="0"/>
              <a:t>15</a:t>
            </a:r>
          </a:p>
        </p:txBody>
      </p:sp>
      <p:cxnSp>
        <p:nvCxnSpPr>
          <p:cNvPr id="37" name="Straight Arrow Connector 36"/>
          <p:cNvCxnSpPr/>
          <p:nvPr/>
        </p:nvCxnSpPr>
        <p:spPr>
          <a:xfrm>
            <a:off x="1598471" y="3315855"/>
            <a:ext cx="740639"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Rounded Rectangle 28"/>
          <p:cNvSpPr/>
          <p:nvPr/>
        </p:nvSpPr>
        <p:spPr>
          <a:xfrm>
            <a:off x="4804513" y="6254644"/>
            <a:ext cx="1977992" cy="460758"/>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 Output</a:t>
            </a:r>
          </a:p>
        </p:txBody>
      </p:sp>
      <p:cxnSp>
        <p:nvCxnSpPr>
          <p:cNvPr id="30" name="AutoShape 4"/>
          <p:cNvCxnSpPr>
            <a:cxnSpLocks noChangeShapeType="1"/>
          </p:cNvCxnSpPr>
          <p:nvPr/>
        </p:nvCxnSpPr>
        <p:spPr bwMode="auto">
          <a:xfrm>
            <a:off x="5793509" y="5947722"/>
            <a:ext cx="0" cy="30692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4" name="TextBox 33"/>
          <p:cNvSpPr txBox="1"/>
          <p:nvPr/>
        </p:nvSpPr>
        <p:spPr>
          <a:xfrm>
            <a:off x="284164" y="4177272"/>
            <a:ext cx="1284288" cy="369332"/>
          </a:xfrm>
          <a:prstGeom prst="rect">
            <a:avLst/>
          </a:prstGeom>
          <a:noFill/>
        </p:spPr>
        <p:txBody>
          <a:bodyPr wrap="square" rtlCol="0">
            <a:spAutoFit/>
          </a:bodyPr>
          <a:lstStyle/>
          <a:p>
            <a:pPr algn="r"/>
            <a:r>
              <a:rPr lang="en-US" dirty="0">
                <a:solidFill>
                  <a:srgbClr val="0000FF"/>
                </a:solidFill>
              </a:rPr>
              <a:t>B Address</a:t>
            </a:r>
          </a:p>
        </p:txBody>
      </p:sp>
      <p:cxnSp>
        <p:nvCxnSpPr>
          <p:cNvPr id="35" name="Straight Arrow Connector 34"/>
          <p:cNvCxnSpPr/>
          <p:nvPr/>
        </p:nvCxnSpPr>
        <p:spPr>
          <a:xfrm>
            <a:off x="1568451" y="4353962"/>
            <a:ext cx="740639"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6995911" y="3992606"/>
            <a:ext cx="761860" cy="369332"/>
          </a:xfrm>
          <a:prstGeom prst="rect">
            <a:avLst/>
          </a:prstGeom>
          <a:noFill/>
        </p:spPr>
        <p:txBody>
          <a:bodyPr wrap="none" rtlCol="0">
            <a:spAutoFit/>
          </a:bodyPr>
          <a:lstStyle/>
          <a:p>
            <a:r>
              <a:rPr lang="en-US" dirty="0"/>
              <a:t>Clock</a:t>
            </a:r>
          </a:p>
        </p:txBody>
      </p:sp>
      <p:cxnSp>
        <p:nvCxnSpPr>
          <p:cNvPr id="40" name="Straight Arrow Connector 39"/>
          <p:cNvCxnSpPr>
            <a:stCxn id="36" idx="1"/>
          </p:cNvCxnSpPr>
          <p:nvPr/>
        </p:nvCxnSpPr>
        <p:spPr>
          <a:xfrm flipH="1">
            <a:off x="6225311" y="4177272"/>
            <a:ext cx="770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554182" y="5065916"/>
            <a:ext cx="1044289" cy="646331"/>
          </a:xfrm>
          <a:prstGeom prst="rect">
            <a:avLst/>
          </a:prstGeom>
          <a:noFill/>
        </p:spPr>
        <p:txBody>
          <a:bodyPr wrap="none" rtlCol="0">
            <a:spAutoFit/>
          </a:bodyPr>
          <a:lstStyle/>
          <a:p>
            <a:r>
              <a:rPr lang="en-US" dirty="0" err="1">
                <a:solidFill>
                  <a:srgbClr val="008000"/>
                </a:solidFill>
              </a:rPr>
              <a:t>Dest</a:t>
            </a:r>
            <a:br>
              <a:rPr lang="en-US" dirty="0">
                <a:solidFill>
                  <a:srgbClr val="008000"/>
                </a:solidFill>
              </a:rPr>
            </a:br>
            <a:r>
              <a:rPr lang="en-US" dirty="0">
                <a:solidFill>
                  <a:srgbClr val="008000"/>
                </a:solidFill>
              </a:rPr>
              <a:t>Address</a:t>
            </a:r>
          </a:p>
        </p:txBody>
      </p:sp>
      <p:cxnSp>
        <p:nvCxnSpPr>
          <p:cNvPr id="42" name="Straight Arrow Connector 41"/>
          <p:cNvCxnSpPr/>
          <p:nvPr/>
        </p:nvCxnSpPr>
        <p:spPr>
          <a:xfrm>
            <a:off x="1293091" y="5242607"/>
            <a:ext cx="104601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6980900" y="4449372"/>
            <a:ext cx="719029" cy="369332"/>
          </a:xfrm>
          <a:prstGeom prst="rect">
            <a:avLst/>
          </a:prstGeom>
          <a:noFill/>
        </p:spPr>
        <p:txBody>
          <a:bodyPr wrap="none" rtlCol="0">
            <a:spAutoFit/>
          </a:bodyPr>
          <a:lstStyle/>
          <a:p>
            <a:r>
              <a:rPr lang="en-US" dirty="0">
                <a:solidFill>
                  <a:srgbClr val="008000"/>
                </a:solidFill>
              </a:rPr>
              <a:t>Write</a:t>
            </a:r>
          </a:p>
        </p:txBody>
      </p:sp>
      <p:cxnSp>
        <p:nvCxnSpPr>
          <p:cNvPr id="44" name="Straight Arrow Connector 43"/>
          <p:cNvCxnSpPr>
            <a:stCxn id="43" idx="1"/>
          </p:cNvCxnSpPr>
          <p:nvPr/>
        </p:nvCxnSpPr>
        <p:spPr>
          <a:xfrm flipH="1">
            <a:off x="6210300" y="4634038"/>
            <a:ext cx="770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8143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42"/>
          <p:cNvGrpSpPr>
            <a:grpSpLocks/>
          </p:cNvGrpSpPr>
          <p:nvPr/>
        </p:nvGrpSpPr>
        <p:grpSpPr bwMode="auto">
          <a:xfrm>
            <a:off x="53975" y="1681135"/>
            <a:ext cx="8839200" cy="2696275"/>
            <a:chOff x="152400" y="2667000"/>
            <a:chExt cx="8839200" cy="2696275"/>
          </a:xfrm>
        </p:grpSpPr>
        <p:sp>
          <p:nvSpPr>
            <p:cNvPr id="26657" name="Text Box 3"/>
            <p:cNvSpPr txBox="1">
              <a:spLocks noChangeArrowheads="1"/>
            </p:cNvSpPr>
            <p:nvPr/>
          </p:nvSpPr>
          <p:spPr bwMode="auto">
            <a:xfrm>
              <a:off x="228600" y="3429000"/>
              <a:ext cx="511175"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PC</a:t>
              </a:r>
            </a:p>
          </p:txBody>
        </p:sp>
        <p:sp>
          <p:nvSpPr>
            <p:cNvPr id="26658" name="Text Box 4"/>
            <p:cNvSpPr txBox="1">
              <a:spLocks noChangeArrowheads="1"/>
            </p:cNvSpPr>
            <p:nvPr/>
          </p:nvSpPr>
          <p:spPr bwMode="auto">
            <a:xfrm>
              <a:off x="201613" y="3886200"/>
              <a:ext cx="866775"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I-MEM</a:t>
              </a:r>
            </a:p>
          </p:txBody>
        </p:sp>
        <p:sp>
          <p:nvSpPr>
            <p:cNvPr id="26659" name="Text Box 5"/>
            <p:cNvSpPr txBox="1">
              <a:spLocks noChangeArrowheads="1"/>
            </p:cNvSpPr>
            <p:nvPr/>
          </p:nvSpPr>
          <p:spPr bwMode="auto">
            <a:xfrm>
              <a:off x="228600" y="4500563"/>
              <a:ext cx="638175" cy="376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ALU</a:t>
              </a:r>
            </a:p>
          </p:txBody>
        </p:sp>
        <p:sp>
          <p:nvSpPr>
            <p:cNvPr id="26660" name="Rectangle 6"/>
            <p:cNvSpPr>
              <a:spLocks noChangeArrowheads="1"/>
            </p:cNvSpPr>
            <p:nvPr/>
          </p:nvSpPr>
          <p:spPr bwMode="auto">
            <a:xfrm>
              <a:off x="152400" y="3352800"/>
              <a:ext cx="990600" cy="1676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6661" name="Text Box 7"/>
            <p:cNvSpPr txBox="1">
              <a:spLocks noChangeArrowheads="1"/>
            </p:cNvSpPr>
            <p:nvPr/>
          </p:nvSpPr>
          <p:spPr bwMode="auto">
            <a:xfrm>
              <a:off x="2286000" y="3429000"/>
              <a:ext cx="815975" cy="376238"/>
            </a:xfrm>
            <a:prstGeom prst="rect">
              <a:avLst/>
            </a:prstGeom>
            <a:solidFill>
              <a:srgbClr val="0000FF"/>
            </a:solidFill>
            <a:ln w="9525">
              <a:solidFill>
                <a:schemeClr val="tx1"/>
              </a:solidFill>
              <a:miter lim="800000"/>
              <a:headEnd/>
              <a:tailEnd/>
            </a:ln>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dirty="0">
                  <a:solidFill>
                    <a:schemeClr val="bg1"/>
                  </a:solidFill>
                </a:rPr>
                <a:t>DPRF</a:t>
              </a:r>
            </a:p>
          </p:txBody>
        </p:sp>
        <p:sp>
          <p:nvSpPr>
            <p:cNvPr id="26662" name="Rectangle 8"/>
            <p:cNvSpPr>
              <a:spLocks noChangeArrowheads="1"/>
            </p:cNvSpPr>
            <p:nvPr/>
          </p:nvSpPr>
          <p:spPr bwMode="auto">
            <a:xfrm>
              <a:off x="1981200" y="3352800"/>
              <a:ext cx="1371600" cy="17526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6663" name="Line 9"/>
            <p:cNvSpPr>
              <a:spLocks noChangeShapeType="1"/>
            </p:cNvSpPr>
            <p:nvPr/>
          </p:nvSpPr>
          <p:spPr bwMode="auto">
            <a:xfrm>
              <a:off x="2057400" y="35004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64" name="Line 10"/>
            <p:cNvSpPr>
              <a:spLocks noChangeShapeType="1"/>
            </p:cNvSpPr>
            <p:nvPr/>
          </p:nvSpPr>
          <p:spPr bwMode="auto">
            <a:xfrm>
              <a:off x="2057400" y="37290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65" name="Line 11"/>
            <p:cNvSpPr>
              <a:spLocks noChangeShapeType="1"/>
            </p:cNvSpPr>
            <p:nvPr/>
          </p:nvSpPr>
          <p:spPr bwMode="auto">
            <a:xfrm>
              <a:off x="2514600" y="3805238"/>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66" name="Line 12"/>
            <p:cNvSpPr>
              <a:spLocks noChangeShapeType="1"/>
            </p:cNvSpPr>
            <p:nvPr/>
          </p:nvSpPr>
          <p:spPr bwMode="auto">
            <a:xfrm>
              <a:off x="2895600" y="3805238"/>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67" name="Text Box 13"/>
            <p:cNvSpPr txBox="1">
              <a:spLocks noChangeArrowheads="1"/>
            </p:cNvSpPr>
            <p:nvPr/>
          </p:nvSpPr>
          <p:spPr bwMode="auto">
            <a:xfrm>
              <a:off x="4240213" y="3429000"/>
              <a:ext cx="638175"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ALU</a:t>
              </a:r>
            </a:p>
          </p:txBody>
        </p:sp>
        <p:sp>
          <p:nvSpPr>
            <p:cNvPr id="26668" name="Rectangle 14"/>
            <p:cNvSpPr>
              <a:spLocks noChangeArrowheads="1"/>
            </p:cNvSpPr>
            <p:nvPr/>
          </p:nvSpPr>
          <p:spPr bwMode="auto">
            <a:xfrm>
              <a:off x="4114800" y="3352800"/>
              <a:ext cx="1066800" cy="1143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6669" name="Text Box 15"/>
            <p:cNvSpPr txBox="1">
              <a:spLocks noChangeArrowheads="1"/>
            </p:cNvSpPr>
            <p:nvPr/>
          </p:nvSpPr>
          <p:spPr bwMode="auto">
            <a:xfrm>
              <a:off x="1371600" y="3124200"/>
              <a:ext cx="304800" cy="2239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lnSpc>
                  <a:spcPct val="70000"/>
                </a:lnSpc>
                <a:spcBef>
                  <a:spcPts val="0"/>
                </a:spcBef>
              </a:pPr>
              <a:r>
                <a:rPr lang="en-US" sz="1800" dirty="0"/>
                <a:t>B</a:t>
              </a:r>
            </a:p>
            <a:p>
              <a:pPr eaLnBrk="1" hangingPunct="1">
                <a:lnSpc>
                  <a:spcPct val="70000"/>
                </a:lnSpc>
                <a:spcBef>
                  <a:spcPts val="0"/>
                </a:spcBef>
              </a:pPr>
              <a:r>
                <a:rPr lang="en-US" sz="1800" dirty="0"/>
                <a:t>U</a:t>
              </a:r>
            </a:p>
            <a:p>
              <a:pPr eaLnBrk="1" hangingPunct="1">
                <a:lnSpc>
                  <a:spcPct val="70000"/>
                </a:lnSpc>
                <a:spcBef>
                  <a:spcPts val="0"/>
                </a:spcBef>
              </a:pPr>
              <a:r>
                <a:rPr lang="en-US" sz="1800" dirty="0"/>
                <a:t>F</a:t>
              </a:r>
            </a:p>
            <a:p>
              <a:pPr eaLnBrk="1" hangingPunct="1">
                <a:lnSpc>
                  <a:spcPct val="70000"/>
                </a:lnSpc>
                <a:spcBef>
                  <a:spcPts val="0"/>
                </a:spcBef>
              </a:pPr>
              <a:r>
                <a:rPr lang="en-US" sz="1800" dirty="0"/>
                <a:t>F</a:t>
              </a:r>
            </a:p>
            <a:p>
              <a:pPr eaLnBrk="1" hangingPunct="1">
                <a:lnSpc>
                  <a:spcPct val="70000"/>
                </a:lnSpc>
                <a:spcBef>
                  <a:spcPts val="0"/>
                </a:spcBef>
              </a:pPr>
              <a:r>
                <a:rPr lang="en-US" sz="1800" dirty="0"/>
                <a:t>E</a:t>
              </a:r>
            </a:p>
            <a:p>
              <a:pPr eaLnBrk="1" hangingPunct="1">
                <a:lnSpc>
                  <a:spcPct val="70000"/>
                </a:lnSpc>
                <a:spcBef>
                  <a:spcPts val="0"/>
                </a:spcBef>
              </a:pPr>
              <a:r>
                <a:rPr lang="en-US" sz="1800" dirty="0"/>
                <a:t>R</a:t>
              </a:r>
            </a:p>
          </p:txBody>
        </p:sp>
        <p:sp>
          <p:nvSpPr>
            <p:cNvPr id="26670" name="Text Box 16"/>
            <p:cNvSpPr txBox="1">
              <a:spLocks noChangeArrowheads="1"/>
            </p:cNvSpPr>
            <p:nvPr/>
          </p:nvSpPr>
          <p:spPr bwMode="auto">
            <a:xfrm>
              <a:off x="2406650" y="3971925"/>
              <a:ext cx="336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A</a:t>
              </a:r>
            </a:p>
          </p:txBody>
        </p:sp>
        <p:sp>
          <p:nvSpPr>
            <p:cNvPr id="26671" name="Text Box 17"/>
            <p:cNvSpPr txBox="1">
              <a:spLocks noChangeArrowheads="1"/>
            </p:cNvSpPr>
            <p:nvPr/>
          </p:nvSpPr>
          <p:spPr bwMode="auto">
            <a:xfrm>
              <a:off x="2743200" y="3957638"/>
              <a:ext cx="3365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B</a:t>
              </a:r>
            </a:p>
          </p:txBody>
        </p:sp>
        <p:sp>
          <p:nvSpPr>
            <p:cNvPr id="26672" name="Text Box 18"/>
            <p:cNvSpPr txBox="1">
              <a:spLocks noChangeArrowheads="1"/>
            </p:cNvSpPr>
            <p:nvPr/>
          </p:nvSpPr>
          <p:spPr bwMode="auto">
            <a:xfrm>
              <a:off x="2233613" y="4343400"/>
              <a:ext cx="1044575" cy="6508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Decode </a:t>
              </a:r>
            </a:p>
            <a:p>
              <a:pPr eaLnBrk="1" hangingPunct="1"/>
              <a:r>
                <a:rPr lang="en-US" sz="1800"/>
                <a:t>logic</a:t>
              </a:r>
            </a:p>
          </p:txBody>
        </p:sp>
        <p:sp>
          <p:nvSpPr>
            <p:cNvPr id="26673" name="Text Box 19"/>
            <p:cNvSpPr txBox="1">
              <a:spLocks noChangeArrowheads="1"/>
            </p:cNvSpPr>
            <p:nvPr/>
          </p:nvSpPr>
          <p:spPr bwMode="auto">
            <a:xfrm>
              <a:off x="3581400" y="3124200"/>
              <a:ext cx="304800" cy="2239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lnSpc>
                  <a:spcPct val="70000"/>
                </a:lnSpc>
                <a:spcBef>
                  <a:spcPts val="0"/>
                </a:spcBef>
              </a:pPr>
              <a:r>
                <a:rPr lang="en-US" sz="1800"/>
                <a:t>B</a:t>
              </a:r>
            </a:p>
            <a:p>
              <a:pPr eaLnBrk="1" hangingPunct="1">
                <a:lnSpc>
                  <a:spcPct val="70000"/>
                </a:lnSpc>
                <a:spcBef>
                  <a:spcPts val="0"/>
                </a:spcBef>
              </a:pPr>
              <a:r>
                <a:rPr lang="en-US" sz="1800"/>
                <a:t>U</a:t>
              </a:r>
            </a:p>
            <a:p>
              <a:pPr eaLnBrk="1" hangingPunct="1">
                <a:lnSpc>
                  <a:spcPct val="70000"/>
                </a:lnSpc>
                <a:spcBef>
                  <a:spcPts val="0"/>
                </a:spcBef>
              </a:pPr>
              <a:r>
                <a:rPr lang="en-US" sz="1800"/>
                <a:t>F</a:t>
              </a:r>
            </a:p>
            <a:p>
              <a:pPr eaLnBrk="1" hangingPunct="1">
                <a:lnSpc>
                  <a:spcPct val="70000"/>
                </a:lnSpc>
                <a:spcBef>
                  <a:spcPts val="0"/>
                </a:spcBef>
              </a:pPr>
              <a:r>
                <a:rPr lang="en-US" sz="1800"/>
                <a:t>F</a:t>
              </a:r>
            </a:p>
            <a:p>
              <a:pPr eaLnBrk="1" hangingPunct="1">
                <a:lnSpc>
                  <a:spcPct val="70000"/>
                </a:lnSpc>
                <a:spcBef>
                  <a:spcPts val="0"/>
                </a:spcBef>
              </a:pPr>
              <a:r>
                <a:rPr lang="en-US" sz="1800"/>
                <a:t>E</a:t>
              </a:r>
            </a:p>
            <a:p>
              <a:pPr eaLnBrk="1" hangingPunct="1">
                <a:lnSpc>
                  <a:spcPct val="70000"/>
                </a:lnSpc>
                <a:spcBef>
                  <a:spcPts val="0"/>
                </a:spcBef>
              </a:pPr>
              <a:r>
                <a:rPr lang="en-US" sz="1800"/>
                <a:t>R</a:t>
              </a:r>
            </a:p>
          </p:txBody>
        </p:sp>
        <p:sp>
          <p:nvSpPr>
            <p:cNvPr id="26674" name="Text Box 21"/>
            <p:cNvSpPr txBox="1">
              <a:spLocks noChangeArrowheads="1"/>
            </p:cNvSpPr>
            <p:nvPr/>
          </p:nvSpPr>
          <p:spPr bwMode="auto">
            <a:xfrm>
              <a:off x="5967413" y="3770313"/>
              <a:ext cx="968375" cy="376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D-MEM</a:t>
              </a:r>
            </a:p>
          </p:txBody>
        </p:sp>
        <p:sp>
          <p:nvSpPr>
            <p:cNvPr id="26675" name="Text Box 22"/>
            <p:cNvSpPr txBox="1">
              <a:spLocks noChangeArrowheads="1"/>
            </p:cNvSpPr>
            <p:nvPr/>
          </p:nvSpPr>
          <p:spPr bwMode="auto">
            <a:xfrm>
              <a:off x="5410200" y="3124200"/>
              <a:ext cx="304800" cy="2239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lnSpc>
                  <a:spcPct val="70000"/>
                </a:lnSpc>
                <a:spcBef>
                  <a:spcPts val="0"/>
                </a:spcBef>
              </a:pPr>
              <a:r>
                <a:rPr lang="en-US" sz="1800"/>
                <a:t>B</a:t>
              </a:r>
            </a:p>
            <a:p>
              <a:pPr eaLnBrk="1" hangingPunct="1">
                <a:lnSpc>
                  <a:spcPct val="70000"/>
                </a:lnSpc>
                <a:spcBef>
                  <a:spcPts val="0"/>
                </a:spcBef>
              </a:pPr>
              <a:r>
                <a:rPr lang="en-US" sz="1800"/>
                <a:t>U</a:t>
              </a:r>
            </a:p>
            <a:p>
              <a:pPr eaLnBrk="1" hangingPunct="1">
                <a:lnSpc>
                  <a:spcPct val="70000"/>
                </a:lnSpc>
                <a:spcBef>
                  <a:spcPts val="0"/>
                </a:spcBef>
              </a:pPr>
              <a:r>
                <a:rPr lang="en-US" sz="1800"/>
                <a:t>F</a:t>
              </a:r>
            </a:p>
            <a:p>
              <a:pPr eaLnBrk="1" hangingPunct="1">
                <a:lnSpc>
                  <a:spcPct val="70000"/>
                </a:lnSpc>
                <a:spcBef>
                  <a:spcPts val="0"/>
                </a:spcBef>
              </a:pPr>
              <a:r>
                <a:rPr lang="en-US" sz="1800"/>
                <a:t>F</a:t>
              </a:r>
            </a:p>
            <a:p>
              <a:pPr eaLnBrk="1" hangingPunct="1">
                <a:lnSpc>
                  <a:spcPct val="70000"/>
                </a:lnSpc>
                <a:spcBef>
                  <a:spcPts val="0"/>
                </a:spcBef>
              </a:pPr>
              <a:r>
                <a:rPr lang="en-US" sz="1800"/>
                <a:t>E</a:t>
              </a:r>
            </a:p>
            <a:p>
              <a:pPr eaLnBrk="1" hangingPunct="1">
                <a:lnSpc>
                  <a:spcPct val="70000"/>
                </a:lnSpc>
                <a:spcBef>
                  <a:spcPts val="0"/>
                </a:spcBef>
              </a:pPr>
              <a:r>
                <a:rPr lang="en-US" sz="1800"/>
                <a:t>R</a:t>
              </a:r>
            </a:p>
          </p:txBody>
        </p:sp>
        <p:sp>
          <p:nvSpPr>
            <p:cNvPr id="26676" name="Text Box 23"/>
            <p:cNvSpPr txBox="1">
              <a:spLocks noChangeArrowheads="1"/>
            </p:cNvSpPr>
            <p:nvPr/>
          </p:nvSpPr>
          <p:spPr bwMode="auto">
            <a:xfrm>
              <a:off x="7772400" y="4271963"/>
              <a:ext cx="815975" cy="376237"/>
            </a:xfrm>
            <a:prstGeom prst="rect">
              <a:avLst/>
            </a:prstGeom>
            <a:solidFill>
              <a:srgbClr val="008000"/>
            </a:solidFill>
            <a:ln w="9525">
              <a:solidFill>
                <a:schemeClr val="tx1"/>
              </a:solidFill>
              <a:miter lim="800000"/>
              <a:headEnd/>
              <a:tailEnd/>
            </a:ln>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solidFill>
                    <a:schemeClr val="bg1"/>
                  </a:solidFill>
                </a:rPr>
                <a:t>DPRF</a:t>
              </a:r>
            </a:p>
          </p:txBody>
        </p:sp>
        <p:sp>
          <p:nvSpPr>
            <p:cNvPr id="26677" name="Line 24"/>
            <p:cNvSpPr>
              <a:spLocks noChangeShapeType="1"/>
            </p:cNvSpPr>
            <p:nvPr/>
          </p:nvSpPr>
          <p:spPr bwMode="auto">
            <a:xfrm>
              <a:off x="8153400" y="4043363"/>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78" name="Line 25"/>
            <p:cNvSpPr>
              <a:spLocks noChangeShapeType="1"/>
            </p:cNvSpPr>
            <p:nvPr/>
          </p:nvSpPr>
          <p:spPr bwMode="auto">
            <a:xfrm flipH="1">
              <a:off x="8588375" y="4424363"/>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79" name="Text Box 26"/>
            <p:cNvSpPr txBox="1">
              <a:spLocks noChangeArrowheads="1"/>
            </p:cNvSpPr>
            <p:nvPr/>
          </p:nvSpPr>
          <p:spPr bwMode="auto">
            <a:xfrm>
              <a:off x="7162800" y="3124200"/>
              <a:ext cx="304800" cy="2239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lnSpc>
                  <a:spcPct val="70000"/>
                </a:lnSpc>
                <a:spcBef>
                  <a:spcPts val="0"/>
                </a:spcBef>
              </a:pPr>
              <a:r>
                <a:rPr lang="en-US" sz="1800"/>
                <a:t>B</a:t>
              </a:r>
            </a:p>
            <a:p>
              <a:pPr eaLnBrk="1" hangingPunct="1">
                <a:lnSpc>
                  <a:spcPct val="70000"/>
                </a:lnSpc>
                <a:spcBef>
                  <a:spcPts val="0"/>
                </a:spcBef>
              </a:pPr>
              <a:r>
                <a:rPr lang="en-US" sz="1800"/>
                <a:t>U</a:t>
              </a:r>
            </a:p>
            <a:p>
              <a:pPr eaLnBrk="1" hangingPunct="1">
                <a:lnSpc>
                  <a:spcPct val="70000"/>
                </a:lnSpc>
                <a:spcBef>
                  <a:spcPts val="0"/>
                </a:spcBef>
              </a:pPr>
              <a:r>
                <a:rPr lang="en-US" sz="1800"/>
                <a:t>F</a:t>
              </a:r>
            </a:p>
            <a:p>
              <a:pPr eaLnBrk="1" hangingPunct="1">
                <a:lnSpc>
                  <a:spcPct val="70000"/>
                </a:lnSpc>
                <a:spcBef>
                  <a:spcPts val="0"/>
                </a:spcBef>
              </a:pPr>
              <a:r>
                <a:rPr lang="en-US" sz="1800"/>
                <a:t>F</a:t>
              </a:r>
            </a:p>
            <a:p>
              <a:pPr eaLnBrk="1" hangingPunct="1">
                <a:lnSpc>
                  <a:spcPct val="70000"/>
                </a:lnSpc>
                <a:spcBef>
                  <a:spcPts val="0"/>
                </a:spcBef>
              </a:pPr>
              <a:r>
                <a:rPr lang="en-US" sz="1800"/>
                <a:t>E</a:t>
              </a:r>
            </a:p>
            <a:p>
              <a:pPr eaLnBrk="1" hangingPunct="1">
                <a:lnSpc>
                  <a:spcPct val="70000"/>
                </a:lnSpc>
                <a:spcBef>
                  <a:spcPts val="0"/>
                </a:spcBef>
              </a:pPr>
              <a:r>
                <a:rPr lang="en-US" sz="1800"/>
                <a:t>R</a:t>
              </a:r>
            </a:p>
          </p:txBody>
        </p:sp>
        <p:sp>
          <p:nvSpPr>
            <p:cNvPr id="26680" name="Rectangle 27"/>
            <p:cNvSpPr>
              <a:spLocks noChangeArrowheads="1"/>
            </p:cNvSpPr>
            <p:nvPr/>
          </p:nvSpPr>
          <p:spPr bwMode="auto">
            <a:xfrm>
              <a:off x="7620000" y="3429000"/>
              <a:ext cx="1371600" cy="14478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6681" name="Rectangle 28"/>
            <p:cNvSpPr>
              <a:spLocks noChangeArrowheads="1"/>
            </p:cNvSpPr>
            <p:nvPr/>
          </p:nvSpPr>
          <p:spPr bwMode="auto">
            <a:xfrm>
              <a:off x="5867400" y="3429000"/>
              <a:ext cx="1143000" cy="1295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6682" name="Text Box 29"/>
            <p:cNvSpPr txBox="1">
              <a:spLocks noChangeArrowheads="1"/>
            </p:cNvSpPr>
            <p:nvPr/>
          </p:nvSpPr>
          <p:spPr bwMode="auto">
            <a:xfrm>
              <a:off x="457200" y="2681288"/>
              <a:ext cx="3873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IF</a:t>
              </a:r>
            </a:p>
          </p:txBody>
        </p:sp>
        <p:sp>
          <p:nvSpPr>
            <p:cNvPr id="26683" name="Text Box 30"/>
            <p:cNvSpPr txBox="1">
              <a:spLocks noChangeArrowheads="1"/>
            </p:cNvSpPr>
            <p:nvPr/>
          </p:nvSpPr>
          <p:spPr bwMode="auto">
            <a:xfrm>
              <a:off x="2057400" y="2667000"/>
              <a:ext cx="806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ID/RR</a:t>
              </a:r>
            </a:p>
          </p:txBody>
        </p:sp>
        <p:sp>
          <p:nvSpPr>
            <p:cNvPr id="26684" name="Text Box 31"/>
            <p:cNvSpPr txBox="1">
              <a:spLocks noChangeArrowheads="1"/>
            </p:cNvSpPr>
            <p:nvPr/>
          </p:nvSpPr>
          <p:spPr bwMode="auto">
            <a:xfrm>
              <a:off x="4222750" y="2667000"/>
              <a:ext cx="806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dirty="0"/>
                <a:t>EXEC</a:t>
              </a:r>
            </a:p>
          </p:txBody>
        </p:sp>
        <p:sp>
          <p:nvSpPr>
            <p:cNvPr id="26685" name="Text Box 32"/>
            <p:cNvSpPr txBox="1">
              <a:spLocks noChangeArrowheads="1"/>
            </p:cNvSpPr>
            <p:nvPr/>
          </p:nvSpPr>
          <p:spPr bwMode="auto">
            <a:xfrm>
              <a:off x="5975350" y="2667000"/>
              <a:ext cx="717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MEM</a:t>
              </a:r>
            </a:p>
          </p:txBody>
        </p:sp>
        <p:sp>
          <p:nvSpPr>
            <p:cNvPr id="26686" name="Text Box 33"/>
            <p:cNvSpPr txBox="1">
              <a:spLocks noChangeArrowheads="1"/>
            </p:cNvSpPr>
            <p:nvPr/>
          </p:nvSpPr>
          <p:spPr bwMode="auto">
            <a:xfrm>
              <a:off x="7893050" y="2667000"/>
              <a:ext cx="552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WB</a:t>
              </a:r>
            </a:p>
          </p:txBody>
        </p:sp>
        <p:sp>
          <p:nvSpPr>
            <p:cNvPr id="26687" name="Text Box 34"/>
            <p:cNvSpPr txBox="1">
              <a:spLocks noChangeArrowheads="1"/>
            </p:cNvSpPr>
            <p:nvPr/>
          </p:nvSpPr>
          <p:spPr bwMode="auto">
            <a:xfrm>
              <a:off x="7829550" y="3748088"/>
              <a:ext cx="6286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data</a:t>
              </a:r>
            </a:p>
          </p:txBody>
        </p:sp>
        <p:sp>
          <p:nvSpPr>
            <p:cNvPr id="26688" name="Line 35"/>
            <p:cNvSpPr>
              <a:spLocks noChangeShapeType="1"/>
            </p:cNvSpPr>
            <p:nvPr/>
          </p:nvSpPr>
          <p:spPr bwMode="auto">
            <a:xfrm>
              <a:off x="1143000" y="4191000"/>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89" name="Line 36"/>
            <p:cNvSpPr>
              <a:spLocks noChangeShapeType="1"/>
            </p:cNvSpPr>
            <p:nvPr/>
          </p:nvSpPr>
          <p:spPr bwMode="auto">
            <a:xfrm>
              <a:off x="1676400" y="41910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90" name="Line 37"/>
            <p:cNvSpPr>
              <a:spLocks noChangeShapeType="1"/>
            </p:cNvSpPr>
            <p:nvPr/>
          </p:nvSpPr>
          <p:spPr bwMode="auto">
            <a:xfrm>
              <a:off x="3352800" y="4191000"/>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91" name="Line 38"/>
            <p:cNvSpPr>
              <a:spLocks noChangeShapeType="1"/>
            </p:cNvSpPr>
            <p:nvPr/>
          </p:nvSpPr>
          <p:spPr bwMode="auto">
            <a:xfrm>
              <a:off x="3886200" y="4191000"/>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92" name="Line 39"/>
            <p:cNvSpPr>
              <a:spLocks noChangeShapeType="1"/>
            </p:cNvSpPr>
            <p:nvPr/>
          </p:nvSpPr>
          <p:spPr bwMode="auto">
            <a:xfrm>
              <a:off x="5181600" y="4191000"/>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93" name="Line 40"/>
            <p:cNvSpPr>
              <a:spLocks noChangeShapeType="1"/>
            </p:cNvSpPr>
            <p:nvPr/>
          </p:nvSpPr>
          <p:spPr bwMode="auto">
            <a:xfrm>
              <a:off x="5715000" y="41910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94" name="Line 41"/>
            <p:cNvSpPr>
              <a:spLocks noChangeShapeType="1"/>
            </p:cNvSpPr>
            <p:nvPr/>
          </p:nvSpPr>
          <p:spPr bwMode="auto">
            <a:xfrm>
              <a:off x="7010400" y="41148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95" name="Line 42"/>
            <p:cNvSpPr>
              <a:spLocks noChangeShapeType="1"/>
            </p:cNvSpPr>
            <p:nvPr/>
          </p:nvSpPr>
          <p:spPr bwMode="auto">
            <a:xfrm>
              <a:off x="7467600" y="41148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sp>
        <p:nvSpPr>
          <p:cNvPr id="2" name="Title 1"/>
          <p:cNvSpPr>
            <a:spLocks noGrp="1"/>
          </p:cNvSpPr>
          <p:nvPr>
            <p:ph type="title"/>
          </p:nvPr>
        </p:nvSpPr>
        <p:spPr/>
        <p:txBody>
          <a:bodyPr/>
          <a:lstStyle/>
          <a:p>
            <a:r>
              <a:rPr lang="en-US" dirty="0"/>
              <a:t>Two register files?  Not.</a:t>
            </a:r>
          </a:p>
        </p:txBody>
      </p:sp>
      <p:sp>
        <p:nvSpPr>
          <p:cNvPr id="3" name="Content Placeholder 2"/>
          <p:cNvSpPr>
            <a:spLocks noGrp="1"/>
          </p:cNvSpPr>
          <p:nvPr>
            <p:ph idx="1"/>
          </p:nvPr>
        </p:nvSpPr>
        <p:spPr>
          <a:xfrm>
            <a:off x="746125" y="4484160"/>
            <a:ext cx="7908597" cy="2177683"/>
          </a:xfrm>
        </p:spPr>
        <p:txBody>
          <a:bodyPr>
            <a:normAutofit lnSpcReduction="10000"/>
          </a:bodyPr>
          <a:lstStyle/>
          <a:p>
            <a:r>
              <a:rPr lang="en-US" dirty="0"/>
              <a:t>We use a register file in two stages, but conveniently </a:t>
            </a:r>
          </a:p>
          <a:p>
            <a:pPr lvl="1"/>
            <a:r>
              <a:rPr lang="en-US" dirty="0">
                <a:solidFill>
                  <a:srgbClr val="000090"/>
                </a:solidFill>
              </a:rPr>
              <a:t>ID/RR uses read parts (A </a:t>
            </a:r>
            <a:r>
              <a:rPr lang="en-US" dirty="0" err="1">
                <a:solidFill>
                  <a:srgbClr val="000090"/>
                </a:solidFill>
              </a:rPr>
              <a:t>addr</a:t>
            </a:r>
            <a:r>
              <a:rPr lang="en-US" dirty="0">
                <a:solidFill>
                  <a:srgbClr val="000090"/>
                </a:solidFill>
              </a:rPr>
              <a:t>, B </a:t>
            </a:r>
            <a:r>
              <a:rPr lang="en-US" dirty="0" err="1">
                <a:solidFill>
                  <a:srgbClr val="000090"/>
                </a:solidFill>
              </a:rPr>
              <a:t>addr</a:t>
            </a:r>
            <a:r>
              <a:rPr lang="en-US" dirty="0">
                <a:solidFill>
                  <a:srgbClr val="000090"/>
                </a:solidFill>
              </a:rPr>
              <a:t> B, A output, B output)</a:t>
            </a:r>
          </a:p>
          <a:p>
            <a:pPr lvl="1"/>
            <a:r>
              <a:rPr lang="en-US" dirty="0">
                <a:solidFill>
                  <a:srgbClr val="008000"/>
                </a:solidFill>
              </a:rPr>
              <a:t>WB uses write parts (</a:t>
            </a:r>
            <a:r>
              <a:rPr lang="en-US" dirty="0" err="1">
                <a:solidFill>
                  <a:srgbClr val="008000"/>
                </a:solidFill>
              </a:rPr>
              <a:t>Dest</a:t>
            </a:r>
            <a:r>
              <a:rPr lang="en-US" dirty="0">
                <a:solidFill>
                  <a:srgbClr val="008000"/>
                </a:solidFill>
              </a:rPr>
              <a:t> </a:t>
            </a:r>
            <a:r>
              <a:rPr lang="en-US" dirty="0" err="1">
                <a:solidFill>
                  <a:srgbClr val="008000"/>
                </a:solidFill>
              </a:rPr>
              <a:t>addr</a:t>
            </a:r>
            <a:r>
              <a:rPr lang="en-US" dirty="0">
                <a:solidFill>
                  <a:srgbClr val="008000"/>
                </a:solidFill>
              </a:rPr>
              <a:t>, Input)</a:t>
            </a:r>
          </a:p>
          <a:p>
            <a:r>
              <a:rPr lang="en-US" dirty="0">
                <a:solidFill>
                  <a:schemeClr val="tx1"/>
                </a:solidFill>
              </a:rPr>
              <a:t>So we can happily share the same register file on each clock cycle</a:t>
            </a:r>
          </a:p>
        </p:txBody>
      </p:sp>
    </p:spTree>
    <p:extLst>
      <p:ext uri="{BB962C8B-B14F-4D97-AF65-F5344CB8AC3E}">
        <p14:creationId xmlns:p14="http://schemas.microsoft.com/office/powerpoint/2010/main" val="663736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42"/>
          <p:cNvGrpSpPr>
            <a:grpSpLocks/>
          </p:cNvGrpSpPr>
          <p:nvPr/>
        </p:nvGrpSpPr>
        <p:grpSpPr bwMode="auto">
          <a:xfrm>
            <a:off x="53975" y="1681135"/>
            <a:ext cx="8839200" cy="2696275"/>
            <a:chOff x="152400" y="2667000"/>
            <a:chExt cx="8839200" cy="2696275"/>
          </a:xfrm>
        </p:grpSpPr>
        <p:sp>
          <p:nvSpPr>
            <p:cNvPr id="26657" name="Text Box 3"/>
            <p:cNvSpPr txBox="1">
              <a:spLocks noChangeArrowheads="1"/>
            </p:cNvSpPr>
            <p:nvPr/>
          </p:nvSpPr>
          <p:spPr bwMode="auto">
            <a:xfrm>
              <a:off x="228600" y="3429000"/>
              <a:ext cx="511175"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PC</a:t>
              </a:r>
            </a:p>
          </p:txBody>
        </p:sp>
        <p:sp>
          <p:nvSpPr>
            <p:cNvPr id="26658" name="Text Box 4"/>
            <p:cNvSpPr txBox="1">
              <a:spLocks noChangeArrowheads="1"/>
            </p:cNvSpPr>
            <p:nvPr/>
          </p:nvSpPr>
          <p:spPr bwMode="auto">
            <a:xfrm>
              <a:off x="201613" y="3886200"/>
              <a:ext cx="866775"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I-MEM</a:t>
              </a:r>
            </a:p>
          </p:txBody>
        </p:sp>
        <p:sp>
          <p:nvSpPr>
            <p:cNvPr id="26659" name="Text Box 5"/>
            <p:cNvSpPr txBox="1">
              <a:spLocks noChangeArrowheads="1"/>
            </p:cNvSpPr>
            <p:nvPr/>
          </p:nvSpPr>
          <p:spPr bwMode="auto">
            <a:xfrm>
              <a:off x="228600" y="4500563"/>
              <a:ext cx="638175" cy="376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ALU</a:t>
              </a:r>
            </a:p>
          </p:txBody>
        </p:sp>
        <p:sp>
          <p:nvSpPr>
            <p:cNvPr id="26660" name="Rectangle 6"/>
            <p:cNvSpPr>
              <a:spLocks noChangeArrowheads="1"/>
            </p:cNvSpPr>
            <p:nvPr/>
          </p:nvSpPr>
          <p:spPr bwMode="auto">
            <a:xfrm>
              <a:off x="152400" y="3352800"/>
              <a:ext cx="990600" cy="1676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6661" name="Text Box 7"/>
            <p:cNvSpPr txBox="1">
              <a:spLocks noChangeArrowheads="1"/>
            </p:cNvSpPr>
            <p:nvPr/>
          </p:nvSpPr>
          <p:spPr bwMode="auto">
            <a:xfrm>
              <a:off x="2286000" y="3429000"/>
              <a:ext cx="815975" cy="376238"/>
            </a:xfrm>
            <a:prstGeom prst="rect">
              <a:avLst/>
            </a:prstGeom>
            <a:solidFill>
              <a:srgbClr val="0000FF"/>
            </a:solidFill>
            <a:ln w="9525">
              <a:solidFill>
                <a:schemeClr val="tx1"/>
              </a:solidFill>
              <a:miter lim="800000"/>
              <a:headEnd/>
              <a:tailEnd/>
            </a:ln>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dirty="0">
                  <a:solidFill>
                    <a:schemeClr val="bg1"/>
                  </a:solidFill>
                </a:rPr>
                <a:t>DPRF</a:t>
              </a:r>
            </a:p>
          </p:txBody>
        </p:sp>
        <p:sp>
          <p:nvSpPr>
            <p:cNvPr id="26662" name="Rectangle 8"/>
            <p:cNvSpPr>
              <a:spLocks noChangeArrowheads="1"/>
            </p:cNvSpPr>
            <p:nvPr/>
          </p:nvSpPr>
          <p:spPr bwMode="auto">
            <a:xfrm>
              <a:off x="1981200" y="3352800"/>
              <a:ext cx="1371600" cy="17526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6663" name="Line 9"/>
            <p:cNvSpPr>
              <a:spLocks noChangeShapeType="1"/>
            </p:cNvSpPr>
            <p:nvPr/>
          </p:nvSpPr>
          <p:spPr bwMode="auto">
            <a:xfrm>
              <a:off x="2057400" y="35004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64" name="Line 10"/>
            <p:cNvSpPr>
              <a:spLocks noChangeShapeType="1"/>
            </p:cNvSpPr>
            <p:nvPr/>
          </p:nvSpPr>
          <p:spPr bwMode="auto">
            <a:xfrm>
              <a:off x="2057400" y="37290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65" name="Line 11"/>
            <p:cNvSpPr>
              <a:spLocks noChangeShapeType="1"/>
            </p:cNvSpPr>
            <p:nvPr/>
          </p:nvSpPr>
          <p:spPr bwMode="auto">
            <a:xfrm>
              <a:off x="2514600" y="3805238"/>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66" name="Line 12"/>
            <p:cNvSpPr>
              <a:spLocks noChangeShapeType="1"/>
            </p:cNvSpPr>
            <p:nvPr/>
          </p:nvSpPr>
          <p:spPr bwMode="auto">
            <a:xfrm>
              <a:off x="2895600" y="3805238"/>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67" name="Text Box 13"/>
            <p:cNvSpPr txBox="1">
              <a:spLocks noChangeArrowheads="1"/>
            </p:cNvSpPr>
            <p:nvPr/>
          </p:nvSpPr>
          <p:spPr bwMode="auto">
            <a:xfrm>
              <a:off x="4240213" y="3429000"/>
              <a:ext cx="638175"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ALU</a:t>
              </a:r>
            </a:p>
          </p:txBody>
        </p:sp>
        <p:sp>
          <p:nvSpPr>
            <p:cNvPr id="26668" name="Rectangle 14"/>
            <p:cNvSpPr>
              <a:spLocks noChangeArrowheads="1"/>
            </p:cNvSpPr>
            <p:nvPr/>
          </p:nvSpPr>
          <p:spPr bwMode="auto">
            <a:xfrm>
              <a:off x="4114800" y="3352800"/>
              <a:ext cx="1066800" cy="1143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6669" name="Text Box 15"/>
            <p:cNvSpPr txBox="1">
              <a:spLocks noChangeArrowheads="1"/>
            </p:cNvSpPr>
            <p:nvPr/>
          </p:nvSpPr>
          <p:spPr bwMode="auto">
            <a:xfrm>
              <a:off x="1371600" y="3124200"/>
              <a:ext cx="304800" cy="2239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lnSpc>
                  <a:spcPct val="70000"/>
                </a:lnSpc>
                <a:spcBef>
                  <a:spcPts val="0"/>
                </a:spcBef>
              </a:pPr>
              <a:r>
                <a:rPr lang="en-US" sz="1800" dirty="0"/>
                <a:t>B</a:t>
              </a:r>
            </a:p>
            <a:p>
              <a:pPr eaLnBrk="1" hangingPunct="1">
                <a:lnSpc>
                  <a:spcPct val="70000"/>
                </a:lnSpc>
                <a:spcBef>
                  <a:spcPts val="0"/>
                </a:spcBef>
              </a:pPr>
              <a:r>
                <a:rPr lang="en-US" sz="1800" dirty="0"/>
                <a:t>U</a:t>
              </a:r>
            </a:p>
            <a:p>
              <a:pPr eaLnBrk="1" hangingPunct="1">
                <a:lnSpc>
                  <a:spcPct val="70000"/>
                </a:lnSpc>
                <a:spcBef>
                  <a:spcPts val="0"/>
                </a:spcBef>
              </a:pPr>
              <a:r>
                <a:rPr lang="en-US" sz="1800" dirty="0"/>
                <a:t>F</a:t>
              </a:r>
            </a:p>
            <a:p>
              <a:pPr eaLnBrk="1" hangingPunct="1">
                <a:lnSpc>
                  <a:spcPct val="70000"/>
                </a:lnSpc>
                <a:spcBef>
                  <a:spcPts val="0"/>
                </a:spcBef>
              </a:pPr>
              <a:r>
                <a:rPr lang="en-US" sz="1800" dirty="0"/>
                <a:t>F</a:t>
              </a:r>
            </a:p>
            <a:p>
              <a:pPr eaLnBrk="1" hangingPunct="1">
                <a:lnSpc>
                  <a:spcPct val="70000"/>
                </a:lnSpc>
                <a:spcBef>
                  <a:spcPts val="0"/>
                </a:spcBef>
              </a:pPr>
              <a:r>
                <a:rPr lang="en-US" sz="1800" dirty="0"/>
                <a:t>E</a:t>
              </a:r>
            </a:p>
            <a:p>
              <a:pPr eaLnBrk="1" hangingPunct="1">
                <a:lnSpc>
                  <a:spcPct val="70000"/>
                </a:lnSpc>
                <a:spcBef>
                  <a:spcPts val="0"/>
                </a:spcBef>
              </a:pPr>
              <a:r>
                <a:rPr lang="en-US" sz="1800" dirty="0"/>
                <a:t>R</a:t>
              </a:r>
            </a:p>
          </p:txBody>
        </p:sp>
        <p:sp>
          <p:nvSpPr>
            <p:cNvPr id="26670" name="Text Box 16"/>
            <p:cNvSpPr txBox="1">
              <a:spLocks noChangeArrowheads="1"/>
            </p:cNvSpPr>
            <p:nvPr/>
          </p:nvSpPr>
          <p:spPr bwMode="auto">
            <a:xfrm>
              <a:off x="2406650" y="3971925"/>
              <a:ext cx="336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A</a:t>
              </a:r>
            </a:p>
          </p:txBody>
        </p:sp>
        <p:sp>
          <p:nvSpPr>
            <p:cNvPr id="26671" name="Text Box 17"/>
            <p:cNvSpPr txBox="1">
              <a:spLocks noChangeArrowheads="1"/>
            </p:cNvSpPr>
            <p:nvPr/>
          </p:nvSpPr>
          <p:spPr bwMode="auto">
            <a:xfrm>
              <a:off x="2743200" y="3957638"/>
              <a:ext cx="3365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B</a:t>
              </a:r>
            </a:p>
          </p:txBody>
        </p:sp>
        <p:sp>
          <p:nvSpPr>
            <p:cNvPr id="26672" name="Text Box 18"/>
            <p:cNvSpPr txBox="1">
              <a:spLocks noChangeArrowheads="1"/>
            </p:cNvSpPr>
            <p:nvPr/>
          </p:nvSpPr>
          <p:spPr bwMode="auto">
            <a:xfrm>
              <a:off x="2233613" y="4343400"/>
              <a:ext cx="1044575" cy="6508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Decode </a:t>
              </a:r>
            </a:p>
            <a:p>
              <a:pPr eaLnBrk="1" hangingPunct="1"/>
              <a:r>
                <a:rPr lang="en-US" sz="1800"/>
                <a:t>logic</a:t>
              </a:r>
            </a:p>
          </p:txBody>
        </p:sp>
        <p:sp>
          <p:nvSpPr>
            <p:cNvPr id="26673" name="Text Box 19"/>
            <p:cNvSpPr txBox="1">
              <a:spLocks noChangeArrowheads="1"/>
            </p:cNvSpPr>
            <p:nvPr/>
          </p:nvSpPr>
          <p:spPr bwMode="auto">
            <a:xfrm>
              <a:off x="3581400" y="3124200"/>
              <a:ext cx="304800" cy="2239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lnSpc>
                  <a:spcPct val="70000"/>
                </a:lnSpc>
                <a:spcBef>
                  <a:spcPts val="0"/>
                </a:spcBef>
              </a:pPr>
              <a:r>
                <a:rPr lang="en-US" sz="1800"/>
                <a:t>B</a:t>
              </a:r>
            </a:p>
            <a:p>
              <a:pPr eaLnBrk="1" hangingPunct="1">
                <a:lnSpc>
                  <a:spcPct val="70000"/>
                </a:lnSpc>
                <a:spcBef>
                  <a:spcPts val="0"/>
                </a:spcBef>
              </a:pPr>
              <a:r>
                <a:rPr lang="en-US" sz="1800"/>
                <a:t>U</a:t>
              </a:r>
            </a:p>
            <a:p>
              <a:pPr eaLnBrk="1" hangingPunct="1">
                <a:lnSpc>
                  <a:spcPct val="70000"/>
                </a:lnSpc>
                <a:spcBef>
                  <a:spcPts val="0"/>
                </a:spcBef>
              </a:pPr>
              <a:r>
                <a:rPr lang="en-US" sz="1800"/>
                <a:t>F</a:t>
              </a:r>
            </a:p>
            <a:p>
              <a:pPr eaLnBrk="1" hangingPunct="1">
                <a:lnSpc>
                  <a:spcPct val="70000"/>
                </a:lnSpc>
                <a:spcBef>
                  <a:spcPts val="0"/>
                </a:spcBef>
              </a:pPr>
              <a:r>
                <a:rPr lang="en-US" sz="1800"/>
                <a:t>F</a:t>
              </a:r>
            </a:p>
            <a:p>
              <a:pPr eaLnBrk="1" hangingPunct="1">
                <a:lnSpc>
                  <a:spcPct val="70000"/>
                </a:lnSpc>
                <a:spcBef>
                  <a:spcPts val="0"/>
                </a:spcBef>
              </a:pPr>
              <a:r>
                <a:rPr lang="en-US" sz="1800"/>
                <a:t>E</a:t>
              </a:r>
            </a:p>
            <a:p>
              <a:pPr eaLnBrk="1" hangingPunct="1">
                <a:lnSpc>
                  <a:spcPct val="70000"/>
                </a:lnSpc>
                <a:spcBef>
                  <a:spcPts val="0"/>
                </a:spcBef>
              </a:pPr>
              <a:r>
                <a:rPr lang="en-US" sz="1800"/>
                <a:t>R</a:t>
              </a:r>
            </a:p>
          </p:txBody>
        </p:sp>
        <p:sp>
          <p:nvSpPr>
            <p:cNvPr id="26674" name="Text Box 21"/>
            <p:cNvSpPr txBox="1">
              <a:spLocks noChangeArrowheads="1"/>
            </p:cNvSpPr>
            <p:nvPr/>
          </p:nvSpPr>
          <p:spPr bwMode="auto">
            <a:xfrm>
              <a:off x="5967413" y="3770313"/>
              <a:ext cx="968375" cy="376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D-MEM</a:t>
              </a:r>
            </a:p>
          </p:txBody>
        </p:sp>
        <p:sp>
          <p:nvSpPr>
            <p:cNvPr id="26675" name="Text Box 22"/>
            <p:cNvSpPr txBox="1">
              <a:spLocks noChangeArrowheads="1"/>
            </p:cNvSpPr>
            <p:nvPr/>
          </p:nvSpPr>
          <p:spPr bwMode="auto">
            <a:xfrm>
              <a:off x="5410200" y="3124200"/>
              <a:ext cx="304800" cy="2239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lnSpc>
                  <a:spcPct val="70000"/>
                </a:lnSpc>
                <a:spcBef>
                  <a:spcPts val="0"/>
                </a:spcBef>
              </a:pPr>
              <a:r>
                <a:rPr lang="en-US" sz="1800"/>
                <a:t>B</a:t>
              </a:r>
            </a:p>
            <a:p>
              <a:pPr eaLnBrk="1" hangingPunct="1">
                <a:lnSpc>
                  <a:spcPct val="70000"/>
                </a:lnSpc>
                <a:spcBef>
                  <a:spcPts val="0"/>
                </a:spcBef>
              </a:pPr>
              <a:r>
                <a:rPr lang="en-US" sz="1800"/>
                <a:t>U</a:t>
              </a:r>
            </a:p>
            <a:p>
              <a:pPr eaLnBrk="1" hangingPunct="1">
                <a:lnSpc>
                  <a:spcPct val="70000"/>
                </a:lnSpc>
                <a:spcBef>
                  <a:spcPts val="0"/>
                </a:spcBef>
              </a:pPr>
              <a:r>
                <a:rPr lang="en-US" sz="1800"/>
                <a:t>F</a:t>
              </a:r>
            </a:p>
            <a:p>
              <a:pPr eaLnBrk="1" hangingPunct="1">
                <a:lnSpc>
                  <a:spcPct val="70000"/>
                </a:lnSpc>
                <a:spcBef>
                  <a:spcPts val="0"/>
                </a:spcBef>
              </a:pPr>
              <a:r>
                <a:rPr lang="en-US" sz="1800"/>
                <a:t>F</a:t>
              </a:r>
            </a:p>
            <a:p>
              <a:pPr eaLnBrk="1" hangingPunct="1">
                <a:lnSpc>
                  <a:spcPct val="70000"/>
                </a:lnSpc>
                <a:spcBef>
                  <a:spcPts val="0"/>
                </a:spcBef>
              </a:pPr>
              <a:r>
                <a:rPr lang="en-US" sz="1800"/>
                <a:t>E</a:t>
              </a:r>
            </a:p>
            <a:p>
              <a:pPr eaLnBrk="1" hangingPunct="1">
                <a:lnSpc>
                  <a:spcPct val="70000"/>
                </a:lnSpc>
                <a:spcBef>
                  <a:spcPts val="0"/>
                </a:spcBef>
              </a:pPr>
              <a:r>
                <a:rPr lang="en-US" sz="1800"/>
                <a:t>R</a:t>
              </a:r>
            </a:p>
          </p:txBody>
        </p:sp>
        <p:sp>
          <p:nvSpPr>
            <p:cNvPr id="26676" name="Text Box 23"/>
            <p:cNvSpPr txBox="1">
              <a:spLocks noChangeArrowheads="1"/>
            </p:cNvSpPr>
            <p:nvPr/>
          </p:nvSpPr>
          <p:spPr bwMode="auto">
            <a:xfrm>
              <a:off x="7772400" y="4271963"/>
              <a:ext cx="815975" cy="376237"/>
            </a:xfrm>
            <a:prstGeom prst="rect">
              <a:avLst/>
            </a:prstGeom>
            <a:solidFill>
              <a:srgbClr val="008000"/>
            </a:solidFill>
            <a:ln w="9525">
              <a:solidFill>
                <a:schemeClr val="tx1"/>
              </a:solidFill>
              <a:miter lim="800000"/>
              <a:headEnd/>
              <a:tailEnd/>
            </a:ln>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solidFill>
                    <a:schemeClr val="bg1"/>
                  </a:solidFill>
                </a:rPr>
                <a:t>DPRF</a:t>
              </a:r>
            </a:p>
          </p:txBody>
        </p:sp>
        <p:sp>
          <p:nvSpPr>
            <p:cNvPr id="26677" name="Line 24"/>
            <p:cNvSpPr>
              <a:spLocks noChangeShapeType="1"/>
            </p:cNvSpPr>
            <p:nvPr/>
          </p:nvSpPr>
          <p:spPr bwMode="auto">
            <a:xfrm>
              <a:off x="8153400" y="4043363"/>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78" name="Line 25"/>
            <p:cNvSpPr>
              <a:spLocks noChangeShapeType="1"/>
            </p:cNvSpPr>
            <p:nvPr/>
          </p:nvSpPr>
          <p:spPr bwMode="auto">
            <a:xfrm flipH="1">
              <a:off x="8588375" y="4424363"/>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79" name="Text Box 26"/>
            <p:cNvSpPr txBox="1">
              <a:spLocks noChangeArrowheads="1"/>
            </p:cNvSpPr>
            <p:nvPr/>
          </p:nvSpPr>
          <p:spPr bwMode="auto">
            <a:xfrm>
              <a:off x="7162800" y="3124200"/>
              <a:ext cx="304800" cy="2239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lnSpc>
                  <a:spcPct val="70000"/>
                </a:lnSpc>
                <a:spcBef>
                  <a:spcPts val="0"/>
                </a:spcBef>
              </a:pPr>
              <a:r>
                <a:rPr lang="en-US" sz="1800"/>
                <a:t>B</a:t>
              </a:r>
            </a:p>
            <a:p>
              <a:pPr eaLnBrk="1" hangingPunct="1">
                <a:lnSpc>
                  <a:spcPct val="70000"/>
                </a:lnSpc>
                <a:spcBef>
                  <a:spcPts val="0"/>
                </a:spcBef>
              </a:pPr>
              <a:r>
                <a:rPr lang="en-US" sz="1800"/>
                <a:t>U</a:t>
              </a:r>
            </a:p>
            <a:p>
              <a:pPr eaLnBrk="1" hangingPunct="1">
                <a:lnSpc>
                  <a:spcPct val="70000"/>
                </a:lnSpc>
                <a:spcBef>
                  <a:spcPts val="0"/>
                </a:spcBef>
              </a:pPr>
              <a:r>
                <a:rPr lang="en-US" sz="1800"/>
                <a:t>F</a:t>
              </a:r>
            </a:p>
            <a:p>
              <a:pPr eaLnBrk="1" hangingPunct="1">
                <a:lnSpc>
                  <a:spcPct val="70000"/>
                </a:lnSpc>
                <a:spcBef>
                  <a:spcPts val="0"/>
                </a:spcBef>
              </a:pPr>
              <a:r>
                <a:rPr lang="en-US" sz="1800"/>
                <a:t>F</a:t>
              </a:r>
            </a:p>
            <a:p>
              <a:pPr eaLnBrk="1" hangingPunct="1">
                <a:lnSpc>
                  <a:spcPct val="70000"/>
                </a:lnSpc>
                <a:spcBef>
                  <a:spcPts val="0"/>
                </a:spcBef>
              </a:pPr>
              <a:r>
                <a:rPr lang="en-US" sz="1800"/>
                <a:t>E</a:t>
              </a:r>
            </a:p>
            <a:p>
              <a:pPr eaLnBrk="1" hangingPunct="1">
                <a:lnSpc>
                  <a:spcPct val="70000"/>
                </a:lnSpc>
                <a:spcBef>
                  <a:spcPts val="0"/>
                </a:spcBef>
              </a:pPr>
              <a:r>
                <a:rPr lang="en-US" sz="1800"/>
                <a:t>R</a:t>
              </a:r>
            </a:p>
          </p:txBody>
        </p:sp>
        <p:sp>
          <p:nvSpPr>
            <p:cNvPr id="26680" name="Rectangle 27"/>
            <p:cNvSpPr>
              <a:spLocks noChangeArrowheads="1"/>
            </p:cNvSpPr>
            <p:nvPr/>
          </p:nvSpPr>
          <p:spPr bwMode="auto">
            <a:xfrm>
              <a:off x="7620000" y="3429000"/>
              <a:ext cx="1371600" cy="14478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6681" name="Rectangle 28"/>
            <p:cNvSpPr>
              <a:spLocks noChangeArrowheads="1"/>
            </p:cNvSpPr>
            <p:nvPr/>
          </p:nvSpPr>
          <p:spPr bwMode="auto">
            <a:xfrm>
              <a:off x="5867400" y="3429000"/>
              <a:ext cx="1143000" cy="1295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6682" name="Text Box 29"/>
            <p:cNvSpPr txBox="1">
              <a:spLocks noChangeArrowheads="1"/>
            </p:cNvSpPr>
            <p:nvPr/>
          </p:nvSpPr>
          <p:spPr bwMode="auto">
            <a:xfrm>
              <a:off x="457200" y="2681288"/>
              <a:ext cx="3873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IF</a:t>
              </a:r>
            </a:p>
          </p:txBody>
        </p:sp>
        <p:sp>
          <p:nvSpPr>
            <p:cNvPr id="26683" name="Text Box 30"/>
            <p:cNvSpPr txBox="1">
              <a:spLocks noChangeArrowheads="1"/>
            </p:cNvSpPr>
            <p:nvPr/>
          </p:nvSpPr>
          <p:spPr bwMode="auto">
            <a:xfrm>
              <a:off x="2057400" y="2667000"/>
              <a:ext cx="806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ID/RR</a:t>
              </a:r>
            </a:p>
          </p:txBody>
        </p:sp>
        <p:sp>
          <p:nvSpPr>
            <p:cNvPr id="26684" name="Text Box 31"/>
            <p:cNvSpPr txBox="1">
              <a:spLocks noChangeArrowheads="1"/>
            </p:cNvSpPr>
            <p:nvPr/>
          </p:nvSpPr>
          <p:spPr bwMode="auto">
            <a:xfrm>
              <a:off x="4222750" y="2667000"/>
              <a:ext cx="806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dirty="0"/>
                <a:t>EXEC</a:t>
              </a:r>
            </a:p>
          </p:txBody>
        </p:sp>
        <p:sp>
          <p:nvSpPr>
            <p:cNvPr id="26685" name="Text Box 32"/>
            <p:cNvSpPr txBox="1">
              <a:spLocks noChangeArrowheads="1"/>
            </p:cNvSpPr>
            <p:nvPr/>
          </p:nvSpPr>
          <p:spPr bwMode="auto">
            <a:xfrm>
              <a:off x="5975350" y="2667000"/>
              <a:ext cx="717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MEM</a:t>
              </a:r>
            </a:p>
          </p:txBody>
        </p:sp>
        <p:sp>
          <p:nvSpPr>
            <p:cNvPr id="26686" name="Text Box 33"/>
            <p:cNvSpPr txBox="1">
              <a:spLocks noChangeArrowheads="1"/>
            </p:cNvSpPr>
            <p:nvPr/>
          </p:nvSpPr>
          <p:spPr bwMode="auto">
            <a:xfrm>
              <a:off x="7893050" y="2667000"/>
              <a:ext cx="552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WB</a:t>
              </a:r>
            </a:p>
          </p:txBody>
        </p:sp>
        <p:sp>
          <p:nvSpPr>
            <p:cNvPr id="26687" name="Text Box 34"/>
            <p:cNvSpPr txBox="1">
              <a:spLocks noChangeArrowheads="1"/>
            </p:cNvSpPr>
            <p:nvPr/>
          </p:nvSpPr>
          <p:spPr bwMode="auto">
            <a:xfrm>
              <a:off x="7829550" y="3748088"/>
              <a:ext cx="6286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data</a:t>
              </a:r>
            </a:p>
          </p:txBody>
        </p:sp>
        <p:sp>
          <p:nvSpPr>
            <p:cNvPr id="26688" name="Line 35"/>
            <p:cNvSpPr>
              <a:spLocks noChangeShapeType="1"/>
            </p:cNvSpPr>
            <p:nvPr/>
          </p:nvSpPr>
          <p:spPr bwMode="auto">
            <a:xfrm>
              <a:off x="1143000" y="4191000"/>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89" name="Line 36"/>
            <p:cNvSpPr>
              <a:spLocks noChangeShapeType="1"/>
            </p:cNvSpPr>
            <p:nvPr/>
          </p:nvSpPr>
          <p:spPr bwMode="auto">
            <a:xfrm>
              <a:off x="1676400" y="41910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90" name="Line 37"/>
            <p:cNvSpPr>
              <a:spLocks noChangeShapeType="1"/>
            </p:cNvSpPr>
            <p:nvPr/>
          </p:nvSpPr>
          <p:spPr bwMode="auto">
            <a:xfrm>
              <a:off x="3352800" y="4191000"/>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91" name="Line 38"/>
            <p:cNvSpPr>
              <a:spLocks noChangeShapeType="1"/>
            </p:cNvSpPr>
            <p:nvPr/>
          </p:nvSpPr>
          <p:spPr bwMode="auto">
            <a:xfrm>
              <a:off x="3886200" y="4191000"/>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92" name="Line 39"/>
            <p:cNvSpPr>
              <a:spLocks noChangeShapeType="1"/>
            </p:cNvSpPr>
            <p:nvPr/>
          </p:nvSpPr>
          <p:spPr bwMode="auto">
            <a:xfrm>
              <a:off x="5181600" y="4191000"/>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93" name="Line 40"/>
            <p:cNvSpPr>
              <a:spLocks noChangeShapeType="1"/>
            </p:cNvSpPr>
            <p:nvPr/>
          </p:nvSpPr>
          <p:spPr bwMode="auto">
            <a:xfrm>
              <a:off x="5715000" y="41910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94" name="Line 41"/>
            <p:cNvSpPr>
              <a:spLocks noChangeShapeType="1"/>
            </p:cNvSpPr>
            <p:nvPr/>
          </p:nvSpPr>
          <p:spPr bwMode="auto">
            <a:xfrm>
              <a:off x="7010400" y="41148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95" name="Line 42"/>
            <p:cNvSpPr>
              <a:spLocks noChangeShapeType="1"/>
            </p:cNvSpPr>
            <p:nvPr/>
          </p:nvSpPr>
          <p:spPr bwMode="auto">
            <a:xfrm>
              <a:off x="7467600" y="41148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sp>
        <p:nvSpPr>
          <p:cNvPr id="2" name="Title 1"/>
          <p:cNvSpPr>
            <a:spLocks noGrp="1"/>
          </p:cNvSpPr>
          <p:nvPr>
            <p:ph type="title"/>
          </p:nvPr>
        </p:nvSpPr>
        <p:spPr/>
        <p:txBody>
          <a:bodyPr/>
          <a:lstStyle/>
          <a:p>
            <a:r>
              <a:rPr lang="en-US" dirty="0"/>
              <a:t>Example of sharing the register file</a:t>
            </a:r>
          </a:p>
        </p:txBody>
      </p:sp>
      <p:sp>
        <p:nvSpPr>
          <p:cNvPr id="3" name="Content Placeholder 2"/>
          <p:cNvSpPr>
            <a:spLocks noGrp="1"/>
          </p:cNvSpPr>
          <p:nvPr>
            <p:ph idx="1"/>
          </p:nvPr>
        </p:nvSpPr>
        <p:spPr>
          <a:xfrm>
            <a:off x="746125" y="4484160"/>
            <a:ext cx="7908597" cy="2177683"/>
          </a:xfrm>
        </p:spPr>
        <p:txBody>
          <a:bodyPr>
            <a:normAutofit/>
          </a:bodyPr>
          <a:lstStyle/>
          <a:p>
            <a:r>
              <a:rPr lang="en-US" dirty="0">
                <a:solidFill>
                  <a:srgbClr val="008000"/>
                </a:solidFill>
              </a:rPr>
              <a:t>I</a:t>
            </a:r>
            <a:r>
              <a:rPr lang="en-US" baseline="-25000" dirty="0">
                <a:solidFill>
                  <a:srgbClr val="008000"/>
                </a:solidFill>
              </a:rPr>
              <a:t>1</a:t>
            </a:r>
            <a:r>
              <a:rPr lang="en-US" dirty="0">
                <a:solidFill>
                  <a:srgbClr val="008000"/>
                </a:solidFill>
              </a:rPr>
              <a:t>: ADD R</a:t>
            </a:r>
            <a:r>
              <a:rPr lang="en-US" baseline="-25000" dirty="0">
                <a:solidFill>
                  <a:srgbClr val="008000"/>
                </a:solidFill>
              </a:rPr>
              <a:t>1</a:t>
            </a:r>
            <a:r>
              <a:rPr lang="en-US" dirty="0">
                <a:solidFill>
                  <a:srgbClr val="008000"/>
                </a:solidFill>
              </a:rPr>
              <a:t>, R</a:t>
            </a:r>
            <a:r>
              <a:rPr lang="en-US" baseline="-25000" dirty="0">
                <a:solidFill>
                  <a:srgbClr val="008000"/>
                </a:solidFill>
              </a:rPr>
              <a:t>2</a:t>
            </a:r>
            <a:r>
              <a:rPr lang="en-US" dirty="0">
                <a:solidFill>
                  <a:srgbClr val="008000"/>
                </a:solidFill>
              </a:rPr>
              <a:t>, R</a:t>
            </a:r>
            <a:r>
              <a:rPr lang="en-US" baseline="-25000" dirty="0">
                <a:solidFill>
                  <a:srgbClr val="008000"/>
                </a:solidFill>
              </a:rPr>
              <a:t>3</a:t>
            </a:r>
            <a:r>
              <a:rPr lang="en-US" dirty="0">
                <a:solidFill>
                  <a:srgbClr val="008000"/>
                </a:solidFill>
              </a:rPr>
              <a:t>		R</a:t>
            </a:r>
            <a:r>
              <a:rPr lang="en-US" baseline="-25000" dirty="0">
                <a:solidFill>
                  <a:srgbClr val="008000"/>
                </a:solidFill>
              </a:rPr>
              <a:t>1</a:t>
            </a:r>
            <a:r>
              <a:rPr lang="en-US" dirty="0">
                <a:solidFill>
                  <a:srgbClr val="008000"/>
                </a:solidFill>
              </a:rPr>
              <a:t> </a:t>
            </a:r>
            <a:r>
              <a:rPr lang="en-US" dirty="0">
                <a:solidFill>
                  <a:srgbClr val="008000"/>
                </a:solidFill>
                <a:sym typeface="Wingdings"/>
              </a:rPr>
              <a:t> R</a:t>
            </a:r>
            <a:r>
              <a:rPr lang="en-US" baseline="-25000" dirty="0">
                <a:solidFill>
                  <a:srgbClr val="008000"/>
                </a:solidFill>
                <a:sym typeface="Wingdings"/>
              </a:rPr>
              <a:t>2</a:t>
            </a:r>
            <a:r>
              <a:rPr lang="en-US" dirty="0">
                <a:solidFill>
                  <a:srgbClr val="008000"/>
                </a:solidFill>
                <a:sym typeface="Wingdings"/>
              </a:rPr>
              <a:t> + R</a:t>
            </a:r>
            <a:r>
              <a:rPr lang="en-US" baseline="-25000" dirty="0">
                <a:solidFill>
                  <a:srgbClr val="008000"/>
                </a:solidFill>
                <a:sym typeface="Wingdings"/>
              </a:rPr>
              <a:t>3</a:t>
            </a:r>
          </a:p>
          <a:p>
            <a:r>
              <a:rPr lang="en-US" dirty="0">
                <a:solidFill>
                  <a:srgbClr val="0000FF"/>
                </a:solidFill>
                <a:sym typeface="Wingdings"/>
              </a:rPr>
              <a:t>I</a:t>
            </a:r>
            <a:r>
              <a:rPr lang="en-US" baseline="-25000" dirty="0">
                <a:solidFill>
                  <a:srgbClr val="0000FF"/>
                </a:solidFill>
                <a:sym typeface="Wingdings"/>
              </a:rPr>
              <a:t>4</a:t>
            </a:r>
            <a:r>
              <a:rPr lang="en-US" dirty="0">
                <a:solidFill>
                  <a:srgbClr val="0000FF"/>
                </a:solidFill>
                <a:sym typeface="Wingdings"/>
              </a:rPr>
              <a:t>: ADD R</a:t>
            </a:r>
            <a:r>
              <a:rPr lang="en-US" baseline="-25000" dirty="0">
                <a:solidFill>
                  <a:srgbClr val="0000FF"/>
                </a:solidFill>
                <a:sym typeface="Wingdings"/>
              </a:rPr>
              <a:t>5</a:t>
            </a:r>
            <a:r>
              <a:rPr lang="en-US" dirty="0">
                <a:solidFill>
                  <a:srgbClr val="0000FF"/>
                </a:solidFill>
                <a:sym typeface="Wingdings"/>
              </a:rPr>
              <a:t>, R</a:t>
            </a:r>
            <a:r>
              <a:rPr lang="en-US" baseline="-25000" dirty="0">
                <a:solidFill>
                  <a:srgbClr val="0000FF"/>
                </a:solidFill>
                <a:sym typeface="Wingdings"/>
              </a:rPr>
              <a:t>6</a:t>
            </a:r>
            <a:r>
              <a:rPr lang="en-US" dirty="0">
                <a:solidFill>
                  <a:srgbClr val="0000FF"/>
                </a:solidFill>
                <a:sym typeface="Wingdings"/>
              </a:rPr>
              <a:t>, R</a:t>
            </a:r>
            <a:r>
              <a:rPr lang="en-US" baseline="-25000" dirty="0">
                <a:solidFill>
                  <a:srgbClr val="0000FF"/>
                </a:solidFill>
                <a:sym typeface="Wingdings"/>
              </a:rPr>
              <a:t>7</a:t>
            </a:r>
            <a:r>
              <a:rPr lang="en-US" dirty="0">
                <a:solidFill>
                  <a:srgbClr val="0000FF"/>
                </a:solidFill>
                <a:sym typeface="Wingdings"/>
              </a:rPr>
              <a:t>		R</a:t>
            </a:r>
            <a:r>
              <a:rPr lang="en-US" baseline="-25000" dirty="0">
                <a:solidFill>
                  <a:srgbClr val="0000FF"/>
                </a:solidFill>
                <a:sym typeface="Wingdings"/>
              </a:rPr>
              <a:t>5</a:t>
            </a:r>
            <a:r>
              <a:rPr lang="en-US" dirty="0">
                <a:solidFill>
                  <a:srgbClr val="0000FF"/>
                </a:solidFill>
                <a:sym typeface="Wingdings"/>
              </a:rPr>
              <a:t>  R</a:t>
            </a:r>
            <a:r>
              <a:rPr lang="en-US" baseline="-25000" dirty="0">
                <a:solidFill>
                  <a:srgbClr val="0000FF"/>
                </a:solidFill>
                <a:sym typeface="Wingdings"/>
              </a:rPr>
              <a:t>6</a:t>
            </a:r>
            <a:r>
              <a:rPr lang="en-US" dirty="0">
                <a:solidFill>
                  <a:srgbClr val="0000FF"/>
                </a:solidFill>
                <a:sym typeface="Wingdings"/>
              </a:rPr>
              <a:t> + R</a:t>
            </a:r>
            <a:r>
              <a:rPr lang="en-US" baseline="-25000" dirty="0">
                <a:solidFill>
                  <a:srgbClr val="0000FF"/>
                </a:solidFill>
                <a:sym typeface="Wingdings"/>
              </a:rPr>
              <a:t>7</a:t>
            </a:r>
            <a:endParaRPr lang="en-US" baseline="-25000" dirty="0">
              <a:solidFill>
                <a:srgbClr val="0000FF"/>
              </a:solidFill>
            </a:endParaRPr>
          </a:p>
        </p:txBody>
      </p:sp>
      <p:sp>
        <p:nvSpPr>
          <p:cNvPr id="4" name="Rectangle 3"/>
          <p:cNvSpPr/>
          <p:nvPr/>
        </p:nvSpPr>
        <p:spPr>
          <a:xfrm>
            <a:off x="337543" y="4032253"/>
            <a:ext cx="334384" cy="369332"/>
          </a:xfrm>
          <a:prstGeom prst="rect">
            <a:avLst/>
          </a:prstGeom>
        </p:spPr>
        <p:txBody>
          <a:bodyPr wrap="none">
            <a:spAutoFit/>
          </a:bodyPr>
          <a:lstStyle/>
          <a:p>
            <a:r>
              <a:rPr lang="en-US" dirty="0">
                <a:solidFill>
                  <a:schemeClr val="accent1">
                    <a:lumMod val="60000"/>
                    <a:lumOff val="40000"/>
                  </a:schemeClr>
                </a:solidFill>
              </a:rPr>
              <a:t>I</a:t>
            </a:r>
            <a:r>
              <a:rPr lang="en-US" baseline="-25000" dirty="0">
                <a:solidFill>
                  <a:schemeClr val="accent1">
                    <a:lumMod val="60000"/>
                    <a:lumOff val="40000"/>
                  </a:schemeClr>
                </a:solidFill>
              </a:rPr>
              <a:t>5</a:t>
            </a:r>
            <a:endParaRPr lang="en-US" dirty="0">
              <a:solidFill>
                <a:schemeClr val="accent1">
                  <a:lumMod val="60000"/>
                  <a:lumOff val="40000"/>
                </a:schemeClr>
              </a:solidFill>
            </a:endParaRPr>
          </a:p>
        </p:txBody>
      </p:sp>
      <p:sp>
        <p:nvSpPr>
          <p:cNvPr id="45" name="Rectangle 44"/>
          <p:cNvSpPr/>
          <p:nvPr/>
        </p:nvSpPr>
        <p:spPr>
          <a:xfrm>
            <a:off x="2313950" y="4032253"/>
            <a:ext cx="334384" cy="369332"/>
          </a:xfrm>
          <a:prstGeom prst="rect">
            <a:avLst/>
          </a:prstGeom>
        </p:spPr>
        <p:txBody>
          <a:bodyPr wrap="none">
            <a:spAutoFit/>
          </a:bodyPr>
          <a:lstStyle/>
          <a:p>
            <a:r>
              <a:rPr lang="en-US" dirty="0">
                <a:solidFill>
                  <a:schemeClr val="accent1">
                    <a:lumMod val="60000"/>
                    <a:lumOff val="40000"/>
                  </a:schemeClr>
                </a:solidFill>
              </a:rPr>
              <a:t>I</a:t>
            </a:r>
            <a:r>
              <a:rPr lang="en-US" baseline="-25000" dirty="0">
                <a:solidFill>
                  <a:schemeClr val="accent1">
                    <a:lumMod val="60000"/>
                    <a:lumOff val="40000"/>
                  </a:schemeClr>
                </a:solidFill>
              </a:rPr>
              <a:t>4</a:t>
            </a:r>
            <a:endParaRPr lang="en-US" dirty="0">
              <a:solidFill>
                <a:schemeClr val="accent1">
                  <a:lumMod val="60000"/>
                  <a:lumOff val="40000"/>
                </a:schemeClr>
              </a:solidFill>
            </a:endParaRPr>
          </a:p>
        </p:txBody>
      </p:sp>
      <p:sp>
        <p:nvSpPr>
          <p:cNvPr id="46" name="Rectangle 45"/>
          <p:cNvSpPr/>
          <p:nvPr/>
        </p:nvSpPr>
        <p:spPr>
          <a:xfrm>
            <a:off x="4438424" y="4032253"/>
            <a:ext cx="334384" cy="369332"/>
          </a:xfrm>
          <a:prstGeom prst="rect">
            <a:avLst/>
          </a:prstGeom>
        </p:spPr>
        <p:txBody>
          <a:bodyPr wrap="none">
            <a:spAutoFit/>
          </a:bodyPr>
          <a:lstStyle/>
          <a:p>
            <a:r>
              <a:rPr lang="en-US" dirty="0">
                <a:solidFill>
                  <a:schemeClr val="accent1">
                    <a:lumMod val="60000"/>
                    <a:lumOff val="40000"/>
                  </a:schemeClr>
                </a:solidFill>
              </a:rPr>
              <a:t>I</a:t>
            </a:r>
            <a:r>
              <a:rPr lang="en-US" baseline="-25000" dirty="0">
                <a:solidFill>
                  <a:schemeClr val="accent1">
                    <a:lumMod val="60000"/>
                    <a:lumOff val="40000"/>
                  </a:schemeClr>
                </a:solidFill>
              </a:rPr>
              <a:t>3</a:t>
            </a:r>
            <a:endParaRPr lang="en-US" dirty="0">
              <a:solidFill>
                <a:schemeClr val="accent1">
                  <a:lumMod val="60000"/>
                  <a:lumOff val="40000"/>
                </a:schemeClr>
              </a:solidFill>
            </a:endParaRPr>
          </a:p>
        </p:txBody>
      </p:sp>
      <p:sp>
        <p:nvSpPr>
          <p:cNvPr id="47" name="Rectangle 46"/>
          <p:cNvSpPr/>
          <p:nvPr/>
        </p:nvSpPr>
        <p:spPr>
          <a:xfrm>
            <a:off x="6245645" y="4032253"/>
            <a:ext cx="334384" cy="369332"/>
          </a:xfrm>
          <a:prstGeom prst="rect">
            <a:avLst/>
          </a:prstGeom>
        </p:spPr>
        <p:txBody>
          <a:bodyPr wrap="none">
            <a:spAutoFit/>
          </a:bodyPr>
          <a:lstStyle/>
          <a:p>
            <a:r>
              <a:rPr lang="en-US" dirty="0">
                <a:solidFill>
                  <a:schemeClr val="accent1">
                    <a:lumMod val="60000"/>
                    <a:lumOff val="40000"/>
                  </a:schemeClr>
                </a:solidFill>
              </a:rPr>
              <a:t>I</a:t>
            </a:r>
            <a:r>
              <a:rPr lang="en-US" baseline="-25000" dirty="0">
                <a:solidFill>
                  <a:schemeClr val="accent1">
                    <a:lumMod val="60000"/>
                    <a:lumOff val="40000"/>
                  </a:schemeClr>
                </a:solidFill>
              </a:rPr>
              <a:t>2</a:t>
            </a:r>
            <a:endParaRPr lang="en-US" dirty="0">
              <a:solidFill>
                <a:schemeClr val="accent1">
                  <a:lumMod val="60000"/>
                  <a:lumOff val="40000"/>
                </a:schemeClr>
              </a:solidFill>
            </a:endParaRPr>
          </a:p>
        </p:txBody>
      </p:sp>
      <p:sp>
        <p:nvSpPr>
          <p:cNvPr id="48" name="Rectangle 47"/>
          <p:cNvSpPr/>
          <p:nvPr/>
        </p:nvSpPr>
        <p:spPr>
          <a:xfrm>
            <a:off x="7956040" y="4032253"/>
            <a:ext cx="334384" cy="369332"/>
          </a:xfrm>
          <a:prstGeom prst="rect">
            <a:avLst/>
          </a:prstGeom>
        </p:spPr>
        <p:txBody>
          <a:bodyPr wrap="none">
            <a:spAutoFit/>
          </a:bodyPr>
          <a:lstStyle/>
          <a:p>
            <a:r>
              <a:rPr lang="en-US" dirty="0">
                <a:solidFill>
                  <a:schemeClr val="accent1">
                    <a:lumMod val="60000"/>
                    <a:lumOff val="40000"/>
                  </a:schemeClr>
                </a:solidFill>
              </a:rPr>
              <a:t>I</a:t>
            </a:r>
            <a:r>
              <a:rPr lang="en-US" baseline="-25000" dirty="0">
                <a:solidFill>
                  <a:schemeClr val="accent1">
                    <a:lumMod val="60000"/>
                    <a:lumOff val="40000"/>
                  </a:schemeClr>
                </a:solidFill>
              </a:rPr>
              <a:t>1</a:t>
            </a:r>
            <a:endParaRPr lang="en-US" dirty="0">
              <a:solidFill>
                <a:schemeClr val="accent1">
                  <a:lumMod val="60000"/>
                  <a:lumOff val="40000"/>
                </a:schemeClr>
              </a:solidFill>
            </a:endParaRPr>
          </a:p>
        </p:txBody>
      </p:sp>
      <p:sp>
        <p:nvSpPr>
          <p:cNvPr id="8" name="Freeform 7"/>
          <p:cNvSpPr/>
          <p:nvPr/>
        </p:nvSpPr>
        <p:spPr>
          <a:xfrm>
            <a:off x="458479" y="4285440"/>
            <a:ext cx="5775106" cy="1504045"/>
          </a:xfrm>
          <a:custGeom>
            <a:avLst/>
            <a:gdLst>
              <a:gd name="connsiteX0" fmla="*/ 1881597 w 6337168"/>
              <a:gd name="connsiteY0" fmla="*/ 0 h 1438584"/>
              <a:gd name="connsiteX1" fmla="*/ 602928 w 6337168"/>
              <a:gd name="connsiteY1" fmla="*/ 336960 h 1438584"/>
              <a:gd name="connsiteX2" fmla="*/ 395576 w 6337168"/>
              <a:gd name="connsiteY2" fmla="*/ 1339200 h 1438584"/>
              <a:gd name="connsiteX3" fmla="*/ 5924958 w 6337168"/>
              <a:gd name="connsiteY3" fmla="*/ 1365120 h 1438584"/>
              <a:gd name="connsiteX4" fmla="*/ 5829922 w 6337168"/>
              <a:gd name="connsiteY4" fmla="*/ 1010880 h 1438584"/>
              <a:gd name="connsiteX5" fmla="*/ 5000515 w 6337168"/>
              <a:gd name="connsiteY5" fmla="*/ 967680 h 1438584"/>
              <a:gd name="connsiteX6" fmla="*/ 5104190 w 6337168"/>
              <a:gd name="connsiteY6" fmla="*/ 1416960 h 1438584"/>
              <a:gd name="connsiteX0" fmla="*/ 1881597 w 6041664"/>
              <a:gd name="connsiteY0" fmla="*/ 0 h 1515283"/>
              <a:gd name="connsiteX1" fmla="*/ 602928 w 6041664"/>
              <a:gd name="connsiteY1" fmla="*/ 336960 h 1515283"/>
              <a:gd name="connsiteX2" fmla="*/ 395576 w 6041664"/>
              <a:gd name="connsiteY2" fmla="*/ 1339200 h 1515283"/>
              <a:gd name="connsiteX3" fmla="*/ 5924958 w 6041664"/>
              <a:gd name="connsiteY3" fmla="*/ 1365120 h 1515283"/>
              <a:gd name="connsiteX4" fmla="*/ 5829922 w 6041664"/>
              <a:gd name="connsiteY4" fmla="*/ 1010880 h 1515283"/>
              <a:gd name="connsiteX5" fmla="*/ 5000515 w 6041664"/>
              <a:gd name="connsiteY5" fmla="*/ 967680 h 1515283"/>
              <a:gd name="connsiteX6" fmla="*/ 5104190 w 6041664"/>
              <a:gd name="connsiteY6" fmla="*/ 1416960 h 1515283"/>
              <a:gd name="connsiteX0" fmla="*/ 1998010 w 6045761"/>
              <a:gd name="connsiteY0" fmla="*/ 0 h 1368403"/>
              <a:gd name="connsiteX1" fmla="*/ 607025 w 6045761"/>
              <a:gd name="connsiteY1" fmla="*/ 190080 h 1368403"/>
              <a:gd name="connsiteX2" fmla="*/ 399673 w 6045761"/>
              <a:gd name="connsiteY2" fmla="*/ 1192320 h 1368403"/>
              <a:gd name="connsiteX3" fmla="*/ 5929055 w 6045761"/>
              <a:gd name="connsiteY3" fmla="*/ 1218240 h 1368403"/>
              <a:gd name="connsiteX4" fmla="*/ 5834019 w 6045761"/>
              <a:gd name="connsiteY4" fmla="*/ 864000 h 1368403"/>
              <a:gd name="connsiteX5" fmla="*/ 5004612 w 6045761"/>
              <a:gd name="connsiteY5" fmla="*/ 820800 h 1368403"/>
              <a:gd name="connsiteX6" fmla="*/ 5108287 w 6045761"/>
              <a:gd name="connsiteY6" fmla="*/ 1270080 h 1368403"/>
              <a:gd name="connsiteX0" fmla="*/ 1998010 w 6045761"/>
              <a:gd name="connsiteY0" fmla="*/ 0 h 1368403"/>
              <a:gd name="connsiteX1" fmla="*/ 607025 w 6045761"/>
              <a:gd name="connsiteY1" fmla="*/ 190080 h 1368403"/>
              <a:gd name="connsiteX2" fmla="*/ 399673 w 6045761"/>
              <a:gd name="connsiteY2" fmla="*/ 1192320 h 1368403"/>
              <a:gd name="connsiteX3" fmla="*/ 5929055 w 6045761"/>
              <a:gd name="connsiteY3" fmla="*/ 1218240 h 1368403"/>
              <a:gd name="connsiteX4" fmla="*/ 5834019 w 6045761"/>
              <a:gd name="connsiteY4" fmla="*/ 864000 h 1368403"/>
              <a:gd name="connsiteX5" fmla="*/ 5004612 w 6045761"/>
              <a:gd name="connsiteY5" fmla="*/ 820800 h 1368403"/>
              <a:gd name="connsiteX6" fmla="*/ 5108287 w 6045761"/>
              <a:gd name="connsiteY6" fmla="*/ 1270080 h 1368403"/>
              <a:gd name="connsiteX0" fmla="*/ 2150332 w 6051209"/>
              <a:gd name="connsiteY0" fmla="*/ 0 h 1549843"/>
              <a:gd name="connsiteX1" fmla="*/ 612473 w 6051209"/>
              <a:gd name="connsiteY1" fmla="*/ 371520 h 1549843"/>
              <a:gd name="connsiteX2" fmla="*/ 405121 w 6051209"/>
              <a:gd name="connsiteY2" fmla="*/ 1373760 h 1549843"/>
              <a:gd name="connsiteX3" fmla="*/ 5934503 w 6051209"/>
              <a:gd name="connsiteY3" fmla="*/ 1399680 h 1549843"/>
              <a:gd name="connsiteX4" fmla="*/ 5839467 w 6051209"/>
              <a:gd name="connsiteY4" fmla="*/ 1045440 h 1549843"/>
              <a:gd name="connsiteX5" fmla="*/ 5010060 w 6051209"/>
              <a:gd name="connsiteY5" fmla="*/ 1002240 h 1549843"/>
              <a:gd name="connsiteX6" fmla="*/ 5113735 w 6051209"/>
              <a:gd name="connsiteY6" fmla="*/ 1451520 h 1549843"/>
              <a:gd name="connsiteX0" fmla="*/ 2176694 w 6077571"/>
              <a:gd name="connsiteY0" fmla="*/ 0 h 1549843"/>
              <a:gd name="connsiteX1" fmla="*/ 638835 w 6077571"/>
              <a:gd name="connsiteY1" fmla="*/ 371520 h 1549843"/>
              <a:gd name="connsiteX2" fmla="*/ 431483 w 6077571"/>
              <a:gd name="connsiteY2" fmla="*/ 1373760 h 1549843"/>
              <a:gd name="connsiteX3" fmla="*/ 5960865 w 6077571"/>
              <a:gd name="connsiteY3" fmla="*/ 1399680 h 1549843"/>
              <a:gd name="connsiteX4" fmla="*/ 5865829 w 6077571"/>
              <a:gd name="connsiteY4" fmla="*/ 1045440 h 1549843"/>
              <a:gd name="connsiteX5" fmla="*/ 5036422 w 6077571"/>
              <a:gd name="connsiteY5" fmla="*/ 1002240 h 1549843"/>
              <a:gd name="connsiteX6" fmla="*/ 5140097 w 6077571"/>
              <a:gd name="connsiteY6" fmla="*/ 1451520 h 1549843"/>
              <a:gd name="connsiteX0" fmla="*/ 2196275 w 6097152"/>
              <a:gd name="connsiteY0" fmla="*/ 0 h 1549843"/>
              <a:gd name="connsiteX1" fmla="*/ 658416 w 6097152"/>
              <a:gd name="connsiteY1" fmla="*/ 371520 h 1549843"/>
              <a:gd name="connsiteX2" fmla="*/ 451064 w 6097152"/>
              <a:gd name="connsiteY2" fmla="*/ 1373760 h 1549843"/>
              <a:gd name="connsiteX3" fmla="*/ 5980446 w 6097152"/>
              <a:gd name="connsiteY3" fmla="*/ 1399680 h 1549843"/>
              <a:gd name="connsiteX4" fmla="*/ 5885410 w 6097152"/>
              <a:gd name="connsiteY4" fmla="*/ 1045440 h 1549843"/>
              <a:gd name="connsiteX5" fmla="*/ 5056003 w 6097152"/>
              <a:gd name="connsiteY5" fmla="*/ 1002240 h 1549843"/>
              <a:gd name="connsiteX6" fmla="*/ 5159678 w 6097152"/>
              <a:gd name="connsiteY6" fmla="*/ 1451520 h 1549843"/>
              <a:gd name="connsiteX0" fmla="*/ 2187438 w 6088315"/>
              <a:gd name="connsiteY0" fmla="*/ 0 h 1549843"/>
              <a:gd name="connsiteX1" fmla="*/ 649579 w 6088315"/>
              <a:gd name="connsiteY1" fmla="*/ 371520 h 1549843"/>
              <a:gd name="connsiteX2" fmla="*/ 442227 w 6088315"/>
              <a:gd name="connsiteY2" fmla="*/ 1373760 h 1549843"/>
              <a:gd name="connsiteX3" fmla="*/ 5971609 w 6088315"/>
              <a:gd name="connsiteY3" fmla="*/ 1399680 h 1549843"/>
              <a:gd name="connsiteX4" fmla="*/ 5876573 w 6088315"/>
              <a:gd name="connsiteY4" fmla="*/ 1045440 h 1549843"/>
              <a:gd name="connsiteX5" fmla="*/ 5047166 w 6088315"/>
              <a:gd name="connsiteY5" fmla="*/ 1002240 h 1549843"/>
              <a:gd name="connsiteX6" fmla="*/ 5150841 w 6088315"/>
              <a:gd name="connsiteY6" fmla="*/ 1451520 h 1549843"/>
              <a:gd name="connsiteX0" fmla="*/ 2073198 w 5974075"/>
              <a:gd name="connsiteY0" fmla="*/ 0 h 1614407"/>
              <a:gd name="connsiteX1" fmla="*/ 535339 w 5974075"/>
              <a:gd name="connsiteY1" fmla="*/ 371520 h 1614407"/>
              <a:gd name="connsiteX2" fmla="*/ 327987 w 5974075"/>
              <a:gd name="connsiteY2" fmla="*/ 1373760 h 1614407"/>
              <a:gd name="connsiteX3" fmla="*/ 5857369 w 5974075"/>
              <a:gd name="connsiteY3" fmla="*/ 1399680 h 1614407"/>
              <a:gd name="connsiteX4" fmla="*/ 5762333 w 5974075"/>
              <a:gd name="connsiteY4" fmla="*/ 1045440 h 1614407"/>
              <a:gd name="connsiteX5" fmla="*/ 4932926 w 5974075"/>
              <a:gd name="connsiteY5" fmla="*/ 1002240 h 1614407"/>
              <a:gd name="connsiteX6" fmla="*/ 5036601 w 5974075"/>
              <a:gd name="connsiteY6" fmla="*/ 1451520 h 1614407"/>
              <a:gd name="connsiteX0" fmla="*/ 2095993 w 5996870"/>
              <a:gd name="connsiteY0" fmla="*/ 0 h 1607725"/>
              <a:gd name="connsiteX1" fmla="*/ 558134 w 5996870"/>
              <a:gd name="connsiteY1" fmla="*/ 371520 h 1607725"/>
              <a:gd name="connsiteX2" fmla="*/ 350782 w 5996870"/>
              <a:gd name="connsiteY2" fmla="*/ 1373760 h 1607725"/>
              <a:gd name="connsiteX3" fmla="*/ 5880164 w 5996870"/>
              <a:gd name="connsiteY3" fmla="*/ 1399680 h 1607725"/>
              <a:gd name="connsiteX4" fmla="*/ 5785128 w 5996870"/>
              <a:gd name="connsiteY4" fmla="*/ 1045440 h 1607725"/>
              <a:gd name="connsiteX5" fmla="*/ 4955721 w 5996870"/>
              <a:gd name="connsiteY5" fmla="*/ 1002240 h 1607725"/>
              <a:gd name="connsiteX6" fmla="*/ 5059396 w 5996870"/>
              <a:gd name="connsiteY6" fmla="*/ 1451520 h 1607725"/>
              <a:gd name="connsiteX0" fmla="*/ 1915530 w 5816407"/>
              <a:gd name="connsiteY0" fmla="*/ 0 h 1607725"/>
              <a:gd name="connsiteX1" fmla="*/ 377671 w 5816407"/>
              <a:gd name="connsiteY1" fmla="*/ 371520 h 1607725"/>
              <a:gd name="connsiteX2" fmla="*/ 170319 w 5816407"/>
              <a:gd name="connsiteY2" fmla="*/ 1373760 h 1607725"/>
              <a:gd name="connsiteX3" fmla="*/ 5699701 w 5816407"/>
              <a:gd name="connsiteY3" fmla="*/ 1399680 h 1607725"/>
              <a:gd name="connsiteX4" fmla="*/ 5604665 w 5816407"/>
              <a:gd name="connsiteY4" fmla="*/ 1045440 h 1607725"/>
              <a:gd name="connsiteX5" fmla="*/ 4775258 w 5816407"/>
              <a:gd name="connsiteY5" fmla="*/ 1002240 h 1607725"/>
              <a:gd name="connsiteX6" fmla="*/ 4878933 w 5816407"/>
              <a:gd name="connsiteY6" fmla="*/ 1451520 h 1607725"/>
              <a:gd name="connsiteX0" fmla="*/ 1915530 w 5816407"/>
              <a:gd name="connsiteY0" fmla="*/ 0 h 1607725"/>
              <a:gd name="connsiteX1" fmla="*/ 377671 w 5816407"/>
              <a:gd name="connsiteY1" fmla="*/ 371520 h 1607725"/>
              <a:gd name="connsiteX2" fmla="*/ 170319 w 5816407"/>
              <a:gd name="connsiteY2" fmla="*/ 1373760 h 1607725"/>
              <a:gd name="connsiteX3" fmla="*/ 5699701 w 5816407"/>
              <a:gd name="connsiteY3" fmla="*/ 1399680 h 1607725"/>
              <a:gd name="connsiteX4" fmla="*/ 5604665 w 5816407"/>
              <a:gd name="connsiteY4" fmla="*/ 1045440 h 1607725"/>
              <a:gd name="connsiteX5" fmla="*/ 4775258 w 5816407"/>
              <a:gd name="connsiteY5" fmla="*/ 1002240 h 1607725"/>
              <a:gd name="connsiteX6" fmla="*/ 4896212 w 5816407"/>
              <a:gd name="connsiteY6" fmla="*/ 1537920 h 1607725"/>
              <a:gd name="connsiteX0" fmla="*/ 1915530 w 5816407"/>
              <a:gd name="connsiteY0" fmla="*/ 0 h 1650240"/>
              <a:gd name="connsiteX1" fmla="*/ 377671 w 5816407"/>
              <a:gd name="connsiteY1" fmla="*/ 371520 h 1650240"/>
              <a:gd name="connsiteX2" fmla="*/ 170319 w 5816407"/>
              <a:gd name="connsiteY2" fmla="*/ 1373760 h 1650240"/>
              <a:gd name="connsiteX3" fmla="*/ 5699701 w 5816407"/>
              <a:gd name="connsiteY3" fmla="*/ 1399680 h 1650240"/>
              <a:gd name="connsiteX4" fmla="*/ 5604665 w 5816407"/>
              <a:gd name="connsiteY4" fmla="*/ 1045440 h 1650240"/>
              <a:gd name="connsiteX5" fmla="*/ 4775258 w 5816407"/>
              <a:gd name="connsiteY5" fmla="*/ 1002240 h 1650240"/>
              <a:gd name="connsiteX6" fmla="*/ 5103564 w 5816407"/>
              <a:gd name="connsiteY6" fmla="*/ 1650240 h 1650240"/>
              <a:gd name="connsiteX0" fmla="*/ 1915530 w 5816407"/>
              <a:gd name="connsiteY0" fmla="*/ 0 h 1650240"/>
              <a:gd name="connsiteX1" fmla="*/ 377671 w 5816407"/>
              <a:gd name="connsiteY1" fmla="*/ 371520 h 1650240"/>
              <a:gd name="connsiteX2" fmla="*/ 170319 w 5816407"/>
              <a:gd name="connsiteY2" fmla="*/ 1373760 h 1650240"/>
              <a:gd name="connsiteX3" fmla="*/ 5699701 w 5816407"/>
              <a:gd name="connsiteY3" fmla="*/ 1399680 h 1650240"/>
              <a:gd name="connsiteX4" fmla="*/ 5604665 w 5816407"/>
              <a:gd name="connsiteY4" fmla="*/ 1045440 h 1650240"/>
              <a:gd name="connsiteX5" fmla="*/ 4775258 w 5816407"/>
              <a:gd name="connsiteY5" fmla="*/ 1002240 h 1650240"/>
              <a:gd name="connsiteX6" fmla="*/ 4887574 w 5816407"/>
              <a:gd name="connsiteY6" fmla="*/ 1321919 h 1650240"/>
              <a:gd name="connsiteX7" fmla="*/ 5103564 w 5816407"/>
              <a:gd name="connsiteY7" fmla="*/ 1650240 h 1650240"/>
              <a:gd name="connsiteX0" fmla="*/ 1915530 w 5816407"/>
              <a:gd name="connsiteY0" fmla="*/ 0 h 1650240"/>
              <a:gd name="connsiteX1" fmla="*/ 377671 w 5816407"/>
              <a:gd name="connsiteY1" fmla="*/ 371520 h 1650240"/>
              <a:gd name="connsiteX2" fmla="*/ 170319 w 5816407"/>
              <a:gd name="connsiteY2" fmla="*/ 1373760 h 1650240"/>
              <a:gd name="connsiteX3" fmla="*/ 5699701 w 5816407"/>
              <a:gd name="connsiteY3" fmla="*/ 1399680 h 1650240"/>
              <a:gd name="connsiteX4" fmla="*/ 5604665 w 5816407"/>
              <a:gd name="connsiteY4" fmla="*/ 1045440 h 1650240"/>
              <a:gd name="connsiteX5" fmla="*/ 4775258 w 5816407"/>
              <a:gd name="connsiteY5" fmla="*/ 1002240 h 1650240"/>
              <a:gd name="connsiteX6" fmla="*/ 4835737 w 5816407"/>
              <a:gd name="connsiteY6" fmla="*/ 1442879 h 1650240"/>
              <a:gd name="connsiteX7" fmla="*/ 5103564 w 5816407"/>
              <a:gd name="connsiteY7" fmla="*/ 1650240 h 1650240"/>
              <a:gd name="connsiteX0" fmla="*/ 1915530 w 5816407"/>
              <a:gd name="connsiteY0" fmla="*/ 0 h 1607725"/>
              <a:gd name="connsiteX1" fmla="*/ 377671 w 5816407"/>
              <a:gd name="connsiteY1" fmla="*/ 371520 h 1607725"/>
              <a:gd name="connsiteX2" fmla="*/ 170319 w 5816407"/>
              <a:gd name="connsiteY2" fmla="*/ 1373760 h 1607725"/>
              <a:gd name="connsiteX3" fmla="*/ 5699701 w 5816407"/>
              <a:gd name="connsiteY3" fmla="*/ 1399680 h 1607725"/>
              <a:gd name="connsiteX4" fmla="*/ 5604665 w 5816407"/>
              <a:gd name="connsiteY4" fmla="*/ 1045440 h 1607725"/>
              <a:gd name="connsiteX5" fmla="*/ 4775258 w 5816407"/>
              <a:gd name="connsiteY5" fmla="*/ 1002240 h 1607725"/>
              <a:gd name="connsiteX6" fmla="*/ 4835737 w 5816407"/>
              <a:gd name="connsiteY6" fmla="*/ 1442879 h 1607725"/>
              <a:gd name="connsiteX7" fmla="*/ 5284997 w 5816407"/>
              <a:gd name="connsiteY7" fmla="*/ 1529280 h 1607725"/>
              <a:gd name="connsiteX0" fmla="*/ 1882869 w 5775106"/>
              <a:gd name="connsiteY0" fmla="*/ 0 h 1426285"/>
              <a:gd name="connsiteX1" fmla="*/ 336370 w 5775106"/>
              <a:gd name="connsiteY1" fmla="*/ 190080 h 1426285"/>
              <a:gd name="connsiteX2" fmla="*/ 129018 w 5775106"/>
              <a:gd name="connsiteY2" fmla="*/ 1192320 h 1426285"/>
              <a:gd name="connsiteX3" fmla="*/ 5658400 w 5775106"/>
              <a:gd name="connsiteY3" fmla="*/ 1218240 h 1426285"/>
              <a:gd name="connsiteX4" fmla="*/ 5563364 w 5775106"/>
              <a:gd name="connsiteY4" fmla="*/ 864000 h 1426285"/>
              <a:gd name="connsiteX5" fmla="*/ 4733957 w 5775106"/>
              <a:gd name="connsiteY5" fmla="*/ 820800 h 1426285"/>
              <a:gd name="connsiteX6" fmla="*/ 4794436 w 5775106"/>
              <a:gd name="connsiteY6" fmla="*/ 1261439 h 1426285"/>
              <a:gd name="connsiteX7" fmla="*/ 5243696 w 5775106"/>
              <a:gd name="connsiteY7" fmla="*/ 1347840 h 1426285"/>
              <a:gd name="connsiteX0" fmla="*/ 1882869 w 5775106"/>
              <a:gd name="connsiteY0" fmla="*/ 0 h 1426285"/>
              <a:gd name="connsiteX1" fmla="*/ 336370 w 5775106"/>
              <a:gd name="connsiteY1" fmla="*/ 190080 h 1426285"/>
              <a:gd name="connsiteX2" fmla="*/ 129018 w 5775106"/>
              <a:gd name="connsiteY2" fmla="*/ 1192320 h 1426285"/>
              <a:gd name="connsiteX3" fmla="*/ 5658400 w 5775106"/>
              <a:gd name="connsiteY3" fmla="*/ 1218240 h 1426285"/>
              <a:gd name="connsiteX4" fmla="*/ 5563364 w 5775106"/>
              <a:gd name="connsiteY4" fmla="*/ 864000 h 1426285"/>
              <a:gd name="connsiteX5" fmla="*/ 4733957 w 5775106"/>
              <a:gd name="connsiteY5" fmla="*/ 820800 h 1426285"/>
              <a:gd name="connsiteX6" fmla="*/ 4794436 w 5775106"/>
              <a:gd name="connsiteY6" fmla="*/ 1261439 h 1426285"/>
              <a:gd name="connsiteX7" fmla="*/ 5243696 w 5775106"/>
              <a:gd name="connsiteY7" fmla="*/ 1347840 h 1426285"/>
              <a:gd name="connsiteX0" fmla="*/ 1963650 w 5778130"/>
              <a:gd name="connsiteY0" fmla="*/ 0 h 1478125"/>
              <a:gd name="connsiteX1" fmla="*/ 339394 w 5778130"/>
              <a:gd name="connsiteY1" fmla="*/ 241920 h 1478125"/>
              <a:gd name="connsiteX2" fmla="*/ 132042 w 5778130"/>
              <a:gd name="connsiteY2" fmla="*/ 1244160 h 1478125"/>
              <a:gd name="connsiteX3" fmla="*/ 5661424 w 5778130"/>
              <a:gd name="connsiteY3" fmla="*/ 1270080 h 1478125"/>
              <a:gd name="connsiteX4" fmla="*/ 5566388 w 5778130"/>
              <a:gd name="connsiteY4" fmla="*/ 915840 h 1478125"/>
              <a:gd name="connsiteX5" fmla="*/ 4736981 w 5778130"/>
              <a:gd name="connsiteY5" fmla="*/ 872640 h 1478125"/>
              <a:gd name="connsiteX6" fmla="*/ 4797460 w 5778130"/>
              <a:gd name="connsiteY6" fmla="*/ 1313279 h 1478125"/>
              <a:gd name="connsiteX7" fmla="*/ 5246720 w 5778130"/>
              <a:gd name="connsiteY7" fmla="*/ 1399680 h 1478125"/>
              <a:gd name="connsiteX0" fmla="*/ 1882869 w 5775106"/>
              <a:gd name="connsiteY0" fmla="*/ 0 h 1504045"/>
              <a:gd name="connsiteX1" fmla="*/ 336370 w 5775106"/>
              <a:gd name="connsiteY1" fmla="*/ 267840 h 1504045"/>
              <a:gd name="connsiteX2" fmla="*/ 129018 w 5775106"/>
              <a:gd name="connsiteY2" fmla="*/ 1270080 h 1504045"/>
              <a:gd name="connsiteX3" fmla="*/ 5658400 w 5775106"/>
              <a:gd name="connsiteY3" fmla="*/ 1296000 h 1504045"/>
              <a:gd name="connsiteX4" fmla="*/ 5563364 w 5775106"/>
              <a:gd name="connsiteY4" fmla="*/ 941760 h 1504045"/>
              <a:gd name="connsiteX5" fmla="*/ 4733957 w 5775106"/>
              <a:gd name="connsiteY5" fmla="*/ 898560 h 1504045"/>
              <a:gd name="connsiteX6" fmla="*/ 4794436 w 5775106"/>
              <a:gd name="connsiteY6" fmla="*/ 1339199 h 1504045"/>
              <a:gd name="connsiteX7" fmla="*/ 5243696 w 5775106"/>
              <a:gd name="connsiteY7" fmla="*/ 1425600 h 150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75106" h="1504045">
                <a:moveTo>
                  <a:pt x="1882869" y="0"/>
                </a:moveTo>
                <a:cubicBezTo>
                  <a:pt x="1548802" y="108720"/>
                  <a:pt x="628678" y="56160"/>
                  <a:pt x="336370" y="267840"/>
                </a:cubicBezTo>
                <a:cubicBezTo>
                  <a:pt x="44062" y="479520"/>
                  <a:pt x="-135931" y="865440"/>
                  <a:pt x="129018" y="1270080"/>
                </a:cubicBezTo>
                <a:cubicBezTo>
                  <a:pt x="808671" y="1605600"/>
                  <a:pt x="5417930" y="1549440"/>
                  <a:pt x="5658400" y="1296000"/>
                </a:cubicBezTo>
                <a:cubicBezTo>
                  <a:pt x="5898870" y="1042560"/>
                  <a:pt x="5717438" y="1008000"/>
                  <a:pt x="5563364" y="941760"/>
                </a:cubicBezTo>
                <a:cubicBezTo>
                  <a:pt x="5409290" y="875520"/>
                  <a:pt x="4862112" y="832320"/>
                  <a:pt x="4733957" y="898560"/>
                </a:cubicBezTo>
                <a:cubicBezTo>
                  <a:pt x="4605802" y="964800"/>
                  <a:pt x="4739718" y="1231199"/>
                  <a:pt x="4794436" y="1339199"/>
                </a:cubicBezTo>
                <a:cubicBezTo>
                  <a:pt x="4849154" y="1447199"/>
                  <a:pt x="5207698" y="1370880"/>
                  <a:pt x="5243696" y="142560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Freeform 8"/>
          <p:cNvSpPr/>
          <p:nvPr/>
        </p:nvSpPr>
        <p:spPr>
          <a:xfrm>
            <a:off x="4397085" y="4337280"/>
            <a:ext cx="3603240" cy="683274"/>
          </a:xfrm>
          <a:custGeom>
            <a:avLst/>
            <a:gdLst>
              <a:gd name="connsiteX0" fmla="*/ 3694343 w 3694343"/>
              <a:gd name="connsiteY0" fmla="*/ 0 h 533962"/>
              <a:gd name="connsiteX1" fmla="*/ 1845456 w 3694343"/>
              <a:gd name="connsiteY1" fmla="*/ 103680 h 533962"/>
              <a:gd name="connsiteX2" fmla="*/ 74326 w 3694343"/>
              <a:gd name="connsiteY2" fmla="*/ 60480 h 533962"/>
              <a:gd name="connsiteX3" fmla="*/ 350795 w 3694343"/>
              <a:gd name="connsiteY3" fmla="*/ 527040 h 533962"/>
              <a:gd name="connsiteX4" fmla="*/ 523588 w 3694343"/>
              <a:gd name="connsiteY4" fmla="*/ 319680 h 533962"/>
              <a:gd name="connsiteX5" fmla="*/ 316236 w 3694343"/>
              <a:gd name="connsiteY5" fmla="*/ 43200 h 533962"/>
              <a:gd name="connsiteX6" fmla="*/ 298957 w 3694343"/>
              <a:gd name="connsiteY6" fmla="*/ 25920 h 533962"/>
              <a:gd name="connsiteX0" fmla="*/ 3704099 w 3704099"/>
              <a:gd name="connsiteY0" fmla="*/ 0 h 533962"/>
              <a:gd name="connsiteX1" fmla="*/ 2002087 w 3704099"/>
              <a:gd name="connsiteY1" fmla="*/ 475200 h 533962"/>
              <a:gd name="connsiteX2" fmla="*/ 84082 w 3704099"/>
              <a:gd name="connsiteY2" fmla="*/ 60480 h 533962"/>
              <a:gd name="connsiteX3" fmla="*/ 360551 w 3704099"/>
              <a:gd name="connsiteY3" fmla="*/ 527040 h 533962"/>
              <a:gd name="connsiteX4" fmla="*/ 533344 w 3704099"/>
              <a:gd name="connsiteY4" fmla="*/ 319680 h 533962"/>
              <a:gd name="connsiteX5" fmla="*/ 325992 w 3704099"/>
              <a:gd name="connsiteY5" fmla="*/ 43200 h 533962"/>
              <a:gd name="connsiteX6" fmla="*/ 308713 w 3704099"/>
              <a:gd name="connsiteY6" fmla="*/ 25920 h 533962"/>
              <a:gd name="connsiteX0" fmla="*/ 3400806 w 3400806"/>
              <a:gd name="connsiteY0" fmla="*/ 0 h 535338"/>
              <a:gd name="connsiteX1" fmla="*/ 1698794 w 3400806"/>
              <a:gd name="connsiteY1" fmla="*/ 475200 h 535338"/>
              <a:gd name="connsiteX2" fmla="*/ 359646 w 3400806"/>
              <a:gd name="connsiteY2" fmla="*/ 492480 h 535338"/>
              <a:gd name="connsiteX3" fmla="*/ 57258 w 3400806"/>
              <a:gd name="connsiteY3" fmla="*/ 527040 h 535338"/>
              <a:gd name="connsiteX4" fmla="*/ 230051 w 3400806"/>
              <a:gd name="connsiteY4" fmla="*/ 319680 h 535338"/>
              <a:gd name="connsiteX5" fmla="*/ 22699 w 3400806"/>
              <a:gd name="connsiteY5" fmla="*/ 43200 h 535338"/>
              <a:gd name="connsiteX6" fmla="*/ 5420 w 3400806"/>
              <a:gd name="connsiteY6" fmla="*/ 25920 h 535338"/>
              <a:gd name="connsiteX0" fmla="*/ 3723775 w 3723775"/>
              <a:gd name="connsiteY0" fmla="*/ 0 h 539947"/>
              <a:gd name="connsiteX1" fmla="*/ 2021763 w 3723775"/>
              <a:gd name="connsiteY1" fmla="*/ 475200 h 539947"/>
              <a:gd name="connsiteX2" fmla="*/ 682615 w 3723775"/>
              <a:gd name="connsiteY2" fmla="*/ 492480 h 539947"/>
              <a:gd name="connsiteX3" fmla="*/ 380227 w 3723775"/>
              <a:gd name="connsiteY3" fmla="*/ 527040 h 539947"/>
              <a:gd name="connsiteX4" fmla="*/ 82 w 3723775"/>
              <a:gd name="connsiteY4" fmla="*/ 250560 h 539947"/>
              <a:gd name="connsiteX5" fmla="*/ 345668 w 3723775"/>
              <a:gd name="connsiteY5" fmla="*/ 43200 h 539947"/>
              <a:gd name="connsiteX6" fmla="*/ 328389 w 3723775"/>
              <a:gd name="connsiteY6" fmla="*/ 25920 h 539947"/>
              <a:gd name="connsiteX0" fmla="*/ 3723791 w 3723791"/>
              <a:gd name="connsiteY0" fmla="*/ 0 h 539947"/>
              <a:gd name="connsiteX1" fmla="*/ 2021779 w 3723791"/>
              <a:gd name="connsiteY1" fmla="*/ 475200 h 539947"/>
              <a:gd name="connsiteX2" fmla="*/ 682631 w 3723791"/>
              <a:gd name="connsiteY2" fmla="*/ 492480 h 539947"/>
              <a:gd name="connsiteX3" fmla="*/ 380243 w 3723791"/>
              <a:gd name="connsiteY3" fmla="*/ 527040 h 539947"/>
              <a:gd name="connsiteX4" fmla="*/ 98 w 3723791"/>
              <a:gd name="connsiteY4" fmla="*/ 250560 h 539947"/>
              <a:gd name="connsiteX5" fmla="*/ 345684 w 3723791"/>
              <a:gd name="connsiteY5" fmla="*/ 43200 h 539947"/>
              <a:gd name="connsiteX6" fmla="*/ 622153 w 3723791"/>
              <a:gd name="connsiteY6" fmla="*/ 509760 h 539947"/>
              <a:gd name="connsiteX0" fmla="*/ 3594271 w 3594271"/>
              <a:gd name="connsiteY0" fmla="*/ 0 h 539947"/>
              <a:gd name="connsiteX1" fmla="*/ 1892259 w 3594271"/>
              <a:gd name="connsiteY1" fmla="*/ 475200 h 539947"/>
              <a:gd name="connsiteX2" fmla="*/ 553111 w 3594271"/>
              <a:gd name="connsiteY2" fmla="*/ 492480 h 539947"/>
              <a:gd name="connsiteX3" fmla="*/ 250723 w 3594271"/>
              <a:gd name="connsiteY3" fmla="*/ 527040 h 539947"/>
              <a:gd name="connsiteX4" fmla="*/ 173 w 3594271"/>
              <a:gd name="connsiteY4" fmla="*/ 250560 h 539947"/>
              <a:gd name="connsiteX5" fmla="*/ 216164 w 3594271"/>
              <a:gd name="connsiteY5" fmla="*/ 43200 h 539947"/>
              <a:gd name="connsiteX6" fmla="*/ 492633 w 3594271"/>
              <a:gd name="connsiteY6" fmla="*/ 509760 h 539947"/>
              <a:gd name="connsiteX0" fmla="*/ 3594600 w 3594600"/>
              <a:gd name="connsiteY0" fmla="*/ 0 h 516374"/>
              <a:gd name="connsiteX1" fmla="*/ 1892588 w 3594600"/>
              <a:gd name="connsiteY1" fmla="*/ 475200 h 516374"/>
              <a:gd name="connsiteX2" fmla="*/ 553440 w 3594600"/>
              <a:gd name="connsiteY2" fmla="*/ 492480 h 516374"/>
              <a:gd name="connsiteX3" fmla="*/ 276971 w 3594600"/>
              <a:gd name="connsiteY3" fmla="*/ 483840 h 516374"/>
              <a:gd name="connsiteX4" fmla="*/ 502 w 3594600"/>
              <a:gd name="connsiteY4" fmla="*/ 250560 h 516374"/>
              <a:gd name="connsiteX5" fmla="*/ 216493 w 3594600"/>
              <a:gd name="connsiteY5" fmla="*/ 43200 h 516374"/>
              <a:gd name="connsiteX6" fmla="*/ 492962 w 3594600"/>
              <a:gd name="connsiteY6" fmla="*/ 509760 h 516374"/>
              <a:gd name="connsiteX0" fmla="*/ 3603240 w 3603240"/>
              <a:gd name="connsiteY0" fmla="*/ 0 h 683274"/>
              <a:gd name="connsiteX1" fmla="*/ 1892588 w 3603240"/>
              <a:gd name="connsiteY1" fmla="*/ 630720 h 683274"/>
              <a:gd name="connsiteX2" fmla="*/ 553440 w 3603240"/>
              <a:gd name="connsiteY2" fmla="*/ 648000 h 683274"/>
              <a:gd name="connsiteX3" fmla="*/ 276971 w 3603240"/>
              <a:gd name="connsiteY3" fmla="*/ 639360 h 683274"/>
              <a:gd name="connsiteX4" fmla="*/ 502 w 3603240"/>
              <a:gd name="connsiteY4" fmla="*/ 406080 h 683274"/>
              <a:gd name="connsiteX5" fmla="*/ 216493 w 3603240"/>
              <a:gd name="connsiteY5" fmla="*/ 198720 h 683274"/>
              <a:gd name="connsiteX6" fmla="*/ 492962 w 3603240"/>
              <a:gd name="connsiteY6" fmla="*/ 665280 h 683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3240" h="683274">
                <a:moveTo>
                  <a:pt x="3603240" y="0"/>
                </a:moveTo>
                <a:cubicBezTo>
                  <a:pt x="2980464" y="46800"/>
                  <a:pt x="2400888" y="522720"/>
                  <a:pt x="1892588" y="630720"/>
                </a:cubicBezTo>
                <a:cubicBezTo>
                  <a:pt x="1384288" y="738720"/>
                  <a:pt x="822709" y="646560"/>
                  <a:pt x="553440" y="648000"/>
                </a:cubicBezTo>
                <a:cubicBezTo>
                  <a:pt x="284171" y="649440"/>
                  <a:pt x="369127" y="679680"/>
                  <a:pt x="276971" y="639360"/>
                </a:cubicBezTo>
                <a:cubicBezTo>
                  <a:pt x="184815" y="599040"/>
                  <a:pt x="10582" y="479520"/>
                  <a:pt x="502" y="406080"/>
                </a:cubicBezTo>
                <a:cubicBezTo>
                  <a:pt x="-9578" y="332640"/>
                  <a:pt x="134416" y="155520"/>
                  <a:pt x="216493" y="198720"/>
                </a:cubicBezTo>
                <a:cubicBezTo>
                  <a:pt x="298570" y="241920"/>
                  <a:pt x="492962" y="665280"/>
                  <a:pt x="492962" y="66528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85693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1)">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42"/>
          <p:cNvGrpSpPr>
            <a:grpSpLocks/>
          </p:cNvGrpSpPr>
          <p:nvPr/>
        </p:nvGrpSpPr>
        <p:grpSpPr bwMode="auto">
          <a:xfrm>
            <a:off x="53975" y="1681135"/>
            <a:ext cx="8839200" cy="2696275"/>
            <a:chOff x="152400" y="2667000"/>
            <a:chExt cx="8839200" cy="2696275"/>
          </a:xfrm>
        </p:grpSpPr>
        <p:sp>
          <p:nvSpPr>
            <p:cNvPr id="26657" name="Text Box 3"/>
            <p:cNvSpPr txBox="1">
              <a:spLocks noChangeArrowheads="1"/>
            </p:cNvSpPr>
            <p:nvPr/>
          </p:nvSpPr>
          <p:spPr bwMode="auto">
            <a:xfrm>
              <a:off x="228600" y="3429000"/>
              <a:ext cx="511175"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PC</a:t>
              </a:r>
            </a:p>
          </p:txBody>
        </p:sp>
        <p:sp>
          <p:nvSpPr>
            <p:cNvPr id="26658" name="Text Box 4"/>
            <p:cNvSpPr txBox="1">
              <a:spLocks noChangeArrowheads="1"/>
            </p:cNvSpPr>
            <p:nvPr/>
          </p:nvSpPr>
          <p:spPr bwMode="auto">
            <a:xfrm>
              <a:off x="201613" y="3886200"/>
              <a:ext cx="866775"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I-MEM</a:t>
              </a:r>
            </a:p>
          </p:txBody>
        </p:sp>
        <p:sp>
          <p:nvSpPr>
            <p:cNvPr id="26659" name="Text Box 5"/>
            <p:cNvSpPr txBox="1">
              <a:spLocks noChangeArrowheads="1"/>
            </p:cNvSpPr>
            <p:nvPr/>
          </p:nvSpPr>
          <p:spPr bwMode="auto">
            <a:xfrm>
              <a:off x="228600" y="4500563"/>
              <a:ext cx="638175" cy="376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ALU</a:t>
              </a:r>
            </a:p>
          </p:txBody>
        </p:sp>
        <p:sp>
          <p:nvSpPr>
            <p:cNvPr id="26660" name="Rectangle 6"/>
            <p:cNvSpPr>
              <a:spLocks noChangeArrowheads="1"/>
            </p:cNvSpPr>
            <p:nvPr/>
          </p:nvSpPr>
          <p:spPr bwMode="auto">
            <a:xfrm>
              <a:off x="152400" y="3352800"/>
              <a:ext cx="990600" cy="1676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6661" name="Text Box 7"/>
            <p:cNvSpPr txBox="1">
              <a:spLocks noChangeArrowheads="1"/>
            </p:cNvSpPr>
            <p:nvPr/>
          </p:nvSpPr>
          <p:spPr bwMode="auto">
            <a:xfrm>
              <a:off x="2286000" y="3429000"/>
              <a:ext cx="815975"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DPRF</a:t>
              </a:r>
            </a:p>
          </p:txBody>
        </p:sp>
        <p:sp>
          <p:nvSpPr>
            <p:cNvPr id="26662" name="Rectangle 8"/>
            <p:cNvSpPr>
              <a:spLocks noChangeArrowheads="1"/>
            </p:cNvSpPr>
            <p:nvPr/>
          </p:nvSpPr>
          <p:spPr bwMode="auto">
            <a:xfrm>
              <a:off x="1981200" y="3352800"/>
              <a:ext cx="1371600" cy="17526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6663" name="Line 9"/>
            <p:cNvSpPr>
              <a:spLocks noChangeShapeType="1"/>
            </p:cNvSpPr>
            <p:nvPr/>
          </p:nvSpPr>
          <p:spPr bwMode="auto">
            <a:xfrm>
              <a:off x="2057400" y="35004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64" name="Line 10"/>
            <p:cNvSpPr>
              <a:spLocks noChangeShapeType="1"/>
            </p:cNvSpPr>
            <p:nvPr/>
          </p:nvSpPr>
          <p:spPr bwMode="auto">
            <a:xfrm>
              <a:off x="2057400" y="37290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65" name="Line 11"/>
            <p:cNvSpPr>
              <a:spLocks noChangeShapeType="1"/>
            </p:cNvSpPr>
            <p:nvPr/>
          </p:nvSpPr>
          <p:spPr bwMode="auto">
            <a:xfrm>
              <a:off x="2514600" y="3805238"/>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66" name="Line 12"/>
            <p:cNvSpPr>
              <a:spLocks noChangeShapeType="1"/>
            </p:cNvSpPr>
            <p:nvPr/>
          </p:nvSpPr>
          <p:spPr bwMode="auto">
            <a:xfrm>
              <a:off x="2895600" y="3805238"/>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67" name="Text Box 13"/>
            <p:cNvSpPr txBox="1">
              <a:spLocks noChangeArrowheads="1"/>
            </p:cNvSpPr>
            <p:nvPr/>
          </p:nvSpPr>
          <p:spPr bwMode="auto">
            <a:xfrm>
              <a:off x="4240213" y="3429000"/>
              <a:ext cx="638175"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ALU</a:t>
              </a:r>
            </a:p>
          </p:txBody>
        </p:sp>
        <p:sp>
          <p:nvSpPr>
            <p:cNvPr id="26668" name="Rectangle 14"/>
            <p:cNvSpPr>
              <a:spLocks noChangeArrowheads="1"/>
            </p:cNvSpPr>
            <p:nvPr/>
          </p:nvSpPr>
          <p:spPr bwMode="auto">
            <a:xfrm>
              <a:off x="4114800" y="3352800"/>
              <a:ext cx="1066800" cy="1143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6669" name="Text Box 15"/>
            <p:cNvSpPr txBox="1">
              <a:spLocks noChangeArrowheads="1"/>
            </p:cNvSpPr>
            <p:nvPr/>
          </p:nvSpPr>
          <p:spPr bwMode="auto">
            <a:xfrm>
              <a:off x="1371600" y="3124200"/>
              <a:ext cx="304800" cy="2239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lnSpc>
                  <a:spcPct val="70000"/>
                </a:lnSpc>
                <a:spcBef>
                  <a:spcPts val="0"/>
                </a:spcBef>
              </a:pPr>
              <a:r>
                <a:rPr lang="en-US" sz="1800" dirty="0"/>
                <a:t>B</a:t>
              </a:r>
            </a:p>
            <a:p>
              <a:pPr eaLnBrk="1" hangingPunct="1">
                <a:lnSpc>
                  <a:spcPct val="70000"/>
                </a:lnSpc>
                <a:spcBef>
                  <a:spcPts val="0"/>
                </a:spcBef>
              </a:pPr>
              <a:r>
                <a:rPr lang="en-US" sz="1800" dirty="0"/>
                <a:t>U</a:t>
              </a:r>
            </a:p>
            <a:p>
              <a:pPr eaLnBrk="1" hangingPunct="1">
                <a:lnSpc>
                  <a:spcPct val="70000"/>
                </a:lnSpc>
                <a:spcBef>
                  <a:spcPts val="0"/>
                </a:spcBef>
              </a:pPr>
              <a:r>
                <a:rPr lang="en-US" sz="1800" dirty="0"/>
                <a:t>F</a:t>
              </a:r>
            </a:p>
            <a:p>
              <a:pPr eaLnBrk="1" hangingPunct="1">
                <a:lnSpc>
                  <a:spcPct val="70000"/>
                </a:lnSpc>
                <a:spcBef>
                  <a:spcPts val="0"/>
                </a:spcBef>
              </a:pPr>
              <a:r>
                <a:rPr lang="en-US" sz="1800" dirty="0"/>
                <a:t>F</a:t>
              </a:r>
            </a:p>
            <a:p>
              <a:pPr eaLnBrk="1" hangingPunct="1">
                <a:lnSpc>
                  <a:spcPct val="70000"/>
                </a:lnSpc>
                <a:spcBef>
                  <a:spcPts val="0"/>
                </a:spcBef>
              </a:pPr>
              <a:r>
                <a:rPr lang="en-US" sz="1800" dirty="0"/>
                <a:t>E</a:t>
              </a:r>
            </a:p>
            <a:p>
              <a:pPr eaLnBrk="1" hangingPunct="1">
                <a:lnSpc>
                  <a:spcPct val="70000"/>
                </a:lnSpc>
                <a:spcBef>
                  <a:spcPts val="0"/>
                </a:spcBef>
              </a:pPr>
              <a:r>
                <a:rPr lang="en-US" sz="1800" dirty="0"/>
                <a:t>R</a:t>
              </a:r>
            </a:p>
          </p:txBody>
        </p:sp>
        <p:sp>
          <p:nvSpPr>
            <p:cNvPr id="26670" name="Text Box 16"/>
            <p:cNvSpPr txBox="1">
              <a:spLocks noChangeArrowheads="1"/>
            </p:cNvSpPr>
            <p:nvPr/>
          </p:nvSpPr>
          <p:spPr bwMode="auto">
            <a:xfrm>
              <a:off x="2406650" y="3971925"/>
              <a:ext cx="336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A</a:t>
              </a:r>
            </a:p>
          </p:txBody>
        </p:sp>
        <p:sp>
          <p:nvSpPr>
            <p:cNvPr id="26671" name="Text Box 17"/>
            <p:cNvSpPr txBox="1">
              <a:spLocks noChangeArrowheads="1"/>
            </p:cNvSpPr>
            <p:nvPr/>
          </p:nvSpPr>
          <p:spPr bwMode="auto">
            <a:xfrm>
              <a:off x="2743200" y="3957638"/>
              <a:ext cx="3365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B</a:t>
              </a:r>
            </a:p>
          </p:txBody>
        </p:sp>
        <p:sp>
          <p:nvSpPr>
            <p:cNvPr id="26672" name="Text Box 18"/>
            <p:cNvSpPr txBox="1">
              <a:spLocks noChangeArrowheads="1"/>
            </p:cNvSpPr>
            <p:nvPr/>
          </p:nvSpPr>
          <p:spPr bwMode="auto">
            <a:xfrm>
              <a:off x="2233613" y="4343400"/>
              <a:ext cx="1044575" cy="6508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Decode </a:t>
              </a:r>
            </a:p>
            <a:p>
              <a:pPr eaLnBrk="1" hangingPunct="1"/>
              <a:r>
                <a:rPr lang="en-US" sz="1800"/>
                <a:t>logic</a:t>
              </a:r>
            </a:p>
          </p:txBody>
        </p:sp>
        <p:sp>
          <p:nvSpPr>
            <p:cNvPr id="26673" name="Text Box 19"/>
            <p:cNvSpPr txBox="1">
              <a:spLocks noChangeArrowheads="1"/>
            </p:cNvSpPr>
            <p:nvPr/>
          </p:nvSpPr>
          <p:spPr bwMode="auto">
            <a:xfrm>
              <a:off x="3581400" y="3124200"/>
              <a:ext cx="304800" cy="2239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lnSpc>
                  <a:spcPct val="70000"/>
                </a:lnSpc>
                <a:spcBef>
                  <a:spcPts val="0"/>
                </a:spcBef>
              </a:pPr>
              <a:r>
                <a:rPr lang="en-US" sz="1800"/>
                <a:t>B</a:t>
              </a:r>
            </a:p>
            <a:p>
              <a:pPr eaLnBrk="1" hangingPunct="1">
                <a:lnSpc>
                  <a:spcPct val="70000"/>
                </a:lnSpc>
                <a:spcBef>
                  <a:spcPts val="0"/>
                </a:spcBef>
              </a:pPr>
              <a:r>
                <a:rPr lang="en-US" sz="1800"/>
                <a:t>U</a:t>
              </a:r>
            </a:p>
            <a:p>
              <a:pPr eaLnBrk="1" hangingPunct="1">
                <a:lnSpc>
                  <a:spcPct val="70000"/>
                </a:lnSpc>
                <a:spcBef>
                  <a:spcPts val="0"/>
                </a:spcBef>
              </a:pPr>
              <a:r>
                <a:rPr lang="en-US" sz="1800"/>
                <a:t>F</a:t>
              </a:r>
            </a:p>
            <a:p>
              <a:pPr eaLnBrk="1" hangingPunct="1">
                <a:lnSpc>
                  <a:spcPct val="70000"/>
                </a:lnSpc>
                <a:spcBef>
                  <a:spcPts val="0"/>
                </a:spcBef>
              </a:pPr>
              <a:r>
                <a:rPr lang="en-US" sz="1800"/>
                <a:t>F</a:t>
              </a:r>
            </a:p>
            <a:p>
              <a:pPr eaLnBrk="1" hangingPunct="1">
                <a:lnSpc>
                  <a:spcPct val="70000"/>
                </a:lnSpc>
                <a:spcBef>
                  <a:spcPts val="0"/>
                </a:spcBef>
              </a:pPr>
              <a:r>
                <a:rPr lang="en-US" sz="1800"/>
                <a:t>E</a:t>
              </a:r>
            </a:p>
            <a:p>
              <a:pPr eaLnBrk="1" hangingPunct="1">
                <a:lnSpc>
                  <a:spcPct val="70000"/>
                </a:lnSpc>
                <a:spcBef>
                  <a:spcPts val="0"/>
                </a:spcBef>
              </a:pPr>
              <a:r>
                <a:rPr lang="en-US" sz="1800"/>
                <a:t>R</a:t>
              </a:r>
            </a:p>
          </p:txBody>
        </p:sp>
        <p:sp>
          <p:nvSpPr>
            <p:cNvPr id="26674" name="Text Box 21"/>
            <p:cNvSpPr txBox="1">
              <a:spLocks noChangeArrowheads="1"/>
            </p:cNvSpPr>
            <p:nvPr/>
          </p:nvSpPr>
          <p:spPr bwMode="auto">
            <a:xfrm>
              <a:off x="5967413" y="3770313"/>
              <a:ext cx="968375" cy="376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D-MEM</a:t>
              </a:r>
            </a:p>
          </p:txBody>
        </p:sp>
        <p:sp>
          <p:nvSpPr>
            <p:cNvPr id="26675" name="Text Box 22"/>
            <p:cNvSpPr txBox="1">
              <a:spLocks noChangeArrowheads="1"/>
            </p:cNvSpPr>
            <p:nvPr/>
          </p:nvSpPr>
          <p:spPr bwMode="auto">
            <a:xfrm>
              <a:off x="5410200" y="3124200"/>
              <a:ext cx="304800" cy="2239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lnSpc>
                  <a:spcPct val="70000"/>
                </a:lnSpc>
                <a:spcBef>
                  <a:spcPts val="0"/>
                </a:spcBef>
              </a:pPr>
              <a:r>
                <a:rPr lang="en-US" sz="1800"/>
                <a:t>B</a:t>
              </a:r>
            </a:p>
            <a:p>
              <a:pPr eaLnBrk="1" hangingPunct="1">
                <a:lnSpc>
                  <a:spcPct val="70000"/>
                </a:lnSpc>
                <a:spcBef>
                  <a:spcPts val="0"/>
                </a:spcBef>
              </a:pPr>
              <a:r>
                <a:rPr lang="en-US" sz="1800"/>
                <a:t>U</a:t>
              </a:r>
            </a:p>
            <a:p>
              <a:pPr eaLnBrk="1" hangingPunct="1">
                <a:lnSpc>
                  <a:spcPct val="70000"/>
                </a:lnSpc>
                <a:spcBef>
                  <a:spcPts val="0"/>
                </a:spcBef>
              </a:pPr>
              <a:r>
                <a:rPr lang="en-US" sz="1800"/>
                <a:t>F</a:t>
              </a:r>
            </a:p>
            <a:p>
              <a:pPr eaLnBrk="1" hangingPunct="1">
                <a:lnSpc>
                  <a:spcPct val="70000"/>
                </a:lnSpc>
                <a:spcBef>
                  <a:spcPts val="0"/>
                </a:spcBef>
              </a:pPr>
              <a:r>
                <a:rPr lang="en-US" sz="1800"/>
                <a:t>F</a:t>
              </a:r>
            </a:p>
            <a:p>
              <a:pPr eaLnBrk="1" hangingPunct="1">
                <a:lnSpc>
                  <a:spcPct val="70000"/>
                </a:lnSpc>
                <a:spcBef>
                  <a:spcPts val="0"/>
                </a:spcBef>
              </a:pPr>
              <a:r>
                <a:rPr lang="en-US" sz="1800"/>
                <a:t>E</a:t>
              </a:r>
            </a:p>
            <a:p>
              <a:pPr eaLnBrk="1" hangingPunct="1">
                <a:lnSpc>
                  <a:spcPct val="70000"/>
                </a:lnSpc>
                <a:spcBef>
                  <a:spcPts val="0"/>
                </a:spcBef>
              </a:pPr>
              <a:r>
                <a:rPr lang="en-US" sz="1800"/>
                <a:t>R</a:t>
              </a:r>
            </a:p>
          </p:txBody>
        </p:sp>
        <p:sp>
          <p:nvSpPr>
            <p:cNvPr id="26676" name="Text Box 23"/>
            <p:cNvSpPr txBox="1">
              <a:spLocks noChangeArrowheads="1"/>
            </p:cNvSpPr>
            <p:nvPr/>
          </p:nvSpPr>
          <p:spPr bwMode="auto">
            <a:xfrm>
              <a:off x="7772400" y="4271963"/>
              <a:ext cx="815975" cy="376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DPRF</a:t>
              </a:r>
            </a:p>
          </p:txBody>
        </p:sp>
        <p:sp>
          <p:nvSpPr>
            <p:cNvPr id="26677" name="Line 24"/>
            <p:cNvSpPr>
              <a:spLocks noChangeShapeType="1"/>
            </p:cNvSpPr>
            <p:nvPr/>
          </p:nvSpPr>
          <p:spPr bwMode="auto">
            <a:xfrm>
              <a:off x="8153400" y="4043363"/>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78" name="Line 25"/>
            <p:cNvSpPr>
              <a:spLocks noChangeShapeType="1"/>
            </p:cNvSpPr>
            <p:nvPr/>
          </p:nvSpPr>
          <p:spPr bwMode="auto">
            <a:xfrm flipH="1">
              <a:off x="8588375" y="4424363"/>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79" name="Text Box 26"/>
            <p:cNvSpPr txBox="1">
              <a:spLocks noChangeArrowheads="1"/>
            </p:cNvSpPr>
            <p:nvPr/>
          </p:nvSpPr>
          <p:spPr bwMode="auto">
            <a:xfrm>
              <a:off x="7162800" y="3124200"/>
              <a:ext cx="304800" cy="2239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lnSpc>
                  <a:spcPct val="70000"/>
                </a:lnSpc>
                <a:spcBef>
                  <a:spcPts val="0"/>
                </a:spcBef>
              </a:pPr>
              <a:r>
                <a:rPr lang="en-US" sz="1800"/>
                <a:t>B</a:t>
              </a:r>
            </a:p>
            <a:p>
              <a:pPr eaLnBrk="1" hangingPunct="1">
                <a:lnSpc>
                  <a:spcPct val="70000"/>
                </a:lnSpc>
                <a:spcBef>
                  <a:spcPts val="0"/>
                </a:spcBef>
              </a:pPr>
              <a:r>
                <a:rPr lang="en-US" sz="1800"/>
                <a:t>U</a:t>
              </a:r>
            </a:p>
            <a:p>
              <a:pPr eaLnBrk="1" hangingPunct="1">
                <a:lnSpc>
                  <a:spcPct val="70000"/>
                </a:lnSpc>
                <a:spcBef>
                  <a:spcPts val="0"/>
                </a:spcBef>
              </a:pPr>
              <a:r>
                <a:rPr lang="en-US" sz="1800"/>
                <a:t>F</a:t>
              </a:r>
            </a:p>
            <a:p>
              <a:pPr eaLnBrk="1" hangingPunct="1">
                <a:lnSpc>
                  <a:spcPct val="70000"/>
                </a:lnSpc>
                <a:spcBef>
                  <a:spcPts val="0"/>
                </a:spcBef>
              </a:pPr>
              <a:r>
                <a:rPr lang="en-US" sz="1800"/>
                <a:t>F</a:t>
              </a:r>
            </a:p>
            <a:p>
              <a:pPr eaLnBrk="1" hangingPunct="1">
                <a:lnSpc>
                  <a:spcPct val="70000"/>
                </a:lnSpc>
                <a:spcBef>
                  <a:spcPts val="0"/>
                </a:spcBef>
              </a:pPr>
              <a:r>
                <a:rPr lang="en-US" sz="1800"/>
                <a:t>E</a:t>
              </a:r>
            </a:p>
            <a:p>
              <a:pPr eaLnBrk="1" hangingPunct="1">
                <a:lnSpc>
                  <a:spcPct val="70000"/>
                </a:lnSpc>
                <a:spcBef>
                  <a:spcPts val="0"/>
                </a:spcBef>
              </a:pPr>
              <a:r>
                <a:rPr lang="en-US" sz="1800"/>
                <a:t>R</a:t>
              </a:r>
            </a:p>
          </p:txBody>
        </p:sp>
        <p:sp>
          <p:nvSpPr>
            <p:cNvPr id="26680" name="Rectangle 27"/>
            <p:cNvSpPr>
              <a:spLocks noChangeArrowheads="1"/>
            </p:cNvSpPr>
            <p:nvPr/>
          </p:nvSpPr>
          <p:spPr bwMode="auto">
            <a:xfrm>
              <a:off x="7620000" y="3429000"/>
              <a:ext cx="1371600" cy="14478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6681" name="Rectangle 28"/>
            <p:cNvSpPr>
              <a:spLocks noChangeArrowheads="1"/>
            </p:cNvSpPr>
            <p:nvPr/>
          </p:nvSpPr>
          <p:spPr bwMode="auto">
            <a:xfrm>
              <a:off x="5867400" y="3429000"/>
              <a:ext cx="1143000" cy="1295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6682" name="Text Box 29"/>
            <p:cNvSpPr txBox="1">
              <a:spLocks noChangeArrowheads="1"/>
            </p:cNvSpPr>
            <p:nvPr/>
          </p:nvSpPr>
          <p:spPr bwMode="auto">
            <a:xfrm>
              <a:off x="457200" y="2681288"/>
              <a:ext cx="3873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IF</a:t>
              </a:r>
            </a:p>
          </p:txBody>
        </p:sp>
        <p:sp>
          <p:nvSpPr>
            <p:cNvPr id="26683" name="Text Box 30"/>
            <p:cNvSpPr txBox="1">
              <a:spLocks noChangeArrowheads="1"/>
            </p:cNvSpPr>
            <p:nvPr/>
          </p:nvSpPr>
          <p:spPr bwMode="auto">
            <a:xfrm>
              <a:off x="2057400" y="2667000"/>
              <a:ext cx="806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ID/RR</a:t>
              </a:r>
            </a:p>
          </p:txBody>
        </p:sp>
        <p:sp>
          <p:nvSpPr>
            <p:cNvPr id="26684" name="Text Box 31"/>
            <p:cNvSpPr txBox="1">
              <a:spLocks noChangeArrowheads="1"/>
            </p:cNvSpPr>
            <p:nvPr/>
          </p:nvSpPr>
          <p:spPr bwMode="auto">
            <a:xfrm>
              <a:off x="4222750" y="2667000"/>
              <a:ext cx="806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dirty="0"/>
                <a:t>EXEC</a:t>
              </a:r>
            </a:p>
          </p:txBody>
        </p:sp>
        <p:sp>
          <p:nvSpPr>
            <p:cNvPr id="26685" name="Text Box 32"/>
            <p:cNvSpPr txBox="1">
              <a:spLocks noChangeArrowheads="1"/>
            </p:cNvSpPr>
            <p:nvPr/>
          </p:nvSpPr>
          <p:spPr bwMode="auto">
            <a:xfrm>
              <a:off x="5975350" y="2667000"/>
              <a:ext cx="717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MEM</a:t>
              </a:r>
            </a:p>
          </p:txBody>
        </p:sp>
        <p:sp>
          <p:nvSpPr>
            <p:cNvPr id="26686" name="Text Box 33"/>
            <p:cNvSpPr txBox="1">
              <a:spLocks noChangeArrowheads="1"/>
            </p:cNvSpPr>
            <p:nvPr/>
          </p:nvSpPr>
          <p:spPr bwMode="auto">
            <a:xfrm>
              <a:off x="7893050" y="2667000"/>
              <a:ext cx="552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WB</a:t>
              </a:r>
            </a:p>
          </p:txBody>
        </p:sp>
        <p:sp>
          <p:nvSpPr>
            <p:cNvPr id="26687" name="Text Box 34"/>
            <p:cNvSpPr txBox="1">
              <a:spLocks noChangeArrowheads="1"/>
            </p:cNvSpPr>
            <p:nvPr/>
          </p:nvSpPr>
          <p:spPr bwMode="auto">
            <a:xfrm>
              <a:off x="7829550" y="3748088"/>
              <a:ext cx="6286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data</a:t>
              </a:r>
            </a:p>
          </p:txBody>
        </p:sp>
        <p:sp>
          <p:nvSpPr>
            <p:cNvPr id="26688" name="Line 35"/>
            <p:cNvSpPr>
              <a:spLocks noChangeShapeType="1"/>
            </p:cNvSpPr>
            <p:nvPr/>
          </p:nvSpPr>
          <p:spPr bwMode="auto">
            <a:xfrm>
              <a:off x="1143000" y="4191000"/>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89" name="Line 36"/>
            <p:cNvSpPr>
              <a:spLocks noChangeShapeType="1"/>
            </p:cNvSpPr>
            <p:nvPr/>
          </p:nvSpPr>
          <p:spPr bwMode="auto">
            <a:xfrm>
              <a:off x="1676400" y="41910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90" name="Line 37"/>
            <p:cNvSpPr>
              <a:spLocks noChangeShapeType="1"/>
            </p:cNvSpPr>
            <p:nvPr/>
          </p:nvSpPr>
          <p:spPr bwMode="auto">
            <a:xfrm>
              <a:off x="3352800" y="4191000"/>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91" name="Line 38"/>
            <p:cNvSpPr>
              <a:spLocks noChangeShapeType="1"/>
            </p:cNvSpPr>
            <p:nvPr/>
          </p:nvSpPr>
          <p:spPr bwMode="auto">
            <a:xfrm>
              <a:off x="3886200" y="4191000"/>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92" name="Line 39"/>
            <p:cNvSpPr>
              <a:spLocks noChangeShapeType="1"/>
            </p:cNvSpPr>
            <p:nvPr/>
          </p:nvSpPr>
          <p:spPr bwMode="auto">
            <a:xfrm>
              <a:off x="5181600" y="4191000"/>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93" name="Line 40"/>
            <p:cNvSpPr>
              <a:spLocks noChangeShapeType="1"/>
            </p:cNvSpPr>
            <p:nvPr/>
          </p:nvSpPr>
          <p:spPr bwMode="auto">
            <a:xfrm>
              <a:off x="5715000" y="41910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94" name="Line 41"/>
            <p:cNvSpPr>
              <a:spLocks noChangeShapeType="1"/>
            </p:cNvSpPr>
            <p:nvPr/>
          </p:nvSpPr>
          <p:spPr bwMode="auto">
            <a:xfrm>
              <a:off x="7010400" y="41148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95" name="Line 42"/>
            <p:cNvSpPr>
              <a:spLocks noChangeShapeType="1"/>
            </p:cNvSpPr>
            <p:nvPr/>
          </p:nvSpPr>
          <p:spPr bwMode="auto">
            <a:xfrm>
              <a:off x="7467600" y="41148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sp>
        <p:nvSpPr>
          <p:cNvPr id="2" name="Title 1"/>
          <p:cNvSpPr>
            <a:spLocks noGrp="1"/>
          </p:cNvSpPr>
          <p:nvPr>
            <p:ph type="title"/>
          </p:nvPr>
        </p:nvSpPr>
        <p:spPr/>
        <p:txBody>
          <a:bodyPr/>
          <a:lstStyle/>
          <a:p>
            <a:r>
              <a:rPr lang="en-US" dirty="0"/>
              <a:t>But what about those buffers?</a:t>
            </a:r>
          </a:p>
        </p:txBody>
      </p:sp>
      <p:sp>
        <p:nvSpPr>
          <p:cNvPr id="4" name="Content Placeholder 3"/>
          <p:cNvSpPr>
            <a:spLocks noGrp="1"/>
          </p:cNvSpPr>
          <p:nvPr>
            <p:ph idx="1"/>
          </p:nvPr>
        </p:nvSpPr>
        <p:spPr>
          <a:xfrm>
            <a:off x="1781503" y="4701760"/>
            <a:ext cx="7076747" cy="2156240"/>
          </a:xfrm>
        </p:spPr>
        <p:txBody>
          <a:bodyPr>
            <a:normAutofit/>
          </a:bodyPr>
          <a:lstStyle/>
          <a:p>
            <a:r>
              <a:rPr lang="en-US" dirty="0"/>
              <a:t>What goes in those buffers?  Same?  Different?</a:t>
            </a:r>
          </a:p>
          <a:p>
            <a:r>
              <a:rPr lang="en-US" dirty="0"/>
              <a:t>The different stages seem to need different information</a:t>
            </a:r>
          </a:p>
          <a:p>
            <a:r>
              <a:rPr lang="en-US" dirty="0"/>
              <a:t>What was that sandwich analogy?</a:t>
            </a:r>
          </a:p>
        </p:txBody>
      </p:sp>
      <p:sp>
        <p:nvSpPr>
          <p:cNvPr id="3" name="Oval 2"/>
          <p:cNvSpPr/>
          <p:nvPr/>
        </p:nvSpPr>
        <p:spPr>
          <a:xfrm>
            <a:off x="1209858" y="2025793"/>
            <a:ext cx="431371" cy="2557440"/>
          </a:xfrm>
          <a:prstGeom prst="ellipse">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a:off x="3444995" y="2025793"/>
            <a:ext cx="431371" cy="2557440"/>
          </a:xfrm>
          <a:prstGeom prst="ellipse">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5274681" y="1997853"/>
            <a:ext cx="431371" cy="2557440"/>
          </a:xfrm>
          <a:prstGeom prst="ellipse">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a:off x="7043887" y="1969913"/>
            <a:ext cx="431371" cy="2557440"/>
          </a:xfrm>
          <a:prstGeom prst="ellipse">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6469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dissolv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dissolve">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dirty="0"/>
              <a:t>Comparing the instruction pipeline to Bill’s sandwich pipeline, the buffers between stages serve the same function as </a:t>
            </a:r>
          </a:p>
          <a:p>
            <a:endParaRPr lang="en-US" dirty="0"/>
          </a:p>
        </p:txBody>
      </p:sp>
      <p:sp>
        <p:nvSpPr>
          <p:cNvPr id="2" name="Text Placeholder 1">
            <a:extLst>
              <a:ext uri="{FF2B5EF4-FFF2-40B4-BE49-F238E27FC236}">
                <a16:creationId xmlns:a16="http://schemas.microsoft.com/office/drawing/2014/main" id="{9E9963E3-1584-914E-AF3F-1821F02A6E6C}"/>
              </a:ext>
            </a:extLst>
          </p:cNvPr>
          <p:cNvSpPr>
            <a:spLocks noGrp="1"/>
          </p:cNvSpPr>
          <p:nvPr>
            <p:ph type="body" sz="quarter" idx="10"/>
          </p:nvPr>
        </p:nvSpPr>
        <p:spPr/>
        <p:txBody>
          <a:bodyPr>
            <a:normAutofit/>
          </a:bodyPr>
          <a:lstStyle/>
          <a:p>
            <a:r>
              <a:rPr lang="en-US" dirty="0"/>
              <a:t>A partially assembled sandwich</a:t>
            </a:r>
          </a:p>
          <a:p>
            <a:r>
              <a:rPr lang="en-US" dirty="0"/>
              <a:t>Order form passed between stations</a:t>
            </a:r>
          </a:p>
          <a:p>
            <a:r>
              <a:rPr lang="en-US" dirty="0"/>
              <a:t>Combination of the above two</a:t>
            </a:r>
          </a:p>
          <a:p>
            <a:r>
              <a:rPr lang="en-US" dirty="0"/>
              <a:t>No comparison</a:t>
            </a:r>
          </a:p>
          <a:p>
            <a:r>
              <a:rPr lang="en-US" dirty="0"/>
              <a:t>What is a buffer?</a:t>
            </a:r>
          </a:p>
          <a:p>
            <a:r>
              <a:rPr lang="en-US" dirty="0"/>
              <a:t>You’re making us hungry again</a:t>
            </a:r>
            <a:r>
              <a:rPr lang="mr-IN" dirty="0"/>
              <a:t>…</a:t>
            </a:r>
            <a:endParaRPr lang="en-US" dirty="0"/>
          </a:p>
          <a:p>
            <a:pPr marL="0" indent="0">
              <a:buNone/>
            </a:pPr>
            <a:endParaRPr lang="en-US" dirty="0"/>
          </a:p>
          <a:p>
            <a:endParaRPr lang="en-US" dirty="0"/>
          </a:p>
        </p:txBody>
      </p:sp>
      <p:sp>
        <p:nvSpPr>
          <p:cNvPr id="3" name="Text Placeholder 2">
            <a:extLst>
              <a:ext uri="{FF2B5EF4-FFF2-40B4-BE49-F238E27FC236}">
                <a16:creationId xmlns:a16="http://schemas.microsoft.com/office/drawing/2014/main" id="{DCE7761C-9BD8-E24B-B9F4-9AA057890675}"/>
              </a:ext>
            </a:extLst>
          </p:cNvPr>
          <p:cNvSpPr>
            <a:spLocks noGrp="1"/>
          </p:cNvSpPr>
          <p:nvPr>
            <p:ph type="body" sz="quarter" idx="11"/>
          </p:nvPr>
        </p:nvSpPr>
        <p:spPr/>
        <p:txBody>
          <a:bodyPr/>
          <a:lstStyle/>
          <a:p>
            <a:r>
              <a:rPr lang="en-US" dirty="0"/>
              <a:t>130</a:t>
            </a:r>
          </a:p>
        </p:txBody>
      </p:sp>
      <p:sp>
        <p:nvSpPr>
          <p:cNvPr id="6" name="Right Arrow 5">
            <a:extLst>
              <a:ext uri="{FF2B5EF4-FFF2-40B4-BE49-F238E27FC236}">
                <a16:creationId xmlns:a16="http://schemas.microsoft.com/office/drawing/2014/main" id="{738ADFE4-BD86-564E-82BA-7C4779889B82}"/>
              </a:ext>
            </a:extLst>
          </p:cNvPr>
          <p:cNvSpPr/>
          <p:nvPr/>
        </p:nvSpPr>
        <p:spPr>
          <a:xfrm>
            <a:off x="593662" y="4247493"/>
            <a:ext cx="766871" cy="31268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C2212B2-1CA8-A6F6-4761-D69FB300E20F}"/>
              </a:ext>
            </a:extLst>
          </p:cNvPr>
          <p:cNvSpPr txBox="1"/>
          <p:nvPr/>
        </p:nvSpPr>
        <p:spPr>
          <a:xfrm>
            <a:off x="7157545" y="4247493"/>
            <a:ext cx="1597572" cy="923330"/>
          </a:xfrm>
          <a:prstGeom prst="rect">
            <a:avLst/>
          </a:prstGeom>
          <a:noFill/>
        </p:spPr>
        <p:txBody>
          <a:bodyPr wrap="square" rtlCol="0">
            <a:spAutoFit/>
          </a:bodyPr>
          <a:lstStyle/>
          <a:p>
            <a:r>
              <a:rPr lang="en-US" dirty="0"/>
              <a:t>Today’s number is 30,332</a:t>
            </a:r>
          </a:p>
        </p:txBody>
      </p:sp>
    </p:spTree>
    <p:extLst>
      <p:ext uri="{BB962C8B-B14F-4D97-AF65-F5344CB8AC3E}">
        <p14:creationId xmlns:p14="http://schemas.microsoft.com/office/powerpoint/2010/main" val="4219243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42"/>
          <p:cNvGrpSpPr>
            <a:grpSpLocks/>
          </p:cNvGrpSpPr>
          <p:nvPr/>
        </p:nvGrpSpPr>
        <p:grpSpPr bwMode="auto">
          <a:xfrm>
            <a:off x="53975" y="1681135"/>
            <a:ext cx="8839200" cy="2696275"/>
            <a:chOff x="152400" y="2667000"/>
            <a:chExt cx="8839200" cy="2696275"/>
          </a:xfrm>
        </p:grpSpPr>
        <p:sp>
          <p:nvSpPr>
            <p:cNvPr id="26657" name="Text Box 3"/>
            <p:cNvSpPr txBox="1">
              <a:spLocks noChangeArrowheads="1"/>
            </p:cNvSpPr>
            <p:nvPr/>
          </p:nvSpPr>
          <p:spPr bwMode="auto">
            <a:xfrm>
              <a:off x="228600" y="3429000"/>
              <a:ext cx="511175"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PC</a:t>
              </a:r>
            </a:p>
          </p:txBody>
        </p:sp>
        <p:sp>
          <p:nvSpPr>
            <p:cNvPr id="26658" name="Text Box 4"/>
            <p:cNvSpPr txBox="1">
              <a:spLocks noChangeArrowheads="1"/>
            </p:cNvSpPr>
            <p:nvPr/>
          </p:nvSpPr>
          <p:spPr bwMode="auto">
            <a:xfrm>
              <a:off x="201613" y="3886200"/>
              <a:ext cx="866775"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I-MEM</a:t>
              </a:r>
            </a:p>
          </p:txBody>
        </p:sp>
        <p:sp>
          <p:nvSpPr>
            <p:cNvPr id="26659" name="Text Box 5"/>
            <p:cNvSpPr txBox="1">
              <a:spLocks noChangeArrowheads="1"/>
            </p:cNvSpPr>
            <p:nvPr/>
          </p:nvSpPr>
          <p:spPr bwMode="auto">
            <a:xfrm>
              <a:off x="228600" y="4500563"/>
              <a:ext cx="638175" cy="376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ALU</a:t>
              </a:r>
            </a:p>
          </p:txBody>
        </p:sp>
        <p:sp>
          <p:nvSpPr>
            <p:cNvPr id="26660" name="Rectangle 6"/>
            <p:cNvSpPr>
              <a:spLocks noChangeArrowheads="1"/>
            </p:cNvSpPr>
            <p:nvPr/>
          </p:nvSpPr>
          <p:spPr bwMode="auto">
            <a:xfrm>
              <a:off x="152400" y="3352800"/>
              <a:ext cx="990600" cy="1676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6661" name="Text Box 7"/>
            <p:cNvSpPr txBox="1">
              <a:spLocks noChangeArrowheads="1"/>
            </p:cNvSpPr>
            <p:nvPr/>
          </p:nvSpPr>
          <p:spPr bwMode="auto">
            <a:xfrm>
              <a:off x="2286000" y="3429000"/>
              <a:ext cx="815975"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DPRF</a:t>
              </a:r>
            </a:p>
          </p:txBody>
        </p:sp>
        <p:sp>
          <p:nvSpPr>
            <p:cNvPr id="26662" name="Rectangle 8"/>
            <p:cNvSpPr>
              <a:spLocks noChangeArrowheads="1"/>
            </p:cNvSpPr>
            <p:nvPr/>
          </p:nvSpPr>
          <p:spPr bwMode="auto">
            <a:xfrm>
              <a:off x="1981200" y="3352800"/>
              <a:ext cx="1371600" cy="17526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6663" name="Line 9"/>
            <p:cNvSpPr>
              <a:spLocks noChangeShapeType="1"/>
            </p:cNvSpPr>
            <p:nvPr/>
          </p:nvSpPr>
          <p:spPr bwMode="auto">
            <a:xfrm>
              <a:off x="2057400" y="35004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64" name="Line 10"/>
            <p:cNvSpPr>
              <a:spLocks noChangeShapeType="1"/>
            </p:cNvSpPr>
            <p:nvPr/>
          </p:nvSpPr>
          <p:spPr bwMode="auto">
            <a:xfrm>
              <a:off x="2057400" y="37290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65" name="Line 11"/>
            <p:cNvSpPr>
              <a:spLocks noChangeShapeType="1"/>
            </p:cNvSpPr>
            <p:nvPr/>
          </p:nvSpPr>
          <p:spPr bwMode="auto">
            <a:xfrm>
              <a:off x="2514600" y="3805238"/>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66" name="Line 12"/>
            <p:cNvSpPr>
              <a:spLocks noChangeShapeType="1"/>
            </p:cNvSpPr>
            <p:nvPr/>
          </p:nvSpPr>
          <p:spPr bwMode="auto">
            <a:xfrm>
              <a:off x="2895600" y="3805238"/>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67" name="Text Box 13"/>
            <p:cNvSpPr txBox="1">
              <a:spLocks noChangeArrowheads="1"/>
            </p:cNvSpPr>
            <p:nvPr/>
          </p:nvSpPr>
          <p:spPr bwMode="auto">
            <a:xfrm>
              <a:off x="4240213" y="3429000"/>
              <a:ext cx="638175"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ALU</a:t>
              </a:r>
            </a:p>
          </p:txBody>
        </p:sp>
        <p:sp>
          <p:nvSpPr>
            <p:cNvPr id="26668" name="Rectangle 14"/>
            <p:cNvSpPr>
              <a:spLocks noChangeArrowheads="1"/>
            </p:cNvSpPr>
            <p:nvPr/>
          </p:nvSpPr>
          <p:spPr bwMode="auto">
            <a:xfrm>
              <a:off x="4114800" y="3352800"/>
              <a:ext cx="1066800" cy="1143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6669" name="Text Box 15"/>
            <p:cNvSpPr txBox="1">
              <a:spLocks noChangeArrowheads="1"/>
            </p:cNvSpPr>
            <p:nvPr/>
          </p:nvSpPr>
          <p:spPr bwMode="auto">
            <a:xfrm>
              <a:off x="1371600" y="3124200"/>
              <a:ext cx="304800" cy="2239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lnSpc>
                  <a:spcPct val="70000"/>
                </a:lnSpc>
                <a:spcBef>
                  <a:spcPts val="0"/>
                </a:spcBef>
              </a:pPr>
              <a:r>
                <a:rPr lang="en-US" sz="1800" dirty="0"/>
                <a:t>B</a:t>
              </a:r>
            </a:p>
            <a:p>
              <a:pPr eaLnBrk="1" hangingPunct="1">
                <a:lnSpc>
                  <a:spcPct val="70000"/>
                </a:lnSpc>
                <a:spcBef>
                  <a:spcPts val="0"/>
                </a:spcBef>
              </a:pPr>
              <a:r>
                <a:rPr lang="en-US" sz="1800" dirty="0"/>
                <a:t>U</a:t>
              </a:r>
            </a:p>
            <a:p>
              <a:pPr eaLnBrk="1" hangingPunct="1">
                <a:lnSpc>
                  <a:spcPct val="70000"/>
                </a:lnSpc>
                <a:spcBef>
                  <a:spcPts val="0"/>
                </a:spcBef>
              </a:pPr>
              <a:r>
                <a:rPr lang="en-US" sz="1800" dirty="0"/>
                <a:t>F</a:t>
              </a:r>
            </a:p>
            <a:p>
              <a:pPr eaLnBrk="1" hangingPunct="1">
                <a:lnSpc>
                  <a:spcPct val="70000"/>
                </a:lnSpc>
                <a:spcBef>
                  <a:spcPts val="0"/>
                </a:spcBef>
              </a:pPr>
              <a:r>
                <a:rPr lang="en-US" sz="1800" dirty="0"/>
                <a:t>F</a:t>
              </a:r>
            </a:p>
            <a:p>
              <a:pPr eaLnBrk="1" hangingPunct="1">
                <a:lnSpc>
                  <a:spcPct val="70000"/>
                </a:lnSpc>
                <a:spcBef>
                  <a:spcPts val="0"/>
                </a:spcBef>
              </a:pPr>
              <a:r>
                <a:rPr lang="en-US" sz="1800" dirty="0"/>
                <a:t>E</a:t>
              </a:r>
            </a:p>
            <a:p>
              <a:pPr eaLnBrk="1" hangingPunct="1">
                <a:lnSpc>
                  <a:spcPct val="70000"/>
                </a:lnSpc>
                <a:spcBef>
                  <a:spcPts val="0"/>
                </a:spcBef>
              </a:pPr>
              <a:r>
                <a:rPr lang="en-US" sz="1800" dirty="0"/>
                <a:t>R</a:t>
              </a:r>
            </a:p>
          </p:txBody>
        </p:sp>
        <p:sp>
          <p:nvSpPr>
            <p:cNvPr id="26670" name="Text Box 16"/>
            <p:cNvSpPr txBox="1">
              <a:spLocks noChangeArrowheads="1"/>
            </p:cNvSpPr>
            <p:nvPr/>
          </p:nvSpPr>
          <p:spPr bwMode="auto">
            <a:xfrm>
              <a:off x="2406650" y="3971925"/>
              <a:ext cx="336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A</a:t>
              </a:r>
            </a:p>
          </p:txBody>
        </p:sp>
        <p:sp>
          <p:nvSpPr>
            <p:cNvPr id="26671" name="Text Box 17"/>
            <p:cNvSpPr txBox="1">
              <a:spLocks noChangeArrowheads="1"/>
            </p:cNvSpPr>
            <p:nvPr/>
          </p:nvSpPr>
          <p:spPr bwMode="auto">
            <a:xfrm>
              <a:off x="2743200" y="3957638"/>
              <a:ext cx="3365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B</a:t>
              </a:r>
            </a:p>
          </p:txBody>
        </p:sp>
        <p:sp>
          <p:nvSpPr>
            <p:cNvPr id="26672" name="Text Box 18"/>
            <p:cNvSpPr txBox="1">
              <a:spLocks noChangeArrowheads="1"/>
            </p:cNvSpPr>
            <p:nvPr/>
          </p:nvSpPr>
          <p:spPr bwMode="auto">
            <a:xfrm>
              <a:off x="2233613" y="4343400"/>
              <a:ext cx="1044575" cy="6508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Decode </a:t>
              </a:r>
            </a:p>
            <a:p>
              <a:pPr eaLnBrk="1" hangingPunct="1"/>
              <a:r>
                <a:rPr lang="en-US" sz="1800"/>
                <a:t>logic</a:t>
              </a:r>
            </a:p>
          </p:txBody>
        </p:sp>
        <p:sp>
          <p:nvSpPr>
            <p:cNvPr id="26673" name="Text Box 19"/>
            <p:cNvSpPr txBox="1">
              <a:spLocks noChangeArrowheads="1"/>
            </p:cNvSpPr>
            <p:nvPr/>
          </p:nvSpPr>
          <p:spPr bwMode="auto">
            <a:xfrm>
              <a:off x="3581400" y="3124200"/>
              <a:ext cx="304800" cy="2239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lnSpc>
                  <a:spcPct val="70000"/>
                </a:lnSpc>
                <a:spcBef>
                  <a:spcPts val="0"/>
                </a:spcBef>
              </a:pPr>
              <a:r>
                <a:rPr lang="en-US" sz="1800"/>
                <a:t>B</a:t>
              </a:r>
            </a:p>
            <a:p>
              <a:pPr eaLnBrk="1" hangingPunct="1">
                <a:lnSpc>
                  <a:spcPct val="70000"/>
                </a:lnSpc>
                <a:spcBef>
                  <a:spcPts val="0"/>
                </a:spcBef>
              </a:pPr>
              <a:r>
                <a:rPr lang="en-US" sz="1800"/>
                <a:t>U</a:t>
              </a:r>
            </a:p>
            <a:p>
              <a:pPr eaLnBrk="1" hangingPunct="1">
                <a:lnSpc>
                  <a:spcPct val="70000"/>
                </a:lnSpc>
                <a:spcBef>
                  <a:spcPts val="0"/>
                </a:spcBef>
              </a:pPr>
              <a:r>
                <a:rPr lang="en-US" sz="1800"/>
                <a:t>F</a:t>
              </a:r>
            </a:p>
            <a:p>
              <a:pPr eaLnBrk="1" hangingPunct="1">
                <a:lnSpc>
                  <a:spcPct val="70000"/>
                </a:lnSpc>
                <a:spcBef>
                  <a:spcPts val="0"/>
                </a:spcBef>
              </a:pPr>
              <a:r>
                <a:rPr lang="en-US" sz="1800"/>
                <a:t>F</a:t>
              </a:r>
            </a:p>
            <a:p>
              <a:pPr eaLnBrk="1" hangingPunct="1">
                <a:lnSpc>
                  <a:spcPct val="70000"/>
                </a:lnSpc>
                <a:spcBef>
                  <a:spcPts val="0"/>
                </a:spcBef>
              </a:pPr>
              <a:r>
                <a:rPr lang="en-US" sz="1800"/>
                <a:t>E</a:t>
              </a:r>
            </a:p>
            <a:p>
              <a:pPr eaLnBrk="1" hangingPunct="1">
                <a:lnSpc>
                  <a:spcPct val="70000"/>
                </a:lnSpc>
                <a:spcBef>
                  <a:spcPts val="0"/>
                </a:spcBef>
              </a:pPr>
              <a:r>
                <a:rPr lang="en-US" sz="1800"/>
                <a:t>R</a:t>
              </a:r>
            </a:p>
          </p:txBody>
        </p:sp>
        <p:sp>
          <p:nvSpPr>
            <p:cNvPr id="26674" name="Text Box 21"/>
            <p:cNvSpPr txBox="1">
              <a:spLocks noChangeArrowheads="1"/>
            </p:cNvSpPr>
            <p:nvPr/>
          </p:nvSpPr>
          <p:spPr bwMode="auto">
            <a:xfrm>
              <a:off x="5967413" y="3770313"/>
              <a:ext cx="968375" cy="376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D-MEM</a:t>
              </a:r>
            </a:p>
          </p:txBody>
        </p:sp>
        <p:sp>
          <p:nvSpPr>
            <p:cNvPr id="26675" name="Text Box 22"/>
            <p:cNvSpPr txBox="1">
              <a:spLocks noChangeArrowheads="1"/>
            </p:cNvSpPr>
            <p:nvPr/>
          </p:nvSpPr>
          <p:spPr bwMode="auto">
            <a:xfrm>
              <a:off x="5410200" y="3124200"/>
              <a:ext cx="304800" cy="2239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lnSpc>
                  <a:spcPct val="70000"/>
                </a:lnSpc>
                <a:spcBef>
                  <a:spcPts val="0"/>
                </a:spcBef>
              </a:pPr>
              <a:r>
                <a:rPr lang="en-US" sz="1800"/>
                <a:t>B</a:t>
              </a:r>
            </a:p>
            <a:p>
              <a:pPr eaLnBrk="1" hangingPunct="1">
                <a:lnSpc>
                  <a:spcPct val="70000"/>
                </a:lnSpc>
                <a:spcBef>
                  <a:spcPts val="0"/>
                </a:spcBef>
              </a:pPr>
              <a:r>
                <a:rPr lang="en-US" sz="1800"/>
                <a:t>U</a:t>
              </a:r>
            </a:p>
            <a:p>
              <a:pPr eaLnBrk="1" hangingPunct="1">
                <a:lnSpc>
                  <a:spcPct val="70000"/>
                </a:lnSpc>
                <a:spcBef>
                  <a:spcPts val="0"/>
                </a:spcBef>
              </a:pPr>
              <a:r>
                <a:rPr lang="en-US" sz="1800"/>
                <a:t>F</a:t>
              </a:r>
            </a:p>
            <a:p>
              <a:pPr eaLnBrk="1" hangingPunct="1">
                <a:lnSpc>
                  <a:spcPct val="70000"/>
                </a:lnSpc>
                <a:spcBef>
                  <a:spcPts val="0"/>
                </a:spcBef>
              </a:pPr>
              <a:r>
                <a:rPr lang="en-US" sz="1800"/>
                <a:t>F</a:t>
              </a:r>
            </a:p>
            <a:p>
              <a:pPr eaLnBrk="1" hangingPunct="1">
                <a:lnSpc>
                  <a:spcPct val="70000"/>
                </a:lnSpc>
                <a:spcBef>
                  <a:spcPts val="0"/>
                </a:spcBef>
              </a:pPr>
              <a:r>
                <a:rPr lang="en-US" sz="1800"/>
                <a:t>E</a:t>
              </a:r>
            </a:p>
            <a:p>
              <a:pPr eaLnBrk="1" hangingPunct="1">
                <a:lnSpc>
                  <a:spcPct val="70000"/>
                </a:lnSpc>
                <a:spcBef>
                  <a:spcPts val="0"/>
                </a:spcBef>
              </a:pPr>
              <a:r>
                <a:rPr lang="en-US" sz="1800"/>
                <a:t>R</a:t>
              </a:r>
            </a:p>
          </p:txBody>
        </p:sp>
        <p:sp>
          <p:nvSpPr>
            <p:cNvPr id="26676" name="Text Box 23"/>
            <p:cNvSpPr txBox="1">
              <a:spLocks noChangeArrowheads="1"/>
            </p:cNvSpPr>
            <p:nvPr/>
          </p:nvSpPr>
          <p:spPr bwMode="auto">
            <a:xfrm>
              <a:off x="7772400" y="4271963"/>
              <a:ext cx="815975" cy="376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DPRF</a:t>
              </a:r>
            </a:p>
          </p:txBody>
        </p:sp>
        <p:sp>
          <p:nvSpPr>
            <p:cNvPr id="26677" name="Line 24"/>
            <p:cNvSpPr>
              <a:spLocks noChangeShapeType="1"/>
            </p:cNvSpPr>
            <p:nvPr/>
          </p:nvSpPr>
          <p:spPr bwMode="auto">
            <a:xfrm>
              <a:off x="8153400" y="4043363"/>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78" name="Line 25"/>
            <p:cNvSpPr>
              <a:spLocks noChangeShapeType="1"/>
            </p:cNvSpPr>
            <p:nvPr/>
          </p:nvSpPr>
          <p:spPr bwMode="auto">
            <a:xfrm flipH="1">
              <a:off x="8588375" y="4424363"/>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79" name="Text Box 26"/>
            <p:cNvSpPr txBox="1">
              <a:spLocks noChangeArrowheads="1"/>
            </p:cNvSpPr>
            <p:nvPr/>
          </p:nvSpPr>
          <p:spPr bwMode="auto">
            <a:xfrm>
              <a:off x="7162800" y="3124200"/>
              <a:ext cx="304800" cy="2239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lnSpc>
                  <a:spcPct val="70000"/>
                </a:lnSpc>
                <a:spcBef>
                  <a:spcPts val="0"/>
                </a:spcBef>
              </a:pPr>
              <a:r>
                <a:rPr lang="en-US" sz="1800"/>
                <a:t>B</a:t>
              </a:r>
            </a:p>
            <a:p>
              <a:pPr eaLnBrk="1" hangingPunct="1">
                <a:lnSpc>
                  <a:spcPct val="70000"/>
                </a:lnSpc>
                <a:spcBef>
                  <a:spcPts val="0"/>
                </a:spcBef>
              </a:pPr>
              <a:r>
                <a:rPr lang="en-US" sz="1800"/>
                <a:t>U</a:t>
              </a:r>
            </a:p>
            <a:p>
              <a:pPr eaLnBrk="1" hangingPunct="1">
                <a:lnSpc>
                  <a:spcPct val="70000"/>
                </a:lnSpc>
                <a:spcBef>
                  <a:spcPts val="0"/>
                </a:spcBef>
              </a:pPr>
              <a:r>
                <a:rPr lang="en-US" sz="1800"/>
                <a:t>F</a:t>
              </a:r>
            </a:p>
            <a:p>
              <a:pPr eaLnBrk="1" hangingPunct="1">
                <a:lnSpc>
                  <a:spcPct val="70000"/>
                </a:lnSpc>
                <a:spcBef>
                  <a:spcPts val="0"/>
                </a:spcBef>
              </a:pPr>
              <a:r>
                <a:rPr lang="en-US" sz="1800"/>
                <a:t>F</a:t>
              </a:r>
            </a:p>
            <a:p>
              <a:pPr eaLnBrk="1" hangingPunct="1">
                <a:lnSpc>
                  <a:spcPct val="70000"/>
                </a:lnSpc>
                <a:spcBef>
                  <a:spcPts val="0"/>
                </a:spcBef>
              </a:pPr>
              <a:r>
                <a:rPr lang="en-US" sz="1800"/>
                <a:t>E</a:t>
              </a:r>
            </a:p>
            <a:p>
              <a:pPr eaLnBrk="1" hangingPunct="1">
                <a:lnSpc>
                  <a:spcPct val="70000"/>
                </a:lnSpc>
                <a:spcBef>
                  <a:spcPts val="0"/>
                </a:spcBef>
              </a:pPr>
              <a:r>
                <a:rPr lang="en-US" sz="1800"/>
                <a:t>R</a:t>
              </a:r>
            </a:p>
          </p:txBody>
        </p:sp>
        <p:sp>
          <p:nvSpPr>
            <p:cNvPr id="26680" name="Rectangle 27"/>
            <p:cNvSpPr>
              <a:spLocks noChangeArrowheads="1"/>
            </p:cNvSpPr>
            <p:nvPr/>
          </p:nvSpPr>
          <p:spPr bwMode="auto">
            <a:xfrm>
              <a:off x="7620000" y="3429000"/>
              <a:ext cx="1371600" cy="14478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6681" name="Rectangle 28"/>
            <p:cNvSpPr>
              <a:spLocks noChangeArrowheads="1"/>
            </p:cNvSpPr>
            <p:nvPr/>
          </p:nvSpPr>
          <p:spPr bwMode="auto">
            <a:xfrm>
              <a:off x="5867400" y="3429000"/>
              <a:ext cx="1143000" cy="1295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6682" name="Text Box 29"/>
            <p:cNvSpPr txBox="1">
              <a:spLocks noChangeArrowheads="1"/>
            </p:cNvSpPr>
            <p:nvPr/>
          </p:nvSpPr>
          <p:spPr bwMode="auto">
            <a:xfrm>
              <a:off x="457200" y="2681288"/>
              <a:ext cx="3873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IF</a:t>
              </a:r>
            </a:p>
          </p:txBody>
        </p:sp>
        <p:sp>
          <p:nvSpPr>
            <p:cNvPr id="26683" name="Text Box 30"/>
            <p:cNvSpPr txBox="1">
              <a:spLocks noChangeArrowheads="1"/>
            </p:cNvSpPr>
            <p:nvPr/>
          </p:nvSpPr>
          <p:spPr bwMode="auto">
            <a:xfrm>
              <a:off x="2057400" y="2667000"/>
              <a:ext cx="806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ID/RR</a:t>
              </a:r>
            </a:p>
          </p:txBody>
        </p:sp>
        <p:sp>
          <p:nvSpPr>
            <p:cNvPr id="26684" name="Text Box 31"/>
            <p:cNvSpPr txBox="1">
              <a:spLocks noChangeArrowheads="1"/>
            </p:cNvSpPr>
            <p:nvPr/>
          </p:nvSpPr>
          <p:spPr bwMode="auto">
            <a:xfrm>
              <a:off x="4222750" y="2667000"/>
              <a:ext cx="806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dirty="0"/>
                <a:t>EXEC</a:t>
              </a:r>
            </a:p>
          </p:txBody>
        </p:sp>
        <p:sp>
          <p:nvSpPr>
            <p:cNvPr id="26685" name="Text Box 32"/>
            <p:cNvSpPr txBox="1">
              <a:spLocks noChangeArrowheads="1"/>
            </p:cNvSpPr>
            <p:nvPr/>
          </p:nvSpPr>
          <p:spPr bwMode="auto">
            <a:xfrm>
              <a:off x="5975350" y="2667000"/>
              <a:ext cx="717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MEM</a:t>
              </a:r>
            </a:p>
          </p:txBody>
        </p:sp>
        <p:sp>
          <p:nvSpPr>
            <p:cNvPr id="26686" name="Text Box 33"/>
            <p:cNvSpPr txBox="1">
              <a:spLocks noChangeArrowheads="1"/>
            </p:cNvSpPr>
            <p:nvPr/>
          </p:nvSpPr>
          <p:spPr bwMode="auto">
            <a:xfrm>
              <a:off x="7893050" y="2667000"/>
              <a:ext cx="552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WB</a:t>
              </a:r>
            </a:p>
          </p:txBody>
        </p:sp>
        <p:sp>
          <p:nvSpPr>
            <p:cNvPr id="26687" name="Text Box 34"/>
            <p:cNvSpPr txBox="1">
              <a:spLocks noChangeArrowheads="1"/>
            </p:cNvSpPr>
            <p:nvPr/>
          </p:nvSpPr>
          <p:spPr bwMode="auto">
            <a:xfrm>
              <a:off x="7829550" y="3748088"/>
              <a:ext cx="6286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data</a:t>
              </a:r>
            </a:p>
          </p:txBody>
        </p:sp>
        <p:sp>
          <p:nvSpPr>
            <p:cNvPr id="26688" name="Line 35"/>
            <p:cNvSpPr>
              <a:spLocks noChangeShapeType="1"/>
            </p:cNvSpPr>
            <p:nvPr/>
          </p:nvSpPr>
          <p:spPr bwMode="auto">
            <a:xfrm>
              <a:off x="1143000" y="4191000"/>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89" name="Line 36"/>
            <p:cNvSpPr>
              <a:spLocks noChangeShapeType="1"/>
            </p:cNvSpPr>
            <p:nvPr/>
          </p:nvSpPr>
          <p:spPr bwMode="auto">
            <a:xfrm>
              <a:off x="1676400" y="41910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90" name="Line 37"/>
            <p:cNvSpPr>
              <a:spLocks noChangeShapeType="1"/>
            </p:cNvSpPr>
            <p:nvPr/>
          </p:nvSpPr>
          <p:spPr bwMode="auto">
            <a:xfrm>
              <a:off x="3352800" y="4191000"/>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91" name="Line 38"/>
            <p:cNvSpPr>
              <a:spLocks noChangeShapeType="1"/>
            </p:cNvSpPr>
            <p:nvPr/>
          </p:nvSpPr>
          <p:spPr bwMode="auto">
            <a:xfrm>
              <a:off x="3886200" y="4191000"/>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92" name="Line 39"/>
            <p:cNvSpPr>
              <a:spLocks noChangeShapeType="1"/>
            </p:cNvSpPr>
            <p:nvPr/>
          </p:nvSpPr>
          <p:spPr bwMode="auto">
            <a:xfrm>
              <a:off x="5181600" y="4191000"/>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93" name="Line 40"/>
            <p:cNvSpPr>
              <a:spLocks noChangeShapeType="1"/>
            </p:cNvSpPr>
            <p:nvPr/>
          </p:nvSpPr>
          <p:spPr bwMode="auto">
            <a:xfrm>
              <a:off x="5715000" y="41910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94" name="Line 41"/>
            <p:cNvSpPr>
              <a:spLocks noChangeShapeType="1"/>
            </p:cNvSpPr>
            <p:nvPr/>
          </p:nvSpPr>
          <p:spPr bwMode="auto">
            <a:xfrm>
              <a:off x="7010400" y="41148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95" name="Line 42"/>
            <p:cNvSpPr>
              <a:spLocks noChangeShapeType="1"/>
            </p:cNvSpPr>
            <p:nvPr/>
          </p:nvSpPr>
          <p:spPr bwMode="auto">
            <a:xfrm>
              <a:off x="7467600" y="41148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sp>
        <p:nvSpPr>
          <p:cNvPr id="2" name="Title 1"/>
          <p:cNvSpPr>
            <a:spLocks noGrp="1"/>
          </p:cNvSpPr>
          <p:nvPr>
            <p:ph type="title"/>
          </p:nvPr>
        </p:nvSpPr>
        <p:spPr/>
        <p:txBody>
          <a:bodyPr>
            <a:normAutofit fontScale="90000"/>
          </a:bodyPr>
          <a:lstStyle/>
          <a:p>
            <a:r>
              <a:rPr lang="en-US" dirty="0"/>
              <a:t>So what makes up our partially assembled data sandwich?</a:t>
            </a:r>
          </a:p>
        </p:txBody>
      </p:sp>
      <p:sp>
        <p:nvSpPr>
          <p:cNvPr id="4" name="Content Placeholder 3"/>
          <p:cNvSpPr>
            <a:spLocks noGrp="1"/>
          </p:cNvSpPr>
          <p:nvPr>
            <p:ph idx="1"/>
          </p:nvPr>
        </p:nvSpPr>
        <p:spPr>
          <a:xfrm>
            <a:off x="1816428" y="4950720"/>
            <a:ext cx="7076747" cy="1924080"/>
          </a:xfrm>
        </p:spPr>
        <p:txBody>
          <a:bodyPr>
            <a:normAutofit fontScale="92500" lnSpcReduction="10000"/>
          </a:bodyPr>
          <a:lstStyle/>
          <a:p>
            <a:r>
              <a:rPr lang="en-US" dirty="0"/>
              <a:t>The IR (or parts thereof) is the order form</a:t>
            </a:r>
          </a:p>
          <a:p>
            <a:r>
              <a:rPr lang="en-US" dirty="0"/>
              <a:t>The data sandwich is the partial execution results</a:t>
            </a:r>
          </a:p>
          <a:p>
            <a:r>
              <a:rPr lang="en-US" dirty="0"/>
              <a:t>Do the buffers have to all carry the same information?  Or can they be different?</a:t>
            </a:r>
          </a:p>
        </p:txBody>
      </p:sp>
      <p:sp>
        <p:nvSpPr>
          <p:cNvPr id="44" name="TextBox 44"/>
          <p:cNvSpPr txBox="1">
            <a:spLocks noChangeArrowheads="1"/>
          </p:cNvSpPr>
          <p:nvPr/>
        </p:nvSpPr>
        <p:spPr bwMode="auto">
          <a:xfrm>
            <a:off x="1069583" y="4332428"/>
            <a:ext cx="78733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dirty="0"/>
              <a:t>FBUF</a:t>
            </a:r>
          </a:p>
        </p:txBody>
      </p:sp>
      <p:sp>
        <p:nvSpPr>
          <p:cNvPr id="45" name="TextBox 45"/>
          <p:cNvSpPr txBox="1">
            <a:spLocks noChangeArrowheads="1"/>
          </p:cNvSpPr>
          <p:nvPr/>
        </p:nvSpPr>
        <p:spPr bwMode="auto">
          <a:xfrm>
            <a:off x="3292083" y="4332428"/>
            <a:ext cx="81303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dirty="0"/>
              <a:t>DBUF</a:t>
            </a:r>
          </a:p>
        </p:txBody>
      </p:sp>
      <p:sp>
        <p:nvSpPr>
          <p:cNvPr id="46" name="TextBox 46"/>
          <p:cNvSpPr txBox="1">
            <a:spLocks noChangeArrowheads="1"/>
          </p:cNvSpPr>
          <p:nvPr/>
        </p:nvSpPr>
        <p:spPr bwMode="auto">
          <a:xfrm>
            <a:off x="5138345" y="4332428"/>
            <a:ext cx="80029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dirty="0"/>
              <a:t>EBUF</a:t>
            </a:r>
          </a:p>
        </p:txBody>
      </p:sp>
      <p:sp>
        <p:nvSpPr>
          <p:cNvPr id="47" name="TextBox 47"/>
          <p:cNvSpPr txBox="1">
            <a:spLocks noChangeArrowheads="1"/>
          </p:cNvSpPr>
          <p:nvPr/>
        </p:nvSpPr>
        <p:spPr bwMode="auto">
          <a:xfrm>
            <a:off x="6870308" y="4332428"/>
            <a:ext cx="83861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dirty="0"/>
              <a:t>MBUF</a:t>
            </a:r>
          </a:p>
        </p:txBody>
      </p:sp>
    </p:spTree>
    <p:extLst>
      <p:ext uri="{BB962C8B-B14F-4D97-AF65-F5344CB8AC3E}">
        <p14:creationId xmlns:p14="http://schemas.microsoft.com/office/powerpoint/2010/main" val="4121513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dissolv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dissolv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dissolve">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dissolve">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dissolve">
                                      <p:cBhvr>
                                        <p:cTn id="27" dur="500"/>
                                        <p:tgtEl>
                                          <p:spTgt spid="4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dissolve">
                                      <p:cBhvr>
                                        <p:cTn id="3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4" grpId="0"/>
      <p:bldP spid="45" grpId="0"/>
      <p:bldP spid="46" grpId="0"/>
      <p:bldP spid="47"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42"/>
          <p:cNvGrpSpPr>
            <a:grpSpLocks/>
          </p:cNvGrpSpPr>
          <p:nvPr/>
        </p:nvGrpSpPr>
        <p:grpSpPr bwMode="auto">
          <a:xfrm>
            <a:off x="152400" y="1710775"/>
            <a:ext cx="8839200" cy="2385235"/>
            <a:chOff x="152400" y="2978040"/>
            <a:chExt cx="8839200" cy="2385235"/>
          </a:xfrm>
        </p:grpSpPr>
        <p:sp>
          <p:nvSpPr>
            <p:cNvPr id="26657" name="Text Box 3"/>
            <p:cNvSpPr txBox="1">
              <a:spLocks noChangeArrowheads="1"/>
            </p:cNvSpPr>
            <p:nvPr/>
          </p:nvSpPr>
          <p:spPr bwMode="auto">
            <a:xfrm>
              <a:off x="228600" y="3429000"/>
              <a:ext cx="511175"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PC</a:t>
              </a:r>
            </a:p>
          </p:txBody>
        </p:sp>
        <p:sp>
          <p:nvSpPr>
            <p:cNvPr id="26658" name="Text Box 4"/>
            <p:cNvSpPr txBox="1">
              <a:spLocks noChangeArrowheads="1"/>
            </p:cNvSpPr>
            <p:nvPr/>
          </p:nvSpPr>
          <p:spPr bwMode="auto">
            <a:xfrm>
              <a:off x="201613" y="3886200"/>
              <a:ext cx="866775"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I-MEM</a:t>
              </a:r>
            </a:p>
          </p:txBody>
        </p:sp>
        <p:sp>
          <p:nvSpPr>
            <p:cNvPr id="26659" name="Text Box 5"/>
            <p:cNvSpPr txBox="1">
              <a:spLocks noChangeArrowheads="1"/>
            </p:cNvSpPr>
            <p:nvPr/>
          </p:nvSpPr>
          <p:spPr bwMode="auto">
            <a:xfrm>
              <a:off x="228600" y="4500563"/>
              <a:ext cx="638175" cy="376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ALU</a:t>
              </a:r>
            </a:p>
          </p:txBody>
        </p:sp>
        <p:sp>
          <p:nvSpPr>
            <p:cNvPr id="26660" name="Rectangle 6"/>
            <p:cNvSpPr>
              <a:spLocks noChangeArrowheads="1"/>
            </p:cNvSpPr>
            <p:nvPr/>
          </p:nvSpPr>
          <p:spPr bwMode="auto">
            <a:xfrm>
              <a:off x="152400" y="3352800"/>
              <a:ext cx="990600" cy="1676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6661" name="Text Box 7"/>
            <p:cNvSpPr txBox="1">
              <a:spLocks noChangeArrowheads="1"/>
            </p:cNvSpPr>
            <p:nvPr/>
          </p:nvSpPr>
          <p:spPr bwMode="auto">
            <a:xfrm>
              <a:off x="2286000" y="3429000"/>
              <a:ext cx="815975"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DPRF</a:t>
              </a:r>
            </a:p>
          </p:txBody>
        </p:sp>
        <p:sp>
          <p:nvSpPr>
            <p:cNvPr id="26662" name="Rectangle 8"/>
            <p:cNvSpPr>
              <a:spLocks noChangeArrowheads="1"/>
            </p:cNvSpPr>
            <p:nvPr/>
          </p:nvSpPr>
          <p:spPr bwMode="auto">
            <a:xfrm>
              <a:off x="1981200" y="3352800"/>
              <a:ext cx="1371600" cy="17526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6663" name="Line 9"/>
            <p:cNvSpPr>
              <a:spLocks noChangeShapeType="1"/>
            </p:cNvSpPr>
            <p:nvPr/>
          </p:nvSpPr>
          <p:spPr bwMode="auto">
            <a:xfrm>
              <a:off x="2057400" y="35004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64" name="Line 10"/>
            <p:cNvSpPr>
              <a:spLocks noChangeShapeType="1"/>
            </p:cNvSpPr>
            <p:nvPr/>
          </p:nvSpPr>
          <p:spPr bwMode="auto">
            <a:xfrm>
              <a:off x="2057400" y="37290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65" name="Line 11"/>
            <p:cNvSpPr>
              <a:spLocks noChangeShapeType="1"/>
            </p:cNvSpPr>
            <p:nvPr/>
          </p:nvSpPr>
          <p:spPr bwMode="auto">
            <a:xfrm>
              <a:off x="2514600" y="3805238"/>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66" name="Line 12"/>
            <p:cNvSpPr>
              <a:spLocks noChangeShapeType="1"/>
            </p:cNvSpPr>
            <p:nvPr/>
          </p:nvSpPr>
          <p:spPr bwMode="auto">
            <a:xfrm>
              <a:off x="2895600" y="3805238"/>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67" name="Text Box 13"/>
            <p:cNvSpPr txBox="1">
              <a:spLocks noChangeArrowheads="1"/>
            </p:cNvSpPr>
            <p:nvPr/>
          </p:nvSpPr>
          <p:spPr bwMode="auto">
            <a:xfrm>
              <a:off x="4240213" y="3429000"/>
              <a:ext cx="638175"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ALU</a:t>
              </a:r>
            </a:p>
          </p:txBody>
        </p:sp>
        <p:sp>
          <p:nvSpPr>
            <p:cNvPr id="26668" name="Rectangle 14"/>
            <p:cNvSpPr>
              <a:spLocks noChangeArrowheads="1"/>
            </p:cNvSpPr>
            <p:nvPr/>
          </p:nvSpPr>
          <p:spPr bwMode="auto">
            <a:xfrm>
              <a:off x="4114800" y="3352800"/>
              <a:ext cx="1066800" cy="1143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6669" name="Text Box 15"/>
            <p:cNvSpPr txBox="1">
              <a:spLocks noChangeArrowheads="1"/>
            </p:cNvSpPr>
            <p:nvPr/>
          </p:nvSpPr>
          <p:spPr bwMode="auto">
            <a:xfrm>
              <a:off x="1371600" y="3124200"/>
              <a:ext cx="304800" cy="2239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lnSpc>
                  <a:spcPct val="70000"/>
                </a:lnSpc>
                <a:spcBef>
                  <a:spcPts val="0"/>
                </a:spcBef>
              </a:pPr>
              <a:r>
                <a:rPr lang="en-US" sz="1800" dirty="0"/>
                <a:t>B</a:t>
              </a:r>
            </a:p>
            <a:p>
              <a:pPr eaLnBrk="1" hangingPunct="1">
                <a:lnSpc>
                  <a:spcPct val="70000"/>
                </a:lnSpc>
                <a:spcBef>
                  <a:spcPts val="0"/>
                </a:spcBef>
              </a:pPr>
              <a:r>
                <a:rPr lang="en-US" sz="1800" dirty="0"/>
                <a:t>U</a:t>
              </a:r>
            </a:p>
            <a:p>
              <a:pPr eaLnBrk="1" hangingPunct="1">
                <a:lnSpc>
                  <a:spcPct val="70000"/>
                </a:lnSpc>
                <a:spcBef>
                  <a:spcPts val="0"/>
                </a:spcBef>
              </a:pPr>
              <a:r>
                <a:rPr lang="en-US" sz="1800" dirty="0"/>
                <a:t>F</a:t>
              </a:r>
            </a:p>
            <a:p>
              <a:pPr eaLnBrk="1" hangingPunct="1">
                <a:lnSpc>
                  <a:spcPct val="70000"/>
                </a:lnSpc>
                <a:spcBef>
                  <a:spcPts val="0"/>
                </a:spcBef>
              </a:pPr>
              <a:r>
                <a:rPr lang="en-US" sz="1800" dirty="0"/>
                <a:t>F</a:t>
              </a:r>
            </a:p>
            <a:p>
              <a:pPr eaLnBrk="1" hangingPunct="1">
                <a:lnSpc>
                  <a:spcPct val="70000"/>
                </a:lnSpc>
                <a:spcBef>
                  <a:spcPts val="0"/>
                </a:spcBef>
              </a:pPr>
              <a:r>
                <a:rPr lang="en-US" sz="1800" dirty="0"/>
                <a:t>E</a:t>
              </a:r>
            </a:p>
            <a:p>
              <a:pPr eaLnBrk="1" hangingPunct="1">
                <a:lnSpc>
                  <a:spcPct val="70000"/>
                </a:lnSpc>
                <a:spcBef>
                  <a:spcPts val="0"/>
                </a:spcBef>
              </a:pPr>
              <a:r>
                <a:rPr lang="en-US" sz="1800" dirty="0"/>
                <a:t>R</a:t>
              </a:r>
            </a:p>
          </p:txBody>
        </p:sp>
        <p:sp>
          <p:nvSpPr>
            <p:cNvPr id="26670" name="Text Box 16"/>
            <p:cNvSpPr txBox="1">
              <a:spLocks noChangeArrowheads="1"/>
            </p:cNvSpPr>
            <p:nvPr/>
          </p:nvSpPr>
          <p:spPr bwMode="auto">
            <a:xfrm>
              <a:off x="2406650" y="3971925"/>
              <a:ext cx="336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A</a:t>
              </a:r>
            </a:p>
          </p:txBody>
        </p:sp>
        <p:sp>
          <p:nvSpPr>
            <p:cNvPr id="26671" name="Text Box 17"/>
            <p:cNvSpPr txBox="1">
              <a:spLocks noChangeArrowheads="1"/>
            </p:cNvSpPr>
            <p:nvPr/>
          </p:nvSpPr>
          <p:spPr bwMode="auto">
            <a:xfrm>
              <a:off x="2743200" y="3957638"/>
              <a:ext cx="3365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B</a:t>
              </a:r>
            </a:p>
          </p:txBody>
        </p:sp>
        <p:sp>
          <p:nvSpPr>
            <p:cNvPr id="26672" name="Text Box 18"/>
            <p:cNvSpPr txBox="1">
              <a:spLocks noChangeArrowheads="1"/>
            </p:cNvSpPr>
            <p:nvPr/>
          </p:nvSpPr>
          <p:spPr bwMode="auto">
            <a:xfrm>
              <a:off x="2233613" y="4343400"/>
              <a:ext cx="1044575" cy="6508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Decode </a:t>
              </a:r>
            </a:p>
            <a:p>
              <a:pPr eaLnBrk="1" hangingPunct="1"/>
              <a:r>
                <a:rPr lang="en-US" sz="1800"/>
                <a:t>logic</a:t>
              </a:r>
            </a:p>
          </p:txBody>
        </p:sp>
        <p:sp>
          <p:nvSpPr>
            <p:cNvPr id="26673" name="Text Box 19"/>
            <p:cNvSpPr txBox="1">
              <a:spLocks noChangeArrowheads="1"/>
            </p:cNvSpPr>
            <p:nvPr/>
          </p:nvSpPr>
          <p:spPr bwMode="auto">
            <a:xfrm>
              <a:off x="3581400" y="3124200"/>
              <a:ext cx="304800" cy="2239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lnSpc>
                  <a:spcPct val="70000"/>
                </a:lnSpc>
                <a:spcBef>
                  <a:spcPts val="0"/>
                </a:spcBef>
              </a:pPr>
              <a:r>
                <a:rPr lang="en-US" sz="1800"/>
                <a:t>B</a:t>
              </a:r>
            </a:p>
            <a:p>
              <a:pPr eaLnBrk="1" hangingPunct="1">
                <a:lnSpc>
                  <a:spcPct val="70000"/>
                </a:lnSpc>
                <a:spcBef>
                  <a:spcPts val="0"/>
                </a:spcBef>
              </a:pPr>
              <a:r>
                <a:rPr lang="en-US" sz="1800"/>
                <a:t>U</a:t>
              </a:r>
            </a:p>
            <a:p>
              <a:pPr eaLnBrk="1" hangingPunct="1">
                <a:lnSpc>
                  <a:spcPct val="70000"/>
                </a:lnSpc>
                <a:spcBef>
                  <a:spcPts val="0"/>
                </a:spcBef>
              </a:pPr>
              <a:r>
                <a:rPr lang="en-US" sz="1800"/>
                <a:t>F</a:t>
              </a:r>
            </a:p>
            <a:p>
              <a:pPr eaLnBrk="1" hangingPunct="1">
                <a:lnSpc>
                  <a:spcPct val="70000"/>
                </a:lnSpc>
                <a:spcBef>
                  <a:spcPts val="0"/>
                </a:spcBef>
              </a:pPr>
              <a:r>
                <a:rPr lang="en-US" sz="1800"/>
                <a:t>F</a:t>
              </a:r>
            </a:p>
            <a:p>
              <a:pPr eaLnBrk="1" hangingPunct="1">
                <a:lnSpc>
                  <a:spcPct val="70000"/>
                </a:lnSpc>
                <a:spcBef>
                  <a:spcPts val="0"/>
                </a:spcBef>
              </a:pPr>
              <a:r>
                <a:rPr lang="en-US" sz="1800"/>
                <a:t>E</a:t>
              </a:r>
            </a:p>
            <a:p>
              <a:pPr eaLnBrk="1" hangingPunct="1">
                <a:lnSpc>
                  <a:spcPct val="70000"/>
                </a:lnSpc>
                <a:spcBef>
                  <a:spcPts val="0"/>
                </a:spcBef>
              </a:pPr>
              <a:r>
                <a:rPr lang="en-US" sz="1800"/>
                <a:t>R</a:t>
              </a:r>
            </a:p>
          </p:txBody>
        </p:sp>
        <p:sp>
          <p:nvSpPr>
            <p:cNvPr id="26674" name="Text Box 21"/>
            <p:cNvSpPr txBox="1">
              <a:spLocks noChangeArrowheads="1"/>
            </p:cNvSpPr>
            <p:nvPr/>
          </p:nvSpPr>
          <p:spPr bwMode="auto">
            <a:xfrm>
              <a:off x="5967413" y="3770313"/>
              <a:ext cx="968375" cy="376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D-MEM</a:t>
              </a:r>
            </a:p>
          </p:txBody>
        </p:sp>
        <p:sp>
          <p:nvSpPr>
            <p:cNvPr id="26675" name="Text Box 22"/>
            <p:cNvSpPr txBox="1">
              <a:spLocks noChangeArrowheads="1"/>
            </p:cNvSpPr>
            <p:nvPr/>
          </p:nvSpPr>
          <p:spPr bwMode="auto">
            <a:xfrm>
              <a:off x="5410200" y="3124200"/>
              <a:ext cx="304800" cy="2239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lnSpc>
                  <a:spcPct val="70000"/>
                </a:lnSpc>
                <a:spcBef>
                  <a:spcPts val="0"/>
                </a:spcBef>
              </a:pPr>
              <a:r>
                <a:rPr lang="en-US" sz="1800"/>
                <a:t>B</a:t>
              </a:r>
            </a:p>
            <a:p>
              <a:pPr eaLnBrk="1" hangingPunct="1">
                <a:lnSpc>
                  <a:spcPct val="70000"/>
                </a:lnSpc>
                <a:spcBef>
                  <a:spcPts val="0"/>
                </a:spcBef>
              </a:pPr>
              <a:r>
                <a:rPr lang="en-US" sz="1800"/>
                <a:t>U</a:t>
              </a:r>
            </a:p>
            <a:p>
              <a:pPr eaLnBrk="1" hangingPunct="1">
                <a:lnSpc>
                  <a:spcPct val="70000"/>
                </a:lnSpc>
                <a:spcBef>
                  <a:spcPts val="0"/>
                </a:spcBef>
              </a:pPr>
              <a:r>
                <a:rPr lang="en-US" sz="1800"/>
                <a:t>F</a:t>
              </a:r>
            </a:p>
            <a:p>
              <a:pPr eaLnBrk="1" hangingPunct="1">
                <a:lnSpc>
                  <a:spcPct val="70000"/>
                </a:lnSpc>
                <a:spcBef>
                  <a:spcPts val="0"/>
                </a:spcBef>
              </a:pPr>
              <a:r>
                <a:rPr lang="en-US" sz="1800"/>
                <a:t>F</a:t>
              </a:r>
            </a:p>
            <a:p>
              <a:pPr eaLnBrk="1" hangingPunct="1">
                <a:lnSpc>
                  <a:spcPct val="70000"/>
                </a:lnSpc>
                <a:spcBef>
                  <a:spcPts val="0"/>
                </a:spcBef>
              </a:pPr>
              <a:r>
                <a:rPr lang="en-US" sz="1800"/>
                <a:t>E</a:t>
              </a:r>
            </a:p>
            <a:p>
              <a:pPr eaLnBrk="1" hangingPunct="1">
                <a:lnSpc>
                  <a:spcPct val="70000"/>
                </a:lnSpc>
                <a:spcBef>
                  <a:spcPts val="0"/>
                </a:spcBef>
              </a:pPr>
              <a:r>
                <a:rPr lang="en-US" sz="1800"/>
                <a:t>R</a:t>
              </a:r>
            </a:p>
          </p:txBody>
        </p:sp>
        <p:sp>
          <p:nvSpPr>
            <p:cNvPr id="26676" name="Text Box 23"/>
            <p:cNvSpPr txBox="1">
              <a:spLocks noChangeArrowheads="1"/>
            </p:cNvSpPr>
            <p:nvPr/>
          </p:nvSpPr>
          <p:spPr bwMode="auto">
            <a:xfrm>
              <a:off x="7772400" y="4271963"/>
              <a:ext cx="815975" cy="376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DPRF</a:t>
              </a:r>
            </a:p>
          </p:txBody>
        </p:sp>
        <p:sp>
          <p:nvSpPr>
            <p:cNvPr id="26677" name="Line 24"/>
            <p:cNvSpPr>
              <a:spLocks noChangeShapeType="1"/>
            </p:cNvSpPr>
            <p:nvPr/>
          </p:nvSpPr>
          <p:spPr bwMode="auto">
            <a:xfrm>
              <a:off x="8153400" y="4043363"/>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78" name="Line 25"/>
            <p:cNvSpPr>
              <a:spLocks noChangeShapeType="1"/>
            </p:cNvSpPr>
            <p:nvPr/>
          </p:nvSpPr>
          <p:spPr bwMode="auto">
            <a:xfrm flipH="1">
              <a:off x="8588375" y="4424363"/>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79" name="Text Box 26"/>
            <p:cNvSpPr txBox="1">
              <a:spLocks noChangeArrowheads="1"/>
            </p:cNvSpPr>
            <p:nvPr/>
          </p:nvSpPr>
          <p:spPr bwMode="auto">
            <a:xfrm>
              <a:off x="7162800" y="3124200"/>
              <a:ext cx="304800" cy="2239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lnSpc>
                  <a:spcPct val="70000"/>
                </a:lnSpc>
                <a:spcBef>
                  <a:spcPts val="0"/>
                </a:spcBef>
              </a:pPr>
              <a:r>
                <a:rPr lang="en-US" sz="1800"/>
                <a:t>B</a:t>
              </a:r>
            </a:p>
            <a:p>
              <a:pPr eaLnBrk="1" hangingPunct="1">
                <a:lnSpc>
                  <a:spcPct val="70000"/>
                </a:lnSpc>
                <a:spcBef>
                  <a:spcPts val="0"/>
                </a:spcBef>
              </a:pPr>
              <a:r>
                <a:rPr lang="en-US" sz="1800"/>
                <a:t>U</a:t>
              </a:r>
            </a:p>
            <a:p>
              <a:pPr eaLnBrk="1" hangingPunct="1">
                <a:lnSpc>
                  <a:spcPct val="70000"/>
                </a:lnSpc>
                <a:spcBef>
                  <a:spcPts val="0"/>
                </a:spcBef>
              </a:pPr>
              <a:r>
                <a:rPr lang="en-US" sz="1800"/>
                <a:t>F</a:t>
              </a:r>
            </a:p>
            <a:p>
              <a:pPr eaLnBrk="1" hangingPunct="1">
                <a:lnSpc>
                  <a:spcPct val="70000"/>
                </a:lnSpc>
                <a:spcBef>
                  <a:spcPts val="0"/>
                </a:spcBef>
              </a:pPr>
              <a:r>
                <a:rPr lang="en-US" sz="1800"/>
                <a:t>F</a:t>
              </a:r>
            </a:p>
            <a:p>
              <a:pPr eaLnBrk="1" hangingPunct="1">
                <a:lnSpc>
                  <a:spcPct val="70000"/>
                </a:lnSpc>
                <a:spcBef>
                  <a:spcPts val="0"/>
                </a:spcBef>
              </a:pPr>
              <a:r>
                <a:rPr lang="en-US" sz="1800"/>
                <a:t>E</a:t>
              </a:r>
            </a:p>
            <a:p>
              <a:pPr eaLnBrk="1" hangingPunct="1">
                <a:lnSpc>
                  <a:spcPct val="70000"/>
                </a:lnSpc>
                <a:spcBef>
                  <a:spcPts val="0"/>
                </a:spcBef>
              </a:pPr>
              <a:r>
                <a:rPr lang="en-US" sz="1800"/>
                <a:t>R</a:t>
              </a:r>
            </a:p>
          </p:txBody>
        </p:sp>
        <p:sp>
          <p:nvSpPr>
            <p:cNvPr id="26680" name="Rectangle 27"/>
            <p:cNvSpPr>
              <a:spLocks noChangeArrowheads="1"/>
            </p:cNvSpPr>
            <p:nvPr/>
          </p:nvSpPr>
          <p:spPr bwMode="auto">
            <a:xfrm>
              <a:off x="7620000" y="3429000"/>
              <a:ext cx="1371600" cy="14478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6681" name="Rectangle 28"/>
            <p:cNvSpPr>
              <a:spLocks noChangeArrowheads="1"/>
            </p:cNvSpPr>
            <p:nvPr/>
          </p:nvSpPr>
          <p:spPr bwMode="auto">
            <a:xfrm>
              <a:off x="5867400" y="3429000"/>
              <a:ext cx="1143000" cy="1295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6682" name="Text Box 29"/>
            <p:cNvSpPr txBox="1">
              <a:spLocks noChangeArrowheads="1"/>
            </p:cNvSpPr>
            <p:nvPr/>
          </p:nvSpPr>
          <p:spPr bwMode="auto">
            <a:xfrm>
              <a:off x="457200" y="2992328"/>
              <a:ext cx="3873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dirty="0"/>
                <a:t>IF</a:t>
              </a:r>
            </a:p>
          </p:txBody>
        </p:sp>
        <p:sp>
          <p:nvSpPr>
            <p:cNvPr id="26683" name="Text Box 30"/>
            <p:cNvSpPr txBox="1">
              <a:spLocks noChangeArrowheads="1"/>
            </p:cNvSpPr>
            <p:nvPr/>
          </p:nvSpPr>
          <p:spPr bwMode="auto">
            <a:xfrm>
              <a:off x="2057400" y="2978040"/>
              <a:ext cx="806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ID/RR</a:t>
              </a:r>
            </a:p>
          </p:txBody>
        </p:sp>
        <p:sp>
          <p:nvSpPr>
            <p:cNvPr id="26684" name="Text Box 31"/>
            <p:cNvSpPr txBox="1">
              <a:spLocks noChangeArrowheads="1"/>
            </p:cNvSpPr>
            <p:nvPr/>
          </p:nvSpPr>
          <p:spPr bwMode="auto">
            <a:xfrm>
              <a:off x="4222750" y="2978040"/>
              <a:ext cx="806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EXEC</a:t>
              </a:r>
            </a:p>
          </p:txBody>
        </p:sp>
        <p:sp>
          <p:nvSpPr>
            <p:cNvPr id="26685" name="Text Box 32"/>
            <p:cNvSpPr txBox="1">
              <a:spLocks noChangeArrowheads="1"/>
            </p:cNvSpPr>
            <p:nvPr/>
          </p:nvSpPr>
          <p:spPr bwMode="auto">
            <a:xfrm>
              <a:off x="5975350" y="2978040"/>
              <a:ext cx="717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MEM</a:t>
              </a:r>
            </a:p>
          </p:txBody>
        </p:sp>
        <p:sp>
          <p:nvSpPr>
            <p:cNvPr id="26686" name="Text Box 33"/>
            <p:cNvSpPr txBox="1">
              <a:spLocks noChangeArrowheads="1"/>
            </p:cNvSpPr>
            <p:nvPr/>
          </p:nvSpPr>
          <p:spPr bwMode="auto">
            <a:xfrm>
              <a:off x="7893050" y="2978040"/>
              <a:ext cx="552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WB</a:t>
              </a:r>
            </a:p>
          </p:txBody>
        </p:sp>
        <p:sp>
          <p:nvSpPr>
            <p:cNvPr id="26687" name="Text Box 34"/>
            <p:cNvSpPr txBox="1">
              <a:spLocks noChangeArrowheads="1"/>
            </p:cNvSpPr>
            <p:nvPr/>
          </p:nvSpPr>
          <p:spPr bwMode="auto">
            <a:xfrm>
              <a:off x="7829550" y="3748088"/>
              <a:ext cx="6286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data</a:t>
              </a:r>
            </a:p>
          </p:txBody>
        </p:sp>
        <p:sp>
          <p:nvSpPr>
            <p:cNvPr id="26688" name="Line 35"/>
            <p:cNvSpPr>
              <a:spLocks noChangeShapeType="1"/>
            </p:cNvSpPr>
            <p:nvPr/>
          </p:nvSpPr>
          <p:spPr bwMode="auto">
            <a:xfrm>
              <a:off x="1143000" y="4191000"/>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89" name="Line 36"/>
            <p:cNvSpPr>
              <a:spLocks noChangeShapeType="1"/>
            </p:cNvSpPr>
            <p:nvPr/>
          </p:nvSpPr>
          <p:spPr bwMode="auto">
            <a:xfrm>
              <a:off x="1676400" y="41910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90" name="Line 37"/>
            <p:cNvSpPr>
              <a:spLocks noChangeShapeType="1"/>
            </p:cNvSpPr>
            <p:nvPr/>
          </p:nvSpPr>
          <p:spPr bwMode="auto">
            <a:xfrm>
              <a:off x="3352800" y="4191000"/>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91" name="Line 38"/>
            <p:cNvSpPr>
              <a:spLocks noChangeShapeType="1"/>
            </p:cNvSpPr>
            <p:nvPr/>
          </p:nvSpPr>
          <p:spPr bwMode="auto">
            <a:xfrm>
              <a:off x="3886200" y="4191000"/>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92" name="Line 39"/>
            <p:cNvSpPr>
              <a:spLocks noChangeShapeType="1"/>
            </p:cNvSpPr>
            <p:nvPr/>
          </p:nvSpPr>
          <p:spPr bwMode="auto">
            <a:xfrm>
              <a:off x="5181600" y="4191000"/>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93" name="Line 40"/>
            <p:cNvSpPr>
              <a:spLocks noChangeShapeType="1"/>
            </p:cNvSpPr>
            <p:nvPr/>
          </p:nvSpPr>
          <p:spPr bwMode="auto">
            <a:xfrm>
              <a:off x="5715000" y="41910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94" name="Line 41"/>
            <p:cNvSpPr>
              <a:spLocks noChangeShapeType="1"/>
            </p:cNvSpPr>
            <p:nvPr/>
          </p:nvSpPr>
          <p:spPr bwMode="auto">
            <a:xfrm>
              <a:off x="7010400" y="41148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695" name="Line 42"/>
            <p:cNvSpPr>
              <a:spLocks noChangeShapeType="1"/>
            </p:cNvSpPr>
            <p:nvPr/>
          </p:nvSpPr>
          <p:spPr bwMode="auto">
            <a:xfrm>
              <a:off x="7467600" y="41148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graphicFrame>
        <p:nvGraphicFramePr>
          <p:cNvPr id="44" name="Table 43"/>
          <p:cNvGraphicFramePr>
            <a:graphicFrameLocks noGrp="1"/>
          </p:cNvGraphicFramePr>
          <p:nvPr/>
        </p:nvGraphicFramePr>
        <p:xfrm>
          <a:off x="600075" y="4499375"/>
          <a:ext cx="8239126" cy="1798320"/>
        </p:xfrm>
        <a:graphic>
          <a:graphicData uri="http://schemas.openxmlformats.org/drawingml/2006/table">
            <a:tbl>
              <a:tblPr/>
              <a:tblGrid>
                <a:gridCol w="955961">
                  <a:extLst>
                    <a:ext uri="{9D8B030D-6E8A-4147-A177-3AD203B41FA5}">
                      <a16:colId xmlns:a16="http://schemas.microsoft.com/office/drawing/2014/main" val="20000"/>
                    </a:ext>
                  </a:extLst>
                </a:gridCol>
                <a:gridCol w="1810532">
                  <a:extLst>
                    <a:ext uri="{9D8B030D-6E8A-4147-A177-3AD203B41FA5}">
                      <a16:colId xmlns:a16="http://schemas.microsoft.com/office/drawing/2014/main" val="20001"/>
                    </a:ext>
                  </a:extLst>
                </a:gridCol>
                <a:gridCol w="5472633">
                  <a:extLst>
                    <a:ext uri="{9D8B030D-6E8A-4147-A177-3AD203B41FA5}">
                      <a16:colId xmlns:a16="http://schemas.microsoft.com/office/drawing/2014/main" val="20002"/>
                    </a:ext>
                  </a:extLst>
                </a:gridCol>
              </a:tblGrid>
              <a:tr h="0">
                <a:tc>
                  <a:txBody>
                    <a:bodyPr/>
                    <a:lstStyle/>
                    <a:p>
                      <a:pPr marL="0" marR="0">
                        <a:spcBef>
                          <a:spcPts val="0"/>
                        </a:spcBef>
                        <a:spcAft>
                          <a:spcPts val="0"/>
                        </a:spcAft>
                      </a:pPr>
                      <a:r>
                        <a:rPr lang="en-US" sz="1600" b="1" dirty="0">
                          <a:solidFill>
                            <a:srgbClr val="FFFFFF"/>
                          </a:solidFill>
                          <a:latin typeface="Times New Roman"/>
                          <a:ea typeface="Times New Roman"/>
                          <a:cs typeface="Times New Roman"/>
                        </a:rPr>
                        <a:t>Name</a:t>
                      </a:r>
                      <a:endParaRPr lang="en-US" sz="1600" dirty="0">
                        <a:latin typeface="Times New Roman"/>
                        <a:ea typeface="Times New Roman"/>
                        <a:cs typeface="Times New Roman"/>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c>
                  <a:txBody>
                    <a:bodyPr/>
                    <a:lstStyle/>
                    <a:p>
                      <a:pPr marL="0" marR="0">
                        <a:spcBef>
                          <a:spcPts val="0"/>
                        </a:spcBef>
                        <a:spcAft>
                          <a:spcPts val="0"/>
                        </a:spcAft>
                      </a:pPr>
                      <a:r>
                        <a:rPr lang="en-US" sz="1800">
                          <a:solidFill>
                            <a:srgbClr val="FFFFFF"/>
                          </a:solidFill>
                          <a:latin typeface="Times New Roman"/>
                          <a:ea typeface="Times New Roman"/>
                          <a:cs typeface="Times New Roman"/>
                        </a:rPr>
                        <a:t>Output of Stage</a:t>
                      </a:r>
                      <a:endParaRPr lang="en-US" sz="1800">
                        <a:latin typeface="Times New Roman"/>
                        <a:ea typeface="Times New Roman"/>
                        <a:cs typeface="Times New Roman"/>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c>
                  <a:txBody>
                    <a:bodyPr/>
                    <a:lstStyle/>
                    <a:p>
                      <a:pPr marL="0" marR="0">
                        <a:spcBef>
                          <a:spcPts val="0"/>
                        </a:spcBef>
                        <a:spcAft>
                          <a:spcPts val="0"/>
                        </a:spcAft>
                      </a:pPr>
                      <a:r>
                        <a:rPr lang="en-US" sz="1600" dirty="0">
                          <a:solidFill>
                            <a:srgbClr val="FFFFFF"/>
                          </a:solidFill>
                          <a:latin typeface="Times New Roman"/>
                          <a:ea typeface="Times New Roman"/>
                          <a:cs typeface="Times New Roman"/>
                        </a:rPr>
                        <a:t>Contents</a:t>
                      </a:r>
                      <a:endParaRPr lang="en-US" sz="1600" dirty="0">
                        <a:latin typeface="Times New Roman"/>
                        <a:ea typeface="Times New Roman"/>
                        <a:cs typeface="Times New Roman"/>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extLst>
                  <a:ext uri="{0D108BD9-81ED-4DB2-BD59-A6C34878D82A}">
                    <a16:rowId xmlns:a16="http://schemas.microsoft.com/office/drawing/2014/main" val="10000"/>
                  </a:ext>
                </a:extLst>
              </a:tr>
              <a:tr h="0">
                <a:tc>
                  <a:txBody>
                    <a:bodyPr/>
                    <a:lstStyle/>
                    <a:p>
                      <a:pPr marL="0" marR="0">
                        <a:spcBef>
                          <a:spcPts val="0"/>
                        </a:spcBef>
                        <a:spcAft>
                          <a:spcPts val="0"/>
                        </a:spcAft>
                      </a:pPr>
                      <a:r>
                        <a:rPr lang="en-US" sz="1600" b="1">
                          <a:latin typeface="Times New Roman"/>
                          <a:ea typeface="Times New Roman"/>
                          <a:cs typeface="Times New Roman"/>
                        </a:rPr>
                        <a:t>FBUF</a:t>
                      </a:r>
                      <a:endParaRPr lang="en-US" sz="1600">
                        <a:latin typeface="Times New Roman"/>
                        <a:ea typeface="Times New Roman"/>
                        <a:cs typeface="Times New Roman"/>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pPr>
                      <a:r>
                        <a:rPr lang="en-US" sz="1800" dirty="0">
                          <a:latin typeface="Times New Roman"/>
                          <a:ea typeface="Times New Roman"/>
                          <a:cs typeface="Times New Roman"/>
                        </a:rPr>
                        <a:t>IF</a:t>
                      </a: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dirty="0">
                          <a:latin typeface="Times New Roman"/>
                          <a:ea typeface="Times New Roman"/>
                          <a:cs typeface="Times New Roman"/>
                        </a:rPr>
                        <a:t>Primarily contains instruction read from memory</a:t>
                      </a: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spcBef>
                          <a:spcPts val="0"/>
                        </a:spcBef>
                        <a:spcAft>
                          <a:spcPts val="0"/>
                        </a:spcAft>
                      </a:pPr>
                      <a:r>
                        <a:rPr lang="en-US" sz="1600" b="1">
                          <a:latin typeface="Times New Roman"/>
                          <a:ea typeface="Times New Roman"/>
                          <a:cs typeface="Times New Roman"/>
                        </a:rPr>
                        <a:t>DBUF</a:t>
                      </a:r>
                      <a:endParaRPr lang="en-US" sz="1600">
                        <a:latin typeface="Times New Roman"/>
                        <a:ea typeface="Times New Roman"/>
                        <a:cs typeface="Times New Roman"/>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pPr>
                      <a:r>
                        <a:rPr lang="en-US" sz="1800">
                          <a:latin typeface="Times New Roman"/>
                          <a:ea typeface="Times New Roman"/>
                          <a:cs typeface="Times New Roman"/>
                        </a:rPr>
                        <a:t>ID/RR</a:t>
                      </a: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dirty="0">
                          <a:latin typeface="Times New Roman"/>
                          <a:ea typeface="Times New Roman"/>
                          <a:cs typeface="Times New Roman"/>
                        </a:rPr>
                        <a:t>Decoded </a:t>
                      </a:r>
                      <a:r>
                        <a:rPr lang="en-US" sz="1600" dirty="0" err="1">
                          <a:latin typeface="Times New Roman"/>
                          <a:ea typeface="Times New Roman"/>
                          <a:cs typeface="Times New Roman"/>
                        </a:rPr>
                        <a:t>IR</a:t>
                      </a:r>
                      <a:r>
                        <a:rPr lang="en-US" sz="1600" dirty="0">
                          <a:latin typeface="Times New Roman"/>
                          <a:ea typeface="Times New Roman"/>
                          <a:cs typeface="Times New Roman"/>
                        </a:rPr>
                        <a:t> and values read from register file</a:t>
                      </a: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a:spcBef>
                          <a:spcPts val="0"/>
                        </a:spcBef>
                        <a:spcAft>
                          <a:spcPts val="0"/>
                        </a:spcAft>
                      </a:pPr>
                      <a:r>
                        <a:rPr lang="en-US" sz="1600" b="1">
                          <a:latin typeface="Times New Roman"/>
                          <a:ea typeface="Times New Roman"/>
                          <a:cs typeface="Times New Roman"/>
                        </a:rPr>
                        <a:t>EBUF</a:t>
                      </a:r>
                      <a:endParaRPr lang="en-US" sz="1600">
                        <a:latin typeface="Times New Roman"/>
                        <a:ea typeface="Times New Roman"/>
                        <a:cs typeface="Times New Roman"/>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pPr>
                      <a:r>
                        <a:rPr lang="en-US" sz="1800">
                          <a:latin typeface="Times New Roman"/>
                          <a:ea typeface="Times New Roman"/>
                          <a:cs typeface="Times New Roman"/>
                        </a:rPr>
                        <a:t>EX</a:t>
                      </a: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dirty="0">
                          <a:latin typeface="Times New Roman"/>
                          <a:ea typeface="Times New Roman"/>
                          <a:cs typeface="Times New Roman"/>
                        </a:rPr>
                        <a:t>Primarily contains result of </a:t>
                      </a:r>
                      <a:r>
                        <a:rPr lang="en-US" sz="1600" dirty="0" err="1">
                          <a:latin typeface="Times New Roman"/>
                          <a:ea typeface="Times New Roman"/>
                          <a:cs typeface="Times New Roman"/>
                        </a:rPr>
                        <a:t>ALU</a:t>
                      </a:r>
                      <a:r>
                        <a:rPr lang="en-US" sz="1600" dirty="0">
                          <a:latin typeface="Times New Roman"/>
                          <a:ea typeface="Times New Roman"/>
                          <a:cs typeface="Times New Roman"/>
                        </a:rPr>
                        <a:t> operation plus other parts of the instruction depending on the instruction specifics</a:t>
                      </a: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marR="0">
                        <a:spcBef>
                          <a:spcPts val="0"/>
                        </a:spcBef>
                        <a:spcAft>
                          <a:spcPts val="0"/>
                        </a:spcAft>
                      </a:pPr>
                      <a:r>
                        <a:rPr lang="en-US" sz="1600" b="1">
                          <a:latin typeface="Times New Roman"/>
                          <a:ea typeface="Times New Roman"/>
                          <a:cs typeface="Times New Roman"/>
                        </a:rPr>
                        <a:t>MBUF</a:t>
                      </a:r>
                      <a:endParaRPr lang="en-US" sz="1600">
                        <a:latin typeface="Times New Roman"/>
                        <a:ea typeface="Times New Roman"/>
                        <a:cs typeface="Times New Roman"/>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pPr>
                      <a:r>
                        <a:rPr lang="en-US" sz="1800" dirty="0">
                          <a:latin typeface="Times New Roman"/>
                          <a:ea typeface="Times New Roman"/>
                          <a:cs typeface="Times New Roman"/>
                        </a:rPr>
                        <a:t>MEM</a:t>
                      </a: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dirty="0">
                          <a:latin typeface="Times New Roman"/>
                          <a:ea typeface="Times New Roman"/>
                          <a:cs typeface="Times New Roman"/>
                        </a:rPr>
                        <a:t>Same as </a:t>
                      </a:r>
                      <a:r>
                        <a:rPr lang="en-US" sz="1600" dirty="0" err="1">
                          <a:latin typeface="Times New Roman"/>
                          <a:ea typeface="Times New Roman"/>
                          <a:cs typeface="Times New Roman"/>
                        </a:rPr>
                        <a:t>EBUF</a:t>
                      </a:r>
                      <a:r>
                        <a:rPr lang="en-US" sz="1600" dirty="0">
                          <a:latin typeface="Times New Roman"/>
                          <a:ea typeface="Times New Roman"/>
                          <a:cs typeface="Times New Roman"/>
                        </a:rPr>
                        <a:t> if instruction is not </a:t>
                      </a:r>
                      <a:r>
                        <a:rPr lang="en-US" sz="1600" dirty="0" err="1">
                          <a:latin typeface="Times New Roman"/>
                          <a:ea typeface="Times New Roman"/>
                          <a:cs typeface="Times New Roman"/>
                        </a:rPr>
                        <a:t>LW</a:t>
                      </a:r>
                      <a:r>
                        <a:rPr lang="en-US" sz="1600" dirty="0">
                          <a:latin typeface="Times New Roman"/>
                          <a:ea typeface="Times New Roman"/>
                          <a:cs typeface="Times New Roman"/>
                        </a:rPr>
                        <a:t> or SW; If instruction is </a:t>
                      </a:r>
                      <a:r>
                        <a:rPr lang="en-US" sz="1600" dirty="0" err="1">
                          <a:latin typeface="Times New Roman"/>
                          <a:ea typeface="Times New Roman"/>
                          <a:cs typeface="Times New Roman"/>
                        </a:rPr>
                        <a:t>LW</a:t>
                      </a:r>
                      <a:r>
                        <a:rPr lang="en-US" sz="1600" dirty="0">
                          <a:latin typeface="Times New Roman"/>
                          <a:ea typeface="Times New Roman"/>
                          <a:cs typeface="Times New Roman"/>
                        </a:rPr>
                        <a:t>, then buffer contains the contents of memory location read</a:t>
                      </a: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6653" name="TextBox 44"/>
          <p:cNvSpPr txBox="1">
            <a:spLocks noChangeArrowheads="1"/>
          </p:cNvSpPr>
          <p:nvPr/>
        </p:nvSpPr>
        <p:spPr bwMode="auto">
          <a:xfrm>
            <a:off x="1030288" y="4026273"/>
            <a:ext cx="98742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dirty="0"/>
              <a:t>FBUF</a:t>
            </a:r>
          </a:p>
        </p:txBody>
      </p:sp>
      <p:sp>
        <p:nvSpPr>
          <p:cNvPr id="26654" name="TextBox 45"/>
          <p:cNvSpPr txBox="1">
            <a:spLocks noChangeArrowheads="1"/>
          </p:cNvSpPr>
          <p:nvPr/>
        </p:nvSpPr>
        <p:spPr bwMode="auto">
          <a:xfrm>
            <a:off x="3252788" y="4026273"/>
            <a:ext cx="102235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dirty="0"/>
              <a:t>DBUF</a:t>
            </a:r>
          </a:p>
        </p:txBody>
      </p:sp>
      <p:sp>
        <p:nvSpPr>
          <p:cNvPr id="26655" name="TextBox 46"/>
          <p:cNvSpPr txBox="1">
            <a:spLocks noChangeArrowheads="1"/>
          </p:cNvSpPr>
          <p:nvPr/>
        </p:nvSpPr>
        <p:spPr bwMode="auto">
          <a:xfrm>
            <a:off x="5099050" y="4026273"/>
            <a:ext cx="1004888"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dirty="0"/>
              <a:t>EBUF</a:t>
            </a:r>
          </a:p>
        </p:txBody>
      </p:sp>
      <p:sp>
        <p:nvSpPr>
          <p:cNvPr id="26656" name="TextBox 47"/>
          <p:cNvSpPr txBox="1">
            <a:spLocks noChangeArrowheads="1"/>
          </p:cNvSpPr>
          <p:nvPr/>
        </p:nvSpPr>
        <p:spPr bwMode="auto">
          <a:xfrm>
            <a:off x="6831013" y="4026273"/>
            <a:ext cx="105727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dirty="0"/>
              <a:t>MBUF</a:t>
            </a:r>
          </a:p>
        </p:txBody>
      </p:sp>
      <p:sp>
        <p:nvSpPr>
          <p:cNvPr id="2" name="Title 1"/>
          <p:cNvSpPr>
            <a:spLocks noGrp="1"/>
          </p:cNvSpPr>
          <p:nvPr>
            <p:ph type="title"/>
          </p:nvPr>
        </p:nvSpPr>
        <p:spPr/>
        <p:txBody>
          <a:bodyPr>
            <a:normAutofit fontScale="90000"/>
          </a:bodyPr>
          <a:lstStyle/>
          <a:p>
            <a:r>
              <a:rPr lang="en-US" dirty="0"/>
              <a:t>What does each stage need in the buffers?</a:t>
            </a:r>
          </a:p>
        </p:txBody>
      </p:sp>
    </p:spTree>
    <p:extLst>
      <p:ext uri="{BB962C8B-B14F-4D97-AF65-F5344CB8AC3E}">
        <p14:creationId xmlns:p14="http://schemas.microsoft.com/office/powerpoint/2010/main" val="2773667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653"/>
                                        </p:tgtEl>
                                        <p:attrNameLst>
                                          <p:attrName>style.visibility</p:attrName>
                                        </p:attrNameLst>
                                      </p:cBhvr>
                                      <p:to>
                                        <p:strVal val="visible"/>
                                      </p:to>
                                    </p:set>
                                    <p:animEffect transition="in" filter="dissolve">
                                      <p:cBhvr>
                                        <p:cTn id="7" dur="500"/>
                                        <p:tgtEl>
                                          <p:spTgt spid="2665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654"/>
                                        </p:tgtEl>
                                        <p:attrNameLst>
                                          <p:attrName>style.visibility</p:attrName>
                                        </p:attrNameLst>
                                      </p:cBhvr>
                                      <p:to>
                                        <p:strVal val="visible"/>
                                      </p:to>
                                    </p:set>
                                    <p:animEffect transition="in" filter="dissolve">
                                      <p:cBhvr>
                                        <p:cTn id="12" dur="500"/>
                                        <p:tgtEl>
                                          <p:spTgt spid="2665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655"/>
                                        </p:tgtEl>
                                        <p:attrNameLst>
                                          <p:attrName>style.visibility</p:attrName>
                                        </p:attrNameLst>
                                      </p:cBhvr>
                                      <p:to>
                                        <p:strVal val="visible"/>
                                      </p:to>
                                    </p:set>
                                    <p:animEffect transition="in" filter="dissolve">
                                      <p:cBhvr>
                                        <p:cTn id="17" dur="500"/>
                                        <p:tgtEl>
                                          <p:spTgt spid="2665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6656"/>
                                        </p:tgtEl>
                                        <p:attrNameLst>
                                          <p:attrName>style.visibility</p:attrName>
                                        </p:attrNameLst>
                                      </p:cBhvr>
                                      <p:to>
                                        <p:strVal val="visible"/>
                                      </p:to>
                                    </p:set>
                                    <p:animEffect transition="in" filter="dissolve">
                                      <p:cBhvr>
                                        <p:cTn id="22" dur="500"/>
                                        <p:tgtEl>
                                          <p:spTgt spid="2665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dissolve">
                                      <p:cBhvr>
                                        <p:cTn id="2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53" grpId="0"/>
      <p:bldP spid="26654" grpId="0"/>
      <p:bldP spid="26655" grpId="0"/>
      <p:bldP spid="26656"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Oval 3"/>
          <p:cNvSpPr>
            <a:spLocks noChangeArrowheads="1"/>
          </p:cNvSpPr>
          <p:nvPr/>
        </p:nvSpPr>
        <p:spPr bwMode="auto">
          <a:xfrm>
            <a:off x="3505200" y="2822640"/>
            <a:ext cx="1600200" cy="990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0243" name="Text Box 4"/>
          <p:cNvSpPr txBox="1">
            <a:spLocks noChangeArrowheads="1"/>
          </p:cNvSpPr>
          <p:nvPr/>
        </p:nvSpPr>
        <p:spPr bwMode="auto">
          <a:xfrm>
            <a:off x="1550175" y="3118987"/>
            <a:ext cx="95410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dirty="0"/>
              <a:t>FETCH</a:t>
            </a:r>
          </a:p>
        </p:txBody>
      </p:sp>
      <p:sp>
        <p:nvSpPr>
          <p:cNvPr id="10244" name="Text Box 5"/>
          <p:cNvSpPr txBox="1">
            <a:spLocks noChangeArrowheads="1"/>
          </p:cNvSpPr>
          <p:nvPr/>
        </p:nvSpPr>
        <p:spPr bwMode="auto">
          <a:xfrm>
            <a:off x="3719242" y="3147756"/>
            <a:ext cx="117211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dirty="0"/>
              <a:t>DECODE</a:t>
            </a:r>
          </a:p>
        </p:txBody>
      </p:sp>
      <p:cxnSp>
        <p:nvCxnSpPr>
          <p:cNvPr id="10245" name="AutoShape 6"/>
          <p:cNvCxnSpPr>
            <a:cxnSpLocks noChangeShapeType="1"/>
            <a:endCxn id="10242" idx="2"/>
          </p:cNvCxnSpPr>
          <p:nvPr/>
        </p:nvCxnSpPr>
        <p:spPr bwMode="auto">
          <a:xfrm>
            <a:off x="2819400" y="3303653"/>
            <a:ext cx="685800" cy="14287"/>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246" name="Oval 7"/>
          <p:cNvSpPr>
            <a:spLocks noChangeArrowheads="1"/>
          </p:cNvSpPr>
          <p:nvPr/>
        </p:nvSpPr>
        <p:spPr bwMode="auto">
          <a:xfrm>
            <a:off x="1219200" y="2822640"/>
            <a:ext cx="1600200" cy="990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0247" name="Oval 8"/>
          <p:cNvSpPr>
            <a:spLocks noChangeArrowheads="1"/>
          </p:cNvSpPr>
          <p:nvPr/>
        </p:nvSpPr>
        <p:spPr bwMode="auto">
          <a:xfrm>
            <a:off x="5791200" y="2822640"/>
            <a:ext cx="1600200" cy="990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0248" name="Text Box 9"/>
          <p:cNvSpPr txBox="1">
            <a:spLocks noChangeArrowheads="1"/>
          </p:cNvSpPr>
          <p:nvPr/>
        </p:nvSpPr>
        <p:spPr bwMode="auto">
          <a:xfrm>
            <a:off x="5953946" y="3140418"/>
            <a:ext cx="127470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dirty="0"/>
              <a:t>EXECUTE</a:t>
            </a:r>
          </a:p>
        </p:txBody>
      </p:sp>
      <p:cxnSp>
        <p:nvCxnSpPr>
          <p:cNvPr id="10249" name="AutoShape 10"/>
          <p:cNvCxnSpPr>
            <a:cxnSpLocks noChangeShapeType="1"/>
            <a:endCxn id="10247" idx="2"/>
          </p:cNvCxnSpPr>
          <p:nvPr/>
        </p:nvCxnSpPr>
        <p:spPr bwMode="auto">
          <a:xfrm>
            <a:off x="5105400" y="3303653"/>
            <a:ext cx="685800" cy="14287"/>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250" name="Text Box 12"/>
          <p:cNvSpPr txBox="1">
            <a:spLocks noChangeArrowheads="1"/>
          </p:cNvSpPr>
          <p:nvPr/>
        </p:nvSpPr>
        <p:spPr bwMode="auto">
          <a:xfrm>
            <a:off x="15720" y="3551303"/>
            <a:ext cx="13652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Instruction</a:t>
            </a:r>
          </a:p>
          <a:p>
            <a:pPr eaLnBrk="1" hangingPunct="1"/>
            <a:r>
              <a:rPr lang="en-US" sz="1800" b="1" dirty="0"/>
              <a:t>       in</a:t>
            </a:r>
          </a:p>
        </p:txBody>
      </p:sp>
      <p:sp>
        <p:nvSpPr>
          <p:cNvPr id="10251" name="Text Box 13"/>
          <p:cNvSpPr txBox="1">
            <a:spLocks noChangeArrowheads="1"/>
          </p:cNvSpPr>
          <p:nvPr/>
        </p:nvSpPr>
        <p:spPr bwMode="auto">
          <a:xfrm>
            <a:off x="7461250" y="3567178"/>
            <a:ext cx="13652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Instruction</a:t>
            </a:r>
          </a:p>
          <a:p>
            <a:pPr eaLnBrk="1" hangingPunct="1"/>
            <a:r>
              <a:rPr lang="en-US" sz="1800" b="1"/>
              <a:t>      out</a:t>
            </a:r>
          </a:p>
        </p:txBody>
      </p:sp>
      <p:cxnSp>
        <p:nvCxnSpPr>
          <p:cNvPr id="10252" name="AutoShape 14"/>
          <p:cNvCxnSpPr>
            <a:cxnSpLocks noChangeShapeType="1"/>
          </p:cNvCxnSpPr>
          <p:nvPr/>
        </p:nvCxnSpPr>
        <p:spPr bwMode="auto">
          <a:xfrm>
            <a:off x="533400" y="3303653"/>
            <a:ext cx="685800" cy="14287"/>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0253" name="AutoShape 15"/>
          <p:cNvCxnSpPr>
            <a:cxnSpLocks noChangeShapeType="1"/>
          </p:cNvCxnSpPr>
          <p:nvPr/>
        </p:nvCxnSpPr>
        <p:spPr bwMode="auto">
          <a:xfrm>
            <a:off x="7385050" y="3317940"/>
            <a:ext cx="685800" cy="14288"/>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254" name="Text Box 16"/>
          <p:cNvSpPr txBox="1">
            <a:spLocks noChangeArrowheads="1"/>
          </p:cNvSpPr>
          <p:nvPr/>
        </p:nvSpPr>
        <p:spPr bwMode="auto">
          <a:xfrm>
            <a:off x="1835150" y="3981515"/>
            <a:ext cx="984250" cy="53498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2000" b="1"/>
              <a:t>I</a:t>
            </a:r>
            <a:r>
              <a:rPr lang="en-US" sz="2000" b="1" baseline="-25000"/>
              <a:t>1</a:t>
            </a:r>
            <a:endParaRPr lang="en-US" sz="2000" b="1"/>
          </a:p>
        </p:txBody>
      </p:sp>
      <p:sp>
        <p:nvSpPr>
          <p:cNvPr id="2" name="Title 1"/>
          <p:cNvSpPr>
            <a:spLocks noGrp="1"/>
          </p:cNvSpPr>
          <p:nvPr>
            <p:ph type="title"/>
          </p:nvPr>
        </p:nvSpPr>
        <p:spPr>
          <a:xfrm>
            <a:off x="284163" y="621742"/>
            <a:ext cx="8574087" cy="967840"/>
          </a:xfrm>
        </p:spPr>
        <p:txBody>
          <a:bodyPr/>
          <a:lstStyle/>
          <a:p>
            <a:r>
              <a:rPr lang="en-US" dirty="0"/>
              <a:t>Our non-pipelined LC-2200</a:t>
            </a:r>
          </a:p>
        </p:txBody>
      </p:sp>
      <p:sp>
        <p:nvSpPr>
          <p:cNvPr id="3" name="Content Placeholder 2"/>
          <p:cNvSpPr>
            <a:spLocks noGrp="1"/>
          </p:cNvSpPr>
          <p:nvPr>
            <p:ph idx="1"/>
          </p:nvPr>
        </p:nvSpPr>
        <p:spPr>
          <a:xfrm>
            <a:off x="994103" y="4516503"/>
            <a:ext cx="7076747" cy="1376380"/>
          </a:xfrm>
        </p:spPr>
        <p:txBody>
          <a:bodyPr/>
          <a:lstStyle/>
          <a:p>
            <a:r>
              <a:rPr lang="en-US" dirty="0"/>
              <a:t>At each point, the processor is in exactly one macro state</a:t>
            </a:r>
          </a:p>
        </p:txBody>
      </p:sp>
      <p:sp>
        <p:nvSpPr>
          <p:cNvPr id="8" name="Freeform 7"/>
          <p:cNvSpPr/>
          <p:nvPr/>
        </p:nvSpPr>
        <p:spPr>
          <a:xfrm>
            <a:off x="976282" y="3317760"/>
            <a:ext cx="6635258" cy="812160"/>
          </a:xfrm>
          <a:custGeom>
            <a:avLst/>
            <a:gdLst>
              <a:gd name="connsiteX0" fmla="*/ 6635258 w 6635258"/>
              <a:gd name="connsiteY0" fmla="*/ 0 h 812160"/>
              <a:gd name="connsiteX1" fmla="*/ 5961365 w 6635258"/>
              <a:gd name="connsiteY1" fmla="*/ 812160 h 812160"/>
              <a:gd name="connsiteX2" fmla="*/ 492460 w 6635258"/>
              <a:gd name="connsiteY2" fmla="*/ 743040 h 812160"/>
              <a:gd name="connsiteX3" fmla="*/ 0 w 6635258"/>
              <a:gd name="connsiteY3" fmla="*/ 0 h 812160"/>
              <a:gd name="connsiteX4" fmla="*/ 0 w 6635258"/>
              <a:gd name="connsiteY4" fmla="*/ 0 h 81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5258" h="812160">
                <a:moveTo>
                  <a:pt x="6635258" y="0"/>
                </a:moveTo>
                <a:lnTo>
                  <a:pt x="5961365" y="812160"/>
                </a:lnTo>
                <a:lnTo>
                  <a:pt x="492460" y="743040"/>
                </a:lnTo>
                <a:lnTo>
                  <a:pt x="0" y="0"/>
                </a:lnTo>
                <a:lnTo>
                  <a:pt x="0" y="0"/>
                </a:lnTo>
              </a:path>
            </a:pathLst>
          </a:custGeom>
          <a:ln w="9525">
            <a:solidFill>
              <a:schemeClr val="tx1"/>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56401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81504" y="1606428"/>
            <a:ext cx="6582275" cy="1812061"/>
          </a:xfrm>
        </p:spPr>
        <p:txBody>
          <a:bodyPr>
            <a:normAutofit fontScale="85000" lnSpcReduction="20000"/>
          </a:bodyPr>
          <a:lstStyle/>
          <a:p>
            <a:r>
              <a:rPr lang="en-US" b="1" dirty="0"/>
              <a:t>ADD</a:t>
            </a:r>
            <a:r>
              <a:rPr lang="en-US" dirty="0"/>
              <a:t> instruction occurs </a:t>
            </a:r>
            <a:r>
              <a:rPr lang="en-US" b="1" dirty="0"/>
              <a:t>twice</a:t>
            </a:r>
            <a:r>
              <a:rPr lang="en-US" dirty="0"/>
              <a:t> in a program that contains a total of </a:t>
            </a:r>
            <a:r>
              <a:rPr lang="en-US" b="1" dirty="0"/>
              <a:t>1000 instructions</a:t>
            </a:r>
            <a:r>
              <a:rPr lang="en-US" dirty="0"/>
              <a:t> in the compiled code.  </a:t>
            </a:r>
            <a:r>
              <a:rPr lang="en-US" b="1" dirty="0"/>
              <a:t>All </a:t>
            </a:r>
            <a:r>
              <a:rPr lang="en-US" dirty="0"/>
              <a:t>1000 instructions get executed during a program run.  </a:t>
            </a:r>
            <a:r>
              <a:rPr lang="en-US" b="1" dirty="0"/>
              <a:t>One</a:t>
            </a:r>
            <a:r>
              <a:rPr lang="en-US" dirty="0"/>
              <a:t> of the ADD instructions is in a </a:t>
            </a:r>
            <a:r>
              <a:rPr lang="en-US" b="1" dirty="0"/>
              <a:t>5-instruction loop</a:t>
            </a:r>
            <a:r>
              <a:rPr lang="en-US" dirty="0"/>
              <a:t> that gets executed </a:t>
            </a:r>
            <a:r>
              <a:rPr lang="en-US" b="1" dirty="0"/>
              <a:t>1000</a:t>
            </a:r>
            <a:r>
              <a:rPr lang="en-US" dirty="0"/>
              <a:t> times.</a:t>
            </a:r>
          </a:p>
          <a:p>
            <a:r>
              <a:rPr lang="en-US" dirty="0"/>
              <a:t>What is the </a:t>
            </a:r>
            <a:r>
              <a:rPr lang="en-US" b="1" dirty="0">
                <a:solidFill>
                  <a:schemeClr val="accent1">
                    <a:lumMod val="60000"/>
                    <a:lumOff val="40000"/>
                  </a:schemeClr>
                </a:solidFill>
              </a:rPr>
              <a:t>static</a:t>
            </a:r>
            <a:r>
              <a:rPr lang="en-US" dirty="0">
                <a:solidFill>
                  <a:schemeClr val="accent1">
                    <a:lumMod val="60000"/>
                    <a:lumOff val="40000"/>
                  </a:schemeClr>
                </a:solidFill>
              </a:rPr>
              <a:t> </a:t>
            </a:r>
            <a:r>
              <a:rPr lang="en-US" dirty="0"/>
              <a:t>frequency of ADD?</a:t>
            </a:r>
          </a:p>
          <a:p>
            <a:endParaRPr lang="en-US" dirty="0"/>
          </a:p>
        </p:txBody>
      </p:sp>
      <p:sp>
        <p:nvSpPr>
          <p:cNvPr id="5" name="Text Placeholder 4">
            <a:extLst>
              <a:ext uri="{FF2B5EF4-FFF2-40B4-BE49-F238E27FC236}">
                <a16:creationId xmlns:a16="http://schemas.microsoft.com/office/drawing/2014/main" id="{A049ECC6-19B7-5E47-9C41-B70A465873DE}"/>
              </a:ext>
            </a:extLst>
          </p:cNvPr>
          <p:cNvSpPr>
            <a:spLocks noGrp="1"/>
          </p:cNvSpPr>
          <p:nvPr>
            <p:ph type="body" sz="quarter" idx="10"/>
          </p:nvPr>
        </p:nvSpPr>
        <p:spPr>
          <a:xfrm>
            <a:off x="1781504" y="3429000"/>
            <a:ext cx="6582275" cy="3124200"/>
          </a:xfrm>
        </p:spPr>
        <p:txBody>
          <a:bodyPr>
            <a:normAutofit fontScale="92500" lnSpcReduction="20000"/>
          </a:bodyPr>
          <a:lstStyle/>
          <a:p>
            <a:r>
              <a:rPr lang="en-US" dirty="0"/>
              <a:t>Two</a:t>
            </a:r>
          </a:p>
          <a:p>
            <a:r>
              <a:rPr lang="en-US" dirty="0"/>
              <a:t>0.2%</a:t>
            </a:r>
          </a:p>
          <a:p>
            <a:r>
              <a:rPr lang="en-US" dirty="0"/>
              <a:t>(1000/5995) * 100%</a:t>
            </a:r>
          </a:p>
          <a:p>
            <a:r>
              <a:rPr lang="en-US" dirty="0"/>
              <a:t>(1001/5995) * 100%</a:t>
            </a:r>
          </a:p>
          <a:p>
            <a:r>
              <a:rPr lang="en-US" dirty="0"/>
              <a:t>(1/5000) * 100%</a:t>
            </a:r>
          </a:p>
          <a:p>
            <a:r>
              <a:rPr lang="en-US" dirty="0"/>
              <a:t>(1001/5000) * 100%</a:t>
            </a:r>
          </a:p>
          <a:p>
            <a:endParaRPr lang="en-US" dirty="0"/>
          </a:p>
        </p:txBody>
      </p:sp>
      <p:sp>
        <p:nvSpPr>
          <p:cNvPr id="6" name="Text Placeholder 5">
            <a:extLst>
              <a:ext uri="{FF2B5EF4-FFF2-40B4-BE49-F238E27FC236}">
                <a16:creationId xmlns:a16="http://schemas.microsoft.com/office/drawing/2014/main" id="{0024E19B-F9A0-F740-A35E-61C356A91BDE}"/>
              </a:ext>
            </a:extLst>
          </p:cNvPr>
          <p:cNvSpPr>
            <a:spLocks noGrp="1"/>
          </p:cNvSpPr>
          <p:nvPr>
            <p:ph type="body" sz="quarter" idx="11"/>
          </p:nvPr>
        </p:nvSpPr>
        <p:spPr/>
        <p:txBody>
          <a:bodyPr/>
          <a:lstStyle/>
          <a:p>
            <a:r>
              <a:rPr lang="en-US" dirty="0"/>
              <a:t>40</a:t>
            </a:r>
          </a:p>
        </p:txBody>
      </p:sp>
      <p:sp>
        <p:nvSpPr>
          <p:cNvPr id="7" name="Right Arrow 6">
            <a:extLst>
              <a:ext uri="{FF2B5EF4-FFF2-40B4-BE49-F238E27FC236}">
                <a16:creationId xmlns:a16="http://schemas.microsoft.com/office/drawing/2014/main" id="{BCC8C9A6-0250-2B49-9235-C41F940BFA92}"/>
              </a:ext>
            </a:extLst>
          </p:cNvPr>
          <p:cNvSpPr/>
          <p:nvPr/>
        </p:nvSpPr>
        <p:spPr>
          <a:xfrm>
            <a:off x="872358" y="3968557"/>
            <a:ext cx="725214" cy="33017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8321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dirty="0"/>
              <a:t>What “macro state” is a pipelined processor in at any point in time?</a:t>
            </a:r>
          </a:p>
        </p:txBody>
      </p:sp>
      <p:sp>
        <p:nvSpPr>
          <p:cNvPr id="2" name="Text Placeholder 1">
            <a:extLst>
              <a:ext uri="{FF2B5EF4-FFF2-40B4-BE49-F238E27FC236}">
                <a16:creationId xmlns:a16="http://schemas.microsoft.com/office/drawing/2014/main" id="{8F6D5B03-84A0-1241-B63B-BDC48FF1E6AA}"/>
              </a:ext>
            </a:extLst>
          </p:cNvPr>
          <p:cNvSpPr>
            <a:spLocks noGrp="1"/>
          </p:cNvSpPr>
          <p:nvPr>
            <p:ph type="body" sz="quarter" idx="10"/>
          </p:nvPr>
        </p:nvSpPr>
        <p:spPr/>
        <p:txBody>
          <a:bodyPr/>
          <a:lstStyle/>
          <a:p>
            <a:r>
              <a:rPr lang="en-US" dirty="0"/>
              <a:t>Fetch</a:t>
            </a:r>
          </a:p>
          <a:p>
            <a:r>
              <a:rPr lang="en-US" dirty="0"/>
              <a:t>Decode</a:t>
            </a:r>
          </a:p>
          <a:p>
            <a:r>
              <a:rPr lang="en-US" dirty="0"/>
              <a:t>Execute</a:t>
            </a:r>
          </a:p>
          <a:p>
            <a:r>
              <a:rPr lang="en-US" dirty="0"/>
              <a:t>All of the above</a:t>
            </a:r>
          </a:p>
          <a:p>
            <a:endParaRPr lang="en-US" dirty="0"/>
          </a:p>
          <a:p>
            <a:endParaRPr lang="en-US" dirty="0"/>
          </a:p>
        </p:txBody>
      </p:sp>
      <p:sp>
        <p:nvSpPr>
          <p:cNvPr id="3" name="Text Placeholder 2">
            <a:extLst>
              <a:ext uri="{FF2B5EF4-FFF2-40B4-BE49-F238E27FC236}">
                <a16:creationId xmlns:a16="http://schemas.microsoft.com/office/drawing/2014/main" id="{E303A866-4E29-4949-A0FB-B56E9EA16F0C}"/>
              </a:ext>
            </a:extLst>
          </p:cNvPr>
          <p:cNvSpPr>
            <a:spLocks noGrp="1"/>
          </p:cNvSpPr>
          <p:nvPr>
            <p:ph type="body" sz="quarter" idx="11"/>
          </p:nvPr>
        </p:nvSpPr>
        <p:spPr/>
        <p:txBody>
          <a:bodyPr/>
          <a:lstStyle/>
          <a:p>
            <a:r>
              <a:rPr lang="en-US" dirty="0"/>
              <a:t>140</a:t>
            </a:r>
          </a:p>
        </p:txBody>
      </p:sp>
      <p:sp>
        <p:nvSpPr>
          <p:cNvPr id="6" name="Right Arrow 5">
            <a:extLst>
              <a:ext uri="{FF2B5EF4-FFF2-40B4-BE49-F238E27FC236}">
                <a16:creationId xmlns:a16="http://schemas.microsoft.com/office/drawing/2014/main" id="{FFED5581-3224-3545-85CC-3E2049D409D7}"/>
              </a:ext>
            </a:extLst>
          </p:cNvPr>
          <p:cNvSpPr/>
          <p:nvPr/>
        </p:nvSpPr>
        <p:spPr>
          <a:xfrm>
            <a:off x="677745" y="4888624"/>
            <a:ext cx="766871" cy="31268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1407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normAutofit/>
          </a:bodyPr>
          <a:lstStyle/>
          <a:p>
            <a:r>
              <a:rPr lang="en-US" dirty="0">
                <a:latin typeface="Arial" charset="0"/>
                <a:cs typeface="Arial" charset="0"/>
              </a:rPr>
              <a:t>Anatomy of an ADD instruction</a:t>
            </a:r>
          </a:p>
        </p:txBody>
      </p:sp>
      <p:sp>
        <p:nvSpPr>
          <p:cNvPr id="27651" name="Content Placeholder 2"/>
          <p:cNvSpPr>
            <a:spLocks noGrp="1"/>
          </p:cNvSpPr>
          <p:nvPr>
            <p:ph idx="1"/>
          </p:nvPr>
        </p:nvSpPr>
        <p:spPr/>
        <p:txBody>
          <a:bodyPr/>
          <a:lstStyle/>
          <a:p>
            <a:r>
              <a:rPr lang="en-US">
                <a:latin typeface="Arial" charset="0"/>
                <a:cs typeface="Arial" charset="0"/>
              </a:rPr>
              <a:t>IF stage (cycle 1)</a:t>
            </a:r>
          </a:p>
          <a:p>
            <a:r>
              <a:rPr lang="en-US">
                <a:latin typeface="Arial" charset="0"/>
                <a:cs typeface="Arial" charset="0"/>
              </a:rPr>
              <a:t>ID/RR stage (cycle 2)</a:t>
            </a:r>
          </a:p>
          <a:p>
            <a:r>
              <a:rPr lang="en-US">
                <a:latin typeface="Arial" charset="0"/>
                <a:cs typeface="Arial" charset="0"/>
              </a:rPr>
              <a:t>EX stage (cycle 3)</a:t>
            </a:r>
          </a:p>
          <a:p>
            <a:r>
              <a:rPr lang="en-US">
                <a:latin typeface="Arial" charset="0"/>
                <a:cs typeface="Arial" charset="0"/>
              </a:rPr>
              <a:t>MEM stage (cycle 4)</a:t>
            </a:r>
          </a:p>
          <a:p>
            <a:r>
              <a:rPr lang="en-US">
                <a:latin typeface="Arial" charset="0"/>
                <a:cs typeface="Arial" charset="0"/>
              </a:rPr>
              <a:t>WB stage (cycle 5)</a:t>
            </a:r>
          </a:p>
        </p:txBody>
      </p:sp>
    </p:spTree>
    <p:extLst>
      <p:ext uri="{BB962C8B-B14F-4D97-AF65-F5344CB8AC3E}">
        <p14:creationId xmlns:p14="http://schemas.microsoft.com/office/powerpoint/2010/main" val="23841892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Actions for an ADD instruction</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991073884"/>
              </p:ext>
            </p:extLst>
          </p:nvPr>
        </p:nvGraphicFramePr>
        <p:xfrm>
          <a:off x="284163" y="2220000"/>
          <a:ext cx="8512665" cy="4155440"/>
        </p:xfrm>
        <a:graphic>
          <a:graphicData uri="http://schemas.openxmlformats.org/drawingml/2006/table">
            <a:tbl>
              <a:tblPr firstRow="1" bandRow="1">
                <a:tableStyleId>{C4B1156A-380E-4F78-BDF5-A606A8083BF9}</a:tableStyleId>
              </a:tblPr>
              <a:tblGrid>
                <a:gridCol w="1235472">
                  <a:extLst>
                    <a:ext uri="{9D8B030D-6E8A-4147-A177-3AD203B41FA5}">
                      <a16:colId xmlns:a16="http://schemas.microsoft.com/office/drawing/2014/main" val="20000"/>
                    </a:ext>
                  </a:extLst>
                </a:gridCol>
                <a:gridCol w="3429945">
                  <a:extLst>
                    <a:ext uri="{9D8B030D-6E8A-4147-A177-3AD203B41FA5}">
                      <a16:colId xmlns:a16="http://schemas.microsoft.com/office/drawing/2014/main" val="20001"/>
                    </a:ext>
                  </a:extLst>
                </a:gridCol>
                <a:gridCol w="3847248">
                  <a:extLst>
                    <a:ext uri="{9D8B030D-6E8A-4147-A177-3AD203B41FA5}">
                      <a16:colId xmlns:a16="http://schemas.microsoft.com/office/drawing/2014/main" val="20002"/>
                    </a:ext>
                  </a:extLst>
                </a:gridCol>
              </a:tblGrid>
              <a:tr h="370840">
                <a:tc>
                  <a:txBody>
                    <a:bodyPr/>
                    <a:lstStyle/>
                    <a:p>
                      <a:pPr marL="0" marR="0">
                        <a:spcBef>
                          <a:spcPts val="0"/>
                        </a:spcBef>
                        <a:spcAft>
                          <a:spcPts val="0"/>
                        </a:spcAft>
                      </a:pPr>
                      <a:r>
                        <a:rPr lang="en-US" sz="1600" dirty="0">
                          <a:effectLst/>
                        </a:rPr>
                        <a:t> Stage</a:t>
                      </a:r>
                      <a:endParaRPr lang="en-US" sz="1600" dirty="0">
                        <a:effectLst/>
                        <a:latin typeface="Times New Roman"/>
                        <a:ea typeface="ＭＳ 明朝"/>
                      </a:endParaRPr>
                    </a:p>
                  </a:txBody>
                  <a:tcPr marL="68580" marR="68580" marT="0" marB="0"/>
                </a:tc>
                <a:tc>
                  <a:txBody>
                    <a:bodyPr/>
                    <a:lstStyle/>
                    <a:p>
                      <a:pPr marL="0" marR="0">
                        <a:spcBef>
                          <a:spcPts val="0"/>
                        </a:spcBef>
                        <a:spcAft>
                          <a:spcPts val="0"/>
                        </a:spcAft>
                      </a:pPr>
                      <a:r>
                        <a:rPr lang="en-US" sz="1600" dirty="0">
                          <a:effectLst/>
                        </a:rPr>
                        <a:t> Actions</a:t>
                      </a:r>
                      <a:endParaRPr lang="en-US" sz="1600" dirty="0">
                        <a:effectLst/>
                        <a:latin typeface="Times New Roman"/>
                        <a:ea typeface="ＭＳ 明朝"/>
                      </a:endParaRPr>
                    </a:p>
                  </a:txBody>
                  <a:tcPr marL="68580" marR="68580" marT="0" marB="0"/>
                </a:tc>
                <a:tc>
                  <a:txBody>
                    <a:bodyPr/>
                    <a:lstStyle/>
                    <a:p>
                      <a:pPr marL="0" marR="0">
                        <a:spcBef>
                          <a:spcPts val="0"/>
                        </a:spcBef>
                        <a:spcAft>
                          <a:spcPts val="0"/>
                        </a:spcAft>
                      </a:pPr>
                      <a:r>
                        <a:rPr lang="en-US" sz="1600" dirty="0">
                          <a:effectLst/>
                        </a:rPr>
                        <a:t>Comments</a:t>
                      </a:r>
                      <a:endParaRPr lang="en-US" sz="1600" dirty="0">
                        <a:effectLst/>
                        <a:latin typeface="Times New Roman"/>
                        <a:ea typeface="ＭＳ 明朝"/>
                      </a:endParaRPr>
                    </a:p>
                  </a:txBody>
                  <a:tcPr marL="68580" marR="68580" marT="0" marB="0"/>
                </a:tc>
                <a:extLst>
                  <a:ext uri="{0D108BD9-81ED-4DB2-BD59-A6C34878D82A}">
                    <a16:rowId xmlns:a16="http://schemas.microsoft.com/office/drawing/2014/main" val="10000"/>
                  </a:ext>
                </a:extLst>
              </a:tr>
              <a:tr h="370840">
                <a:tc>
                  <a:txBody>
                    <a:bodyPr/>
                    <a:lstStyle/>
                    <a:p>
                      <a:pPr marL="0" marR="0">
                        <a:spcBef>
                          <a:spcPts val="0"/>
                        </a:spcBef>
                        <a:spcAft>
                          <a:spcPts val="0"/>
                        </a:spcAft>
                      </a:pPr>
                      <a:r>
                        <a:rPr lang="en-US" sz="1600">
                          <a:effectLst/>
                        </a:rPr>
                        <a:t>IF</a:t>
                      </a:r>
                      <a:endParaRPr lang="en-US" sz="1600">
                        <a:effectLst/>
                        <a:latin typeface="Times New Roman"/>
                        <a:ea typeface="ＭＳ 明朝"/>
                      </a:endParaRPr>
                    </a:p>
                  </a:txBody>
                  <a:tcPr marL="68580" marR="68580" marT="0" marB="0"/>
                </a:tc>
                <a:tc>
                  <a:txBody>
                    <a:bodyPr/>
                    <a:lstStyle/>
                    <a:p>
                      <a:pPr marL="0" marR="0">
                        <a:spcBef>
                          <a:spcPts val="0"/>
                        </a:spcBef>
                        <a:spcAft>
                          <a:spcPts val="0"/>
                        </a:spcAft>
                      </a:pPr>
                      <a:r>
                        <a:rPr lang="en-US" sz="1600" dirty="0">
                          <a:effectLst/>
                        </a:rPr>
                        <a:t>MEM[PC] </a:t>
                      </a:r>
                      <a:r>
                        <a:rPr lang="en-US" sz="1600" dirty="0">
                          <a:effectLst/>
                          <a:sym typeface="Wingdings"/>
                        </a:rPr>
                        <a:t></a:t>
                      </a:r>
                      <a:r>
                        <a:rPr lang="en-US" sz="1600" dirty="0">
                          <a:effectLst/>
                        </a:rPr>
                        <a:t> FBUF.IR</a:t>
                      </a:r>
                    </a:p>
                    <a:p>
                      <a:pPr marL="0" marR="0">
                        <a:spcBef>
                          <a:spcPts val="0"/>
                        </a:spcBef>
                        <a:spcAft>
                          <a:spcPts val="0"/>
                        </a:spcAft>
                      </a:pPr>
                      <a:r>
                        <a:rPr lang="en-US" sz="1600" dirty="0">
                          <a:effectLst/>
                        </a:rPr>
                        <a:t>PC + 1 </a:t>
                      </a:r>
                      <a:r>
                        <a:rPr lang="en-US" sz="1600" dirty="0">
                          <a:effectLst/>
                          <a:sym typeface="Wingdings"/>
                        </a:rPr>
                        <a:t></a:t>
                      </a:r>
                      <a:r>
                        <a:rPr lang="en-US" sz="1600" dirty="0">
                          <a:effectLst/>
                        </a:rPr>
                        <a:t> PC</a:t>
                      </a:r>
                    </a:p>
                    <a:p>
                      <a:pPr marL="0" marR="0">
                        <a:spcBef>
                          <a:spcPts val="0"/>
                        </a:spcBef>
                        <a:spcAft>
                          <a:spcPts val="0"/>
                        </a:spcAft>
                      </a:pPr>
                      <a:endParaRPr lang="en-US" sz="1600" dirty="0">
                        <a:effectLst/>
                        <a:latin typeface="Times New Roman"/>
                        <a:ea typeface="ＭＳ 明朝"/>
                      </a:endParaRPr>
                    </a:p>
                  </a:txBody>
                  <a:tcPr marL="68580" marR="68580" marT="0" marB="0"/>
                </a:tc>
                <a:tc>
                  <a:txBody>
                    <a:bodyPr/>
                    <a:lstStyle/>
                    <a:p>
                      <a:pPr marL="0" marR="0">
                        <a:spcBef>
                          <a:spcPts val="0"/>
                        </a:spcBef>
                        <a:spcAft>
                          <a:spcPts val="0"/>
                        </a:spcAft>
                      </a:pPr>
                      <a:r>
                        <a:rPr lang="en-US" sz="1600">
                          <a:effectLst/>
                        </a:rPr>
                        <a:t>Instruction is fetched from memory and placed in FBUF (which is essentially the IR)</a:t>
                      </a:r>
                      <a:endParaRPr lang="en-US" sz="1600">
                        <a:effectLst/>
                        <a:latin typeface="Times New Roman"/>
                        <a:ea typeface="ＭＳ 明朝"/>
                      </a:endParaRPr>
                    </a:p>
                  </a:txBody>
                  <a:tcPr marL="68580" marR="68580" marT="0" marB="0"/>
                </a:tc>
                <a:extLst>
                  <a:ext uri="{0D108BD9-81ED-4DB2-BD59-A6C34878D82A}">
                    <a16:rowId xmlns:a16="http://schemas.microsoft.com/office/drawing/2014/main" val="10001"/>
                  </a:ext>
                </a:extLst>
              </a:tr>
              <a:tr h="370840">
                <a:tc>
                  <a:txBody>
                    <a:bodyPr/>
                    <a:lstStyle/>
                    <a:p>
                      <a:pPr marL="0" marR="0">
                        <a:spcBef>
                          <a:spcPts val="0"/>
                        </a:spcBef>
                        <a:spcAft>
                          <a:spcPts val="0"/>
                        </a:spcAft>
                      </a:pPr>
                      <a:r>
                        <a:rPr lang="en-US" sz="1600">
                          <a:effectLst/>
                        </a:rPr>
                        <a:t>ID/RR</a:t>
                      </a:r>
                      <a:endParaRPr lang="en-US" sz="1600">
                        <a:effectLst/>
                        <a:latin typeface="Times New Roman"/>
                        <a:ea typeface="ＭＳ 明朝"/>
                      </a:endParaRPr>
                    </a:p>
                  </a:txBody>
                  <a:tcPr marL="68580" marR="68580" marT="0" marB="0"/>
                </a:tc>
                <a:tc>
                  <a:txBody>
                    <a:bodyPr/>
                    <a:lstStyle/>
                    <a:p>
                      <a:pPr marL="0" marR="0">
                        <a:spcBef>
                          <a:spcPts val="0"/>
                        </a:spcBef>
                        <a:spcAft>
                          <a:spcPts val="0"/>
                        </a:spcAft>
                      </a:pPr>
                      <a:r>
                        <a:rPr lang="en-US" sz="1600" dirty="0">
                          <a:effectLst/>
                        </a:rPr>
                        <a:t>DPRF[</a:t>
                      </a:r>
                      <a:r>
                        <a:rPr lang="en-US" sz="1600" dirty="0" err="1">
                          <a:effectLst/>
                        </a:rPr>
                        <a:t>FBUF.IR.Ry</a:t>
                      </a:r>
                      <a:r>
                        <a:rPr lang="en-US" sz="1600" dirty="0">
                          <a:effectLst/>
                        </a:rPr>
                        <a:t>] </a:t>
                      </a:r>
                      <a:r>
                        <a:rPr lang="en-US" sz="1600" dirty="0">
                          <a:effectLst/>
                          <a:sym typeface="Wingdings"/>
                        </a:rPr>
                        <a:t></a:t>
                      </a:r>
                      <a:r>
                        <a:rPr lang="en-US" sz="1600" dirty="0">
                          <a:effectLst/>
                        </a:rPr>
                        <a:t> DBUF.A</a:t>
                      </a:r>
                    </a:p>
                    <a:p>
                      <a:pPr marL="0" marR="0">
                        <a:spcBef>
                          <a:spcPts val="0"/>
                        </a:spcBef>
                        <a:spcAft>
                          <a:spcPts val="0"/>
                        </a:spcAft>
                      </a:pPr>
                      <a:r>
                        <a:rPr lang="en-US" sz="1600" dirty="0">
                          <a:effectLst/>
                        </a:rPr>
                        <a:t>DPRF[</a:t>
                      </a:r>
                      <a:r>
                        <a:rPr lang="en-US" sz="1600" dirty="0" err="1">
                          <a:effectLst/>
                        </a:rPr>
                        <a:t>FBUF.IR.Rz</a:t>
                      </a:r>
                      <a:r>
                        <a:rPr lang="en-US" sz="1600" dirty="0">
                          <a:effectLst/>
                        </a:rPr>
                        <a:t>] </a:t>
                      </a:r>
                      <a:r>
                        <a:rPr lang="en-US" sz="1600" dirty="0">
                          <a:effectLst/>
                          <a:sym typeface="Wingdings"/>
                        </a:rPr>
                        <a:t></a:t>
                      </a:r>
                      <a:r>
                        <a:rPr lang="en-US" sz="1600" dirty="0">
                          <a:effectLst/>
                        </a:rPr>
                        <a:t> DBUF.B</a:t>
                      </a:r>
                    </a:p>
                    <a:p>
                      <a:pPr marL="0" marR="0">
                        <a:spcBef>
                          <a:spcPts val="0"/>
                        </a:spcBef>
                        <a:spcAft>
                          <a:spcPts val="0"/>
                        </a:spcAft>
                      </a:pPr>
                      <a:r>
                        <a:rPr lang="en-US" sz="1600" dirty="0" err="1">
                          <a:effectLst/>
                        </a:rPr>
                        <a:t>FBUF.IR.Opcode</a:t>
                      </a:r>
                      <a:r>
                        <a:rPr lang="en-US" sz="1600" dirty="0">
                          <a:effectLst/>
                        </a:rPr>
                        <a:t> </a:t>
                      </a:r>
                      <a:r>
                        <a:rPr lang="en-US" sz="1600" dirty="0">
                          <a:effectLst/>
                          <a:sym typeface="Wingdings"/>
                        </a:rPr>
                        <a:t></a:t>
                      </a:r>
                      <a:r>
                        <a:rPr lang="en-US" sz="1600" dirty="0">
                          <a:effectLst/>
                        </a:rPr>
                        <a:t> </a:t>
                      </a:r>
                      <a:r>
                        <a:rPr lang="en-US" sz="1600" dirty="0" err="1">
                          <a:effectLst/>
                        </a:rPr>
                        <a:t>DBUF.Opcode</a:t>
                      </a:r>
                      <a:endParaRPr lang="en-US" sz="1600" dirty="0">
                        <a:effectLst/>
                      </a:endParaRPr>
                    </a:p>
                    <a:p>
                      <a:pPr marL="0" marR="0">
                        <a:spcBef>
                          <a:spcPts val="0"/>
                        </a:spcBef>
                        <a:spcAft>
                          <a:spcPts val="0"/>
                        </a:spcAft>
                      </a:pPr>
                      <a:r>
                        <a:rPr lang="en-US" sz="1600" dirty="0" err="1">
                          <a:effectLst/>
                        </a:rPr>
                        <a:t>FBUF.IR.Rx</a:t>
                      </a:r>
                      <a:r>
                        <a:rPr lang="en-US" sz="1600" dirty="0">
                          <a:effectLst/>
                        </a:rPr>
                        <a:t> </a:t>
                      </a:r>
                      <a:r>
                        <a:rPr lang="en-US" sz="1600" dirty="0">
                          <a:effectLst/>
                          <a:sym typeface="Wingdings"/>
                        </a:rPr>
                        <a:t></a:t>
                      </a:r>
                      <a:r>
                        <a:rPr lang="en-US" sz="1600" dirty="0">
                          <a:effectLst/>
                        </a:rPr>
                        <a:t> </a:t>
                      </a:r>
                      <a:r>
                        <a:rPr lang="en-US" sz="1600" dirty="0" err="1">
                          <a:effectLst/>
                        </a:rPr>
                        <a:t>DBUF.Rx</a:t>
                      </a:r>
                      <a:endParaRPr lang="en-US" sz="1600" dirty="0">
                        <a:effectLst/>
                      </a:endParaRPr>
                    </a:p>
                    <a:p>
                      <a:pPr marL="0" marR="0">
                        <a:spcBef>
                          <a:spcPts val="0"/>
                        </a:spcBef>
                        <a:spcAft>
                          <a:spcPts val="0"/>
                        </a:spcAft>
                      </a:pPr>
                      <a:endParaRPr lang="en-US" sz="1600" dirty="0">
                        <a:effectLst/>
                        <a:latin typeface="Times New Roman"/>
                        <a:ea typeface="ＭＳ 明朝"/>
                      </a:endParaRPr>
                    </a:p>
                  </a:txBody>
                  <a:tcPr marL="68580" marR="68580" marT="0" marB="0"/>
                </a:tc>
                <a:tc>
                  <a:txBody>
                    <a:bodyPr/>
                    <a:lstStyle/>
                    <a:p>
                      <a:pPr marL="0" marR="0">
                        <a:spcBef>
                          <a:spcPts val="0"/>
                        </a:spcBef>
                        <a:spcAft>
                          <a:spcPts val="0"/>
                        </a:spcAft>
                      </a:pPr>
                      <a:r>
                        <a:rPr lang="en-US" sz="1600">
                          <a:effectLst/>
                        </a:rPr>
                        <a:t>Read register Ry into DBUF.A</a:t>
                      </a:r>
                    </a:p>
                    <a:p>
                      <a:pPr marL="0" marR="0">
                        <a:spcBef>
                          <a:spcPts val="0"/>
                        </a:spcBef>
                        <a:spcAft>
                          <a:spcPts val="0"/>
                        </a:spcAft>
                      </a:pPr>
                      <a:r>
                        <a:rPr lang="en-US" sz="1600">
                          <a:effectLst/>
                        </a:rPr>
                        <a:t>Read register Rz into DBUF.B</a:t>
                      </a:r>
                    </a:p>
                    <a:p>
                      <a:pPr marL="0" marR="0">
                        <a:spcBef>
                          <a:spcPts val="0"/>
                        </a:spcBef>
                        <a:spcAft>
                          <a:spcPts val="0"/>
                        </a:spcAft>
                      </a:pPr>
                      <a:r>
                        <a:rPr lang="en-US" sz="1600">
                          <a:effectLst/>
                        </a:rPr>
                        <a:t>Copy opcode from FBUF to DBUF</a:t>
                      </a:r>
                    </a:p>
                    <a:p>
                      <a:pPr marL="0" marR="0">
                        <a:spcBef>
                          <a:spcPts val="0"/>
                        </a:spcBef>
                        <a:spcAft>
                          <a:spcPts val="0"/>
                        </a:spcAft>
                      </a:pPr>
                      <a:r>
                        <a:rPr lang="en-US" sz="1600">
                          <a:effectLst/>
                        </a:rPr>
                        <a:t>Copy Rx from FBUF to DBUF</a:t>
                      </a:r>
                      <a:endParaRPr lang="en-US" sz="1600">
                        <a:effectLst/>
                        <a:latin typeface="Times New Roman"/>
                        <a:ea typeface="ＭＳ 明朝"/>
                      </a:endParaRPr>
                    </a:p>
                  </a:txBody>
                  <a:tcPr marL="68580" marR="68580" marT="0" marB="0"/>
                </a:tc>
                <a:extLst>
                  <a:ext uri="{0D108BD9-81ED-4DB2-BD59-A6C34878D82A}">
                    <a16:rowId xmlns:a16="http://schemas.microsoft.com/office/drawing/2014/main" val="10002"/>
                  </a:ext>
                </a:extLst>
              </a:tr>
              <a:tr h="370840">
                <a:tc>
                  <a:txBody>
                    <a:bodyPr/>
                    <a:lstStyle/>
                    <a:p>
                      <a:pPr marL="0" marR="0">
                        <a:spcBef>
                          <a:spcPts val="0"/>
                        </a:spcBef>
                        <a:spcAft>
                          <a:spcPts val="0"/>
                        </a:spcAft>
                      </a:pPr>
                      <a:r>
                        <a:rPr lang="en-US" sz="1600">
                          <a:effectLst/>
                        </a:rPr>
                        <a:t>EX</a:t>
                      </a:r>
                      <a:endParaRPr lang="en-US" sz="1600">
                        <a:effectLst/>
                        <a:latin typeface="Times New Roman"/>
                        <a:ea typeface="ＭＳ 明朝"/>
                      </a:endParaRPr>
                    </a:p>
                  </a:txBody>
                  <a:tcPr marL="68580" marR="68580" marT="0" marB="0"/>
                </a:tc>
                <a:tc>
                  <a:txBody>
                    <a:bodyPr/>
                    <a:lstStyle/>
                    <a:p>
                      <a:pPr marL="0" marR="0">
                        <a:spcBef>
                          <a:spcPts val="0"/>
                        </a:spcBef>
                        <a:spcAft>
                          <a:spcPts val="0"/>
                        </a:spcAft>
                      </a:pPr>
                      <a:r>
                        <a:rPr lang="en-US" sz="1600" dirty="0">
                          <a:effectLst/>
                        </a:rPr>
                        <a:t>DBUF.A + DBUF.B </a:t>
                      </a:r>
                      <a:r>
                        <a:rPr lang="en-US" sz="1600" dirty="0">
                          <a:effectLst/>
                          <a:sym typeface="Wingdings"/>
                        </a:rPr>
                        <a:t></a:t>
                      </a:r>
                      <a:r>
                        <a:rPr lang="en-US" sz="1600" dirty="0">
                          <a:effectLst/>
                        </a:rPr>
                        <a:t> </a:t>
                      </a:r>
                      <a:r>
                        <a:rPr lang="en-US" sz="1600" dirty="0" err="1">
                          <a:effectLst/>
                        </a:rPr>
                        <a:t>EBUF.Result</a:t>
                      </a:r>
                      <a:endParaRPr lang="en-US" sz="1600" dirty="0">
                        <a:effectLst/>
                      </a:endParaRPr>
                    </a:p>
                    <a:p>
                      <a:pPr marL="0" marR="0">
                        <a:spcBef>
                          <a:spcPts val="0"/>
                        </a:spcBef>
                        <a:spcAft>
                          <a:spcPts val="0"/>
                        </a:spcAft>
                      </a:pPr>
                      <a:r>
                        <a:rPr lang="en-US" sz="1600" dirty="0">
                          <a:effectLst/>
                        </a:rPr>
                        <a:t>DBUF.OPCODE </a:t>
                      </a:r>
                      <a:r>
                        <a:rPr lang="en-US" sz="1600" dirty="0">
                          <a:effectLst/>
                          <a:sym typeface="Wingdings"/>
                        </a:rPr>
                        <a:t></a:t>
                      </a:r>
                      <a:r>
                        <a:rPr lang="en-US" sz="1600" dirty="0">
                          <a:effectLst/>
                        </a:rPr>
                        <a:t> </a:t>
                      </a:r>
                      <a:r>
                        <a:rPr lang="en-US" sz="1600" dirty="0" err="1">
                          <a:effectLst/>
                        </a:rPr>
                        <a:t>EBUF.Opcode</a:t>
                      </a:r>
                      <a:endParaRPr lang="en-US" sz="1600" dirty="0">
                        <a:effectLst/>
                      </a:endParaRPr>
                    </a:p>
                    <a:p>
                      <a:pPr marL="0" marR="0">
                        <a:spcBef>
                          <a:spcPts val="0"/>
                        </a:spcBef>
                        <a:spcAft>
                          <a:spcPts val="0"/>
                        </a:spcAft>
                      </a:pPr>
                      <a:r>
                        <a:rPr lang="en-US" sz="1600" dirty="0" err="1">
                          <a:effectLst/>
                        </a:rPr>
                        <a:t>DBUF.Rx</a:t>
                      </a:r>
                      <a:r>
                        <a:rPr lang="en-US" sz="1600" dirty="0">
                          <a:effectLst/>
                        </a:rPr>
                        <a:t> </a:t>
                      </a:r>
                      <a:r>
                        <a:rPr lang="en-US" sz="1600" dirty="0">
                          <a:effectLst/>
                          <a:sym typeface="Wingdings"/>
                        </a:rPr>
                        <a:t></a:t>
                      </a:r>
                      <a:r>
                        <a:rPr lang="en-US" sz="1600" dirty="0">
                          <a:effectLst/>
                        </a:rPr>
                        <a:t> </a:t>
                      </a:r>
                      <a:r>
                        <a:rPr lang="en-US" sz="1600" dirty="0" err="1">
                          <a:effectLst/>
                        </a:rPr>
                        <a:t>EBUF.Rx</a:t>
                      </a:r>
                      <a:endParaRPr lang="en-US" sz="1600" dirty="0">
                        <a:effectLst/>
                      </a:endParaRPr>
                    </a:p>
                    <a:p>
                      <a:pPr marL="0" marR="0">
                        <a:spcBef>
                          <a:spcPts val="0"/>
                        </a:spcBef>
                        <a:spcAft>
                          <a:spcPts val="0"/>
                        </a:spcAft>
                      </a:pPr>
                      <a:endParaRPr lang="en-US" sz="1600" dirty="0">
                        <a:effectLst/>
                        <a:latin typeface="Times New Roman"/>
                        <a:ea typeface="ＭＳ 明朝"/>
                      </a:endParaRPr>
                    </a:p>
                  </a:txBody>
                  <a:tcPr marL="68580" marR="68580" marT="0" marB="0"/>
                </a:tc>
                <a:tc>
                  <a:txBody>
                    <a:bodyPr/>
                    <a:lstStyle/>
                    <a:p>
                      <a:pPr marL="0" marR="0">
                        <a:spcBef>
                          <a:spcPts val="0"/>
                        </a:spcBef>
                        <a:spcAft>
                          <a:spcPts val="0"/>
                        </a:spcAft>
                      </a:pPr>
                      <a:r>
                        <a:rPr lang="en-US" sz="1600" dirty="0">
                          <a:effectLst/>
                        </a:rPr>
                        <a:t>Perform addition</a:t>
                      </a:r>
                    </a:p>
                    <a:p>
                      <a:pPr marL="0" marR="0">
                        <a:spcBef>
                          <a:spcPts val="0"/>
                        </a:spcBef>
                        <a:spcAft>
                          <a:spcPts val="0"/>
                        </a:spcAft>
                      </a:pPr>
                      <a:r>
                        <a:rPr lang="en-US" sz="1600" dirty="0">
                          <a:effectLst/>
                        </a:rPr>
                        <a:t>Copy </a:t>
                      </a:r>
                      <a:r>
                        <a:rPr lang="en-US" sz="1600" dirty="0" err="1">
                          <a:effectLst/>
                        </a:rPr>
                        <a:t>opcode</a:t>
                      </a:r>
                      <a:r>
                        <a:rPr lang="en-US" sz="1600" dirty="0">
                          <a:effectLst/>
                        </a:rPr>
                        <a:t> from DBUF to EBUF</a:t>
                      </a:r>
                    </a:p>
                    <a:p>
                      <a:pPr marL="0" marR="0">
                        <a:spcBef>
                          <a:spcPts val="0"/>
                        </a:spcBef>
                        <a:spcAft>
                          <a:spcPts val="0"/>
                        </a:spcAft>
                      </a:pPr>
                      <a:r>
                        <a:rPr lang="en-US" sz="1600" dirty="0">
                          <a:effectLst/>
                        </a:rPr>
                        <a:t>Copy Rx from DBUF to EBUF</a:t>
                      </a:r>
                      <a:endParaRPr lang="en-US" sz="1600" dirty="0">
                        <a:effectLst/>
                        <a:latin typeface="Times New Roman"/>
                        <a:ea typeface="ＭＳ 明朝"/>
                      </a:endParaRPr>
                    </a:p>
                  </a:txBody>
                  <a:tcPr marL="68580" marR="68580" marT="0" marB="0"/>
                </a:tc>
                <a:extLst>
                  <a:ext uri="{0D108BD9-81ED-4DB2-BD59-A6C34878D82A}">
                    <a16:rowId xmlns:a16="http://schemas.microsoft.com/office/drawing/2014/main" val="10003"/>
                  </a:ext>
                </a:extLst>
              </a:tr>
              <a:tr h="370840">
                <a:tc>
                  <a:txBody>
                    <a:bodyPr/>
                    <a:lstStyle/>
                    <a:p>
                      <a:pPr marL="0" marR="0">
                        <a:spcBef>
                          <a:spcPts val="0"/>
                        </a:spcBef>
                        <a:spcAft>
                          <a:spcPts val="0"/>
                        </a:spcAft>
                      </a:pPr>
                      <a:r>
                        <a:rPr lang="en-US" sz="1600">
                          <a:effectLst/>
                        </a:rPr>
                        <a:t>MEM</a:t>
                      </a:r>
                      <a:endParaRPr lang="en-US" sz="1600">
                        <a:effectLst/>
                        <a:latin typeface="Times New Roman"/>
                        <a:ea typeface="ＭＳ 明朝"/>
                      </a:endParaRPr>
                    </a:p>
                  </a:txBody>
                  <a:tcPr marL="68580" marR="68580" marT="0" marB="0"/>
                </a:tc>
                <a:tc>
                  <a:txBody>
                    <a:bodyPr/>
                    <a:lstStyle/>
                    <a:p>
                      <a:pPr marL="0" marR="0">
                        <a:spcBef>
                          <a:spcPts val="0"/>
                        </a:spcBef>
                        <a:spcAft>
                          <a:spcPts val="0"/>
                        </a:spcAft>
                      </a:pPr>
                      <a:r>
                        <a:rPr lang="en-US" sz="1600" dirty="0">
                          <a:effectLst/>
                        </a:rPr>
                        <a:t>EBUF </a:t>
                      </a:r>
                      <a:r>
                        <a:rPr lang="en-US" sz="1600" dirty="0">
                          <a:effectLst/>
                          <a:sym typeface="Wingdings"/>
                        </a:rPr>
                        <a:t></a:t>
                      </a:r>
                      <a:r>
                        <a:rPr lang="en-US" sz="1600" dirty="0">
                          <a:effectLst/>
                        </a:rPr>
                        <a:t> MBUF</a:t>
                      </a:r>
                    </a:p>
                    <a:p>
                      <a:pPr marL="0" marR="0">
                        <a:spcBef>
                          <a:spcPts val="0"/>
                        </a:spcBef>
                        <a:spcAft>
                          <a:spcPts val="0"/>
                        </a:spcAft>
                      </a:pPr>
                      <a:endParaRPr lang="en-US" sz="1600" dirty="0">
                        <a:effectLst/>
                        <a:latin typeface="Times New Roman"/>
                        <a:ea typeface="ＭＳ 明朝"/>
                      </a:endParaRPr>
                    </a:p>
                  </a:txBody>
                  <a:tcPr marL="68580" marR="68580" marT="0" marB="0"/>
                </a:tc>
                <a:tc>
                  <a:txBody>
                    <a:bodyPr/>
                    <a:lstStyle/>
                    <a:p>
                      <a:pPr marL="0" marR="0">
                        <a:spcBef>
                          <a:spcPts val="0"/>
                        </a:spcBef>
                        <a:spcAft>
                          <a:spcPts val="0"/>
                        </a:spcAft>
                      </a:pPr>
                      <a:r>
                        <a:rPr lang="en-US" sz="1600" dirty="0">
                          <a:effectLst/>
                        </a:rPr>
                        <a:t>Copy EBUF to MBUF</a:t>
                      </a:r>
                      <a:endParaRPr lang="en-US" sz="1600" dirty="0">
                        <a:effectLst/>
                        <a:latin typeface="Times New Roman"/>
                        <a:ea typeface="ＭＳ 明朝"/>
                      </a:endParaRPr>
                    </a:p>
                  </a:txBody>
                  <a:tcPr marL="68580" marR="68580" marT="0" marB="0"/>
                </a:tc>
                <a:extLst>
                  <a:ext uri="{0D108BD9-81ED-4DB2-BD59-A6C34878D82A}">
                    <a16:rowId xmlns:a16="http://schemas.microsoft.com/office/drawing/2014/main" val="10004"/>
                  </a:ext>
                </a:extLst>
              </a:tr>
              <a:tr h="370840">
                <a:tc>
                  <a:txBody>
                    <a:bodyPr/>
                    <a:lstStyle/>
                    <a:p>
                      <a:pPr marL="0" marR="0">
                        <a:spcBef>
                          <a:spcPts val="0"/>
                        </a:spcBef>
                        <a:spcAft>
                          <a:spcPts val="0"/>
                        </a:spcAft>
                      </a:pPr>
                      <a:r>
                        <a:rPr lang="en-US" sz="1600" dirty="0">
                          <a:effectLst/>
                        </a:rPr>
                        <a:t>WB</a:t>
                      </a:r>
                      <a:endParaRPr lang="en-US" sz="1600" dirty="0">
                        <a:effectLst/>
                        <a:latin typeface="Times New Roman"/>
                        <a:ea typeface="ＭＳ 明朝"/>
                      </a:endParaRPr>
                    </a:p>
                  </a:txBody>
                  <a:tcPr marL="68580" marR="68580" marT="0" marB="0"/>
                </a:tc>
                <a:tc>
                  <a:txBody>
                    <a:bodyPr/>
                    <a:lstStyle/>
                    <a:p>
                      <a:pPr marL="0" marR="0">
                        <a:spcBef>
                          <a:spcPts val="0"/>
                        </a:spcBef>
                        <a:spcAft>
                          <a:spcPts val="0"/>
                        </a:spcAft>
                      </a:pPr>
                      <a:r>
                        <a:rPr lang="en-US" sz="1600" dirty="0" err="1">
                          <a:effectLst/>
                        </a:rPr>
                        <a:t>MBUF.Result</a:t>
                      </a:r>
                      <a:r>
                        <a:rPr lang="en-US" sz="1600" dirty="0">
                          <a:effectLst/>
                        </a:rPr>
                        <a:t> </a:t>
                      </a:r>
                      <a:r>
                        <a:rPr lang="en-US" sz="1600" dirty="0">
                          <a:effectLst/>
                          <a:sym typeface="Wingdings"/>
                        </a:rPr>
                        <a:t></a:t>
                      </a:r>
                      <a:r>
                        <a:rPr lang="en-US" sz="1600" dirty="0">
                          <a:effectLst/>
                        </a:rPr>
                        <a:t> DPRF[</a:t>
                      </a:r>
                      <a:r>
                        <a:rPr lang="en-US" sz="1600" dirty="0" err="1">
                          <a:effectLst/>
                        </a:rPr>
                        <a:t>MBUF.Rx</a:t>
                      </a:r>
                      <a:r>
                        <a:rPr lang="en-US" sz="1600" dirty="0">
                          <a:effectLst/>
                        </a:rPr>
                        <a:t>]</a:t>
                      </a:r>
                      <a:endParaRPr lang="en-US" sz="1600" dirty="0">
                        <a:effectLst/>
                        <a:latin typeface="Times New Roman"/>
                        <a:ea typeface="ＭＳ 明朝"/>
                      </a:endParaRPr>
                    </a:p>
                  </a:txBody>
                  <a:tcPr marL="68580" marR="68580" marT="0" marB="0"/>
                </a:tc>
                <a:tc>
                  <a:txBody>
                    <a:bodyPr/>
                    <a:lstStyle/>
                    <a:p>
                      <a:pPr marL="0" marR="0">
                        <a:spcBef>
                          <a:spcPts val="0"/>
                        </a:spcBef>
                        <a:spcAft>
                          <a:spcPts val="0"/>
                        </a:spcAft>
                      </a:pPr>
                      <a:r>
                        <a:rPr lang="en-US" sz="1600" dirty="0">
                          <a:effectLst/>
                        </a:rPr>
                        <a:t>Write the result of addition into register Rx</a:t>
                      </a:r>
                      <a:endParaRPr lang="en-US" sz="1600" dirty="0">
                        <a:effectLst/>
                        <a:latin typeface="Times New Roman"/>
                        <a:ea typeface="ＭＳ 明朝"/>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266119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1"/>
          <p:cNvSpPr txBox="1">
            <a:spLocks noChangeArrowheads="1"/>
          </p:cNvSpPr>
          <p:nvPr/>
        </p:nvSpPr>
        <p:spPr bwMode="auto">
          <a:xfrm>
            <a:off x="930697" y="2503434"/>
            <a:ext cx="6923088" cy="181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2800" dirty="0"/>
              <a:t>Considering only the Add instruction, </a:t>
            </a:r>
          </a:p>
          <a:p>
            <a:pPr eaLnBrk="1" hangingPunct="1"/>
            <a:r>
              <a:rPr lang="en-US" sz="2800" dirty="0"/>
              <a:t>quantify the sizes of the various buffers</a:t>
            </a:r>
          </a:p>
          <a:p>
            <a:pPr eaLnBrk="1" hangingPunct="1"/>
            <a:r>
              <a:rPr lang="en-US" sz="2800" dirty="0"/>
              <a:t>between the stages of the above pipeline.</a:t>
            </a:r>
          </a:p>
          <a:p>
            <a:pPr eaLnBrk="1" hangingPunct="1"/>
            <a:endParaRPr lang="en-US" sz="2800" dirty="0"/>
          </a:p>
        </p:txBody>
      </p:sp>
      <p:sp>
        <p:nvSpPr>
          <p:cNvPr id="28675" name="TextBox 2"/>
          <p:cNvSpPr txBox="1">
            <a:spLocks noChangeArrowheads="1"/>
          </p:cNvSpPr>
          <p:nvPr/>
        </p:nvSpPr>
        <p:spPr bwMode="auto">
          <a:xfrm>
            <a:off x="3175422" y="4573534"/>
            <a:ext cx="1228725" cy="156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a:t>FBUF?</a:t>
            </a:r>
          </a:p>
          <a:p>
            <a:pPr eaLnBrk="1" hangingPunct="1"/>
            <a:r>
              <a:rPr lang="en-US"/>
              <a:t>DBUF?</a:t>
            </a:r>
          </a:p>
          <a:p>
            <a:pPr eaLnBrk="1" hangingPunct="1"/>
            <a:r>
              <a:rPr lang="en-US"/>
              <a:t>EBUF?</a:t>
            </a:r>
          </a:p>
          <a:p>
            <a:pPr eaLnBrk="1" hangingPunct="1"/>
            <a:r>
              <a:rPr lang="en-US"/>
              <a:t>MBUF?</a:t>
            </a:r>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209218732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163" y="371182"/>
            <a:ext cx="8574087" cy="967840"/>
          </a:xfrm>
        </p:spPr>
        <p:txBody>
          <a:bodyPr/>
          <a:lstStyle/>
          <a:p>
            <a:r>
              <a:rPr lang="en-US" dirty="0"/>
              <a:t>How does this pipeline work for ADD?</a:t>
            </a:r>
          </a:p>
        </p:txBody>
      </p:sp>
      <p:graphicFrame>
        <p:nvGraphicFramePr>
          <p:cNvPr id="6" name="Table 5"/>
          <p:cNvGraphicFramePr>
            <a:graphicFrameLocks noGrp="1"/>
          </p:cNvGraphicFramePr>
          <p:nvPr/>
        </p:nvGraphicFramePr>
        <p:xfrm>
          <a:off x="379205" y="5436663"/>
          <a:ext cx="8346855" cy="370840"/>
        </p:xfrm>
        <a:graphic>
          <a:graphicData uri="http://schemas.openxmlformats.org/drawingml/2006/table">
            <a:tbl>
              <a:tblPr bandRow="1">
                <a:tableStyleId>{BDBED569-4797-4DF1-A0F4-6AAB3CD982D8}</a:tableStyleId>
              </a:tblPr>
              <a:tblGrid>
                <a:gridCol w="1669371">
                  <a:extLst>
                    <a:ext uri="{9D8B030D-6E8A-4147-A177-3AD203B41FA5}">
                      <a16:colId xmlns:a16="http://schemas.microsoft.com/office/drawing/2014/main" val="20000"/>
                    </a:ext>
                  </a:extLst>
                </a:gridCol>
                <a:gridCol w="1669371">
                  <a:extLst>
                    <a:ext uri="{9D8B030D-6E8A-4147-A177-3AD203B41FA5}">
                      <a16:colId xmlns:a16="http://schemas.microsoft.com/office/drawing/2014/main" val="20001"/>
                    </a:ext>
                  </a:extLst>
                </a:gridCol>
                <a:gridCol w="1669371">
                  <a:extLst>
                    <a:ext uri="{9D8B030D-6E8A-4147-A177-3AD203B41FA5}">
                      <a16:colId xmlns:a16="http://schemas.microsoft.com/office/drawing/2014/main" val="20002"/>
                    </a:ext>
                  </a:extLst>
                </a:gridCol>
                <a:gridCol w="1669371">
                  <a:extLst>
                    <a:ext uri="{9D8B030D-6E8A-4147-A177-3AD203B41FA5}">
                      <a16:colId xmlns:a16="http://schemas.microsoft.com/office/drawing/2014/main" val="20003"/>
                    </a:ext>
                  </a:extLst>
                </a:gridCol>
                <a:gridCol w="1669371">
                  <a:extLst>
                    <a:ext uri="{9D8B030D-6E8A-4147-A177-3AD203B41FA5}">
                      <a16:colId xmlns:a16="http://schemas.microsoft.com/office/drawing/2014/main" val="20004"/>
                    </a:ext>
                  </a:extLst>
                </a:gridCol>
              </a:tblGrid>
              <a:tr h="370840">
                <a:tc>
                  <a:txBody>
                    <a:bodyPr/>
                    <a:lstStyle/>
                    <a:p>
                      <a:pPr algn="ctr"/>
                      <a:r>
                        <a:rPr lang="en-US" dirty="0"/>
                        <a:t>IF</a:t>
                      </a:r>
                    </a:p>
                  </a:txBody>
                  <a:tcPr/>
                </a:tc>
                <a:tc>
                  <a:txBody>
                    <a:bodyPr/>
                    <a:lstStyle/>
                    <a:p>
                      <a:pPr algn="ctr"/>
                      <a:r>
                        <a:rPr lang="en-US" dirty="0"/>
                        <a:t>ID/RR</a:t>
                      </a:r>
                    </a:p>
                  </a:txBody>
                  <a:tcPr/>
                </a:tc>
                <a:tc>
                  <a:txBody>
                    <a:bodyPr/>
                    <a:lstStyle/>
                    <a:p>
                      <a:pPr algn="ctr"/>
                      <a:r>
                        <a:rPr lang="en-US" dirty="0"/>
                        <a:t>EX</a:t>
                      </a:r>
                    </a:p>
                  </a:txBody>
                  <a:tcPr/>
                </a:tc>
                <a:tc>
                  <a:txBody>
                    <a:bodyPr/>
                    <a:lstStyle/>
                    <a:p>
                      <a:pPr algn="ctr"/>
                      <a:r>
                        <a:rPr lang="en-US" dirty="0"/>
                        <a:t>MEM</a:t>
                      </a:r>
                    </a:p>
                  </a:txBody>
                  <a:tcPr/>
                </a:tc>
                <a:tc>
                  <a:txBody>
                    <a:bodyPr/>
                    <a:lstStyle/>
                    <a:p>
                      <a:pPr algn="ctr"/>
                      <a:r>
                        <a:rPr lang="en-US" dirty="0"/>
                        <a:t>WB</a:t>
                      </a:r>
                    </a:p>
                  </a:txBody>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nvGraphicFramePr>
        <p:xfrm>
          <a:off x="949894" y="2228303"/>
          <a:ext cx="7205476" cy="2286000"/>
        </p:xfrm>
        <a:graphic>
          <a:graphicData uri="http://schemas.openxmlformats.org/drawingml/2006/table">
            <a:tbl>
              <a:tblPr bandRow="1">
                <a:tableStyleId>{E8B1032C-EA38-4F05-BA0D-38AFFFC7BED3}</a:tableStyleId>
              </a:tblPr>
              <a:tblGrid>
                <a:gridCol w="1801369">
                  <a:extLst>
                    <a:ext uri="{9D8B030D-6E8A-4147-A177-3AD203B41FA5}">
                      <a16:colId xmlns:a16="http://schemas.microsoft.com/office/drawing/2014/main" val="20000"/>
                    </a:ext>
                  </a:extLst>
                </a:gridCol>
                <a:gridCol w="1801369">
                  <a:extLst>
                    <a:ext uri="{9D8B030D-6E8A-4147-A177-3AD203B41FA5}">
                      <a16:colId xmlns:a16="http://schemas.microsoft.com/office/drawing/2014/main" val="20001"/>
                    </a:ext>
                  </a:extLst>
                </a:gridCol>
                <a:gridCol w="1801369">
                  <a:extLst>
                    <a:ext uri="{9D8B030D-6E8A-4147-A177-3AD203B41FA5}">
                      <a16:colId xmlns:a16="http://schemas.microsoft.com/office/drawing/2014/main" val="20002"/>
                    </a:ext>
                  </a:extLst>
                </a:gridCol>
                <a:gridCol w="1801369">
                  <a:extLst>
                    <a:ext uri="{9D8B030D-6E8A-4147-A177-3AD203B41FA5}">
                      <a16:colId xmlns:a16="http://schemas.microsoft.com/office/drawing/2014/main" val="20003"/>
                    </a:ext>
                  </a:extLst>
                </a:gridCol>
              </a:tblGrid>
              <a:tr h="370840">
                <a:tc>
                  <a:txBody>
                    <a:bodyPr/>
                    <a:lstStyle/>
                    <a:p>
                      <a:pPr marL="0" indent="0">
                        <a:spcBef>
                          <a:spcPts val="0"/>
                        </a:spcBef>
                        <a:buNone/>
                      </a:pPr>
                      <a:r>
                        <a:rPr lang="en-US" sz="1600" dirty="0" err="1"/>
                        <a:t>struct</a:t>
                      </a:r>
                      <a:r>
                        <a:rPr lang="en-US" sz="1600" dirty="0"/>
                        <a:t> FBUF {</a:t>
                      </a:r>
                    </a:p>
                    <a:p>
                      <a:pPr marL="0" indent="0">
                        <a:spcBef>
                          <a:spcPts val="0"/>
                        </a:spcBef>
                        <a:buNone/>
                      </a:pPr>
                      <a:r>
                        <a:rPr lang="en-US" sz="1600" dirty="0"/>
                        <a:t>    </a:t>
                      </a:r>
                      <a:r>
                        <a:rPr lang="en-US" sz="1600" dirty="0" err="1"/>
                        <a:t>struct</a:t>
                      </a:r>
                      <a:r>
                        <a:rPr lang="en-US" sz="1600" dirty="0"/>
                        <a:t> IR {</a:t>
                      </a:r>
                    </a:p>
                    <a:p>
                      <a:pPr marL="0" indent="0">
                        <a:spcBef>
                          <a:spcPts val="0"/>
                        </a:spcBef>
                        <a:buNone/>
                      </a:pPr>
                      <a:r>
                        <a:rPr lang="en-US" sz="1600" dirty="0"/>
                        <a:t>         </a:t>
                      </a:r>
                      <a:r>
                        <a:rPr lang="en-US" sz="1600" dirty="0" err="1"/>
                        <a:t>int</a:t>
                      </a:r>
                      <a:r>
                        <a:rPr lang="en-US" sz="1600" dirty="0"/>
                        <a:t> Opcode:4;</a:t>
                      </a:r>
                    </a:p>
                    <a:p>
                      <a:pPr marL="0" indent="0">
                        <a:spcBef>
                          <a:spcPts val="0"/>
                        </a:spcBef>
                        <a:buNone/>
                      </a:pPr>
                      <a:r>
                        <a:rPr lang="en-US" sz="1600" dirty="0"/>
                        <a:t>         </a:t>
                      </a:r>
                      <a:r>
                        <a:rPr lang="en-US" sz="1600" dirty="0" err="1"/>
                        <a:t>int</a:t>
                      </a:r>
                      <a:r>
                        <a:rPr lang="en-US" sz="1600" dirty="0"/>
                        <a:t> Rx:4;</a:t>
                      </a:r>
                    </a:p>
                    <a:p>
                      <a:pPr marL="0" indent="0">
                        <a:spcBef>
                          <a:spcPts val="0"/>
                        </a:spcBef>
                        <a:buNone/>
                      </a:pPr>
                      <a:r>
                        <a:rPr lang="en-US" sz="1600" dirty="0"/>
                        <a:t>         </a:t>
                      </a:r>
                      <a:r>
                        <a:rPr lang="en-US" sz="1600" dirty="0" err="1"/>
                        <a:t>int</a:t>
                      </a:r>
                      <a:r>
                        <a:rPr lang="en-US" sz="1600" dirty="0"/>
                        <a:t> Ry:4;</a:t>
                      </a:r>
                    </a:p>
                    <a:p>
                      <a:pPr marL="0" indent="0">
                        <a:spcBef>
                          <a:spcPts val="0"/>
                        </a:spcBef>
                        <a:buNone/>
                      </a:pPr>
                      <a:r>
                        <a:rPr lang="en-US" sz="1600" dirty="0"/>
                        <a:t>         </a:t>
                      </a:r>
                      <a:r>
                        <a:rPr lang="en-US" sz="1600" dirty="0" err="1"/>
                        <a:t>int</a:t>
                      </a:r>
                      <a:r>
                        <a:rPr lang="en-US" sz="1600" dirty="0"/>
                        <a:t> junk:16;</a:t>
                      </a:r>
                    </a:p>
                    <a:p>
                      <a:pPr marL="0" indent="0">
                        <a:spcBef>
                          <a:spcPts val="0"/>
                        </a:spcBef>
                        <a:buNone/>
                      </a:pPr>
                      <a:r>
                        <a:rPr lang="en-US" sz="1600" dirty="0"/>
                        <a:t>         </a:t>
                      </a:r>
                      <a:r>
                        <a:rPr lang="en-US" sz="1600" dirty="0" err="1"/>
                        <a:t>int</a:t>
                      </a:r>
                      <a:r>
                        <a:rPr lang="en-US" sz="1600" dirty="0"/>
                        <a:t> </a:t>
                      </a:r>
                      <a:r>
                        <a:rPr lang="en-US" sz="1600" dirty="0" err="1"/>
                        <a:t>Rz</a:t>
                      </a:r>
                      <a:r>
                        <a:rPr lang="en-US" sz="1600" dirty="0"/>
                        <a:t>: 4;</a:t>
                      </a:r>
                    </a:p>
                    <a:p>
                      <a:pPr marL="0" indent="0">
                        <a:spcBef>
                          <a:spcPts val="0"/>
                        </a:spcBef>
                        <a:buNone/>
                      </a:pPr>
                      <a:r>
                        <a:rPr lang="en-US" sz="1600" dirty="0"/>
                        <a:t>    } IR</a:t>
                      </a:r>
                    </a:p>
                    <a:p>
                      <a:pPr marL="0" indent="0">
                        <a:spcBef>
                          <a:spcPts val="0"/>
                        </a:spcBef>
                        <a:buNone/>
                      </a:pPr>
                      <a:r>
                        <a:rPr lang="en-US" sz="1600" dirty="0"/>
                        <a:t>} FBUF;</a:t>
                      </a:r>
                    </a:p>
                  </a:txBody>
                  <a:tcPr/>
                </a:tc>
                <a:tc>
                  <a:txBody>
                    <a:bodyPr/>
                    <a:lstStyle/>
                    <a:p>
                      <a:r>
                        <a:rPr lang="en-US" sz="1600" dirty="0" err="1"/>
                        <a:t>struct</a:t>
                      </a:r>
                      <a:r>
                        <a:rPr lang="en-US" sz="1600" dirty="0"/>
                        <a:t> DBUF {</a:t>
                      </a:r>
                    </a:p>
                    <a:p>
                      <a:r>
                        <a:rPr lang="en-US" sz="1600" dirty="0"/>
                        <a:t>    </a:t>
                      </a:r>
                      <a:r>
                        <a:rPr lang="en-US" sz="1600" dirty="0" err="1"/>
                        <a:t>int</a:t>
                      </a:r>
                      <a:r>
                        <a:rPr lang="en-US" sz="1600" dirty="0"/>
                        <a:t> Opcode:4;</a:t>
                      </a:r>
                    </a:p>
                    <a:p>
                      <a:r>
                        <a:rPr lang="en-US" sz="1600" dirty="0"/>
                        <a:t>    </a:t>
                      </a:r>
                      <a:r>
                        <a:rPr lang="en-US" sz="1600" dirty="0" err="1"/>
                        <a:t>int</a:t>
                      </a:r>
                      <a:r>
                        <a:rPr lang="en-US" sz="1600" dirty="0"/>
                        <a:t> Rx:4;</a:t>
                      </a:r>
                    </a:p>
                    <a:p>
                      <a:r>
                        <a:rPr lang="en-US" sz="1600" dirty="0"/>
                        <a:t>    </a:t>
                      </a:r>
                      <a:r>
                        <a:rPr lang="en-US" sz="1600" dirty="0" err="1"/>
                        <a:t>int</a:t>
                      </a:r>
                      <a:r>
                        <a:rPr lang="en-US" sz="1600" dirty="0"/>
                        <a:t> A:32;</a:t>
                      </a:r>
                    </a:p>
                    <a:p>
                      <a:r>
                        <a:rPr lang="en-US" sz="1600" dirty="0"/>
                        <a:t>    </a:t>
                      </a:r>
                      <a:r>
                        <a:rPr lang="en-US" sz="1600" dirty="0" err="1"/>
                        <a:t>int</a:t>
                      </a:r>
                      <a:r>
                        <a:rPr lang="en-US" sz="1600" dirty="0"/>
                        <a:t> B:32;</a:t>
                      </a:r>
                    </a:p>
                    <a:p>
                      <a:r>
                        <a:rPr lang="en-US" sz="1600" dirty="0"/>
                        <a:t>}</a:t>
                      </a:r>
                      <a:r>
                        <a:rPr lang="en-US" sz="1600" baseline="0" dirty="0"/>
                        <a:t> DBUF;</a:t>
                      </a:r>
                      <a:endParaRPr lang="en-US" sz="1600" dirty="0"/>
                    </a:p>
                  </a:txBody>
                  <a:tcPr/>
                </a:tc>
                <a:tc>
                  <a:txBody>
                    <a:bodyPr/>
                    <a:lstStyle/>
                    <a:p>
                      <a:r>
                        <a:rPr lang="en-US" sz="1600" dirty="0" err="1"/>
                        <a:t>struct</a:t>
                      </a:r>
                      <a:r>
                        <a:rPr lang="en-US" sz="1600" dirty="0"/>
                        <a:t> EBUF {</a:t>
                      </a:r>
                    </a:p>
                    <a:p>
                      <a:r>
                        <a:rPr lang="en-US" sz="1600" dirty="0"/>
                        <a:t>    </a:t>
                      </a:r>
                      <a:r>
                        <a:rPr lang="en-US" sz="1600" dirty="0" err="1"/>
                        <a:t>int</a:t>
                      </a:r>
                      <a:r>
                        <a:rPr lang="en-US" sz="1600" dirty="0"/>
                        <a:t> Opcode:4;</a:t>
                      </a:r>
                    </a:p>
                    <a:p>
                      <a:r>
                        <a:rPr lang="en-US" sz="1600" dirty="0"/>
                        <a:t>    </a:t>
                      </a:r>
                      <a:r>
                        <a:rPr lang="en-US" sz="1600" dirty="0" err="1"/>
                        <a:t>int</a:t>
                      </a:r>
                      <a:r>
                        <a:rPr lang="en-US" sz="1600" dirty="0"/>
                        <a:t> Rx:4;</a:t>
                      </a:r>
                    </a:p>
                    <a:p>
                      <a:r>
                        <a:rPr lang="en-US" sz="1600" dirty="0"/>
                        <a:t>    </a:t>
                      </a:r>
                      <a:r>
                        <a:rPr lang="en-US" sz="1600" dirty="0" err="1"/>
                        <a:t>int</a:t>
                      </a:r>
                      <a:r>
                        <a:rPr lang="en-US" sz="1600" dirty="0"/>
                        <a:t> Result:32;</a:t>
                      </a:r>
                    </a:p>
                    <a:p>
                      <a:r>
                        <a:rPr lang="en-US" sz="1600" dirty="0"/>
                        <a:t>} EBUF;</a:t>
                      </a:r>
                    </a:p>
                  </a:txBody>
                  <a:tcPr/>
                </a:tc>
                <a:tc>
                  <a:txBody>
                    <a:bodyPr/>
                    <a:lstStyle/>
                    <a:p>
                      <a:r>
                        <a:rPr lang="en-US" sz="1600" dirty="0" err="1"/>
                        <a:t>struct</a:t>
                      </a:r>
                      <a:r>
                        <a:rPr lang="en-US" sz="1600" dirty="0"/>
                        <a:t> MBUF {</a:t>
                      </a:r>
                    </a:p>
                    <a:p>
                      <a:r>
                        <a:rPr lang="en-US" sz="1600" dirty="0"/>
                        <a:t>    </a:t>
                      </a:r>
                      <a:r>
                        <a:rPr lang="en-US" sz="1600" dirty="0" err="1"/>
                        <a:t>int</a:t>
                      </a:r>
                      <a:r>
                        <a:rPr lang="en-US" sz="1600" dirty="0"/>
                        <a:t> Opcode:4;</a:t>
                      </a:r>
                    </a:p>
                    <a:p>
                      <a:r>
                        <a:rPr lang="en-US" sz="1600" dirty="0"/>
                        <a:t>    </a:t>
                      </a:r>
                      <a:r>
                        <a:rPr lang="en-US" sz="1600" dirty="0" err="1"/>
                        <a:t>int</a:t>
                      </a:r>
                      <a:r>
                        <a:rPr lang="en-US" sz="1600" dirty="0"/>
                        <a:t> Rx:4;</a:t>
                      </a:r>
                    </a:p>
                    <a:p>
                      <a:r>
                        <a:rPr lang="en-US" sz="1600" dirty="0"/>
                        <a:t>    </a:t>
                      </a:r>
                      <a:r>
                        <a:rPr lang="en-US" sz="1600" dirty="0" err="1"/>
                        <a:t>int</a:t>
                      </a:r>
                      <a:r>
                        <a:rPr lang="en-US" sz="1600" dirty="0"/>
                        <a:t> Result:32;</a:t>
                      </a:r>
                    </a:p>
                    <a:p>
                      <a:r>
                        <a:rPr lang="en-US" sz="1600" dirty="0"/>
                        <a:t>} MBUF;</a:t>
                      </a:r>
                    </a:p>
                  </a:txBody>
                  <a:tcPr/>
                </a:tc>
                <a:extLst>
                  <a:ext uri="{0D108BD9-81ED-4DB2-BD59-A6C34878D82A}">
                    <a16:rowId xmlns:a16="http://schemas.microsoft.com/office/drawing/2014/main" val="10000"/>
                  </a:ext>
                </a:extLst>
              </a:tr>
            </a:tbl>
          </a:graphicData>
        </a:graphic>
      </p:graphicFrame>
      <p:cxnSp>
        <p:nvCxnSpPr>
          <p:cNvPr id="10" name="Straight Arrow Connector 9"/>
          <p:cNvCxnSpPr/>
          <p:nvPr/>
        </p:nvCxnSpPr>
        <p:spPr>
          <a:xfrm flipV="1">
            <a:off x="2591898" y="2657703"/>
            <a:ext cx="406064" cy="2246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2185834" y="2882343"/>
            <a:ext cx="812128" cy="2647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14" name="Table 13"/>
          <p:cNvGraphicFramePr>
            <a:graphicFrameLocks noGrp="1"/>
          </p:cNvGraphicFramePr>
          <p:nvPr/>
        </p:nvGraphicFramePr>
        <p:xfrm>
          <a:off x="379205" y="4780783"/>
          <a:ext cx="8346855" cy="640080"/>
        </p:xfrm>
        <a:graphic>
          <a:graphicData uri="http://schemas.openxmlformats.org/drawingml/2006/table">
            <a:tbl>
              <a:tblPr bandRow="1">
                <a:tableStyleId>{BDBED569-4797-4DF1-A0F4-6AAB3CD982D8}</a:tableStyleId>
              </a:tblPr>
              <a:tblGrid>
                <a:gridCol w="1669371">
                  <a:extLst>
                    <a:ext uri="{9D8B030D-6E8A-4147-A177-3AD203B41FA5}">
                      <a16:colId xmlns:a16="http://schemas.microsoft.com/office/drawing/2014/main" val="20000"/>
                    </a:ext>
                  </a:extLst>
                </a:gridCol>
                <a:gridCol w="1669371">
                  <a:extLst>
                    <a:ext uri="{9D8B030D-6E8A-4147-A177-3AD203B41FA5}">
                      <a16:colId xmlns:a16="http://schemas.microsoft.com/office/drawing/2014/main" val="20001"/>
                    </a:ext>
                  </a:extLst>
                </a:gridCol>
                <a:gridCol w="1669371">
                  <a:extLst>
                    <a:ext uri="{9D8B030D-6E8A-4147-A177-3AD203B41FA5}">
                      <a16:colId xmlns:a16="http://schemas.microsoft.com/office/drawing/2014/main" val="20002"/>
                    </a:ext>
                  </a:extLst>
                </a:gridCol>
                <a:gridCol w="1669371">
                  <a:extLst>
                    <a:ext uri="{9D8B030D-6E8A-4147-A177-3AD203B41FA5}">
                      <a16:colId xmlns:a16="http://schemas.microsoft.com/office/drawing/2014/main" val="20003"/>
                    </a:ext>
                  </a:extLst>
                </a:gridCol>
                <a:gridCol w="1669371">
                  <a:extLst>
                    <a:ext uri="{9D8B030D-6E8A-4147-A177-3AD203B41FA5}">
                      <a16:colId xmlns:a16="http://schemas.microsoft.com/office/drawing/2014/main" val="20004"/>
                    </a:ext>
                  </a:extLst>
                </a:gridCol>
              </a:tblGrid>
              <a:tr h="370840">
                <a:tc>
                  <a:txBody>
                    <a:bodyPr/>
                    <a:lstStyle/>
                    <a:p>
                      <a:pPr algn="ctr"/>
                      <a:r>
                        <a:rPr lang="en-US" dirty="0"/>
                        <a:t>MEM[PC]</a:t>
                      </a:r>
                      <a:r>
                        <a:rPr lang="en-US" baseline="0" dirty="0"/>
                        <a:t> </a:t>
                      </a:r>
                      <a:r>
                        <a:rPr lang="en-US" baseline="0" dirty="0">
                          <a:sym typeface="Wingdings"/>
                        </a:rPr>
                        <a:t> FBUF.IR</a:t>
                      </a:r>
                      <a:endParaRPr lang="en-US" dirty="0"/>
                    </a:p>
                  </a:txBody>
                  <a:tcPr/>
                </a:tc>
                <a:tc>
                  <a:txBody>
                    <a:bodyPr/>
                    <a:lstStyle/>
                    <a:p>
                      <a:pPr algn="ctr"/>
                      <a:r>
                        <a:rPr lang="en-US" dirty="0"/>
                        <a:t>Read registers</a:t>
                      </a:r>
                    </a:p>
                  </a:txBody>
                  <a:tcPr/>
                </a:tc>
                <a:tc>
                  <a:txBody>
                    <a:bodyPr/>
                    <a:lstStyle/>
                    <a:p>
                      <a:pPr algn="ctr"/>
                      <a:r>
                        <a:rPr lang="en-US" dirty="0"/>
                        <a:t>Addition</a:t>
                      </a:r>
                    </a:p>
                  </a:txBody>
                  <a:tcPr/>
                </a:tc>
                <a:tc>
                  <a:txBody>
                    <a:bodyPr/>
                    <a:lstStyle/>
                    <a:p>
                      <a:pPr algn="ctr"/>
                      <a:r>
                        <a:rPr lang="en-US" dirty="0"/>
                        <a:t>NOP</a:t>
                      </a:r>
                    </a:p>
                  </a:txBody>
                  <a:tcPr/>
                </a:tc>
                <a:tc>
                  <a:txBody>
                    <a:bodyPr/>
                    <a:lstStyle/>
                    <a:p>
                      <a:pPr algn="ctr"/>
                      <a:r>
                        <a:rPr lang="en-US" dirty="0"/>
                        <a:t>Write register</a:t>
                      </a:r>
                    </a:p>
                  </a:txBody>
                  <a:tcPr/>
                </a:tc>
                <a:extLst>
                  <a:ext uri="{0D108BD9-81ED-4DB2-BD59-A6C34878D82A}">
                    <a16:rowId xmlns:a16="http://schemas.microsoft.com/office/drawing/2014/main" val="10000"/>
                  </a:ext>
                </a:extLst>
              </a:tr>
            </a:tbl>
          </a:graphicData>
        </a:graphic>
      </p:graphicFrame>
      <p:sp>
        <p:nvSpPr>
          <p:cNvPr id="15" name="Freeform 14"/>
          <p:cNvSpPr/>
          <p:nvPr/>
        </p:nvSpPr>
        <p:spPr>
          <a:xfrm>
            <a:off x="2211753" y="3341355"/>
            <a:ext cx="215991" cy="1580479"/>
          </a:xfrm>
          <a:custGeom>
            <a:avLst/>
            <a:gdLst>
              <a:gd name="connsiteX0" fmla="*/ 0 w 348487"/>
              <a:gd name="connsiteY0" fmla="*/ 24828 h 1580479"/>
              <a:gd name="connsiteX1" fmla="*/ 345586 w 348487"/>
              <a:gd name="connsiteY1" fmla="*/ 188988 h 1580479"/>
              <a:gd name="connsiteX2" fmla="*/ 164153 w 348487"/>
              <a:gd name="connsiteY2" fmla="*/ 1424508 h 1580479"/>
              <a:gd name="connsiteX3" fmla="*/ 138234 w 348487"/>
              <a:gd name="connsiteY3" fmla="*/ 1562748 h 1580479"/>
            </a:gdLst>
            <a:ahLst/>
            <a:cxnLst>
              <a:cxn ang="0">
                <a:pos x="connsiteX0" y="connsiteY0"/>
              </a:cxn>
              <a:cxn ang="0">
                <a:pos x="connsiteX1" y="connsiteY1"/>
              </a:cxn>
              <a:cxn ang="0">
                <a:pos x="connsiteX2" y="connsiteY2"/>
              </a:cxn>
              <a:cxn ang="0">
                <a:pos x="connsiteX3" y="connsiteY3"/>
              </a:cxn>
            </a:cxnLst>
            <a:rect l="l" t="t" r="r" b="b"/>
            <a:pathLst>
              <a:path w="348487" h="1580479">
                <a:moveTo>
                  <a:pt x="0" y="24828"/>
                </a:moveTo>
                <a:cubicBezTo>
                  <a:pt x="159113" y="-9732"/>
                  <a:pt x="318227" y="-44292"/>
                  <a:pt x="345586" y="188988"/>
                </a:cubicBezTo>
                <a:cubicBezTo>
                  <a:pt x="372945" y="422268"/>
                  <a:pt x="198712" y="1195548"/>
                  <a:pt x="164153" y="1424508"/>
                </a:cubicBezTo>
                <a:cubicBezTo>
                  <a:pt x="129594" y="1653468"/>
                  <a:pt x="138234" y="1562748"/>
                  <a:pt x="138234" y="1562748"/>
                </a:cubicBezTo>
              </a:path>
            </a:pathLst>
          </a:custGeom>
          <a:ln>
            <a:solidFill>
              <a:srgbClr val="008000"/>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Freeform 15"/>
          <p:cNvSpPr/>
          <p:nvPr/>
        </p:nvSpPr>
        <p:spPr>
          <a:xfrm>
            <a:off x="2194474" y="3800435"/>
            <a:ext cx="86415" cy="1095028"/>
          </a:xfrm>
          <a:custGeom>
            <a:avLst/>
            <a:gdLst>
              <a:gd name="connsiteX0" fmla="*/ 0 w 86415"/>
              <a:gd name="connsiteY0" fmla="*/ 84148 h 1095028"/>
              <a:gd name="connsiteX1" fmla="*/ 86396 w 86415"/>
              <a:gd name="connsiteY1" fmla="*/ 101428 h 1095028"/>
              <a:gd name="connsiteX2" fmla="*/ 8639 w 86415"/>
              <a:gd name="connsiteY2" fmla="*/ 1095028 h 1095028"/>
            </a:gdLst>
            <a:ahLst/>
            <a:cxnLst>
              <a:cxn ang="0">
                <a:pos x="connsiteX0" y="connsiteY0"/>
              </a:cxn>
              <a:cxn ang="0">
                <a:pos x="connsiteX1" y="connsiteY1"/>
              </a:cxn>
              <a:cxn ang="0">
                <a:pos x="connsiteX2" y="connsiteY2"/>
              </a:cxn>
            </a:cxnLst>
            <a:rect l="l" t="t" r="r" b="b"/>
            <a:pathLst>
              <a:path w="86415" h="1095028">
                <a:moveTo>
                  <a:pt x="0" y="84148"/>
                </a:moveTo>
                <a:cubicBezTo>
                  <a:pt x="42478" y="8548"/>
                  <a:pt x="84956" y="-67052"/>
                  <a:pt x="86396" y="101428"/>
                </a:cubicBezTo>
                <a:cubicBezTo>
                  <a:pt x="87836" y="269908"/>
                  <a:pt x="8639" y="1095028"/>
                  <a:pt x="8639" y="1095028"/>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Freeform 16"/>
          <p:cNvSpPr/>
          <p:nvPr/>
        </p:nvSpPr>
        <p:spPr>
          <a:xfrm>
            <a:off x="2575943" y="3139376"/>
            <a:ext cx="603452" cy="1738807"/>
          </a:xfrm>
          <a:custGeom>
            <a:avLst/>
            <a:gdLst>
              <a:gd name="connsiteX0" fmla="*/ 520592 w 520592"/>
              <a:gd name="connsiteY0" fmla="*/ 1643767 h 1643767"/>
              <a:gd name="connsiteX1" fmla="*/ 54050 w 520592"/>
              <a:gd name="connsiteY1" fmla="*/ 840247 h 1643767"/>
              <a:gd name="connsiteX2" fmla="*/ 45411 w 520592"/>
              <a:gd name="connsiteY2" fmla="*/ 114487 h 1643767"/>
              <a:gd name="connsiteX3" fmla="*/ 373718 w 520592"/>
              <a:gd name="connsiteY3" fmla="*/ 2167 h 1643767"/>
              <a:gd name="connsiteX0" fmla="*/ 603452 w 603452"/>
              <a:gd name="connsiteY0" fmla="*/ 1738807 h 1738807"/>
              <a:gd name="connsiteX1" fmla="*/ 59153 w 603452"/>
              <a:gd name="connsiteY1" fmla="*/ 840247 h 1738807"/>
              <a:gd name="connsiteX2" fmla="*/ 50514 w 603452"/>
              <a:gd name="connsiteY2" fmla="*/ 114487 h 1738807"/>
              <a:gd name="connsiteX3" fmla="*/ 378821 w 603452"/>
              <a:gd name="connsiteY3" fmla="*/ 2167 h 1738807"/>
            </a:gdLst>
            <a:ahLst/>
            <a:cxnLst>
              <a:cxn ang="0">
                <a:pos x="connsiteX0" y="connsiteY0"/>
              </a:cxn>
              <a:cxn ang="0">
                <a:pos x="connsiteX1" y="connsiteY1"/>
              </a:cxn>
              <a:cxn ang="0">
                <a:pos x="connsiteX2" y="connsiteY2"/>
              </a:cxn>
              <a:cxn ang="0">
                <a:pos x="connsiteX3" y="connsiteY3"/>
              </a:cxn>
            </a:cxnLst>
            <a:rect l="l" t="t" r="r" b="b"/>
            <a:pathLst>
              <a:path w="603452" h="1738807">
                <a:moveTo>
                  <a:pt x="603452" y="1738807"/>
                </a:moveTo>
                <a:cubicBezTo>
                  <a:pt x="409779" y="1464487"/>
                  <a:pt x="151309" y="1110967"/>
                  <a:pt x="59153" y="840247"/>
                </a:cubicBezTo>
                <a:cubicBezTo>
                  <a:pt x="-33003" y="569527"/>
                  <a:pt x="-2764" y="254167"/>
                  <a:pt x="50514" y="114487"/>
                </a:cubicBezTo>
                <a:cubicBezTo>
                  <a:pt x="103792" y="-25193"/>
                  <a:pt x="378821" y="2167"/>
                  <a:pt x="378821" y="2167"/>
                </a:cubicBezTo>
              </a:path>
            </a:pathLst>
          </a:custGeom>
          <a:ln>
            <a:solidFill>
              <a:srgbClr val="008000"/>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Freeform 17"/>
          <p:cNvSpPr/>
          <p:nvPr/>
        </p:nvSpPr>
        <p:spPr>
          <a:xfrm>
            <a:off x="2729540" y="3397114"/>
            <a:ext cx="596729" cy="1463789"/>
          </a:xfrm>
          <a:custGeom>
            <a:avLst/>
            <a:gdLst>
              <a:gd name="connsiteX0" fmla="*/ 647974 w 647974"/>
              <a:gd name="connsiteY0" fmla="*/ 1545404 h 1545404"/>
              <a:gd name="connsiteX1" fmla="*/ 0 w 647974"/>
              <a:gd name="connsiteY1" fmla="*/ 309884 h 1545404"/>
              <a:gd name="connsiteX2" fmla="*/ 0 w 647974"/>
              <a:gd name="connsiteY2" fmla="*/ 309884 h 1545404"/>
              <a:gd name="connsiteX3" fmla="*/ 69117 w 647974"/>
              <a:gd name="connsiteY3" fmla="*/ 7484 h 1545404"/>
              <a:gd name="connsiteX4" fmla="*/ 302388 w 647974"/>
              <a:gd name="connsiteY4" fmla="*/ 85244 h 1545404"/>
              <a:gd name="connsiteX0" fmla="*/ 647974 w 647974"/>
              <a:gd name="connsiteY0" fmla="*/ 1545404 h 1545404"/>
              <a:gd name="connsiteX1" fmla="*/ 0 w 647974"/>
              <a:gd name="connsiteY1" fmla="*/ 309884 h 1545404"/>
              <a:gd name="connsiteX2" fmla="*/ 69117 w 647974"/>
              <a:gd name="connsiteY2" fmla="*/ 7484 h 1545404"/>
              <a:gd name="connsiteX3" fmla="*/ 302388 w 647974"/>
              <a:gd name="connsiteY3" fmla="*/ 85244 h 1545404"/>
              <a:gd name="connsiteX0" fmla="*/ 578857 w 578857"/>
              <a:gd name="connsiteY0" fmla="*/ 1545404 h 1545404"/>
              <a:gd name="connsiteX1" fmla="*/ 0 w 578857"/>
              <a:gd name="connsiteY1" fmla="*/ 7484 h 1545404"/>
              <a:gd name="connsiteX2" fmla="*/ 233271 w 578857"/>
              <a:gd name="connsiteY2" fmla="*/ 85244 h 1545404"/>
              <a:gd name="connsiteX0" fmla="*/ 578857 w 578857"/>
              <a:gd name="connsiteY0" fmla="*/ 1545404 h 1545404"/>
              <a:gd name="connsiteX1" fmla="*/ 138234 w 578857"/>
              <a:gd name="connsiteY1" fmla="*/ 361724 h 1545404"/>
              <a:gd name="connsiteX2" fmla="*/ 0 w 578857"/>
              <a:gd name="connsiteY2" fmla="*/ 7484 h 1545404"/>
              <a:gd name="connsiteX3" fmla="*/ 233271 w 578857"/>
              <a:gd name="connsiteY3" fmla="*/ 85244 h 1545404"/>
              <a:gd name="connsiteX0" fmla="*/ 601376 w 601376"/>
              <a:gd name="connsiteY0" fmla="*/ 1551168 h 1551168"/>
              <a:gd name="connsiteX1" fmla="*/ 5239 w 601376"/>
              <a:gd name="connsiteY1" fmla="*/ 419328 h 1551168"/>
              <a:gd name="connsiteX2" fmla="*/ 22519 w 601376"/>
              <a:gd name="connsiteY2" fmla="*/ 13248 h 1551168"/>
              <a:gd name="connsiteX3" fmla="*/ 255790 w 601376"/>
              <a:gd name="connsiteY3" fmla="*/ 91008 h 1551168"/>
              <a:gd name="connsiteX0" fmla="*/ 596729 w 596729"/>
              <a:gd name="connsiteY0" fmla="*/ 1463789 h 1463789"/>
              <a:gd name="connsiteX1" fmla="*/ 592 w 596729"/>
              <a:gd name="connsiteY1" fmla="*/ 331949 h 1463789"/>
              <a:gd name="connsiteX2" fmla="*/ 26511 w 596729"/>
              <a:gd name="connsiteY2" fmla="*/ 38189 h 1463789"/>
              <a:gd name="connsiteX3" fmla="*/ 251143 w 596729"/>
              <a:gd name="connsiteY3" fmla="*/ 3629 h 1463789"/>
            </a:gdLst>
            <a:ahLst/>
            <a:cxnLst>
              <a:cxn ang="0">
                <a:pos x="connsiteX0" y="connsiteY0"/>
              </a:cxn>
              <a:cxn ang="0">
                <a:pos x="connsiteX1" y="connsiteY1"/>
              </a:cxn>
              <a:cxn ang="0">
                <a:pos x="connsiteX2" y="connsiteY2"/>
              </a:cxn>
              <a:cxn ang="0">
                <a:pos x="connsiteX3" y="connsiteY3"/>
              </a:cxn>
            </a:cxnLst>
            <a:rect l="l" t="t" r="r" b="b"/>
            <a:pathLst>
              <a:path w="596729" h="1463789">
                <a:moveTo>
                  <a:pt x="596729" y="1463789"/>
                </a:moveTo>
                <a:lnTo>
                  <a:pt x="592" y="331949"/>
                </a:lnTo>
                <a:cubicBezTo>
                  <a:pt x="6352" y="196589"/>
                  <a:pt x="-15248" y="92909"/>
                  <a:pt x="26511" y="38189"/>
                </a:cubicBezTo>
                <a:cubicBezTo>
                  <a:pt x="68270" y="-16531"/>
                  <a:pt x="251143" y="3629"/>
                  <a:pt x="251143" y="3629"/>
                </a:cubicBezTo>
              </a:path>
            </a:pathLst>
          </a:custGeom>
          <a:ln>
            <a:solidFill>
              <a:srgbClr val="008000"/>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9" name="Straight Arrow Connector 18"/>
          <p:cNvCxnSpPr/>
          <p:nvPr/>
        </p:nvCxnSpPr>
        <p:spPr>
          <a:xfrm>
            <a:off x="4195761" y="2663223"/>
            <a:ext cx="57333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5989696" y="2657703"/>
            <a:ext cx="57333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3711940" y="2922423"/>
            <a:ext cx="105715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5505875" y="2910663"/>
            <a:ext cx="105715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Freeform 27"/>
          <p:cNvSpPr/>
          <p:nvPr/>
        </p:nvSpPr>
        <p:spPr>
          <a:xfrm>
            <a:off x="7323319" y="2866766"/>
            <a:ext cx="629612" cy="2003592"/>
          </a:xfrm>
          <a:custGeom>
            <a:avLst/>
            <a:gdLst>
              <a:gd name="connsiteX0" fmla="*/ 0 w 348487"/>
              <a:gd name="connsiteY0" fmla="*/ 24828 h 1580479"/>
              <a:gd name="connsiteX1" fmla="*/ 345586 w 348487"/>
              <a:gd name="connsiteY1" fmla="*/ 188988 h 1580479"/>
              <a:gd name="connsiteX2" fmla="*/ 164153 w 348487"/>
              <a:gd name="connsiteY2" fmla="*/ 1424508 h 1580479"/>
              <a:gd name="connsiteX3" fmla="*/ 138234 w 348487"/>
              <a:gd name="connsiteY3" fmla="*/ 1562748 h 1580479"/>
              <a:gd name="connsiteX0" fmla="*/ 0 w 492951"/>
              <a:gd name="connsiteY0" fmla="*/ 24828 h 1670484"/>
              <a:gd name="connsiteX1" fmla="*/ 345586 w 492951"/>
              <a:gd name="connsiteY1" fmla="*/ 188988 h 1670484"/>
              <a:gd name="connsiteX2" fmla="*/ 164153 w 492951"/>
              <a:gd name="connsiteY2" fmla="*/ 1424508 h 1670484"/>
              <a:gd name="connsiteX3" fmla="*/ 492907 w 492951"/>
              <a:gd name="connsiteY3" fmla="*/ 1667886 h 1670484"/>
              <a:gd name="connsiteX4" fmla="*/ 138234 w 492951"/>
              <a:gd name="connsiteY4" fmla="*/ 1562748 h 1670484"/>
              <a:gd name="connsiteX0" fmla="*/ 0 w 499942"/>
              <a:gd name="connsiteY0" fmla="*/ 36152 h 1681808"/>
              <a:gd name="connsiteX1" fmla="*/ 345586 w 499942"/>
              <a:gd name="connsiteY1" fmla="*/ 200312 h 1681808"/>
              <a:gd name="connsiteX2" fmla="*/ 492907 w 499942"/>
              <a:gd name="connsiteY2" fmla="*/ 1679210 h 1681808"/>
              <a:gd name="connsiteX3" fmla="*/ 138234 w 499942"/>
              <a:gd name="connsiteY3" fmla="*/ 1574072 h 1681808"/>
              <a:gd name="connsiteX0" fmla="*/ 0 w 499942"/>
              <a:gd name="connsiteY0" fmla="*/ 36152 h 1679210"/>
              <a:gd name="connsiteX1" fmla="*/ 345586 w 499942"/>
              <a:gd name="connsiteY1" fmla="*/ 200312 h 1679210"/>
              <a:gd name="connsiteX2" fmla="*/ 492907 w 499942"/>
              <a:gd name="connsiteY2" fmla="*/ 1679210 h 1679210"/>
              <a:gd name="connsiteX0" fmla="*/ 0 w 567466"/>
              <a:gd name="connsiteY0" fmla="*/ 42557 h 1806575"/>
              <a:gd name="connsiteX1" fmla="*/ 345586 w 567466"/>
              <a:gd name="connsiteY1" fmla="*/ 206717 h 1806575"/>
              <a:gd name="connsiteX2" fmla="*/ 562605 w 567466"/>
              <a:gd name="connsiteY2" fmla="*/ 1806575 h 1806575"/>
              <a:gd name="connsiteX0" fmla="*/ 0 w 1242116"/>
              <a:gd name="connsiteY0" fmla="*/ 39523 h 1812181"/>
              <a:gd name="connsiteX1" fmla="*/ 1014682 w 1242116"/>
              <a:gd name="connsiteY1" fmla="*/ 212323 h 1812181"/>
              <a:gd name="connsiteX2" fmla="*/ 1231701 w 1242116"/>
              <a:gd name="connsiteY2" fmla="*/ 1812181 h 1812181"/>
              <a:gd name="connsiteX0" fmla="*/ 0 w 1015838"/>
              <a:gd name="connsiteY0" fmla="*/ 49494 h 2003592"/>
              <a:gd name="connsiteX1" fmla="*/ 1014682 w 1015838"/>
              <a:gd name="connsiteY1" fmla="*/ 222294 h 2003592"/>
              <a:gd name="connsiteX2" fmla="*/ 214114 w 1015838"/>
              <a:gd name="connsiteY2" fmla="*/ 2003592 h 2003592"/>
            </a:gdLst>
            <a:ahLst/>
            <a:cxnLst>
              <a:cxn ang="0">
                <a:pos x="connsiteX0" y="connsiteY0"/>
              </a:cxn>
              <a:cxn ang="0">
                <a:pos x="connsiteX1" y="connsiteY1"/>
              </a:cxn>
              <a:cxn ang="0">
                <a:pos x="connsiteX2" y="connsiteY2"/>
              </a:cxn>
            </a:cxnLst>
            <a:rect l="l" t="t" r="r" b="b"/>
            <a:pathLst>
              <a:path w="1015838" h="2003592">
                <a:moveTo>
                  <a:pt x="0" y="49494"/>
                </a:moveTo>
                <a:cubicBezTo>
                  <a:pt x="159113" y="14934"/>
                  <a:pt x="978996" y="-103389"/>
                  <a:pt x="1014682" y="222294"/>
                </a:cubicBezTo>
                <a:cubicBezTo>
                  <a:pt x="1050368" y="547977"/>
                  <a:pt x="248673" y="1774632"/>
                  <a:pt x="214114" y="2003592"/>
                </a:cubicBezTo>
              </a:path>
            </a:pathLst>
          </a:custGeom>
          <a:ln>
            <a:solidFill>
              <a:srgbClr val="008000"/>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 name="Freeform 28"/>
          <p:cNvSpPr/>
          <p:nvPr/>
        </p:nvSpPr>
        <p:spPr>
          <a:xfrm>
            <a:off x="7314676" y="3176130"/>
            <a:ext cx="444465" cy="1684428"/>
          </a:xfrm>
          <a:custGeom>
            <a:avLst/>
            <a:gdLst>
              <a:gd name="connsiteX0" fmla="*/ 0 w 86415"/>
              <a:gd name="connsiteY0" fmla="*/ 84148 h 1095028"/>
              <a:gd name="connsiteX1" fmla="*/ 86396 w 86415"/>
              <a:gd name="connsiteY1" fmla="*/ 101428 h 1095028"/>
              <a:gd name="connsiteX2" fmla="*/ 8639 w 86415"/>
              <a:gd name="connsiteY2" fmla="*/ 1095028 h 1095028"/>
              <a:gd name="connsiteX0" fmla="*/ 0 w 215991"/>
              <a:gd name="connsiteY0" fmla="*/ 113894 h 1548134"/>
              <a:gd name="connsiteX1" fmla="*/ 86396 w 215991"/>
              <a:gd name="connsiteY1" fmla="*/ 131174 h 1548134"/>
              <a:gd name="connsiteX2" fmla="*/ 215991 w 215991"/>
              <a:gd name="connsiteY2" fmla="*/ 1548134 h 1548134"/>
              <a:gd name="connsiteX0" fmla="*/ 0 w 215991"/>
              <a:gd name="connsiteY0" fmla="*/ 16258 h 1450498"/>
              <a:gd name="connsiteX1" fmla="*/ 129594 w 215991"/>
              <a:gd name="connsiteY1" fmla="*/ 379138 h 1450498"/>
              <a:gd name="connsiteX2" fmla="*/ 215991 w 215991"/>
              <a:gd name="connsiteY2" fmla="*/ 1450498 h 1450498"/>
              <a:gd name="connsiteX0" fmla="*/ 423344 w 570858"/>
              <a:gd name="connsiteY0" fmla="*/ 18670 h 1686190"/>
              <a:gd name="connsiteX1" fmla="*/ 552938 w 570858"/>
              <a:gd name="connsiteY1" fmla="*/ 381550 h 1686190"/>
              <a:gd name="connsiteX2" fmla="*/ 0 w 570858"/>
              <a:gd name="connsiteY2" fmla="*/ 1686190 h 1686190"/>
              <a:gd name="connsiteX0" fmla="*/ 423344 w 444465"/>
              <a:gd name="connsiteY0" fmla="*/ 16908 h 1684428"/>
              <a:gd name="connsiteX1" fmla="*/ 371505 w 444465"/>
              <a:gd name="connsiteY1" fmla="*/ 405708 h 1684428"/>
              <a:gd name="connsiteX2" fmla="*/ 0 w 444465"/>
              <a:gd name="connsiteY2" fmla="*/ 1684428 h 1684428"/>
            </a:gdLst>
            <a:ahLst/>
            <a:cxnLst>
              <a:cxn ang="0">
                <a:pos x="connsiteX0" y="connsiteY0"/>
              </a:cxn>
              <a:cxn ang="0">
                <a:pos x="connsiteX1" y="connsiteY1"/>
              </a:cxn>
              <a:cxn ang="0">
                <a:pos x="connsiteX2" y="connsiteY2"/>
              </a:cxn>
            </a:cxnLst>
            <a:rect l="l" t="t" r="r" b="b"/>
            <a:pathLst>
              <a:path w="444465" h="1684428">
                <a:moveTo>
                  <a:pt x="423344" y="16908"/>
                </a:moveTo>
                <a:cubicBezTo>
                  <a:pt x="465822" y="-58692"/>
                  <a:pt x="442062" y="127788"/>
                  <a:pt x="371505" y="405708"/>
                </a:cubicBezTo>
                <a:cubicBezTo>
                  <a:pt x="300948" y="683628"/>
                  <a:pt x="0" y="1684428"/>
                  <a:pt x="0" y="1684428"/>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0" name="Freeform 29"/>
          <p:cNvSpPr/>
          <p:nvPr/>
        </p:nvSpPr>
        <p:spPr>
          <a:xfrm>
            <a:off x="4470727" y="3147063"/>
            <a:ext cx="527612" cy="1748909"/>
          </a:xfrm>
          <a:custGeom>
            <a:avLst/>
            <a:gdLst>
              <a:gd name="connsiteX0" fmla="*/ 647974 w 647974"/>
              <a:gd name="connsiteY0" fmla="*/ 1545404 h 1545404"/>
              <a:gd name="connsiteX1" fmla="*/ 0 w 647974"/>
              <a:gd name="connsiteY1" fmla="*/ 309884 h 1545404"/>
              <a:gd name="connsiteX2" fmla="*/ 0 w 647974"/>
              <a:gd name="connsiteY2" fmla="*/ 309884 h 1545404"/>
              <a:gd name="connsiteX3" fmla="*/ 69117 w 647974"/>
              <a:gd name="connsiteY3" fmla="*/ 7484 h 1545404"/>
              <a:gd name="connsiteX4" fmla="*/ 302388 w 647974"/>
              <a:gd name="connsiteY4" fmla="*/ 85244 h 1545404"/>
              <a:gd name="connsiteX0" fmla="*/ 647974 w 647974"/>
              <a:gd name="connsiteY0" fmla="*/ 1545404 h 1545404"/>
              <a:gd name="connsiteX1" fmla="*/ 0 w 647974"/>
              <a:gd name="connsiteY1" fmla="*/ 309884 h 1545404"/>
              <a:gd name="connsiteX2" fmla="*/ 69117 w 647974"/>
              <a:gd name="connsiteY2" fmla="*/ 7484 h 1545404"/>
              <a:gd name="connsiteX3" fmla="*/ 302388 w 647974"/>
              <a:gd name="connsiteY3" fmla="*/ 85244 h 1545404"/>
              <a:gd name="connsiteX0" fmla="*/ 578857 w 578857"/>
              <a:gd name="connsiteY0" fmla="*/ 1545404 h 1545404"/>
              <a:gd name="connsiteX1" fmla="*/ 0 w 578857"/>
              <a:gd name="connsiteY1" fmla="*/ 7484 h 1545404"/>
              <a:gd name="connsiteX2" fmla="*/ 233271 w 578857"/>
              <a:gd name="connsiteY2" fmla="*/ 85244 h 1545404"/>
              <a:gd name="connsiteX0" fmla="*/ 578857 w 578857"/>
              <a:gd name="connsiteY0" fmla="*/ 1545404 h 1545404"/>
              <a:gd name="connsiteX1" fmla="*/ 138234 w 578857"/>
              <a:gd name="connsiteY1" fmla="*/ 361724 h 1545404"/>
              <a:gd name="connsiteX2" fmla="*/ 0 w 578857"/>
              <a:gd name="connsiteY2" fmla="*/ 7484 h 1545404"/>
              <a:gd name="connsiteX3" fmla="*/ 233271 w 578857"/>
              <a:gd name="connsiteY3" fmla="*/ 85244 h 1545404"/>
              <a:gd name="connsiteX0" fmla="*/ 601376 w 601376"/>
              <a:gd name="connsiteY0" fmla="*/ 1551168 h 1551168"/>
              <a:gd name="connsiteX1" fmla="*/ 5239 w 601376"/>
              <a:gd name="connsiteY1" fmla="*/ 419328 h 1551168"/>
              <a:gd name="connsiteX2" fmla="*/ 22519 w 601376"/>
              <a:gd name="connsiteY2" fmla="*/ 13248 h 1551168"/>
              <a:gd name="connsiteX3" fmla="*/ 255790 w 601376"/>
              <a:gd name="connsiteY3" fmla="*/ 91008 h 1551168"/>
              <a:gd name="connsiteX0" fmla="*/ 596729 w 596729"/>
              <a:gd name="connsiteY0" fmla="*/ 1463789 h 1463789"/>
              <a:gd name="connsiteX1" fmla="*/ 592 w 596729"/>
              <a:gd name="connsiteY1" fmla="*/ 331949 h 1463789"/>
              <a:gd name="connsiteX2" fmla="*/ 26511 w 596729"/>
              <a:gd name="connsiteY2" fmla="*/ 38189 h 1463789"/>
              <a:gd name="connsiteX3" fmla="*/ 251143 w 596729"/>
              <a:gd name="connsiteY3" fmla="*/ 3629 h 1463789"/>
              <a:gd name="connsiteX0" fmla="*/ 527612 w 527612"/>
              <a:gd name="connsiteY0" fmla="*/ 1748909 h 1748909"/>
              <a:gd name="connsiteX1" fmla="*/ 592 w 527612"/>
              <a:gd name="connsiteY1" fmla="*/ 331949 h 1748909"/>
              <a:gd name="connsiteX2" fmla="*/ 26511 w 527612"/>
              <a:gd name="connsiteY2" fmla="*/ 38189 h 1748909"/>
              <a:gd name="connsiteX3" fmla="*/ 251143 w 527612"/>
              <a:gd name="connsiteY3" fmla="*/ 3629 h 1748909"/>
            </a:gdLst>
            <a:ahLst/>
            <a:cxnLst>
              <a:cxn ang="0">
                <a:pos x="connsiteX0" y="connsiteY0"/>
              </a:cxn>
              <a:cxn ang="0">
                <a:pos x="connsiteX1" y="connsiteY1"/>
              </a:cxn>
              <a:cxn ang="0">
                <a:pos x="connsiteX2" y="connsiteY2"/>
              </a:cxn>
              <a:cxn ang="0">
                <a:pos x="connsiteX3" y="connsiteY3"/>
              </a:cxn>
            </a:cxnLst>
            <a:rect l="l" t="t" r="r" b="b"/>
            <a:pathLst>
              <a:path w="527612" h="1748909">
                <a:moveTo>
                  <a:pt x="527612" y="1748909"/>
                </a:moveTo>
                <a:lnTo>
                  <a:pt x="592" y="331949"/>
                </a:lnTo>
                <a:cubicBezTo>
                  <a:pt x="6352" y="196589"/>
                  <a:pt x="-15248" y="92909"/>
                  <a:pt x="26511" y="38189"/>
                </a:cubicBezTo>
                <a:cubicBezTo>
                  <a:pt x="68270" y="-16531"/>
                  <a:pt x="251143" y="3629"/>
                  <a:pt x="251143" y="3629"/>
                </a:cubicBezTo>
              </a:path>
            </a:pathLst>
          </a:custGeom>
          <a:ln>
            <a:solidFill>
              <a:srgbClr val="008000"/>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1" name="Straight Arrow Connector 30"/>
          <p:cNvCxnSpPr/>
          <p:nvPr/>
        </p:nvCxnSpPr>
        <p:spPr>
          <a:xfrm>
            <a:off x="5985881" y="3169863"/>
            <a:ext cx="573331" cy="0"/>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32" name="Freeform 31"/>
          <p:cNvSpPr/>
          <p:nvPr/>
        </p:nvSpPr>
        <p:spPr>
          <a:xfrm>
            <a:off x="3711939" y="3155623"/>
            <a:ext cx="339233" cy="1745426"/>
          </a:xfrm>
          <a:custGeom>
            <a:avLst/>
            <a:gdLst>
              <a:gd name="connsiteX0" fmla="*/ 0 w 348487"/>
              <a:gd name="connsiteY0" fmla="*/ 24828 h 1580479"/>
              <a:gd name="connsiteX1" fmla="*/ 345586 w 348487"/>
              <a:gd name="connsiteY1" fmla="*/ 188988 h 1580479"/>
              <a:gd name="connsiteX2" fmla="*/ 164153 w 348487"/>
              <a:gd name="connsiteY2" fmla="*/ 1424508 h 1580479"/>
              <a:gd name="connsiteX3" fmla="*/ 138234 w 348487"/>
              <a:gd name="connsiteY3" fmla="*/ 1562748 h 1580479"/>
              <a:gd name="connsiteX0" fmla="*/ 0 w 492951"/>
              <a:gd name="connsiteY0" fmla="*/ 24828 h 1670484"/>
              <a:gd name="connsiteX1" fmla="*/ 345586 w 492951"/>
              <a:gd name="connsiteY1" fmla="*/ 188988 h 1670484"/>
              <a:gd name="connsiteX2" fmla="*/ 164153 w 492951"/>
              <a:gd name="connsiteY2" fmla="*/ 1424508 h 1670484"/>
              <a:gd name="connsiteX3" fmla="*/ 492907 w 492951"/>
              <a:gd name="connsiteY3" fmla="*/ 1667886 h 1670484"/>
              <a:gd name="connsiteX4" fmla="*/ 138234 w 492951"/>
              <a:gd name="connsiteY4" fmla="*/ 1562748 h 1670484"/>
              <a:gd name="connsiteX0" fmla="*/ 0 w 499942"/>
              <a:gd name="connsiteY0" fmla="*/ 36152 h 1681808"/>
              <a:gd name="connsiteX1" fmla="*/ 345586 w 499942"/>
              <a:gd name="connsiteY1" fmla="*/ 200312 h 1681808"/>
              <a:gd name="connsiteX2" fmla="*/ 492907 w 499942"/>
              <a:gd name="connsiteY2" fmla="*/ 1679210 h 1681808"/>
              <a:gd name="connsiteX3" fmla="*/ 138234 w 499942"/>
              <a:gd name="connsiteY3" fmla="*/ 1574072 h 1681808"/>
              <a:gd name="connsiteX0" fmla="*/ 0 w 499942"/>
              <a:gd name="connsiteY0" fmla="*/ 36152 h 1679210"/>
              <a:gd name="connsiteX1" fmla="*/ 345586 w 499942"/>
              <a:gd name="connsiteY1" fmla="*/ 200312 h 1679210"/>
              <a:gd name="connsiteX2" fmla="*/ 492907 w 499942"/>
              <a:gd name="connsiteY2" fmla="*/ 1679210 h 1679210"/>
              <a:gd name="connsiteX0" fmla="*/ 0 w 567466"/>
              <a:gd name="connsiteY0" fmla="*/ 42557 h 1806575"/>
              <a:gd name="connsiteX1" fmla="*/ 345586 w 567466"/>
              <a:gd name="connsiteY1" fmla="*/ 206717 h 1806575"/>
              <a:gd name="connsiteX2" fmla="*/ 562605 w 567466"/>
              <a:gd name="connsiteY2" fmla="*/ 1806575 h 1806575"/>
              <a:gd name="connsiteX0" fmla="*/ 0 w 1242116"/>
              <a:gd name="connsiteY0" fmla="*/ 39523 h 1812181"/>
              <a:gd name="connsiteX1" fmla="*/ 1014682 w 1242116"/>
              <a:gd name="connsiteY1" fmla="*/ 212323 h 1812181"/>
              <a:gd name="connsiteX2" fmla="*/ 1231701 w 1242116"/>
              <a:gd name="connsiteY2" fmla="*/ 1812181 h 1812181"/>
              <a:gd name="connsiteX0" fmla="*/ 0 w 1015838"/>
              <a:gd name="connsiteY0" fmla="*/ 49494 h 2003592"/>
              <a:gd name="connsiteX1" fmla="*/ 1014682 w 1015838"/>
              <a:gd name="connsiteY1" fmla="*/ 222294 h 2003592"/>
              <a:gd name="connsiteX2" fmla="*/ 214114 w 1015838"/>
              <a:gd name="connsiteY2" fmla="*/ 2003592 h 2003592"/>
              <a:gd name="connsiteX0" fmla="*/ 0 w 1022205"/>
              <a:gd name="connsiteY0" fmla="*/ 36399 h 1748577"/>
              <a:gd name="connsiteX1" fmla="*/ 1014682 w 1022205"/>
              <a:gd name="connsiteY1" fmla="*/ 209199 h 1748577"/>
              <a:gd name="connsiteX2" fmla="*/ 478966 w 1022205"/>
              <a:gd name="connsiteY2" fmla="*/ 1748577 h 1748577"/>
              <a:gd name="connsiteX0" fmla="*/ 0 w 547331"/>
              <a:gd name="connsiteY0" fmla="*/ 33248 h 1745426"/>
              <a:gd name="connsiteX1" fmla="*/ 512858 w 547331"/>
              <a:gd name="connsiteY1" fmla="*/ 214688 h 1745426"/>
              <a:gd name="connsiteX2" fmla="*/ 478966 w 547331"/>
              <a:gd name="connsiteY2" fmla="*/ 1745426 h 1745426"/>
            </a:gdLst>
            <a:ahLst/>
            <a:cxnLst>
              <a:cxn ang="0">
                <a:pos x="connsiteX0" y="connsiteY0"/>
              </a:cxn>
              <a:cxn ang="0">
                <a:pos x="connsiteX1" y="connsiteY1"/>
              </a:cxn>
              <a:cxn ang="0">
                <a:pos x="connsiteX2" y="connsiteY2"/>
              </a:cxn>
            </a:cxnLst>
            <a:rect l="l" t="t" r="r" b="b"/>
            <a:pathLst>
              <a:path w="547331" h="1745426">
                <a:moveTo>
                  <a:pt x="0" y="33248"/>
                </a:moveTo>
                <a:cubicBezTo>
                  <a:pt x="159113" y="-1312"/>
                  <a:pt x="433030" y="-70675"/>
                  <a:pt x="512858" y="214688"/>
                </a:cubicBezTo>
                <a:cubicBezTo>
                  <a:pt x="592686" y="500051"/>
                  <a:pt x="513525" y="1516466"/>
                  <a:pt x="478966" y="1745426"/>
                </a:cubicBezTo>
              </a:path>
            </a:pathLst>
          </a:custGeom>
          <a:ln>
            <a:solidFill>
              <a:srgbClr val="008000"/>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3" name="Freeform 32"/>
          <p:cNvSpPr/>
          <p:nvPr/>
        </p:nvSpPr>
        <p:spPr>
          <a:xfrm>
            <a:off x="3711937" y="3389859"/>
            <a:ext cx="227299" cy="1449548"/>
          </a:xfrm>
          <a:custGeom>
            <a:avLst/>
            <a:gdLst>
              <a:gd name="connsiteX0" fmla="*/ 0 w 86415"/>
              <a:gd name="connsiteY0" fmla="*/ 84148 h 1095028"/>
              <a:gd name="connsiteX1" fmla="*/ 86396 w 86415"/>
              <a:gd name="connsiteY1" fmla="*/ 101428 h 1095028"/>
              <a:gd name="connsiteX2" fmla="*/ 8639 w 86415"/>
              <a:gd name="connsiteY2" fmla="*/ 1095028 h 1095028"/>
              <a:gd name="connsiteX0" fmla="*/ 0 w 215991"/>
              <a:gd name="connsiteY0" fmla="*/ 113894 h 1548134"/>
              <a:gd name="connsiteX1" fmla="*/ 86396 w 215991"/>
              <a:gd name="connsiteY1" fmla="*/ 131174 h 1548134"/>
              <a:gd name="connsiteX2" fmla="*/ 215991 w 215991"/>
              <a:gd name="connsiteY2" fmla="*/ 1548134 h 1548134"/>
              <a:gd name="connsiteX0" fmla="*/ 0 w 215991"/>
              <a:gd name="connsiteY0" fmla="*/ 16258 h 1450498"/>
              <a:gd name="connsiteX1" fmla="*/ 129594 w 215991"/>
              <a:gd name="connsiteY1" fmla="*/ 379138 h 1450498"/>
              <a:gd name="connsiteX2" fmla="*/ 215991 w 215991"/>
              <a:gd name="connsiteY2" fmla="*/ 1450498 h 1450498"/>
              <a:gd name="connsiteX0" fmla="*/ 423344 w 570858"/>
              <a:gd name="connsiteY0" fmla="*/ 18670 h 1686190"/>
              <a:gd name="connsiteX1" fmla="*/ 552938 w 570858"/>
              <a:gd name="connsiteY1" fmla="*/ 381550 h 1686190"/>
              <a:gd name="connsiteX2" fmla="*/ 0 w 570858"/>
              <a:gd name="connsiteY2" fmla="*/ 1686190 h 1686190"/>
              <a:gd name="connsiteX0" fmla="*/ 423344 w 444465"/>
              <a:gd name="connsiteY0" fmla="*/ 16908 h 1684428"/>
              <a:gd name="connsiteX1" fmla="*/ 371505 w 444465"/>
              <a:gd name="connsiteY1" fmla="*/ 405708 h 1684428"/>
              <a:gd name="connsiteX2" fmla="*/ 0 w 444465"/>
              <a:gd name="connsiteY2" fmla="*/ 1684428 h 1684428"/>
              <a:gd name="connsiteX0" fmla="*/ 8640 w 371509"/>
              <a:gd name="connsiteY0" fmla="*/ 14219 h 1742219"/>
              <a:gd name="connsiteX1" fmla="*/ 371505 w 371509"/>
              <a:gd name="connsiteY1" fmla="*/ 463499 h 1742219"/>
              <a:gd name="connsiteX2" fmla="*/ 0 w 371509"/>
              <a:gd name="connsiteY2" fmla="*/ 1742219 h 1742219"/>
              <a:gd name="connsiteX0" fmla="*/ 8640 w 233279"/>
              <a:gd name="connsiteY0" fmla="*/ 18104 h 1746104"/>
              <a:gd name="connsiteX1" fmla="*/ 233271 w 233279"/>
              <a:gd name="connsiteY1" fmla="*/ 398264 h 1746104"/>
              <a:gd name="connsiteX2" fmla="*/ 0 w 233279"/>
              <a:gd name="connsiteY2" fmla="*/ 1746104 h 1746104"/>
              <a:gd name="connsiteX0" fmla="*/ 0 w 227299"/>
              <a:gd name="connsiteY0" fmla="*/ 15308 h 1449548"/>
              <a:gd name="connsiteX1" fmla="*/ 224631 w 227299"/>
              <a:gd name="connsiteY1" fmla="*/ 395468 h 1449548"/>
              <a:gd name="connsiteX2" fmla="*/ 129594 w 227299"/>
              <a:gd name="connsiteY2" fmla="*/ 1449548 h 1449548"/>
            </a:gdLst>
            <a:ahLst/>
            <a:cxnLst>
              <a:cxn ang="0">
                <a:pos x="connsiteX0" y="connsiteY0"/>
              </a:cxn>
              <a:cxn ang="0">
                <a:pos x="connsiteX1" y="connsiteY1"/>
              </a:cxn>
              <a:cxn ang="0">
                <a:pos x="connsiteX2" y="connsiteY2"/>
              </a:cxn>
            </a:cxnLst>
            <a:rect l="l" t="t" r="r" b="b"/>
            <a:pathLst>
              <a:path w="227299" h="1449548">
                <a:moveTo>
                  <a:pt x="0" y="15308"/>
                </a:moveTo>
                <a:cubicBezTo>
                  <a:pt x="42478" y="-60292"/>
                  <a:pt x="203032" y="156428"/>
                  <a:pt x="224631" y="395468"/>
                </a:cubicBezTo>
                <a:cubicBezTo>
                  <a:pt x="246230" y="634508"/>
                  <a:pt x="129594" y="1449548"/>
                  <a:pt x="129594" y="1449548"/>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Up Arrow 33"/>
          <p:cNvSpPr/>
          <p:nvPr/>
        </p:nvSpPr>
        <p:spPr>
          <a:xfrm>
            <a:off x="1071318" y="5935680"/>
            <a:ext cx="319667" cy="414720"/>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Up Arrow 34"/>
          <p:cNvSpPr/>
          <p:nvPr/>
        </p:nvSpPr>
        <p:spPr>
          <a:xfrm>
            <a:off x="2721493" y="5935680"/>
            <a:ext cx="319667" cy="414720"/>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Up Arrow 35"/>
          <p:cNvSpPr/>
          <p:nvPr/>
        </p:nvSpPr>
        <p:spPr>
          <a:xfrm>
            <a:off x="4371668" y="5935680"/>
            <a:ext cx="319667" cy="414720"/>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Up Arrow 36"/>
          <p:cNvSpPr/>
          <p:nvPr/>
        </p:nvSpPr>
        <p:spPr>
          <a:xfrm>
            <a:off x="6021843" y="5935680"/>
            <a:ext cx="319667" cy="414720"/>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Up Arrow 37"/>
          <p:cNvSpPr/>
          <p:nvPr/>
        </p:nvSpPr>
        <p:spPr>
          <a:xfrm>
            <a:off x="7759141" y="5935680"/>
            <a:ext cx="319667" cy="414720"/>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9" name="Straight Arrow Connector 38"/>
          <p:cNvCxnSpPr/>
          <p:nvPr/>
        </p:nvCxnSpPr>
        <p:spPr>
          <a:xfrm>
            <a:off x="622055" y="3404737"/>
            <a:ext cx="57574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1" name="Left Brace 40"/>
          <p:cNvSpPr/>
          <p:nvPr/>
        </p:nvSpPr>
        <p:spPr>
          <a:xfrm>
            <a:off x="1215078" y="2882343"/>
            <a:ext cx="175907" cy="1074777"/>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2" name="TextBox 41"/>
          <p:cNvSpPr txBox="1"/>
          <p:nvPr/>
        </p:nvSpPr>
        <p:spPr>
          <a:xfrm>
            <a:off x="17279" y="3227837"/>
            <a:ext cx="708452" cy="338554"/>
          </a:xfrm>
          <a:prstGeom prst="rect">
            <a:avLst/>
          </a:prstGeom>
          <a:noFill/>
        </p:spPr>
        <p:txBody>
          <a:bodyPr wrap="square" rtlCol="0">
            <a:spAutoFit/>
          </a:bodyPr>
          <a:lstStyle/>
          <a:p>
            <a:r>
              <a:rPr lang="en-US" sz="1600" dirty="0" err="1"/>
              <a:t>Mem</a:t>
            </a:r>
            <a:endParaRPr lang="en-US" sz="1600" dirty="0"/>
          </a:p>
        </p:txBody>
      </p:sp>
    </p:spTree>
    <p:extLst>
      <p:ext uri="{BB962C8B-B14F-4D97-AF65-F5344CB8AC3E}">
        <p14:creationId xmlns:p14="http://schemas.microsoft.com/office/powerpoint/2010/main" val="2057395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par>
                                <p:cTn id="8" presetID="9" presetClass="entr" presetSubtype="0" fill="hold"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dissolve">
                                      <p:cBhvr>
                                        <p:cTn id="10" dur="500"/>
                                        <p:tgtEl>
                                          <p:spTgt spid="3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dissolve">
                                      <p:cBhvr>
                                        <p:cTn id="13" dur="500"/>
                                        <p:tgtEl>
                                          <p:spTgt spid="4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dissolve">
                                      <p:cBhvr>
                                        <p:cTn id="16" dur="500"/>
                                        <p:tgtEl>
                                          <p:spTgt spid="41"/>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xit" presetSubtype="0" fill="hold" grpId="1" nodeType="clickEffect">
                                  <p:stCondLst>
                                    <p:cond delay="0"/>
                                  </p:stCondLst>
                                  <p:childTnLst>
                                    <p:animEffect transition="out" filter="dissolve">
                                      <p:cBhvr>
                                        <p:cTn id="20" dur="500"/>
                                        <p:tgtEl>
                                          <p:spTgt spid="34"/>
                                        </p:tgtEl>
                                      </p:cBhvr>
                                    </p:animEffect>
                                    <p:set>
                                      <p:cBhvr>
                                        <p:cTn id="21" dur="1" fill="hold">
                                          <p:stCondLst>
                                            <p:cond delay="499"/>
                                          </p:stCondLst>
                                        </p:cTn>
                                        <p:tgtEl>
                                          <p:spTgt spid="34"/>
                                        </p:tgtEl>
                                        <p:attrNameLst>
                                          <p:attrName>style.visibility</p:attrName>
                                        </p:attrNameLst>
                                      </p:cBhvr>
                                      <p:to>
                                        <p:strVal val="hidden"/>
                                      </p:to>
                                    </p:set>
                                  </p:childTnLst>
                                </p:cTn>
                              </p:par>
                              <p:par>
                                <p:cTn id="22" presetID="9" presetClass="entr" presetSubtype="0"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dissolve">
                                      <p:cBhvr>
                                        <p:cTn id="24" dur="500"/>
                                        <p:tgtEl>
                                          <p:spTgt spid="35"/>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dissolv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dissolve">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dissolve">
                                      <p:cBhvr>
                                        <p:cTn id="39" dur="500"/>
                                        <p:tgtEl>
                                          <p:spTgt spid="15"/>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dissolv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dissolve">
                                      <p:cBhvr>
                                        <p:cTn id="47" dur="500"/>
                                        <p:tgtEl>
                                          <p:spTgt spid="17"/>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dissolve">
                                      <p:cBhvr>
                                        <p:cTn id="50" dur="500"/>
                                        <p:tgtEl>
                                          <p:spTgt spid="18"/>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xit" presetSubtype="0" fill="hold" grpId="1" nodeType="clickEffect">
                                  <p:stCondLst>
                                    <p:cond delay="0"/>
                                  </p:stCondLst>
                                  <p:childTnLst>
                                    <p:animEffect transition="out" filter="dissolve">
                                      <p:cBhvr>
                                        <p:cTn id="54" dur="500"/>
                                        <p:tgtEl>
                                          <p:spTgt spid="35"/>
                                        </p:tgtEl>
                                      </p:cBhvr>
                                    </p:animEffect>
                                    <p:set>
                                      <p:cBhvr>
                                        <p:cTn id="55" dur="1" fill="hold">
                                          <p:stCondLst>
                                            <p:cond delay="499"/>
                                          </p:stCondLst>
                                        </p:cTn>
                                        <p:tgtEl>
                                          <p:spTgt spid="35"/>
                                        </p:tgtEl>
                                        <p:attrNameLst>
                                          <p:attrName>style.visibility</p:attrName>
                                        </p:attrNameLst>
                                      </p:cBhvr>
                                      <p:to>
                                        <p:strVal val="hidden"/>
                                      </p:to>
                                    </p:set>
                                  </p:childTnLst>
                                </p:cTn>
                              </p:par>
                              <p:par>
                                <p:cTn id="56" presetID="9" presetClass="entr" presetSubtype="0"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dissolve">
                                      <p:cBhvr>
                                        <p:cTn id="58" dur="500"/>
                                        <p:tgtEl>
                                          <p:spTgt spid="36"/>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dissolve">
                                      <p:cBhvr>
                                        <p:cTn id="63" dur="500"/>
                                        <p:tgtEl>
                                          <p:spTgt spid="19"/>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nodeType="click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dissolve">
                                      <p:cBhvr>
                                        <p:cTn id="68" dur="500"/>
                                        <p:tgtEl>
                                          <p:spTgt spid="22"/>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dissolve">
                                      <p:cBhvr>
                                        <p:cTn id="73" dur="500"/>
                                        <p:tgtEl>
                                          <p:spTgt spid="32"/>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dissolve">
                                      <p:cBhvr>
                                        <p:cTn id="78" dur="500"/>
                                        <p:tgtEl>
                                          <p:spTgt spid="33"/>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dissolve">
                                      <p:cBhvr>
                                        <p:cTn id="83" dur="500"/>
                                        <p:tgtEl>
                                          <p:spTgt spid="30"/>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xit" presetSubtype="0" fill="hold" grpId="1" nodeType="clickEffect">
                                  <p:stCondLst>
                                    <p:cond delay="0"/>
                                  </p:stCondLst>
                                  <p:childTnLst>
                                    <p:animEffect transition="out" filter="dissolve">
                                      <p:cBhvr>
                                        <p:cTn id="87" dur="500"/>
                                        <p:tgtEl>
                                          <p:spTgt spid="36"/>
                                        </p:tgtEl>
                                      </p:cBhvr>
                                    </p:animEffect>
                                    <p:set>
                                      <p:cBhvr>
                                        <p:cTn id="88" dur="1" fill="hold">
                                          <p:stCondLst>
                                            <p:cond delay="499"/>
                                          </p:stCondLst>
                                        </p:cTn>
                                        <p:tgtEl>
                                          <p:spTgt spid="36"/>
                                        </p:tgtEl>
                                        <p:attrNameLst>
                                          <p:attrName>style.visibility</p:attrName>
                                        </p:attrNameLst>
                                      </p:cBhvr>
                                      <p:to>
                                        <p:strVal val="hidden"/>
                                      </p:to>
                                    </p:set>
                                  </p:childTnLst>
                                </p:cTn>
                              </p:par>
                              <p:par>
                                <p:cTn id="89" presetID="9" presetClass="entr" presetSubtype="0" fill="hold" grpId="0" nodeType="withEffect">
                                  <p:stCondLst>
                                    <p:cond delay="0"/>
                                  </p:stCondLst>
                                  <p:childTnLst>
                                    <p:set>
                                      <p:cBhvr>
                                        <p:cTn id="90" dur="1" fill="hold">
                                          <p:stCondLst>
                                            <p:cond delay="0"/>
                                          </p:stCondLst>
                                        </p:cTn>
                                        <p:tgtEl>
                                          <p:spTgt spid="37"/>
                                        </p:tgtEl>
                                        <p:attrNameLst>
                                          <p:attrName>style.visibility</p:attrName>
                                        </p:attrNameLst>
                                      </p:cBhvr>
                                      <p:to>
                                        <p:strVal val="visible"/>
                                      </p:to>
                                    </p:set>
                                    <p:animEffect transition="in" filter="dissolve">
                                      <p:cBhvr>
                                        <p:cTn id="91" dur="500"/>
                                        <p:tgtEl>
                                          <p:spTgt spid="37"/>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nodeType="clickEffect">
                                  <p:stCondLst>
                                    <p:cond delay="0"/>
                                  </p:stCondLst>
                                  <p:childTnLst>
                                    <p:set>
                                      <p:cBhvr>
                                        <p:cTn id="95" dur="1" fill="hold">
                                          <p:stCondLst>
                                            <p:cond delay="0"/>
                                          </p:stCondLst>
                                        </p:cTn>
                                        <p:tgtEl>
                                          <p:spTgt spid="21"/>
                                        </p:tgtEl>
                                        <p:attrNameLst>
                                          <p:attrName>style.visibility</p:attrName>
                                        </p:attrNameLst>
                                      </p:cBhvr>
                                      <p:to>
                                        <p:strVal val="visible"/>
                                      </p:to>
                                    </p:set>
                                    <p:animEffect transition="in" filter="dissolve">
                                      <p:cBhvr>
                                        <p:cTn id="96" dur="500"/>
                                        <p:tgtEl>
                                          <p:spTgt spid="21"/>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nodeType="clickEffect">
                                  <p:stCondLst>
                                    <p:cond delay="0"/>
                                  </p:stCondLst>
                                  <p:childTnLst>
                                    <p:set>
                                      <p:cBhvr>
                                        <p:cTn id="100" dur="1" fill="hold">
                                          <p:stCondLst>
                                            <p:cond delay="0"/>
                                          </p:stCondLst>
                                        </p:cTn>
                                        <p:tgtEl>
                                          <p:spTgt spid="27"/>
                                        </p:tgtEl>
                                        <p:attrNameLst>
                                          <p:attrName>style.visibility</p:attrName>
                                        </p:attrNameLst>
                                      </p:cBhvr>
                                      <p:to>
                                        <p:strVal val="visible"/>
                                      </p:to>
                                    </p:set>
                                    <p:animEffect transition="in" filter="dissolve">
                                      <p:cBhvr>
                                        <p:cTn id="101" dur="500"/>
                                        <p:tgtEl>
                                          <p:spTgt spid="27"/>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nodeType="clickEffect">
                                  <p:stCondLst>
                                    <p:cond delay="0"/>
                                  </p:stCondLst>
                                  <p:childTnLst>
                                    <p:set>
                                      <p:cBhvr>
                                        <p:cTn id="105" dur="1" fill="hold">
                                          <p:stCondLst>
                                            <p:cond delay="0"/>
                                          </p:stCondLst>
                                        </p:cTn>
                                        <p:tgtEl>
                                          <p:spTgt spid="31"/>
                                        </p:tgtEl>
                                        <p:attrNameLst>
                                          <p:attrName>style.visibility</p:attrName>
                                        </p:attrNameLst>
                                      </p:cBhvr>
                                      <p:to>
                                        <p:strVal val="visible"/>
                                      </p:to>
                                    </p:set>
                                    <p:animEffect transition="in" filter="dissolve">
                                      <p:cBhvr>
                                        <p:cTn id="106" dur="500"/>
                                        <p:tgtEl>
                                          <p:spTgt spid="31"/>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xit" presetSubtype="0" fill="hold" grpId="1" nodeType="clickEffect">
                                  <p:stCondLst>
                                    <p:cond delay="0"/>
                                  </p:stCondLst>
                                  <p:childTnLst>
                                    <p:animEffect transition="out" filter="dissolve">
                                      <p:cBhvr>
                                        <p:cTn id="110" dur="500"/>
                                        <p:tgtEl>
                                          <p:spTgt spid="37"/>
                                        </p:tgtEl>
                                      </p:cBhvr>
                                    </p:animEffect>
                                    <p:set>
                                      <p:cBhvr>
                                        <p:cTn id="111" dur="1" fill="hold">
                                          <p:stCondLst>
                                            <p:cond delay="499"/>
                                          </p:stCondLst>
                                        </p:cTn>
                                        <p:tgtEl>
                                          <p:spTgt spid="37"/>
                                        </p:tgtEl>
                                        <p:attrNameLst>
                                          <p:attrName>style.visibility</p:attrName>
                                        </p:attrNameLst>
                                      </p:cBhvr>
                                      <p:to>
                                        <p:strVal val="hidden"/>
                                      </p:to>
                                    </p:set>
                                  </p:childTnLst>
                                </p:cTn>
                              </p:par>
                              <p:par>
                                <p:cTn id="112" presetID="9" presetClass="entr" presetSubtype="0" fill="hold" grpId="0" nodeType="withEffect">
                                  <p:stCondLst>
                                    <p:cond delay="0"/>
                                  </p:stCondLst>
                                  <p:childTnLst>
                                    <p:set>
                                      <p:cBhvr>
                                        <p:cTn id="113" dur="1" fill="hold">
                                          <p:stCondLst>
                                            <p:cond delay="0"/>
                                          </p:stCondLst>
                                        </p:cTn>
                                        <p:tgtEl>
                                          <p:spTgt spid="38"/>
                                        </p:tgtEl>
                                        <p:attrNameLst>
                                          <p:attrName>style.visibility</p:attrName>
                                        </p:attrNameLst>
                                      </p:cBhvr>
                                      <p:to>
                                        <p:strVal val="visible"/>
                                      </p:to>
                                    </p:set>
                                    <p:animEffect transition="in" filter="dissolve">
                                      <p:cBhvr>
                                        <p:cTn id="114" dur="500"/>
                                        <p:tgtEl>
                                          <p:spTgt spid="38"/>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28"/>
                                        </p:tgtEl>
                                        <p:attrNameLst>
                                          <p:attrName>style.visibility</p:attrName>
                                        </p:attrNameLst>
                                      </p:cBhvr>
                                      <p:to>
                                        <p:strVal val="visible"/>
                                      </p:to>
                                    </p:set>
                                    <p:animEffect transition="in" filter="dissolve">
                                      <p:cBhvr>
                                        <p:cTn id="119" dur="500"/>
                                        <p:tgtEl>
                                          <p:spTgt spid="28"/>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29"/>
                                        </p:tgtEl>
                                        <p:attrNameLst>
                                          <p:attrName>style.visibility</p:attrName>
                                        </p:attrNameLst>
                                      </p:cBhvr>
                                      <p:to>
                                        <p:strVal val="visible"/>
                                      </p:to>
                                    </p:set>
                                    <p:animEffect transition="in" filter="dissolve">
                                      <p:cBhvr>
                                        <p:cTn id="12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28" grpId="0" animBg="1"/>
      <p:bldP spid="29" grpId="0" animBg="1"/>
      <p:bldP spid="30" grpId="0" animBg="1"/>
      <p:bldP spid="32" grpId="0" animBg="1"/>
      <p:bldP spid="33" grpId="0" animBg="1"/>
      <p:bldP spid="34" grpId="0" animBg="1"/>
      <p:bldP spid="34" grpId="1" animBg="1"/>
      <p:bldP spid="35" grpId="0" animBg="1"/>
      <p:bldP spid="35" grpId="1" animBg="1"/>
      <p:bldP spid="36" grpId="0" animBg="1"/>
      <p:bldP spid="36" grpId="1" animBg="1"/>
      <p:bldP spid="37" grpId="0" animBg="1"/>
      <p:bldP spid="37" grpId="1" animBg="1"/>
      <p:bldP spid="38" grpId="0" animBg="1"/>
      <p:bldP spid="41" grpId="0" animBg="1"/>
      <p:bldP spid="42"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163" y="371182"/>
            <a:ext cx="8574087" cy="967840"/>
          </a:xfrm>
        </p:spPr>
        <p:txBody>
          <a:bodyPr>
            <a:normAutofit fontScale="90000"/>
          </a:bodyPr>
          <a:lstStyle/>
          <a:p>
            <a:r>
              <a:rPr lang="en-US" dirty="0"/>
              <a:t>How does this pipeline work for ADDI?</a:t>
            </a:r>
          </a:p>
        </p:txBody>
      </p:sp>
      <p:graphicFrame>
        <p:nvGraphicFramePr>
          <p:cNvPr id="6" name="Table 5"/>
          <p:cNvGraphicFramePr>
            <a:graphicFrameLocks noGrp="1"/>
          </p:cNvGraphicFramePr>
          <p:nvPr/>
        </p:nvGraphicFramePr>
        <p:xfrm>
          <a:off x="379205" y="5436663"/>
          <a:ext cx="8346855" cy="370840"/>
        </p:xfrm>
        <a:graphic>
          <a:graphicData uri="http://schemas.openxmlformats.org/drawingml/2006/table">
            <a:tbl>
              <a:tblPr bandRow="1">
                <a:tableStyleId>{BDBED569-4797-4DF1-A0F4-6AAB3CD982D8}</a:tableStyleId>
              </a:tblPr>
              <a:tblGrid>
                <a:gridCol w="1669371">
                  <a:extLst>
                    <a:ext uri="{9D8B030D-6E8A-4147-A177-3AD203B41FA5}">
                      <a16:colId xmlns:a16="http://schemas.microsoft.com/office/drawing/2014/main" val="20000"/>
                    </a:ext>
                  </a:extLst>
                </a:gridCol>
                <a:gridCol w="1669371">
                  <a:extLst>
                    <a:ext uri="{9D8B030D-6E8A-4147-A177-3AD203B41FA5}">
                      <a16:colId xmlns:a16="http://schemas.microsoft.com/office/drawing/2014/main" val="20001"/>
                    </a:ext>
                  </a:extLst>
                </a:gridCol>
                <a:gridCol w="1669371">
                  <a:extLst>
                    <a:ext uri="{9D8B030D-6E8A-4147-A177-3AD203B41FA5}">
                      <a16:colId xmlns:a16="http://schemas.microsoft.com/office/drawing/2014/main" val="20002"/>
                    </a:ext>
                  </a:extLst>
                </a:gridCol>
                <a:gridCol w="1669371">
                  <a:extLst>
                    <a:ext uri="{9D8B030D-6E8A-4147-A177-3AD203B41FA5}">
                      <a16:colId xmlns:a16="http://schemas.microsoft.com/office/drawing/2014/main" val="20003"/>
                    </a:ext>
                  </a:extLst>
                </a:gridCol>
                <a:gridCol w="1669371">
                  <a:extLst>
                    <a:ext uri="{9D8B030D-6E8A-4147-A177-3AD203B41FA5}">
                      <a16:colId xmlns:a16="http://schemas.microsoft.com/office/drawing/2014/main" val="20004"/>
                    </a:ext>
                  </a:extLst>
                </a:gridCol>
              </a:tblGrid>
              <a:tr h="370840">
                <a:tc>
                  <a:txBody>
                    <a:bodyPr/>
                    <a:lstStyle/>
                    <a:p>
                      <a:pPr algn="ctr"/>
                      <a:r>
                        <a:rPr lang="en-US" dirty="0"/>
                        <a:t>IF</a:t>
                      </a:r>
                    </a:p>
                  </a:txBody>
                  <a:tcPr/>
                </a:tc>
                <a:tc>
                  <a:txBody>
                    <a:bodyPr/>
                    <a:lstStyle/>
                    <a:p>
                      <a:pPr algn="ctr"/>
                      <a:r>
                        <a:rPr lang="en-US" dirty="0"/>
                        <a:t>ID/RR</a:t>
                      </a:r>
                    </a:p>
                  </a:txBody>
                  <a:tcPr/>
                </a:tc>
                <a:tc>
                  <a:txBody>
                    <a:bodyPr/>
                    <a:lstStyle/>
                    <a:p>
                      <a:pPr algn="ctr"/>
                      <a:r>
                        <a:rPr lang="en-US" dirty="0"/>
                        <a:t>EX</a:t>
                      </a:r>
                    </a:p>
                  </a:txBody>
                  <a:tcPr/>
                </a:tc>
                <a:tc>
                  <a:txBody>
                    <a:bodyPr/>
                    <a:lstStyle/>
                    <a:p>
                      <a:pPr algn="ctr"/>
                      <a:r>
                        <a:rPr lang="en-US" dirty="0"/>
                        <a:t>MEM</a:t>
                      </a:r>
                    </a:p>
                  </a:txBody>
                  <a:tcPr/>
                </a:tc>
                <a:tc>
                  <a:txBody>
                    <a:bodyPr/>
                    <a:lstStyle/>
                    <a:p>
                      <a:pPr algn="ctr"/>
                      <a:r>
                        <a:rPr lang="en-US" dirty="0"/>
                        <a:t>WB</a:t>
                      </a:r>
                    </a:p>
                  </a:txBody>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nvGraphicFramePr>
        <p:xfrm>
          <a:off x="949894" y="2228303"/>
          <a:ext cx="7205476" cy="2042160"/>
        </p:xfrm>
        <a:graphic>
          <a:graphicData uri="http://schemas.openxmlformats.org/drawingml/2006/table">
            <a:tbl>
              <a:tblPr bandRow="1">
                <a:tableStyleId>{E8B1032C-EA38-4F05-BA0D-38AFFFC7BED3}</a:tableStyleId>
              </a:tblPr>
              <a:tblGrid>
                <a:gridCol w="1801369">
                  <a:extLst>
                    <a:ext uri="{9D8B030D-6E8A-4147-A177-3AD203B41FA5}">
                      <a16:colId xmlns:a16="http://schemas.microsoft.com/office/drawing/2014/main" val="20000"/>
                    </a:ext>
                  </a:extLst>
                </a:gridCol>
                <a:gridCol w="1801369">
                  <a:extLst>
                    <a:ext uri="{9D8B030D-6E8A-4147-A177-3AD203B41FA5}">
                      <a16:colId xmlns:a16="http://schemas.microsoft.com/office/drawing/2014/main" val="20001"/>
                    </a:ext>
                  </a:extLst>
                </a:gridCol>
                <a:gridCol w="1801369">
                  <a:extLst>
                    <a:ext uri="{9D8B030D-6E8A-4147-A177-3AD203B41FA5}">
                      <a16:colId xmlns:a16="http://schemas.microsoft.com/office/drawing/2014/main" val="20002"/>
                    </a:ext>
                  </a:extLst>
                </a:gridCol>
                <a:gridCol w="1801369">
                  <a:extLst>
                    <a:ext uri="{9D8B030D-6E8A-4147-A177-3AD203B41FA5}">
                      <a16:colId xmlns:a16="http://schemas.microsoft.com/office/drawing/2014/main" val="20003"/>
                    </a:ext>
                  </a:extLst>
                </a:gridCol>
              </a:tblGrid>
              <a:tr h="370840">
                <a:tc>
                  <a:txBody>
                    <a:bodyPr/>
                    <a:lstStyle/>
                    <a:p>
                      <a:pPr marL="0" indent="0">
                        <a:spcBef>
                          <a:spcPts val="0"/>
                        </a:spcBef>
                        <a:buNone/>
                      </a:pPr>
                      <a:r>
                        <a:rPr lang="en-US" sz="1600" dirty="0" err="1"/>
                        <a:t>struct</a:t>
                      </a:r>
                      <a:r>
                        <a:rPr lang="en-US" sz="1600" dirty="0"/>
                        <a:t> FBUF {</a:t>
                      </a:r>
                    </a:p>
                    <a:p>
                      <a:pPr marL="0" indent="0">
                        <a:spcBef>
                          <a:spcPts val="0"/>
                        </a:spcBef>
                        <a:buNone/>
                      </a:pPr>
                      <a:r>
                        <a:rPr lang="en-US" sz="1600" dirty="0"/>
                        <a:t>    </a:t>
                      </a:r>
                      <a:r>
                        <a:rPr lang="en-US" sz="1600" dirty="0" err="1"/>
                        <a:t>struct</a:t>
                      </a:r>
                      <a:r>
                        <a:rPr lang="en-US" sz="1600" dirty="0"/>
                        <a:t> IR {</a:t>
                      </a:r>
                    </a:p>
                    <a:p>
                      <a:pPr marL="0" indent="0">
                        <a:spcBef>
                          <a:spcPts val="0"/>
                        </a:spcBef>
                        <a:buNone/>
                      </a:pPr>
                      <a:r>
                        <a:rPr lang="en-US" sz="1600" dirty="0"/>
                        <a:t>         </a:t>
                      </a:r>
                      <a:r>
                        <a:rPr lang="en-US" sz="1600" dirty="0" err="1"/>
                        <a:t>int</a:t>
                      </a:r>
                      <a:r>
                        <a:rPr lang="en-US" sz="1600" dirty="0"/>
                        <a:t> Opcode:4;</a:t>
                      </a:r>
                    </a:p>
                    <a:p>
                      <a:pPr marL="0" indent="0">
                        <a:spcBef>
                          <a:spcPts val="0"/>
                        </a:spcBef>
                        <a:buNone/>
                      </a:pPr>
                      <a:r>
                        <a:rPr lang="en-US" sz="1600" dirty="0"/>
                        <a:t>         </a:t>
                      </a:r>
                      <a:r>
                        <a:rPr lang="en-US" sz="1600" dirty="0" err="1"/>
                        <a:t>int</a:t>
                      </a:r>
                      <a:r>
                        <a:rPr lang="en-US" sz="1600" dirty="0"/>
                        <a:t> Rx:4;</a:t>
                      </a:r>
                    </a:p>
                    <a:p>
                      <a:pPr marL="0" indent="0">
                        <a:spcBef>
                          <a:spcPts val="0"/>
                        </a:spcBef>
                        <a:buNone/>
                      </a:pPr>
                      <a:r>
                        <a:rPr lang="en-US" sz="1600" dirty="0"/>
                        <a:t>         </a:t>
                      </a:r>
                      <a:r>
                        <a:rPr lang="en-US" sz="1600" dirty="0" err="1"/>
                        <a:t>int</a:t>
                      </a:r>
                      <a:r>
                        <a:rPr lang="en-US" sz="1600" dirty="0"/>
                        <a:t> Ry:4;</a:t>
                      </a:r>
                    </a:p>
                    <a:p>
                      <a:pPr marL="0" indent="0">
                        <a:spcBef>
                          <a:spcPts val="0"/>
                        </a:spcBef>
                        <a:buNone/>
                      </a:pPr>
                      <a:r>
                        <a:rPr lang="en-US" sz="1600" dirty="0"/>
                        <a:t>         </a:t>
                      </a:r>
                      <a:r>
                        <a:rPr lang="en-US" sz="1600" dirty="0" err="1"/>
                        <a:t>int</a:t>
                      </a:r>
                      <a:r>
                        <a:rPr lang="en-US" sz="1600" dirty="0"/>
                        <a:t> imm:20;</a:t>
                      </a:r>
                    </a:p>
                    <a:p>
                      <a:pPr marL="0" indent="0">
                        <a:spcBef>
                          <a:spcPts val="0"/>
                        </a:spcBef>
                        <a:buNone/>
                      </a:pPr>
                      <a:r>
                        <a:rPr lang="en-US" sz="1600" dirty="0"/>
                        <a:t>    } IR</a:t>
                      </a:r>
                    </a:p>
                    <a:p>
                      <a:pPr marL="0" indent="0">
                        <a:spcBef>
                          <a:spcPts val="0"/>
                        </a:spcBef>
                        <a:buNone/>
                      </a:pPr>
                      <a:r>
                        <a:rPr lang="en-US" sz="1600" dirty="0"/>
                        <a:t>} FBUF;</a:t>
                      </a:r>
                    </a:p>
                  </a:txBody>
                  <a:tcPr/>
                </a:tc>
                <a:tc>
                  <a:txBody>
                    <a:bodyPr/>
                    <a:lstStyle/>
                    <a:p>
                      <a:r>
                        <a:rPr lang="en-US" sz="1600" dirty="0" err="1"/>
                        <a:t>struct</a:t>
                      </a:r>
                      <a:r>
                        <a:rPr lang="en-US" sz="1600" dirty="0"/>
                        <a:t> DBUF {</a:t>
                      </a:r>
                    </a:p>
                    <a:p>
                      <a:r>
                        <a:rPr lang="en-US" sz="1600" dirty="0"/>
                        <a:t>    </a:t>
                      </a:r>
                      <a:r>
                        <a:rPr lang="en-US" sz="1600" dirty="0" err="1"/>
                        <a:t>int</a:t>
                      </a:r>
                      <a:r>
                        <a:rPr lang="en-US" sz="1600" dirty="0"/>
                        <a:t> Opcode:4;</a:t>
                      </a:r>
                    </a:p>
                    <a:p>
                      <a:r>
                        <a:rPr lang="en-US" sz="1600" dirty="0"/>
                        <a:t>    </a:t>
                      </a:r>
                      <a:r>
                        <a:rPr lang="en-US" sz="1600" dirty="0" err="1"/>
                        <a:t>int</a:t>
                      </a:r>
                      <a:r>
                        <a:rPr lang="en-US" sz="1600" dirty="0"/>
                        <a:t> Rx:4;</a:t>
                      </a:r>
                    </a:p>
                    <a:p>
                      <a:r>
                        <a:rPr lang="en-US" sz="1600" dirty="0"/>
                        <a:t>    </a:t>
                      </a:r>
                      <a:r>
                        <a:rPr lang="en-US" sz="1600" dirty="0" err="1"/>
                        <a:t>int</a:t>
                      </a:r>
                      <a:r>
                        <a:rPr lang="en-US" sz="1600" dirty="0"/>
                        <a:t> A:32;</a:t>
                      </a:r>
                    </a:p>
                    <a:p>
                      <a:r>
                        <a:rPr lang="en-US" sz="1600" dirty="0"/>
                        <a:t>    </a:t>
                      </a:r>
                      <a:r>
                        <a:rPr lang="en-US" sz="1600" dirty="0" err="1"/>
                        <a:t>int</a:t>
                      </a:r>
                      <a:r>
                        <a:rPr lang="en-US" sz="1600" dirty="0"/>
                        <a:t> imm:20;</a:t>
                      </a:r>
                    </a:p>
                    <a:p>
                      <a:r>
                        <a:rPr lang="en-US" sz="1600" dirty="0"/>
                        <a:t>}</a:t>
                      </a:r>
                      <a:r>
                        <a:rPr lang="en-US" sz="1600" baseline="0" dirty="0"/>
                        <a:t> DBUF;</a:t>
                      </a:r>
                      <a:endParaRPr lang="en-US" sz="1600" dirty="0"/>
                    </a:p>
                  </a:txBody>
                  <a:tcPr/>
                </a:tc>
                <a:tc>
                  <a:txBody>
                    <a:bodyPr/>
                    <a:lstStyle/>
                    <a:p>
                      <a:r>
                        <a:rPr lang="en-US" sz="1600" dirty="0" err="1"/>
                        <a:t>struct</a:t>
                      </a:r>
                      <a:r>
                        <a:rPr lang="en-US" sz="1600" dirty="0"/>
                        <a:t> EBUF {</a:t>
                      </a:r>
                    </a:p>
                    <a:p>
                      <a:r>
                        <a:rPr lang="en-US" sz="1600" dirty="0"/>
                        <a:t>    </a:t>
                      </a:r>
                      <a:r>
                        <a:rPr lang="en-US" sz="1600" dirty="0" err="1"/>
                        <a:t>int</a:t>
                      </a:r>
                      <a:r>
                        <a:rPr lang="en-US" sz="1600" dirty="0"/>
                        <a:t> Opcode:4;</a:t>
                      </a:r>
                    </a:p>
                    <a:p>
                      <a:r>
                        <a:rPr lang="en-US" sz="1600" dirty="0"/>
                        <a:t>    </a:t>
                      </a:r>
                      <a:r>
                        <a:rPr lang="en-US" sz="1600" dirty="0" err="1"/>
                        <a:t>int</a:t>
                      </a:r>
                      <a:r>
                        <a:rPr lang="en-US" sz="1600" dirty="0"/>
                        <a:t> Rx:4;</a:t>
                      </a:r>
                    </a:p>
                    <a:p>
                      <a:r>
                        <a:rPr lang="en-US" sz="1600" dirty="0"/>
                        <a:t>    </a:t>
                      </a:r>
                      <a:r>
                        <a:rPr lang="en-US" sz="1600" dirty="0" err="1"/>
                        <a:t>int</a:t>
                      </a:r>
                      <a:r>
                        <a:rPr lang="en-US" sz="1600" dirty="0"/>
                        <a:t> Result:32;</a:t>
                      </a:r>
                    </a:p>
                    <a:p>
                      <a:r>
                        <a:rPr lang="en-US" sz="1600" dirty="0"/>
                        <a:t>} EBUF;</a:t>
                      </a:r>
                    </a:p>
                  </a:txBody>
                  <a:tcPr/>
                </a:tc>
                <a:tc>
                  <a:txBody>
                    <a:bodyPr/>
                    <a:lstStyle/>
                    <a:p>
                      <a:r>
                        <a:rPr lang="en-US" sz="1600" dirty="0" err="1"/>
                        <a:t>struct</a:t>
                      </a:r>
                      <a:r>
                        <a:rPr lang="en-US" sz="1600" dirty="0"/>
                        <a:t> MBUF {</a:t>
                      </a:r>
                    </a:p>
                    <a:p>
                      <a:r>
                        <a:rPr lang="en-US" sz="1600" dirty="0"/>
                        <a:t>    </a:t>
                      </a:r>
                      <a:r>
                        <a:rPr lang="en-US" sz="1600" dirty="0" err="1"/>
                        <a:t>int</a:t>
                      </a:r>
                      <a:r>
                        <a:rPr lang="en-US" sz="1600" dirty="0"/>
                        <a:t> Opcode:4;</a:t>
                      </a:r>
                    </a:p>
                    <a:p>
                      <a:r>
                        <a:rPr lang="en-US" sz="1600" dirty="0"/>
                        <a:t>    </a:t>
                      </a:r>
                      <a:r>
                        <a:rPr lang="en-US" sz="1600" dirty="0" err="1"/>
                        <a:t>int</a:t>
                      </a:r>
                      <a:r>
                        <a:rPr lang="en-US" sz="1600" dirty="0"/>
                        <a:t> Rx:4;</a:t>
                      </a:r>
                    </a:p>
                    <a:p>
                      <a:r>
                        <a:rPr lang="en-US" sz="1600" dirty="0"/>
                        <a:t>    </a:t>
                      </a:r>
                      <a:r>
                        <a:rPr lang="en-US" sz="1600" dirty="0" err="1"/>
                        <a:t>int</a:t>
                      </a:r>
                      <a:r>
                        <a:rPr lang="en-US" sz="1600" dirty="0"/>
                        <a:t> Result:32;</a:t>
                      </a:r>
                    </a:p>
                    <a:p>
                      <a:r>
                        <a:rPr lang="en-US" sz="1600" dirty="0"/>
                        <a:t>} MBUF;</a:t>
                      </a:r>
                    </a:p>
                  </a:txBody>
                  <a:tcPr/>
                </a:tc>
                <a:extLst>
                  <a:ext uri="{0D108BD9-81ED-4DB2-BD59-A6C34878D82A}">
                    <a16:rowId xmlns:a16="http://schemas.microsoft.com/office/drawing/2014/main" val="10000"/>
                  </a:ext>
                </a:extLst>
              </a:tr>
            </a:tbl>
          </a:graphicData>
        </a:graphic>
      </p:graphicFrame>
      <p:cxnSp>
        <p:nvCxnSpPr>
          <p:cNvPr id="10" name="Straight Arrow Connector 9"/>
          <p:cNvCxnSpPr/>
          <p:nvPr/>
        </p:nvCxnSpPr>
        <p:spPr>
          <a:xfrm flipV="1">
            <a:off x="2591898" y="2657703"/>
            <a:ext cx="406064" cy="2246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2185834" y="2882343"/>
            <a:ext cx="812128" cy="2647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14" name="Table 13"/>
          <p:cNvGraphicFramePr>
            <a:graphicFrameLocks noGrp="1"/>
          </p:cNvGraphicFramePr>
          <p:nvPr/>
        </p:nvGraphicFramePr>
        <p:xfrm>
          <a:off x="379205" y="4780783"/>
          <a:ext cx="8346855" cy="640080"/>
        </p:xfrm>
        <a:graphic>
          <a:graphicData uri="http://schemas.openxmlformats.org/drawingml/2006/table">
            <a:tbl>
              <a:tblPr bandRow="1">
                <a:tableStyleId>{BDBED569-4797-4DF1-A0F4-6AAB3CD982D8}</a:tableStyleId>
              </a:tblPr>
              <a:tblGrid>
                <a:gridCol w="1669371">
                  <a:extLst>
                    <a:ext uri="{9D8B030D-6E8A-4147-A177-3AD203B41FA5}">
                      <a16:colId xmlns:a16="http://schemas.microsoft.com/office/drawing/2014/main" val="20000"/>
                    </a:ext>
                  </a:extLst>
                </a:gridCol>
                <a:gridCol w="1669371">
                  <a:extLst>
                    <a:ext uri="{9D8B030D-6E8A-4147-A177-3AD203B41FA5}">
                      <a16:colId xmlns:a16="http://schemas.microsoft.com/office/drawing/2014/main" val="20001"/>
                    </a:ext>
                  </a:extLst>
                </a:gridCol>
                <a:gridCol w="1669371">
                  <a:extLst>
                    <a:ext uri="{9D8B030D-6E8A-4147-A177-3AD203B41FA5}">
                      <a16:colId xmlns:a16="http://schemas.microsoft.com/office/drawing/2014/main" val="20002"/>
                    </a:ext>
                  </a:extLst>
                </a:gridCol>
                <a:gridCol w="1669371">
                  <a:extLst>
                    <a:ext uri="{9D8B030D-6E8A-4147-A177-3AD203B41FA5}">
                      <a16:colId xmlns:a16="http://schemas.microsoft.com/office/drawing/2014/main" val="20003"/>
                    </a:ext>
                  </a:extLst>
                </a:gridCol>
                <a:gridCol w="1669371">
                  <a:extLst>
                    <a:ext uri="{9D8B030D-6E8A-4147-A177-3AD203B41FA5}">
                      <a16:colId xmlns:a16="http://schemas.microsoft.com/office/drawing/2014/main" val="20004"/>
                    </a:ext>
                  </a:extLst>
                </a:gridCol>
              </a:tblGrid>
              <a:tr h="370840">
                <a:tc>
                  <a:txBody>
                    <a:bodyPr/>
                    <a:lstStyle/>
                    <a:p>
                      <a:pPr algn="ctr"/>
                      <a:r>
                        <a:rPr lang="en-US" dirty="0"/>
                        <a:t>MEM[PC]</a:t>
                      </a:r>
                      <a:r>
                        <a:rPr lang="en-US" baseline="0" dirty="0"/>
                        <a:t> </a:t>
                      </a:r>
                      <a:r>
                        <a:rPr lang="en-US" baseline="0" dirty="0">
                          <a:sym typeface="Wingdings"/>
                        </a:rPr>
                        <a:t> FBUF.IR</a:t>
                      </a:r>
                      <a:endParaRPr lang="en-US" dirty="0"/>
                    </a:p>
                  </a:txBody>
                  <a:tcPr/>
                </a:tc>
                <a:tc>
                  <a:txBody>
                    <a:bodyPr/>
                    <a:lstStyle/>
                    <a:p>
                      <a:pPr algn="ctr"/>
                      <a:r>
                        <a:rPr lang="en-US" dirty="0"/>
                        <a:t>Read registers</a:t>
                      </a:r>
                    </a:p>
                  </a:txBody>
                  <a:tcPr/>
                </a:tc>
                <a:tc>
                  <a:txBody>
                    <a:bodyPr/>
                    <a:lstStyle/>
                    <a:p>
                      <a:pPr algn="ctr"/>
                      <a:r>
                        <a:rPr lang="en-US" dirty="0"/>
                        <a:t>Addition</a:t>
                      </a:r>
                    </a:p>
                  </a:txBody>
                  <a:tcPr/>
                </a:tc>
                <a:tc>
                  <a:txBody>
                    <a:bodyPr/>
                    <a:lstStyle/>
                    <a:p>
                      <a:pPr algn="ctr"/>
                      <a:r>
                        <a:rPr lang="en-US" dirty="0"/>
                        <a:t>NOP</a:t>
                      </a:r>
                    </a:p>
                  </a:txBody>
                  <a:tcPr/>
                </a:tc>
                <a:tc>
                  <a:txBody>
                    <a:bodyPr/>
                    <a:lstStyle/>
                    <a:p>
                      <a:pPr algn="ctr"/>
                      <a:r>
                        <a:rPr lang="en-US" dirty="0"/>
                        <a:t>Write register</a:t>
                      </a:r>
                    </a:p>
                  </a:txBody>
                  <a:tcPr/>
                </a:tc>
                <a:extLst>
                  <a:ext uri="{0D108BD9-81ED-4DB2-BD59-A6C34878D82A}">
                    <a16:rowId xmlns:a16="http://schemas.microsoft.com/office/drawing/2014/main" val="10000"/>
                  </a:ext>
                </a:extLst>
              </a:tr>
            </a:tbl>
          </a:graphicData>
        </a:graphic>
      </p:graphicFrame>
      <p:sp>
        <p:nvSpPr>
          <p:cNvPr id="15" name="Freeform 14"/>
          <p:cNvSpPr/>
          <p:nvPr/>
        </p:nvSpPr>
        <p:spPr>
          <a:xfrm>
            <a:off x="2211753" y="3341355"/>
            <a:ext cx="215991" cy="1580479"/>
          </a:xfrm>
          <a:custGeom>
            <a:avLst/>
            <a:gdLst>
              <a:gd name="connsiteX0" fmla="*/ 0 w 348487"/>
              <a:gd name="connsiteY0" fmla="*/ 24828 h 1580479"/>
              <a:gd name="connsiteX1" fmla="*/ 345586 w 348487"/>
              <a:gd name="connsiteY1" fmla="*/ 188988 h 1580479"/>
              <a:gd name="connsiteX2" fmla="*/ 164153 w 348487"/>
              <a:gd name="connsiteY2" fmla="*/ 1424508 h 1580479"/>
              <a:gd name="connsiteX3" fmla="*/ 138234 w 348487"/>
              <a:gd name="connsiteY3" fmla="*/ 1562748 h 1580479"/>
            </a:gdLst>
            <a:ahLst/>
            <a:cxnLst>
              <a:cxn ang="0">
                <a:pos x="connsiteX0" y="connsiteY0"/>
              </a:cxn>
              <a:cxn ang="0">
                <a:pos x="connsiteX1" y="connsiteY1"/>
              </a:cxn>
              <a:cxn ang="0">
                <a:pos x="connsiteX2" y="connsiteY2"/>
              </a:cxn>
              <a:cxn ang="0">
                <a:pos x="connsiteX3" y="connsiteY3"/>
              </a:cxn>
            </a:cxnLst>
            <a:rect l="l" t="t" r="r" b="b"/>
            <a:pathLst>
              <a:path w="348487" h="1580479">
                <a:moveTo>
                  <a:pt x="0" y="24828"/>
                </a:moveTo>
                <a:cubicBezTo>
                  <a:pt x="159113" y="-9732"/>
                  <a:pt x="318227" y="-44292"/>
                  <a:pt x="345586" y="188988"/>
                </a:cubicBezTo>
                <a:cubicBezTo>
                  <a:pt x="372945" y="422268"/>
                  <a:pt x="198712" y="1195548"/>
                  <a:pt x="164153" y="1424508"/>
                </a:cubicBezTo>
                <a:cubicBezTo>
                  <a:pt x="129594" y="1653468"/>
                  <a:pt x="138234" y="1562748"/>
                  <a:pt x="138234" y="1562748"/>
                </a:cubicBezTo>
              </a:path>
            </a:pathLst>
          </a:custGeom>
          <a:ln>
            <a:solidFill>
              <a:srgbClr val="008000"/>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Freeform 16"/>
          <p:cNvSpPr/>
          <p:nvPr/>
        </p:nvSpPr>
        <p:spPr>
          <a:xfrm>
            <a:off x="2575943" y="3139376"/>
            <a:ext cx="603452" cy="1738807"/>
          </a:xfrm>
          <a:custGeom>
            <a:avLst/>
            <a:gdLst>
              <a:gd name="connsiteX0" fmla="*/ 520592 w 520592"/>
              <a:gd name="connsiteY0" fmla="*/ 1643767 h 1643767"/>
              <a:gd name="connsiteX1" fmla="*/ 54050 w 520592"/>
              <a:gd name="connsiteY1" fmla="*/ 840247 h 1643767"/>
              <a:gd name="connsiteX2" fmla="*/ 45411 w 520592"/>
              <a:gd name="connsiteY2" fmla="*/ 114487 h 1643767"/>
              <a:gd name="connsiteX3" fmla="*/ 373718 w 520592"/>
              <a:gd name="connsiteY3" fmla="*/ 2167 h 1643767"/>
              <a:gd name="connsiteX0" fmla="*/ 603452 w 603452"/>
              <a:gd name="connsiteY0" fmla="*/ 1738807 h 1738807"/>
              <a:gd name="connsiteX1" fmla="*/ 59153 w 603452"/>
              <a:gd name="connsiteY1" fmla="*/ 840247 h 1738807"/>
              <a:gd name="connsiteX2" fmla="*/ 50514 w 603452"/>
              <a:gd name="connsiteY2" fmla="*/ 114487 h 1738807"/>
              <a:gd name="connsiteX3" fmla="*/ 378821 w 603452"/>
              <a:gd name="connsiteY3" fmla="*/ 2167 h 1738807"/>
            </a:gdLst>
            <a:ahLst/>
            <a:cxnLst>
              <a:cxn ang="0">
                <a:pos x="connsiteX0" y="connsiteY0"/>
              </a:cxn>
              <a:cxn ang="0">
                <a:pos x="connsiteX1" y="connsiteY1"/>
              </a:cxn>
              <a:cxn ang="0">
                <a:pos x="connsiteX2" y="connsiteY2"/>
              </a:cxn>
              <a:cxn ang="0">
                <a:pos x="connsiteX3" y="connsiteY3"/>
              </a:cxn>
            </a:cxnLst>
            <a:rect l="l" t="t" r="r" b="b"/>
            <a:pathLst>
              <a:path w="603452" h="1738807">
                <a:moveTo>
                  <a:pt x="603452" y="1738807"/>
                </a:moveTo>
                <a:cubicBezTo>
                  <a:pt x="409779" y="1464487"/>
                  <a:pt x="151309" y="1110967"/>
                  <a:pt x="59153" y="840247"/>
                </a:cubicBezTo>
                <a:cubicBezTo>
                  <a:pt x="-33003" y="569527"/>
                  <a:pt x="-2764" y="254167"/>
                  <a:pt x="50514" y="114487"/>
                </a:cubicBezTo>
                <a:cubicBezTo>
                  <a:pt x="103792" y="-25193"/>
                  <a:pt x="378821" y="2167"/>
                  <a:pt x="378821" y="2167"/>
                </a:cubicBezTo>
              </a:path>
            </a:pathLst>
          </a:custGeom>
          <a:ln>
            <a:solidFill>
              <a:srgbClr val="008000"/>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9" name="Straight Arrow Connector 18"/>
          <p:cNvCxnSpPr/>
          <p:nvPr/>
        </p:nvCxnSpPr>
        <p:spPr>
          <a:xfrm>
            <a:off x="4195761" y="2663223"/>
            <a:ext cx="57333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5989696" y="2657703"/>
            <a:ext cx="57333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3711940" y="2922423"/>
            <a:ext cx="105715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5505875" y="2910663"/>
            <a:ext cx="105715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Freeform 27"/>
          <p:cNvSpPr/>
          <p:nvPr/>
        </p:nvSpPr>
        <p:spPr>
          <a:xfrm>
            <a:off x="7323319" y="2866766"/>
            <a:ext cx="629612" cy="2003592"/>
          </a:xfrm>
          <a:custGeom>
            <a:avLst/>
            <a:gdLst>
              <a:gd name="connsiteX0" fmla="*/ 0 w 348487"/>
              <a:gd name="connsiteY0" fmla="*/ 24828 h 1580479"/>
              <a:gd name="connsiteX1" fmla="*/ 345586 w 348487"/>
              <a:gd name="connsiteY1" fmla="*/ 188988 h 1580479"/>
              <a:gd name="connsiteX2" fmla="*/ 164153 w 348487"/>
              <a:gd name="connsiteY2" fmla="*/ 1424508 h 1580479"/>
              <a:gd name="connsiteX3" fmla="*/ 138234 w 348487"/>
              <a:gd name="connsiteY3" fmla="*/ 1562748 h 1580479"/>
              <a:gd name="connsiteX0" fmla="*/ 0 w 492951"/>
              <a:gd name="connsiteY0" fmla="*/ 24828 h 1670484"/>
              <a:gd name="connsiteX1" fmla="*/ 345586 w 492951"/>
              <a:gd name="connsiteY1" fmla="*/ 188988 h 1670484"/>
              <a:gd name="connsiteX2" fmla="*/ 164153 w 492951"/>
              <a:gd name="connsiteY2" fmla="*/ 1424508 h 1670484"/>
              <a:gd name="connsiteX3" fmla="*/ 492907 w 492951"/>
              <a:gd name="connsiteY3" fmla="*/ 1667886 h 1670484"/>
              <a:gd name="connsiteX4" fmla="*/ 138234 w 492951"/>
              <a:gd name="connsiteY4" fmla="*/ 1562748 h 1670484"/>
              <a:gd name="connsiteX0" fmla="*/ 0 w 499942"/>
              <a:gd name="connsiteY0" fmla="*/ 36152 h 1681808"/>
              <a:gd name="connsiteX1" fmla="*/ 345586 w 499942"/>
              <a:gd name="connsiteY1" fmla="*/ 200312 h 1681808"/>
              <a:gd name="connsiteX2" fmla="*/ 492907 w 499942"/>
              <a:gd name="connsiteY2" fmla="*/ 1679210 h 1681808"/>
              <a:gd name="connsiteX3" fmla="*/ 138234 w 499942"/>
              <a:gd name="connsiteY3" fmla="*/ 1574072 h 1681808"/>
              <a:gd name="connsiteX0" fmla="*/ 0 w 499942"/>
              <a:gd name="connsiteY0" fmla="*/ 36152 h 1679210"/>
              <a:gd name="connsiteX1" fmla="*/ 345586 w 499942"/>
              <a:gd name="connsiteY1" fmla="*/ 200312 h 1679210"/>
              <a:gd name="connsiteX2" fmla="*/ 492907 w 499942"/>
              <a:gd name="connsiteY2" fmla="*/ 1679210 h 1679210"/>
              <a:gd name="connsiteX0" fmla="*/ 0 w 567466"/>
              <a:gd name="connsiteY0" fmla="*/ 42557 h 1806575"/>
              <a:gd name="connsiteX1" fmla="*/ 345586 w 567466"/>
              <a:gd name="connsiteY1" fmla="*/ 206717 h 1806575"/>
              <a:gd name="connsiteX2" fmla="*/ 562605 w 567466"/>
              <a:gd name="connsiteY2" fmla="*/ 1806575 h 1806575"/>
              <a:gd name="connsiteX0" fmla="*/ 0 w 1242116"/>
              <a:gd name="connsiteY0" fmla="*/ 39523 h 1812181"/>
              <a:gd name="connsiteX1" fmla="*/ 1014682 w 1242116"/>
              <a:gd name="connsiteY1" fmla="*/ 212323 h 1812181"/>
              <a:gd name="connsiteX2" fmla="*/ 1231701 w 1242116"/>
              <a:gd name="connsiteY2" fmla="*/ 1812181 h 1812181"/>
              <a:gd name="connsiteX0" fmla="*/ 0 w 1015838"/>
              <a:gd name="connsiteY0" fmla="*/ 49494 h 2003592"/>
              <a:gd name="connsiteX1" fmla="*/ 1014682 w 1015838"/>
              <a:gd name="connsiteY1" fmla="*/ 222294 h 2003592"/>
              <a:gd name="connsiteX2" fmla="*/ 214114 w 1015838"/>
              <a:gd name="connsiteY2" fmla="*/ 2003592 h 2003592"/>
            </a:gdLst>
            <a:ahLst/>
            <a:cxnLst>
              <a:cxn ang="0">
                <a:pos x="connsiteX0" y="connsiteY0"/>
              </a:cxn>
              <a:cxn ang="0">
                <a:pos x="connsiteX1" y="connsiteY1"/>
              </a:cxn>
              <a:cxn ang="0">
                <a:pos x="connsiteX2" y="connsiteY2"/>
              </a:cxn>
            </a:cxnLst>
            <a:rect l="l" t="t" r="r" b="b"/>
            <a:pathLst>
              <a:path w="1015838" h="2003592">
                <a:moveTo>
                  <a:pt x="0" y="49494"/>
                </a:moveTo>
                <a:cubicBezTo>
                  <a:pt x="159113" y="14934"/>
                  <a:pt x="978996" y="-103389"/>
                  <a:pt x="1014682" y="222294"/>
                </a:cubicBezTo>
                <a:cubicBezTo>
                  <a:pt x="1050368" y="547977"/>
                  <a:pt x="248673" y="1774632"/>
                  <a:pt x="214114" y="2003592"/>
                </a:cubicBezTo>
              </a:path>
            </a:pathLst>
          </a:custGeom>
          <a:ln>
            <a:solidFill>
              <a:srgbClr val="008000"/>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 name="Freeform 28"/>
          <p:cNvSpPr/>
          <p:nvPr/>
        </p:nvSpPr>
        <p:spPr>
          <a:xfrm>
            <a:off x="7314676" y="3176130"/>
            <a:ext cx="444465" cy="1684428"/>
          </a:xfrm>
          <a:custGeom>
            <a:avLst/>
            <a:gdLst>
              <a:gd name="connsiteX0" fmla="*/ 0 w 86415"/>
              <a:gd name="connsiteY0" fmla="*/ 84148 h 1095028"/>
              <a:gd name="connsiteX1" fmla="*/ 86396 w 86415"/>
              <a:gd name="connsiteY1" fmla="*/ 101428 h 1095028"/>
              <a:gd name="connsiteX2" fmla="*/ 8639 w 86415"/>
              <a:gd name="connsiteY2" fmla="*/ 1095028 h 1095028"/>
              <a:gd name="connsiteX0" fmla="*/ 0 w 215991"/>
              <a:gd name="connsiteY0" fmla="*/ 113894 h 1548134"/>
              <a:gd name="connsiteX1" fmla="*/ 86396 w 215991"/>
              <a:gd name="connsiteY1" fmla="*/ 131174 h 1548134"/>
              <a:gd name="connsiteX2" fmla="*/ 215991 w 215991"/>
              <a:gd name="connsiteY2" fmla="*/ 1548134 h 1548134"/>
              <a:gd name="connsiteX0" fmla="*/ 0 w 215991"/>
              <a:gd name="connsiteY0" fmla="*/ 16258 h 1450498"/>
              <a:gd name="connsiteX1" fmla="*/ 129594 w 215991"/>
              <a:gd name="connsiteY1" fmla="*/ 379138 h 1450498"/>
              <a:gd name="connsiteX2" fmla="*/ 215991 w 215991"/>
              <a:gd name="connsiteY2" fmla="*/ 1450498 h 1450498"/>
              <a:gd name="connsiteX0" fmla="*/ 423344 w 570858"/>
              <a:gd name="connsiteY0" fmla="*/ 18670 h 1686190"/>
              <a:gd name="connsiteX1" fmla="*/ 552938 w 570858"/>
              <a:gd name="connsiteY1" fmla="*/ 381550 h 1686190"/>
              <a:gd name="connsiteX2" fmla="*/ 0 w 570858"/>
              <a:gd name="connsiteY2" fmla="*/ 1686190 h 1686190"/>
              <a:gd name="connsiteX0" fmla="*/ 423344 w 444465"/>
              <a:gd name="connsiteY0" fmla="*/ 16908 h 1684428"/>
              <a:gd name="connsiteX1" fmla="*/ 371505 w 444465"/>
              <a:gd name="connsiteY1" fmla="*/ 405708 h 1684428"/>
              <a:gd name="connsiteX2" fmla="*/ 0 w 444465"/>
              <a:gd name="connsiteY2" fmla="*/ 1684428 h 1684428"/>
            </a:gdLst>
            <a:ahLst/>
            <a:cxnLst>
              <a:cxn ang="0">
                <a:pos x="connsiteX0" y="connsiteY0"/>
              </a:cxn>
              <a:cxn ang="0">
                <a:pos x="connsiteX1" y="connsiteY1"/>
              </a:cxn>
              <a:cxn ang="0">
                <a:pos x="connsiteX2" y="connsiteY2"/>
              </a:cxn>
            </a:cxnLst>
            <a:rect l="l" t="t" r="r" b="b"/>
            <a:pathLst>
              <a:path w="444465" h="1684428">
                <a:moveTo>
                  <a:pt x="423344" y="16908"/>
                </a:moveTo>
                <a:cubicBezTo>
                  <a:pt x="465822" y="-58692"/>
                  <a:pt x="442062" y="127788"/>
                  <a:pt x="371505" y="405708"/>
                </a:cubicBezTo>
                <a:cubicBezTo>
                  <a:pt x="300948" y="683628"/>
                  <a:pt x="0" y="1684428"/>
                  <a:pt x="0" y="1684428"/>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0" name="Freeform 29"/>
          <p:cNvSpPr/>
          <p:nvPr/>
        </p:nvSpPr>
        <p:spPr>
          <a:xfrm>
            <a:off x="4470727" y="3147063"/>
            <a:ext cx="527612" cy="1748909"/>
          </a:xfrm>
          <a:custGeom>
            <a:avLst/>
            <a:gdLst>
              <a:gd name="connsiteX0" fmla="*/ 647974 w 647974"/>
              <a:gd name="connsiteY0" fmla="*/ 1545404 h 1545404"/>
              <a:gd name="connsiteX1" fmla="*/ 0 w 647974"/>
              <a:gd name="connsiteY1" fmla="*/ 309884 h 1545404"/>
              <a:gd name="connsiteX2" fmla="*/ 0 w 647974"/>
              <a:gd name="connsiteY2" fmla="*/ 309884 h 1545404"/>
              <a:gd name="connsiteX3" fmla="*/ 69117 w 647974"/>
              <a:gd name="connsiteY3" fmla="*/ 7484 h 1545404"/>
              <a:gd name="connsiteX4" fmla="*/ 302388 w 647974"/>
              <a:gd name="connsiteY4" fmla="*/ 85244 h 1545404"/>
              <a:gd name="connsiteX0" fmla="*/ 647974 w 647974"/>
              <a:gd name="connsiteY0" fmla="*/ 1545404 h 1545404"/>
              <a:gd name="connsiteX1" fmla="*/ 0 w 647974"/>
              <a:gd name="connsiteY1" fmla="*/ 309884 h 1545404"/>
              <a:gd name="connsiteX2" fmla="*/ 69117 w 647974"/>
              <a:gd name="connsiteY2" fmla="*/ 7484 h 1545404"/>
              <a:gd name="connsiteX3" fmla="*/ 302388 w 647974"/>
              <a:gd name="connsiteY3" fmla="*/ 85244 h 1545404"/>
              <a:gd name="connsiteX0" fmla="*/ 578857 w 578857"/>
              <a:gd name="connsiteY0" fmla="*/ 1545404 h 1545404"/>
              <a:gd name="connsiteX1" fmla="*/ 0 w 578857"/>
              <a:gd name="connsiteY1" fmla="*/ 7484 h 1545404"/>
              <a:gd name="connsiteX2" fmla="*/ 233271 w 578857"/>
              <a:gd name="connsiteY2" fmla="*/ 85244 h 1545404"/>
              <a:gd name="connsiteX0" fmla="*/ 578857 w 578857"/>
              <a:gd name="connsiteY0" fmla="*/ 1545404 h 1545404"/>
              <a:gd name="connsiteX1" fmla="*/ 138234 w 578857"/>
              <a:gd name="connsiteY1" fmla="*/ 361724 h 1545404"/>
              <a:gd name="connsiteX2" fmla="*/ 0 w 578857"/>
              <a:gd name="connsiteY2" fmla="*/ 7484 h 1545404"/>
              <a:gd name="connsiteX3" fmla="*/ 233271 w 578857"/>
              <a:gd name="connsiteY3" fmla="*/ 85244 h 1545404"/>
              <a:gd name="connsiteX0" fmla="*/ 601376 w 601376"/>
              <a:gd name="connsiteY0" fmla="*/ 1551168 h 1551168"/>
              <a:gd name="connsiteX1" fmla="*/ 5239 w 601376"/>
              <a:gd name="connsiteY1" fmla="*/ 419328 h 1551168"/>
              <a:gd name="connsiteX2" fmla="*/ 22519 w 601376"/>
              <a:gd name="connsiteY2" fmla="*/ 13248 h 1551168"/>
              <a:gd name="connsiteX3" fmla="*/ 255790 w 601376"/>
              <a:gd name="connsiteY3" fmla="*/ 91008 h 1551168"/>
              <a:gd name="connsiteX0" fmla="*/ 596729 w 596729"/>
              <a:gd name="connsiteY0" fmla="*/ 1463789 h 1463789"/>
              <a:gd name="connsiteX1" fmla="*/ 592 w 596729"/>
              <a:gd name="connsiteY1" fmla="*/ 331949 h 1463789"/>
              <a:gd name="connsiteX2" fmla="*/ 26511 w 596729"/>
              <a:gd name="connsiteY2" fmla="*/ 38189 h 1463789"/>
              <a:gd name="connsiteX3" fmla="*/ 251143 w 596729"/>
              <a:gd name="connsiteY3" fmla="*/ 3629 h 1463789"/>
              <a:gd name="connsiteX0" fmla="*/ 527612 w 527612"/>
              <a:gd name="connsiteY0" fmla="*/ 1748909 h 1748909"/>
              <a:gd name="connsiteX1" fmla="*/ 592 w 527612"/>
              <a:gd name="connsiteY1" fmla="*/ 331949 h 1748909"/>
              <a:gd name="connsiteX2" fmla="*/ 26511 w 527612"/>
              <a:gd name="connsiteY2" fmla="*/ 38189 h 1748909"/>
              <a:gd name="connsiteX3" fmla="*/ 251143 w 527612"/>
              <a:gd name="connsiteY3" fmla="*/ 3629 h 1748909"/>
            </a:gdLst>
            <a:ahLst/>
            <a:cxnLst>
              <a:cxn ang="0">
                <a:pos x="connsiteX0" y="connsiteY0"/>
              </a:cxn>
              <a:cxn ang="0">
                <a:pos x="connsiteX1" y="connsiteY1"/>
              </a:cxn>
              <a:cxn ang="0">
                <a:pos x="connsiteX2" y="connsiteY2"/>
              </a:cxn>
              <a:cxn ang="0">
                <a:pos x="connsiteX3" y="connsiteY3"/>
              </a:cxn>
            </a:cxnLst>
            <a:rect l="l" t="t" r="r" b="b"/>
            <a:pathLst>
              <a:path w="527612" h="1748909">
                <a:moveTo>
                  <a:pt x="527612" y="1748909"/>
                </a:moveTo>
                <a:lnTo>
                  <a:pt x="592" y="331949"/>
                </a:lnTo>
                <a:cubicBezTo>
                  <a:pt x="6352" y="196589"/>
                  <a:pt x="-15248" y="92909"/>
                  <a:pt x="26511" y="38189"/>
                </a:cubicBezTo>
                <a:cubicBezTo>
                  <a:pt x="68270" y="-16531"/>
                  <a:pt x="251143" y="3629"/>
                  <a:pt x="251143" y="3629"/>
                </a:cubicBezTo>
              </a:path>
            </a:pathLst>
          </a:custGeom>
          <a:ln>
            <a:solidFill>
              <a:srgbClr val="008000"/>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1" name="Straight Arrow Connector 30"/>
          <p:cNvCxnSpPr/>
          <p:nvPr/>
        </p:nvCxnSpPr>
        <p:spPr>
          <a:xfrm>
            <a:off x="5985881" y="3169863"/>
            <a:ext cx="573331" cy="0"/>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32" name="Freeform 31"/>
          <p:cNvSpPr/>
          <p:nvPr/>
        </p:nvSpPr>
        <p:spPr>
          <a:xfrm>
            <a:off x="3763778" y="3156724"/>
            <a:ext cx="444005" cy="1744324"/>
          </a:xfrm>
          <a:custGeom>
            <a:avLst/>
            <a:gdLst>
              <a:gd name="connsiteX0" fmla="*/ 0 w 348487"/>
              <a:gd name="connsiteY0" fmla="*/ 24828 h 1580479"/>
              <a:gd name="connsiteX1" fmla="*/ 345586 w 348487"/>
              <a:gd name="connsiteY1" fmla="*/ 188988 h 1580479"/>
              <a:gd name="connsiteX2" fmla="*/ 164153 w 348487"/>
              <a:gd name="connsiteY2" fmla="*/ 1424508 h 1580479"/>
              <a:gd name="connsiteX3" fmla="*/ 138234 w 348487"/>
              <a:gd name="connsiteY3" fmla="*/ 1562748 h 1580479"/>
              <a:gd name="connsiteX0" fmla="*/ 0 w 492951"/>
              <a:gd name="connsiteY0" fmla="*/ 24828 h 1670484"/>
              <a:gd name="connsiteX1" fmla="*/ 345586 w 492951"/>
              <a:gd name="connsiteY1" fmla="*/ 188988 h 1670484"/>
              <a:gd name="connsiteX2" fmla="*/ 164153 w 492951"/>
              <a:gd name="connsiteY2" fmla="*/ 1424508 h 1670484"/>
              <a:gd name="connsiteX3" fmla="*/ 492907 w 492951"/>
              <a:gd name="connsiteY3" fmla="*/ 1667886 h 1670484"/>
              <a:gd name="connsiteX4" fmla="*/ 138234 w 492951"/>
              <a:gd name="connsiteY4" fmla="*/ 1562748 h 1670484"/>
              <a:gd name="connsiteX0" fmla="*/ 0 w 499942"/>
              <a:gd name="connsiteY0" fmla="*/ 36152 h 1681808"/>
              <a:gd name="connsiteX1" fmla="*/ 345586 w 499942"/>
              <a:gd name="connsiteY1" fmla="*/ 200312 h 1681808"/>
              <a:gd name="connsiteX2" fmla="*/ 492907 w 499942"/>
              <a:gd name="connsiteY2" fmla="*/ 1679210 h 1681808"/>
              <a:gd name="connsiteX3" fmla="*/ 138234 w 499942"/>
              <a:gd name="connsiteY3" fmla="*/ 1574072 h 1681808"/>
              <a:gd name="connsiteX0" fmla="*/ 0 w 499942"/>
              <a:gd name="connsiteY0" fmla="*/ 36152 h 1679210"/>
              <a:gd name="connsiteX1" fmla="*/ 345586 w 499942"/>
              <a:gd name="connsiteY1" fmla="*/ 200312 h 1679210"/>
              <a:gd name="connsiteX2" fmla="*/ 492907 w 499942"/>
              <a:gd name="connsiteY2" fmla="*/ 1679210 h 1679210"/>
              <a:gd name="connsiteX0" fmla="*/ 0 w 567466"/>
              <a:gd name="connsiteY0" fmla="*/ 42557 h 1806575"/>
              <a:gd name="connsiteX1" fmla="*/ 345586 w 567466"/>
              <a:gd name="connsiteY1" fmla="*/ 206717 h 1806575"/>
              <a:gd name="connsiteX2" fmla="*/ 562605 w 567466"/>
              <a:gd name="connsiteY2" fmla="*/ 1806575 h 1806575"/>
              <a:gd name="connsiteX0" fmla="*/ 0 w 1242116"/>
              <a:gd name="connsiteY0" fmla="*/ 39523 h 1812181"/>
              <a:gd name="connsiteX1" fmla="*/ 1014682 w 1242116"/>
              <a:gd name="connsiteY1" fmla="*/ 212323 h 1812181"/>
              <a:gd name="connsiteX2" fmla="*/ 1231701 w 1242116"/>
              <a:gd name="connsiteY2" fmla="*/ 1812181 h 1812181"/>
              <a:gd name="connsiteX0" fmla="*/ 0 w 1015838"/>
              <a:gd name="connsiteY0" fmla="*/ 49494 h 2003592"/>
              <a:gd name="connsiteX1" fmla="*/ 1014682 w 1015838"/>
              <a:gd name="connsiteY1" fmla="*/ 222294 h 2003592"/>
              <a:gd name="connsiteX2" fmla="*/ 214114 w 1015838"/>
              <a:gd name="connsiteY2" fmla="*/ 2003592 h 2003592"/>
              <a:gd name="connsiteX0" fmla="*/ 0 w 1022205"/>
              <a:gd name="connsiteY0" fmla="*/ 36399 h 1748577"/>
              <a:gd name="connsiteX1" fmla="*/ 1014682 w 1022205"/>
              <a:gd name="connsiteY1" fmla="*/ 209199 h 1748577"/>
              <a:gd name="connsiteX2" fmla="*/ 478966 w 1022205"/>
              <a:gd name="connsiteY2" fmla="*/ 1748577 h 1748577"/>
              <a:gd name="connsiteX0" fmla="*/ 0 w 547331"/>
              <a:gd name="connsiteY0" fmla="*/ 33248 h 1745426"/>
              <a:gd name="connsiteX1" fmla="*/ 512858 w 547331"/>
              <a:gd name="connsiteY1" fmla="*/ 214688 h 1745426"/>
              <a:gd name="connsiteX2" fmla="*/ 478966 w 547331"/>
              <a:gd name="connsiteY2" fmla="*/ 1745426 h 1745426"/>
              <a:gd name="connsiteX0" fmla="*/ 0 w 735863"/>
              <a:gd name="connsiteY0" fmla="*/ 39759 h 1751937"/>
              <a:gd name="connsiteX1" fmla="*/ 721952 w 735863"/>
              <a:gd name="connsiteY1" fmla="*/ 203919 h 1751937"/>
              <a:gd name="connsiteX2" fmla="*/ 478966 w 735863"/>
              <a:gd name="connsiteY2" fmla="*/ 1751937 h 1751937"/>
              <a:gd name="connsiteX0" fmla="*/ 0 w 648489"/>
              <a:gd name="connsiteY0" fmla="*/ 31494 h 1769592"/>
              <a:gd name="connsiteX1" fmla="*/ 638315 w 648489"/>
              <a:gd name="connsiteY1" fmla="*/ 221574 h 1769592"/>
              <a:gd name="connsiteX2" fmla="*/ 395329 w 648489"/>
              <a:gd name="connsiteY2" fmla="*/ 1769592 h 1769592"/>
              <a:gd name="connsiteX0" fmla="*/ 0 w 716374"/>
              <a:gd name="connsiteY0" fmla="*/ 6226 h 1744324"/>
              <a:gd name="connsiteX1" fmla="*/ 708012 w 716374"/>
              <a:gd name="connsiteY1" fmla="*/ 369106 h 1744324"/>
              <a:gd name="connsiteX2" fmla="*/ 395329 w 716374"/>
              <a:gd name="connsiteY2" fmla="*/ 1744324 h 1744324"/>
            </a:gdLst>
            <a:ahLst/>
            <a:cxnLst>
              <a:cxn ang="0">
                <a:pos x="connsiteX0" y="connsiteY0"/>
              </a:cxn>
              <a:cxn ang="0">
                <a:pos x="connsiteX1" y="connsiteY1"/>
              </a:cxn>
              <a:cxn ang="0">
                <a:pos x="connsiteX2" y="connsiteY2"/>
              </a:cxn>
            </a:cxnLst>
            <a:rect l="l" t="t" r="r" b="b"/>
            <a:pathLst>
              <a:path w="716374" h="1744324">
                <a:moveTo>
                  <a:pt x="0" y="6226"/>
                </a:moveTo>
                <a:cubicBezTo>
                  <a:pt x="159113" y="-28334"/>
                  <a:pt x="642124" y="79423"/>
                  <a:pt x="708012" y="369106"/>
                </a:cubicBezTo>
                <a:cubicBezTo>
                  <a:pt x="773900" y="658789"/>
                  <a:pt x="429888" y="1515364"/>
                  <a:pt x="395329" y="1744324"/>
                </a:cubicBezTo>
              </a:path>
            </a:pathLst>
          </a:custGeom>
          <a:ln>
            <a:solidFill>
              <a:srgbClr val="008000"/>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3" name="Freeform 32"/>
          <p:cNvSpPr/>
          <p:nvPr/>
        </p:nvSpPr>
        <p:spPr>
          <a:xfrm>
            <a:off x="3836009" y="3415253"/>
            <a:ext cx="246559" cy="1457708"/>
          </a:xfrm>
          <a:custGeom>
            <a:avLst/>
            <a:gdLst>
              <a:gd name="connsiteX0" fmla="*/ 0 w 86415"/>
              <a:gd name="connsiteY0" fmla="*/ 84148 h 1095028"/>
              <a:gd name="connsiteX1" fmla="*/ 86396 w 86415"/>
              <a:gd name="connsiteY1" fmla="*/ 101428 h 1095028"/>
              <a:gd name="connsiteX2" fmla="*/ 8639 w 86415"/>
              <a:gd name="connsiteY2" fmla="*/ 1095028 h 1095028"/>
              <a:gd name="connsiteX0" fmla="*/ 0 w 215991"/>
              <a:gd name="connsiteY0" fmla="*/ 113894 h 1548134"/>
              <a:gd name="connsiteX1" fmla="*/ 86396 w 215991"/>
              <a:gd name="connsiteY1" fmla="*/ 131174 h 1548134"/>
              <a:gd name="connsiteX2" fmla="*/ 215991 w 215991"/>
              <a:gd name="connsiteY2" fmla="*/ 1548134 h 1548134"/>
              <a:gd name="connsiteX0" fmla="*/ 0 w 215991"/>
              <a:gd name="connsiteY0" fmla="*/ 16258 h 1450498"/>
              <a:gd name="connsiteX1" fmla="*/ 129594 w 215991"/>
              <a:gd name="connsiteY1" fmla="*/ 379138 h 1450498"/>
              <a:gd name="connsiteX2" fmla="*/ 215991 w 215991"/>
              <a:gd name="connsiteY2" fmla="*/ 1450498 h 1450498"/>
              <a:gd name="connsiteX0" fmla="*/ 423344 w 570858"/>
              <a:gd name="connsiteY0" fmla="*/ 18670 h 1686190"/>
              <a:gd name="connsiteX1" fmla="*/ 552938 w 570858"/>
              <a:gd name="connsiteY1" fmla="*/ 381550 h 1686190"/>
              <a:gd name="connsiteX2" fmla="*/ 0 w 570858"/>
              <a:gd name="connsiteY2" fmla="*/ 1686190 h 1686190"/>
              <a:gd name="connsiteX0" fmla="*/ 423344 w 444465"/>
              <a:gd name="connsiteY0" fmla="*/ 16908 h 1684428"/>
              <a:gd name="connsiteX1" fmla="*/ 371505 w 444465"/>
              <a:gd name="connsiteY1" fmla="*/ 405708 h 1684428"/>
              <a:gd name="connsiteX2" fmla="*/ 0 w 444465"/>
              <a:gd name="connsiteY2" fmla="*/ 1684428 h 1684428"/>
              <a:gd name="connsiteX0" fmla="*/ 8640 w 371509"/>
              <a:gd name="connsiteY0" fmla="*/ 14219 h 1742219"/>
              <a:gd name="connsiteX1" fmla="*/ 371505 w 371509"/>
              <a:gd name="connsiteY1" fmla="*/ 463499 h 1742219"/>
              <a:gd name="connsiteX2" fmla="*/ 0 w 371509"/>
              <a:gd name="connsiteY2" fmla="*/ 1742219 h 1742219"/>
              <a:gd name="connsiteX0" fmla="*/ 8640 w 233279"/>
              <a:gd name="connsiteY0" fmla="*/ 18104 h 1746104"/>
              <a:gd name="connsiteX1" fmla="*/ 233271 w 233279"/>
              <a:gd name="connsiteY1" fmla="*/ 398264 h 1746104"/>
              <a:gd name="connsiteX2" fmla="*/ 0 w 233279"/>
              <a:gd name="connsiteY2" fmla="*/ 1746104 h 1746104"/>
              <a:gd name="connsiteX0" fmla="*/ 0 w 227299"/>
              <a:gd name="connsiteY0" fmla="*/ 15308 h 1449548"/>
              <a:gd name="connsiteX1" fmla="*/ 224631 w 227299"/>
              <a:gd name="connsiteY1" fmla="*/ 395468 h 1449548"/>
              <a:gd name="connsiteX2" fmla="*/ 129594 w 227299"/>
              <a:gd name="connsiteY2" fmla="*/ 1449548 h 1449548"/>
              <a:gd name="connsiteX0" fmla="*/ 164154 w 175910"/>
              <a:gd name="connsiteY0" fmla="*/ 16527 h 1424847"/>
              <a:gd name="connsiteX1" fmla="*/ 95037 w 175910"/>
              <a:gd name="connsiteY1" fmla="*/ 370767 h 1424847"/>
              <a:gd name="connsiteX2" fmla="*/ 0 w 175910"/>
              <a:gd name="connsiteY2" fmla="*/ 1424847 h 1424847"/>
              <a:gd name="connsiteX0" fmla="*/ 164154 w 240692"/>
              <a:gd name="connsiteY0" fmla="*/ 15547 h 1423867"/>
              <a:gd name="connsiteX1" fmla="*/ 233271 w 240692"/>
              <a:gd name="connsiteY1" fmla="*/ 387067 h 1423867"/>
              <a:gd name="connsiteX2" fmla="*/ 0 w 240692"/>
              <a:gd name="connsiteY2" fmla="*/ 1423867 h 1423867"/>
              <a:gd name="connsiteX0" fmla="*/ 185532 w 262414"/>
              <a:gd name="connsiteY0" fmla="*/ 15835 h 1525344"/>
              <a:gd name="connsiteX1" fmla="*/ 254649 w 262414"/>
              <a:gd name="connsiteY1" fmla="*/ 387355 h 1525344"/>
              <a:gd name="connsiteX2" fmla="*/ 15855 w 262414"/>
              <a:gd name="connsiteY2" fmla="*/ 1457708 h 1525344"/>
              <a:gd name="connsiteX3" fmla="*/ 21378 w 262414"/>
              <a:gd name="connsiteY3" fmla="*/ 1424155 h 1525344"/>
              <a:gd name="connsiteX0" fmla="*/ 169677 w 246559"/>
              <a:gd name="connsiteY0" fmla="*/ 15835 h 1457708"/>
              <a:gd name="connsiteX1" fmla="*/ 238794 w 246559"/>
              <a:gd name="connsiteY1" fmla="*/ 387355 h 1457708"/>
              <a:gd name="connsiteX2" fmla="*/ 0 w 246559"/>
              <a:gd name="connsiteY2" fmla="*/ 1457708 h 1457708"/>
            </a:gdLst>
            <a:ahLst/>
            <a:cxnLst>
              <a:cxn ang="0">
                <a:pos x="connsiteX0" y="connsiteY0"/>
              </a:cxn>
              <a:cxn ang="0">
                <a:pos x="connsiteX1" y="connsiteY1"/>
              </a:cxn>
              <a:cxn ang="0">
                <a:pos x="connsiteX2" y="connsiteY2"/>
              </a:cxn>
            </a:cxnLst>
            <a:rect l="l" t="t" r="r" b="b"/>
            <a:pathLst>
              <a:path w="246559" h="1457708">
                <a:moveTo>
                  <a:pt x="169677" y="15835"/>
                </a:moveTo>
                <a:cubicBezTo>
                  <a:pt x="212155" y="-59765"/>
                  <a:pt x="267074" y="147043"/>
                  <a:pt x="238794" y="387355"/>
                </a:cubicBezTo>
                <a:cubicBezTo>
                  <a:pt x="210515" y="627667"/>
                  <a:pt x="38879" y="1284908"/>
                  <a:pt x="0" y="1457708"/>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Up Arrow 33"/>
          <p:cNvSpPr/>
          <p:nvPr/>
        </p:nvSpPr>
        <p:spPr>
          <a:xfrm>
            <a:off x="1071318" y="5935680"/>
            <a:ext cx="319667" cy="414720"/>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Up Arrow 34"/>
          <p:cNvSpPr/>
          <p:nvPr/>
        </p:nvSpPr>
        <p:spPr>
          <a:xfrm>
            <a:off x="2721493" y="5935680"/>
            <a:ext cx="319667" cy="414720"/>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Up Arrow 35"/>
          <p:cNvSpPr/>
          <p:nvPr/>
        </p:nvSpPr>
        <p:spPr>
          <a:xfrm>
            <a:off x="4371668" y="5935680"/>
            <a:ext cx="319667" cy="414720"/>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Up Arrow 36"/>
          <p:cNvSpPr/>
          <p:nvPr/>
        </p:nvSpPr>
        <p:spPr>
          <a:xfrm>
            <a:off x="6021843" y="5935680"/>
            <a:ext cx="319667" cy="414720"/>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Up Arrow 37"/>
          <p:cNvSpPr/>
          <p:nvPr/>
        </p:nvSpPr>
        <p:spPr>
          <a:xfrm>
            <a:off x="7759141" y="5935680"/>
            <a:ext cx="319667" cy="414720"/>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9" name="Straight Arrow Connector 38"/>
          <p:cNvCxnSpPr/>
          <p:nvPr/>
        </p:nvCxnSpPr>
        <p:spPr>
          <a:xfrm>
            <a:off x="622055" y="3404737"/>
            <a:ext cx="57574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1" name="Left Brace 40"/>
          <p:cNvSpPr/>
          <p:nvPr/>
        </p:nvSpPr>
        <p:spPr>
          <a:xfrm>
            <a:off x="1215078" y="2882344"/>
            <a:ext cx="262304" cy="918092"/>
          </a:xfrm>
          <a:prstGeom prst="leftBrace">
            <a:avLst>
              <a:gd name="adj1" fmla="val 8333"/>
              <a:gd name="adj2" fmla="val 57529"/>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2" name="TextBox 41"/>
          <p:cNvSpPr txBox="1"/>
          <p:nvPr/>
        </p:nvSpPr>
        <p:spPr>
          <a:xfrm>
            <a:off x="17279" y="3227837"/>
            <a:ext cx="708452" cy="338554"/>
          </a:xfrm>
          <a:prstGeom prst="rect">
            <a:avLst/>
          </a:prstGeom>
          <a:noFill/>
        </p:spPr>
        <p:txBody>
          <a:bodyPr wrap="square" rtlCol="0">
            <a:spAutoFit/>
          </a:bodyPr>
          <a:lstStyle/>
          <a:p>
            <a:r>
              <a:rPr lang="en-US" sz="1600" dirty="0" err="1"/>
              <a:t>Mem</a:t>
            </a:r>
            <a:endParaRPr lang="en-US" sz="1600" dirty="0"/>
          </a:p>
        </p:txBody>
      </p:sp>
      <p:cxnSp>
        <p:nvCxnSpPr>
          <p:cNvPr id="40" name="Straight Arrow Connector 39"/>
          <p:cNvCxnSpPr/>
          <p:nvPr/>
        </p:nvCxnSpPr>
        <p:spPr>
          <a:xfrm flipV="1">
            <a:off x="2367267" y="3404737"/>
            <a:ext cx="630695" cy="2464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7474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par>
                                <p:cTn id="8" presetID="9" presetClass="entr" presetSubtype="0" fill="hold"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dissolve">
                                      <p:cBhvr>
                                        <p:cTn id="10" dur="500"/>
                                        <p:tgtEl>
                                          <p:spTgt spid="3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dissolve">
                                      <p:cBhvr>
                                        <p:cTn id="13" dur="500"/>
                                        <p:tgtEl>
                                          <p:spTgt spid="4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dissolve">
                                      <p:cBhvr>
                                        <p:cTn id="16" dur="500"/>
                                        <p:tgtEl>
                                          <p:spTgt spid="41"/>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xit" presetSubtype="0" fill="hold" grpId="1" nodeType="clickEffect">
                                  <p:stCondLst>
                                    <p:cond delay="0"/>
                                  </p:stCondLst>
                                  <p:childTnLst>
                                    <p:animEffect transition="out" filter="dissolve">
                                      <p:cBhvr>
                                        <p:cTn id="20" dur="500"/>
                                        <p:tgtEl>
                                          <p:spTgt spid="34"/>
                                        </p:tgtEl>
                                      </p:cBhvr>
                                    </p:animEffect>
                                    <p:set>
                                      <p:cBhvr>
                                        <p:cTn id="21" dur="1" fill="hold">
                                          <p:stCondLst>
                                            <p:cond delay="499"/>
                                          </p:stCondLst>
                                        </p:cTn>
                                        <p:tgtEl>
                                          <p:spTgt spid="34"/>
                                        </p:tgtEl>
                                        <p:attrNameLst>
                                          <p:attrName>style.visibility</p:attrName>
                                        </p:attrNameLst>
                                      </p:cBhvr>
                                      <p:to>
                                        <p:strVal val="hidden"/>
                                      </p:to>
                                    </p:set>
                                  </p:childTnLst>
                                </p:cTn>
                              </p:par>
                              <p:par>
                                <p:cTn id="22" presetID="9" presetClass="entr" presetSubtype="0"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dissolve">
                                      <p:cBhvr>
                                        <p:cTn id="24" dur="500"/>
                                        <p:tgtEl>
                                          <p:spTgt spid="35"/>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dissolv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dissolve">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dissolve">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dissolve">
                                      <p:cBhvr>
                                        <p:cTn id="44" dur="5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dissolve">
                                      <p:cBhvr>
                                        <p:cTn id="49" dur="500"/>
                                        <p:tgtEl>
                                          <p:spTgt spid="40"/>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xit" presetSubtype="0" fill="hold" grpId="1" nodeType="clickEffect">
                                  <p:stCondLst>
                                    <p:cond delay="0"/>
                                  </p:stCondLst>
                                  <p:childTnLst>
                                    <p:animEffect transition="out" filter="dissolve">
                                      <p:cBhvr>
                                        <p:cTn id="53" dur="500"/>
                                        <p:tgtEl>
                                          <p:spTgt spid="35"/>
                                        </p:tgtEl>
                                      </p:cBhvr>
                                    </p:animEffect>
                                    <p:set>
                                      <p:cBhvr>
                                        <p:cTn id="54" dur="1" fill="hold">
                                          <p:stCondLst>
                                            <p:cond delay="499"/>
                                          </p:stCondLst>
                                        </p:cTn>
                                        <p:tgtEl>
                                          <p:spTgt spid="35"/>
                                        </p:tgtEl>
                                        <p:attrNameLst>
                                          <p:attrName>style.visibility</p:attrName>
                                        </p:attrNameLst>
                                      </p:cBhvr>
                                      <p:to>
                                        <p:strVal val="hidden"/>
                                      </p:to>
                                    </p:set>
                                  </p:childTnLst>
                                </p:cTn>
                              </p:par>
                              <p:par>
                                <p:cTn id="55" presetID="9"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dissolve">
                                      <p:cBhvr>
                                        <p:cTn id="57" dur="500"/>
                                        <p:tgtEl>
                                          <p:spTgt spid="36"/>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dissolve">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dissolve">
                                      <p:cBhvr>
                                        <p:cTn id="67" dur="500"/>
                                        <p:tgtEl>
                                          <p:spTgt spid="22"/>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dissolve">
                                      <p:cBhvr>
                                        <p:cTn id="72" dur="500"/>
                                        <p:tgtEl>
                                          <p:spTgt spid="32"/>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dissolve">
                                      <p:cBhvr>
                                        <p:cTn id="77" dur="500"/>
                                        <p:tgtEl>
                                          <p:spTgt spid="33"/>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dissolve">
                                      <p:cBhvr>
                                        <p:cTn id="82" dur="500"/>
                                        <p:tgtEl>
                                          <p:spTgt spid="30"/>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xit" presetSubtype="0" fill="hold" grpId="1" nodeType="clickEffect">
                                  <p:stCondLst>
                                    <p:cond delay="0"/>
                                  </p:stCondLst>
                                  <p:childTnLst>
                                    <p:animEffect transition="out" filter="dissolve">
                                      <p:cBhvr>
                                        <p:cTn id="86" dur="500"/>
                                        <p:tgtEl>
                                          <p:spTgt spid="36"/>
                                        </p:tgtEl>
                                      </p:cBhvr>
                                    </p:animEffect>
                                    <p:set>
                                      <p:cBhvr>
                                        <p:cTn id="87" dur="1" fill="hold">
                                          <p:stCondLst>
                                            <p:cond delay="499"/>
                                          </p:stCondLst>
                                        </p:cTn>
                                        <p:tgtEl>
                                          <p:spTgt spid="36"/>
                                        </p:tgtEl>
                                        <p:attrNameLst>
                                          <p:attrName>style.visibility</p:attrName>
                                        </p:attrNameLst>
                                      </p:cBhvr>
                                      <p:to>
                                        <p:strVal val="hidden"/>
                                      </p:to>
                                    </p:set>
                                  </p:childTnLst>
                                </p:cTn>
                              </p:par>
                              <p:par>
                                <p:cTn id="88" presetID="9" presetClass="entr" presetSubtype="0" fill="hold" grpId="0" nodeType="withEffect">
                                  <p:stCondLst>
                                    <p:cond delay="0"/>
                                  </p:stCondLst>
                                  <p:childTnLst>
                                    <p:set>
                                      <p:cBhvr>
                                        <p:cTn id="89" dur="1" fill="hold">
                                          <p:stCondLst>
                                            <p:cond delay="0"/>
                                          </p:stCondLst>
                                        </p:cTn>
                                        <p:tgtEl>
                                          <p:spTgt spid="37"/>
                                        </p:tgtEl>
                                        <p:attrNameLst>
                                          <p:attrName>style.visibility</p:attrName>
                                        </p:attrNameLst>
                                      </p:cBhvr>
                                      <p:to>
                                        <p:strVal val="visible"/>
                                      </p:to>
                                    </p:set>
                                    <p:animEffect transition="in" filter="dissolve">
                                      <p:cBhvr>
                                        <p:cTn id="90" dur="500"/>
                                        <p:tgtEl>
                                          <p:spTgt spid="37"/>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nodeType="click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dissolve">
                                      <p:cBhvr>
                                        <p:cTn id="95" dur="500"/>
                                        <p:tgtEl>
                                          <p:spTgt spid="21"/>
                                        </p:tgtEl>
                                      </p:cBhvr>
                                    </p:animEffec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nodeType="clickEffect">
                                  <p:stCondLst>
                                    <p:cond delay="0"/>
                                  </p:stCondLst>
                                  <p:childTnLst>
                                    <p:set>
                                      <p:cBhvr>
                                        <p:cTn id="99" dur="1" fill="hold">
                                          <p:stCondLst>
                                            <p:cond delay="0"/>
                                          </p:stCondLst>
                                        </p:cTn>
                                        <p:tgtEl>
                                          <p:spTgt spid="27"/>
                                        </p:tgtEl>
                                        <p:attrNameLst>
                                          <p:attrName>style.visibility</p:attrName>
                                        </p:attrNameLst>
                                      </p:cBhvr>
                                      <p:to>
                                        <p:strVal val="visible"/>
                                      </p:to>
                                    </p:set>
                                    <p:animEffect transition="in" filter="dissolve">
                                      <p:cBhvr>
                                        <p:cTn id="100" dur="500"/>
                                        <p:tgtEl>
                                          <p:spTgt spid="27"/>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nodeType="clickEffect">
                                  <p:stCondLst>
                                    <p:cond delay="0"/>
                                  </p:stCondLst>
                                  <p:childTnLst>
                                    <p:set>
                                      <p:cBhvr>
                                        <p:cTn id="104" dur="1" fill="hold">
                                          <p:stCondLst>
                                            <p:cond delay="0"/>
                                          </p:stCondLst>
                                        </p:cTn>
                                        <p:tgtEl>
                                          <p:spTgt spid="31"/>
                                        </p:tgtEl>
                                        <p:attrNameLst>
                                          <p:attrName>style.visibility</p:attrName>
                                        </p:attrNameLst>
                                      </p:cBhvr>
                                      <p:to>
                                        <p:strVal val="visible"/>
                                      </p:to>
                                    </p:set>
                                    <p:animEffect transition="in" filter="dissolve">
                                      <p:cBhvr>
                                        <p:cTn id="105" dur="500"/>
                                        <p:tgtEl>
                                          <p:spTgt spid="31"/>
                                        </p:tgtEl>
                                      </p:cBhvr>
                                    </p:animEffect>
                                  </p:childTnLst>
                                </p:cTn>
                              </p:par>
                            </p:childTnLst>
                          </p:cTn>
                        </p:par>
                      </p:childTnLst>
                    </p:cTn>
                  </p:par>
                  <p:par>
                    <p:cTn id="106" fill="hold">
                      <p:stCondLst>
                        <p:cond delay="indefinite"/>
                      </p:stCondLst>
                      <p:childTnLst>
                        <p:par>
                          <p:cTn id="107" fill="hold">
                            <p:stCondLst>
                              <p:cond delay="0"/>
                            </p:stCondLst>
                            <p:childTnLst>
                              <p:par>
                                <p:cTn id="108" presetID="9" presetClass="exit" presetSubtype="0" fill="hold" grpId="1" nodeType="clickEffect">
                                  <p:stCondLst>
                                    <p:cond delay="0"/>
                                  </p:stCondLst>
                                  <p:childTnLst>
                                    <p:animEffect transition="out" filter="dissolve">
                                      <p:cBhvr>
                                        <p:cTn id="109" dur="500"/>
                                        <p:tgtEl>
                                          <p:spTgt spid="37"/>
                                        </p:tgtEl>
                                      </p:cBhvr>
                                    </p:animEffect>
                                    <p:set>
                                      <p:cBhvr>
                                        <p:cTn id="110" dur="1" fill="hold">
                                          <p:stCondLst>
                                            <p:cond delay="499"/>
                                          </p:stCondLst>
                                        </p:cTn>
                                        <p:tgtEl>
                                          <p:spTgt spid="37"/>
                                        </p:tgtEl>
                                        <p:attrNameLst>
                                          <p:attrName>style.visibility</p:attrName>
                                        </p:attrNameLst>
                                      </p:cBhvr>
                                      <p:to>
                                        <p:strVal val="hidden"/>
                                      </p:to>
                                    </p:set>
                                  </p:childTnLst>
                                </p:cTn>
                              </p:par>
                              <p:par>
                                <p:cTn id="111" presetID="9" presetClass="entr" presetSubtype="0" fill="hold" grpId="0" nodeType="withEffect">
                                  <p:stCondLst>
                                    <p:cond delay="0"/>
                                  </p:stCondLst>
                                  <p:childTnLst>
                                    <p:set>
                                      <p:cBhvr>
                                        <p:cTn id="112" dur="1" fill="hold">
                                          <p:stCondLst>
                                            <p:cond delay="0"/>
                                          </p:stCondLst>
                                        </p:cTn>
                                        <p:tgtEl>
                                          <p:spTgt spid="38"/>
                                        </p:tgtEl>
                                        <p:attrNameLst>
                                          <p:attrName>style.visibility</p:attrName>
                                        </p:attrNameLst>
                                      </p:cBhvr>
                                      <p:to>
                                        <p:strVal val="visible"/>
                                      </p:to>
                                    </p:set>
                                    <p:animEffect transition="in" filter="dissolve">
                                      <p:cBhvr>
                                        <p:cTn id="113" dur="500"/>
                                        <p:tgtEl>
                                          <p:spTgt spid="38"/>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28"/>
                                        </p:tgtEl>
                                        <p:attrNameLst>
                                          <p:attrName>style.visibility</p:attrName>
                                        </p:attrNameLst>
                                      </p:cBhvr>
                                      <p:to>
                                        <p:strVal val="visible"/>
                                      </p:to>
                                    </p:set>
                                    <p:animEffect transition="in" filter="dissolve">
                                      <p:cBhvr>
                                        <p:cTn id="118" dur="500"/>
                                        <p:tgtEl>
                                          <p:spTgt spid="28"/>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29"/>
                                        </p:tgtEl>
                                        <p:attrNameLst>
                                          <p:attrName>style.visibility</p:attrName>
                                        </p:attrNameLst>
                                      </p:cBhvr>
                                      <p:to>
                                        <p:strVal val="visible"/>
                                      </p:to>
                                    </p:set>
                                    <p:animEffect transition="in" filter="dissolve">
                                      <p:cBhvr>
                                        <p:cTn id="12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8" grpId="0" animBg="1"/>
      <p:bldP spid="29" grpId="0" animBg="1"/>
      <p:bldP spid="30" grpId="0" animBg="1"/>
      <p:bldP spid="32" grpId="0" animBg="1"/>
      <p:bldP spid="33" grpId="0" animBg="1"/>
      <p:bldP spid="34" grpId="0" animBg="1"/>
      <p:bldP spid="34" grpId="1" animBg="1"/>
      <p:bldP spid="35" grpId="0" animBg="1"/>
      <p:bldP spid="35" grpId="1" animBg="1"/>
      <p:bldP spid="36" grpId="0" animBg="1"/>
      <p:bldP spid="36" grpId="1" animBg="1"/>
      <p:bldP spid="37" grpId="0" animBg="1"/>
      <p:bldP spid="37" grpId="1" animBg="1"/>
      <p:bldP spid="38" grpId="0" animBg="1"/>
      <p:bldP spid="41" grpId="0" animBg="1"/>
      <p:bldP spid="42"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normAutofit fontScale="90000"/>
          </a:bodyPr>
          <a:lstStyle/>
          <a:p>
            <a:r>
              <a:rPr lang="en-US" dirty="0">
                <a:latin typeface="Arial" charset="0"/>
                <a:cs typeface="Arial" charset="0"/>
              </a:rPr>
              <a:t>How do you generalize design of pipeline buffers?</a:t>
            </a:r>
          </a:p>
        </p:txBody>
      </p:sp>
      <p:sp>
        <p:nvSpPr>
          <p:cNvPr id="29699" name="Content Placeholder 2"/>
          <p:cNvSpPr>
            <a:spLocks noGrp="1"/>
          </p:cNvSpPr>
          <p:nvPr>
            <p:ph idx="1"/>
          </p:nvPr>
        </p:nvSpPr>
        <p:spPr>
          <a:xfrm>
            <a:off x="284163" y="2273087"/>
            <a:ext cx="8229600" cy="2112963"/>
          </a:xfrm>
        </p:spPr>
        <p:txBody>
          <a:bodyPr/>
          <a:lstStyle/>
          <a:p>
            <a:r>
              <a:rPr lang="en-US" dirty="0">
                <a:latin typeface="Arial" charset="0"/>
                <a:cs typeface="Arial" charset="0"/>
              </a:rPr>
              <a:t>Look at each instruction in the ISA</a:t>
            </a:r>
          </a:p>
          <a:p>
            <a:r>
              <a:rPr lang="en-US" dirty="0">
                <a:latin typeface="Arial" charset="0"/>
                <a:cs typeface="Arial" charset="0"/>
              </a:rPr>
              <a:t>Decide what needs to be carried over from one stage to the next</a:t>
            </a:r>
          </a:p>
        </p:txBody>
      </p:sp>
      <p:sp>
        <p:nvSpPr>
          <p:cNvPr id="29700" name="Text Box 2"/>
          <p:cNvSpPr txBox="1">
            <a:spLocks noChangeArrowheads="1"/>
          </p:cNvSpPr>
          <p:nvPr/>
        </p:nvSpPr>
        <p:spPr bwMode="auto">
          <a:xfrm>
            <a:off x="2025651" y="4386050"/>
            <a:ext cx="3867150" cy="442912"/>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Aft>
                <a:spcPts val="1000"/>
              </a:spcAft>
            </a:pPr>
            <a:r>
              <a:rPr lang="en-US" b="1">
                <a:latin typeface="Calibri" charset="0"/>
              </a:rPr>
              <a:t>Opcode              other fields</a:t>
            </a:r>
            <a:endParaRPr lang="en-US"/>
          </a:p>
        </p:txBody>
      </p:sp>
      <p:cxnSp>
        <p:nvCxnSpPr>
          <p:cNvPr id="7" name="Straight Connector 6"/>
          <p:cNvCxnSpPr/>
          <p:nvPr/>
        </p:nvCxnSpPr>
        <p:spPr>
          <a:xfrm rot="5400000">
            <a:off x="3503493" y="4605919"/>
            <a:ext cx="4445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711737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Design the DBUF register for LC-2200</a:t>
            </a:r>
          </a:p>
        </p:txBody>
      </p:sp>
      <p:sp>
        <p:nvSpPr>
          <p:cNvPr id="7" name="Content Placeholder 6"/>
          <p:cNvSpPr>
            <a:spLocks noGrp="1"/>
          </p:cNvSpPr>
          <p:nvPr>
            <p:ph idx="1"/>
          </p:nvPr>
        </p:nvSpPr>
        <p:spPr>
          <a:xfrm>
            <a:off x="1781503" y="2133601"/>
            <a:ext cx="7076747" cy="2238240"/>
          </a:xfrm>
        </p:spPr>
        <p:txBody>
          <a:bodyPr/>
          <a:lstStyle/>
          <a:p>
            <a:r>
              <a:rPr lang="en-US" dirty="0"/>
              <a:t>Don’t optimize by overloading the different fields of the register</a:t>
            </a:r>
          </a:p>
          <a:p>
            <a:r>
              <a:rPr lang="en-US" dirty="0"/>
              <a:t>Decide what fields need to be in DBUF for each instruction in the ISA</a:t>
            </a:r>
          </a:p>
        </p:txBody>
      </p:sp>
      <p:graphicFrame>
        <p:nvGraphicFramePr>
          <p:cNvPr id="6" name="Table 5"/>
          <p:cNvGraphicFramePr>
            <a:graphicFrameLocks noGrp="1"/>
          </p:cNvGraphicFramePr>
          <p:nvPr>
            <p:extLst>
              <p:ext uri="{D42A27DB-BD31-4B8C-83A1-F6EECF244321}">
                <p14:modId xmlns:p14="http://schemas.microsoft.com/office/powerpoint/2010/main" val="3656292713"/>
              </p:ext>
            </p:extLst>
          </p:nvPr>
        </p:nvGraphicFramePr>
        <p:xfrm>
          <a:off x="1490876" y="4371841"/>
          <a:ext cx="7205476" cy="2133600"/>
        </p:xfrm>
        <a:graphic>
          <a:graphicData uri="http://schemas.openxmlformats.org/drawingml/2006/table">
            <a:tbl>
              <a:tblPr bandRow="1">
                <a:tableStyleId>{E8B1032C-EA38-4F05-BA0D-38AFFFC7BED3}</a:tableStyleId>
              </a:tblPr>
              <a:tblGrid>
                <a:gridCol w="1801369">
                  <a:extLst>
                    <a:ext uri="{9D8B030D-6E8A-4147-A177-3AD203B41FA5}">
                      <a16:colId xmlns:a16="http://schemas.microsoft.com/office/drawing/2014/main" val="20000"/>
                    </a:ext>
                  </a:extLst>
                </a:gridCol>
                <a:gridCol w="1801369">
                  <a:extLst>
                    <a:ext uri="{9D8B030D-6E8A-4147-A177-3AD203B41FA5}">
                      <a16:colId xmlns:a16="http://schemas.microsoft.com/office/drawing/2014/main" val="20001"/>
                    </a:ext>
                  </a:extLst>
                </a:gridCol>
                <a:gridCol w="1801369">
                  <a:extLst>
                    <a:ext uri="{9D8B030D-6E8A-4147-A177-3AD203B41FA5}">
                      <a16:colId xmlns:a16="http://schemas.microsoft.com/office/drawing/2014/main" val="20002"/>
                    </a:ext>
                  </a:extLst>
                </a:gridCol>
                <a:gridCol w="1801369">
                  <a:extLst>
                    <a:ext uri="{9D8B030D-6E8A-4147-A177-3AD203B41FA5}">
                      <a16:colId xmlns:a16="http://schemas.microsoft.com/office/drawing/2014/main" val="20003"/>
                    </a:ext>
                  </a:extLst>
                </a:gridCol>
              </a:tblGrid>
              <a:tr h="0">
                <a:tc>
                  <a:txBody>
                    <a:bodyPr/>
                    <a:lstStyle/>
                    <a:p>
                      <a:pPr marL="0" indent="0">
                        <a:spcBef>
                          <a:spcPts val="0"/>
                        </a:spcBef>
                        <a:buNone/>
                      </a:pPr>
                      <a:r>
                        <a:rPr lang="en-US" sz="1600" dirty="0"/>
                        <a:t>ADD/NAND</a:t>
                      </a:r>
                    </a:p>
                  </a:txBody>
                  <a:tcPr/>
                </a:tc>
                <a:tc>
                  <a:txBody>
                    <a:bodyPr/>
                    <a:lstStyle/>
                    <a:p>
                      <a:r>
                        <a:rPr lang="en-US" sz="1600" dirty="0"/>
                        <a:t>ADDI</a:t>
                      </a:r>
                    </a:p>
                  </a:txBody>
                  <a:tcPr/>
                </a:tc>
                <a:tc>
                  <a:txBody>
                    <a:bodyPr/>
                    <a:lstStyle/>
                    <a:p>
                      <a:r>
                        <a:rPr lang="en-US" sz="1600" dirty="0"/>
                        <a:t>BEQ</a:t>
                      </a:r>
                    </a:p>
                  </a:txBody>
                  <a:tcPr/>
                </a:tc>
                <a:tc>
                  <a:txBody>
                    <a:bodyPr/>
                    <a:lstStyle/>
                    <a:p>
                      <a:r>
                        <a:rPr lang="en-US" sz="1600" dirty="0"/>
                        <a:t>And so on</a:t>
                      </a:r>
                      <a:r>
                        <a:rPr lang="mr-IN" sz="1600" dirty="0"/>
                        <a:t>…</a:t>
                      </a:r>
                      <a:endParaRPr lang="en-US" sz="1600" dirty="0"/>
                    </a:p>
                  </a:txBody>
                  <a:tcPr/>
                </a:tc>
                <a:extLst>
                  <a:ext uri="{0D108BD9-81ED-4DB2-BD59-A6C34878D82A}">
                    <a16:rowId xmlns:a16="http://schemas.microsoft.com/office/drawing/2014/main" val="10000"/>
                  </a:ext>
                </a:extLst>
              </a:tr>
              <a:tr h="370840">
                <a:tc>
                  <a:txBody>
                    <a:bodyPr/>
                    <a:lstStyle/>
                    <a:p>
                      <a:r>
                        <a:rPr lang="en-US" sz="1600" dirty="0" err="1"/>
                        <a:t>struct</a:t>
                      </a:r>
                      <a:r>
                        <a:rPr lang="en-US" sz="1600" dirty="0"/>
                        <a:t> DBUF {</a:t>
                      </a:r>
                    </a:p>
                    <a:p>
                      <a:r>
                        <a:rPr lang="en-US" sz="1600" dirty="0"/>
                        <a:t>    </a:t>
                      </a:r>
                      <a:r>
                        <a:rPr lang="en-US" sz="1600" dirty="0" err="1"/>
                        <a:t>int</a:t>
                      </a:r>
                      <a:r>
                        <a:rPr lang="en-US" sz="1600" dirty="0"/>
                        <a:t> Opcode:4;</a:t>
                      </a:r>
                    </a:p>
                    <a:p>
                      <a:r>
                        <a:rPr lang="en-US" sz="1600" dirty="0"/>
                        <a:t>    </a:t>
                      </a:r>
                      <a:r>
                        <a:rPr lang="en-US" sz="1600" dirty="0" err="1"/>
                        <a:t>int</a:t>
                      </a:r>
                      <a:r>
                        <a:rPr lang="en-US" sz="1600" dirty="0"/>
                        <a:t> Rx:4;</a:t>
                      </a:r>
                    </a:p>
                    <a:p>
                      <a:r>
                        <a:rPr lang="en-US" sz="1600" dirty="0"/>
                        <a:t>    </a:t>
                      </a:r>
                      <a:r>
                        <a:rPr lang="en-US" sz="1600" dirty="0" err="1"/>
                        <a:t>int</a:t>
                      </a:r>
                      <a:r>
                        <a:rPr lang="en-US" sz="1600" dirty="0"/>
                        <a:t> A:32;</a:t>
                      </a:r>
                    </a:p>
                    <a:p>
                      <a:r>
                        <a:rPr lang="en-US" sz="1600" dirty="0"/>
                        <a:t>    </a:t>
                      </a:r>
                      <a:r>
                        <a:rPr lang="en-US" sz="1600" dirty="0" err="1"/>
                        <a:t>int</a:t>
                      </a:r>
                      <a:r>
                        <a:rPr lang="en-US" sz="1600" dirty="0"/>
                        <a:t> B:32;</a:t>
                      </a:r>
                    </a:p>
                    <a:p>
                      <a:r>
                        <a:rPr lang="en-US" sz="1600" dirty="0"/>
                        <a:t>}</a:t>
                      </a:r>
                      <a:r>
                        <a:rPr lang="en-US" sz="1600" baseline="0" dirty="0"/>
                        <a:t> DBUF;</a:t>
                      </a:r>
                      <a:endParaRPr lang="en-US" sz="1600" dirty="0"/>
                    </a:p>
                  </a:txBody>
                  <a:tcPr/>
                </a:tc>
                <a:tc>
                  <a:txBody>
                    <a:bodyPr/>
                    <a:lstStyle/>
                    <a:p>
                      <a:r>
                        <a:rPr lang="en-US" sz="1600" dirty="0" err="1"/>
                        <a:t>struct</a:t>
                      </a:r>
                      <a:r>
                        <a:rPr lang="en-US" sz="1600" dirty="0"/>
                        <a:t> DBUF {</a:t>
                      </a:r>
                    </a:p>
                    <a:p>
                      <a:r>
                        <a:rPr lang="en-US" sz="1600" dirty="0"/>
                        <a:t>    </a:t>
                      </a:r>
                      <a:r>
                        <a:rPr lang="en-US" sz="1600" dirty="0" err="1"/>
                        <a:t>int</a:t>
                      </a:r>
                      <a:r>
                        <a:rPr lang="en-US" sz="1600" dirty="0"/>
                        <a:t> Opcode:4;</a:t>
                      </a:r>
                    </a:p>
                    <a:p>
                      <a:r>
                        <a:rPr lang="en-US" sz="1600" dirty="0"/>
                        <a:t>    </a:t>
                      </a:r>
                      <a:r>
                        <a:rPr lang="en-US" sz="1600" dirty="0" err="1"/>
                        <a:t>int</a:t>
                      </a:r>
                      <a:r>
                        <a:rPr lang="en-US" sz="1600" dirty="0"/>
                        <a:t> Rx:4;</a:t>
                      </a:r>
                    </a:p>
                    <a:p>
                      <a:r>
                        <a:rPr lang="en-US" sz="1600" dirty="0"/>
                        <a:t>    </a:t>
                      </a:r>
                      <a:r>
                        <a:rPr lang="en-US" sz="1600" dirty="0" err="1"/>
                        <a:t>int</a:t>
                      </a:r>
                      <a:r>
                        <a:rPr lang="en-US" sz="1600" dirty="0"/>
                        <a:t> A:32;</a:t>
                      </a:r>
                    </a:p>
                    <a:p>
                      <a:r>
                        <a:rPr lang="en-US" sz="1600" dirty="0"/>
                        <a:t>    </a:t>
                      </a:r>
                      <a:r>
                        <a:rPr lang="en-US" sz="1600" dirty="0" err="1"/>
                        <a:t>int</a:t>
                      </a:r>
                      <a:r>
                        <a:rPr lang="en-US" sz="1600" dirty="0"/>
                        <a:t> imm:20;</a:t>
                      </a:r>
                    </a:p>
                    <a:p>
                      <a:r>
                        <a:rPr lang="en-US" sz="1600" dirty="0"/>
                        <a:t>}</a:t>
                      </a:r>
                      <a:r>
                        <a:rPr lang="en-US" sz="1600" baseline="0" dirty="0"/>
                        <a:t> DBUF;</a:t>
                      </a:r>
                      <a:endParaRPr lang="en-US" sz="1600" dirty="0"/>
                    </a:p>
                  </a:txBody>
                  <a:tcPr/>
                </a:tc>
                <a:tc>
                  <a:txBody>
                    <a:bodyPr/>
                    <a:lstStyle/>
                    <a:p>
                      <a:r>
                        <a:rPr lang="en-US" sz="1600" dirty="0"/>
                        <a:t>struct DBUF {</a:t>
                      </a:r>
                    </a:p>
                    <a:p>
                      <a:r>
                        <a:rPr lang="en-US" sz="1600" dirty="0"/>
                        <a:t>    int Opcode:4;</a:t>
                      </a:r>
                    </a:p>
                    <a:p>
                      <a:r>
                        <a:rPr lang="en-US" sz="1600" dirty="0"/>
                        <a:t>    int A:32;</a:t>
                      </a:r>
                    </a:p>
                    <a:p>
                      <a:r>
                        <a:rPr lang="en-US" sz="1600" dirty="0"/>
                        <a:t>    int B:32;</a:t>
                      </a:r>
                    </a:p>
                    <a:p>
                      <a:r>
                        <a:rPr lang="en-US" sz="1600" dirty="0"/>
                        <a:t>    int imm:20;</a:t>
                      </a:r>
                    </a:p>
                    <a:p>
                      <a:r>
                        <a:rPr lang="en-US" sz="1600" dirty="0"/>
                        <a:t>    int PC:32;</a:t>
                      </a:r>
                    </a:p>
                    <a:p>
                      <a:r>
                        <a:rPr lang="en-US" sz="1600" dirty="0"/>
                        <a:t>}</a:t>
                      </a:r>
                      <a:r>
                        <a:rPr lang="en-US" sz="1600" baseline="0" dirty="0"/>
                        <a:t> DBUF;</a:t>
                      </a:r>
                      <a:endParaRPr lang="en-US" sz="1600" dirty="0"/>
                    </a:p>
                  </a:txBody>
                  <a:tcPr/>
                </a:tc>
                <a:tc>
                  <a:txBody>
                    <a:bodyPr/>
                    <a:lstStyle/>
                    <a:p>
                      <a:endParaRPr lang="en-US" sz="16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68413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dissolv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Now take the UNION of the requirements</a:t>
            </a:r>
          </a:p>
        </p:txBody>
      </p:sp>
      <p:graphicFrame>
        <p:nvGraphicFramePr>
          <p:cNvPr id="6" name="Table 5"/>
          <p:cNvGraphicFramePr>
            <a:graphicFrameLocks noGrp="1"/>
          </p:cNvGraphicFramePr>
          <p:nvPr>
            <p:extLst>
              <p:ext uri="{D42A27DB-BD31-4B8C-83A1-F6EECF244321}">
                <p14:modId xmlns:p14="http://schemas.microsoft.com/office/powerpoint/2010/main" val="2356406298"/>
              </p:ext>
            </p:extLst>
          </p:nvPr>
        </p:nvGraphicFramePr>
        <p:xfrm>
          <a:off x="1433587" y="2056321"/>
          <a:ext cx="7205476" cy="2133600"/>
        </p:xfrm>
        <a:graphic>
          <a:graphicData uri="http://schemas.openxmlformats.org/drawingml/2006/table">
            <a:tbl>
              <a:tblPr bandRow="1">
                <a:tableStyleId>{E8B1032C-EA38-4F05-BA0D-38AFFFC7BED3}</a:tableStyleId>
              </a:tblPr>
              <a:tblGrid>
                <a:gridCol w="1801369">
                  <a:extLst>
                    <a:ext uri="{9D8B030D-6E8A-4147-A177-3AD203B41FA5}">
                      <a16:colId xmlns:a16="http://schemas.microsoft.com/office/drawing/2014/main" val="20000"/>
                    </a:ext>
                  </a:extLst>
                </a:gridCol>
                <a:gridCol w="1801369">
                  <a:extLst>
                    <a:ext uri="{9D8B030D-6E8A-4147-A177-3AD203B41FA5}">
                      <a16:colId xmlns:a16="http://schemas.microsoft.com/office/drawing/2014/main" val="20001"/>
                    </a:ext>
                  </a:extLst>
                </a:gridCol>
                <a:gridCol w="1801369">
                  <a:extLst>
                    <a:ext uri="{9D8B030D-6E8A-4147-A177-3AD203B41FA5}">
                      <a16:colId xmlns:a16="http://schemas.microsoft.com/office/drawing/2014/main" val="20002"/>
                    </a:ext>
                  </a:extLst>
                </a:gridCol>
                <a:gridCol w="1801369">
                  <a:extLst>
                    <a:ext uri="{9D8B030D-6E8A-4147-A177-3AD203B41FA5}">
                      <a16:colId xmlns:a16="http://schemas.microsoft.com/office/drawing/2014/main" val="20003"/>
                    </a:ext>
                  </a:extLst>
                </a:gridCol>
              </a:tblGrid>
              <a:tr h="0">
                <a:tc>
                  <a:txBody>
                    <a:bodyPr/>
                    <a:lstStyle/>
                    <a:p>
                      <a:pPr marL="0" indent="0">
                        <a:spcBef>
                          <a:spcPts val="0"/>
                        </a:spcBef>
                        <a:buNone/>
                      </a:pPr>
                      <a:r>
                        <a:rPr lang="en-US" sz="1600" dirty="0"/>
                        <a:t>ADD/NAND</a:t>
                      </a:r>
                    </a:p>
                  </a:txBody>
                  <a:tcPr/>
                </a:tc>
                <a:tc>
                  <a:txBody>
                    <a:bodyPr/>
                    <a:lstStyle/>
                    <a:p>
                      <a:r>
                        <a:rPr lang="en-US" sz="1600" dirty="0"/>
                        <a:t>ADDI</a:t>
                      </a:r>
                    </a:p>
                  </a:txBody>
                  <a:tcPr/>
                </a:tc>
                <a:tc>
                  <a:txBody>
                    <a:bodyPr/>
                    <a:lstStyle/>
                    <a:p>
                      <a:r>
                        <a:rPr lang="en-US" sz="1600" dirty="0"/>
                        <a:t>BEQ</a:t>
                      </a:r>
                    </a:p>
                  </a:txBody>
                  <a:tcPr/>
                </a:tc>
                <a:tc>
                  <a:txBody>
                    <a:bodyPr/>
                    <a:lstStyle/>
                    <a:p>
                      <a:r>
                        <a:rPr lang="en-US" sz="1600" dirty="0"/>
                        <a:t>And so on</a:t>
                      </a:r>
                      <a:r>
                        <a:rPr lang="mr-IN" sz="1600" dirty="0"/>
                        <a:t>…</a:t>
                      </a:r>
                      <a:endParaRPr lang="en-US" sz="1600" dirty="0"/>
                    </a:p>
                  </a:txBody>
                  <a:tcPr/>
                </a:tc>
                <a:extLst>
                  <a:ext uri="{0D108BD9-81ED-4DB2-BD59-A6C34878D82A}">
                    <a16:rowId xmlns:a16="http://schemas.microsoft.com/office/drawing/2014/main" val="10000"/>
                  </a:ext>
                </a:extLst>
              </a:tr>
              <a:tr h="370840">
                <a:tc>
                  <a:txBody>
                    <a:bodyPr/>
                    <a:lstStyle/>
                    <a:p>
                      <a:r>
                        <a:rPr lang="en-US" sz="1600" dirty="0" err="1"/>
                        <a:t>struct</a:t>
                      </a:r>
                      <a:r>
                        <a:rPr lang="en-US" sz="1600" dirty="0"/>
                        <a:t> DBUF {</a:t>
                      </a:r>
                    </a:p>
                    <a:p>
                      <a:r>
                        <a:rPr lang="en-US" sz="1600" dirty="0"/>
                        <a:t>    </a:t>
                      </a:r>
                      <a:r>
                        <a:rPr lang="en-US" sz="1600" dirty="0" err="1"/>
                        <a:t>int</a:t>
                      </a:r>
                      <a:r>
                        <a:rPr lang="en-US" sz="1600" dirty="0"/>
                        <a:t> Opcode:4;</a:t>
                      </a:r>
                    </a:p>
                    <a:p>
                      <a:r>
                        <a:rPr lang="en-US" sz="1600" dirty="0"/>
                        <a:t>    </a:t>
                      </a:r>
                      <a:r>
                        <a:rPr lang="en-US" sz="1600" dirty="0" err="1"/>
                        <a:t>int</a:t>
                      </a:r>
                      <a:r>
                        <a:rPr lang="en-US" sz="1600" dirty="0"/>
                        <a:t> Rx:4;</a:t>
                      </a:r>
                    </a:p>
                    <a:p>
                      <a:r>
                        <a:rPr lang="en-US" sz="1600" dirty="0"/>
                        <a:t>    </a:t>
                      </a:r>
                      <a:r>
                        <a:rPr lang="en-US" sz="1600" dirty="0" err="1"/>
                        <a:t>int</a:t>
                      </a:r>
                      <a:r>
                        <a:rPr lang="en-US" sz="1600" dirty="0"/>
                        <a:t> A:32;</a:t>
                      </a:r>
                    </a:p>
                    <a:p>
                      <a:r>
                        <a:rPr lang="en-US" sz="1600" dirty="0"/>
                        <a:t>    </a:t>
                      </a:r>
                      <a:r>
                        <a:rPr lang="en-US" sz="1600" dirty="0" err="1"/>
                        <a:t>int</a:t>
                      </a:r>
                      <a:r>
                        <a:rPr lang="en-US" sz="1600" dirty="0"/>
                        <a:t> B:32;</a:t>
                      </a:r>
                    </a:p>
                    <a:p>
                      <a:r>
                        <a:rPr lang="en-US" sz="1600" dirty="0"/>
                        <a:t>}</a:t>
                      </a:r>
                      <a:r>
                        <a:rPr lang="en-US" sz="1600" baseline="0" dirty="0"/>
                        <a:t> DBUF;</a:t>
                      </a:r>
                      <a:endParaRPr lang="en-US" sz="1600" dirty="0"/>
                    </a:p>
                  </a:txBody>
                  <a:tcPr/>
                </a:tc>
                <a:tc>
                  <a:txBody>
                    <a:bodyPr/>
                    <a:lstStyle/>
                    <a:p>
                      <a:r>
                        <a:rPr lang="en-US" sz="1600" dirty="0" err="1"/>
                        <a:t>struct</a:t>
                      </a:r>
                      <a:r>
                        <a:rPr lang="en-US" sz="1600" dirty="0"/>
                        <a:t> DBUF {</a:t>
                      </a:r>
                    </a:p>
                    <a:p>
                      <a:r>
                        <a:rPr lang="en-US" sz="1600" dirty="0"/>
                        <a:t>    </a:t>
                      </a:r>
                      <a:r>
                        <a:rPr lang="en-US" sz="1600" dirty="0" err="1"/>
                        <a:t>int</a:t>
                      </a:r>
                      <a:r>
                        <a:rPr lang="en-US" sz="1600" dirty="0"/>
                        <a:t> Opcode:4;</a:t>
                      </a:r>
                    </a:p>
                    <a:p>
                      <a:r>
                        <a:rPr lang="en-US" sz="1600" dirty="0"/>
                        <a:t>    </a:t>
                      </a:r>
                      <a:r>
                        <a:rPr lang="en-US" sz="1600" dirty="0" err="1"/>
                        <a:t>int</a:t>
                      </a:r>
                      <a:r>
                        <a:rPr lang="en-US" sz="1600" dirty="0"/>
                        <a:t> Rx:4;</a:t>
                      </a:r>
                    </a:p>
                    <a:p>
                      <a:r>
                        <a:rPr lang="en-US" sz="1600" dirty="0"/>
                        <a:t>    </a:t>
                      </a:r>
                      <a:r>
                        <a:rPr lang="en-US" sz="1600" dirty="0" err="1"/>
                        <a:t>int</a:t>
                      </a:r>
                      <a:r>
                        <a:rPr lang="en-US" sz="1600" dirty="0"/>
                        <a:t> A:32;</a:t>
                      </a:r>
                    </a:p>
                    <a:p>
                      <a:r>
                        <a:rPr lang="en-US" sz="1600" dirty="0"/>
                        <a:t>    </a:t>
                      </a:r>
                      <a:r>
                        <a:rPr lang="en-US" sz="1600" dirty="0" err="1"/>
                        <a:t>int</a:t>
                      </a:r>
                      <a:r>
                        <a:rPr lang="en-US" sz="1600" dirty="0"/>
                        <a:t> imm:20;</a:t>
                      </a:r>
                    </a:p>
                    <a:p>
                      <a:r>
                        <a:rPr lang="en-US" sz="1600" dirty="0"/>
                        <a:t>}</a:t>
                      </a:r>
                      <a:r>
                        <a:rPr lang="en-US" sz="1600" baseline="0" dirty="0"/>
                        <a:t> DBUF;</a:t>
                      </a:r>
                      <a:endParaRPr lang="en-US" sz="1600" dirty="0"/>
                    </a:p>
                  </a:txBody>
                  <a:tcPr/>
                </a:tc>
                <a:tc>
                  <a:txBody>
                    <a:bodyPr/>
                    <a:lstStyle/>
                    <a:p>
                      <a:r>
                        <a:rPr lang="en-US" sz="1600" dirty="0" err="1"/>
                        <a:t>struct</a:t>
                      </a:r>
                      <a:r>
                        <a:rPr lang="en-US" sz="1600" dirty="0"/>
                        <a:t> DBUF {</a:t>
                      </a:r>
                    </a:p>
                    <a:p>
                      <a:r>
                        <a:rPr lang="en-US" sz="1600" dirty="0"/>
                        <a:t>    </a:t>
                      </a:r>
                      <a:r>
                        <a:rPr lang="en-US" sz="1600" dirty="0" err="1"/>
                        <a:t>int</a:t>
                      </a:r>
                      <a:r>
                        <a:rPr lang="en-US" sz="1600" dirty="0"/>
                        <a:t> Opcode:4;</a:t>
                      </a:r>
                    </a:p>
                    <a:p>
                      <a:r>
                        <a:rPr lang="en-US" sz="1600" dirty="0"/>
                        <a:t>    int A:32;</a:t>
                      </a:r>
                    </a:p>
                    <a:p>
                      <a:r>
                        <a:rPr lang="en-US" sz="1600" dirty="0"/>
                        <a:t>    int B:32;</a:t>
                      </a:r>
                    </a:p>
                    <a:p>
                      <a:r>
                        <a:rPr lang="en-US" sz="1600" dirty="0"/>
                        <a:t>    </a:t>
                      </a:r>
                      <a:r>
                        <a:rPr lang="en-US" sz="1600" dirty="0" err="1"/>
                        <a:t>int</a:t>
                      </a:r>
                      <a:r>
                        <a:rPr lang="en-US" sz="1600" dirty="0"/>
                        <a:t> imm:20;</a:t>
                      </a:r>
                    </a:p>
                    <a:p>
                      <a:r>
                        <a:rPr lang="en-US" sz="1600" dirty="0"/>
                        <a:t>    </a:t>
                      </a:r>
                      <a:r>
                        <a:rPr lang="en-US" sz="1600" dirty="0" err="1"/>
                        <a:t>int</a:t>
                      </a:r>
                      <a:r>
                        <a:rPr lang="en-US" sz="1600" dirty="0"/>
                        <a:t> PC:32;</a:t>
                      </a:r>
                    </a:p>
                    <a:p>
                      <a:r>
                        <a:rPr lang="en-US" sz="1600" dirty="0"/>
                        <a:t>}</a:t>
                      </a:r>
                      <a:r>
                        <a:rPr lang="en-US" sz="1600" baseline="0" dirty="0"/>
                        <a:t> DBUF;</a:t>
                      </a:r>
                      <a:endParaRPr lang="en-US" sz="1600" dirty="0"/>
                    </a:p>
                  </a:txBody>
                  <a:tcPr/>
                </a:tc>
                <a:tc>
                  <a:txBody>
                    <a:bodyPr/>
                    <a:lstStyle/>
                    <a:p>
                      <a:endParaRPr lang="en-US" sz="1600" dirty="0"/>
                    </a:p>
                  </a:txBody>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nvGraphicFramePr>
        <p:xfrm>
          <a:off x="3234956" y="4757521"/>
          <a:ext cx="1801369" cy="2042160"/>
        </p:xfrm>
        <a:graphic>
          <a:graphicData uri="http://schemas.openxmlformats.org/drawingml/2006/table">
            <a:tbl>
              <a:tblPr bandRow="1">
                <a:tableStyleId>{E8B1032C-EA38-4F05-BA0D-38AFFFC7BED3}</a:tableStyleId>
              </a:tblPr>
              <a:tblGrid>
                <a:gridCol w="1801369">
                  <a:extLst>
                    <a:ext uri="{9D8B030D-6E8A-4147-A177-3AD203B41FA5}">
                      <a16:colId xmlns:a16="http://schemas.microsoft.com/office/drawing/2014/main" val="20000"/>
                    </a:ext>
                  </a:extLst>
                </a:gridCol>
              </a:tblGrid>
              <a:tr h="370840">
                <a:tc>
                  <a:txBody>
                    <a:bodyPr/>
                    <a:lstStyle/>
                    <a:p>
                      <a:r>
                        <a:rPr lang="en-US" sz="1600" dirty="0" err="1"/>
                        <a:t>struct</a:t>
                      </a:r>
                      <a:r>
                        <a:rPr lang="en-US" sz="1600" dirty="0"/>
                        <a:t> DBUF {</a:t>
                      </a:r>
                    </a:p>
                    <a:p>
                      <a:r>
                        <a:rPr lang="en-US" sz="1600" dirty="0"/>
                        <a:t>    </a:t>
                      </a:r>
                      <a:r>
                        <a:rPr lang="en-US" sz="1600" dirty="0" err="1"/>
                        <a:t>int</a:t>
                      </a:r>
                      <a:r>
                        <a:rPr lang="en-US" sz="1600" dirty="0"/>
                        <a:t> Opcode:4;</a:t>
                      </a:r>
                    </a:p>
                    <a:p>
                      <a:r>
                        <a:rPr lang="en-US" sz="1600" dirty="0"/>
                        <a:t>    </a:t>
                      </a:r>
                      <a:r>
                        <a:rPr lang="en-US" sz="1600" dirty="0" err="1"/>
                        <a:t>int</a:t>
                      </a:r>
                      <a:r>
                        <a:rPr lang="en-US" sz="1600" dirty="0"/>
                        <a:t> Rx:4;</a:t>
                      </a:r>
                    </a:p>
                    <a:p>
                      <a:r>
                        <a:rPr lang="en-US" sz="1600" dirty="0"/>
                        <a:t>    </a:t>
                      </a:r>
                      <a:r>
                        <a:rPr lang="en-US" sz="1600" dirty="0" err="1"/>
                        <a:t>int</a:t>
                      </a:r>
                      <a:r>
                        <a:rPr lang="en-US" sz="1600" dirty="0"/>
                        <a:t> A:32;</a:t>
                      </a:r>
                    </a:p>
                    <a:p>
                      <a:r>
                        <a:rPr lang="en-US" sz="1600" dirty="0"/>
                        <a:t>    </a:t>
                      </a:r>
                      <a:r>
                        <a:rPr lang="en-US" sz="1600" dirty="0" err="1"/>
                        <a:t>int</a:t>
                      </a:r>
                      <a:r>
                        <a:rPr lang="en-US" sz="1600" dirty="0"/>
                        <a:t> B:32;</a:t>
                      </a:r>
                    </a:p>
                    <a:p>
                      <a:r>
                        <a:rPr lang="en-US" sz="1600" baseline="0" dirty="0"/>
                        <a:t>    </a:t>
                      </a:r>
                      <a:r>
                        <a:rPr lang="en-US" sz="1600" baseline="0" dirty="0" err="1"/>
                        <a:t>int</a:t>
                      </a:r>
                      <a:r>
                        <a:rPr lang="en-US" sz="1600" baseline="0" dirty="0"/>
                        <a:t> imm:20;</a:t>
                      </a:r>
                    </a:p>
                    <a:p>
                      <a:r>
                        <a:rPr lang="en-US" sz="1600" dirty="0"/>
                        <a:t>    </a:t>
                      </a:r>
                      <a:r>
                        <a:rPr lang="en-US" sz="1600" dirty="0" err="1"/>
                        <a:t>int</a:t>
                      </a:r>
                      <a:r>
                        <a:rPr lang="en-US" sz="1600" dirty="0"/>
                        <a:t> PC:32;</a:t>
                      </a:r>
                    </a:p>
                    <a:p>
                      <a:r>
                        <a:rPr lang="en-US" sz="1600" dirty="0"/>
                        <a:t>}</a:t>
                      </a:r>
                      <a:r>
                        <a:rPr lang="en-US" sz="1600" baseline="0" dirty="0"/>
                        <a:t> DBUF;</a:t>
                      </a:r>
                      <a:endParaRPr lang="en-US" sz="1600" dirty="0"/>
                    </a:p>
                  </a:txBody>
                  <a:tcPr/>
                </a:tc>
                <a:extLst>
                  <a:ext uri="{0D108BD9-81ED-4DB2-BD59-A6C34878D82A}">
                    <a16:rowId xmlns:a16="http://schemas.microsoft.com/office/drawing/2014/main" val="10000"/>
                  </a:ext>
                </a:extLst>
              </a:tr>
            </a:tbl>
          </a:graphicData>
        </a:graphic>
      </p:graphicFrame>
      <p:sp>
        <p:nvSpPr>
          <p:cNvPr id="3" name="Down Arrow 2"/>
          <p:cNvSpPr/>
          <p:nvPr/>
        </p:nvSpPr>
        <p:spPr>
          <a:xfrm>
            <a:off x="4000163" y="4034880"/>
            <a:ext cx="311027" cy="58752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8269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Now take the UNION of the requirements</a:t>
            </a:r>
          </a:p>
        </p:txBody>
      </p:sp>
      <p:sp>
        <p:nvSpPr>
          <p:cNvPr id="2" name="Content Placeholder 1"/>
          <p:cNvSpPr>
            <a:spLocks noGrp="1"/>
          </p:cNvSpPr>
          <p:nvPr>
            <p:ph idx="1"/>
          </p:nvPr>
        </p:nvSpPr>
        <p:spPr>
          <a:xfrm>
            <a:off x="1686466" y="3991680"/>
            <a:ext cx="7076747" cy="2765203"/>
          </a:xfrm>
        </p:spPr>
        <p:txBody>
          <a:bodyPr/>
          <a:lstStyle/>
          <a:p>
            <a:r>
              <a:rPr lang="en-US" dirty="0"/>
              <a:t>In the ID/RR stage, </a:t>
            </a:r>
            <a:r>
              <a:rPr lang="en-US" dirty="0">
                <a:solidFill>
                  <a:srgbClr val="FF2929"/>
                </a:solidFill>
              </a:rPr>
              <a:t>fill</a:t>
            </a:r>
            <a:r>
              <a:rPr lang="en-US" dirty="0"/>
              <a:t> in fields commensurate with the instruction in FBUF.IR</a:t>
            </a:r>
          </a:p>
          <a:p>
            <a:r>
              <a:rPr lang="en-US" dirty="0"/>
              <a:t>Leave unneeded fields </a:t>
            </a:r>
            <a:r>
              <a:rPr lang="en-US" dirty="0">
                <a:solidFill>
                  <a:srgbClr val="FF2929"/>
                </a:solidFill>
              </a:rPr>
              <a:t>unfilled</a:t>
            </a:r>
          </a:p>
          <a:p>
            <a:r>
              <a:rPr lang="en-US" dirty="0">
                <a:solidFill>
                  <a:srgbClr val="000000"/>
                </a:solidFill>
              </a:rPr>
              <a:t>What fields would we fill in for</a:t>
            </a:r>
            <a:br>
              <a:rPr lang="en-US" dirty="0">
                <a:solidFill>
                  <a:srgbClr val="000000"/>
                </a:solidFill>
              </a:rPr>
            </a:br>
            <a:r>
              <a:rPr lang="en-US" dirty="0">
                <a:solidFill>
                  <a:srgbClr val="000000"/>
                </a:solidFill>
              </a:rPr>
              <a:t>	JALR  Rx, </a:t>
            </a:r>
            <a:r>
              <a:rPr lang="en-US" dirty="0" err="1">
                <a:solidFill>
                  <a:srgbClr val="000000"/>
                </a:solidFill>
              </a:rPr>
              <a:t>Ry</a:t>
            </a:r>
            <a:r>
              <a:rPr lang="en-US" dirty="0">
                <a:solidFill>
                  <a:srgbClr val="000000"/>
                </a:solidFill>
              </a:rPr>
              <a:t>        # </a:t>
            </a:r>
            <a:r>
              <a:rPr lang="en-US" dirty="0" err="1">
                <a:solidFill>
                  <a:srgbClr val="000000"/>
                </a:solidFill>
              </a:rPr>
              <a:t>Ry</a:t>
            </a:r>
            <a:r>
              <a:rPr lang="en-US" dirty="0">
                <a:solidFill>
                  <a:srgbClr val="000000"/>
                </a:solidFill>
              </a:rPr>
              <a:t> </a:t>
            </a:r>
            <a:r>
              <a:rPr lang="en-US" dirty="0">
                <a:solidFill>
                  <a:srgbClr val="000000"/>
                </a:solidFill>
                <a:sym typeface="Wingdings"/>
              </a:rPr>
              <a:t> PC; PC  Rx</a:t>
            </a:r>
            <a:endParaRPr lang="en-US" dirty="0">
              <a:solidFill>
                <a:srgbClr val="000000"/>
              </a:solidFill>
            </a:endParaRPr>
          </a:p>
        </p:txBody>
      </p:sp>
      <p:graphicFrame>
        <p:nvGraphicFramePr>
          <p:cNvPr id="8" name="Table 7"/>
          <p:cNvGraphicFramePr>
            <a:graphicFrameLocks noGrp="1"/>
          </p:cNvGraphicFramePr>
          <p:nvPr/>
        </p:nvGraphicFramePr>
        <p:xfrm>
          <a:off x="3234956" y="1837201"/>
          <a:ext cx="1801369" cy="2042160"/>
        </p:xfrm>
        <a:graphic>
          <a:graphicData uri="http://schemas.openxmlformats.org/drawingml/2006/table">
            <a:tbl>
              <a:tblPr bandRow="1">
                <a:tableStyleId>{E8B1032C-EA38-4F05-BA0D-38AFFFC7BED3}</a:tableStyleId>
              </a:tblPr>
              <a:tblGrid>
                <a:gridCol w="1801369">
                  <a:extLst>
                    <a:ext uri="{9D8B030D-6E8A-4147-A177-3AD203B41FA5}">
                      <a16:colId xmlns:a16="http://schemas.microsoft.com/office/drawing/2014/main" val="20000"/>
                    </a:ext>
                  </a:extLst>
                </a:gridCol>
              </a:tblGrid>
              <a:tr h="370840">
                <a:tc>
                  <a:txBody>
                    <a:bodyPr/>
                    <a:lstStyle/>
                    <a:p>
                      <a:r>
                        <a:rPr lang="en-US" sz="1600" dirty="0" err="1"/>
                        <a:t>struct</a:t>
                      </a:r>
                      <a:r>
                        <a:rPr lang="en-US" sz="1600" dirty="0"/>
                        <a:t> DBUF {</a:t>
                      </a:r>
                    </a:p>
                    <a:p>
                      <a:r>
                        <a:rPr lang="en-US" sz="1600" dirty="0"/>
                        <a:t>    </a:t>
                      </a:r>
                      <a:r>
                        <a:rPr lang="en-US" sz="1600" dirty="0" err="1"/>
                        <a:t>int</a:t>
                      </a:r>
                      <a:r>
                        <a:rPr lang="en-US" sz="1600" dirty="0"/>
                        <a:t> Opcode:4;</a:t>
                      </a:r>
                    </a:p>
                    <a:p>
                      <a:r>
                        <a:rPr lang="en-US" sz="1600" dirty="0"/>
                        <a:t>    </a:t>
                      </a:r>
                      <a:r>
                        <a:rPr lang="en-US" sz="1600" dirty="0" err="1"/>
                        <a:t>int</a:t>
                      </a:r>
                      <a:r>
                        <a:rPr lang="en-US" sz="1600" dirty="0"/>
                        <a:t> Rx:4;</a:t>
                      </a:r>
                    </a:p>
                    <a:p>
                      <a:r>
                        <a:rPr lang="en-US" sz="1600" dirty="0"/>
                        <a:t>    </a:t>
                      </a:r>
                      <a:r>
                        <a:rPr lang="en-US" sz="1600" dirty="0" err="1"/>
                        <a:t>int</a:t>
                      </a:r>
                      <a:r>
                        <a:rPr lang="en-US" sz="1600" dirty="0"/>
                        <a:t> A:32;</a:t>
                      </a:r>
                    </a:p>
                    <a:p>
                      <a:r>
                        <a:rPr lang="en-US" sz="1600" dirty="0"/>
                        <a:t>    </a:t>
                      </a:r>
                      <a:r>
                        <a:rPr lang="en-US" sz="1600" dirty="0" err="1"/>
                        <a:t>int</a:t>
                      </a:r>
                      <a:r>
                        <a:rPr lang="en-US" sz="1600" dirty="0"/>
                        <a:t> B:32;</a:t>
                      </a:r>
                    </a:p>
                    <a:p>
                      <a:r>
                        <a:rPr lang="en-US" sz="1600" baseline="0" dirty="0"/>
                        <a:t>    </a:t>
                      </a:r>
                      <a:r>
                        <a:rPr lang="en-US" sz="1600" baseline="0" dirty="0" err="1"/>
                        <a:t>int</a:t>
                      </a:r>
                      <a:r>
                        <a:rPr lang="en-US" sz="1600" baseline="0" dirty="0"/>
                        <a:t> imm:20;</a:t>
                      </a:r>
                    </a:p>
                    <a:p>
                      <a:r>
                        <a:rPr lang="en-US" sz="1600" dirty="0"/>
                        <a:t>    </a:t>
                      </a:r>
                      <a:r>
                        <a:rPr lang="en-US" sz="1600" dirty="0" err="1"/>
                        <a:t>int</a:t>
                      </a:r>
                      <a:r>
                        <a:rPr lang="en-US" sz="1600" dirty="0"/>
                        <a:t> PC:32;</a:t>
                      </a:r>
                    </a:p>
                    <a:p>
                      <a:r>
                        <a:rPr lang="en-US" sz="1600" dirty="0"/>
                        <a:t>}</a:t>
                      </a:r>
                      <a:r>
                        <a:rPr lang="en-US" sz="1600" baseline="0" dirty="0"/>
                        <a:t> DBUF;</a:t>
                      </a:r>
                      <a:endParaRPr lang="en-US" sz="1600"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42931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dissolv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dissolv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81504" y="1616939"/>
            <a:ext cx="6582275" cy="1783612"/>
          </a:xfrm>
        </p:spPr>
        <p:txBody>
          <a:bodyPr>
            <a:normAutofit fontScale="77500" lnSpcReduction="20000"/>
          </a:bodyPr>
          <a:lstStyle/>
          <a:p>
            <a:r>
              <a:rPr lang="en-US" b="1" dirty="0"/>
              <a:t>ADD</a:t>
            </a:r>
            <a:r>
              <a:rPr lang="en-US" dirty="0"/>
              <a:t> instruction occurs </a:t>
            </a:r>
            <a:r>
              <a:rPr lang="en-US" b="1" dirty="0"/>
              <a:t>twice</a:t>
            </a:r>
            <a:r>
              <a:rPr lang="en-US" dirty="0"/>
              <a:t> in a program that contains a total of </a:t>
            </a:r>
            <a:r>
              <a:rPr lang="en-US" b="1" dirty="0"/>
              <a:t>1000 instructions</a:t>
            </a:r>
            <a:r>
              <a:rPr lang="en-US" dirty="0"/>
              <a:t> in the compiled code.  </a:t>
            </a:r>
            <a:r>
              <a:rPr lang="en-US" b="1" dirty="0"/>
              <a:t>All </a:t>
            </a:r>
            <a:r>
              <a:rPr lang="en-US" dirty="0"/>
              <a:t>1000 instructions get executed during a program run.  </a:t>
            </a:r>
            <a:r>
              <a:rPr lang="en-US" b="1" dirty="0"/>
              <a:t>One</a:t>
            </a:r>
            <a:r>
              <a:rPr lang="en-US" dirty="0"/>
              <a:t> of the ADD instructions is in a </a:t>
            </a:r>
            <a:r>
              <a:rPr lang="en-US" b="1" dirty="0"/>
              <a:t>5-instruction loop</a:t>
            </a:r>
            <a:r>
              <a:rPr lang="en-US" dirty="0"/>
              <a:t> that gets executed </a:t>
            </a:r>
            <a:r>
              <a:rPr lang="en-US" b="1" dirty="0"/>
              <a:t>1000</a:t>
            </a:r>
            <a:r>
              <a:rPr lang="en-US" dirty="0"/>
              <a:t> times.</a:t>
            </a:r>
          </a:p>
          <a:p>
            <a:r>
              <a:rPr lang="en-US" dirty="0"/>
              <a:t>What is the </a:t>
            </a:r>
            <a:r>
              <a:rPr lang="en-US" b="1" dirty="0">
                <a:solidFill>
                  <a:schemeClr val="accent1">
                    <a:lumMod val="60000"/>
                    <a:lumOff val="40000"/>
                  </a:schemeClr>
                </a:solidFill>
              </a:rPr>
              <a:t>dynamic </a:t>
            </a:r>
            <a:r>
              <a:rPr lang="en-US" dirty="0"/>
              <a:t>frequency of ADD?</a:t>
            </a:r>
          </a:p>
          <a:p>
            <a:endParaRPr lang="en-US" dirty="0"/>
          </a:p>
        </p:txBody>
      </p:sp>
      <p:sp>
        <p:nvSpPr>
          <p:cNvPr id="6" name="Text Placeholder 5">
            <a:extLst>
              <a:ext uri="{FF2B5EF4-FFF2-40B4-BE49-F238E27FC236}">
                <a16:creationId xmlns:a16="http://schemas.microsoft.com/office/drawing/2014/main" id="{9D8A4D99-10AE-2349-94AF-1D9C7AE07398}"/>
              </a:ext>
            </a:extLst>
          </p:cNvPr>
          <p:cNvSpPr>
            <a:spLocks noGrp="1"/>
          </p:cNvSpPr>
          <p:nvPr>
            <p:ph type="body" sz="quarter" idx="10"/>
          </p:nvPr>
        </p:nvSpPr>
        <p:spPr>
          <a:xfrm>
            <a:off x="1781504" y="3705351"/>
            <a:ext cx="6611179" cy="2847849"/>
          </a:xfrm>
        </p:spPr>
        <p:txBody>
          <a:bodyPr>
            <a:normAutofit fontScale="85000" lnSpcReduction="20000"/>
          </a:bodyPr>
          <a:lstStyle/>
          <a:p>
            <a:r>
              <a:rPr lang="en-US" dirty="0"/>
              <a:t>Two</a:t>
            </a:r>
          </a:p>
          <a:p>
            <a:r>
              <a:rPr lang="en-US" dirty="0"/>
              <a:t>0.2%</a:t>
            </a:r>
          </a:p>
          <a:p>
            <a:r>
              <a:rPr lang="en-US" dirty="0"/>
              <a:t>(1000/5995) * 100%</a:t>
            </a:r>
          </a:p>
          <a:p>
            <a:r>
              <a:rPr lang="en-US" dirty="0"/>
              <a:t>(1001/5995) * 100%</a:t>
            </a:r>
          </a:p>
          <a:p>
            <a:r>
              <a:rPr lang="en-US" dirty="0"/>
              <a:t>(1/5000) * 100%</a:t>
            </a:r>
          </a:p>
          <a:p>
            <a:r>
              <a:rPr lang="en-US" dirty="0"/>
              <a:t>(1001/5000) * 100%</a:t>
            </a:r>
          </a:p>
          <a:p>
            <a:endParaRPr lang="en-US" dirty="0"/>
          </a:p>
        </p:txBody>
      </p:sp>
      <p:sp>
        <p:nvSpPr>
          <p:cNvPr id="7" name="Text Placeholder 6">
            <a:extLst>
              <a:ext uri="{FF2B5EF4-FFF2-40B4-BE49-F238E27FC236}">
                <a16:creationId xmlns:a16="http://schemas.microsoft.com/office/drawing/2014/main" id="{1373CCBE-F746-3341-8E60-C6D4731AE0CE}"/>
              </a:ext>
            </a:extLst>
          </p:cNvPr>
          <p:cNvSpPr>
            <a:spLocks noGrp="1"/>
          </p:cNvSpPr>
          <p:nvPr>
            <p:ph type="body" sz="quarter" idx="11"/>
          </p:nvPr>
        </p:nvSpPr>
        <p:spPr/>
        <p:txBody>
          <a:bodyPr/>
          <a:lstStyle/>
          <a:p>
            <a:r>
              <a:rPr lang="en-US" dirty="0"/>
              <a:t>50</a:t>
            </a:r>
          </a:p>
        </p:txBody>
      </p:sp>
      <p:sp>
        <p:nvSpPr>
          <p:cNvPr id="5" name="TextBox 4"/>
          <p:cNvSpPr txBox="1"/>
          <p:nvPr/>
        </p:nvSpPr>
        <p:spPr>
          <a:xfrm>
            <a:off x="5487822" y="3734051"/>
            <a:ext cx="2947690" cy="1754327"/>
          </a:xfrm>
          <a:prstGeom prst="rect">
            <a:avLst/>
          </a:prstGeom>
          <a:noFill/>
        </p:spPr>
        <p:txBody>
          <a:bodyPr wrap="square" rtlCol="0">
            <a:spAutoFit/>
          </a:bodyPr>
          <a:lstStyle/>
          <a:p>
            <a:r>
              <a:rPr lang="en-US" dirty="0"/>
              <a:t>ADDs executed:</a:t>
            </a:r>
          </a:p>
          <a:p>
            <a:r>
              <a:rPr lang="en-US" dirty="0"/>
              <a:t>    1 + 1000 = 1001</a:t>
            </a:r>
          </a:p>
          <a:p>
            <a:endParaRPr lang="en-US" dirty="0"/>
          </a:p>
          <a:p>
            <a:r>
              <a:rPr lang="en-US" dirty="0"/>
              <a:t>Total executed:</a:t>
            </a:r>
          </a:p>
          <a:p>
            <a:r>
              <a:rPr lang="en-US" dirty="0"/>
              <a:t>    1000 </a:t>
            </a:r>
            <a:r>
              <a:rPr lang="en-US" dirty="0" err="1"/>
              <a:t>inst</a:t>
            </a:r>
            <a:r>
              <a:rPr lang="en-US" dirty="0"/>
              <a:t> </a:t>
            </a:r>
            <a:r>
              <a:rPr lang="mr-IN" dirty="0"/>
              <a:t>–</a:t>
            </a:r>
            <a:r>
              <a:rPr lang="en-US" dirty="0"/>
              <a:t> 5 </a:t>
            </a:r>
            <a:r>
              <a:rPr lang="en-US" dirty="0" err="1"/>
              <a:t>inst</a:t>
            </a:r>
            <a:endParaRPr lang="en-US" dirty="0"/>
          </a:p>
          <a:p>
            <a:r>
              <a:rPr lang="en-US" dirty="0"/>
              <a:t>    	+ 1000 * 5 = 5995</a:t>
            </a:r>
          </a:p>
        </p:txBody>
      </p:sp>
      <p:sp>
        <p:nvSpPr>
          <p:cNvPr id="8" name="Right Arrow 7">
            <a:extLst>
              <a:ext uri="{FF2B5EF4-FFF2-40B4-BE49-F238E27FC236}">
                <a16:creationId xmlns:a16="http://schemas.microsoft.com/office/drawing/2014/main" id="{3BB0C39F-2C8B-CB43-A4E8-CC3FBFCA1A43}"/>
              </a:ext>
            </a:extLst>
          </p:cNvPr>
          <p:cNvSpPr/>
          <p:nvPr/>
        </p:nvSpPr>
        <p:spPr>
          <a:xfrm>
            <a:off x="851337" y="5158203"/>
            <a:ext cx="725214" cy="33017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7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ssolv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dissolv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dissolve">
                                      <p:cBhvr>
                                        <p:cTn id="22" dur="500"/>
                                        <p:tgtEl>
                                          <p:spTgt spid="5">
                                            <p:txEl>
                                              <p:pRg st="4" end="4"/>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dissolve">
                                      <p:cBhvr>
                                        <p:cTn id="25" dur="500"/>
                                        <p:tgtEl>
                                          <p:spTgt spid="5">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dissolv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 y="688975"/>
            <a:ext cx="8226425" cy="6169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51762522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lnSpcReduction="20000"/>
          </a:bodyPr>
          <a:lstStyle/>
          <a:p>
            <a:r>
              <a:rPr lang="en-US" dirty="0"/>
              <a:t>For the JALR instruction, what fields in DBUF are </a:t>
            </a:r>
            <a:r>
              <a:rPr lang="en-US" b="1" i="1" dirty="0">
                <a:solidFill>
                  <a:srgbClr val="FF0000"/>
                </a:solidFill>
              </a:rPr>
              <a:t>not</a:t>
            </a:r>
            <a:r>
              <a:rPr lang="en-US" b="1" i="1" dirty="0"/>
              <a:t> </a:t>
            </a:r>
            <a:r>
              <a:rPr lang="en-US" dirty="0"/>
              <a:t>filled</a:t>
            </a:r>
            <a:r>
              <a:rPr lang="en-US" b="1" i="1" dirty="0"/>
              <a:t> in</a:t>
            </a:r>
            <a:r>
              <a:rPr lang="en-US" dirty="0"/>
              <a:t>?</a:t>
            </a:r>
          </a:p>
          <a:p>
            <a:r>
              <a:rPr lang="en-US" dirty="0">
                <a:solidFill>
                  <a:srgbClr val="000000"/>
                </a:solidFill>
              </a:rPr>
              <a:t>JALR  Rx, Ry 		Ry </a:t>
            </a:r>
            <a:r>
              <a:rPr lang="en-US" dirty="0">
                <a:solidFill>
                  <a:srgbClr val="000000"/>
                </a:solidFill>
                <a:sym typeface="Wingdings"/>
              </a:rPr>
              <a:t> PC; PC  Rx</a:t>
            </a:r>
            <a:endParaRPr lang="en-US" dirty="0">
              <a:solidFill>
                <a:srgbClr val="000000"/>
              </a:solidFill>
            </a:endParaRPr>
          </a:p>
          <a:p>
            <a:endParaRPr lang="en-US" dirty="0"/>
          </a:p>
        </p:txBody>
      </p:sp>
      <p:sp>
        <p:nvSpPr>
          <p:cNvPr id="6" name="Text Placeholder 5">
            <a:extLst>
              <a:ext uri="{FF2B5EF4-FFF2-40B4-BE49-F238E27FC236}">
                <a16:creationId xmlns:a16="http://schemas.microsoft.com/office/drawing/2014/main" id="{99171FB4-F138-F843-BAAE-6EAB7DFBB17D}"/>
              </a:ext>
            </a:extLst>
          </p:cNvPr>
          <p:cNvSpPr>
            <a:spLocks noGrp="1"/>
          </p:cNvSpPr>
          <p:nvPr>
            <p:ph type="body" sz="quarter" idx="10"/>
          </p:nvPr>
        </p:nvSpPr>
        <p:spPr/>
        <p:txBody>
          <a:bodyPr>
            <a:normAutofit/>
          </a:bodyPr>
          <a:lstStyle/>
          <a:p>
            <a:r>
              <a:rPr lang="en-US" dirty="0"/>
              <a:t>Rx specifier</a:t>
            </a:r>
          </a:p>
          <a:p>
            <a:r>
              <a:rPr lang="en-US" dirty="0"/>
              <a:t>Contents of PC</a:t>
            </a:r>
          </a:p>
          <a:p>
            <a:r>
              <a:rPr lang="en-US" dirty="0"/>
              <a:t>A (contents of Ry)</a:t>
            </a:r>
          </a:p>
          <a:p>
            <a:r>
              <a:rPr lang="en-US" dirty="0"/>
              <a:t>B (contents of Rx)</a:t>
            </a:r>
          </a:p>
          <a:p>
            <a:r>
              <a:rPr lang="en-US" dirty="0"/>
              <a:t>Immediate value</a:t>
            </a:r>
          </a:p>
          <a:p>
            <a:r>
              <a:rPr lang="en-US" dirty="0"/>
              <a:t>Both C and E</a:t>
            </a:r>
          </a:p>
          <a:p>
            <a:endParaRPr lang="en-US" dirty="0"/>
          </a:p>
        </p:txBody>
      </p:sp>
      <p:sp>
        <p:nvSpPr>
          <p:cNvPr id="7" name="Text Placeholder 6">
            <a:extLst>
              <a:ext uri="{FF2B5EF4-FFF2-40B4-BE49-F238E27FC236}">
                <a16:creationId xmlns:a16="http://schemas.microsoft.com/office/drawing/2014/main" id="{A2AA2420-DACB-F54B-AAE4-2C598122B329}"/>
              </a:ext>
            </a:extLst>
          </p:cNvPr>
          <p:cNvSpPr>
            <a:spLocks noGrp="1"/>
          </p:cNvSpPr>
          <p:nvPr>
            <p:ph type="body" sz="quarter" idx="11"/>
          </p:nvPr>
        </p:nvSpPr>
        <p:spPr/>
        <p:txBody>
          <a:bodyPr/>
          <a:lstStyle/>
          <a:p>
            <a:r>
              <a:rPr lang="en-US" dirty="0"/>
              <a:t>150</a:t>
            </a:r>
          </a:p>
        </p:txBody>
      </p:sp>
      <p:sp>
        <p:nvSpPr>
          <p:cNvPr id="2" name="TextBox 1">
            <a:extLst>
              <a:ext uri="{FF2B5EF4-FFF2-40B4-BE49-F238E27FC236}">
                <a16:creationId xmlns:a16="http://schemas.microsoft.com/office/drawing/2014/main" id="{66C2321C-607F-304F-BFFB-C58BDE99DBBC}"/>
              </a:ext>
            </a:extLst>
          </p:cNvPr>
          <p:cNvSpPr txBox="1"/>
          <p:nvPr/>
        </p:nvSpPr>
        <p:spPr>
          <a:xfrm>
            <a:off x="5513471" y="3341638"/>
            <a:ext cx="3344779" cy="2308324"/>
          </a:xfrm>
          <a:prstGeom prst="rect">
            <a:avLst/>
          </a:prstGeom>
          <a:noFill/>
        </p:spPr>
        <p:txBody>
          <a:bodyPr wrap="square" rtlCol="0">
            <a:spAutoFit/>
          </a:bodyPr>
          <a:lstStyle/>
          <a:p>
            <a:r>
              <a:rPr lang="en-US" dirty="0"/>
              <a:t>(FWIW, Ry is going to be needed in DBUF, but we could stick it in place of Rx, since it's going to be the register that's modified in WB; none of the other instructions modify their Ry)</a:t>
            </a:r>
          </a:p>
          <a:p>
            <a:endParaRPr lang="en-US" dirty="0"/>
          </a:p>
        </p:txBody>
      </p:sp>
      <p:sp>
        <p:nvSpPr>
          <p:cNvPr id="3" name="Right Arrow 2">
            <a:extLst>
              <a:ext uri="{FF2B5EF4-FFF2-40B4-BE49-F238E27FC236}">
                <a16:creationId xmlns:a16="http://schemas.microsoft.com/office/drawing/2014/main" id="{158F7BCB-1A27-184E-A275-B3B04108A386}"/>
              </a:ext>
            </a:extLst>
          </p:cNvPr>
          <p:cNvSpPr/>
          <p:nvPr/>
        </p:nvSpPr>
        <p:spPr>
          <a:xfrm>
            <a:off x="589447" y="6089404"/>
            <a:ext cx="726490" cy="31282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5752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a:bodyPr>
          <a:lstStyle/>
          <a:p>
            <a:r>
              <a:rPr lang="en-US" dirty="0"/>
              <a:t>For the BEQ instruction, the fields in DBUF </a:t>
            </a:r>
            <a:r>
              <a:rPr lang="en-US" b="1" i="1" dirty="0"/>
              <a:t>not filled in</a:t>
            </a:r>
            <a:r>
              <a:rPr lang="mr-IN" dirty="0"/>
              <a:t>…</a:t>
            </a:r>
            <a:endParaRPr lang="en-US" dirty="0"/>
          </a:p>
          <a:p>
            <a:r>
              <a:rPr lang="en-US" dirty="0">
                <a:solidFill>
                  <a:srgbClr val="000000"/>
                </a:solidFill>
              </a:rPr>
              <a:t>BEQ	Rx, Ry, offset	   If (Rx == Ry) PC </a:t>
            </a:r>
            <a:r>
              <a:rPr lang="en-US" dirty="0">
                <a:solidFill>
                  <a:srgbClr val="000000"/>
                </a:solidFill>
                <a:sym typeface="Wingdings"/>
              </a:rPr>
              <a:t>PC + offset</a:t>
            </a:r>
            <a:endParaRPr lang="en-US" dirty="0">
              <a:solidFill>
                <a:srgbClr val="000000"/>
              </a:solidFill>
            </a:endParaRPr>
          </a:p>
          <a:p>
            <a:endParaRPr lang="en-US" dirty="0"/>
          </a:p>
        </p:txBody>
      </p:sp>
      <p:sp>
        <p:nvSpPr>
          <p:cNvPr id="2" name="Text Placeholder 1">
            <a:extLst>
              <a:ext uri="{FF2B5EF4-FFF2-40B4-BE49-F238E27FC236}">
                <a16:creationId xmlns:a16="http://schemas.microsoft.com/office/drawing/2014/main" id="{61578F53-96C6-8D40-9DFF-F1AF6B73A52A}"/>
              </a:ext>
            </a:extLst>
          </p:cNvPr>
          <p:cNvSpPr>
            <a:spLocks noGrp="1"/>
          </p:cNvSpPr>
          <p:nvPr>
            <p:ph type="body" sz="quarter" idx="10"/>
          </p:nvPr>
        </p:nvSpPr>
        <p:spPr>
          <a:xfrm>
            <a:off x="1781504" y="3142593"/>
            <a:ext cx="6611179" cy="3410607"/>
          </a:xfrm>
        </p:spPr>
        <p:txBody>
          <a:bodyPr>
            <a:normAutofit/>
          </a:bodyPr>
          <a:lstStyle/>
          <a:p>
            <a:r>
              <a:rPr lang="en-US" dirty="0"/>
              <a:t>A (contents of Ry)</a:t>
            </a:r>
          </a:p>
          <a:p>
            <a:r>
              <a:rPr lang="en-US" dirty="0"/>
              <a:t>B (contents of Rx)</a:t>
            </a:r>
          </a:p>
          <a:p>
            <a:r>
              <a:rPr lang="en-US" dirty="0"/>
              <a:t>PC</a:t>
            </a:r>
          </a:p>
          <a:p>
            <a:r>
              <a:rPr lang="en-US" dirty="0"/>
              <a:t>Immediate value</a:t>
            </a:r>
          </a:p>
          <a:p>
            <a:r>
              <a:rPr lang="en-US" dirty="0"/>
              <a:t>Rx specifier</a:t>
            </a:r>
          </a:p>
          <a:p>
            <a:endParaRPr lang="en-US" dirty="0"/>
          </a:p>
        </p:txBody>
      </p:sp>
      <p:sp>
        <p:nvSpPr>
          <p:cNvPr id="3" name="Text Placeholder 2">
            <a:extLst>
              <a:ext uri="{FF2B5EF4-FFF2-40B4-BE49-F238E27FC236}">
                <a16:creationId xmlns:a16="http://schemas.microsoft.com/office/drawing/2014/main" id="{3E5E46FA-DC2D-C34B-A71B-AA009A91D184}"/>
              </a:ext>
            </a:extLst>
          </p:cNvPr>
          <p:cNvSpPr>
            <a:spLocks noGrp="1"/>
          </p:cNvSpPr>
          <p:nvPr>
            <p:ph type="body" sz="quarter" idx="11"/>
          </p:nvPr>
        </p:nvSpPr>
        <p:spPr/>
        <p:txBody>
          <a:bodyPr/>
          <a:lstStyle/>
          <a:p>
            <a:r>
              <a:rPr lang="en-US" dirty="0"/>
              <a:t>160</a:t>
            </a:r>
          </a:p>
        </p:txBody>
      </p:sp>
      <p:sp>
        <p:nvSpPr>
          <p:cNvPr id="6" name="Right Arrow 5">
            <a:extLst>
              <a:ext uri="{FF2B5EF4-FFF2-40B4-BE49-F238E27FC236}">
                <a16:creationId xmlns:a16="http://schemas.microsoft.com/office/drawing/2014/main" id="{58764BA3-3AEE-F64F-A509-A80CBA2AFB04}"/>
              </a:ext>
            </a:extLst>
          </p:cNvPr>
          <p:cNvSpPr/>
          <p:nvPr/>
        </p:nvSpPr>
        <p:spPr>
          <a:xfrm>
            <a:off x="751317" y="5721542"/>
            <a:ext cx="726490" cy="31282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6730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Pipeline Hazards</a:t>
            </a:r>
          </a:p>
        </p:txBody>
      </p:sp>
      <p:sp>
        <p:nvSpPr>
          <p:cNvPr id="3" name="Content Placeholder 2"/>
          <p:cNvSpPr>
            <a:spLocks noGrp="1"/>
          </p:cNvSpPr>
          <p:nvPr>
            <p:ph idx="1"/>
          </p:nvPr>
        </p:nvSpPr>
        <p:spPr>
          <a:xfrm>
            <a:off x="1511941" y="2133600"/>
            <a:ext cx="7346310" cy="3992563"/>
          </a:xfrm>
        </p:spPr>
        <p:txBody>
          <a:bodyPr/>
          <a:lstStyle/>
          <a:p>
            <a:r>
              <a:rPr lang="en-US" dirty="0"/>
              <a:t>Structural hazards </a:t>
            </a:r>
          </a:p>
          <a:p>
            <a:pPr lvl="1"/>
            <a:r>
              <a:rPr lang="en-US" dirty="0" err="1">
                <a:sym typeface="Wingdings"/>
              </a:rPr>
              <a:t>Datapath</a:t>
            </a:r>
            <a:r>
              <a:rPr lang="en-US" dirty="0">
                <a:sym typeface="Wingdings"/>
              </a:rPr>
              <a:t>/resource limitations</a:t>
            </a:r>
            <a:endParaRPr lang="en-US" dirty="0"/>
          </a:p>
          <a:p>
            <a:r>
              <a:rPr lang="en-US" dirty="0"/>
              <a:t>Data hazards</a:t>
            </a:r>
          </a:p>
          <a:p>
            <a:pPr lvl="1"/>
            <a:r>
              <a:rPr lang="en-US" dirty="0">
                <a:sym typeface="Wingdings"/>
              </a:rPr>
              <a:t>Program limitations</a:t>
            </a:r>
            <a:endParaRPr lang="en-US" dirty="0"/>
          </a:p>
          <a:p>
            <a:r>
              <a:rPr lang="en-US" dirty="0"/>
              <a:t>Control hazards </a:t>
            </a:r>
          </a:p>
          <a:p>
            <a:pPr lvl="1"/>
            <a:r>
              <a:rPr lang="en-US" dirty="0">
                <a:sym typeface="Wingdings"/>
              </a:rPr>
              <a:t>Program limitations</a:t>
            </a:r>
            <a:endParaRPr lang="en-US" dirty="0"/>
          </a:p>
        </p:txBody>
      </p:sp>
    </p:spTree>
    <p:extLst>
      <p:ext uri="{BB962C8B-B14F-4D97-AF65-F5344CB8AC3E}">
        <p14:creationId xmlns:p14="http://schemas.microsoft.com/office/powerpoint/2010/main" val="4256279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63538" y="2894013"/>
            <a:ext cx="8415337" cy="1069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lgn="ctr"/>
            <a:r>
              <a:rPr lang="en-US" sz="1600" b="1" u="sng" dirty="0"/>
              <a:t>Station 1</a:t>
            </a:r>
            <a:r>
              <a:rPr lang="en-US" sz="1600" b="1" dirty="0"/>
              <a:t>		</a:t>
            </a:r>
            <a:r>
              <a:rPr lang="en-US" sz="1600" b="1" u="sng" dirty="0"/>
              <a:t>station II</a:t>
            </a:r>
            <a:r>
              <a:rPr lang="en-US" sz="1600" b="1" dirty="0"/>
              <a:t>		</a:t>
            </a:r>
            <a:r>
              <a:rPr lang="en-US" sz="1600" b="1" u="sng" dirty="0"/>
              <a:t>station III</a:t>
            </a:r>
            <a:r>
              <a:rPr lang="en-US" sz="1600" b="1" dirty="0"/>
              <a:t>		</a:t>
            </a:r>
            <a:r>
              <a:rPr lang="en-US" sz="1600" b="1" u="sng" dirty="0"/>
              <a:t>station IV</a:t>
            </a:r>
            <a:r>
              <a:rPr lang="en-US" sz="1600" b="1" dirty="0"/>
              <a:t>	</a:t>
            </a:r>
            <a:r>
              <a:rPr lang="en-US" sz="1600" b="1" u="sng" dirty="0"/>
              <a:t>station </a:t>
            </a:r>
            <a:r>
              <a:rPr lang="en-US" sz="1600" b="1" dirty="0"/>
              <a:t>V </a:t>
            </a:r>
          </a:p>
          <a:p>
            <a:pPr algn="ctr"/>
            <a:r>
              <a:rPr lang="en-US" sz="1600" b="1" dirty="0"/>
              <a:t>(place</a:t>
            </a:r>
            <a:r>
              <a:rPr lang="en-US" sz="1600" b="1" u="sng" dirty="0"/>
              <a:t> </a:t>
            </a:r>
            <a:r>
              <a:rPr lang="en-US" sz="1600" b="1" dirty="0"/>
              <a:t>order)         (select</a:t>
            </a:r>
            <a:r>
              <a:rPr lang="en-US" sz="1600" b="1" u="sng" dirty="0"/>
              <a:t> </a:t>
            </a:r>
            <a:r>
              <a:rPr lang="en-US" sz="1600" b="1" dirty="0"/>
              <a:t>bread)	</a:t>
            </a:r>
            <a:r>
              <a:rPr lang="en-US" sz="1600" b="1" u="sng" dirty="0"/>
              <a:t>(</a:t>
            </a:r>
            <a:r>
              <a:rPr lang="en-US" sz="1600" b="1" dirty="0"/>
              <a:t>cheese</a:t>
            </a:r>
            <a:r>
              <a:rPr lang="en-US" sz="1600" b="1" u="sng" dirty="0"/>
              <a:t>)</a:t>
            </a:r>
            <a:r>
              <a:rPr lang="en-US" sz="1600" b="1" dirty="0"/>
              <a:t>		</a:t>
            </a:r>
            <a:r>
              <a:rPr lang="en-US" sz="1600" b="1" u="sng" dirty="0"/>
              <a:t>(</a:t>
            </a:r>
            <a:r>
              <a:rPr lang="en-US" sz="1600" b="1" dirty="0"/>
              <a:t>meat</a:t>
            </a:r>
            <a:r>
              <a:rPr lang="en-US" sz="1600" b="1" u="sng" dirty="0"/>
              <a:t>)</a:t>
            </a:r>
            <a:r>
              <a:rPr lang="en-US" sz="1600" b="1" dirty="0"/>
              <a:t>		</a:t>
            </a:r>
            <a:r>
              <a:rPr lang="en-US" sz="1600" b="1" u="sng" dirty="0"/>
              <a:t>(</a:t>
            </a:r>
            <a:r>
              <a:rPr lang="en-US" sz="1600" b="1" dirty="0"/>
              <a:t>veggies</a:t>
            </a:r>
            <a:r>
              <a:rPr lang="en-US" sz="1600" b="1" u="sng" dirty="0"/>
              <a:t>)</a:t>
            </a:r>
          </a:p>
          <a:p>
            <a:pPr algn="ctr"/>
            <a:r>
              <a:rPr lang="en-US" sz="1600" b="1" dirty="0"/>
              <a:t>New (5th order)	 4th order	3rd order		2nd order	1st order	</a:t>
            </a:r>
          </a:p>
          <a:p>
            <a:pPr algn="ctr" eaLnBrk="0" hangingPunct="0"/>
            <a:endParaRPr lang="en-US" sz="1600" b="1" dirty="0"/>
          </a:p>
        </p:txBody>
      </p:sp>
      <p:sp>
        <p:nvSpPr>
          <p:cNvPr id="9219" name="Rectangle 3"/>
          <p:cNvSpPr>
            <a:spLocks noGrp="1" noChangeArrowheads="1"/>
          </p:cNvSpPr>
          <p:nvPr>
            <p:ph type="title"/>
          </p:nvPr>
        </p:nvSpPr>
        <p:spPr/>
        <p:txBody>
          <a:bodyPr/>
          <a:lstStyle/>
          <a:p>
            <a:pPr eaLnBrk="1" hangingPunct="1"/>
            <a:r>
              <a:rPr lang="en-US">
                <a:latin typeface="Arial" charset="0"/>
                <a:cs typeface="Arial" charset="0"/>
              </a:rPr>
              <a:t>Bill's Mega-Sandwich Shop</a:t>
            </a:r>
          </a:p>
        </p:txBody>
      </p:sp>
      <p:pic>
        <p:nvPicPr>
          <p:cNvPr id="9220" name="Picture 4" descr="hoagi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93863"/>
            <a:ext cx="1143000"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2" name="Picture 6" descr="hoagi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0425" y="1693863"/>
            <a:ext cx="1143000"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3" name="Picture 7" descr="hoagi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0500" y="1693863"/>
            <a:ext cx="1143000"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4" name="Picture 8" descr="hoagi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3725" y="1693863"/>
            <a:ext cx="1143000"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5" name="Picture 9" descr="hoagi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8725" y="1719263"/>
            <a:ext cx="1143000"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226" name="Rectangle 10"/>
          <p:cNvSpPr>
            <a:spLocks noChangeArrowheads="1"/>
          </p:cNvSpPr>
          <p:nvPr/>
        </p:nvSpPr>
        <p:spPr bwMode="auto">
          <a:xfrm>
            <a:off x="192088" y="3659188"/>
            <a:ext cx="1824037"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en-US" sz="1400" b="1"/>
              <a:t>"What'll Ya Have?" </a:t>
            </a:r>
          </a:p>
        </p:txBody>
      </p:sp>
      <p:pic>
        <p:nvPicPr>
          <p:cNvPr id="9227" name="Picture 12" descr="A stick figure">
            <a:hlinkClick r:id="rId5" tooltip="A stick figure"/>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8188" y="4060825"/>
            <a:ext cx="649287"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8" name="Picture 13" descr="A stick figure">
            <a:hlinkClick r:id="rId5" tooltip="A stick figure"/>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0775" y="4060825"/>
            <a:ext cx="649288"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9" name="Picture 14" descr="A stick figure">
            <a:hlinkClick r:id="rId5" tooltip="A stick figure"/>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4663" y="5164317"/>
            <a:ext cx="649287"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30" name="Picture 15" descr="A stick figure">
            <a:hlinkClick r:id="rId5" tooltip="A stick figure"/>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7250" y="4010025"/>
            <a:ext cx="649288"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31" name="Picture 16" descr="A stick figure">
            <a:hlinkClick r:id="rId5" tooltip="A stick figure"/>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24788" y="3994150"/>
            <a:ext cx="649287"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Box 1"/>
          <p:cNvSpPr txBox="1"/>
          <p:nvPr/>
        </p:nvSpPr>
        <p:spPr>
          <a:xfrm>
            <a:off x="3784875" y="3732552"/>
            <a:ext cx="1581057" cy="1200329"/>
          </a:xfrm>
          <a:prstGeom prst="rect">
            <a:avLst/>
          </a:prstGeom>
          <a:noFill/>
        </p:spPr>
        <p:txBody>
          <a:bodyPr wrap="square" rtlCol="0">
            <a:spAutoFit/>
          </a:bodyPr>
          <a:lstStyle/>
          <a:p>
            <a:pPr algn="ctr"/>
            <a:r>
              <a:rPr lang="en-US" b="1" dirty="0">
                <a:solidFill>
                  <a:srgbClr val="990000"/>
                </a:solidFill>
              </a:rPr>
              <a:t>And sometimes fries on the side</a:t>
            </a:r>
          </a:p>
        </p:txBody>
      </p:sp>
      <p:cxnSp>
        <p:nvCxnSpPr>
          <p:cNvPr id="4" name="Curved Connector 3"/>
          <p:cNvCxnSpPr>
            <a:endCxn id="9228" idx="2"/>
          </p:cNvCxnSpPr>
          <p:nvPr/>
        </p:nvCxnSpPr>
        <p:spPr>
          <a:xfrm rot="10800000">
            <a:off x="2715420" y="4976814"/>
            <a:ext cx="1448897" cy="544147"/>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Curved Connector 19"/>
          <p:cNvCxnSpPr>
            <a:endCxn id="9227" idx="2"/>
          </p:cNvCxnSpPr>
          <p:nvPr/>
        </p:nvCxnSpPr>
        <p:spPr>
          <a:xfrm rot="10800000">
            <a:off x="1062833" y="4976814"/>
            <a:ext cx="1327943" cy="293587"/>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2203818" y="5474771"/>
            <a:ext cx="1581057" cy="646331"/>
          </a:xfrm>
          <a:prstGeom prst="rect">
            <a:avLst/>
          </a:prstGeom>
          <a:noFill/>
        </p:spPr>
        <p:txBody>
          <a:bodyPr wrap="square" rtlCol="0">
            <a:spAutoFit/>
          </a:bodyPr>
          <a:lstStyle/>
          <a:p>
            <a:pPr algn="ctr"/>
            <a:r>
              <a:rPr lang="en-US" b="1" dirty="0">
                <a:solidFill>
                  <a:srgbClr val="990000"/>
                </a:solidFill>
              </a:rPr>
              <a:t>Stay on the same order!</a:t>
            </a:r>
          </a:p>
        </p:txBody>
      </p:sp>
      <p:sp>
        <p:nvSpPr>
          <p:cNvPr id="28" name="TextBox 27"/>
          <p:cNvSpPr txBox="1"/>
          <p:nvPr/>
        </p:nvSpPr>
        <p:spPr>
          <a:xfrm>
            <a:off x="176672" y="5324831"/>
            <a:ext cx="1581057" cy="646331"/>
          </a:xfrm>
          <a:prstGeom prst="rect">
            <a:avLst/>
          </a:prstGeom>
          <a:noFill/>
        </p:spPr>
        <p:txBody>
          <a:bodyPr wrap="square" rtlCol="0">
            <a:spAutoFit/>
          </a:bodyPr>
          <a:lstStyle/>
          <a:p>
            <a:pPr algn="ctr"/>
            <a:r>
              <a:rPr lang="en-US" b="1" dirty="0">
                <a:solidFill>
                  <a:srgbClr val="990000"/>
                </a:solidFill>
              </a:rPr>
              <a:t>Stay on the same order!</a:t>
            </a:r>
          </a:p>
        </p:txBody>
      </p:sp>
      <p:sp>
        <p:nvSpPr>
          <p:cNvPr id="29" name="TextBox 28"/>
          <p:cNvSpPr txBox="1"/>
          <p:nvPr/>
        </p:nvSpPr>
        <p:spPr>
          <a:xfrm>
            <a:off x="594294" y="6396335"/>
            <a:ext cx="2463753" cy="369332"/>
          </a:xfrm>
          <a:prstGeom prst="rect">
            <a:avLst/>
          </a:prstGeom>
          <a:noFill/>
        </p:spPr>
        <p:txBody>
          <a:bodyPr wrap="square" rtlCol="0">
            <a:spAutoFit/>
          </a:bodyPr>
          <a:lstStyle/>
          <a:p>
            <a:pPr algn="ctr"/>
            <a:r>
              <a:rPr lang="en-US" b="1" dirty="0">
                <a:solidFill>
                  <a:srgbClr val="990000"/>
                </a:solidFill>
              </a:rPr>
              <a:t>Customers behind</a:t>
            </a:r>
          </a:p>
        </p:txBody>
      </p:sp>
      <p:sp>
        <p:nvSpPr>
          <p:cNvPr id="11" name="Left Brace 10"/>
          <p:cNvSpPr/>
          <p:nvPr/>
        </p:nvSpPr>
        <p:spPr>
          <a:xfrm rot="16200000">
            <a:off x="1692231" y="5092348"/>
            <a:ext cx="380145" cy="231552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p:cNvSpPr txBox="1"/>
          <p:nvPr/>
        </p:nvSpPr>
        <p:spPr>
          <a:xfrm>
            <a:off x="5679954" y="5085281"/>
            <a:ext cx="1581057" cy="646331"/>
          </a:xfrm>
          <a:prstGeom prst="rect">
            <a:avLst/>
          </a:prstGeom>
          <a:noFill/>
        </p:spPr>
        <p:txBody>
          <a:bodyPr wrap="square" rtlCol="0">
            <a:spAutoFit/>
          </a:bodyPr>
          <a:lstStyle/>
          <a:p>
            <a:pPr algn="ctr"/>
            <a:r>
              <a:rPr lang="en-US" b="1" dirty="0">
                <a:solidFill>
                  <a:srgbClr val="990000"/>
                </a:solidFill>
              </a:rPr>
              <a:t>No work for one cycle</a:t>
            </a:r>
          </a:p>
        </p:txBody>
      </p:sp>
      <p:sp>
        <p:nvSpPr>
          <p:cNvPr id="32" name="TextBox 31"/>
          <p:cNvSpPr txBox="1"/>
          <p:nvPr/>
        </p:nvSpPr>
        <p:spPr>
          <a:xfrm>
            <a:off x="6028306" y="6416605"/>
            <a:ext cx="2463753" cy="369332"/>
          </a:xfrm>
          <a:prstGeom prst="rect">
            <a:avLst/>
          </a:prstGeom>
          <a:noFill/>
        </p:spPr>
        <p:txBody>
          <a:bodyPr wrap="square" rtlCol="0">
            <a:spAutoFit/>
          </a:bodyPr>
          <a:lstStyle/>
          <a:p>
            <a:pPr algn="ctr"/>
            <a:r>
              <a:rPr lang="en-US" b="1" dirty="0">
                <a:solidFill>
                  <a:srgbClr val="990000"/>
                </a:solidFill>
              </a:rPr>
              <a:t>Customers ahead</a:t>
            </a:r>
          </a:p>
        </p:txBody>
      </p:sp>
      <p:sp>
        <p:nvSpPr>
          <p:cNvPr id="33" name="Left Brace 32"/>
          <p:cNvSpPr/>
          <p:nvPr/>
        </p:nvSpPr>
        <p:spPr>
          <a:xfrm rot="16200000">
            <a:off x="7126243" y="5112618"/>
            <a:ext cx="380145" cy="231552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967042AA-E6B0-8F49-8B35-51CB81B67BC9}"/>
              </a:ext>
            </a:extLst>
          </p:cNvPr>
          <p:cNvSpPr txBox="1"/>
          <p:nvPr/>
        </p:nvSpPr>
        <p:spPr>
          <a:xfrm>
            <a:off x="3237184" y="6307276"/>
            <a:ext cx="2463753" cy="369332"/>
          </a:xfrm>
          <a:prstGeom prst="rect">
            <a:avLst/>
          </a:prstGeom>
          <a:noFill/>
        </p:spPr>
        <p:txBody>
          <a:bodyPr wrap="square" rtlCol="0">
            <a:spAutoFit/>
          </a:bodyPr>
          <a:lstStyle/>
          <a:p>
            <a:pPr algn="ctr"/>
            <a:r>
              <a:rPr lang="en-US" b="1" dirty="0"/>
              <a:t>Pipeline Stall</a:t>
            </a:r>
          </a:p>
        </p:txBody>
      </p:sp>
    </p:spTree>
    <p:extLst>
      <p:ext uri="{BB962C8B-B14F-4D97-AF65-F5344CB8AC3E}">
        <p14:creationId xmlns:p14="http://schemas.microsoft.com/office/powerpoint/2010/main" val="3467257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dissolve">
                                      <p:cBhvr>
                                        <p:cTn id="12" dur="500"/>
                                        <p:tgtEl>
                                          <p:spTgt spid="27"/>
                                        </p:tgtEl>
                                      </p:cBhvr>
                                    </p:animEffect>
                                  </p:childTnLst>
                                </p:cTn>
                              </p:par>
                              <p:par>
                                <p:cTn id="13" presetID="9"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dissolv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dissolve">
                                      <p:cBhvr>
                                        <p:cTn id="20" dur="500"/>
                                        <p:tgtEl>
                                          <p:spTgt spid="28"/>
                                        </p:tgtEl>
                                      </p:cBhvr>
                                    </p:animEffect>
                                  </p:childTnLst>
                                </p:cTn>
                              </p:par>
                              <p:par>
                                <p:cTn id="21" presetID="9"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dissolv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dissolve">
                                      <p:cBhvr>
                                        <p:cTn id="28" dur="500"/>
                                        <p:tgtEl>
                                          <p:spTgt spid="29"/>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dissolve">
                                      <p:cBhvr>
                                        <p:cTn id="36" dur="500"/>
                                        <p:tgtEl>
                                          <p:spTgt spid="32"/>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dissolve">
                                      <p:cBhvr>
                                        <p:cTn id="39" dur="500"/>
                                        <p:tgtEl>
                                          <p:spTgt spid="33"/>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dissolve">
                                      <p:cBhvr>
                                        <p:cTn id="44" dur="500"/>
                                        <p:tgtEl>
                                          <p:spTgt spid="31"/>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dissolve">
                                      <p:cBhvr>
                                        <p:cTn id="4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7" grpId="0"/>
      <p:bldP spid="28" grpId="0"/>
      <p:bldP spid="29" grpId="0"/>
      <p:bldP spid="11" grpId="0" animBg="1"/>
      <p:bldP spid="31" grpId="0"/>
      <p:bldP spid="32" grpId="0"/>
      <p:bldP spid="33" grpId="0" animBg="1"/>
      <p:bldP spid="25"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63538" y="2894013"/>
            <a:ext cx="8415337" cy="1069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lgn="ctr"/>
            <a:r>
              <a:rPr lang="en-US" sz="1600" b="1" u="sng" dirty="0"/>
              <a:t>Station 1</a:t>
            </a:r>
            <a:r>
              <a:rPr lang="en-US" sz="1600" b="1" dirty="0"/>
              <a:t>		</a:t>
            </a:r>
            <a:r>
              <a:rPr lang="en-US" sz="1600" b="1" u="sng" dirty="0"/>
              <a:t>station II</a:t>
            </a:r>
            <a:r>
              <a:rPr lang="en-US" sz="1600" b="1" dirty="0"/>
              <a:t>		</a:t>
            </a:r>
            <a:r>
              <a:rPr lang="en-US" sz="1600" b="1" u="sng" dirty="0"/>
              <a:t>station III</a:t>
            </a:r>
            <a:r>
              <a:rPr lang="en-US" sz="1600" b="1" dirty="0"/>
              <a:t>		</a:t>
            </a:r>
            <a:r>
              <a:rPr lang="en-US" sz="1600" b="1" u="sng" dirty="0"/>
              <a:t>station IV</a:t>
            </a:r>
            <a:r>
              <a:rPr lang="en-US" sz="1600" b="1" dirty="0"/>
              <a:t>	</a:t>
            </a:r>
            <a:r>
              <a:rPr lang="en-US" sz="1600" b="1" u="sng" dirty="0"/>
              <a:t>station </a:t>
            </a:r>
            <a:r>
              <a:rPr lang="en-US" sz="1600" b="1" dirty="0"/>
              <a:t>V </a:t>
            </a:r>
          </a:p>
          <a:p>
            <a:pPr algn="ctr"/>
            <a:r>
              <a:rPr lang="en-US" sz="1600" b="1" dirty="0"/>
              <a:t>(place</a:t>
            </a:r>
            <a:r>
              <a:rPr lang="en-US" sz="1600" b="1" u="sng" dirty="0"/>
              <a:t> </a:t>
            </a:r>
            <a:r>
              <a:rPr lang="en-US" sz="1600" b="1" dirty="0"/>
              <a:t>order)         (select</a:t>
            </a:r>
            <a:r>
              <a:rPr lang="en-US" sz="1600" b="1" u="sng" dirty="0"/>
              <a:t> </a:t>
            </a:r>
            <a:r>
              <a:rPr lang="en-US" sz="1600" b="1" dirty="0"/>
              <a:t>bread)	</a:t>
            </a:r>
            <a:r>
              <a:rPr lang="en-US" sz="1600" b="1" u="sng" dirty="0"/>
              <a:t>(</a:t>
            </a:r>
            <a:r>
              <a:rPr lang="en-US" sz="1600" b="1" dirty="0"/>
              <a:t>cheese</a:t>
            </a:r>
            <a:r>
              <a:rPr lang="en-US" sz="1600" b="1" u="sng" dirty="0"/>
              <a:t>)</a:t>
            </a:r>
            <a:r>
              <a:rPr lang="en-US" sz="1600" b="1" dirty="0"/>
              <a:t>		</a:t>
            </a:r>
            <a:r>
              <a:rPr lang="en-US" sz="1600" b="1" u="sng" dirty="0"/>
              <a:t>(</a:t>
            </a:r>
            <a:r>
              <a:rPr lang="en-US" sz="1600" b="1" dirty="0"/>
              <a:t>meat</a:t>
            </a:r>
            <a:r>
              <a:rPr lang="en-US" sz="1600" b="1" u="sng" dirty="0"/>
              <a:t>)</a:t>
            </a:r>
            <a:r>
              <a:rPr lang="en-US" sz="1600" b="1" dirty="0"/>
              <a:t>		</a:t>
            </a:r>
            <a:r>
              <a:rPr lang="en-US" sz="1600" b="1" u="sng" dirty="0"/>
              <a:t>(</a:t>
            </a:r>
            <a:r>
              <a:rPr lang="en-US" sz="1600" b="1" dirty="0"/>
              <a:t>veggies</a:t>
            </a:r>
            <a:r>
              <a:rPr lang="en-US" sz="1600" b="1" u="sng" dirty="0"/>
              <a:t>)</a:t>
            </a:r>
          </a:p>
          <a:p>
            <a:pPr algn="ctr"/>
            <a:r>
              <a:rPr lang="en-US" sz="1600" b="1" dirty="0"/>
              <a:t>New (5th order)	 4th order	3rd order		2nd order	1st order	</a:t>
            </a:r>
          </a:p>
          <a:p>
            <a:pPr algn="ctr" eaLnBrk="0" hangingPunct="0"/>
            <a:endParaRPr lang="en-US" sz="1600" b="1" dirty="0"/>
          </a:p>
        </p:txBody>
      </p:sp>
      <p:sp>
        <p:nvSpPr>
          <p:cNvPr id="9219" name="Rectangle 3"/>
          <p:cNvSpPr>
            <a:spLocks noGrp="1" noChangeArrowheads="1"/>
          </p:cNvSpPr>
          <p:nvPr>
            <p:ph type="title"/>
          </p:nvPr>
        </p:nvSpPr>
        <p:spPr/>
        <p:txBody>
          <a:bodyPr/>
          <a:lstStyle/>
          <a:p>
            <a:pPr eaLnBrk="1" hangingPunct="1"/>
            <a:r>
              <a:rPr lang="en-US">
                <a:latin typeface="Arial" charset="0"/>
                <a:cs typeface="Arial" charset="0"/>
              </a:rPr>
              <a:t>Bill's Mega-Sandwich Shop</a:t>
            </a:r>
          </a:p>
        </p:txBody>
      </p:sp>
      <p:pic>
        <p:nvPicPr>
          <p:cNvPr id="9220" name="Picture 4" descr="hoagi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93863"/>
            <a:ext cx="1143000"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2" name="Picture 6" descr="hoagi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0425" y="1693863"/>
            <a:ext cx="1143000"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3" name="Picture 7" descr="hoagi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0500" y="1693863"/>
            <a:ext cx="1143000"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4" name="Picture 8" descr="hoagi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3725" y="1693863"/>
            <a:ext cx="1143000"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5" name="Picture 9" descr="hoagi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8725" y="1719263"/>
            <a:ext cx="1143000"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226" name="Rectangle 10"/>
          <p:cNvSpPr>
            <a:spLocks noChangeArrowheads="1"/>
          </p:cNvSpPr>
          <p:nvPr/>
        </p:nvSpPr>
        <p:spPr bwMode="auto">
          <a:xfrm>
            <a:off x="192088" y="3659188"/>
            <a:ext cx="1824037"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en-US" sz="1400" b="1"/>
              <a:t>"What'll Ya Have?" </a:t>
            </a:r>
          </a:p>
        </p:txBody>
      </p:sp>
      <p:pic>
        <p:nvPicPr>
          <p:cNvPr id="9227" name="Picture 12" descr="A stick figure">
            <a:hlinkClick r:id="rId5" tooltip="A stick figure"/>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8188" y="4060825"/>
            <a:ext cx="649287"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8" name="Picture 13" descr="A stick figure">
            <a:hlinkClick r:id="rId5" tooltip="A stick figure"/>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0775" y="4060825"/>
            <a:ext cx="649288"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9" name="Picture 14" descr="A stick figure">
            <a:hlinkClick r:id="rId5" tooltip="A stick figure"/>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4663" y="5164317"/>
            <a:ext cx="649287"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30" name="Picture 15" descr="A stick figure">
            <a:hlinkClick r:id="rId5" tooltip="A stick figure"/>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7250" y="4010025"/>
            <a:ext cx="649288"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31" name="Picture 16" descr="A stick figure">
            <a:hlinkClick r:id="rId5" tooltip="A stick figure"/>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24788" y="3994150"/>
            <a:ext cx="649287"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Box 1"/>
          <p:cNvSpPr txBox="1"/>
          <p:nvPr/>
        </p:nvSpPr>
        <p:spPr>
          <a:xfrm>
            <a:off x="3784875" y="3732552"/>
            <a:ext cx="1581057" cy="1200329"/>
          </a:xfrm>
          <a:prstGeom prst="rect">
            <a:avLst/>
          </a:prstGeom>
          <a:noFill/>
        </p:spPr>
        <p:txBody>
          <a:bodyPr wrap="square" rtlCol="0">
            <a:spAutoFit/>
          </a:bodyPr>
          <a:lstStyle/>
          <a:p>
            <a:pPr algn="ctr"/>
            <a:r>
              <a:rPr lang="en-US" b="1" dirty="0">
                <a:solidFill>
                  <a:srgbClr val="990000"/>
                </a:solidFill>
              </a:rPr>
              <a:t>And sometimes fries on the side</a:t>
            </a:r>
          </a:p>
        </p:txBody>
      </p:sp>
      <p:sp>
        <p:nvSpPr>
          <p:cNvPr id="29" name="TextBox 28"/>
          <p:cNvSpPr txBox="1"/>
          <p:nvPr/>
        </p:nvSpPr>
        <p:spPr>
          <a:xfrm>
            <a:off x="1600200" y="6422330"/>
            <a:ext cx="2463753" cy="369332"/>
          </a:xfrm>
          <a:prstGeom prst="rect">
            <a:avLst/>
          </a:prstGeom>
          <a:noFill/>
        </p:spPr>
        <p:txBody>
          <a:bodyPr wrap="square" rtlCol="0">
            <a:spAutoFit/>
          </a:bodyPr>
          <a:lstStyle/>
          <a:p>
            <a:pPr algn="ctr"/>
            <a:r>
              <a:rPr lang="en-US" b="1" dirty="0">
                <a:solidFill>
                  <a:srgbClr val="990000"/>
                </a:solidFill>
              </a:rPr>
              <a:t>Pipeline resumed</a:t>
            </a:r>
          </a:p>
        </p:txBody>
      </p:sp>
      <p:sp>
        <p:nvSpPr>
          <p:cNvPr id="11" name="Left Brace 10"/>
          <p:cNvSpPr/>
          <p:nvPr/>
        </p:nvSpPr>
        <p:spPr>
          <a:xfrm rot="16200000">
            <a:off x="2639175" y="4165673"/>
            <a:ext cx="380145" cy="420940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p:cNvSpPr txBox="1"/>
          <p:nvPr/>
        </p:nvSpPr>
        <p:spPr>
          <a:xfrm>
            <a:off x="7425165" y="4981774"/>
            <a:ext cx="1581057" cy="646331"/>
          </a:xfrm>
          <a:prstGeom prst="rect">
            <a:avLst/>
          </a:prstGeom>
          <a:noFill/>
        </p:spPr>
        <p:txBody>
          <a:bodyPr wrap="square" rtlCol="0">
            <a:spAutoFit/>
          </a:bodyPr>
          <a:lstStyle/>
          <a:p>
            <a:pPr algn="ctr"/>
            <a:r>
              <a:rPr lang="en-US" b="1" dirty="0">
                <a:solidFill>
                  <a:srgbClr val="990000"/>
                </a:solidFill>
              </a:rPr>
              <a:t>No work for one cycle</a:t>
            </a:r>
          </a:p>
        </p:txBody>
      </p:sp>
    </p:spTree>
    <p:extLst>
      <p:ext uri="{BB962C8B-B14F-4D97-AF65-F5344CB8AC3E}">
        <p14:creationId xmlns:p14="http://schemas.microsoft.com/office/powerpoint/2010/main" val="359097015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dirty="0"/>
              <a:t>If the cheese person has to </a:t>
            </a:r>
            <a:r>
              <a:rPr lang="en-US" dirty="0">
                <a:solidFill>
                  <a:srgbClr val="990000"/>
                </a:solidFill>
              </a:rPr>
              <a:t>add fries</a:t>
            </a:r>
            <a:r>
              <a:rPr lang="en-US" dirty="0"/>
              <a:t> to some orders, then the pipeline</a:t>
            </a:r>
            <a:r>
              <a:rPr lang="mr-IN" dirty="0"/>
              <a:t>…</a:t>
            </a:r>
            <a:endParaRPr lang="en-US" dirty="0"/>
          </a:p>
          <a:p>
            <a:endParaRPr lang="en-US" dirty="0"/>
          </a:p>
          <a:p>
            <a:pPr marL="0" indent="0">
              <a:buNone/>
            </a:pPr>
            <a:endParaRPr lang="en-US" dirty="0"/>
          </a:p>
        </p:txBody>
      </p:sp>
      <p:sp>
        <p:nvSpPr>
          <p:cNvPr id="2" name="Text Placeholder 1">
            <a:extLst>
              <a:ext uri="{FF2B5EF4-FFF2-40B4-BE49-F238E27FC236}">
                <a16:creationId xmlns:a16="http://schemas.microsoft.com/office/drawing/2014/main" id="{1991D74F-1471-7E44-AFC9-EA34DF11F368}"/>
              </a:ext>
            </a:extLst>
          </p:cNvPr>
          <p:cNvSpPr>
            <a:spLocks noGrp="1"/>
          </p:cNvSpPr>
          <p:nvPr>
            <p:ph type="body" sz="quarter" idx="10"/>
          </p:nvPr>
        </p:nvSpPr>
        <p:spPr/>
        <p:txBody>
          <a:bodyPr>
            <a:normAutofit/>
          </a:bodyPr>
          <a:lstStyle/>
          <a:p>
            <a:r>
              <a:rPr lang="en-US" dirty="0"/>
              <a:t>Continues to produce 1 sandwich per clock cycle</a:t>
            </a:r>
          </a:p>
          <a:p>
            <a:r>
              <a:rPr lang="en-US" dirty="0"/>
              <a:t>Produces more than 1 sandwich per clock cycle</a:t>
            </a:r>
          </a:p>
          <a:p>
            <a:r>
              <a:rPr lang="en-US" dirty="0"/>
              <a:t>Produces less than 1 sandwich per clock cycle</a:t>
            </a:r>
          </a:p>
          <a:p>
            <a:endParaRPr lang="en-US" dirty="0"/>
          </a:p>
        </p:txBody>
      </p:sp>
      <p:sp>
        <p:nvSpPr>
          <p:cNvPr id="3" name="Text Placeholder 2">
            <a:extLst>
              <a:ext uri="{FF2B5EF4-FFF2-40B4-BE49-F238E27FC236}">
                <a16:creationId xmlns:a16="http://schemas.microsoft.com/office/drawing/2014/main" id="{A700230F-1652-8B49-9C8A-02E0AD9C2C6C}"/>
              </a:ext>
            </a:extLst>
          </p:cNvPr>
          <p:cNvSpPr>
            <a:spLocks noGrp="1"/>
          </p:cNvSpPr>
          <p:nvPr>
            <p:ph type="body" sz="quarter" idx="11"/>
          </p:nvPr>
        </p:nvSpPr>
        <p:spPr/>
        <p:txBody>
          <a:bodyPr/>
          <a:lstStyle/>
          <a:p>
            <a:r>
              <a:rPr lang="en-US" dirty="0"/>
              <a:t>170</a:t>
            </a:r>
          </a:p>
        </p:txBody>
      </p:sp>
      <p:sp>
        <p:nvSpPr>
          <p:cNvPr id="7" name="Right Arrow 6">
            <a:extLst>
              <a:ext uri="{FF2B5EF4-FFF2-40B4-BE49-F238E27FC236}">
                <a16:creationId xmlns:a16="http://schemas.microsoft.com/office/drawing/2014/main" id="{4FB83E68-30B0-474F-A60E-814A83FF520B}"/>
              </a:ext>
            </a:extLst>
          </p:cNvPr>
          <p:cNvSpPr/>
          <p:nvPr/>
        </p:nvSpPr>
        <p:spPr>
          <a:xfrm>
            <a:off x="641999" y="4586210"/>
            <a:ext cx="726490" cy="31282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5289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63538" y="2894013"/>
            <a:ext cx="8415337" cy="1069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lgn="ctr"/>
            <a:r>
              <a:rPr lang="en-US" sz="1600" b="1" u="sng" dirty="0"/>
              <a:t>Station 1</a:t>
            </a:r>
            <a:r>
              <a:rPr lang="en-US" sz="1600" b="1" dirty="0"/>
              <a:t>		</a:t>
            </a:r>
            <a:r>
              <a:rPr lang="en-US" sz="1600" b="1" u="sng" dirty="0"/>
              <a:t>station II</a:t>
            </a:r>
            <a:r>
              <a:rPr lang="en-US" sz="1600" b="1" dirty="0"/>
              <a:t>		</a:t>
            </a:r>
            <a:r>
              <a:rPr lang="en-US" sz="1600" b="1" u="sng" dirty="0"/>
              <a:t>station III</a:t>
            </a:r>
            <a:r>
              <a:rPr lang="en-US" sz="1600" b="1" dirty="0"/>
              <a:t>		</a:t>
            </a:r>
            <a:r>
              <a:rPr lang="en-US" sz="1600" b="1" u="sng" dirty="0"/>
              <a:t>station IV</a:t>
            </a:r>
            <a:r>
              <a:rPr lang="en-US" sz="1600" b="1" dirty="0"/>
              <a:t>	</a:t>
            </a:r>
            <a:r>
              <a:rPr lang="en-US" sz="1600" b="1" u="sng" dirty="0"/>
              <a:t>station </a:t>
            </a:r>
            <a:r>
              <a:rPr lang="en-US" sz="1600" b="1" dirty="0"/>
              <a:t>V </a:t>
            </a:r>
          </a:p>
          <a:p>
            <a:pPr algn="ctr"/>
            <a:r>
              <a:rPr lang="en-US" sz="1600" b="1" dirty="0"/>
              <a:t>(place</a:t>
            </a:r>
            <a:r>
              <a:rPr lang="en-US" sz="1600" b="1" u="sng" dirty="0"/>
              <a:t> </a:t>
            </a:r>
            <a:r>
              <a:rPr lang="en-US" sz="1600" b="1" dirty="0"/>
              <a:t>order)         (select</a:t>
            </a:r>
            <a:r>
              <a:rPr lang="en-US" sz="1600" b="1" u="sng" dirty="0"/>
              <a:t> </a:t>
            </a:r>
            <a:r>
              <a:rPr lang="en-US" sz="1600" b="1" dirty="0"/>
              <a:t>bread)	</a:t>
            </a:r>
            <a:r>
              <a:rPr lang="en-US" sz="1600" b="1" u="sng" dirty="0"/>
              <a:t>(</a:t>
            </a:r>
            <a:r>
              <a:rPr lang="en-US" sz="1600" b="1" dirty="0"/>
              <a:t>cheese</a:t>
            </a:r>
            <a:r>
              <a:rPr lang="en-US" sz="1600" b="1" u="sng" dirty="0"/>
              <a:t>)</a:t>
            </a:r>
            <a:r>
              <a:rPr lang="en-US" sz="1600" b="1" dirty="0"/>
              <a:t>		</a:t>
            </a:r>
            <a:r>
              <a:rPr lang="en-US" sz="1600" b="1" u="sng" dirty="0"/>
              <a:t>(</a:t>
            </a:r>
            <a:r>
              <a:rPr lang="en-US" sz="1600" b="1" dirty="0"/>
              <a:t>meat</a:t>
            </a:r>
            <a:r>
              <a:rPr lang="en-US" sz="1600" b="1" u="sng" dirty="0"/>
              <a:t>)</a:t>
            </a:r>
            <a:r>
              <a:rPr lang="en-US" sz="1600" b="1" dirty="0"/>
              <a:t>		</a:t>
            </a:r>
            <a:r>
              <a:rPr lang="en-US" sz="1600" b="1" u="sng" dirty="0"/>
              <a:t>(</a:t>
            </a:r>
            <a:r>
              <a:rPr lang="en-US" sz="1600" b="1" dirty="0"/>
              <a:t>veggies</a:t>
            </a:r>
            <a:r>
              <a:rPr lang="en-US" sz="1600" b="1" u="sng" dirty="0"/>
              <a:t>)</a:t>
            </a:r>
          </a:p>
          <a:p>
            <a:pPr algn="ctr"/>
            <a:r>
              <a:rPr lang="en-US" sz="1600" b="1" dirty="0"/>
              <a:t>New (5th order)	 4th order	3rd order		2nd order	1st order	</a:t>
            </a:r>
          </a:p>
          <a:p>
            <a:pPr algn="ctr" eaLnBrk="0" hangingPunct="0"/>
            <a:endParaRPr lang="en-US" sz="1600" b="1" dirty="0"/>
          </a:p>
        </p:txBody>
      </p:sp>
      <p:sp>
        <p:nvSpPr>
          <p:cNvPr id="9219" name="Rectangle 3"/>
          <p:cNvSpPr>
            <a:spLocks noGrp="1" noChangeArrowheads="1"/>
          </p:cNvSpPr>
          <p:nvPr>
            <p:ph type="title"/>
          </p:nvPr>
        </p:nvSpPr>
        <p:spPr/>
        <p:txBody>
          <a:bodyPr/>
          <a:lstStyle/>
          <a:p>
            <a:pPr eaLnBrk="1" hangingPunct="1"/>
            <a:r>
              <a:rPr lang="en-US">
                <a:latin typeface="Arial" charset="0"/>
                <a:cs typeface="Arial" charset="0"/>
              </a:rPr>
              <a:t>Bill's Mega-Sandwich Shop</a:t>
            </a:r>
          </a:p>
        </p:txBody>
      </p:sp>
      <p:pic>
        <p:nvPicPr>
          <p:cNvPr id="9220" name="Picture 4" descr="hoagi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93863"/>
            <a:ext cx="1143000"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2" name="Picture 6" descr="hoagi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0425" y="1693863"/>
            <a:ext cx="1143000"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3" name="Picture 7" descr="hoagi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0500" y="1693863"/>
            <a:ext cx="1143000"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4" name="Picture 8" descr="hoagi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3725" y="1693863"/>
            <a:ext cx="1143000"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5" name="Picture 9" descr="hoagi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8725" y="1719263"/>
            <a:ext cx="1143000"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226" name="Rectangle 10"/>
          <p:cNvSpPr>
            <a:spLocks noChangeArrowheads="1"/>
          </p:cNvSpPr>
          <p:nvPr/>
        </p:nvSpPr>
        <p:spPr bwMode="auto">
          <a:xfrm>
            <a:off x="192088" y="3590068"/>
            <a:ext cx="1824037"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en-US" sz="1400" b="1"/>
              <a:t>"What'll Ya Have?" </a:t>
            </a:r>
          </a:p>
        </p:txBody>
      </p:sp>
      <p:pic>
        <p:nvPicPr>
          <p:cNvPr id="9227" name="Picture 12" descr="A stick figure">
            <a:hlinkClick r:id="rId5" tooltip="A stick figure"/>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8188" y="3991705"/>
            <a:ext cx="649287"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8" name="Picture 13" descr="A stick figure">
            <a:hlinkClick r:id="rId5" tooltip="A stick figure"/>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0775" y="3991705"/>
            <a:ext cx="649288"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30" name="Picture 15" descr="A stick figure">
            <a:hlinkClick r:id="rId5" tooltip="A stick figure"/>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7250" y="3940905"/>
            <a:ext cx="649288"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31" name="Picture 16" descr="A stick figure">
            <a:hlinkClick r:id="rId5" tooltip="A stick figure"/>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24788" y="3925030"/>
            <a:ext cx="649287"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Box 1"/>
          <p:cNvSpPr txBox="1"/>
          <p:nvPr/>
        </p:nvSpPr>
        <p:spPr>
          <a:xfrm>
            <a:off x="3784875" y="3663432"/>
            <a:ext cx="1581057" cy="1200329"/>
          </a:xfrm>
          <a:prstGeom prst="rect">
            <a:avLst/>
          </a:prstGeom>
          <a:noFill/>
        </p:spPr>
        <p:txBody>
          <a:bodyPr wrap="square" rtlCol="0">
            <a:spAutoFit/>
          </a:bodyPr>
          <a:lstStyle/>
          <a:p>
            <a:pPr algn="ctr"/>
            <a:r>
              <a:rPr lang="en-US" b="1" dirty="0">
                <a:solidFill>
                  <a:srgbClr val="990000"/>
                </a:solidFill>
              </a:rPr>
              <a:t>And sometimes fries on the side</a:t>
            </a:r>
          </a:p>
        </p:txBody>
      </p:sp>
      <p:pic>
        <p:nvPicPr>
          <p:cNvPr id="25" name="Picture 15" descr="A stick figure">
            <a:hlinkClick r:id="rId5" tooltip="A stick figure"/>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6207" y="4863761"/>
            <a:ext cx="649288"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Rounded Rectangular Callout 2"/>
          <p:cNvSpPr/>
          <p:nvPr/>
        </p:nvSpPr>
        <p:spPr>
          <a:xfrm>
            <a:off x="647974" y="5296320"/>
            <a:ext cx="2989323" cy="1296000"/>
          </a:xfrm>
          <a:prstGeom prst="wedgeRoundRectCallout">
            <a:avLst>
              <a:gd name="adj1" fmla="val 72520"/>
              <a:gd name="adj2" fmla="val -42167"/>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This is a structural hazard </a:t>
            </a:r>
            <a:r>
              <a:rPr lang="mr-IN" dirty="0"/>
              <a:t>–</a:t>
            </a:r>
            <a:r>
              <a:rPr lang="en-US" dirty="0"/>
              <a:t> not enough resources</a:t>
            </a:r>
          </a:p>
        </p:txBody>
      </p:sp>
      <p:sp>
        <p:nvSpPr>
          <p:cNvPr id="30" name="Rounded Rectangular Callout 29"/>
          <p:cNvSpPr/>
          <p:nvPr/>
        </p:nvSpPr>
        <p:spPr>
          <a:xfrm>
            <a:off x="5595385" y="5393760"/>
            <a:ext cx="2989323" cy="1296000"/>
          </a:xfrm>
          <a:prstGeom prst="wedgeRoundRectCallout">
            <a:avLst>
              <a:gd name="adj1" fmla="val -76902"/>
              <a:gd name="adj2" fmla="val -42167"/>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The effect:</a:t>
            </a:r>
          </a:p>
          <a:p>
            <a:pPr marL="285750" indent="-285750" algn="ctr">
              <a:buFont typeface="Wingdings" charset="0"/>
              <a:buChar char="è"/>
            </a:pPr>
            <a:r>
              <a:rPr lang="en-US" dirty="0">
                <a:sym typeface="Wingdings"/>
              </a:rPr>
              <a:t>Introduces “bubbles” into the pipeline</a:t>
            </a:r>
          </a:p>
          <a:p>
            <a:pPr marL="285750" indent="-285750" algn="ctr">
              <a:buFont typeface="Wingdings" charset="0"/>
              <a:buChar char="è"/>
            </a:pPr>
            <a:r>
              <a:rPr lang="en-US" dirty="0">
                <a:sym typeface="Wingdings"/>
              </a:rPr>
              <a:t>Reduces efficiency</a:t>
            </a:r>
          </a:p>
        </p:txBody>
      </p:sp>
    </p:spTree>
    <p:extLst>
      <p:ext uri="{BB962C8B-B14F-4D97-AF65-F5344CB8AC3E}">
        <p14:creationId xmlns:p14="http://schemas.microsoft.com/office/powerpoint/2010/main" val="2998018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3"/>
          <p:cNvSpPr txBox="1">
            <a:spLocks noChangeArrowheads="1"/>
          </p:cNvSpPr>
          <p:nvPr/>
        </p:nvSpPr>
        <p:spPr bwMode="auto">
          <a:xfrm>
            <a:off x="1435100" y="3295650"/>
            <a:ext cx="498475"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IF</a:t>
            </a:r>
          </a:p>
        </p:txBody>
      </p:sp>
      <p:sp>
        <p:nvSpPr>
          <p:cNvPr id="31747" name="Text Box 4"/>
          <p:cNvSpPr txBox="1">
            <a:spLocks noChangeArrowheads="1"/>
          </p:cNvSpPr>
          <p:nvPr/>
        </p:nvSpPr>
        <p:spPr bwMode="auto">
          <a:xfrm>
            <a:off x="2930525" y="3295650"/>
            <a:ext cx="912813"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ID/RR</a:t>
            </a:r>
          </a:p>
        </p:txBody>
      </p:sp>
      <p:sp>
        <p:nvSpPr>
          <p:cNvPr id="31748" name="Text Box 5"/>
          <p:cNvSpPr txBox="1">
            <a:spLocks noChangeArrowheads="1"/>
          </p:cNvSpPr>
          <p:nvPr/>
        </p:nvSpPr>
        <p:spPr bwMode="auto">
          <a:xfrm>
            <a:off x="4591050" y="3295650"/>
            <a:ext cx="581025" cy="376238"/>
          </a:xfrm>
          <a:prstGeom prst="rect">
            <a:avLst/>
          </a:prstGeom>
          <a:solidFill>
            <a:schemeClr val="accent4">
              <a:lumMod val="60000"/>
              <a:lumOff val="40000"/>
            </a:schemeClr>
          </a:solid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EX</a:t>
            </a:r>
          </a:p>
        </p:txBody>
      </p:sp>
      <p:sp>
        <p:nvSpPr>
          <p:cNvPr id="31749" name="Text Box 6"/>
          <p:cNvSpPr txBox="1">
            <a:spLocks noChangeArrowheads="1"/>
          </p:cNvSpPr>
          <p:nvPr/>
        </p:nvSpPr>
        <p:spPr bwMode="auto">
          <a:xfrm>
            <a:off x="5919788" y="3295650"/>
            <a:ext cx="830262"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MEM</a:t>
            </a:r>
          </a:p>
        </p:txBody>
      </p:sp>
      <p:sp>
        <p:nvSpPr>
          <p:cNvPr id="31750" name="Text Box 7"/>
          <p:cNvSpPr txBox="1">
            <a:spLocks noChangeArrowheads="1"/>
          </p:cNvSpPr>
          <p:nvPr/>
        </p:nvSpPr>
        <p:spPr bwMode="auto">
          <a:xfrm>
            <a:off x="7504113" y="3295650"/>
            <a:ext cx="996950"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dirty="0"/>
              <a:t>WB</a:t>
            </a:r>
          </a:p>
        </p:txBody>
      </p:sp>
      <p:sp>
        <p:nvSpPr>
          <p:cNvPr id="31751" name="Line 8"/>
          <p:cNvSpPr>
            <a:spLocks noChangeShapeType="1"/>
          </p:cNvSpPr>
          <p:nvPr/>
        </p:nvSpPr>
        <p:spPr bwMode="auto">
          <a:xfrm>
            <a:off x="1020763" y="3448050"/>
            <a:ext cx="415925"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1752" name="Line 9"/>
          <p:cNvSpPr>
            <a:spLocks noChangeShapeType="1"/>
          </p:cNvSpPr>
          <p:nvPr/>
        </p:nvSpPr>
        <p:spPr bwMode="auto">
          <a:xfrm>
            <a:off x="8501063" y="3448050"/>
            <a:ext cx="414337"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1753" name="Text Box 10"/>
          <p:cNvSpPr txBox="1">
            <a:spLocks noChangeArrowheads="1"/>
          </p:cNvSpPr>
          <p:nvPr/>
        </p:nvSpPr>
        <p:spPr bwMode="auto">
          <a:xfrm>
            <a:off x="2347913" y="2305050"/>
            <a:ext cx="333375" cy="175432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31754" name="Text Box 11"/>
          <p:cNvSpPr txBox="1">
            <a:spLocks noChangeArrowheads="1"/>
          </p:cNvSpPr>
          <p:nvPr/>
        </p:nvSpPr>
        <p:spPr bwMode="auto">
          <a:xfrm>
            <a:off x="4010025" y="2305050"/>
            <a:ext cx="331788" cy="175432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31755" name="Text Box 12"/>
          <p:cNvSpPr txBox="1">
            <a:spLocks noChangeArrowheads="1"/>
          </p:cNvSpPr>
          <p:nvPr/>
        </p:nvSpPr>
        <p:spPr bwMode="auto">
          <a:xfrm>
            <a:off x="6999288" y="2305050"/>
            <a:ext cx="331787" cy="175432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31756" name="Text Box 13"/>
          <p:cNvSpPr txBox="1">
            <a:spLocks noChangeArrowheads="1"/>
          </p:cNvSpPr>
          <p:nvPr/>
        </p:nvSpPr>
        <p:spPr bwMode="auto">
          <a:xfrm>
            <a:off x="5421313" y="2305050"/>
            <a:ext cx="331787" cy="175432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31757" name="Line 14"/>
          <p:cNvSpPr>
            <a:spLocks noChangeShapeType="1"/>
          </p:cNvSpPr>
          <p:nvPr/>
        </p:nvSpPr>
        <p:spPr bwMode="auto">
          <a:xfrm>
            <a:off x="1935163" y="3448050"/>
            <a:ext cx="414337"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1758" name="Line 15"/>
          <p:cNvSpPr>
            <a:spLocks noChangeShapeType="1"/>
          </p:cNvSpPr>
          <p:nvPr/>
        </p:nvSpPr>
        <p:spPr bwMode="auto">
          <a:xfrm>
            <a:off x="2681288" y="3448050"/>
            <a:ext cx="249237"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1759" name="Line 16"/>
          <p:cNvSpPr>
            <a:spLocks noChangeShapeType="1"/>
          </p:cNvSpPr>
          <p:nvPr/>
        </p:nvSpPr>
        <p:spPr bwMode="auto">
          <a:xfrm>
            <a:off x="3843338" y="3448050"/>
            <a:ext cx="166687"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1760" name="Line 17"/>
          <p:cNvSpPr>
            <a:spLocks noChangeShapeType="1"/>
          </p:cNvSpPr>
          <p:nvPr/>
        </p:nvSpPr>
        <p:spPr bwMode="auto">
          <a:xfrm>
            <a:off x="4341813" y="3448050"/>
            <a:ext cx="249237"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1761" name="Line 18"/>
          <p:cNvSpPr>
            <a:spLocks noChangeShapeType="1"/>
          </p:cNvSpPr>
          <p:nvPr/>
        </p:nvSpPr>
        <p:spPr bwMode="auto">
          <a:xfrm>
            <a:off x="5172075" y="3448050"/>
            <a:ext cx="249238"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1762" name="Line 19"/>
          <p:cNvSpPr>
            <a:spLocks noChangeShapeType="1"/>
          </p:cNvSpPr>
          <p:nvPr/>
        </p:nvSpPr>
        <p:spPr bwMode="auto">
          <a:xfrm>
            <a:off x="6750050" y="3448050"/>
            <a:ext cx="249238"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1763" name="Line 20"/>
          <p:cNvSpPr>
            <a:spLocks noChangeShapeType="1"/>
          </p:cNvSpPr>
          <p:nvPr/>
        </p:nvSpPr>
        <p:spPr bwMode="auto">
          <a:xfrm>
            <a:off x="5753100" y="3448050"/>
            <a:ext cx="166688"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1764" name="Line 21"/>
          <p:cNvSpPr>
            <a:spLocks noChangeShapeType="1"/>
          </p:cNvSpPr>
          <p:nvPr/>
        </p:nvSpPr>
        <p:spPr bwMode="auto">
          <a:xfrm>
            <a:off x="7331075" y="3448050"/>
            <a:ext cx="166688"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1765" name="Text Box 22"/>
          <p:cNvSpPr txBox="1">
            <a:spLocks noChangeArrowheads="1"/>
          </p:cNvSpPr>
          <p:nvPr/>
        </p:nvSpPr>
        <p:spPr bwMode="auto">
          <a:xfrm>
            <a:off x="2938463" y="2598738"/>
            <a:ext cx="73501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2000" b="1"/>
              <a:t>BEQ</a:t>
            </a:r>
          </a:p>
        </p:txBody>
      </p:sp>
      <p:sp>
        <p:nvSpPr>
          <p:cNvPr id="31766" name="Text Box 31"/>
          <p:cNvSpPr txBox="1">
            <a:spLocks noChangeArrowheads="1"/>
          </p:cNvSpPr>
          <p:nvPr/>
        </p:nvSpPr>
        <p:spPr bwMode="auto">
          <a:xfrm>
            <a:off x="1579563" y="2609850"/>
            <a:ext cx="36036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2000" b="1"/>
              <a:t>I</a:t>
            </a:r>
            <a:r>
              <a:rPr lang="en-US" sz="2000" b="1" baseline="-25000"/>
              <a:t>4</a:t>
            </a:r>
          </a:p>
        </p:txBody>
      </p:sp>
      <p:sp>
        <p:nvSpPr>
          <p:cNvPr id="31767" name="Text Box 32"/>
          <p:cNvSpPr txBox="1">
            <a:spLocks noChangeArrowheads="1"/>
          </p:cNvSpPr>
          <p:nvPr/>
        </p:nvSpPr>
        <p:spPr bwMode="auto">
          <a:xfrm>
            <a:off x="4576763" y="2609850"/>
            <a:ext cx="3619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2000" b="1"/>
              <a:t>I</a:t>
            </a:r>
            <a:r>
              <a:rPr lang="en-US" sz="2000" b="1" baseline="-25000"/>
              <a:t>2</a:t>
            </a:r>
          </a:p>
        </p:txBody>
      </p:sp>
      <p:sp>
        <p:nvSpPr>
          <p:cNvPr id="31768" name="Text Box 33"/>
          <p:cNvSpPr txBox="1">
            <a:spLocks noChangeArrowheads="1"/>
          </p:cNvSpPr>
          <p:nvPr/>
        </p:nvSpPr>
        <p:spPr bwMode="auto">
          <a:xfrm>
            <a:off x="6122988" y="2584450"/>
            <a:ext cx="3460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2000" b="1"/>
              <a:t>I</a:t>
            </a:r>
            <a:r>
              <a:rPr lang="en-US" sz="2000" b="1" baseline="-25000"/>
              <a:t>1</a:t>
            </a:r>
          </a:p>
        </p:txBody>
      </p:sp>
      <p:sp>
        <p:nvSpPr>
          <p:cNvPr id="31769" name="Text Box 34"/>
          <p:cNvSpPr txBox="1">
            <a:spLocks noChangeArrowheads="1"/>
          </p:cNvSpPr>
          <p:nvPr/>
        </p:nvSpPr>
        <p:spPr bwMode="auto">
          <a:xfrm>
            <a:off x="7723188" y="2624138"/>
            <a:ext cx="3619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2000" b="1"/>
              <a:t>I</a:t>
            </a:r>
            <a:r>
              <a:rPr lang="en-US" sz="2000" b="1" baseline="-25000"/>
              <a:t>0</a:t>
            </a:r>
          </a:p>
        </p:txBody>
      </p:sp>
      <p:sp>
        <p:nvSpPr>
          <p:cNvPr id="31770" name="Rectangle 35"/>
          <p:cNvSpPr>
            <a:spLocks noGrp="1" noChangeArrowheads="1"/>
          </p:cNvSpPr>
          <p:nvPr>
            <p:ph type="title"/>
          </p:nvPr>
        </p:nvSpPr>
        <p:spPr/>
        <p:txBody>
          <a:bodyPr/>
          <a:lstStyle/>
          <a:p>
            <a:pPr eaLnBrk="1" hangingPunct="1"/>
            <a:r>
              <a:rPr lang="en-US">
                <a:latin typeface="Arial" charset="0"/>
                <a:cs typeface="Arial" charset="0"/>
              </a:rPr>
              <a:t>Structural Hazard</a:t>
            </a:r>
          </a:p>
        </p:txBody>
      </p:sp>
      <p:sp>
        <p:nvSpPr>
          <p:cNvPr id="2" name="Content Placeholder 1"/>
          <p:cNvSpPr>
            <a:spLocks noGrp="1"/>
          </p:cNvSpPr>
          <p:nvPr>
            <p:ph idx="1"/>
          </p:nvPr>
        </p:nvSpPr>
        <p:spPr>
          <a:xfrm>
            <a:off x="1781503" y="4242240"/>
            <a:ext cx="7076747" cy="2462803"/>
          </a:xfrm>
        </p:spPr>
        <p:txBody>
          <a:bodyPr/>
          <a:lstStyle/>
          <a:p>
            <a:r>
              <a:rPr lang="en-US" dirty="0"/>
              <a:t>Potentially need two arithmetic ops</a:t>
            </a:r>
          </a:p>
          <a:p>
            <a:pPr lvl="1"/>
            <a:r>
              <a:rPr lang="en-US" dirty="0"/>
              <a:t>A </a:t>
            </a:r>
            <a:r>
              <a:rPr lang="mr-IN" dirty="0"/>
              <a:t>–</a:t>
            </a:r>
            <a:r>
              <a:rPr lang="en-US" dirty="0"/>
              <a:t> B  (always needed)</a:t>
            </a:r>
          </a:p>
          <a:p>
            <a:pPr lvl="1"/>
            <a:r>
              <a:rPr lang="en-US" dirty="0"/>
              <a:t>PC + offset (sometimes needed)</a:t>
            </a:r>
          </a:p>
          <a:p>
            <a:r>
              <a:rPr lang="en-US" dirty="0"/>
              <a:t>Where is this going to mean trouble?</a:t>
            </a:r>
          </a:p>
        </p:txBody>
      </p:sp>
    </p:spTree>
    <p:extLst>
      <p:ext uri="{BB962C8B-B14F-4D97-AF65-F5344CB8AC3E}">
        <p14:creationId xmlns:p14="http://schemas.microsoft.com/office/powerpoint/2010/main" val="227568055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3"/>
          <p:cNvSpPr txBox="1">
            <a:spLocks noChangeArrowheads="1"/>
          </p:cNvSpPr>
          <p:nvPr/>
        </p:nvSpPr>
        <p:spPr bwMode="auto">
          <a:xfrm>
            <a:off x="1435100" y="3295650"/>
            <a:ext cx="498475"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IF</a:t>
            </a:r>
          </a:p>
        </p:txBody>
      </p:sp>
      <p:sp>
        <p:nvSpPr>
          <p:cNvPr id="32771" name="Text Box 4"/>
          <p:cNvSpPr txBox="1">
            <a:spLocks noChangeArrowheads="1"/>
          </p:cNvSpPr>
          <p:nvPr/>
        </p:nvSpPr>
        <p:spPr bwMode="auto">
          <a:xfrm>
            <a:off x="2930525" y="3295650"/>
            <a:ext cx="912813"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ID/RR</a:t>
            </a:r>
          </a:p>
        </p:txBody>
      </p:sp>
      <p:sp>
        <p:nvSpPr>
          <p:cNvPr id="32772" name="Text Box 5"/>
          <p:cNvSpPr txBox="1">
            <a:spLocks noChangeArrowheads="1"/>
          </p:cNvSpPr>
          <p:nvPr/>
        </p:nvSpPr>
        <p:spPr bwMode="auto">
          <a:xfrm>
            <a:off x="4591050" y="3295650"/>
            <a:ext cx="581025"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EX</a:t>
            </a:r>
          </a:p>
        </p:txBody>
      </p:sp>
      <p:sp>
        <p:nvSpPr>
          <p:cNvPr id="32773" name="Text Box 6"/>
          <p:cNvSpPr txBox="1">
            <a:spLocks noChangeArrowheads="1"/>
          </p:cNvSpPr>
          <p:nvPr/>
        </p:nvSpPr>
        <p:spPr bwMode="auto">
          <a:xfrm>
            <a:off x="5919788" y="3295650"/>
            <a:ext cx="830262"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MEM</a:t>
            </a:r>
          </a:p>
        </p:txBody>
      </p:sp>
      <p:sp>
        <p:nvSpPr>
          <p:cNvPr id="32774" name="Text Box 7"/>
          <p:cNvSpPr txBox="1">
            <a:spLocks noChangeArrowheads="1"/>
          </p:cNvSpPr>
          <p:nvPr/>
        </p:nvSpPr>
        <p:spPr bwMode="auto">
          <a:xfrm>
            <a:off x="7504113" y="3295650"/>
            <a:ext cx="996950"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WB</a:t>
            </a:r>
          </a:p>
        </p:txBody>
      </p:sp>
      <p:sp>
        <p:nvSpPr>
          <p:cNvPr id="32775" name="Line 8"/>
          <p:cNvSpPr>
            <a:spLocks noChangeShapeType="1"/>
          </p:cNvSpPr>
          <p:nvPr/>
        </p:nvSpPr>
        <p:spPr bwMode="auto">
          <a:xfrm>
            <a:off x="1020763" y="3448050"/>
            <a:ext cx="415925"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2776" name="Line 9"/>
          <p:cNvSpPr>
            <a:spLocks noChangeShapeType="1"/>
          </p:cNvSpPr>
          <p:nvPr/>
        </p:nvSpPr>
        <p:spPr bwMode="auto">
          <a:xfrm>
            <a:off x="8501063" y="3448050"/>
            <a:ext cx="414337"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2777" name="Text Box 10"/>
          <p:cNvSpPr txBox="1">
            <a:spLocks noChangeArrowheads="1"/>
          </p:cNvSpPr>
          <p:nvPr/>
        </p:nvSpPr>
        <p:spPr bwMode="auto">
          <a:xfrm>
            <a:off x="2347913" y="2305050"/>
            <a:ext cx="333375" cy="175432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32778" name="Text Box 11"/>
          <p:cNvSpPr txBox="1">
            <a:spLocks noChangeArrowheads="1"/>
          </p:cNvSpPr>
          <p:nvPr/>
        </p:nvSpPr>
        <p:spPr bwMode="auto">
          <a:xfrm>
            <a:off x="4010025" y="2305050"/>
            <a:ext cx="331788" cy="175432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32779" name="Text Box 12"/>
          <p:cNvSpPr txBox="1">
            <a:spLocks noChangeArrowheads="1"/>
          </p:cNvSpPr>
          <p:nvPr/>
        </p:nvSpPr>
        <p:spPr bwMode="auto">
          <a:xfrm>
            <a:off x="6999288" y="2305050"/>
            <a:ext cx="331787" cy="175432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32780" name="Text Box 13"/>
          <p:cNvSpPr txBox="1">
            <a:spLocks noChangeArrowheads="1"/>
          </p:cNvSpPr>
          <p:nvPr/>
        </p:nvSpPr>
        <p:spPr bwMode="auto">
          <a:xfrm>
            <a:off x="5421313" y="2305050"/>
            <a:ext cx="331787" cy="175432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ts val="0"/>
              </a:spcBef>
            </a:pPr>
            <a:r>
              <a:rPr lang="en-US" sz="1800" dirty="0"/>
              <a:t>B</a:t>
            </a:r>
          </a:p>
          <a:p>
            <a:pPr eaLnBrk="1" hangingPunct="1">
              <a:spcBef>
                <a:spcPts val="0"/>
              </a:spcBef>
            </a:pPr>
            <a:r>
              <a:rPr lang="en-US" sz="1800" dirty="0"/>
              <a:t>UF</a:t>
            </a:r>
          </a:p>
          <a:p>
            <a:pPr eaLnBrk="1" hangingPunct="1">
              <a:spcBef>
                <a:spcPts val="0"/>
              </a:spcBef>
            </a:pPr>
            <a:r>
              <a:rPr lang="en-US" sz="1800" dirty="0"/>
              <a:t>F</a:t>
            </a:r>
          </a:p>
          <a:p>
            <a:pPr eaLnBrk="1" hangingPunct="1">
              <a:spcBef>
                <a:spcPts val="0"/>
              </a:spcBef>
            </a:pPr>
            <a:r>
              <a:rPr lang="en-US" sz="1800" dirty="0"/>
              <a:t>E</a:t>
            </a:r>
          </a:p>
          <a:p>
            <a:pPr eaLnBrk="1" hangingPunct="1">
              <a:spcBef>
                <a:spcPts val="0"/>
              </a:spcBef>
            </a:pPr>
            <a:r>
              <a:rPr lang="en-US" sz="1800" dirty="0"/>
              <a:t>R</a:t>
            </a:r>
          </a:p>
        </p:txBody>
      </p:sp>
      <p:sp>
        <p:nvSpPr>
          <p:cNvPr id="32781" name="Line 14"/>
          <p:cNvSpPr>
            <a:spLocks noChangeShapeType="1"/>
          </p:cNvSpPr>
          <p:nvPr/>
        </p:nvSpPr>
        <p:spPr bwMode="auto">
          <a:xfrm>
            <a:off x="1935163" y="3448050"/>
            <a:ext cx="414337"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2782" name="Line 15"/>
          <p:cNvSpPr>
            <a:spLocks noChangeShapeType="1"/>
          </p:cNvSpPr>
          <p:nvPr/>
        </p:nvSpPr>
        <p:spPr bwMode="auto">
          <a:xfrm>
            <a:off x="2681288" y="3448050"/>
            <a:ext cx="249237"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2783" name="Line 16"/>
          <p:cNvSpPr>
            <a:spLocks noChangeShapeType="1"/>
          </p:cNvSpPr>
          <p:nvPr/>
        </p:nvSpPr>
        <p:spPr bwMode="auto">
          <a:xfrm>
            <a:off x="3843338" y="3448050"/>
            <a:ext cx="166687"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2784" name="Line 17"/>
          <p:cNvSpPr>
            <a:spLocks noChangeShapeType="1"/>
          </p:cNvSpPr>
          <p:nvPr/>
        </p:nvSpPr>
        <p:spPr bwMode="auto">
          <a:xfrm>
            <a:off x="4341813" y="3448050"/>
            <a:ext cx="249237"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2785" name="Line 18"/>
          <p:cNvSpPr>
            <a:spLocks noChangeShapeType="1"/>
          </p:cNvSpPr>
          <p:nvPr/>
        </p:nvSpPr>
        <p:spPr bwMode="auto">
          <a:xfrm>
            <a:off x="5172075" y="3448050"/>
            <a:ext cx="249238"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2786" name="Line 19"/>
          <p:cNvSpPr>
            <a:spLocks noChangeShapeType="1"/>
          </p:cNvSpPr>
          <p:nvPr/>
        </p:nvSpPr>
        <p:spPr bwMode="auto">
          <a:xfrm>
            <a:off x="6750050" y="3448050"/>
            <a:ext cx="249238"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2787" name="Line 20"/>
          <p:cNvSpPr>
            <a:spLocks noChangeShapeType="1"/>
          </p:cNvSpPr>
          <p:nvPr/>
        </p:nvSpPr>
        <p:spPr bwMode="auto">
          <a:xfrm>
            <a:off x="5753100" y="3448050"/>
            <a:ext cx="166688"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2788" name="Line 21"/>
          <p:cNvSpPr>
            <a:spLocks noChangeShapeType="1"/>
          </p:cNvSpPr>
          <p:nvPr/>
        </p:nvSpPr>
        <p:spPr bwMode="auto">
          <a:xfrm>
            <a:off x="7331075" y="3448050"/>
            <a:ext cx="166688"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2789" name="Text Box 22"/>
          <p:cNvSpPr txBox="1">
            <a:spLocks noChangeArrowheads="1"/>
          </p:cNvSpPr>
          <p:nvPr/>
        </p:nvSpPr>
        <p:spPr bwMode="auto">
          <a:xfrm>
            <a:off x="2938463" y="2598738"/>
            <a:ext cx="73501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2000" b="1"/>
              <a:t>BEQ</a:t>
            </a:r>
          </a:p>
        </p:txBody>
      </p:sp>
      <p:sp>
        <p:nvSpPr>
          <p:cNvPr id="32790" name="Line 23"/>
          <p:cNvSpPr>
            <a:spLocks noChangeShapeType="1"/>
          </p:cNvSpPr>
          <p:nvPr/>
        </p:nvSpPr>
        <p:spPr bwMode="auto">
          <a:xfrm>
            <a:off x="4922838" y="3676650"/>
            <a:ext cx="0" cy="167798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791" name="Line 24"/>
          <p:cNvSpPr>
            <a:spLocks noChangeShapeType="1"/>
          </p:cNvSpPr>
          <p:nvPr/>
        </p:nvSpPr>
        <p:spPr bwMode="auto">
          <a:xfrm flipH="1">
            <a:off x="3595688" y="5354638"/>
            <a:ext cx="132715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792" name="Line 25"/>
          <p:cNvSpPr>
            <a:spLocks noChangeShapeType="1"/>
          </p:cNvSpPr>
          <p:nvPr/>
        </p:nvSpPr>
        <p:spPr bwMode="auto">
          <a:xfrm flipV="1">
            <a:off x="3595688" y="3676650"/>
            <a:ext cx="0" cy="167798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2793" name="Line 26"/>
          <p:cNvSpPr>
            <a:spLocks noChangeShapeType="1"/>
          </p:cNvSpPr>
          <p:nvPr/>
        </p:nvSpPr>
        <p:spPr bwMode="auto">
          <a:xfrm>
            <a:off x="3097213" y="3676650"/>
            <a:ext cx="0" cy="167798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794" name="Line 27"/>
          <p:cNvSpPr>
            <a:spLocks noChangeShapeType="1"/>
          </p:cNvSpPr>
          <p:nvPr/>
        </p:nvSpPr>
        <p:spPr bwMode="auto">
          <a:xfrm flipH="1">
            <a:off x="1768475" y="5354638"/>
            <a:ext cx="132873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795" name="Line 28"/>
          <p:cNvSpPr>
            <a:spLocks noChangeShapeType="1"/>
          </p:cNvSpPr>
          <p:nvPr/>
        </p:nvSpPr>
        <p:spPr bwMode="auto">
          <a:xfrm flipV="1">
            <a:off x="1768475" y="3676650"/>
            <a:ext cx="0" cy="167798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2796" name="Text Box 29"/>
          <p:cNvSpPr txBox="1">
            <a:spLocks noChangeArrowheads="1"/>
          </p:cNvSpPr>
          <p:nvPr/>
        </p:nvSpPr>
        <p:spPr bwMode="auto">
          <a:xfrm>
            <a:off x="2498725" y="5543550"/>
            <a:ext cx="17208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Feedback lines</a:t>
            </a:r>
          </a:p>
        </p:txBody>
      </p:sp>
      <p:sp>
        <p:nvSpPr>
          <p:cNvPr id="32797" name="Text Box 30"/>
          <p:cNvSpPr txBox="1">
            <a:spLocks noChangeArrowheads="1"/>
          </p:cNvSpPr>
          <p:nvPr/>
        </p:nvSpPr>
        <p:spPr bwMode="auto">
          <a:xfrm>
            <a:off x="588963" y="1655763"/>
            <a:ext cx="9842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u="sng"/>
              <a:t>Cycle 1</a:t>
            </a:r>
          </a:p>
        </p:txBody>
      </p:sp>
      <p:sp>
        <p:nvSpPr>
          <p:cNvPr id="32798" name="Text Box 31"/>
          <p:cNvSpPr txBox="1">
            <a:spLocks noChangeArrowheads="1"/>
          </p:cNvSpPr>
          <p:nvPr/>
        </p:nvSpPr>
        <p:spPr bwMode="auto">
          <a:xfrm>
            <a:off x="1579563" y="2609850"/>
            <a:ext cx="36036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2000" b="1"/>
              <a:t>I</a:t>
            </a:r>
            <a:r>
              <a:rPr lang="en-US" sz="2000" b="1" baseline="-25000"/>
              <a:t>4</a:t>
            </a:r>
          </a:p>
        </p:txBody>
      </p:sp>
      <p:sp>
        <p:nvSpPr>
          <p:cNvPr id="32799" name="Text Box 32"/>
          <p:cNvSpPr txBox="1">
            <a:spLocks noChangeArrowheads="1"/>
          </p:cNvSpPr>
          <p:nvPr/>
        </p:nvSpPr>
        <p:spPr bwMode="auto">
          <a:xfrm>
            <a:off x="4576763" y="2609850"/>
            <a:ext cx="3619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2000" b="1"/>
              <a:t>I</a:t>
            </a:r>
            <a:r>
              <a:rPr lang="en-US" sz="2000" b="1" baseline="-25000"/>
              <a:t>2</a:t>
            </a:r>
          </a:p>
        </p:txBody>
      </p:sp>
      <p:sp>
        <p:nvSpPr>
          <p:cNvPr id="32800" name="Text Box 33"/>
          <p:cNvSpPr txBox="1">
            <a:spLocks noChangeArrowheads="1"/>
          </p:cNvSpPr>
          <p:nvPr/>
        </p:nvSpPr>
        <p:spPr bwMode="auto">
          <a:xfrm>
            <a:off x="6122988" y="2584450"/>
            <a:ext cx="3460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2000" b="1"/>
              <a:t>I</a:t>
            </a:r>
            <a:r>
              <a:rPr lang="en-US" sz="2000" b="1" baseline="-25000"/>
              <a:t>1</a:t>
            </a:r>
          </a:p>
        </p:txBody>
      </p:sp>
      <p:sp>
        <p:nvSpPr>
          <p:cNvPr id="32801" name="Text Box 34"/>
          <p:cNvSpPr txBox="1">
            <a:spLocks noChangeArrowheads="1"/>
          </p:cNvSpPr>
          <p:nvPr/>
        </p:nvSpPr>
        <p:spPr bwMode="auto">
          <a:xfrm>
            <a:off x="7723188" y="2624138"/>
            <a:ext cx="3619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2000" b="1"/>
              <a:t>I</a:t>
            </a:r>
            <a:r>
              <a:rPr lang="en-US" sz="2000" b="1" baseline="-25000"/>
              <a:t>0</a:t>
            </a:r>
          </a:p>
        </p:txBody>
      </p:sp>
      <p:sp>
        <p:nvSpPr>
          <p:cNvPr id="32802" name="Rectangle 35"/>
          <p:cNvSpPr>
            <a:spLocks noGrp="1" noChangeArrowheads="1"/>
          </p:cNvSpPr>
          <p:nvPr>
            <p:ph type="title"/>
          </p:nvPr>
        </p:nvSpPr>
        <p:spPr/>
        <p:txBody>
          <a:bodyPr/>
          <a:lstStyle/>
          <a:p>
            <a:pPr eaLnBrk="1" hangingPunct="1"/>
            <a:r>
              <a:rPr lang="en-US">
                <a:latin typeface="Arial" charset="0"/>
                <a:cs typeface="Arial" charset="0"/>
              </a:rPr>
              <a:t>Structural Hazard</a:t>
            </a:r>
          </a:p>
        </p:txBody>
      </p:sp>
    </p:spTree>
    <p:extLst>
      <p:ext uri="{BB962C8B-B14F-4D97-AF65-F5344CB8AC3E}">
        <p14:creationId xmlns:p14="http://schemas.microsoft.com/office/powerpoint/2010/main" val="254685023"/>
      </p:ext>
    </p:extLst>
  </p:cSld>
  <p:clrMapOvr>
    <a:masterClrMapping/>
  </p:clrMapOvr>
</p:sld>
</file>

<file path=ppt/theme/theme1.xml><?xml version="1.0" encoding="utf-8"?>
<a:theme xmlns:a="http://schemas.openxmlformats.org/drawingml/2006/main" name="Spectrum">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41331</TotalTime>
  <Words>12562</Words>
  <Application>Microsoft Macintosh PowerPoint</Application>
  <PresentationFormat>On-screen Show (4:3)</PresentationFormat>
  <Paragraphs>3748</Paragraphs>
  <Slides>176</Slides>
  <Notes>111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176</vt:i4>
      </vt:variant>
    </vt:vector>
  </HeadingPairs>
  <TitlesOfParts>
    <vt:vector size="184" baseType="lpstr">
      <vt:lpstr>Arial</vt:lpstr>
      <vt:lpstr>Calibri</vt:lpstr>
      <vt:lpstr>Corbel</vt:lpstr>
      <vt:lpstr>Courier New</vt:lpstr>
      <vt:lpstr>Times New Roman</vt:lpstr>
      <vt:lpstr>Wingdings</vt:lpstr>
      <vt:lpstr>Spectrum</vt:lpstr>
      <vt:lpstr>Equation</vt:lpstr>
      <vt:lpstr>Performance and Pipelines </vt:lpstr>
      <vt:lpstr>Metrics</vt:lpstr>
      <vt:lpstr>What determines execution time?</vt:lpstr>
      <vt:lpstr>PowerPoint Presentation</vt:lpstr>
      <vt:lpstr>Instruction Frequency</vt:lpstr>
      <vt:lpstr>PowerPoint Presentation</vt:lpstr>
      <vt:lpstr>PowerPoint Presentation</vt:lpstr>
      <vt:lpstr>PowerPoint Presentation</vt:lpstr>
      <vt:lpstr>PowerPoint Presentation</vt:lpstr>
      <vt:lpstr>Benchmarks</vt:lpstr>
      <vt:lpstr>Composite execution times</vt:lpstr>
      <vt:lpstr>Summary of metrics</vt:lpstr>
      <vt:lpstr>Using a benchmark</vt:lpstr>
      <vt:lpstr>Reasons to be skeptical of a benchmark</vt:lpstr>
      <vt:lpstr>PowerPoint Presentation</vt:lpstr>
      <vt:lpstr>Using SPEC CPU benchmarks</vt:lpstr>
      <vt:lpstr>Comparing two real systems</vt:lpstr>
      <vt:lpstr>The need for speed!</vt:lpstr>
      <vt:lpstr>How can we measure improvement? </vt:lpstr>
      <vt:lpstr>PowerPoint Presentation</vt:lpstr>
      <vt:lpstr>Amdahl’s Law</vt:lpstr>
      <vt:lpstr>Improving an instruction </vt:lpstr>
      <vt:lpstr>PowerPoint Presentation</vt:lpstr>
      <vt:lpstr>Summary of metrics</vt:lpstr>
      <vt:lpstr>PowerPoint Presentation</vt:lpstr>
      <vt:lpstr>Architecture change?</vt:lpstr>
      <vt:lpstr>How do we answer that?</vt:lpstr>
      <vt:lpstr>Combining two instructions?</vt:lpstr>
      <vt:lpstr>A solution</vt:lpstr>
      <vt:lpstr>PowerPoint Presentation</vt:lpstr>
      <vt:lpstr>PowerPoint Presentation</vt:lpstr>
      <vt:lpstr>Don’t forget these metrics</vt:lpstr>
      <vt:lpstr>Pipelining</vt:lpstr>
      <vt:lpstr>Going faster… </vt:lpstr>
      <vt:lpstr>Bill's Sandwich Shop</vt:lpstr>
      <vt:lpstr>Bill's Sandwich Shop</vt:lpstr>
      <vt:lpstr>Bill's Sandwich Shop</vt:lpstr>
      <vt:lpstr>Bill's Sandwich Shop</vt:lpstr>
      <vt:lpstr>Bill's Sandwich Shop</vt:lpstr>
      <vt:lpstr>Bill's Sandwich Shop</vt:lpstr>
      <vt:lpstr>Bill's Mega-Sandwich Shop</vt:lpstr>
      <vt:lpstr>Interpreting an instruction</vt:lpstr>
      <vt:lpstr>Interpreting an instruction</vt:lpstr>
      <vt:lpstr>Interpreting an instruction</vt:lpstr>
      <vt:lpstr>Interpreting an instruction</vt:lpstr>
      <vt:lpstr>Interpreting an instruction</vt:lpstr>
      <vt:lpstr>Interpreting an instruction</vt:lpstr>
      <vt:lpstr>One at a time…</vt:lpstr>
      <vt:lpstr>Three at a time?</vt:lpstr>
      <vt:lpstr>Overlapping execution</vt:lpstr>
      <vt:lpstr>What do we need in the datapath?</vt:lpstr>
      <vt:lpstr>PowerPoint Presentation</vt:lpstr>
      <vt:lpstr>What units are used?</vt:lpstr>
      <vt:lpstr>Imitation: The Sincerest Form of Flattery</vt:lpstr>
      <vt:lpstr>How do we mimic sandwich assembly?</vt:lpstr>
      <vt:lpstr>Bill's Cost-Cutting Measure</vt:lpstr>
      <vt:lpstr>Bill's Cost-Cutting Measure</vt:lpstr>
      <vt:lpstr>Bill's Mega-Sandwich Shop</vt:lpstr>
      <vt:lpstr>PowerPoint Presentation</vt:lpstr>
      <vt:lpstr>How do we mimic sandwich assembly?</vt:lpstr>
      <vt:lpstr>How can we know what registers to read?</vt:lpstr>
      <vt:lpstr>LC-2200 Instruction set</vt:lpstr>
      <vt:lpstr>Every instruction goes through</vt:lpstr>
      <vt:lpstr>How do we electrically isolate each stage?</vt:lpstr>
      <vt:lpstr>Electrical isolation between stages</vt:lpstr>
      <vt:lpstr>What’s in these pipeline boxes?</vt:lpstr>
      <vt:lpstr>This is where buffers come from…</vt:lpstr>
      <vt:lpstr>Again: What does each stage do?</vt:lpstr>
      <vt:lpstr>Again: What does each stage need?</vt:lpstr>
      <vt:lpstr>A shiny new data path!</vt:lpstr>
      <vt:lpstr>Two register files?  Not.</vt:lpstr>
      <vt:lpstr>Do you remember this device?</vt:lpstr>
      <vt:lpstr>Two register files?  Not.</vt:lpstr>
      <vt:lpstr>Example of sharing the register file</vt:lpstr>
      <vt:lpstr>But what about those buffers?</vt:lpstr>
      <vt:lpstr>PowerPoint Presentation</vt:lpstr>
      <vt:lpstr>So what makes up our partially assembled data sandwich?</vt:lpstr>
      <vt:lpstr>What does each stage need in the buffers?</vt:lpstr>
      <vt:lpstr>Our non-pipelined LC-2200</vt:lpstr>
      <vt:lpstr>PowerPoint Presentation</vt:lpstr>
      <vt:lpstr>Anatomy of an ADD instruction</vt:lpstr>
      <vt:lpstr>Actions for an ADD instruction</vt:lpstr>
      <vt:lpstr>PowerPoint Presentation</vt:lpstr>
      <vt:lpstr>How does this pipeline work for ADD?</vt:lpstr>
      <vt:lpstr>How does this pipeline work for ADDI?</vt:lpstr>
      <vt:lpstr>How do you generalize design of pipeline buffers?</vt:lpstr>
      <vt:lpstr>Design the DBUF register for LC-2200</vt:lpstr>
      <vt:lpstr>Now take the UNION of the requirements</vt:lpstr>
      <vt:lpstr>Now take the UNION of the requirements</vt:lpstr>
      <vt:lpstr>PowerPoint Presentation</vt:lpstr>
      <vt:lpstr>PowerPoint Presentation</vt:lpstr>
      <vt:lpstr>PowerPoint Presentation</vt:lpstr>
      <vt:lpstr>Pipeline Hazards</vt:lpstr>
      <vt:lpstr>Bill's Mega-Sandwich Shop</vt:lpstr>
      <vt:lpstr>Bill's Mega-Sandwich Shop</vt:lpstr>
      <vt:lpstr>PowerPoint Presentation</vt:lpstr>
      <vt:lpstr>Bill's Mega-Sandwich Shop</vt:lpstr>
      <vt:lpstr>Structural Hazard</vt:lpstr>
      <vt:lpstr>Structural Hazard</vt:lpstr>
      <vt:lpstr>If BEQ branches, we will need to use the ALU twice!</vt:lpstr>
      <vt:lpstr>Pipeline resumes with a bubble</vt:lpstr>
      <vt:lpstr>But life goes on</vt:lpstr>
      <vt:lpstr>Bill's Mega-Sandwich Shop</vt:lpstr>
      <vt:lpstr>Throw hardware at it!</vt:lpstr>
      <vt:lpstr>PowerPoint Presentation</vt:lpstr>
      <vt:lpstr>Data Hazard</vt:lpstr>
      <vt:lpstr>Dealing with a RAW dependency</vt:lpstr>
      <vt:lpstr>Fix – introduce bubbles</vt:lpstr>
      <vt:lpstr>RAW Hazard – Cycle 1</vt:lpstr>
      <vt:lpstr>RAW Hazard – Cycle 2</vt:lpstr>
      <vt:lpstr>RAW Hazard – Cycle 3</vt:lpstr>
      <vt:lpstr>RAW Hazard – Cycle 4</vt:lpstr>
      <vt:lpstr>A question…</vt:lpstr>
      <vt:lpstr>PowerPoint Presentation</vt:lpstr>
      <vt:lpstr>Two instruction separation</vt:lpstr>
      <vt:lpstr>Waterfall Diagram</vt:lpstr>
      <vt:lpstr>If we can’t restructure our program?</vt:lpstr>
      <vt:lpstr>Register forwarding</vt:lpstr>
      <vt:lpstr>Forwarding example</vt:lpstr>
      <vt:lpstr>Bubbles introduced by RAW</vt:lpstr>
      <vt:lpstr>What if an instruction intervenes?</vt:lpstr>
      <vt:lpstr>What if two instructions intervene?</vt:lpstr>
      <vt:lpstr>And LW instructions are special</vt:lpstr>
      <vt:lpstr>So LW changes the table</vt:lpstr>
      <vt:lpstr>Generalized register forwarding</vt:lpstr>
      <vt:lpstr>An example of implementation</vt:lpstr>
      <vt:lpstr>What’s going on? </vt:lpstr>
      <vt:lpstr>PowerPoint Presentation</vt:lpstr>
      <vt:lpstr>Other data hazards</vt:lpstr>
      <vt:lpstr>But why do we see WAW anyway?</vt:lpstr>
      <vt:lpstr>What hazards?</vt:lpstr>
      <vt:lpstr>Control hazard</vt:lpstr>
      <vt:lpstr>Conservative handling of branches</vt:lpstr>
      <vt:lpstr>Conservative branch handling</vt:lpstr>
      <vt:lpstr>Branch handling</vt:lpstr>
      <vt:lpstr>Branch handling</vt:lpstr>
      <vt:lpstr>Branch handling (taken)</vt:lpstr>
      <vt:lpstr>Branch handling (taken)</vt:lpstr>
      <vt:lpstr>Branch handling (taken)</vt:lpstr>
      <vt:lpstr>Branch handling (taken)</vt:lpstr>
      <vt:lpstr>Branch handling (taken)</vt:lpstr>
      <vt:lpstr>Branch handling</vt:lpstr>
      <vt:lpstr>Branch handling (NOT taken)</vt:lpstr>
      <vt:lpstr>Branch handling (NOT taken)</vt:lpstr>
      <vt:lpstr>Branch handling (NOT taken)</vt:lpstr>
      <vt:lpstr>PowerPoint Presentation</vt:lpstr>
      <vt:lpstr>PowerPoint Presentation</vt:lpstr>
      <vt:lpstr>Code for our examples</vt:lpstr>
      <vt:lpstr>Perfect pipeline</vt:lpstr>
      <vt:lpstr>Conservative Branch Handling</vt:lpstr>
      <vt:lpstr>Cycle 2: Still Don’t Know If We Branch</vt:lpstr>
      <vt:lpstr>Cycle 3: Branch taken…</vt:lpstr>
      <vt:lpstr>Cycle 4: Branch Taken</vt:lpstr>
      <vt:lpstr>Cycle 9: Finished</vt:lpstr>
      <vt:lpstr>Cycle 4: Branch Not Taken</vt:lpstr>
      <vt:lpstr>What's the CPI difference?</vt:lpstr>
      <vt:lpstr>Strategies for improving branches</vt:lpstr>
      <vt:lpstr>Branch prediction</vt:lpstr>
      <vt:lpstr>Branch Prediction</vt:lpstr>
      <vt:lpstr>PowerPoint Presentation</vt:lpstr>
      <vt:lpstr>Happy path – prediction true!</vt:lpstr>
      <vt:lpstr>Branch prediction failed</vt:lpstr>
      <vt:lpstr>Branch prediction heuristics </vt:lpstr>
      <vt:lpstr>Branch Target Buffer</vt:lpstr>
      <vt:lpstr>Delayed branching</vt:lpstr>
      <vt:lpstr>Example using MIPS-style branch delays</vt:lpstr>
      <vt:lpstr>Delayed branch – before optimization</vt:lpstr>
      <vt:lpstr>Delayed branch – during optimization</vt:lpstr>
      <vt:lpstr>Delayed branch – during optimization</vt:lpstr>
      <vt:lpstr>Delayed branch – after opt</vt:lpstr>
      <vt:lpstr>PowerPoint Presentation</vt:lpstr>
      <vt:lpstr>Summary of hazards</vt:lpstr>
      <vt:lpstr>Program discontinuities</vt:lpstr>
      <vt:lpstr>Superscalar pipelines</vt:lpstr>
      <vt:lpstr>Different Pipeline Depths</vt:lpstr>
      <vt:lpstr>Intel Core Microarchitecture:  An example pipeline</vt:lpstr>
    </vt:vector>
  </TitlesOfParts>
  <Company>Georgia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Classroom slides - Processor</dc:title>
  <dc:creator> College of Computing</dc:creator>
  <cp:lastModifiedBy>Forsyth, Daniel H</cp:lastModifiedBy>
  <cp:revision>464</cp:revision>
  <dcterms:created xsi:type="dcterms:W3CDTF">2006-01-17T13:54:25Z</dcterms:created>
  <dcterms:modified xsi:type="dcterms:W3CDTF">2023-06-02T01:38:20Z</dcterms:modified>
</cp:coreProperties>
</file>