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37"/>
  </p:notesMasterIdLst>
  <p:sldIdLst>
    <p:sldId id="256" r:id="rId2"/>
    <p:sldId id="333" r:id="rId3"/>
    <p:sldId id="433" r:id="rId4"/>
    <p:sldId id="334" r:id="rId5"/>
    <p:sldId id="287" r:id="rId6"/>
    <p:sldId id="337" r:id="rId7"/>
    <p:sldId id="336" r:id="rId8"/>
    <p:sldId id="339" r:id="rId9"/>
    <p:sldId id="340" r:id="rId10"/>
    <p:sldId id="341" r:id="rId11"/>
    <p:sldId id="338" r:id="rId12"/>
    <p:sldId id="342" r:id="rId13"/>
    <p:sldId id="343" r:id="rId14"/>
    <p:sldId id="344" r:id="rId15"/>
    <p:sldId id="345" r:id="rId16"/>
    <p:sldId id="346" r:id="rId17"/>
    <p:sldId id="468" r:id="rId18"/>
    <p:sldId id="347" r:id="rId19"/>
    <p:sldId id="348" r:id="rId20"/>
    <p:sldId id="349" r:id="rId21"/>
    <p:sldId id="357" r:id="rId22"/>
    <p:sldId id="474" r:id="rId23"/>
    <p:sldId id="350" r:id="rId24"/>
    <p:sldId id="351" r:id="rId25"/>
    <p:sldId id="257" r:id="rId26"/>
    <p:sldId id="259" r:id="rId27"/>
    <p:sldId id="258" r:id="rId28"/>
    <p:sldId id="260" r:id="rId29"/>
    <p:sldId id="355" r:id="rId30"/>
    <p:sldId id="354" r:id="rId31"/>
    <p:sldId id="352" r:id="rId32"/>
    <p:sldId id="469" r:id="rId33"/>
    <p:sldId id="353" r:id="rId34"/>
    <p:sldId id="462" r:id="rId35"/>
    <p:sldId id="434" r:id="rId36"/>
    <p:sldId id="356" r:id="rId37"/>
    <p:sldId id="475" r:id="rId38"/>
    <p:sldId id="359" r:id="rId39"/>
    <p:sldId id="360" r:id="rId40"/>
    <p:sldId id="361" r:id="rId41"/>
    <p:sldId id="362" r:id="rId42"/>
    <p:sldId id="363" r:id="rId43"/>
    <p:sldId id="364" r:id="rId44"/>
    <p:sldId id="365" r:id="rId45"/>
    <p:sldId id="366" r:id="rId46"/>
    <p:sldId id="367" r:id="rId47"/>
    <p:sldId id="368" r:id="rId48"/>
    <p:sldId id="369" r:id="rId49"/>
    <p:sldId id="463" r:id="rId50"/>
    <p:sldId id="371" r:id="rId51"/>
    <p:sldId id="372" r:id="rId52"/>
    <p:sldId id="373" r:id="rId53"/>
    <p:sldId id="374" r:id="rId54"/>
    <p:sldId id="375" r:id="rId55"/>
    <p:sldId id="376" r:id="rId56"/>
    <p:sldId id="377" r:id="rId57"/>
    <p:sldId id="378" r:id="rId58"/>
    <p:sldId id="436" r:id="rId59"/>
    <p:sldId id="435" r:id="rId60"/>
    <p:sldId id="379" r:id="rId61"/>
    <p:sldId id="380" r:id="rId62"/>
    <p:sldId id="381" r:id="rId63"/>
    <p:sldId id="294" r:id="rId64"/>
    <p:sldId id="382" r:id="rId65"/>
    <p:sldId id="383" r:id="rId66"/>
    <p:sldId id="384" r:id="rId67"/>
    <p:sldId id="385" r:id="rId68"/>
    <p:sldId id="466" r:id="rId69"/>
    <p:sldId id="479" r:id="rId70"/>
    <p:sldId id="386" r:id="rId71"/>
    <p:sldId id="387" r:id="rId72"/>
    <p:sldId id="388" r:id="rId73"/>
    <p:sldId id="389" r:id="rId74"/>
    <p:sldId id="390" r:id="rId75"/>
    <p:sldId id="391" r:id="rId76"/>
    <p:sldId id="392" r:id="rId77"/>
    <p:sldId id="393" r:id="rId78"/>
    <p:sldId id="394" r:id="rId79"/>
    <p:sldId id="395" r:id="rId80"/>
    <p:sldId id="396" r:id="rId81"/>
    <p:sldId id="445" r:id="rId82"/>
    <p:sldId id="444" r:id="rId83"/>
    <p:sldId id="398" r:id="rId84"/>
    <p:sldId id="399" r:id="rId85"/>
    <p:sldId id="476" r:id="rId86"/>
    <p:sldId id="401" r:id="rId87"/>
    <p:sldId id="402" r:id="rId88"/>
    <p:sldId id="403" r:id="rId89"/>
    <p:sldId id="405" r:id="rId90"/>
    <p:sldId id="471" r:id="rId91"/>
    <p:sldId id="451" r:id="rId92"/>
    <p:sldId id="452" r:id="rId93"/>
    <p:sldId id="406" r:id="rId94"/>
    <p:sldId id="453" r:id="rId95"/>
    <p:sldId id="464" r:id="rId96"/>
    <p:sldId id="465" r:id="rId97"/>
    <p:sldId id="456" r:id="rId98"/>
    <p:sldId id="457" r:id="rId99"/>
    <p:sldId id="437" r:id="rId100"/>
    <p:sldId id="442" r:id="rId101"/>
    <p:sldId id="446" r:id="rId102"/>
    <p:sldId id="447" r:id="rId103"/>
    <p:sldId id="448" r:id="rId104"/>
    <p:sldId id="449" r:id="rId105"/>
    <p:sldId id="450" r:id="rId106"/>
    <p:sldId id="410" r:id="rId107"/>
    <p:sldId id="480" r:id="rId108"/>
    <p:sldId id="458" r:id="rId109"/>
    <p:sldId id="459" r:id="rId110"/>
    <p:sldId id="460" r:id="rId111"/>
    <p:sldId id="461" r:id="rId112"/>
    <p:sldId id="478" r:id="rId113"/>
    <p:sldId id="424" r:id="rId114"/>
    <p:sldId id="411" r:id="rId115"/>
    <p:sldId id="412" r:id="rId116"/>
    <p:sldId id="413" r:id="rId117"/>
    <p:sldId id="414" r:id="rId118"/>
    <p:sldId id="415" r:id="rId119"/>
    <p:sldId id="416" r:id="rId120"/>
    <p:sldId id="417" r:id="rId121"/>
    <p:sldId id="418" r:id="rId122"/>
    <p:sldId id="419" r:id="rId123"/>
    <p:sldId id="472" r:id="rId124"/>
    <p:sldId id="420" r:id="rId125"/>
    <p:sldId id="421" r:id="rId126"/>
    <p:sldId id="426" r:id="rId127"/>
    <p:sldId id="482" r:id="rId128"/>
    <p:sldId id="427" r:id="rId129"/>
    <p:sldId id="428" r:id="rId130"/>
    <p:sldId id="481" r:id="rId131"/>
    <p:sldId id="473" r:id="rId132"/>
    <p:sldId id="429" r:id="rId133"/>
    <p:sldId id="430" r:id="rId134"/>
    <p:sldId id="431" r:id="rId135"/>
    <p:sldId id="432" r:id="rId136"/>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Arial" charset="0"/>
      </a:defRPr>
    </a:lvl1pPr>
    <a:lvl2pPr marL="457200" algn="l" rtl="0" fontAlgn="base">
      <a:spcBef>
        <a:spcPct val="0"/>
      </a:spcBef>
      <a:spcAft>
        <a:spcPct val="0"/>
      </a:spcAft>
      <a:defRPr kern="1200">
        <a:solidFill>
          <a:schemeClr val="tx1"/>
        </a:solidFill>
        <a:latin typeface="Arial" charset="0"/>
        <a:ea typeface="ＭＳ Ｐゴシック" charset="0"/>
        <a:cs typeface="Arial" charset="0"/>
      </a:defRPr>
    </a:lvl2pPr>
    <a:lvl3pPr marL="914400" algn="l" rtl="0" fontAlgn="base">
      <a:spcBef>
        <a:spcPct val="0"/>
      </a:spcBef>
      <a:spcAft>
        <a:spcPct val="0"/>
      </a:spcAft>
      <a:defRPr kern="1200">
        <a:solidFill>
          <a:schemeClr val="tx1"/>
        </a:solidFill>
        <a:latin typeface="Arial" charset="0"/>
        <a:ea typeface="ＭＳ Ｐゴシック" charset="0"/>
        <a:cs typeface="Arial" charset="0"/>
      </a:defRPr>
    </a:lvl3pPr>
    <a:lvl4pPr marL="1371600" algn="l" rtl="0" fontAlgn="base">
      <a:spcBef>
        <a:spcPct val="0"/>
      </a:spcBef>
      <a:spcAft>
        <a:spcPct val="0"/>
      </a:spcAft>
      <a:defRPr kern="1200">
        <a:solidFill>
          <a:schemeClr val="tx1"/>
        </a:solidFill>
        <a:latin typeface="Arial" charset="0"/>
        <a:ea typeface="ＭＳ Ｐゴシック" charset="0"/>
        <a:cs typeface="Arial" charset="0"/>
      </a:defRPr>
    </a:lvl4pPr>
    <a:lvl5pPr marL="1828800" algn="l" rtl="0" fontAlgn="base">
      <a:spcBef>
        <a:spcPct val="0"/>
      </a:spcBef>
      <a:spcAft>
        <a:spcPct val="0"/>
      </a:spcAft>
      <a:defRPr kern="1200">
        <a:solidFill>
          <a:schemeClr val="tx1"/>
        </a:solidFill>
        <a:latin typeface="Arial" charset="0"/>
        <a:ea typeface="ＭＳ Ｐゴシック" charset="0"/>
        <a:cs typeface="Arial" charset="0"/>
      </a:defRPr>
    </a:lvl5pPr>
    <a:lvl6pPr marL="2286000" algn="l" defTabSz="457200" rtl="0" eaLnBrk="1" latinLnBrk="0" hangingPunct="1">
      <a:defRPr kern="1200">
        <a:solidFill>
          <a:schemeClr val="tx1"/>
        </a:solidFill>
        <a:latin typeface="Arial" charset="0"/>
        <a:ea typeface="ＭＳ Ｐゴシック" charset="0"/>
        <a:cs typeface="Arial" charset="0"/>
      </a:defRPr>
    </a:lvl6pPr>
    <a:lvl7pPr marL="2743200" algn="l" defTabSz="457200" rtl="0" eaLnBrk="1" latinLnBrk="0" hangingPunct="1">
      <a:defRPr kern="1200">
        <a:solidFill>
          <a:schemeClr val="tx1"/>
        </a:solidFill>
        <a:latin typeface="Arial" charset="0"/>
        <a:ea typeface="ＭＳ Ｐゴシック" charset="0"/>
        <a:cs typeface="Arial" charset="0"/>
      </a:defRPr>
    </a:lvl7pPr>
    <a:lvl8pPr marL="3200400" algn="l" defTabSz="457200" rtl="0" eaLnBrk="1" latinLnBrk="0" hangingPunct="1">
      <a:defRPr kern="1200">
        <a:solidFill>
          <a:schemeClr val="tx1"/>
        </a:solidFill>
        <a:latin typeface="Arial" charset="0"/>
        <a:ea typeface="ＭＳ Ｐゴシック" charset="0"/>
        <a:cs typeface="Arial" charset="0"/>
      </a:defRPr>
    </a:lvl8pPr>
    <a:lvl9pPr marL="3657600" algn="l" defTabSz="457200" rtl="0" eaLnBrk="1" latinLnBrk="0" hangingPunct="1">
      <a:defRPr kern="1200">
        <a:solidFill>
          <a:schemeClr val="tx1"/>
        </a:solidFill>
        <a:latin typeface="Arial" charset="0"/>
        <a:ea typeface="ＭＳ Ｐゴシック" charset="0"/>
        <a:cs typeface="Arial" charset="0"/>
      </a:defRPr>
    </a:lvl9pPr>
  </p:defaultTextStyle>
  <p:extLst>
    <p:ext uri="{EFAFB233-063F-42B5-8137-9DF3F51BA10A}">
      <p15:sldGuideLst xmlns:p15="http://schemas.microsoft.com/office/powerpoint/2012/main">
        <p15:guide id="1" orient="horz" pos="341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60"/>
    <p:restoredTop sz="94694"/>
  </p:normalViewPr>
  <p:slideViewPr>
    <p:cSldViewPr snapToGrid="0" snapToObjects="1">
      <p:cViewPr varScale="1">
        <p:scale>
          <a:sx n="98" d="100"/>
          <a:sy n="98" d="100"/>
        </p:scale>
        <p:origin x="216" y="688"/>
      </p:cViewPr>
      <p:guideLst>
        <p:guide orient="horz" pos="3412"/>
        <p:guide pos="3840"/>
      </p:guideLst>
    </p:cSldViewPr>
  </p:slideViewPr>
  <p:notesTextViewPr>
    <p:cViewPr>
      <p:scale>
        <a:sx n="100" d="100"/>
        <a:sy n="100" d="100"/>
      </p:scale>
      <p:origin x="0" y="0"/>
    </p:cViewPr>
  </p:notesTextViewPr>
  <p:sorterViewPr>
    <p:cViewPr>
      <p:scale>
        <a:sx n="66" d="100"/>
        <a:sy n="66" d="100"/>
      </p:scale>
      <p:origin x="0" y="1962"/>
    </p:cViewPr>
  </p:sorterViewPr>
  <p:gridSpacing cx="114300" cy="1143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presProps" Target="pres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mn-ea"/>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360AA15A-58E6-E846-B032-D5E4476CAE8D}" type="datetimeFigureOut">
              <a:rPr lang="en-US"/>
              <a:pPr/>
              <a:t>8/28/23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mn-ea"/>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7E6F6E6D-52ED-2247-9298-0A8262B2EB34}" type="slidenum">
              <a:rPr lang="en-US"/>
              <a:pPr/>
              <a:t>‹#›</a:t>
            </a:fld>
            <a:endParaRPr lang="en-US"/>
          </a:p>
        </p:txBody>
      </p:sp>
    </p:spTree>
    <p:extLst>
      <p:ext uri="{BB962C8B-B14F-4D97-AF65-F5344CB8AC3E}">
        <p14:creationId xmlns:p14="http://schemas.microsoft.com/office/powerpoint/2010/main" val="1730768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3011"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43012"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34011417-7D2E-C24F-9937-482F2F90375C}" type="slidenum">
              <a:rPr lang="en-US"/>
              <a:pPr eaLnBrk="1" hangingPunct="1"/>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9155"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49156"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D14B14DC-D248-5B42-A839-62C672A81528}" type="slidenum">
              <a:rPr lang="en-US"/>
              <a:pPr eaLnBrk="1" hangingPunct="1"/>
              <a:t>26</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0179"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50180"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C8A8E2F9-2135-A344-AB3A-EAE26949116C}" type="slidenum">
              <a:rPr lang="en-US"/>
              <a:pPr eaLnBrk="1" hangingPunct="1"/>
              <a:t>27</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1203"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51204"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C2D53C93-9281-BF44-A43B-F13F1D608F7B}" type="slidenum">
              <a:rPr lang="en-US"/>
              <a:pPr eaLnBrk="1" hangingPunct="1"/>
              <a:t>28</a:t>
            </a:fld>
            <a:endParaRPr lang="en-US"/>
          </a:p>
        </p:txBody>
      </p:sp>
    </p:spTree>
    <p:extLst>
      <p:ext uri="{BB962C8B-B14F-4D97-AF65-F5344CB8AC3E}">
        <p14:creationId xmlns:p14="http://schemas.microsoft.com/office/powerpoint/2010/main" val="26043114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1203"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51204"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C2D53C93-9281-BF44-A43B-F13F1D608F7B}" type="slidenum">
              <a:rPr lang="en-US"/>
              <a:pPr eaLnBrk="1" hangingPunct="1"/>
              <a:t>30</a:t>
            </a:fld>
            <a:endParaRPr lang="en-US"/>
          </a:p>
        </p:txBody>
      </p:sp>
    </p:spTree>
    <p:extLst>
      <p:ext uri="{BB962C8B-B14F-4D97-AF65-F5344CB8AC3E}">
        <p14:creationId xmlns:p14="http://schemas.microsoft.com/office/powerpoint/2010/main" val="24836126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0179"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50180"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C8A8E2F9-2135-A344-AB3A-EAE26949116C}" type="slidenum">
              <a:rPr lang="en-US"/>
              <a:pPr eaLnBrk="1" hangingPunct="1"/>
              <a:t>31</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5018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C8A8E2F9-2135-A344-AB3A-EAE26949116C}" type="slidenum">
              <a:rPr lang="en-US"/>
              <a:pPr eaLnBrk="1" hangingPunct="1"/>
              <a:t>32</a:t>
            </a:fld>
            <a:endParaRPr lang="en-US"/>
          </a:p>
        </p:txBody>
      </p:sp>
    </p:spTree>
    <p:extLst>
      <p:ext uri="{BB962C8B-B14F-4D97-AF65-F5344CB8AC3E}">
        <p14:creationId xmlns:p14="http://schemas.microsoft.com/office/powerpoint/2010/main" val="25606137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0179"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50180"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C8A8E2F9-2135-A344-AB3A-EAE26949116C}" type="slidenum">
              <a:rPr lang="en-US"/>
              <a:pPr eaLnBrk="1" hangingPunct="1"/>
              <a:t>33</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0179"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50180"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C8A8E2F9-2135-A344-AB3A-EAE26949116C}" type="slidenum">
              <a:rPr lang="en-US"/>
              <a:pPr eaLnBrk="1" hangingPunct="1"/>
              <a:t>34</a:t>
            </a:fld>
            <a:endParaRPr lang="en-US"/>
          </a:p>
        </p:txBody>
      </p:sp>
    </p:spTree>
    <p:extLst>
      <p:ext uri="{BB962C8B-B14F-4D97-AF65-F5344CB8AC3E}">
        <p14:creationId xmlns:p14="http://schemas.microsoft.com/office/powerpoint/2010/main" val="3723924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3251"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53252"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85994F71-D649-434A-B021-88F3F83D1E9D}" type="slidenum">
              <a:rPr lang="en-US"/>
              <a:pPr eaLnBrk="1" hangingPunct="1"/>
              <a:t>46</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4275"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54276"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5848AA33-A34D-264F-9D43-ACB0448F7181}" type="slidenum">
              <a:rPr lang="en-US"/>
              <a:pPr eaLnBrk="1" hangingPunct="1"/>
              <a:t>50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5059"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45060"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F33331BD-5EFE-6643-96BC-0E8E5E7B42D3}" type="slidenum">
              <a:rPr lang="en-US"/>
              <a:pPr eaLnBrk="1" hangingPunct="1"/>
              <a:t>5</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5299"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55300"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02B6EC0E-999D-4846-80DB-E464E7F32721}" type="slidenum">
              <a:rPr lang="en-US"/>
              <a:pPr eaLnBrk="1" hangingPunct="1"/>
              <a:t>54</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6323"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56324"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242F9DF8-C132-A549-9EA4-F66A4172C804}" type="slidenum">
              <a:rPr lang="en-US"/>
              <a:pPr eaLnBrk="1" hangingPunct="1"/>
              <a:t>55</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E6F6E6D-52ED-2247-9298-0A8262B2EB34}" type="slidenum">
              <a:rPr lang="en-US" smtClean="0"/>
              <a:pPr/>
              <a:t>59</a:t>
            </a:fld>
            <a:endParaRPr lang="en-US"/>
          </a:p>
        </p:txBody>
      </p:sp>
    </p:spTree>
    <p:extLst>
      <p:ext uri="{BB962C8B-B14F-4D97-AF65-F5344CB8AC3E}">
        <p14:creationId xmlns:p14="http://schemas.microsoft.com/office/powerpoint/2010/main" val="36742228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7347"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57348"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90ABEF8A-4847-5F45-8225-6079A8DCB2F9}" type="slidenum">
              <a:rPr lang="en-US"/>
              <a:pPr eaLnBrk="1" hangingPunct="1"/>
              <a:t>66</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8371"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58372"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CD9AE4AE-DCE3-2F4A-9274-A41CE2A002F1}" type="slidenum">
              <a:rPr lang="en-US"/>
              <a:pPr eaLnBrk="1" hangingPunct="1"/>
              <a:t>71</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8371"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58372"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CD9AE4AE-DCE3-2F4A-9274-A41CE2A002F1}" type="slidenum">
              <a:rPr lang="en-US"/>
              <a:pPr eaLnBrk="1" hangingPunct="1"/>
              <a:t>72</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9395"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59396"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86D4A674-2C9B-F243-8F60-EC856B11FB77}" type="slidenum">
              <a:rPr lang="en-US"/>
              <a:pPr eaLnBrk="1" hangingPunct="1"/>
              <a:t>73</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0419"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60420"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6CAC2135-92F1-4445-886C-40BBCF01E06D}" type="slidenum">
              <a:rPr lang="en-US"/>
              <a:pPr eaLnBrk="1" hangingPunct="1"/>
              <a:t>74</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1443"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61444"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64EB40CE-85BC-5A4B-9482-46183D520FFA}" type="slidenum">
              <a:rPr lang="en-US"/>
              <a:pPr eaLnBrk="1" hangingPunct="1"/>
              <a:t>75</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2467"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62468"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A3B7B8E8-B274-3748-8BEE-C441472BADA5}" type="slidenum">
              <a:rPr lang="en-US"/>
              <a:pPr eaLnBrk="1" hangingPunct="1"/>
              <a:t>76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5059"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45060"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F33331BD-5EFE-6643-96BC-0E8E5E7B42D3}" type="slidenum">
              <a:rPr lang="en-US"/>
              <a:pPr eaLnBrk="1" hangingPunct="1"/>
              <a:t>6</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3491"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63492"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CB433388-448A-494C-8F05-F58EB101B23C}" type="slidenum">
              <a:rPr lang="en-US"/>
              <a:pPr eaLnBrk="1" hangingPunct="1"/>
              <a:t>77</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4515"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64516"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52DF4FE7-BB84-C447-B28A-6D2595F7202E}" type="slidenum">
              <a:rPr lang="en-US"/>
              <a:pPr eaLnBrk="1" hangingPunct="1"/>
              <a:t>78</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5539"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65540"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E29A42D2-C407-A847-9ACD-956482D6616B}" type="slidenum">
              <a:rPr lang="en-US"/>
              <a:pPr eaLnBrk="1" hangingPunct="1"/>
              <a:t>79</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6563"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66564"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4C6BB881-1873-E445-855A-B44FF4CA98FD}" type="slidenum">
              <a:rPr lang="en-US"/>
              <a:pPr eaLnBrk="1" hangingPunct="1"/>
              <a:t>80</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6563"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66564"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4C6BB881-1873-E445-855A-B44FF4CA98FD}" type="slidenum">
              <a:rPr lang="en-US"/>
              <a:pPr eaLnBrk="1" hangingPunct="1"/>
              <a:t>81</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7587"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67588"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128905B3-7E51-524E-9438-F920C73DA875}" type="slidenum">
              <a:rPr lang="en-US"/>
              <a:pPr eaLnBrk="1" hangingPunct="1"/>
              <a:t>82</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8611"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68612"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49F49C77-E639-9B4E-B077-D65FA99AC338}" type="slidenum">
              <a:rPr lang="en-US"/>
              <a:pPr eaLnBrk="1" hangingPunct="1"/>
              <a:t>83</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9635"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69636"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122C5AD6-FCB0-564B-8560-5369D318CDEF}" type="slidenum">
              <a:rPr lang="en-US"/>
              <a:pPr eaLnBrk="1" hangingPunct="1"/>
              <a:t>84</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64516"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52DF4FE7-BB84-C447-B28A-6D2595F7202E}" type="slidenum">
              <a:rPr lang="en-US"/>
              <a:pPr eaLnBrk="1" hangingPunct="1"/>
              <a:t>90</a:t>
            </a:fld>
            <a:endParaRPr lang="en-US"/>
          </a:p>
        </p:txBody>
      </p:sp>
    </p:spTree>
    <p:extLst>
      <p:ext uri="{BB962C8B-B14F-4D97-AF65-F5344CB8AC3E}">
        <p14:creationId xmlns:p14="http://schemas.microsoft.com/office/powerpoint/2010/main" val="6440044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4515"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64516"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52DF4FE7-BB84-C447-B28A-6D2595F7202E}" type="slidenum">
              <a:rPr lang="en-US"/>
              <a:pPr eaLnBrk="1" hangingPunct="1"/>
              <a:t>91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6083"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46084"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128B8B6F-857D-CF49-867F-F5E4C09098EC}" type="slidenum">
              <a:rPr lang="en-US"/>
              <a:pPr eaLnBrk="1" hangingPunct="1"/>
              <a:t>11</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4515"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64516"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52DF4FE7-BB84-C447-B28A-6D2595F7202E}" type="slidenum">
              <a:rPr lang="en-US"/>
              <a:pPr eaLnBrk="1" hangingPunct="1"/>
              <a:t>92</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4515"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64516"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52DF4FE7-BB84-C447-B28A-6D2595F7202E}" type="slidenum">
              <a:rPr lang="en-US"/>
              <a:pPr eaLnBrk="1" hangingPunct="1"/>
              <a:t>93</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4515"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64516"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52DF4FE7-BB84-C447-B28A-6D2595F7202E}" type="slidenum">
              <a:rPr lang="en-US"/>
              <a:pPr eaLnBrk="1" hangingPunct="1"/>
              <a:t>94</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1683"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71684"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0D15EC67-627C-CD4D-BEA3-4A625EF54408}" type="slidenum">
              <a:rPr lang="en-US"/>
              <a:pPr eaLnBrk="1" hangingPunct="1"/>
              <a:t>95</a:t>
            </a:fld>
            <a:endParaRPr lang="en-US"/>
          </a:p>
        </p:txBody>
      </p:sp>
    </p:spTree>
    <p:extLst>
      <p:ext uri="{BB962C8B-B14F-4D97-AF65-F5344CB8AC3E}">
        <p14:creationId xmlns:p14="http://schemas.microsoft.com/office/powerpoint/2010/main" val="304524323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1683"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71684"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0D15EC67-627C-CD4D-BEA3-4A625EF54408}" type="slidenum">
              <a:rPr lang="en-US"/>
              <a:pPr eaLnBrk="1" hangingPunct="1"/>
              <a:t>96</a:t>
            </a:fld>
            <a:endParaRPr lang="en-US"/>
          </a:p>
        </p:txBody>
      </p:sp>
    </p:spTree>
    <p:extLst>
      <p:ext uri="{BB962C8B-B14F-4D97-AF65-F5344CB8AC3E}">
        <p14:creationId xmlns:p14="http://schemas.microsoft.com/office/powerpoint/2010/main" val="158650415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3491"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63492"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CB433388-448A-494C-8F05-F58EB101B23C}" type="slidenum">
              <a:rPr lang="en-US"/>
              <a:pPr eaLnBrk="1" hangingPunct="1"/>
              <a:t>97</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4515"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64516"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52DF4FE7-BB84-C447-B28A-6D2595F7202E}" type="slidenum">
              <a:rPr lang="en-US"/>
              <a:pPr eaLnBrk="1" hangingPunct="1"/>
              <a:t>98</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5539"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65540"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E29A42D2-C407-A847-9ACD-956482D6616B}" type="slidenum">
              <a:rPr lang="en-US"/>
              <a:pPr eaLnBrk="1" hangingPunct="1"/>
              <a:t>99</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5539"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65540"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E29A42D2-C407-A847-9ACD-956482D6616B}" type="slidenum">
              <a:rPr lang="en-US"/>
              <a:pPr eaLnBrk="1" hangingPunct="1"/>
              <a:t>100</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6563"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66564"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4C6BB881-1873-E445-855A-B44FF4CA98FD}" type="slidenum">
              <a:rPr lang="en-US"/>
              <a:pPr eaLnBrk="1" hangingPunct="1"/>
              <a:t>101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6083"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46084"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128B8B6F-857D-CF49-867F-F5E4C09098EC}" type="slidenum">
              <a:rPr lang="en-US"/>
              <a:pPr eaLnBrk="1" hangingPunct="1"/>
              <a:t>12</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6563"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66564"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4C6BB881-1873-E445-855A-B44FF4CA98FD}" type="slidenum">
              <a:rPr lang="en-US"/>
              <a:pPr eaLnBrk="1" hangingPunct="1"/>
              <a:t>102</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7587"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67588"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128905B3-7E51-524E-9438-F920C73DA875}" type="slidenum">
              <a:rPr lang="en-US"/>
              <a:pPr eaLnBrk="1" hangingPunct="1"/>
              <a:t>103</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8611"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68612"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49F49C77-E639-9B4E-B077-D65FA99AC338}" type="slidenum">
              <a:rPr lang="en-US"/>
              <a:pPr eaLnBrk="1" hangingPunct="1"/>
              <a:t>104</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9635"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69636"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122C5AD6-FCB0-564B-8560-5369D318CDEF}" type="slidenum">
              <a:rPr lang="en-US"/>
              <a:pPr eaLnBrk="1" hangingPunct="1"/>
              <a:t>105</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3731"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73732"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FCBB6DCD-E27F-1B49-AD3C-72B1EDF85994}" type="slidenum">
              <a:rPr lang="en-US"/>
              <a:pPr eaLnBrk="1" hangingPunct="1"/>
              <a:t>124</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4755"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74756"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2C0D5936-60EA-CE4D-B36A-6D70C4E01AAD}" type="slidenum">
              <a:rPr lang="en-US"/>
              <a:pPr eaLnBrk="1" hangingPunct="1"/>
              <a:t>125</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5779"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75780"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55005225-F93B-344D-8485-1E4AF680A202}" type="slidenum">
              <a:rPr lang="en-US"/>
              <a:pPr eaLnBrk="1" hangingPunct="1"/>
              <a:t>126</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577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7578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55005225-F93B-344D-8485-1E4AF680A202}" type="slidenum">
              <a:rPr lang="en-US"/>
              <a:pPr eaLnBrk="1" hangingPunct="1"/>
              <a:t>127</a:t>
            </a:fld>
            <a:endParaRPr lang="en-US"/>
          </a:p>
        </p:txBody>
      </p:sp>
    </p:spTree>
    <p:extLst>
      <p:ext uri="{BB962C8B-B14F-4D97-AF65-F5344CB8AC3E}">
        <p14:creationId xmlns:p14="http://schemas.microsoft.com/office/powerpoint/2010/main" val="325709631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6803"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76804"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069725FE-5B31-0A49-921B-1EADD6881EDC}" type="slidenum">
              <a:rPr lang="en-US"/>
              <a:pPr eaLnBrk="1" hangingPunct="1"/>
              <a:t>128</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7827"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77828"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20CCBBCB-F002-BD41-8C1D-B75BCFAA9827}" type="slidenum">
              <a:rPr lang="en-US"/>
              <a:pPr eaLnBrk="1" hangingPunct="1"/>
              <a:t>129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6083"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46084"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128B8B6F-857D-CF49-867F-F5E4C09098EC}" type="slidenum">
              <a:rPr lang="en-US"/>
              <a:pPr eaLnBrk="1" hangingPunct="1"/>
              <a:t>13</a:t>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782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77828"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20CCBBCB-F002-BD41-8C1D-B75BCFAA9827}" type="slidenum">
              <a:rPr lang="en-US"/>
              <a:pPr eaLnBrk="1" hangingPunct="1"/>
              <a:t>130</a:t>
            </a:fld>
            <a:endParaRPr lang="en-US"/>
          </a:p>
        </p:txBody>
      </p:sp>
    </p:spTree>
    <p:extLst>
      <p:ext uri="{BB962C8B-B14F-4D97-AF65-F5344CB8AC3E}">
        <p14:creationId xmlns:p14="http://schemas.microsoft.com/office/powerpoint/2010/main" val="85277771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8851"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78852"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C3F82EB8-77F2-2C49-8CBD-5CF1DBF01486}" type="slidenum">
              <a:rPr lang="en-US"/>
              <a:pPr eaLnBrk="1" hangingPunct="1"/>
              <a:t>132</a:t>
            </a:fld>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9875"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79876"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7DE16AEC-7B17-9444-BAD6-2FD76D7D69BA}" type="slidenum">
              <a:rPr lang="en-US"/>
              <a:pPr eaLnBrk="1" hangingPunct="1"/>
              <a:t>133</a:t>
            </a:fld>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80899"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80900"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F8820680-D2E9-E64C-86A3-E07AC07E6F14}" type="slidenum">
              <a:rPr lang="en-US"/>
              <a:pPr eaLnBrk="1" hangingPunct="1"/>
              <a:t>134</a:t>
            </a:fld>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81923"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81924"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A6A1DA58-00A7-2744-8FE3-3DEF30D9CBFB}" type="slidenum">
              <a:rPr lang="en-US"/>
              <a:pPr eaLnBrk="1" hangingPunct="1"/>
              <a:t>135</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6083"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46084"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128B8B6F-857D-CF49-867F-F5E4C09098EC}" type="slidenum">
              <a:rPr lang="en-US"/>
              <a:pPr eaLnBrk="1" hangingPunct="1"/>
              <a:t>14</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6083"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46084"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128B8B6F-857D-CF49-867F-F5E4C09098EC}" type="slidenum">
              <a:rPr lang="en-US"/>
              <a:pPr eaLnBrk="1" hangingPunct="1"/>
              <a:t>16</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8131"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48132"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2DF05FFE-07CE-B848-9562-8EC3F818C57C}" type="slidenum">
              <a:rPr lang="en-US"/>
              <a:pPr eaLnBrk="1" hangingPunct="1"/>
              <a:t>25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7F531B64-E441-6347-90A5-D6B30FCDD8B5}" type="slidenum">
              <a:rPr lang="en-US" smtClean="0"/>
              <a:pPr/>
              <a:t>‹#›</a:t>
            </a:fld>
            <a:endParaRPr lang="en-US"/>
          </a:p>
        </p:txBody>
      </p:sp>
      <p:sp>
        <p:nvSpPr>
          <p:cNvPr id="7" name="Rectangle 6"/>
          <p:cNvSpPr/>
          <p:nvPr/>
        </p:nvSpPr>
        <p:spPr>
          <a:xfrm>
            <a:off x="378885" y="444729"/>
            <a:ext cx="11432116"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378885" y="1906543"/>
            <a:ext cx="11435164"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10974519" y="444729"/>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561788" y="449005"/>
            <a:ext cx="10411968"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a:t>Click to edit Master title style</a:t>
            </a:r>
            <a:endParaRPr/>
          </a:p>
        </p:txBody>
      </p:sp>
      <p:sp>
        <p:nvSpPr>
          <p:cNvPr id="3" name="Subtitle 2"/>
          <p:cNvSpPr>
            <a:spLocks noGrp="1"/>
          </p:cNvSpPr>
          <p:nvPr>
            <p:ph type="subTitle" idx="1"/>
          </p:nvPr>
        </p:nvSpPr>
        <p:spPr>
          <a:xfrm>
            <a:off x="634940" y="1532427"/>
            <a:ext cx="10338816"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378885" y="6227064"/>
            <a:ext cx="11432116"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378885" y="455774"/>
            <a:ext cx="11432116"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378885" y="1577848"/>
            <a:ext cx="11435164"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14177E4B-B0F4-AC45-9217-40C43077D7E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B3AACEF0-ED26-C04F-A20F-7222FABB2DBE}" type="slidenum">
              <a:rPr lang="en-US" smtClean="0"/>
              <a:pPr/>
              <a:t>‹#›</a:t>
            </a:fld>
            <a:endParaRPr lang="en-US"/>
          </a:p>
        </p:txBody>
      </p:sp>
      <p:grpSp>
        <p:nvGrpSpPr>
          <p:cNvPr id="5" name="Group 4"/>
          <p:cNvGrpSpPr/>
          <p:nvPr/>
        </p:nvGrpSpPr>
        <p:grpSpPr>
          <a:xfrm>
            <a:off x="378885" y="452719"/>
            <a:ext cx="11435164"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8588" y="1298762"/>
            <a:ext cx="5425440" cy="1162050"/>
          </a:xfrm>
          <a:noFill/>
        </p:spPr>
        <p:txBody>
          <a:bodyPr anchor="b">
            <a:noAutofit/>
          </a:bodyPr>
          <a:lstStyle>
            <a:lvl1pPr algn="ctr">
              <a:defRPr sz="3200" b="1">
                <a:solidFill>
                  <a:schemeClr val="accent2"/>
                </a:solidFill>
              </a:defRPr>
            </a:lvl1pPr>
          </a:lstStyle>
          <a:p>
            <a:r>
              <a:rPr lang="en-US"/>
              <a:t>Click to edit Master title style</a:t>
            </a:r>
            <a:endParaRPr/>
          </a:p>
        </p:txBody>
      </p:sp>
      <p:sp>
        <p:nvSpPr>
          <p:cNvPr id="3" name="Content Placeholder 2"/>
          <p:cNvSpPr>
            <a:spLocks noGrp="1"/>
          </p:cNvSpPr>
          <p:nvPr>
            <p:ph idx="1"/>
          </p:nvPr>
        </p:nvSpPr>
        <p:spPr>
          <a:xfrm>
            <a:off x="6378089" y="914400"/>
            <a:ext cx="542544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358588" y="2456329"/>
            <a:ext cx="542544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E229EB19-D124-6B48-9C0E-F83CF10860DF}" type="slidenum">
              <a:rPr lang="en-US" smtClean="0"/>
              <a:pPr/>
              <a:t>‹#›</a:t>
            </a:fld>
            <a:endParaRPr lang="en-US"/>
          </a:p>
        </p:txBody>
      </p:sp>
      <p:grpSp>
        <p:nvGrpSpPr>
          <p:cNvPr id="8" name="Group 7"/>
          <p:cNvGrpSpPr/>
          <p:nvPr/>
        </p:nvGrpSpPr>
        <p:grpSpPr>
          <a:xfrm>
            <a:off x="378885" y="452719"/>
            <a:ext cx="11435164"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78885" y="4801576"/>
            <a:ext cx="11432116"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378885" y="6263390"/>
            <a:ext cx="11435164"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484095" y="4800600"/>
            <a:ext cx="11146989"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378884" y="457199"/>
            <a:ext cx="11436096"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558799" y="5367338"/>
            <a:ext cx="11072284"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E5A78605-0656-1D4A-8F1C-8729236DE1BE}"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378885" y="4280648"/>
            <a:ext cx="11435164"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484095" y="4778189"/>
            <a:ext cx="11146989" cy="566738"/>
          </a:xfrm>
          <a:noFill/>
        </p:spPr>
        <p:txBody>
          <a:bodyPr anchor="b">
            <a:normAutofit/>
          </a:bodyPr>
          <a:lstStyle>
            <a:lvl1pPr algn="l">
              <a:defRPr sz="2800" b="0">
                <a:solidFill>
                  <a:schemeClr val="accent2"/>
                </a:solidFill>
              </a:defRPr>
            </a:lvl1pPr>
          </a:lstStyle>
          <a:p>
            <a:r>
              <a:rPr lang="en-US"/>
              <a:t>Click to edit Master title style</a:t>
            </a:r>
            <a:endParaRPr/>
          </a:p>
        </p:txBody>
      </p:sp>
      <p:sp>
        <p:nvSpPr>
          <p:cNvPr id="3" name="Picture Placeholder 2"/>
          <p:cNvSpPr>
            <a:spLocks noGrp="1"/>
          </p:cNvSpPr>
          <p:nvPr>
            <p:ph type="pic" idx="1"/>
          </p:nvPr>
        </p:nvSpPr>
        <p:spPr>
          <a:xfrm>
            <a:off x="378884" y="457200"/>
            <a:ext cx="11436096"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558799" y="5344927"/>
            <a:ext cx="11072284"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C72DE300-B3F9-AE45-9EF8-F0F579E4D86D}"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876801" y="914400"/>
            <a:ext cx="6926729"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C72DE300-B3F9-AE45-9EF8-F0F579E4D86D}" type="slidenum">
              <a:rPr lang="en-US" smtClean="0"/>
              <a:pPr/>
              <a:t>‹#›</a:t>
            </a:fld>
            <a:endParaRPr lang="en-US"/>
          </a:p>
        </p:txBody>
      </p:sp>
      <p:sp>
        <p:nvSpPr>
          <p:cNvPr id="12" name="Rectangle 11"/>
          <p:cNvSpPr/>
          <p:nvPr/>
        </p:nvSpPr>
        <p:spPr>
          <a:xfrm>
            <a:off x="378884" y="4267201"/>
            <a:ext cx="36576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558802" y="4953001"/>
            <a:ext cx="3296023"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 name="Title 1"/>
          <p:cNvSpPr>
            <a:spLocks noGrp="1"/>
          </p:cNvSpPr>
          <p:nvPr>
            <p:ph type="title"/>
          </p:nvPr>
        </p:nvSpPr>
        <p:spPr>
          <a:xfrm>
            <a:off x="547686" y="4419600"/>
            <a:ext cx="3300527" cy="510988"/>
          </a:xfrm>
          <a:noFill/>
        </p:spPr>
        <p:txBody>
          <a:bodyPr anchor="b">
            <a:normAutofit/>
          </a:bodyPr>
          <a:lstStyle>
            <a:lvl1pPr algn="l">
              <a:defRPr sz="2000" b="1">
                <a:solidFill>
                  <a:schemeClr val="bg1"/>
                </a:solidFill>
              </a:defRPr>
            </a:lvl1pPr>
          </a:lstStyle>
          <a:p>
            <a:r>
              <a:rPr lang="en-US"/>
              <a:t>Click to edit Master title style</a:t>
            </a:r>
            <a:endParaRPr/>
          </a:p>
        </p:txBody>
      </p:sp>
      <p:sp>
        <p:nvSpPr>
          <p:cNvPr id="14" name="Picture Placeholder 13"/>
          <p:cNvSpPr>
            <a:spLocks noGrp="1"/>
          </p:cNvSpPr>
          <p:nvPr>
            <p:ph type="pic" sz="quarter" idx="13"/>
          </p:nvPr>
        </p:nvSpPr>
        <p:spPr>
          <a:xfrm>
            <a:off x="378885" y="594360"/>
            <a:ext cx="3657600" cy="3675888"/>
          </a:xfrm>
        </p:spPr>
        <p:txBody>
          <a:bodyPr/>
          <a:lstStyle>
            <a:lvl1pPr>
              <a:buNone/>
              <a:defRPr/>
            </a:lvl1pPr>
          </a:lstStyle>
          <a:p>
            <a:r>
              <a:rPr lang="en-US"/>
              <a:t>Drag picture to placeholder or click icon to add</a:t>
            </a:r>
            <a:endParaRPr/>
          </a:p>
        </p:txBody>
      </p:sp>
      <p:grpSp>
        <p:nvGrpSpPr>
          <p:cNvPr id="8" name="Group 14"/>
          <p:cNvGrpSpPr/>
          <p:nvPr/>
        </p:nvGrpSpPr>
        <p:grpSpPr>
          <a:xfrm>
            <a:off x="378885" y="461683"/>
            <a:ext cx="11435164"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4028018" y="4801576"/>
            <a:ext cx="7782983"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378885" y="6263390"/>
            <a:ext cx="11435164"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4042215" y="4800600"/>
            <a:ext cx="7588868"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4028019" y="457199"/>
            <a:ext cx="7778496"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4093074" y="5367338"/>
            <a:ext cx="7538009"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C72DE300-B3F9-AE45-9EF8-F0F579E4D86D}" type="slidenum">
              <a:rPr lang="en-US" smtClean="0"/>
              <a:pPr/>
              <a:t>‹#›</a:t>
            </a:fld>
            <a:endParaRPr lang="en-US"/>
          </a:p>
        </p:txBody>
      </p:sp>
      <p:sp>
        <p:nvSpPr>
          <p:cNvPr id="13" name="Picture Placeholder 2"/>
          <p:cNvSpPr>
            <a:spLocks noGrp="1"/>
          </p:cNvSpPr>
          <p:nvPr>
            <p:ph type="pic" idx="13"/>
          </p:nvPr>
        </p:nvSpPr>
        <p:spPr>
          <a:xfrm>
            <a:off x="378886" y="457200"/>
            <a:ext cx="3649133"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14" name="Picture Placeholder 2"/>
          <p:cNvSpPr>
            <a:spLocks noGrp="1"/>
          </p:cNvSpPr>
          <p:nvPr>
            <p:ph type="pic" idx="14"/>
          </p:nvPr>
        </p:nvSpPr>
        <p:spPr>
          <a:xfrm>
            <a:off x="378886" y="3364992"/>
            <a:ext cx="3649133"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378885" y="455774"/>
            <a:ext cx="11432116"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378885" y="1577848"/>
            <a:ext cx="11435164"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a:xfrm>
            <a:off x="378885" y="2133600"/>
            <a:ext cx="11432116" cy="4013200"/>
          </a:xfrm>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CED78B6F-9337-C74F-A8F1-171ACB2F4CFC}"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074279" y="2668544"/>
            <a:ext cx="5934615" cy="1511932"/>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260165" y="473075"/>
            <a:ext cx="1292352" cy="5921375"/>
          </a:xfrm>
        </p:spPr>
        <p:txBody>
          <a:bodyPr vert="eaVert"/>
          <a:lstStyle>
            <a:lvl1pPr algn="l">
              <a:defRPr sz="3400"/>
            </a:lvl1pPr>
          </a:lstStyle>
          <a:p>
            <a:r>
              <a:rPr lang="en-US"/>
              <a:t>Click to edit Master title style</a:t>
            </a:r>
            <a:endParaRPr/>
          </a:p>
        </p:txBody>
      </p:sp>
      <p:sp>
        <p:nvSpPr>
          <p:cNvPr id="3" name="Vertical Text Placeholder 2"/>
          <p:cNvSpPr>
            <a:spLocks noGrp="1"/>
          </p:cNvSpPr>
          <p:nvPr>
            <p:ph type="body" orient="vert" idx="1"/>
          </p:nvPr>
        </p:nvSpPr>
        <p:spPr>
          <a:xfrm>
            <a:off x="378885" y="457200"/>
            <a:ext cx="8663516" cy="5937250"/>
          </a:xfrm>
        </p:spPr>
        <p:txBody>
          <a:bodyPr vert="eaVert"/>
          <a:lstStyle>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7A571FD2-C04A-F14B-910E-30B8412EBCAA}" type="slidenum">
              <a:rPr lang="en-US" smtClean="0"/>
              <a:pPr/>
              <a:t>‹#›</a:t>
            </a:fld>
            <a:endParaRPr lang="en-US"/>
          </a:p>
        </p:txBody>
      </p:sp>
      <p:grpSp>
        <p:nvGrpSpPr>
          <p:cNvPr id="8" name="Group 7"/>
          <p:cNvGrpSpPr/>
          <p:nvPr/>
        </p:nvGrpSpPr>
        <p:grpSpPr>
          <a:xfrm rot="5400000">
            <a:off x="7200708" y="3332822"/>
            <a:ext cx="5934456" cy="183215"/>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C72DE300-B3F9-AE45-9EF8-F0F579E4D86D}" type="slidenum">
              <a:rPr lang="en-US" smtClean="0"/>
              <a:pPr/>
              <a:t>‹#›</a:t>
            </a:fld>
            <a:endParaRPr lang="en-US"/>
          </a:p>
        </p:txBody>
      </p:sp>
    </p:spTree>
    <p:extLst>
      <p:ext uri="{BB962C8B-B14F-4D97-AF65-F5344CB8AC3E}">
        <p14:creationId xmlns:p14="http://schemas.microsoft.com/office/powerpoint/2010/main" val="3710391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378885" y="455774"/>
            <a:ext cx="11432116"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378885" y="1577848"/>
            <a:ext cx="11435164"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62FB273E-2E6B-B54E-BB31-21CFAC5814DF}"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able Placeholder 2"/>
          <p:cNvSpPr>
            <a:spLocks noGrp="1"/>
          </p:cNvSpPr>
          <p:nvPr>
            <p:ph type="tbl" idx="1"/>
          </p:nvPr>
        </p:nvSpPr>
        <p:spPr>
          <a:xfrm>
            <a:off x="609600" y="1600201"/>
            <a:ext cx="10972800" cy="4525963"/>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00FE960A-BCF9-CE47-A32F-1E6B1863C378}" type="slidenum">
              <a:rPr lang="en-US"/>
              <a:pPr/>
              <a:t>‹#›</a:t>
            </a:fld>
            <a:endParaRPr lang="en-US"/>
          </a:p>
        </p:txBody>
      </p:sp>
    </p:spTree>
    <p:extLst>
      <p:ext uri="{BB962C8B-B14F-4D97-AF65-F5344CB8AC3E}">
        <p14:creationId xmlns:p14="http://schemas.microsoft.com/office/powerpoint/2010/main" val="1115102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C Question">
    <p:spTree>
      <p:nvGrpSpPr>
        <p:cNvPr id="1" name=""/>
        <p:cNvGrpSpPr/>
        <p:nvPr/>
      </p:nvGrpSpPr>
      <p:grpSpPr>
        <a:xfrm>
          <a:off x="0" y="0"/>
          <a:ext cx="0" cy="0"/>
          <a:chOff x="0" y="0"/>
          <a:chExt cx="0" cy="0"/>
        </a:xfrm>
      </p:grpSpPr>
      <p:sp>
        <p:nvSpPr>
          <p:cNvPr id="7" name="Rectangle 6"/>
          <p:cNvSpPr/>
          <p:nvPr/>
        </p:nvSpPr>
        <p:spPr>
          <a:xfrm>
            <a:off x="378886" y="455776"/>
            <a:ext cx="11432116" cy="677287"/>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375837" y="1121188"/>
            <a:ext cx="11435164"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Content Placeholder 2"/>
          <p:cNvSpPr>
            <a:spLocks noGrp="1"/>
          </p:cNvSpPr>
          <p:nvPr>
            <p:ph idx="1" hasCustomPrompt="1"/>
          </p:nvPr>
        </p:nvSpPr>
        <p:spPr>
          <a:xfrm>
            <a:off x="2375339" y="1616940"/>
            <a:ext cx="8776367" cy="1200189"/>
          </a:xfrm>
        </p:spPr>
        <p:txBody>
          <a:bodyPr/>
          <a:lstStyle>
            <a:lvl1pPr marL="0" indent="0">
              <a:buFontTx/>
              <a:buNone/>
              <a:defRPr/>
            </a:lvl1pPr>
            <a:lvl2pPr>
              <a:buFont typeface="+mj-lt"/>
              <a:buAutoNum type="alphaUcPeriod"/>
              <a:defRPr/>
            </a:lvl2pPr>
            <a:lvl3pPr marL="1028700" indent="-342900">
              <a:buFont typeface="+mj-lt"/>
              <a:buAutoNum type="alphaUcPeriod"/>
              <a:defRPr/>
            </a:lvl3pPr>
            <a:lvl4pPr marL="1202531" indent="-257175">
              <a:buFont typeface="+mj-lt"/>
              <a:buAutoNum type="alphaUcPeriod"/>
              <a:defRPr/>
            </a:lvl4pPr>
            <a:lvl5pPr marL="1463278" indent="-257175">
              <a:buFont typeface="+mj-lt"/>
              <a:buAutoNum type="alphaUcPeriod"/>
              <a:defRPr/>
            </a:lvl5pPr>
          </a:lstStyle>
          <a:p>
            <a:pPr lvl="0"/>
            <a:r>
              <a:rPr lang="en-US" dirty="0"/>
              <a:t>Question</a:t>
            </a:r>
            <a:endParaRPr dirty="0"/>
          </a:p>
        </p:txBody>
      </p:sp>
      <p:sp>
        <p:nvSpPr>
          <p:cNvPr id="12" name="Title 11">
            <a:extLst>
              <a:ext uri="{FF2B5EF4-FFF2-40B4-BE49-F238E27FC236}">
                <a16:creationId xmlns:a16="http://schemas.microsoft.com/office/drawing/2014/main" id="{641721FB-420D-A64C-A743-66331CE37F76}"/>
              </a:ext>
            </a:extLst>
          </p:cNvPr>
          <p:cNvSpPr>
            <a:spLocks noGrp="1"/>
          </p:cNvSpPr>
          <p:nvPr>
            <p:ph type="title" hasCustomPrompt="1"/>
          </p:nvPr>
        </p:nvSpPr>
        <p:spPr>
          <a:xfrm>
            <a:off x="378886" y="630384"/>
            <a:ext cx="11432116" cy="502679"/>
          </a:xfrm>
        </p:spPr>
        <p:txBody>
          <a:bodyPr/>
          <a:lstStyle/>
          <a:p>
            <a:r>
              <a:rPr lang="en-US" dirty="0"/>
              <a:t>Question</a:t>
            </a:r>
          </a:p>
        </p:txBody>
      </p:sp>
      <p:sp>
        <p:nvSpPr>
          <p:cNvPr id="14" name="Text Placeholder 13">
            <a:extLst>
              <a:ext uri="{FF2B5EF4-FFF2-40B4-BE49-F238E27FC236}">
                <a16:creationId xmlns:a16="http://schemas.microsoft.com/office/drawing/2014/main" id="{050983D5-67C9-E642-8FAD-59ACC415224A}"/>
              </a:ext>
            </a:extLst>
          </p:cNvPr>
          <p:cNvSpPr>
            <a:spLocks noGrp="1"/>
          </p:cNvSpPr>
          <p:nvPr>
            <p:ph type="body" sz="quarter" idx="10"/>
          </p:nvPr>
        </p:nvSpPr>
        <p:spPr>
          <a:xfrm>
            <a:off x="2375340" y="2932044"/>
            <a:ext cx="8814905" cy="3621157"/>
          </a:xfrm>
        </p:spPr>
        <p:txBody>
          <a:bodyPr/>
          <a:lstStyle>
            <a:lvl1pPr marL="457200" indent="-457200">
              <a:buFont typeface="+mj-lt"/>
              <a:buAutoNum type="alphaUcPeriod"/>
              <a:defRPr/>
            </a:lvl1pPr>
            <a:lvl2pPr marL="800100" indent="-457200">
              <a:buFont typeface="+mj-lt"/>
              <a:buAutoNum type="alphaUcPeriod"/>
              <a:defRPr/>
            </a:lvl2pPr>
            <a:lvl3pPr marL="1371600" indent="-457200">
              <a:buFont typeface="+mj-lt"/>
              <a:buAutoNum type="alphaUcPeriod"/>
              <a:defRPr/>
            </a:lvl3pPr>
            <a:lvl4pPr marL="1603375" indent="-342900">
              <a:buFont typeface="+mj-lt"/>
              <a:buAutoNum type="alphaUcPeriod"/>
              <a:defRPr/>
            </a:lvl4pPr>
            <a:lvl5pPr marL="1951037" indent="-342900">
              <a:buFont typeface="+mj-lt"/>
              <a:buAutoNum type="alphaUcPerio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B748048-C519-E747-9DC5-A550B88F72E4}"/>
              </a:ext>
            </a:extLst>
          </p:cNvPr>
          <p:cNvSpPr>
            <a:spLocks noGrp="1"/>
          </p:cNvSpPr>
          <p:nvPr>
            <p:ph type="body" sz="quarter" idx="11"/>
          </p:nvPr>
        </p:nvSpPr>
        <p:spPr>
          <a:xfrm>
            <a:off x="10307637" y="6553200"/>
            <a:ext cx="704851" cy="304800"/>
          </a:xfrm>
        </p:spPr>
        <p:txBody>
          <a:bodyPr>
            <a:noAutofit/>
          </a:bodyPr>
          <a:lstStyle>
            <a:lvl1pPr marL="0" indent="0" algn="r">
              <a:buNone/>
              <a:defRPr sz="900"/>
            </a:lvl1pPr>
            <a:lvl2pPr>
              <a:defRPr sz="900"/>
            </a:lvl2pPr>
            <a:lvl3pPr>
              <a:defRPr sz="900"/>
            </a:lvl3pPr>
            <a:lvl4pPr>
              <a:defRPr sz="900"/>
            </a:lvl4pPr>
            <a:lvl5pPr>
              <a:defRPr sz="900"/>
            </a:lvl5pPr>
          </a:lstStyle>
          <a:p>
            <a:pPr lvl="0"/>
            <a:endParaRPr lang="en-US" dirty="0"/>
          </a:p>
        </p:txBody>
      </p:sp>
    </p:spTree>
    <p:extLst>
      <p:ext uri="{BB962C8B-B14F-4D97-AF65-F5344CB8AC3E}">
        <p14:creationId xmlns:p14="http://schemas.microsoft.com/office/powerpoint/2010/main" val="3103314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precated Question">
    <p:spTree>
      <p:nvGrpSpPr>
        <p:cNvPr id="1" name=""/>
        <p:cNvGrpSpPr/>
        <p:nvPr/>
      </p:nvGrpSpPr>
      <p:grpSpPr>
        <a:xfrm>
          <a:off x="0" y="0"/>
          <a:ext cx="0" cy="0"/>
          <a:chOff x="0" y="0"/>
          <a:chExt cx="0" cy="0"/>
        </a:xfrm>
      </p:grpSpPr>
      <p:sp>
        <p:nvSpPr>
          <p:cNvPr id="7" name="Rectangle 6"/>
          <p:cNvSpPr/>
          <p:nvPr/>
        </p:nvSpPr>
        <p:spPr>
          <a:xfrm>
            <a:off x="378885" y="455774"/>
            <a:ext cx="11432116"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378885" y="1577848"/>
            <a:ext cx="11435164"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hasCustomPrompt="1"/>
          </p:nvPr>
        </p:nvSpPr>
        <p:spPr/>
        <p:txBody>
          <a:bodyPr/>
          <a:lstStyle/>
          <a:p>
            <a:r>
              <a:rPr lang="en-US" dirty="0"/>
              <a:t>Question</a:t>
            </a:r>
          </a:p>
        </p:txBody>
      </p:sp>
      <p:sp>
        <p:nvSpPr>
          <p:cNvPr id="3" name="Content Placeholder 2"/>
          <p:cNvSpPr>
            <a:spLocks noGrp="1"/>
          </p:cNvSpPr>
          <p:nvPr>
            <p:ph idx="1"/>
          </p:nvPr>
        </p:nvSpPr>
        <p:spPr>
          <a:xfrm>
            <a:off x="2375339" y="1892749"/>
            <a:ext cx="9246819" cy="1071283"/>
          </a:xfrm>
        </p:spPr>
        <p:txBody>
          <a:bodyPr/>
          <a:lstStyle>
            <a:lvl1pPr marL="0" indent="0">
              <a:buFontTx/>
              <a:buNone/>
              <a:defRPr/>
            </a:lvl1pPr>
            <a:lvl2pPr marL="457200" indent="0">
              <a:buFontTx/>
              <a:buNone/>
              <a:defRPr/>
            </a:lvl2pPr>
            <a:lvl3pPr marL="914400" indent="0">
              <a:buFontTx/>
              <a:buNone/>
              <a:defRPr/>
            </a:lvl3pPr>
            <a:lvl4pPr marL="1260475" indent="0">
              <a:buFontTx/>
              <a:buNone/>
              <a:defRPr/>
            </a:lvl4pPr>
            <a:lvl5pPr marL="1608137" indent="0">
              <a:buFontTx/>
              <a:buNone/>
              <a:defRPr/>
            </a:lvl5pPr>
          </a:lstStyle>
          <a:p>
            <a:pPr lvl="0"/>
            <a:r>
              <a:rPr lang="en-US" dirty="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62FB273E-2E6B-B54E-BB31-21CFAC5814DF}" type="slidenum">
              <a:rPr lang="en-US" smtClean="0"/>
              <a:pPr/>
              <a:t>‹#›</a:t>
            </a:fld>
            <a:endParaRPr lang="en-US"/>
          </a:p>
        </p:txBody>
      </p:sp>
      <p:sp>
        <p:nvSpPr>
          <p:cNvPr id="14" name="Text Placeholder 13">
            <a:extLst>
              <a:ext uri="{FF2B5EF4-FFF2-40B4-BE49-F238E27FC236}">
                <a16:creationId xmlns:a16="http://schemas.microsoft.com/office/drawing/2014/main" id="{4A080C8C-4823-9845-A23A-9A439DFD881A}"/>
              </a:ext>
            </a:extLst>
          </p:cNvPr>
          <p:cNvSpPr>
            <a:spLocks noGrp="1"/>
          </p:cNvSpPr>
          <p:nvPr>
            <p:ph type="body" sz="quarter" idx="13"/>
          </p:nvPr>
        </p:nvSpPr>
        <p:spPr>
          <a:xfrm>
            <a:off x="2374900" y="2963863"/>
            <a:ext cx="9247717" cy="3263900"/>
          </a:xfrm>
        </p:spPr>
        <p:txBody>
          <a:bodyPr/>
          <a:lstStyle>
            <a:lvl1pPr marL="457200" indent="-457200">
              <a:buFont typeface="+mj-lt"/>
              <a:buAutoNum type="alphaUcPeriod"/>
              <a:defRPr sz="2000"/>
            </a:lvl1pPr>
            <a:lvl2pPr>
              <a:buFont typeface="+mj-lt"/>
              <a:buAutoNum type="alphaUcPeriod"/>
              <a:defRPr sz="1800"/>
            </a:lvl2pPr>
            <a:lvl3pPr marL="1371600" indent="-457200">
              <a:buFont typeface="+mj-lt"/>
              <a:buAutoNum type="alphaUcPeriod"/>
              <a:defRPr sz="1600"/>
            </a:lvl3pPr>
            <a:lvl4pPr marL="1603375" indent="-342900">
              <a:buFont typeface="+mj-lt"/>
              <a:buAutoNum type="alphaUcPeriod"/>
              <a:defRPr sz="1400"/>
            </a:lvl4pPr>
            <a:lvl5pPr marL="1951037" indent="-342900">
              <a:buFont typeface="+mj-lt"/>
              <a:buAutoNum type="alphaUcPeriod"/>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Box 11">
            <a:extLst>
              <a:ext uri="{FF2B5EF4-FFF2-40B4-BE49-F238E27FC236}">
                <a16:creationId xmlns:a16="http://schemas.microsoft.com/office/drawing/2014/main" id="{E02D7795-E12F-6440-8A26-C07584DA4076}"/>
              </a:ext>
            </a:extLst>
          </p:cNvPr>
          <p:cNvSpPr txBox="1"/>
          <p:nvPr userDrawn="1"/>
        </p:nvSpPr>
        <p:spPr>
          <a:xfrm>
            <a:off x="377952" y="630237"/>
            <a:ext cx="11433048" cy="369332"/>
          </a:xfrm>
          <a:prstGeom prst="rect">
            <a:avLst/>
          </a:prstGeom>
          <a:noFill/>
        </p:spPr>
        <p:txBody>
          <a:bodyPr wrap="square" rtlCol="0">
            <a:spAutoFit/>
          </a:bodyPr>
          <a:lstStyle/>
          <a:p>
            <a:r>
              <a:rPr lang="en-US" dirty="0"/>
              <a:t>Question</a:t>
            </a:r>
          </a:p>
        </p:txBody>
      </p:sp>
    </p:spTree>
    <p:extLst>
      <p:ext uri="{BB962C8B-B14F-4D97-AF65-F5344CB8AC3E}">
        <p14:creationId xmlns:p14="http://schemas.microsoft.com/office/powerpoint/2010/main" val="3943985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378885" y="444729"/>
            <a:ext cx="11432116"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C72DE300-B3F9-AE45-9EF8-F0F579E4D86D}" type="slidenum">
              <a:rPr lang="en-US" smtClean="0"/>
              <a:pPr/>
              <a:t>‹#›</a:t>
            </a:fld>
            <a:endParaRPr lang="en-US"/>
          </a:p>
        </p:txBody>
      </p:sp>
      <p:sp>
        <p:nvSpPr>
          <p:cNvPr id="8" name="Picture Placeholder 7"/>
          <p:cNvSpPr>
            <a:spLocks noGrp="1"/>
          </p:cNvSpPr>
          <p:nvPr>
            <p:ph type="pic" sz="quarter" idx="13"/>
          </p:nvPr>
        </p:nvSpPr>
        <p:spPr>
          <a:xfrm>
            <a:off x="378883" y="2017059"/>
            <a:ext cx="11432116" cy="4377391"/>
          </a:xfrm>
        </p:spPr>
        <p:txBody>
          <a:bodyPr/>
          <a:lstStyle>
            <a:lvl1pPr>
              <a:buNone/>
              <a:defRPr/>
            </a:lvl1pPr>
          </a:lstStyle>
          <a:p>
            <a:r>
              <a:rPr lang="en-US"/>
              <a:t>Drag picture to placeholder or click icon to add</a:t>
            </a:r>
            <a:endParaRPr/>
          </a:p>
        </p:txBody>
      </p:sp>
      <p:sp>
        <p:nvSpPr>
          <p:cNvPr id="3" name="Subtitle 2"/>
          <p:cNvSpPr>
            <a:spLocks noGrp="1"/>
          </p:cNvSpPr>
          <p:nvPr>
            <p:ph type="subTitle" idx="1"/>
          </p:nvPr>
        </p:nvSpPr>
        <p:spPr>
          <a:xfrm>
            <a:off x="629894" y="1532965"/>
            <a:ext cx="10339045"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grpSp>
        <p:nvGrpSpPr>
          <p:cNvPr id="7" name="Group 16"/>
          <p:cNvGrpSpPr/>
          <p:nvPr/>
        </p:nvGrpSpPr>
        <p:grpSpPr>
          <a:xfrm>
            <a:off x="378885" y="1906543"/>
            <a:ext cx="11435164"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10974519" y="444729"/>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558178" y="444729"/>
            <a:ext cx="10414623" cy="1088237"/>
          </a:xfrm>
          <a:noFill/>
        </p:spPr>
        <p:txBody>
          <a:bodyPr bIns="45720" anchor="b" anchorCtr="0">
            <a:normAutofit/>
          </a:bodyPr>
          <a:lstStyle>
            <a:lvl1pPr algn="l">
              <a:lnSpc>
                <a:spcPts val="4600"/>
              </a:lnSpc>
              <a:defRPr/>
            </a:lvl1pPr>
          </a:lstStyle>
          <a:p>
            <a:r>
              <a:rPr lang="en-US"/>
              <a:t>Click to edit Master title style</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378885" y="4801576"/>
            <a:ext cx="11432116"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378885" y="6263390"/>
            <a:ext cx="11435164"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10974519" y="4801576"/>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573024" y="4814125"/>
            <a:ext cx="103632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en-US"/>
              <a:t>Click to edit Master title style</a:t>
            </a:r>
            <a:endParaRPr/>
          </a:p>
        </p:txBody>
      </p:sp>
      <p:sp>
        <p:nvSpPr>
          <p:cNvPr id="3" name="Text Placeholder 2"/>
          <p:cNvSpPr>
            <a:spLocks noGrp="1"/>
          </p:cNvSpPr>
          <p:nvPr>
            <p:ph type="body" idx="1"/>
          </p:nvPr>
        </p:nvSpPr>
        <p:spPr>
          <a:xfrm>
            <a:off x="633984" y="5861304"/>
            <a:ext cx="10314432"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0F7672AB-C4DE-6F4B-B210-66A5C58B6B9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378883" y="443755"/>
            <a:ext cx="11432116" cy="4370293"/>
          </a:xfrm>
        </p:spPr>
        <p:txBody>
          <a:bodyPr/>
          <a:lstStyle>
            <a:lvl1pPr>
              <a:buNone/>
              <a:defRPr/>
            </a:lvl1pPr>
          </a:lstStyle>
          <a:p>
            <a:r>
              <a:rPr lang="en-US"/>
              <a:t>Drag picture to placeholder or click icon to add</a:t>
            </a:r>
            <a:endParaRP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C72DE300-B3F9-AE45-9EF8-F0F579E4D86D}" type="slidenum">
              <a:rPr lang="en-US" smtClean="0"/>
              <a:pPr/>
              <a:t>‹#›</a:t>
            </a:fld>
            <a:endParaRPr lang="en-US"/>
          </a:p>
        </p:txBody>
      </p:sp>
      <p:sp>
        <p:nvSpPr>
          <p:cNvPr id="7" name="Rectangle 6"/>
          <p:cNvSpPr/>
          <p:nvPr/>
        </p:nvSpPr>
        <p:spPr>
          <a:xfrm>
            <a:off x="378885" y="4801576"/>
            <a:ext cx="11432116"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378885" y="6263390"/>
            <a:ext cx="11435164"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10974519" y="4801576"/>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573741" y="4814048"/>
            <a:ext cx="10363200" cy="1048871"/>
          </a:xfrm>
          <a:noFill/>
        </p:spPr>
        <p:txBody>
          <a:bodyPr anchor="b" anchorCtr="0">
            <a:normAutofit/>
          </a:bodyPr>
          <a:lstStyle>
            <a:lvl1pPr algn="l">
              <a:defRPr sz="4200" b="0" i="0" cap="none" baseline="0"/>
            </a:lvl1pPr>
          </a:lstStyle>
          <a:p>
            <a:r>
              <a:rPr lang="en-US"/>
              <a:t>Click to edit Master title style</a:t>
            </a:r>
            <a:endParaRPr/>
          </a:p>
        </p:txBody>
      </p:sp>
      <p:sp>
        <p:nvSpPr>
          <p:cNvPr id="3" name="Text Placeholder 2"/>
          <p:cNvSpPr>
            <a:spLocks noGrp="1"/>
          </p:cNvSpPr>
          <p:nvPr>
            <p:ph type="body" idx="1"/>
          </p:nvPr>
        </p:nvSpPr>
        <p:spPr>
          <a:xfrm>
            <a:off x="627530" y="5862918"/>
            <a:ext cx="10309412"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378885" y="455774"/>
            <a:ext cx="11432116"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378885" y="1577848"/>
            <a:ext cx="11435164"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537883" y="2151063"/>
            <a:ext cx="524256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6370917" y="2151063"/>
            <a:ext cx="524256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0DA3E5BC-7422-4A4F-BF95-2A8578D35CE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378885" y="455774"/>
            <a:ext cx="11432116"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378885" y="1577848"/>
            <a:ext cx="11435164"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537883" y="1735138"/>
            <a:ext cx="524256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7883" y="2590800"/>
            <a:ext cx="524256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372660" y="1735138"/>
            <a:ext cx="524256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2660" y="2590800"/>
            <a:ext cx="524256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A18A6925-0172-6D4E-B9B6-4FAEAEDE012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375338" y="2133601"/>
            <a:ext cx="9435663" cy="3992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9059915" y="6437033"/>
            <a:ext cx="28448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pPr>
              <a:defRPr/>
            </a:pPr>
            <a:endParaRPr lang="en-US"/>
          </a:p>
        </p:txBody>
      </p:sp>
      <p:sp>
        <p:nvSpPr>
          <p:cNvPr id="5" name="Footer Placeholder 4"/>
          <p:cNvSpPr>
            <a:spLocks noGrp="1"/>
          </p:cNvSpPr>
          <p:nvPr>
            <p:ph type="ftr" sz="quarter" idx="3"/>
          </p:nvPr>
        </p:nvSpPr>
        <p:spPr>
          <a:xfrm>
            <a:off x="266264" y="6437033"/>
            <a:ext cx="8166536"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pPr>
              <a:defRPr/>
            </a:pPr>
            <a:endParaRPr lang="en-US"/>
          </a:p>
        </p:txBody>
      </p:sp>
      <p:sp>
        <p:nvSpPr>
          <p:cNvPr id="6" name="Slide Number Placeholder 5"/>
          <p:cNvSpPr>
            <a:spLocks noGrp="1"/>
          </p:cNvSpPr>
          <p:nvPr>
            <p:ph type="sldNum" sz="quarter" idx="4"/>
          </p:nvPr>
        </p:nvSpPr>
        <p:spPr>
          <a:xfrm>
            <a:off x="11075279" y="167347"/>
            <a:ext cx="840828"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C72DE300-B3F9-AE45-9EF8-F0F579E4D86D}" type="slidenum">
              <a:rPr lang="en-US" smtClean="0"/>
              <a:pPr/>
              <a:t>‹#›</a:t>
            </a:fld>
            <a:endParaRPr lang="en-US"/>
          </a:p>
        </p:txBody>
      </p:sp>
      <p:sp>
        <p:nvSpPr>
          <p:cNvPr id="2" name="Title Placeholder 1"/>
          <p:cNvSpPr>
            <a:spLocks noGrp="1"/>
          </p:cNvSpPr>
          <p:nvPr>
            <p:ph type="title"/>
          </p:nvPr>
        </p:nvSpPr>
        <p:spPr>
          <a:xfrm>
            <a:off x="378885" y="630382"/>
            <a:ext cx="11432116"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en-US"/>
              <a:t>Click to edit Master title style</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82" r:id="rId3"/>
    <p:sldLayoutId id="2147483681"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9" r:id="rId19"/>
    <p:sldLayoutId id="2147483680" r:id="rId20"/>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1.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1.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1.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1.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1.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0.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0.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0.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0.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1.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1.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1.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1.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en-US" dirty="0">
                <a:latin typeface="Arial" charset="0"/>
                <a:cs typeface="Arial" charset="0"/>
              </a:rPr>
              <a:t>Processor</a:t>
            </a:r>
          </a:p>
        </p:txBody>
      </p:sp>
      <p:sp>
        <p:nvSpPr>
          <p:cNvPr id="2051" name="Rectangle 3"/>
          <p:cNvSpPr>
            <a:spLocks noGrp="1" noChangeArrowheads="1"/>
          </p:cNvSpPr>
          <p:nvPr>
            <p:ph type="subTitle" idx="1"/>
          </p:nvPr>
        </p:nvSpPr>
        <p:spPr/>
        <p:txBody>
          <a:bodyPr/>
          <a:lstStyle/>
          <a:p>
            <a:pPr eaLnBrk="1" hangingPunct="1"/>
            <a:r>
              <a:rPr lang="en-US" dirty="0">
                <a:latin typeface="Arial" charset="0"/>
                <a:cs typeface="Arial" charset="0"/>
              </a:rPr>
              <a:t>CS </a:t>
            </a:r>
            <a:r>
              <a:rPr lang="en-US">
                <a:latin typeface="Arial" charset="0"/>
                <a:cs typeface="Arial" charset="0"/>
              </a:rPr>
              <a:t>2200 Fall </a:t>
            </a:r>
            <a:r>
              <a:rPr lang="en-US" dirty="0">
                <a:latin typeface="Arial" charset="0"/>
                <a:cs typeface="Arial" charset="0"/>
              </a:rPr>
              <a:t>2023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Arithmetic/Logical Expressions</a:t>
            </a:r>
          </a:p>
        </p:txBody>
      </p:sp>
      <p:sp>
        <p:nvSpPr>
          <p:cNvPr id="3" name="Content Placeholder 2"/>
          <p:cNvSpPr>
            <a:spLocks noGrp="1"/>
          </p:cNvSpPr>
          <p:nvPr>
            <p:ph idx="1"/>
          </p:nvPr>
        </p:nvSpPr>
        <p:spPr>
          <a:xfrm>
            <a:off x="3305504" y="3943525"/>
            <a:ext cx="7076747" cy="2784975"/>
          </a:xfrm>
        </p:spPr>
        <p:txBody>
          <a:bodyPr>
            <a:normAutofit/>
          </a:bodyPr>
          <a:lstStyle/>
          <a:p>
            <a:pPr marL="0" indent="0">
              <a:buNone/>
            </a:pPr>
            <a:r>
              <a:rPr lang="en-US" dirty="0"/>
              <a:t>Start thinking like a compiler writer</a:t>
            </a:r>
          </a:p>
          <a:p>
            <a:pPr marL="457200" lvl="1" indent="0">
              <a:buNone/>
            </a:pPr>
            <a:r>
              <a:rPr lang="en-US" dirty="0">
                <a:sym typeface="Wingdings"/>
              </a:rPr>
              <a:t> </a:t>
            </a:r>
            <a:r>
              <a:rPr lang="en-US" dirty="0"/>
              <a:t>What instructions are needed for each HLL construct?</a:t>
            </a:r>
          </a:p>
          <a:p>
            <a:pPr marL="457200" lvl="1" indent="0">
              <a:buNone/>
            </a:pPr>
            <a:r>
              <a:rPr lang="en-US" dirty="0"/>
              <a:t>c = a + b </a:t>
            </a:r>
            <a:r>
              <a:rPr lang="en-US" dirty="0">
                <a:sym typeface="Wingdings"/>
              </a:rPr>
              <a:t> add  c, a, b</a:t>
            </a:r>
          </a:p>
        </p:txBody>
      </p:sp>
      <p:grpSp>
        <p:nvGrpSpPr>
          <p:cNvPr id="6" name="Group 5"/>
          <p:cNvGrpSpPr>
            <a:grpSpLocks noChangeAspect="1"/>
          </p:cNvGrpSpPr>
          <p:nvPr/>
        </p:nvGrpSpPr>
        <p:grpSpPr bwMode="auto">
          <a:xfrm>
            <a:off x="4292600" y="1725393"/>
            <a:ext cx="3657600" cy="2082800"/>
            <a:chOff x="2805" y="1500"/>
            <a:chExt cx="7200" cy="4217"/>
          </a:xfrm>
        </p:grpSpPr>
        <p:sp>
          <p:nvSpPr>
            <p:cNvPr id="7" name="AutoShape 6"/>
            <p:cNvSpPr>
              <a:spLocks noChangeAspect="1" noChangeArrowheads="1"/>
            </p:cNvSpPr>
            <p:nvPr/>
          </p:nvSpPr>
          <p:spPr bwMode="auto">
            <a:xfrm>
              <a:off x="2805" y="1500"/>
              <a:ext cx="7200" cy="421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b="1"/>
            </a:p>
          </p:txBody>
        </p:sp>
        <p:sp>
          <p:nvSpPr>
            <p:cNvPr id="8" name="Text Box 7"/>
            <p:cNvSpPr txBox="1">
              <a:spLocks noChangeArrowheads="1"/>
            </p:cNvSpPr>
            <p:nvPr/>
          </p:nvSpPr>
          <p:spPr bwMode="auto">
            <a:xfrm>
              <a:off x="3020" y="2268"/>
              <a:ext cx="1720" cy="4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1265" tIns="30632" rIns="61265" bIns="30632">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sz="1200" b="1">
                  <a:solidFill>
                    <a:srgbClr val="000000"/>
                  </a:solidFill>
                </a:rPr>
                <a:t>Processor</a:t>
              </a:r>
              <a:endParaRPr lang="en-US" b="1"/>
            </a:p>
          </p:txBody>
        </p:sp>
        <p:sp>
          <p:nvSpPr>
            <p:cNvPr id="9" name="Oval 8"/>
            <p:cNvSpPr>
              <a:spLocks noChangeArrowheads="1"/>
            </p:cNvSpPr>
            <p:nvPr/>
          </p:nvSpPr>
          <p:spPr bwMode="auto">
            <a:xfrm>
              <a:off x="2805" y="1500"/>
              <a:ext cx="2100" cy="2263"/>
            </a:xfrm>
            <a:prstGeom prst="ellipse">
              <a:avLst/>
            </a:prstGeom>
            <a:noFill/>
            <a:ln w="9525">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0" name="Text Box 9"/>
            <p:cNvSpPr txBox="1">
              <a:spLocks noChangeArrowheads="1"/>
            </p:cNvSpPr>
            <p:nvPr/>
          </p:nvSpPr>
          <p:spPr bwMode="auto">
            <a:xfrm>
              <a:off x="7805" y="2323"/>
              <a:ext cx="1400" cy="4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61265" tIns="30632" rIns="61265" bIns="30632">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200" b="1">
                  <a:solidFill>
                    <a:srgbClr val="000000"/>
                  </a:solidFill>
                </a:rPr>
                <a:t>Memory</a:t>
              </a:r>
              <a:endParaRPr lang="en-US" b="1"/>
            </a:p>
          </p:txBody>
        </p:sp>
        <p:sp>
          <p:nvSpPr>
            <p:cNvPr id="11" name="Rectangle 10"/>
            <p:cNvSpPr>
              <a:spLocks noChangeArrowheads="1"/>
            </p:cNvSpPr>
            <p:nvPr/>
          </p:nvSpPr>
          <p:spPr bwMode="auto">
            <a:xfrm>
              <a:off x="7105" y="1809"/>
              <a:ext cx="2800" cy="1542"/>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2" name="Rectangle 11"/>
            <p:cNvSpPr>
              <a:spLocks noChangeArrowheads="1"/>
            </p:cNvSpPr>
            <p:nvPr/>
          </p:nvSpPr>
          <p:spPr bwMode="auto">
            <a:xfrm>
              <a:off x="7105" y="4277"/>
              <a:ext cx="2900" cy="144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3" name="Text Box 12"/>
            <p:cNvSpPr txBox="1">
              <a:spLocks noChangeArrowheads="1"/>
            </p:cNvSpPr>
            <p:nvPr/>
          </p:nvSpPr>
          <p:spPr bwMode="auto">
            <a:xfrm>
              <a:off x="7899" y="4688"/>
              <a:ext cx="1383" cy="4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1265" tIns="30632" rIns="61265" bIns="30632">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200" b="1">
                  <a:solidFill>
                    <a:srgbClr val="000000"/>
                  </a:solidFill>
                </a:rPr>
                <a:t>Devices</a:t>
              </a:r>
              <a:endParaRPr lang="en-US" b="1"/>
            </a:p>
          </p:txBody>
        </p:sp>
        <p:sp>
          <p:nvSpPr>
            <p:cNvPr id="14" name="Line 13"/>
            <p:cNvSpPr>
              <a:spLocks noChangeShapeType="1"/>
            </p:cNvSpPr>
            <p:nvPr/>
          </p:nvSpPr>
          <p:spPr bwMode="auto">
            <a:xfrm>
              <a:off x="4905" y="2631"/>
              <a:ext cx="220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5" name="Line 14"/>
            <p:cNvSpPr>
              <a:spLocks noChangeShapeType="1"/>
            </p:cNvSpPr>
            <p:nvPr/>
          </p:nvSpPr>
          <p:spPr bwMode="auto">
            <a:xfrm>
              <a:off x="6005" y="2631"/>
              <a:ext cx="0" cy="2469"/>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6" name="Line 15"/>
            <p:cNvSpPr>
              <a:spLocks noChangeShapeType="1"/>
            </p:cNvSpPr>
            <p:nvPr/>
          </p:nvSpPr>
          <p:spPr bwMode="auto">
            <a:xfrm>
              <a:off x="6005" y="5100"/>
              <a:ext cx="110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sp>
        <p:nvSpPr>
          <p:cNvPr id="17" name="Oval 16"/>
          <p:cNvSpPr/>
          <p:nvPr/>
        </p:nvSpPr>
        <p:spPr>
          <a:xfrm>
            <a:off x="6236655" y="1725394"/>
            <a:ext cx="2027668" cy="1026162"/>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3715208" y="1770919"/>
            <a:ext cx="2027668" cy="1026162"/>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Callout 18"/>
          <p:cNvSpPr/>
          <p:nvPr/>
        </p:nvSpPr>
        <p:spPr>
          <a:xfrm>
            <a:off x="6660015" y="4868137"/>
            <a:ext cx="3052642" cy="946890"/>
          </a:xfrm>
          <a:prstGeom prst="wedgeEllipseCallout">
            <a:avLst>
              <a:gd name="adj1" fmla="val -57695"/>
              <a:gd name="adj2" fmla="val 3033"/>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Is there a downside to operands in memory?</a:t>
            </a:r>
          </a:p>
        </p:txBody>
      </p:sp>
      <p:sp>
        <p:nvSpPr>
          <p:cNvPr id="20" name="Oval Callout 19"/>
          <p:cNvSpPr/>
          <p:nvPr/>
        </p:nvSpPr>
        <p:spPr>
          <a:xfrm>
            <a:off x="6292360" y="6015545"/>
            <a:ext cx="3052642" cy="712954"/>
          </a:xfrm>
          <a:prstGeom prst="wedgeEllipseCallout">
            <a:avLst>
              <a:gd name="adj1" fmla="val -46016"/>
              <a:gd name="adj2" fmla="val -130864"/>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 trip to memory is EXPENSIVE!</a:t>
            </a:r>
          </a:p>
        </p:txBody>
      </p:sp>
      <p:sp>
        <p:nvSpPr>
          <p:cNvPr id="21" name="Oval Callout 20"/>
          <p:cNvSpPr/>
          <p:nvPr/>
        </p:nvSpPr>
        <p:spPr>
          <a:xfrm>
            <a:off x="3057887" y="6045406"/>
            <a:ext cx="3052642" cy="712954"/>
          </a:xfrm>
          <a:prstGeom prst="wedgeEllipseCallout">
            <a:avLst>
              <a:gd name="adj1" fmla="val 58364"/>
              <a:gd name="adj2" fmla="val -124614"/>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How can we address that?</a:t>
            </a:r>
          </a:p>
        </p:txBody>
      </p:sp>
    </p:spTree>
    <p:extLst>
      <p:ext uri="{BB962C8B-B14F-4D97-AF65-F5344CB8AC3E}">
        <p14:creationId xmlns:p14="http://schemas.microsoft.com/office/powerpoint/2010/main" val="444918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78" name="Group 15"/>
          <p:cNvGrpSpPr>
            <a:grpSpLocks/>
          </p:cNvGrpSpPr>
          <p:nvPr/>
        </p:nvGrpSpPr>
        <p:grpSpPr bwMode="auto">
          <a:xfrm>
            <a:off x="1562298" y="569914"/>
            <a:ext cx="8746808" cy="5443537"/>
            <a:chOff x="-782119" y="569913"/>
            <a:chExt cx="8746808" cy="5443537"/>
          </a:xfrm>
        </p:grpSpPr>
        <p:sp>
          <p:nvSpPr>
            <p:cNvPr id="24579" name="Text Box 14"/>
            <p:cNvSpPr txBox="1">
              <a:spLocks noChangeArrowheads="1"/>
            </p:cNvSpPr>
            <p:nvPr/>
          </p:nvSpPr>
          <p:spPr bwMode="auto">
            <a:xfrm>
              <a:off x="4321376" y="812643"/>
              <a:ext cx="3643313" cy="44012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4763" indent="-4763"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Bef>
                  <a:spcPct val="50000"/>
                </a:spcBef>
              </a:pPr>
              <a:r>
                <a:rPr lang="en-US" sz="2000" dirty="0"/>
                <a:t>Step 10 (revised).</a:t>
              </a:r>
            </a:p>
            <a:p>
              <a:pPr eaLnBrk="1" hangingPunct="1">
                <a:spcBef>
                  <a:spcPct val="50000"/>
                </a:spcBef>
              </a:pPr>
              <a:endParaRPr lang="en-US" sz="2000" dirty="0"/>
            </a:p>
            <a:p>
              <a:pPr eaLnBrk="1" hangingPunct="1">
                <a:spcBef>
                  <a:spcPct val="50000"/>
                </a:spcBef>
              </a:pPr>
              <a:endParaRPr lang="en-US" sz="2000" dirty="0">
                <a:solidFill>
                  <a:srgbClr val="008000"/>
                </a:solidFill>
              </a:endParaRPr>
            </a:p>
            <a:p>
              <a:pPr eaLnBrk="1" hangingPunct="1">
                <a:spcBef>
                  <a:spcPct val="50000"/>
                </a:spcBef>
              </a:pPr>
              <a:endParaRPr lang="en-US" sz="2000" dirty="0">
                <a:solidFill>
                  <a:srgbClr val="008000"/>
                </a:solidFill>
              </a:endParaRPr>
            </a:p>
            <a:p>
              <a:pPr eaLnBrk="1" hangingPunct="1">
                <a:spcBef>
                  <a:spcPct val="50000"/>
                </a:spcBef>
              </a:pPr>
              <a:endParaRPr lang="en-US" sz="2000" dirty="0">
                <a:solidFill>
                  <a:srgbClr val="008000"/>
                </a:solidFill>
              </a:endParaRPr>
            </a:p>
            <a:p>
              <a:pPr eaLnBrk="1" hangingPunct="1">
                <a:spcBef>
                  <a:spcPct val="50000"/>
                </a:spcBef>
              </a:pPr>
              <a:endParaRPr lang="en-US" sz="2000" dirty="0">
                <a:solidFill>
                  <a:srgbClr val="008000"/>
                </a:solidFill>
              </a:endParaRPr>
            </a:p>
            <a:p>
              <a:pPr eaLnBrk="1" hangingPunct="1">
                <a:spcBef>
                  <a:spcPct val="50000"/>
                </a:spcBef>
              </a:pPr>
              <a:r>
                <a:rPr lang="en-US" sz="2000" dirty="0" err="1">
                  <a:solidFill>
                    <a:srgbClr val="008000"/>
                  </a:solidFill>
                </a:rPr>
                <a:t>Callee</a:t>
              </a:r>
              <a:r>
                <a:rPr lang="en-US" sz="2000" dirty="0">
                  <a:solidFill>
                    <a:srgbClr val="008000"/>
                  </a:solidFill>
                </a:rPr>
                <a:t> </a:t>
              </a:r>
              <a:r>
                <a:rPr lang="en-US" sz="2000" dirty="0"/>
                <a:t>replaces the value in SP with the value from FP to pop the Local Variables and Saved s Registers off the stack</a:t>
              </a:r>
            </a:p>
          </p:txBody>
        </p:sp>
        <p:sp>
          <p:nvSpPr>
            <p:cNvPr id="24580" name="AutoShape 15"/>
            <p:cNvSpPr>
              <a:spLocks noChangeArrowheads="1"/>
            </p:cNvSpPr>
            <p:nvPr/>
          </p:nvSpPr>
          <p:spPr bwMode="auto">
            <a:xfrm>
              <a:off x="-782119" y="2582629"/>
              <a:ext cx="1476375" cy="809625"/>
            </a:xfrm>
            <a:prstGeom prst="rightArrowCallout">
              <a:avLst>
                <a:gd name="adj1" fmla="val 25000"/>
                <a:gd name="adj2" fmla="val 25000"/>
                <a:gd name="adj3" fmla="val 30392"/>
                <a:gd name="adj4" fmla="val 66667"/>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b="1" dirty="0"/>
                <a:t>Stack</a:t>
              </a:r>
            </a:p>
            <a:p>
              <a:pPr algn="ctr"/>
              <a:r>
                <a:rPr lang="en-US" b="1" dirty="0"/>
                <a:t>Pointer</a:t>
              </a:r>
            </a:p>
          </p:txBody>
        </p:sp>
        <p:sp>
          <p:nvSpPr>
            <p:cNvPr id="24582" name="Text Box 24"/>
            <p:cNvSpPr txBox="1">
              <a:spLocks noChangeArrowheads="1"/>
            </p:cNvSpPr>
            <p:nvPr/>
          </p:nvSpPr>
          <p:spPr bwMode="auto">
            <a:xfrm>
              <a:off x="1668463" y="569913"/>
              <a:ext cx="2003425" cy="679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b="1">
                  <a:latin typeface="Courier New" charset="0"/>
                </a:rPr>
                <a:t>STACK</a:t>
              </a:r>
            </a:p>
          </p:txBody>
        </p:sp>
        <p:sp>
          <p:nvSpPr>
            <p:cNvPr id="9248" name="Text Box 32"/>
            <p:cNvSpPr txBox="1">
              <a:spLocks noChangeArrowheads="1"/>
            </p:cNvSpPr>
            <p:nvPr/>
          </p:nvSpPr>
          <p:spPr bwMode="auto">
            <a:xfrm>
              <a:off x="1668463" y="2616200"/>
              <a:ext cx="2003425" cy="679450"/>
            </a:xfrm>
            <a:prstGeom prst="rect">
              <a:avLst/>
            </a:prstGeom>
            <a:solidFill>
              <a:schemeClr val="accent1"/>
            </a:solidFill>
            <a:ln w="38100" algn="ctr">
              <a:solidFill>
                <a:schemeClr val="tx1"/>
              </a:solidFill>
              <a:miter lim="800000"/>
              <a:headEnd/>
              <a:tailEnd/>
            </a:ln>
            <a:effectLst/>
          </p:spPr>
          <p:txBody>
            <a:bodyPr/>
            <a:lstStyle/>
            <a:p>
              <a:pPr algn="ctr">
                <a:defRPr/>
              </a:pPr>
              <a:r>
                <a:rPr lang="en-US" b="1" dirty="0" err="1">
                  <a:solidFill>
                    <a:schemeClr val="bg1"/>
                  </a:solidFill>
                  <a:latin typeface="Courier New" pitchFamily="49" charset="0"/>
                  <a:ea typeface="+mn-ea"/>
                </a:rPr>
                <a:t>Prev</a:t>
              </a:r>
              <a:r>
                <a:rPr lang="en-US" b="1" dirty="0">
                  <a:solidFill>
                    <a:schemeClr val="bg1"/>
                  </a:solidFill>
                  <a:latin typeface="Courier New" pitchFamily="49" charset="0"/>
                  <a:ea typeface="+mn-ea"/>
                </a:rPr>
                <a:t> Frame Pointer</a:t>
              </a:r>
            </a:p>
          </p:txBody>
        </p:sp>
        <p:sp>
          <p:nvSpPr>
            <p:cNvPr id="24585" name="Text Box 34"/>
            <p:cNvSpPr txBox="1">
              <a:spLocks noChangeArrowheads="1"/>
            </p:cNvSpPr>
            <p:nvPr/>
          </p:nvSpPr>
          <p:spPr bwMode="auto">
            <a:xfrm>
              <a:off x="1668463" y="329565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b="1">
                  <a:latin typeface="Courier New" charset="0"/>
                </a:rPr>
                <a:t>Prev Return address</a:t>
              </a:r>
            </a:p>
          </p:txBody>
        </p:sp>
        <p:sp>
          <p:nvSpPr>
            <p:cNvPr id="24586" name="Text Box 36"/>
            <p:cNvSpPr txBox="1">
              <a:spLocks noChangeArrowheads="1"/>
            </p:cNvSpPr>
            <p:nvPr/>
          </p:nvSpPr>
          <p:spPr bwMode="auto">
            <a:xfrm>
              <a:off x="1668463" y="397510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b="1">
                  <a:latin typeface="Courier New" charset="0"/>
                </a:rPr>
                <a:t>Additional return values</a:t>
              </a:r>
            </a:p>
          </p:txBody>
        </p:sp>
        <p:sp>
          <p:nvSpPr>
            <p:cNvPr id="24588" name="Text Box 38"/>
            <p:cNvSpPr txBox="1">
              <a:spLocks noChangeArrowheads="1"/>
            </p:cNvSpPr>
            <p:nvPr/>
          </p:nvSpPr>
          <p:spPr bwMode="auto">
            <a:xfrm>
              <a:off x="1668463" y="533400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b="1">
                  <a:latin typeface="Courier New" charset="0"/>
                </a:rPr>
                <a:t>Saved t Registers</a:t>
              </a:r>
            </a:p>
          </p:txBody>
        </p:sp>
        <p:sp>
          <p:nvSpPr>
            <p:cNvPr id="24589" name="Text Box 39"/>
            <p:cNvSpPr txBox="1">
              <a:spLocks noChangeArrowheads="1"/>
            </p:cNvSpPr>
            <p:nvPr/>
          </p:nvSpPr>
          <p:spPr bwMode="auto">
            <a:xfrm>
              <a:off x="1668463" y="465455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b="1">
                  <a:latin typeface="Courier New" charset="0"/>
                </a:rPr>
                <a:t>Additional parameters</a:t>
              </a:r>
            </a:p>
          </p:txBody>
        </p:sp>
      </p:grpSp>
      <p:sp>
        <p:nvSpPr>
          <p:cNvPr id="17" name="AutoShape 3"/>
          <p:cNvSpPr>
            <a:spLocks noChangeArrowheads="1"/>
          </p:cNvSpPr>
          <p:nvPr/>
        </p:nvSpPr>
        <p:spPr bwMode="auto">
          <a:xfrm>
            <a:off x="2536506" y="2582630"/>
            <a:ext cx="1476375" cy="809625"/>
          </a:xfrm>
          <a:prstGeom prst="rightArrowCallout">
            <a:avLst>
              <a:gd name="adj1" fmla="val 25000"/>
              <a:gd name="adj2" fmla="val 25000"/>
              <a:gd name="adj3" fmla="val 30392"/>
              <a:gd name="adj4" fmla="val 66667"/>
            </a:avLst>
          </a:prstGeom>
          <a:solidFill>
            <a:schemeClr val="accent1">
              <a:lumMod val="90000"/>
            </a:schemeClr>
          </a:solidFill>
          <a:ln w="9525">
            <a:solidFill>
              <a:schemeClr val="tx1"/>
            </a:solidFill>
            <a:miter lim="800000"/>
            <a:headEnd/>
            <a:tailEnd/>
          </a:ln>
          <a:effectLst/>
        </p:spPr>
        <p:txBody>
          <a:bodyPr wrap="none" anchor="ctr"/>
          <a:lstStyle/>
          <a:p>
            <a:pPr algn="ctr">
              <a:defRPr/>
            </a:pPr>
            <a:r>
              <a:rPr lang="en-US" b="1" dirty="0">
                <a:solidFill>
                  <a:schemeClr val="bg1"/>
                </a:solidFill>
                <a:ea typeface="+mn-ea"/>
              </a:rPr>
              <a:t>Frame</a:t>
            </a:r>
          </a:p>
          <a:p>
            <a:pPr algn="ctr">
              <a:defRPr/>
            </a:pPr>
            <a:r>
              <a:rPr lang="en-US" b="1" dirty="0">
                <a:solidFill>
                  <a:schemeClr val="bg1"/>
                </a:solidFill>
                <a:ea typeface="+mn-ea"/>
              </a:rPr>
              <a:t>Pointer</a:t>
            </a:r>
          </a:p>
        </p:txBody>
      </p:sp>
      <p:sp>
        <p:nvSpPr>
          <p:cNvPr id="18" name="AutoShape 37"/>
          <p:cNvSpPr>
            <a:spLocks noChangeArrowheads="1"/>
          </p:cNvSpPr>
          <p:nvPr/>
        </p:nvSpPr>
        <p:spPr bwMode="auto">
          <a:xfrm>
            <a:off x="6016305" y="2616200"/>
            <a:ext cx="1758950" cy="679450"/>
          </a:xfrm>
          <a:prstGeom prst="homePlate">
            <a:avLst>
              <a:gd name="adj" fmla="val 64720"/>
            </a:avLst>
          </a:prstGeom>
          <a:solidFill>
            <a:schemeClr val="accent1">
              <a:lumMod val="90000"/>
            </a:schemeClr>
          </a:solidFill>
          <a:ln w="9525">
            <a:solidFill>
              <a:schemeClr val="tx1"/>
            </a:solidFill>
            <a:miter lim="800000"/>
            <a:headEnd/>
            <a:tailEnd/>
          </a:ln>
          <a:effectLst/>
        </p:spPr>
        <p:txBody>
          <a:bodyPr wrap="none" anchor="ctr"/>
          <a:lstStyle/>
          <a:p>
            <a:pPr algn="ctr">
              <a:defRPr/>
            </a:pPr>
            <a:r>
              <a:rPr lang="en-US" b="1" dirty="0">
                <a:solidFill>
                  <a:schemeClr val="bg1"/>
                </a:solidFill>
                <a:ea typeface="+mn-ea"/>
              </a:rPr>
              <a:t>To FP</a:t>
            </a:r>
          </a:p>
        </p:txBody>
      </p:sp>
    </p:spTree>
    <p:extLst>
      <p:ext uri="{BB962C8B-B14F-4D97-AF65-F5344CB8AC3E}">
        <p14:creationId xmlns:p14="http://schemas.microsoft.com/office/powerpoint/2010/main" val="78726612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602" name="Group 14"/>
          <p:cNvGrpSpPr>
            <a:grpSpLocks/>
          </p:cNvGrpSpPr>
          <p:nvPr/>
        </p:nvGrpSpPr>
        <p:grpSpPr bwMode="auto">
          <a:xfrm>
            <a:off x="1716089" y="569914"/>
            <a:ext cx="7896225" cy="5443537"/>
            <a:chOff x="192088" y="569913"/>
            <a:chExt cx="7896225" cy="5443537"/>
          </a:xfrm>
        </p:grpSpPr>
        <p:sp>
          <p:nvSpPr>
            <p:cNvPr id="25603" name="Text Box 14"/>
            <p:cNvSpPr txBox="1">
              <a:spLocks noChangeArrowheads="1"/>
            </p:cNvSpPr>
            <p:nvPr/>
          </p:nvSpPr>
          <p:spPr bwMode="auto">
            <a:xfrm>
              <a:off x="4445000" y="909638"/>
              <a:ext cx="3643313" cy="3477875"/>
            </a:xfrm>
            <a:prstGeom prst="rect">
              <a:avLst/>
            </a:prstGeom>
            <a:solidFill>
              <a:srgbClr val="99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4763" indent="-4763"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Bef>
                  <a:spcPct val="50000"/>
                </a:spcBef>
              </a:pPr>
              <a:r>
                <a:rPr lang="en-US" sz="2000" dirty="0">
                  <a:solidFill>
                    <a:srgbClr val="FFFFFF"/>
                  </a:solidFill>
                </a:rPr>
                <a:t>Step 11 (revised).</a:t>
              </a:r>
            </a:p>
            <a:p>
              <a:pPr eaLnBrk="1" hangingPunct="1">
                <a:spcBef>
                  <a:spcPct val="50000"/>
                </a:spcBef>
              </a:pPr>
              <a:r>
                <a:rPr lang="en-US" sz="2000" dirty="0" err="1">
                  <a:solidFill>
                    <a:schemeClr val="accent5">
                      <a:lumMod val="60000"/>
                      <a:lumOff val="40000"/>
                    </a:schemeClr>
                  </a:solidFill>
                </a:rPr>
                <a:t>Callee</a:t>
              </a:r>
              <a:r>
                <a:rPr lang="en-US" sz="2000" dirty="0">
                  <a:solidFill>
                    <a:schemeClr val="accent5">
                      <a:lumMod val="60000"/>
                      <a:lumOff val="40000"/>
                    </a:schemeClr>
                  </a:solidFill>
                </a:rPr>
                <a:t> </a:t>
              </a:r>
              <a:r>
                <a:rPr lang="en-US" sz="2000" dirty="0">
                  <a:solidFill>
                    <a:srgbClr val="FFFFFF"/>
                  </a:solidFill>
                </a:rPr>
                <a:t>executes jump to </a:t>
              </a:r>
              <a:r>
                <a:rPr lang="en-US" sz="2000" dirty="0" err="1">
                  <a:solidFill>
                    <a:srgbClr val="FFFFFF"/>
                  </a:solidFill>
                </a:rPr>
                <a:t>ra</a:t>
              </a:r>
              <a:endParaRPr lang="en-US" sz="2000" dirty="0">
                <a:solidFill>
                  <a:srgbClr val="FFFFFF"/>
                </a:solidFill>
              </a:endParaRPr>
            </a:p>
            <a:p>
              <a:pPr eaLnBrk="1" hangingPunct="1">
                <a:spcBef>
                  <a:spcPct val="50000"/>
                </a:spcBef>
              </a:pPr>
              <a:r>
                <a:rPr lang="en-US" sz="2000" dirty="0">
                  <a:solidFill>
                    <a:srgbClr val="FFFFFF"/>
                  </a:solidFill>
                </a:rPr>
                <a:t>No change to stack.</a:t>
              </a:r>
            </a:p>
            <a:p>
              <a:pPr eaLnBrk="1" hangingPunct="1">
                <a:spcBef>
                  <a:spcPct val="50000"/>
                </a:spcBef>
              </a:pPr>
              <a:endParaRPr lang="en-US" sz="2000" dirty="0">
                <a:solidFill>
                  <a:srgbClr val="FFFFFF"/>
                </a:solidFill>
              </a:endParaRPr>
            </a:p>
            <a:p>
              <a:pPr eaLnBrk="1" hangingPunct="1">
                <a:spcBef>
                  <a:spcPct val="50000"/>
                </a:spcBef>
              </a:pPr>
              <a:r>
                <a:rPr lang="en-US" sz="2000" dirty="0">
                  <a:solidFill>
                    <a:srgbClr val="FFFFFF"/>
                  </a:solidFill>
                </a:rPr>
                <a:t>Note that Frame Pointer is now pointing to </a:t>
              </a:r>
              <a:r>
                <a:rPr lang="en-US" sz="2000" dirty="0">
                  <a:solidFill>
                    <a:schemeClr val="tx2">
                      <a:lumMod val="25000"/>
                      <a:lumOff val="75000"/>
                    </a:schemeClr>
                  </a:solidFill>
                </a:rPr>
                <a:t>caller's </a:t>
              </a:r>
              <a:r>
                <a:rPr lang="en-US" sz="2000" dirty="0">
                  <a:solidFill>
                    <a:srgbClr val="FFFFFF"/>
                  </a:solidFill>
                </a:rPr>
                <a:t>activation record and we proceed as we did without a frame pointer</a:t>
              </a:r>
            </a:p>
          </p:txBody>
        </p:sp>
        <p:sp>
          <p:nvSpPr>
            <p:cNvPr id="25604" name="AutoShape 15"/>
            <p:cNvSpPr>
              <a:spLocks noChangeArrowheads="1"/>
            </p:cNvSpPr>
            <p:nvPr/>
          </p:nvSpPr>
          <p:spPr bwMode="auto">
            <a:xfrm>
              <a:off x="192088" y="3219450"/>
              <a:ext cx="1476375" cy="809625"/>
            </a:xfrm>
            <a:prstGeom prst="rightArrowCallout">
              <a:avLst>
                <a:gd name="adj1" fmla="val 25000"/>
                <a:gd name="adj2" fmla="val 25000"/>
                <a:gd name="adj3" fmla="val 30392"/>
                <a:gd name="adj4" fmla="val 66667"/>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b="1"/>
                <a:t>Stack</a:t>
              </a:r>
            </a:p>
            <a:p>
              <a:pPr algn="ctr"/>
              <a:r>
                <a:rPr lang="en-US" b="1"/>
                <a:t>Pointer</a:t>
              </a:r>
            </a:p>
          </p:txBody>
        </p:sp>
        <p:sp>
          <p:nvSpPr>
            <p:cNvPr id="25605" name="Text Box 22"/>
            <p:cNvSpPr txBox="1">
              <a:spLocks noChangeArrowheads="1"/>
            </p:cNvSpPr>
            <p:nvPr/>
          </p:nvSpPr>
          <p:spPr bwMode="auto">
            <a:xfrm>
              <a:off x="1668463" y="125730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b="1">
                <a:latin typeface="Courier New" charset="0"/>
              </a:endParaRPr>
            </a:p>
          </p:txBody>
        </p:sp>
        <p:sp>
          <p:nvSpPr>
            <p:cNvPr id="25606" name="Text Box 24"/>
            <p:cNvSpPr txBox="1">
              <a:spLocks noChangeArrowheads="1"/>
            </p:cNvSpPr>
            <p:nvPr/>
          </p:nvSpPr>
          <p:spPr bwMode="auto">
            <a:xfrm>
              <a:off x="1668463" y="569913"/>
              <a:ext cx="2003425" cy="679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b="1">
                  <a:latin typeface="Courier New" charset="0"/>
                </a:rPr>
                <a:t>STACK</a:t>
              </a:r>
            </a:p>
          </p:txBody>
        </p:sp>
        <p:sp>
          <p:nvSpPr>
            <p:cNvPr id="10272" name="Text Box 32"/>
            <p:cNvSpPr txBox="1">
              <a:spLocks noChangeArrowheads="1"/>
            </p:cNvSpPr>
            <p:nvPr/>
          </p:nvSpPr>
          <p:spPr bwMode="auto">
            <a:xfrm>
              <a:off x="1668463" y="3295650"/>
              <a:ext cx="2003425" cy="679450"/>
            </a:xfrm>
            <a:prstGeom prst="rect">
              <a:avLst/>
            </a:prstGeom>
            <a:solidFill>
              <a:schemeClr val="bg1"/>
            </a:solidFill>
            <a:ln w="38100">
              <a:solidFill>
                <a:schemeClr val="tx1"/>
              </a:solidFill>
              <a:miter lim="800000"/>
              <a:headEnd/>
              <a:tailEnd/>
            </a:ln>
            <a:effectLst/>
          </p:spPr>
          <p:txBody>
            <a:bodyPr/>
            <a:lstStyle/>
            <a:p>
              <a:pPr algn="ctr">
                <a:defRPr/>
              </a:pPr>
              <a:r>
                <a:rPr lang="en-US" b="1" dirty="0" err="1">
                  <a:latin typeface="Courier New" pitchFamily="49" charset="0"/>
                  <a:ea typeface="+mn-ea"/>
                </a:rPr>
                <a:t>Prev</a:t>
              </a:r>
              <a:r>
                <a:rPr lang="en-US" b="1" dirty="0">
                  <a:latin typeface="Courier New" pitchFamily="49" charset="0"/>
                  <a:ea typeface="+mn-ea"/>
                </a:rPr>
                <a:t> Return address</a:t>
              </a:r>
            </a:p>
          </p:txBody>
        </p:sp>
        <p:sp>
          <p:nvSpPr>
            <p:cNvPr id="25608" name="Text Box 34"/>
            <p:cNvSpPr txBox="1">
              <a:spLocks noChangeArrowheads="1"/>
            </p:cNvSpPr>
            <p:nvPr/>
          </p:nvSpPr>
          <p:spPr bwMode="auto">
            <a:xfrm>
              <a:off x="1668463" y="397510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b="1">
                  <a:latin typeface="Courier New" charset="0"/>
                </a:rPr>
                <a:t>Additional return values</a:t>
              </a:r>
            </a:p>
          </p:txBody>
        </p:sp>
        <p:sp>
          <p:nvSpPr>
            <p:cNvPr id="25609" name="Text Box 35"/>
            <p:cNvSpPr txBox="1">
              <a:spLocks noChangeArrowheads="1"/>
            </p:cNvSpPr>
            <p:nvPr/>
          </p:nvSpPr>
          <p:spPr bwMode="auto">
            <a:xfrm>
              <a:off x="1668463" y="193675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b="1">
                <a:latin typeface="Courier New" charset="0"/>
              </a:endParaRPr>
            </a:p>
          </p:txBody>
        </p:sp>
        <p:sp>
          <p:nvSpPr>
            <p:cNvPr id="25610" name="Text Box 36"/>
            <p:cNvSpPr txBox="1">
              <a:spLocks noChangeArrowheads="1"/>
            </p:cNvSpPr>
            <p:nvPr/>
          </p:nvSpPr>
          <p:spPr bwMode="auto">
            <a:xfrm>
              <a:off x="1668463" y="261620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b="1">
                <a:latin typeface="Courier New" charset="0"/>
              </a:endParaRPr>
            </a:p>
          </p:txBody>
        </p:sp>
        <p:sp>
          <p:nvSpPr>
            <p:cNvPr id="25612" name="Text Box 38"/>
            <p:cNvSpPr txBox="1">
              <a:spLocks noChangeArrowheads="1"/>
            </p:cNvSpPr>
            <p:nvPr/>
          </p:nvSpPr>
          <p:spPr bwMode="auto">
            <a:xfrm>
              <a:off x="1668463" y="533400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b="1">
                  <a:latin typeface="Courier New" charset="0"/>
                </a:rPr>
                <a:t>Saved t Registers</a:t>
              </a:r>
            </a:p>
          </p:txBody>
        </p:sp>
        <p:sp>
          <p:nvSpPr>
            <p:cNvPr id="25613" name="Text Box 39"/>
            <p:cNvSpPr txBox="1">
              <a:spLocks noChangeArrowheads="1"/>
            </p:cNvSpPr>
            <p:nvPr/>
          </p:nvSpPr>
          <p:spPr bwMode="auto">
            <a:xfrm>
              <a:off x="1668463" y="465455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b="1">
                  <a:latin typeface="Courier New" charset="0"/>
                </a:rPr>
                <a:t>Additional parameters</a:t>
              </a:r>
            </a:p>
          </p:txBody>
        </p:sp>
      </p:grpSp>
    </p:spTree>
    <p:extLst>
      <p:ext uri="{BB962C8B-B14F-4D97-AF65-F5344CB8AC3E}">
        <p14:creationId xmlns:p14="http://schemas.microsoft.com/office/powerpoint/2010/main" val="48494577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602" name="Group 14"/>
          <p:cNvGrpSpPr>
            <a:grpSpLocks/>
          </p:cNvGrpSpPr>
          <p:nvPr/>
        </p:nvGrpSpPr>
        <p:grpSpPr bwMode="auto">
          <a:xfrm>
            <a:off x="1716089" y="569914"/>
            <a:ext cx="7896225" cy="5443537"/>
            <a:chOff x="192088" y="569913"/>
            <a:chExt cx="7896225" cy="5443537"/>
          </a:xfrm>
        </p:grpSpPr>
        <p:sp>
          <p:nvSpPr>
            <p:cNvPr id="25603" name="Text Box 14"/>
            <p:cNvSpPr txBox="1">
              <a:spLocks noChangeArrowheads="1"/>
            </p:cNvSpPr>
            <p:nvPr/>
          </p:nvSpPr>
          <p:spPr bwMode="auto">
            <a:xfrm>
              <a:off x="4445000" y="909638"/>
              <a:ext cx="3643313" cy="11695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4763" indent="-4763"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Bef>
                  <a:spcPct val="50000"/>
                </a:spcBef>
              </a:pPr>
              <a:r>
                <a:rPr lang="en-US" sz="2000" dirty="0"/>
                <a:t>Step 12 (revised).</a:t>
              </a:r>
            </a:p>
            <a:p>
              <a:pPr eaLnBrk="1" hangingPunct="1">
                <a:spcBef>
                  <a:spcPct val="50000"/>
                </a:spcBef>
              </a:pPr>
              <a:r>
                <a:rPr lang="en-US" sz="2000" dirty="0"/>
                <a:t>Upon return, </a:t>
              </a:r>
              <a:r>
                <a:rPr lang="en-US" sz="2000" dirty="0">
                  <a:solidFill>
                    <a:srgbClr val="0000FF"/>
                  </a:solidFill>
                </a:rPr>
                <a:t>Caller</a:t>
              </a:r>
              <a:r>
                <a:rPr lang="en-US" sz="2000" dirty="0"/>
                <a:t> restores previous return address to </a:t>
              </a:r>
              <a:r>
                <a:rPr lang="en-US" sz="2000" dirty="0" err="1"/>
                <a:t>ra</a:t>
              </a:r>
              <a:r>
                <a:rPr lang="en-US" sz="2000" dirty="0"/>
                <a:t> </a:t>
              </a:r>
            </a:p>
          </p:txBody>
        </p:sp>
        <p:sp>
          <p:nvSpPr>
            <p:cNvPr id="25604" name="AutoShape 15"/>
            <p:cNvSpPr>
              <a:spLocks noChangeArrowheads="1"/>
            </p:cNvSpPr>
            <p:nvPr/>
          </p:nvSpPr>
          <p:spPr bwMode="auto">
            <a:xfrm>
              <a:off x="192088" y="3219450"/>
              <a:ext cx="1476375" cy="809625"/>
            </a:xfrm>
            <a:prstGeom prst="rightArrowCallout">
              <a:avLst>
                <a:gd name="adj1" fmla="val 25000"/>
                <a:gd name="adj2" fmla="val 25000"/>
                <a:gd name="adj3" fmla="val 30392"/>
                <a:gd name="adj4" fmla="val 66667"/>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b="1"/>
                <a:t>Stack</a:t>
              </a:r>
            </a:p>
            <a:p>
              <a:pPr algn="ctr"/>
              <a:r>
                <a:rPr lang="en-US" b="1"/>
                <a:t>Pointer</a:t>
              </a:r>
            </a:p>
          </p:txBody>
        </p:sp>
        <p:sp>
          <p:nvSpPr>
            <p:cNvPr id="25605" name="Text Box 22"/>
            <p:cNvSpPr txBox="1">
              <a:spLocks noChangeArrowheads="1"/>
            </p:cNvSpPr>
            <p:nvPr/>
          </p:nvSpPr>
          <p:spPr bwMode="auto">
            <a:xfrm>
              <a:off x="1668463" y="125730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b="1">
                <a:latin typeface="Courier New" charset="0"/>
              </a:endParaRPr>
            </a:p>
          </p:txBody>
        </p:sp>
        <p:sp>
          <p:nvSpPr>
            <p:cNvPr id="25606" name="Text Box 24"/>
            <p:cNvSpPr txBox="1">
              <a:spLocks noChangeArrowheads="1"/>
            </p:cNvSpPr>
            <p:nvPr/>
          </p:nvSpPr>
          <p:spPr bwMode="auto">
            <a:xfrm>
              <a:off x="1668463" y="569913"/>
              <a:ext cx="2003425" cy="679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b="1">
                  <a:latin typeface="Courier New" charset="0"/>
                </a:rPr>
                <a:t>STACK</a:t>
              </a:r>
            </a:p>
          </p:txBody>
        </p:sp>
        <p:sp>
          <p:nvSpPr>
            <p:cNvPr id="10272" name="Text Box 32"/>
            <p:cNvSpPr txBox="1">
              <a:spLocks noChangeArrowheads="1"/>
            </p:cNvSpPr>
            <p:nvPr/>
          </p:nvSpPr>
          <p:spPr bwMode="auto">
            <a:xfrm>
              <a:off x="1668463" y="3295650"/>
              <a:ext cx="2003425" cy="679450"/>
            </a:xfrm>
            <a:prstGeom prst="rect">
              <a:avLst/>
            </a:prstGeom>
            <a:solidFill>
              <a:schemeClr val="accent1">
                <a:lumMod val="90000"/>
              </a:schemeClr>
            </a:solidFill>
            <a:ln w="38100">
              <a:solidFill>
                <a:schemeClr val="tx1"/>
              </a:solidFill>
              <a:miter lim="800000"/>
              <a:headEnd/>
              <a:tailEnd/>
            </a:ln>
            <a:effectLst/>
          </p:spPr>
          <p:txBody>
            <a:bodyPr/>
            <a:lstStyle/>
            <a:p>
              <a:pPr algn="ctr">
                <a:defRPr/>
              </a:pPr>
              <a:r>
                <a:rPr lang="en-US" b="1" dirty="0" err="1">
                  <a:solidFill>
                    <a:schemeClr val="bg1"/>
                  </a:solidFill>
                  <a:latin typeface="Courier New" pitchFamily="49" charset="0"/>
                  <a:ea typeface="+mn-ea"/>
                </a:rPr>
                <a:t>Prev</a:t>
              </a:r>
              <a:r>
                <a:rPr lang="en-US" b="1" dirty="0">
                  <a:solidFill>
                    <a:schemeClr val="bg1"/>
                  </a:solidFill>
                  <a:latin typeface="Courier New" pitchFamily="49" charset="0"/>
                  <a:ea typeface="+mn-ea"/>
                </a:rPr>
                <a:t> Return address</a:t>
              </a:r>
            </a:p>
          </p:txBody>
        </p:sp>
        <p:sp>
          <p:nvSpPr>
            <p:cNvPr id="25608" name="Text Box 34"/>
            <p:cNvSpPr txBox="1">
              <a:spLocks noChangeArrowheads="1"/>
            </p:cNvSpPr>
            <p:nvPr/>
          </p:nvSpPr>
          <p:spPr bwMode="auto">
            <a:xfrm>
              <a:off x="1668463" y="397510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b="1">
                  <a:latin typeface="Courier New" charset="0"/>
                </a:rPr>
                <a:t>Additional return values</a:t>
              </a:r>
            </a:p>
          </p:txBody>
        </p:sp>
        <p:sp>
          <p:nvSpPr>
            <p:cNvPr id="25609" name="Text Box 35"/>
            <p:cNvSpPr txBox="1">
              <a:spLocks noChangeArrowheads="1"/>
            </p:cNvSpPr>
            <p:nvPr/>
          </p:nvSpPr>
          <p:spPr bwMode="auto">
            <a:xfrm>
              <a:off x="1668463" y="193675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b="1">
                <a:latin typeface="Courier New" charset="0"/>
              </a:endParaRPr>
            </a:p>
          </p:txBody>
        </p:sp>
        <p:sp>
          <p:nvSpPr>
            <p:cNvPr id="25610" name="Text Box 36"/>
            <p:cNvSpPr txBox="1">
              <a:spLocks noChangeArrowheads="1"/>
            </p:cNvSpPr>
            <p:nvPr/>
          </p:nvSpPr>
          <p:spPr bwMode="auto">
            <a:xfrm>
              <a:off x="1668463" y="261620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b="1">
                <a:latin typeface="Courier New" charset="0"/>
              </a:endParaRPr>
            </a:p>
          </p:txBody>
        </p:sp>
        <p:sp>
          <p:nvSpPr>
            <p:cNvPr id="10277" name="AutoShape 37"/>
            <p:cNvSpPr>
              <a:spLocks noChangeArrowheads="1"/>
            </p:cNvSpPr>
            <p:nvPr/>
          </p:nvSpPr>
          <p:spPr bwMode="auto">
            <a:xfrm>
              <a:off x="3671888" y="3295650"/>
              <a:ext cx="1758950" cy="679450"/>
            </a:xfrm>
            <a:prstGeom prst="homePlate">
              <a:avLst>
                <a:gd name="adj" fmla="val 64720"/>
              </a:avLst>
            </a:prstGeom>
            <a:solidFill>
              <a:schemeClr val="accent1">
                <a:lumMod val="90000"/>
              </a:schemeClr>
            </a:solidFill>
            <a:ln w="9525">
              <a:solidFill>
                <a:schemeClr val="tx1"/>
              </a:solidFill>
              <a:miter lim="800000"/>
              <a:headEnd/>
              <a:tailEnd/>
            </a:ln>
            <a:effectLst/>
          </p:spPr>
          <p:txBody>
            <a:bodyPr wrap="none" anchor="ctr"/>
            <a:lstStyle/>
            <a:p>
              <a:pPr algn="ctr">
                <a:defRPr/>
              </a:pPr>
              <a:r>
                <a:rPr lang="en-US" b="1">
                  <a:solidFill>
                    <a:schemeClr val="bg1"/>
                  </a:solidFill>
                  <a:ea typeface="+mn-ea"/>
                </a:rPr>
                <a:t>To ra</a:t>
              </a:r>
            </a:p>
          </p:txBody>
        </p:sp>
        <p:sp>
          <p:nvSpPr>
            <p:cNvPr id="25612" name="Text Box 38"/>
            <p:cNvSpPr txBox="1">
              <a:spLocks noChangeArrowheads="1"/>
            </p:cNvSpPr>
            <p:nvPr/>
          </p:nvSpPr>
          <p:spPr bwMode="auto">
            <a:xfrm>
              <a:off x="1668463" y="533400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b="1">
                  <a:latin typeface="Courier New" charset="0"/>
                </a:rPr>
                <a:t>Saved t Registers</a:t>
              </a:r>
            </a:p>
          </p:txBody>
        </p:sp>
        <p:sp>
          <p:nvSpPr>
            <p:cNvPr id="25613" name="Text Box 39"/>
            <p:cNvSpPr txBox="1">
              <a:spLocks noChangeArrowheads="1"/>
            </p:cNvSpPr>
            <p:nvPr/>
          </p:nvSpPr>
          <p:spPr bwMode="auto">
            <a:xfrm>
              <a:off x="1668463" y="465455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b="1">
                  <a:latin typeface="Courier New" charset="0"/>
                </a:rPr>
                <a:t>Additional parameters</a:t>
              </a:r>
            </a:p>
          </p:txBody>
        </p:sp>
      </p:grpSp>
    </p:spTree>
    <p:extLst>
      <p:ext uri="{BB962C8B-B14F-4D97-AF65-F5344CB8AC3E}">
        <p14:creationId xmlns:p14="http://schemas.microsoft.com/office/powerpoint/2010/main" val="296557557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26" name="Group 14"/>
          <p:cNvGrpSpPr>
            <a:grpSpLocks/>
          </p:cNvGrpSpPr>
          <p:nvPr/>
        </p:nvGrpSpPr>
        <p:grpSpPr bwMode="auto">
          <a:xfrm>
            <a:off x="1716089" y="569914"/>
            <a:ext cx="7896225" cy="5443537"/>
            <a:chOff x="192088" y="569913"/>
            <a:chExt cx="7896225" cy="5443537"/>
          </a:xfrm>
        </p:grpSpPr>
        <p:sp>
          <p:nvSpPr>
            <p:cNvPr id="26627" name="Text Box 14"/>
            <p:cNvSpPr txBox="1">
              <a:spLocks noChangeArrowheads="1"/>
            </p:cNvSpPr>
            <p:nvPr/>
          </p:nvSpPr>
          <p:spPr bwMode="auto">
            <a:xfrm>
              <a:off x="4445000" y="909638"/>
              <a:ext cx="3643313" cy="12618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4763" indent="-4763"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Bef>
                  <a:spcPct val="50000"/>
                </a:spcBef>
              </a:pPr>
              <a:r>
                <a:rPr lang="en-US" sz="2000" dirty="0"/>
                <a:t>Step 13 (revised).</a:t>
              </a:r>
            </a:p>
            <a:p>
              <a:pPr eaLnBrk="1" hangingPunct="1">
                <a:spcBef>
                  <a:spcPct val="50000"/>
                </a:spcBef>
              </a:pPr>
              <a:r>
                <a:rPr lang="en-US" sz="2000" dirty="0">
                  <a:solidFill>
                    <a:srgbClr val="0000FF"/>
                  </a:solidFill>
                </a:rPr>
                <a:t>Caller</a:t>
              </a:r>
              <a:r>
                <a:rPr lang="en-US" sz="2000" dirty="0"/>
                <a:t> stores additional return values as desired </a:t>
              </a:r>
              <a:r>
                <a:rPr lang="en-US" sz="2400" dirty="0"/>
                <a:t>  </a:t>
              </a:r>
            </a:p>
          </p:txBody>
        </p:sp>
        <p:sp>
          <p:nvSpPr>
            <p:cNvPr id="26628" name="AutoShape 15"/>
            <p:cNvSpPr>
              <a:spLocks noChangeArrowheads="1"/>
            </p:cNvSpPr>
            <p:nvPr/>
          </p:nvSpPr>
          <p:spPr bwMode="auto">
            <a:xfrm>
              <a:off x="192088" y="3905250"/>
              <a:ext cx="1476375" cy="809625"/>
            </a:xfrm>
            <a:prstGeom prst="rightArrowCallout">
              <a:avLst>
                <a:gd name="adj1" fmla="val 25000"/>
                <a:gd name="adj2" fmla="val 25000"/>
                <a:gd name="adj3" fmla="val 30392"/>
                <a:gd name="adj4" fmla="val 66667"/>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b="1"/>
                <a:t>Stack</a:t>
              </a:r>
            </a:p>
            <a:p>
              <a:pPr algn="ctr"/>
              <a:r>
                <a:rPr lang="en-US" b="1"/>
                <a:t>Pointer</a:t>
              </a:r>
            </a:p>
          </p:txBody>
        </p:sp>
        <p:sp>
          <p:nvSpPr>
            <p:cNvPr id="26629" name="Text Box 22"/>
            <p:cNvSpPr txBox="1">
              <a:spLocks noChangeArrowheads="1"/>
            </p:cNvSpPr>
            <p:nvPr/>
          </p:nvSpPr>
          <p:spPr bwMode="auto">
            <a:xfrm>
              <a:off x="1668463" y="125730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b="1">
                <a:latin typeface="Courier New" charset="0"/>
              </a:endParaRPr>
            </a:p>
          </p:txBody>
        </p:sp>
        <p:sp>
          <p:nvSpPr>
            <p:cNvPr id="26630" name="Text Box 24"/>
            <p:cNvSpPr txBox="1">
              <a:spLocks noChangeArrowheads="1"/>
            </p:cNvSpPr>
            <p:nvPr/>
          </p:nvSpPr>
          <p:spPr bwMode="auto">
            <a:xfrm>
              <a:off x="1668463" y="569913"/>
              <a:ext cx="2003425" cy="679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b="1">
                  <a:latin typeface="Courier New" charset="0"/>
                </a:rPr>
                <a:t>STACK</a:t>
              </a:r>
            </a:p>
          </p:txBody>
        </p:sp>
        <p:sp>
          <p:nvSpPr>
            <p:cNvPr id="11297" name="Text Box 33"/>
            <p:cNvSpPr txBox="1">
              <a:spLocks noChangeArrowheads="1"/>
            </p:cNvSpPr>
            <p:nvPr/>
          </p:nvSpPr>
          <p:spPr bwMode="auto">
            <a:xfrm>
              <a:off x="1668463" y="3975100"/>
              <a:ext cx="2003425" cy="679450"/>
            </a:xfrm>
            <a:prstGeom prst="rect">
              <a:avLst/>
            </a:prstGeom>
            <a:solidFill>
              <a:schemeClr val="accent1">
                <a:lumMod val="90000"/>
              </a:schemeClr>
            </a:solidFill>
            <a:ln w="38100">
              <a:solidFill>
                <a:schemeClr val="tx1"/>
              </a:solidFill>
              <a:miter lim="800000"/>
              <a:headEnd/>
              <a:tailEnd/>
            </a:ln>
            <a:effectLst/>
          </p:spPr>
          <p:txBody>
            <a:bodyPr/>
            <a:lstStyle/>
            <a:p>
              <a:pPr algn="ctr">
                <a:defRPr/>
              </a:pPr>
              <a:r>
                <a:rPr lang="en-US" b="1" dirty="0">
                  <a:solidFill>
                    <a:schemeClr val="bg1"/>
                  </a:solidFill>
                  <a:latin typeface="Courier New" pitchFamily="49" charset="0"/>
                  <a:ea typeface="+mn-ea"/>
                </a:rPr>
                <a:t>Additional return values</a:t>
              </a:r>
            </a:p>
          </p:txBody>
        </p:sp>
        <p:sp>
          <p:nvSpPr>
            <p:cNvPr id="26632" name="Text Box 34"/>
            <p:cNvSpPr txBox="1">
              <a:spLocks noChangeArrowheads="1"/>
            </p:cNvSpPr>
            <p:nvPr/>
          </p:nvSpPr>
          <p:spPr bwMode="auto">
            <a:xfrm>
              <a:off x="1668463" y="329565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b="1">
                <a:latin typeface="Courier New" charset="0"/>
              </a:endParaRPr>
            </a:p>
          </p:txBody>
        </p:sp>
        <p:sp>
          <p:nvSpPr>
            <p:cNvPr id="26633" name="Text Box 35"/>
            <p:cNvSpPr txBox="1">
              <a:spLocks noChangeArrowheads="1"/>
            </p:cNvSpPr>
            <p:nvPr/>
          </p:nvSpPr>
          <p:spPr bwMode="auto">
            <a:xfrm>
              <a:off x="1668463" y="193675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b="1">
                <a:latin typeface="Courier New" charset="0"/>
              </a:endParaRPr>
            </a:p>
          </p:txBody>
        </p:sp>
        <p:sp>
          <p:nvSpPr>
            <p:cNvPr id="26634" name="Text Box 36"/>
            <p:cNvSpPr txBox="1">
              <a:spLocks noChangeArrowheads="1"/>
            </p:cNvSpPr>
            <p:nvPr/>
          </p:nvSpPr>
          <p:spPr bwMode="auto">
            <a:xfrm>
              <a:off x="1668463" y="261620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b="1">
                <a:latin typeface="Courier New" charset="0"/>
              </a:endParaRPr>
            </a:p>
          </p:txBody>
        </p:sp>
        <p:sp>
          <p:nvSpPr>
            <p:cNvPr id="11301" name="AutoShape 37"/>
            <p:cNvSpPr>
              <a:spLocks noChangeArrowheads="1"/>
            </p:cNvSpPr>
            <p:nvPr/>
          </p:nvSpPr>
          <p:spPr bwMode="auto">
            <a:xfrm>
              <a:off x="3671888" y="3967163"/>
              <a:ext cx="1758950" cy="679450"/>
            </a:xfrm>
            <a:prstGeom prst="homePlate">
              <a:avLst>
                <a:gd name="adj" fmla="val 64720"/>
              </a:avLst>
            </a:prstGeom>
            <a:solidFill>
              <a:schemeClr val="accent1">
                <a:lumMod val="90000"/>
              </a:schemeClr>
            </a:solidFill>
            <a:ln w="9525">
              <a:solidFill>
                <a:schemeClr val="tx1"/>
              </a:solidFill>
              <a:miter lim="800000"/>
              <a:headEnd/>
              <a:tailEnd/>
            </a:ln>
            <a:effectLst/>
          </p:spPr>
          <p:txBody>
            <a:bodyPr wrap="none" anchor="ctr"/>
            <a:lstStyle/>
            <a:p>
              <a:pPr algn="ctr">
                <a:defRPr/>
              </a:pPr>
              <a:r>
                <a:rPr lang="en-US" b="1">
                  <a:solidFill>
                    <a:schemeClr val="bg1"/>
                  </a:solidFill>
                  <a:ea typeface="+mn-ea"/>
                </a:rPr>
                <a:t>As desired</a:t>
              </a:r>
            </a:p>
          </p:txBody>
        </p:sp>
        <p:sp>
          <p:nvSpPr>
            <p:cNvPr id="26636" name="Text Box 38"/>
            <p:cNvSpPr txBox="1">
              <a:spLocks noChangeArrowheads="1"/>
            </p:cNvSpPr>
            <p:nvPr/>
          </p:nvSpPr>
          <p:spPr bwMode="auto">
            <a:xfrm>
              <a:off x="1668463" y="533400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b="1">
                  <a:latin typeface="Courier New" charset="0"/>
                </a:rPr>
                <a:t>Saved t Registers</a:t>
              </a:r>
            </a:p>
          </p:txBody>
        </p:sp>
        <p:sp>
          <p:nvSpPr>
            <p:cNvPr id="26637" name="Text Box 39"/>
            <p:cNvSpPr txBox="1">
              <a:spLocks noChangeArrowheads="1"/>
            </p:cNvSpPr>
            <p:nvPr/>
          </p:nvSpPr>
          <p:spPr bwMode="auto">
            <a:xfrm>
              <a:off x="1668463" y="465455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b="1">
                  <a:latin typeface="Courier New" charset="0"/>
                </a:rPr>
                <a:t>Additional parameters</a:t>
              </a:r>
            </a:p>
          </p:txBody>
        </p:sp>
      </p:grpSp>
    </p:spTree>
    <p:extLst>
      <p:ext uri="{BB962C8B-B14F-4D97-AF65-F5344CB8AC3E}">
        <p14:creationId xmlns:p14="http://schemas.microsoft.com/office/powerpoint/2010/main" val="105282771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50" name="Group 13"/>
          <p:cNvGrpSpPr>
            <a:grpSpLocks/>
          </p:cNvGrpSpPr>
          <p:nvPr/>
        </p:nvGrpSpPr>
        <p:grpSpPr bwMode="auto">
          <a:xfrm>
            <a:off x="1716089" y="569914"/>
            <a:ext cx="7896225" cy="5443537"/>
            <a:chOff x="192088" y="569913"/>
            <a:chExt cx="7896225" cy="5443537"/>
          </a:xfrm>
        </p:grpSpPr>
        <p:sp>
          <p:nvSpPr>
            <p:cNvPr id="27651" name="Text Box 2"/>
            <p:cNvSpPr txBox="1">
              <a:spLocks noChangeArrowheads="1"/>
            </p:cNvSpPr>
            <p:nvPr/>
          </p:nvSpPr>
          <p:spPr bwMode="auto">
            <a:xfrm>
              <a:off x="4445000" y="909638"/>
              <a:ext cx="3643313" cy="1463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4763" indent="-4763"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Bef>
                  <a:spcPct val="50000"/>
                </a:spcBef>
              </a:pPr>
              <a:r>
                <a:rPr lang="en-US" sz="2000" dirty="0"/>
                <a:t>Step 14 (revised).</a:t>
              </a:r>
            </a:p>
            <a:p>
              <a:pPr eaLnBrk="1" hangingPunct="1">
                <a:spcBef>
                  <a:spcPct val="50000"/>
                </a:spcBef>
              </a:pPr>
              <a:r>
                <a:rPr lang="en-US" sz="2000" dirty="0"/>
                <a:t>Upon return, </a:t>
              </a:r>
              <a:r>
                <a:rPr lang="en-US" sz="2000" dirty="0">
                  <a:solidFill>
                    <a:srgbClr val="0000FF"/>
                  </a:solidFill>
                </a:rPr>
                <a:t>Caller</a:t>
              </a:r>
              <a:r>
                <a:rPr lang="en-US" sz="2000" dirty="0"/>
                <a:t> moves stack pointer to discard additional parameters</a:t>
              </a:r>
            </a:p>
          </p:txBody>
        </p:sp>
        <p:sp>
          <p:nvSpPr>
            <p:cNvPr id="27652" name="AutoShape 3"/>
            <p:cNvSpPr>
              <a:spLocks noChangeArrowheads="1"/>
            </p:cNvSpPr>
            <p:nvPr/>
          </p:nvSpPr>
          <p:spPr bwMode="auto">
            <a:xfrm>
              <a:off x="192088" y="4576763"/>
              <a:ext cx="1476375" cy="809625"/>
            </a:xfrm>
            <a:prstGeom prst="rightArrowCallout">
              <a:avLst>
                <a:gd name="adj1" fmla="val 25000"/>
                <a:gd name="adj2" fmla="val 25000"/>
                <a:gd name="adj3" fmla="val 30392"/>
                <a:gd name="adj4" fmla="val 66667"/>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b="1"/>
                <a:t>Stack</a:t>
              </a:r>
            </a:p>
            <a:p>
              <a:pPr algn="ctr"/>
              <a:r>
                <a:rPr lang="en-US" b="1"/>
                <a:t>Pointer</a:t>
              </a:r>
            </a:p>
          </p:txBody>
        </p:sp>
        <p:sp>
          <p:nvSpPr>
            <p:cNvPr id="27653" name="Text Box 4"/>
            <p:cNvSpPr txBox="1">
              <a:spLocks noChangeArrowheads="1"/>
            </p:cNvSpPr>
            <p:nvPr/>
          </p:nvSpPr>
          <p:spPr bwMode="auto">
            <a:xfrm>
              <a:off x="1668463" y="125730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b="1">
                <a:latin typeface="Courier New" charset="0"/>
              </a:endParaRPr>
            </a:p>
          </p:txBody>
        </p:sp>
        <p:sp>
          <p:nvSpPr>
            <p:cNvPr id="27654" name="Text Box 5"/>
            <p:cNvSpPr txBox="1">
              <a:spLocks noChangeArrowheads="1"/>
            </p:cNvSpPr>
            <p:nvPr/>
          </p:nvSpPr>
          <p:spPr bwMode="auto">
            <a:xfrm>
              <a:off x="1668463" y="569913"/>
              <a:ext cx="2003425" cy="679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b="1">
                  <a:latin typeface="Courier New" charset="0"/>
                </a:rPr>
                <a:t>STACK</a:t>
              </a:r>
            </a:p>
          </p:txBody>
        </p:sp>
        <p:sp>
          <p:nvSpPr>
            <p:cNvPr id="27655" name="Text Box 14"/>
            <p:cNvSpPr txBox="1">
              <a:spLocks noChangeArrowheads="1"/>
            </p:cNvSpPr>
            <p:nvPr/>
          </p:nvSpPr>
          <p:spPr bwMode="auto">
            <a:xfrm>
              <a:off x="1668463" y="397510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b="1">
                <a:latin typeface="Courier New" charset="0"/>
              </a:endParaRPr>
            </a:p>
          </p:txBody>
        </p:sp>
        <p:sp>
          <p:nvSpPr>
            <p:cNvPr id="27656" name="Text Box 15"/>
            <p:cNvSpPr txBox="1">
              <a:spLocks noChangeArrowheads="1"/>
            </p:cNvSpPr>
            <p:nvPr/>
          </p:nvSpPr>
          <p:spPr bwMode="auto">
            <a:xfrm>
              <a:off x="1668463" y="329565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b="1">
                <a:latin typeface="Courier New" charset="0"/>
              </a:endParaRPr>
            </a:p>
          </p:txBody>
        </p:sp>
        <p:sp>
          <p:nvSpPr>
            <p:cNvPr id="27657" name="Text Box 16"/>
            <p:cNvSpPr txBox="1">
              <a:spLocks noChangeArrowheads="1"/>
            </p:cNvSpPr>
            <p:nvPr/>
          </p:nvSpPr>
          <p:spPr bwMode="auto">
            <a:xfrm>
              <a:off x="1668463" y="193675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b="1">
                <a:latin typeface="Courier New" charset="0"/>
              </a:endParaRPr>
            </a:p>
          </p:txBody>
        </p:sp>
        <p:sp>
          <p:nvSpPr>
            <p:cNvPr id="27658" name="Text Box 17"/>
            <p:cNvSpPr txBox="1">
              <a:spLocks noChangeArrowheads="1"/>
            </p:cNvSpPr>
            <p:nvPr/>
          </p:nvSpPr>
          <p:spPr bwMode="auto">
            <a:xfrm>
              <a:off x="1668463" y="261620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b="1">
                <a:latin typeface="Courier New" charset="0"/>
              </a:endParaRPr>
            </a:p>
          </p:txBody>
        </p:sp>
        <p:sp>
          <p:nvSpPr>
            <p:cNvPr id="27659" name="Text Box 19"/>
            <p:cNvSpPr txBox="1">
              <a:spLocks noChangeArrowheads="1"/>
            </p:cNvSpPr>
            <p:nvPr/>
          </p:nvSpPr>
          <p:spPr bwMode="auto">
            <a:xfrm>
              <a:off x="1668463" y="533400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b="1">
                  <a:latin typeface="Courier New" charset="0"/>
                </a:rPr>
                <a:t>Saved t Registers</a:t>
              </a:r>
            </a:p>
          </p:txBody>
        </p:sp>
        <p:sp>
          <p:nvSpPr>
            <p:cNvPr id="13332" name="Text Box 20"/>
            <p:cNvSpPr txBox="1">
              <a:spLocks noChangeArrowheads="1"/>
            </p:cNvSpPr>
            <p:nvPr/>
          </p:nvSpPr>
          <p:spPr bwMode="auto">
            <a:xfrm>
              <a:off x="1668463" y="4654550"/>
              <a:ext cx="2003425" cy="679450"/>
            </a:xfrm>
            <a:prstGeom prst="rect">
              <a:avLst/>
            </a:prstGeom>
            <a:solidFill>
              <a:schemeClr val="accent1">
                <a:lumMod val="90000"/>
              </a:schemeClr>
            </a:solidFill>
            <a:ln w="38100">
              <a:solidFill>
                <a:schemeClr val="tx1"/>
              </a:solidFill>
              <a:miter lim="800000"/>
              <a:headEnd/>
              <a:tailEnd/>
            </a:ln>
            <a:effectLst/>
          </p:spPr>
          <p:txBody>
            <a:bodyPr/>
            <a:lstStyle/>
            <a:p>
              <a:pPr algn="ctr">
                <a:defRPr/>
              </a:pPr>
              <a:r>
                <a:rPr lang="en-US" b="1" dirty="0">
                  <a:solidFill>
                    <a:schemeClr val="bg1"/>
                  </a:solidFill>
                  <a:latin typeface="Courier New" pitchFamily="49" charset="0"/>
                  <a:ea typeface="+mn-ea"/>
                </a:rPr>
                <a:t>Additional parameters</a:t>
              </a:r>
            </a:p>
          </p:txBody>
        </p:sp>
      </p:grpSp>
    </p:spTree>
    <p:extLst>
      <p:ext uri="{BB962C8B-B14F-4D97-AF65-F5344CB8AC3E}">
        <p14:creationId xmlns:p14="http://schemas.microsoft.com/office/powerpoint/2010/main" val="186309303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4" name="Group 14"/>
          <p:cNvGrpSpPr>
            <a:grpSpLocks/>
          </p:cNvGrpSpPr>
          <p:nvPr/>
        </p:nvGrpSpPr>
        <p:grpSpPr bwMode="auto">
          <a:xfrm>
            <a:off x="1716089" y="569913"/>
            <a:ext cx="7896225" cy="5446712"/>
            <a:chOff x="192088" y="569913"/>
            <a:chExt cx="7896225" cy="5446033"/>
          </a:xfrm>
        </p:grpSpPr>
        <p:sp>
          <p:nvSpPr>
            <p:cNvPr id="28675" name="Text Box 2"/>
            <p:cNvSpPr txBox="1">
              <a:spLocks noChangeArrowheads="1"/>
            </p:cNvSpPr>
            <p:nvPr/>
          </p:nvSpPr>
          <p:spPr bwMode="auto">
            <a:xfrm>
              <a:off x="4445000" y="909638"/>
              <a:ext cx="3643313" cy="1463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4763" indent="-4763"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Bef>
                  <a:spcPct val="50000"/>
                </a:spcBef>
              </a:pPr>
              <a:r>
                <a:rPr lang="en-US" sz="2000" dirty="0"/>
                <a:t>Step 15 (revised).</a:t>
              </a:r>
            </a:p>
            <a:p>
              <a:pPr eaLnBrk="1" hangingPunct="1">
                <a:spcBef>
                  <a:spcPct val="50000"/>
                </a:spcBef>
              </a:pPr>
              <a:r>
                <a:rPr lang="en-US" sz="2000" dirty="0"/>
                <a:t>Upon return, </a:t>
              </a:r>
              <a:r>
                <a:rPr lang="en-US" sz="2000" dirty="0">
                  <a:solidFill>
                    <a:srgbClr val="0000FF"/>
                  </a:solidFill>
                </a:rPr>
                <a:t>Caller</a:t>
              </a:r>
              <a:r>
                <a:rPr lang="en-US" sz="2000" dirty="0"/>
                <a:t> restores any saved t0-t2 registers from the stack </a:t>
              </a:r>
            </a:p>
          </p:txBody>
        </p:sp>
        <p:sp>
          <p:nvSpPr>
            <p:cNvPr id="28676" name="AutoShape 3"/>
            <p:cNvSpPr>
              <a:spLocks noChangeArrowheads="1"/>
            </p:cNvSpPr>
            <p:nvPr/>
          </p:nvSpPr>
          <p:spPr bwMode="auto">
            <a:xfrm>
              <a:off x="192088" y="5203825"/>
              <a:ext cx="1476375" cy="809625"/>
            </a:xfrm>
            <a:prstGeom prst="rightArrowCallout">
              <a:avLst>
                <a:gd name="adj1" fmla="val 25000"/>
                <a:gd name="adj2" fmla="val 25000"/>
                <a:gd name="adj3" fmla="val 30392"/>
                <a:gd name="adj4" fmla="val 66667"/>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b="1"/>
                <a:t>Stack</a:t>
              </a:r>
            </a:p>
            <a:p>
              <a:pPr algn="ctr"/>
              <a:r>
                <a:rPr lang="en-US" b="1"/>
                <a:t>Pointer</a:t>
              </a:r>
            </a:p>
          </p:txBody>
        </p:sp>
        <p:sp>
          <p:nvSpPr>
            <p:cNvPr id="28677" name="Text Box 4"/>
            <p:cNvSpPr txBox="1">
              <a:spLocks noChangeArrowheads="1"/>
            </p:cNvSpPr>
            <p:nvPr/>
          </p:nvSpPr>
          <p:spPr bwMode="auto">
            <a:xfrm>
              <a:off x="1668463" y="125730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b="1">
                <a:latin typeface="Courier New" charset="0"/>
              </a:endParaRPr>
            </a:p>
          </p:txBody>
        </p:sp>
        <p:sp>
          <p:nvSpPr>
            <p:cNvPr id="28678" name="Text Box 5"/>
            <p:cNvSpPr txBox="1">
              <a:spLocks noChangeArrowheads="1"/>
            </p:cNvSpPr>
            <p:nvPr/>
          </p:nvSpPr>
          <p:spPr bwMode="auto">
            <a:xfrm>
              <a:off x="1668463" y="569913"/>
              <a:ext cx="2003425" cy="679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b="1">
                  <a:latin typeface="Courier New" charset="0"/>
                </a:rPr>
                <a:t>STACK</a:t>
              </a:r>
            </a:p>
          </p:txBody>
        </p:sp>
        <p:sp>
          <p:nvSpPr>
            <p:cNvPr id="28679" name="Text Box 6"/>
            <p:cNvSpPr txBox="1">
              <a:spLocks noChangeArrowheads="1"/>
            </p:cNvSpPr>
            <p:nvPr/>
          </p:nvSpPr>
          <p:spPr bwMode="auto">
            <a:xfrm>
              <a:off x="1668463" y="397510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b="1">
                <a:latin typeface="Courier New" charset="0"/>
              </a:endParaRPr>
            </a:p>
          </p:txBody>
        </p:sp>
        <p:sp>
          <p:nvSpPr>
            <p:cNvPr id="28680" name="Text Box 7"/>
            <p:cNvSpPr txBox="1">
              <a:spLocks noChangeArrowheads="1"/>
            </p:cNvSpPr>
            <p:nvPr/>
          </p:nvSpPr>
          <p:spPr bwMode="auto">
            <a:xfrm>
              <a:off x="1668463" y="329565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b="1">
                <a:latin typeface="Courier New" charset="0"/>
              </a:endParaRPr>
            </a:p>
          </p:txBody>
        </p:sp>
        <p:sp>
          <p:nvSpPr>
            <p:cNvPr id="28681" name="Text Box 8"/>
            <p:cNvSpPr txBox="1">
              <a:spLocks noChangeArrowheads="1"/>
            </p:cNvSpPr>
            <p:nvPr/>
          </p:nvSpPr>
          <p:spPr bwMode="auto">
            <a:xfrm>
              <a:off x="1668463" y="193675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b="1">
                <a:latin typeface="Courier New" charset="0"/>
              </a:endParaRPr>
            </a:p>
          </p:txBody>
        </p:sp>
        <p:sp>
          <p:nvSpPr>
            <p:cNvPr id="28682" name="Text Box 9"/>
            <p:cNvSpPr txBox="1">
              <a:spLocks noChangeArrowheads="1"/>
            </p:cNvSpPr>
            <p:nvPr/>
          </p:nvSpPr>
          <p:spPr bwMode="auto">
            <a:xfrm>
              <a:off x="1668463" y="261620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b="1">
                <a:latin typeface="Courier New" charset="0"/>
              </a:endParaRPr>
            </a:p>
          </p:txBody>
        </p:sp>
        <p:sp>
          <p:nvSpPr>
            <p:cNvPr id="16394" name="AutoShape 10"/>
            <p:cNvSpPr>
              <a:spLocks noChangeArrowheads="1"/>
            </p:cNvSpPr>
            <p:nvPr/>
          </p:nvSpPr>
          <p:spPr bwMode="auto">
            <a:xfrm>
              <a:off x="3671888" y="5336581"/>
              <a:ext cx="1758950" cy="679365"/>
            </a:xfrm>
            <a:prstGeom prst="homePlate">
              <a:avLst>
                <a:gd name="adj" fmla="val 64720"/>
              </a:avLst>
            </a:prstGeom>
            <a:solidFill>
              <a:schemeClr val="accent1">
                <a:lumMod val="90000"/>
              </a:schemeClr>
            </a:solidFill>
            <a:ln w="9525">
              <a:solidFill>
                <a:schemeClr val="tx1"/>
              </a:solidFill>
              <a:miter lim="800000"/>
              <a:headEnd/>
              <a:tailEnd/>
            </a:ln>
            <a:effectLst/>
          </p:spPr>
          <p:txBody>
            <a:bodyPr wrap="none" anchor="ctr"/>
            <a:lstStyle/>
            <a:p>
              <a:pPr algn="ctr">
                <a:defRPr/>
              </a:pPr>
              <a:r>
                <a:rPr lang="en-US" b="1">
                  <a:solidFill>
                    <a:schemeClr val="bg1"/>
                  </a:solidFill>
                  <a:ea typeface="+mn-ea"/>
                </a:rPr>
                <a:t>To t</a:t>
              </a:r>
            </a:p>
            <a:p>
              <a:pPr algn="ctr">
                <a:defRPr/>
              </a:pPr>
              <a:r>
                <a:rPr lang="en-US" b="1">
                  <a:solidFill>
                    <a:schemeClr val="bg1"/>
                  </a:solidFill>
                  <a:ea typeface="+mn-ea"/>
                </a:rPr>
                <a:t>registers</a:t>
              </a:r>
            </a:p>
          </p:txBody>
        </p:sp>
        <p:sp>
          <p:nvSpPr>
            <p:cNvPr id="16395" name="Text Box 11"/>
            <p:cNvSpPr txBox="1">
              <a:spLocks noChangeArrowheads="1"/>
            </p:cNvSpPr>
            <p:nvPr/>
          </p:nvSpPr>
          <p:spPr bwMode="auto">
            <a:xfrm>
              <a:off x="1668463" y="5333406"/>
              <a:ext cx="2003425" cy="679365"/>
            </a:xfrm>
            <a:prstGeom prst="rect">
              <a:avLst/>
            </a:prstGeom>
            <a:solidFill>
              <a:schemeClr val="accent1">
                <a:lumMod val="90000"/>
              </a:schemeClr>
            </a:solidFill>
            <a:ln w="38100">
              <a:solidFill>
                <a:schemeClr val="tx1"/>
              </a:solidFill>
              <a:miter lim="800000"/>
              <a:headEnd/>
              <a:tailEnd/>
            </a:ln>
            <a:effectLst/>
          </p:spPr>
          <p:txBody>
            <a:bodyPr/>
            <a:lstStyle/>
            <a:p>
              <a:pPr algn="ctr">
                <a:defRPr/>
              </a:pPr>
              <a:r>
                <a:rPr lang="en-US" b="1" dirty="0">
                  <a:solidFill>
                    <a:schemeClr val="bg1"/>
                  </a:solidFill>
                  <a:latin typeface="Courier New" pitchFamily="49" charset="0"/>
                  <a:ea typeface="+mn-ea"/>
                </a:rPr>
                <a:t>Saved t Registers</a:t>
              </a:r>
            </a:p>
          </p:txBody>
        </p:sp>
        <p:sp>
          <p:nvSpPr>
            <p:cNvPr id="28685" name="Text Box 12"/>
            <p:cNvSpPr txBox="1">
              <a:spLocks noChangeArrowheads="1"/>
            </p:cNvSpPr>
            <p:nvPr/>
          </p:nvSpPr>
          <p:spPr bwMode="auto">
            <a:xfrm>
              <a:off x="1668463" y="465455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b="1">
                <a:latin typeface="Courier New" charset="0"/>
              </a:endParaRPr>
            </a:p>
          </p:txBody>
        </p:sp>
      </p:grpSp>
    </p:spTree>
    <p:extLst>
      <p:ext uri="{BB962C8B-B14F-4D97-AF65-F5344CB8AC3E}">
        <p14:creationId xmlns:p14="http://schemas.microsoft.com/office/powerpoint/2010/main" val="300847646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Upshot of Stack Evolution</a:t>
            </a:r>
          </a:p>
        </p:txBody>
      </p:sp>
      <p:sp>
        <p:nvSpPr>
          <p:cNvPr id="3" name="Content Placeholder 2"/>
          <p:cNvSpPr>
            <a:spLocks noGrp="1"/>
          </p:cNvSpPr>
          <p:nvPr>
            <p:ph idx="1"/>
          </p:nvPr>
        </p:nvSpPr>
        <p:spPr/>
        <p:txBody>
          <a:bodyPr>
            <a:normAutofit fontScale="92500" lnSpcReduction="10000"/>
          </a:bodyPr>
          <a:lstStyle/>
          <a:p>
            <a:r>
              <a:rPr lang="en-US" dirty="0"/>
              <a:t>The offset with respect to the stack pointer for referencing variables on the stack changes as the stack grows and shrinks</a:t>
            </a:r>
          </a:p>
          <a:p>
            <a:pPr marL="0" indent="0">
              <a:buNone/>
            </a:pPr>
            <a:r>
              <a:rPr lang="en-US" dirty="0">
                <a:sym typeface="Wingdings"/>
              </a:rPr>
              <a:t>	 </a:t>
            </a:r>
            <a:r>
              <a:rPr lang="en-US" dirty="0">
                <a:solidFill>
                  <a:srgbClr val="FF2929"/>
                </a:solidFill>
                <a:sym typeface="Wingdings"/>
              </a:rPr>
              <a:t>A pain for the compiler writer</a:t>
            </a:r>
            <a:br>
              <a:rPr lang="en-US" dirty="0">
                <a:solidFill>
                  <a:srgbClr val="FF2929"/>
                </a:solidFill>
                <a:sym typeface="Wingdings"/>
              </a:rPr>
            </a:br>
            <a:r>
              <a:rPr lang="en-US" dirty="0">
                <a:solidFill>
                  <a:srgbClr val="FF2929"/>
                </a:solidFill>
                <a:sym typeface="Wingdings"/>
              </a:rPr>
              <a:t>	</a:t>
            </a:r>
            <a:r>
              <a:rPr lang="en-US" dirty="0">
                <a:sym typeface="Wingdings"/>
              </a:rPr>
              <a:t> </a:t>
            </a:r>
            <a:r>
              <a:rPr lang="en-US" dirty="0">
                <a:solidFill>
                  <a:srgbClr val="FF2929"/>
                </a:solidFill>
                <a:sym typeface="Wingdings"/>
              </a:rPr>
              <a:t>Burdens the code with complicated local variable</a:t>
            </a:r>
            <a:br>
              <a:rPr lang="en-US" dirty="0">
                <a:solidFill>
                  <a:srgbClr val="FF2929"/>
                </a:solidFill>
                <a:sym typeface="Wingdings"/>
              </a:rPr>
            </a:br>
            <a:r>
              <a:rPr lang="en-US" dirty="0">
                <a:solidFill>
                  <a:srgbClr val="FF2929"/>
                </a:solidFill>
                <a:sym typeface="Wingdings"/>
              </a:rPr>
              <a:t>	            address calculations</a:t>
            </a:r>
          </a:p>
          <a:p>
            <a:r>
              <a:rPr lang="en-US" dirty="0">
                <a:sym typeface="Wingdings"/>
              </a:rPr>
              <a:t>How to reduce this pain?</a:t>
            </a:r>
          </a:p>
          <a:p>
            <a:pPr marL="0" indent="0">
              <a:buNone/>
            </a:pPr>
            <a:r>
              <a:rPr lang="en-US" dirty="0">
                <a:sym typeface="Wingdings"/>
              </a:rPr>
              <a:t>	 </a:t>
            </a:r>
            <a:r>
              <a:rPr lang="en-US" dirty="0">
                <a:solidFill>
                  <a:srgbClr val="FF2929"/>
                </a:solidFill>
                <a:sym typeface="Wingdings"/>
              </a:rPr>
              <a:t>Have a fixed harness on the stack for 	referencing</a:t>
            </a:r>
            <a:br>
              <a:rPr lang="en-US" dirty="0">
                <a:solidFill>
                  <a:srgbClr val="FF2929"/>
                </a:solidFill>
                <a:sym typeface="Wingdings"/>
              </a:rPr>
            </a:br>
            <a:r>
              <a:rPr lang="en-US" dirty="0">
                <a:solidFill>
                  <a:srgbClr val="FF2929"/>
                </a:solidFill>
                <a:sym typeface="Wingdings"/>
              </a:rPr>
              <a:t>                          local variables </a:t>
            </a:r>
          </a:p>
          <a:p>
            <a:pPr marL="0" indent="0">
              <a:buNone/>
            </a:pPr>
            <a:r>
              <a:rPr lang="en-US" dirty="0">
                <a:sym typeface="Wingdings"/>
              </a:rPr>
              <a:t>		 </a:t>
            </a:r>
            <a:r>
              <a:rPr lang="en-US" dirty="0">
                <a:solidFill>
                  <a:srgbClr val="008000"/>
                </a:solidFill>
                <a:sym typeface="Wingdings"/>
              </a:rPr>
              <a:t>Frame Pointer (FP)</a:t>
            </a:r>
            <a:endParaRPr lang="en-US" dirty="0">
              <a:solidFill>
                <a:srgbClr val="008000"/>
              </a:solidFill>
            </a:endParaRPr>
          </a:p>
        </p:txBody>
      </p:sp>
    </p:spTree>
    <p:extLst>
      <p:ext uri="{BB962C8B-B14F-4D97-AF65-F5344CB8AC3E}">
        <p14:creationId xmlns:p14="http://schemas.microsoft.com/office/powerpoint/2010/main" val="4059835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E0CB1-E8EF-A44E-9078-8FBEA2EF0B3A}"/>
              </a:ext>
            </a:extLst>
          </p:cNvPr>
          <p:cNvSpPr>
            <a:spLocks noGrp="1"/>
          </p:cNvSpPr>
          <p:nvPr>
            <p:ph type="title"/>
          </p:nvPr>
        </p:nvSpPr>
        <p:spPr/>
        <p:txBody>
          <a:bodyPr/>
          <a:lstStyle/>
          <a:p>
            <a:r>
              <a:rPr lang="en-US" dirty="0"/>
              <a:t>Differences from the LC-3 Stack</a:t>
            </a:r>
          </a:p>
        </p:txBody>
      </p:sp>
      <p:sp>
        <p:nvSpPr>
          <p:cNvPr id="3" name="Content Placeholder 2">
            <a:extLst>
              <a:ext uri="{FF2B5EF4-FFF2-40B4-BE49-F238E27FC236}">
                <a16:creationId xmlns:a16="http://schemas.microsoft.com/office/drawing/2014/main" id="{38EA0641-4006-1749-9FE9-4EA6CBF4FFDD}"/>
              </a:ext>
            </a:extLst>
          </p:cNvPr>
          <p:cNvSpPr>
            <a:spLocks noGrp="1"/>
          </p:cNvSpPr>
          <p:nvPr>
            <p:ph idx="1"/>
          </p:nvPr>
        </p:nvSpPr>
        <p:spPr/>
        <p:txBody>
          <a:bodyPr>
            <a:normAutofit/>
          </a:bodyPr>
          <a:lstStyle/>
          <a:p>
            <a:r>
              <a:rPr lang="en-US" dirty="0"/>
              <a:t>The </a:t>
            </a:r>
            <a:r>
              <a:rPr lang="en-US" b="1" dirty="0"/>
              <a:t>caller</a:t>
            </a:r>
            <a:r>
              <a:rPr lang="en-US" dirty="0"/>
              <a:t> must save any</a:t>
            </a:r>
            <a:r>
              <a:rPr lang="en-US" b="1" dirty="0"/>
              <a:t> t </a:t>
            </a:r>
            <a:r>
              <a:rPr lang="en-US" dirty="0"/>
              <a:t>registers it wants preserved over the call</a:t>
            </a:r>
          </a:p>
          <a:p>
            <a:r>
              <a:rPr lang="en-US" dirty="0"/>
              <a:t>The first 3 arguments and return value are passed in registers</a:t>
            </a:r>
          </a:p>
          <a:p>
            <a:r>
              <a:rPr lang="en-US" dirty="0"/>
              <a:t>The </a:t>
            </a:r>
            <a:r>
              <a:rPr lang="en-US" b="1" dirty="0"/>
              <a:t>caller</a:t>
            </a:r>
            <a:r>
              <a:rPr lang="en-US" dirty="0"/>
              <a:t> must save the return address in ra after saving/pushing the arguments</a:t>
            </a:r>
          </a:p>
          <a:p>
            <a:r>
              <a:rPr lang="en-US" dirty="0"/>
              <a:t>The frame pointer points to the saved old frame pointer, not the first local variable.</a:t>
            </a:r>
          </a:p>
          <a:p>
            <a:r>
              <a:rPr lang="en-US" dirty="0"/>
              <a:t>The </a:t>
            </a:r>
            <a:r>
              <a:rPr lang="en-US" b="1" dirty="0"/>
              <a:t>callee</a:t>
            </a:r>
            <a:r>
              <a:rPr lang="en-US" dirty="0"/>
              <a:t> pushes saved </a:t>
            </a:r>
            <a:r>
              <a:rPr lang="en-US" b="1" dirty="0"/>
              <a:t>s</a:t>
            </a:r>
            <a:r>
              <a:rPr lang="en-US" dirty="0"/>
              <a:t> registers before allocating the local variables</a:t>
            </a:r>
          </a:p>
          <a:p>
            <a:endParaRPr lang="en-US" dirty="0"/>
          </a:p>
        </p:txBody>
      </p:sp>
    </p:spTree>
    <p:extLst>
      <p:ext uri="{BB962C8B-B14F-4D97-AF65-F5344CB8AC3E}">
        <p14:creationId xmlns:p14="http://schemas.microsoft.com/office/powerpoint/2010/main" val="1798320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Example Stack Frames</a:t>
            </a:r>
          </a:p>
        </p:txBody>
      </p:sp>
      <p:sp>
        <p:nvSpPr>
          <p:cNvPr id="8" name="Content Placeholder 7"/>
          <p:cNvSpPr txBox="1">
            <a:spLocks noGrp="1"/>
          </p:cNvSpPr>
          <p:nvPr>
            <p:ph idx="1"/>
          </p:nvPr>
        </p:nvSpPr>
        <p:spPr>
          <a:xfrm>
            <a:off x="3305504" y="2133601"/>
            <a:ext cx="7076747" cy="461665"/>
          </a:xfrm>
          <a:prstGeom prst="rect">
            <a:avLst/>
          </a:prstGeom>
          <a:noFill/>
        </p:spPr>
        <p:txBody>
          <a:bodyPr wrap="square" rtlCol="0">
            <a:spAutoFit/>
          </a:bodyPr>
          <a:lstStyle/>
          <a:p>
            <a:pPr marL="0" indent="0">
              <a:buNone/>
            </a:pPr>
            <a:r>
              <a:rPr lang="en-US" dirty="0"/>
              <a:t>main () </a:t>
            </a:r>
            <a:r>
              <a:rPr lang="en-US" dirty="0">
                <a:sym typeface="Wingdings"/>
              </a:rPr>
              <a:t> foo()  bar()  </a:t>
            </a:r>
            <a:r>
              <a:rPr lang="en-US" dirty="0" err="1">
                <a:sym typeface="Wingdings"/>
              </a:rPr>
              <a:t>baz</a:t>
            </a:r>
            <a:r>
              <a:rPr lang="en-US" dirty="0">
                <a:sym typeface="Wingdings"/>
              </a:rPr>
              <a:t>()</a:t>
            </a:r>
            <a:endParaRPr lang="en-US" dirty="0"/>
          </a:p>
        </p:txBody>
      </p:sp>
      <p:sp>
        <p:nvSpPr>
          <p:cNvPr id="9" name="Oval Callout 8"/>
          <p:cNvSpPr/>
          <p:nvPr/>
        </p:nvSpPr>
        <p:spPr>
          <a:xfrm>
            <a:off x="3913664" y="3231546"/>
            <a:ext cx="1538412" cy="1746855"/>
          </a:xfrm>
          <a:prstGeom prst="wedgeEllipseCallout">
            <a:avLst>
              <a:gd name="adj1" fmla="val 17985"/>
              <a:gd name="adj2" fmla="val -91745"/>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Does not use s registers;</a:t>
            </a:r>
          </a:p>
          <a:p>
            <a:pPr algn="ctr"/>
            <a:r>
              <a:rPr lang="en-US" dirty="0"/>
              <a:t>Uses t registers</a:t>
            </a:r>
          </a:p>
        </p:txBody>
      </p:sp>
      <p:sp>
        <p:nvSpPr>
          <p:cNvPr id="10" name="Oval Callout 9"/>
          <p:cNvSpPr/>
          <p:nvPr/>
        </p:nvSpPr>
        <p:spPr>
          <a:xfrm>
            <a:off x="6890480" y="3383945"/>
            <a:ext cx="1726734" cy="2831360"/>
          </a:xfrm>
          <a:prstGeom prst="wedgeEllipseCallout">
            <a:avLst>
              <a:gd name="adj1" fmla="val -37038"/>
              <a:gd name="adj2" fmla="val -81018"/>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Does not use s registers; no local variables; accepts 1 parameter; returns 1 value</a:t>
            </a:r>
          </a:p>
        </p:txBody>
      </p:sp>
      <p:sp>
        <p:nvSpPr>
          <p:cNvPr id="11" name="Oval Callout 10"/>
          <p:cNvSpPr/>
          <p:nvPr/>
        </p:nvSpPr>
        <p:spPr>
          <a:xfrm>
            <a:off x="5266995" y="3998249"/>
            <a:ext cx="1538412" cy="2217056"/>
          </a:xfrm>
          <a:prstGeom prst="wedgeEllipseCallout">
            <a:avLst>
              <a:gd name="adj1" fmla="val -2138"/>
              <a:gd name="adj2" fmla="val -11577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Uses s registers;</a:t>
            </a:r>
          </a:p>
          <a:p>
            <a:pPr algn="ctr"/>
            <a:r>
              <a:rPr lang="en-US" dirty="0"/>
              <a:t>Uses t registers; has local variables</a:t>
            </a:r>
          </a:p>
        </p:txBody>
      </p:sp>
    </p:spTree>
    <p:extLst>
      <p:ext uri="{BB962C8B-B14F-4D97-AF65-F5344CB8AC3E}">
        <p14:creationId xmlns:p14="http://schemas.microsoft.com/office/powerpoint/2010/main" val="2792752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AutoShape 3"/>
          <p:cNvSpPr>
            <a:spLocks noChangeArrowheads="1"/>
          </p:cNvSpPr>
          <p:nvPr/>
        </p:nvSpPr>
        <p:spPr bwMode="auto">
          <a:xfrm>
            <a:off x="1603376" y="1523547"/>
            <a:ext cx="1476375" cy="809625"/>
          </a:xfrm>
          <a:prstGeom prst="rightArrowCallout">
            <a:avLst>
              <a:gd name="adj1" fmla="val 29019"/>
              <a:gd name="adj2" fmla="val 26861"/>
              <a:gd name="adj3" fmla="val 28434"/>
              <a:gd name="adj4" fmla="val 66667"/>
            </a:avLst>
          </a:prstGeom>
          <a:noFill/>
          <a:ln w="9525">
            <a:solidFill>
              <a:schemeClr val="tx1"/>
            </a:solidFill>
            <a:miter lim="800000"/>
            <a:headEnd/>
            <a:tailEnd/>
          </a:ln>
          <a:effectLst/>
        </p:spPr>
        <p:txBody>
          <a:bodyPr wrap="none" anchor="ctr"/>
          <a:lstStyle/>
          <a:p>
            <a:pPr algn="ctr"/>
            <a:r>
              <a:rPr lang="en-US" b="1"/>
              <a:t>Stack</a:t>
            </a:r>
          </a:p>
          <a:p>
            <a:pPr algn="ctr"/>
            <a:r>
              <a:rPr lang="en-US" b="1"/>
              <a:t>Pointer</a:t>
            </a:r>
          </a:p>
        </p:txBody>
      </p:sp>
      <p:sp>
        <p:nvSpPr>
          <p:cNvPr id="14354" name="Text Box 18"/>
          <p:cNvSpPr txBox="1">
            <a:spLocks noChangeArrowheads="1"/>
          </p:cNvSpPr>
          <p:nvPr/>
        </p:nvSpPr>
        <p:spPr bwMode="auto">
          <a:xfrm>
            <a:off x="3103564" y="1809297"/>
            <a:ext cx="1417637" cy="1228725"/>
          </a:xfrm>
          <a:prstGeom prst="rect">
            <a:avLst/>
          </a:prstGeom>
          <a:noFill/>
          <a:ln w="38100">
            <a:solidFill>
              <a:schemeClr val="tx1"/>
            </a:solidFill>
            <a:miter lim="800000"/>
            <a:headEnd/>
            <a:tailEnd/>
          </a:ln>
          <a:effectLst/>
        </p:spPr>
        <p:txBody>
          <a:bodyPr>
            <a:spAutoFit/>
          </a:bodyPr>
          <a:lstStyle/>
          <a:p>
            <a:pPr algn="ctr"/>
            <a:r>
              <a:rPr lang="en-US" b="1"/>
              <a:t>Activation</a:t>
            </a:r>
          </a:p>
          <a:p>
            <a:pPr algn="ctr"/>
            <a:r>
              <a:rPr lang="en-US" b="1"/>
              <a:t>Stack</a:t>
            </a:r>
          </a:p>
          <a:p>
            <a:pPr algn="ctr"/>
            <a:r>
              <a:rPr lang="en-US" b="1"/>
              <a:t>Frame for</a:t>
            </a:r>
          </a:p>
          <a:p>
            <a:pPr algn="ctr"/>
            <a:r>
              <a:rPr lang="en-US" b="1"/>
              <a:t>baz</a:t>
            </a:r>
          </a:p>
        </p:txBody>
      </p:sp>
      <p:sp>
        <p:nvSpPr>
          <p:cNvPr id="14355" name="Text Box 19"/>
          <p:cNvSpPr txBox="1">
            <a:spLocks noChangeArrowheads="1"/>
          </p:cNvSpPr>
          <p:nvPr/>
        </p:nvSpPr>
        <p:spPr bwMode="auto">
          <a:xfrm>
            <a:off x="3103564" y="3038022"/>
            <a:ext cx="1417637" cy="1228725"/>
          </a:xfrm>
          <a:prstGeom prst="rect">
            <a:avLst/>
          </a:prstGeom>
          <a:noFill/>
          <a:ln w="38100" algn="ctr">
            <a:solidFill>
              <a:schemeClr val="tx1"/>
            </a:solidFill>
            <a:miter lim="800000"/>
            <a:headEnd/>
            <a:tailEnd/>
          </a:ln>
          <a:effectLst/>
        </p:spPr>
        <p:txBody>
          <a:bodyPr>
            <a:spAutoFit/>
          </a:bodyPr>
          <a:lstStyle/>
          <a:p>
            <a:pPr algn="ctr"/>
            <a:r>
              <a:rPr lang="en-US" b="1"/>
              <a:t>Activation</a:t>
            </a:r>
          </a:p>
          <a:p>
            <a:pPr algn="ctr"/>
            <a:r>
              <a:rPr lang="en-US" b="1"/>
              <a:t>Stack</a:t>
            </a:r>
          </a:p>
          <a:p>
            <a:pPr algn="ctr"/>
            <a:r>
              <a:rPr lang="en-US" b="1"/>
              <a:t>Frame for</a:t>
            </a:r>
          </a:p>
          <a:p>
            <a:pPr algn="ctr"/>
            <a:r>
              <a:rPr lang="en-US" b="1"/>
              <a:t>bar</a:t>
            </a:r>
          </a:p>
        </p:txBody>
      </p:sp>
      <p:sp>
        <p:nvSpPr>
          <p:cNvPr id="14356" name="Text Box 20"/>
          <p:cNvSpPr txBox="1">
            <a:spLocks noChangeArrowheads="1"/>
          </p:cNvSpPr>
          <p:nvPr/>
        </p:nvSpPr>
        <p:spPr bwMode="auto">
          <a:xfrm>
            <a:off x="3103564" y="4266747"/>
            <a:ext cx="1417637" cy="1228725"/>
          </a:xfrm>
          <a:prstGeom prst="rect">
            <a:avLst/>
          </a:prstGeom>
          <a:noFill/>
          <a:ln w="38100" algn="ctr">
            <a:solidFill>
              <a:schemeClr val="tx1"/>
            </a:solidFill>
            <a:miter lim="800000"/>
            <a:headEnd/>
            <a:tailEnd/>
          </a:ln>
          <a:effectLst/>
        </p:spPr>
        <p:txBody>
          <a:bodyPr>
            <a:spAutoFit/>
          </a:bodyPr>
          <a:lstStyle/>
          <a:p>
            <a:pPr algn="ctr"/>
            <a:r>
              <a:rPr lang="en-US" b="1"/>
              <a:t>Activation</a:t>
            </a:r>
          </a:p>
          <a:p>
            <a:pPr algn="ctr"/>
            <a:r>
              <a:rPr lang="en-US" b="1"/>
              <a:t>Stack</a:t>
            </a:r>
          </a:p>
          <a:p>
            <a:pPr algn="ctr"/>
            <a:r>
              <a:rPr lang="en-US" b="1"/>
              <a:t>Frame for</a:t>
            </a:r>
          </a:p>
          <a:p>
            <a:pPr algn="ctr"/>
            <a:r>
              <a:rPr lang="en-US" b="1"/>
              <a:t>foo</a:t>
            </a:r>
          </a:p>
        </p:txBody>
      </p:sp>
      <p:sp>
        <p:nvSpPr>
          <p:cNvPr id="14357" name="Text Box 21"/>
          <p:cNvSpPr txBox="1">
            <a:spLocks noChangeArrowheads="1"/>
          </p:cNvSpPr>
          <p:nvPr/>
        </p:nvSpPr>
        <p:spPr bwMode="auto">
          <a:xfrm>
            <a:off x="3103564" y="5497060"/>
            <a:ext cx="1417637" cy="1228725"/>
          </a:xfrm>
          <a:prstGeom prst="rect">
            <a:avLst/>
          </a:prstGeom>
          <a:noFill/>
          <a:ln w="38100" algn="ctr">
            <a:solidFill>
              <a:schemeClr val="tx1"/>
            </a:solidFill>
            <a:miter lim="800000"/>
            <a:headEnd/>
            <a:tailEnd/>
          </a:ln>
          <a:effectLst/>
        </p:spPr>
        <p:txBody>
          <a:bodyPr>
            <a:spAutoFit/>
          </a:bodyPr>
          <a:lstStyle/>
          <a:p>
            <a:pPr algn="ctr"/>
            <a:r>
              <a:rPr lang="en-US" b="1"/>
              <a:t>Activation</a:t>
            </a:r>
          </a:p>
          <a:p>
            <a:pPr algn="ctr"/>
            <a:r>
              <a:rPr lang="en-US" b="1"/>
              <a:t>Stack</a:t>
            </a:r>
          </a:p>
          <a:p>
            <a:pPr algn="ctr"/>
            <a:r>
              <a:rPr lang="en-US" b="1"/>
              <a:t>Frame for</a:t>
            </a:r>
          </a:p>
          <a:p>
            <a:pPr algn="ctr"/>
            <a:r>
              <a:rPr lang="en-US" b="1"/>
              <a:t>main</a:t>
            </a:r>
          </a:p>
        </p:txBody>
      </p:sp>
      <p:sp>
        <p:nvSpPr>
          <p:cNvPr id="14358" name="Text Box 22"/>
          <p:cNvSpPr txBox="1">
            <a:spLocks noChangeArrowheads="1"/>
          </p:cNvSpPr>
          <p:nvPr/>
        </p:nvSpPr>
        <p:spPr bwMode="auto">
          <a:xfrm>
            <a:off x="6989764" y="1647371"/>
            <a:ext cx="2003425" cy="679450"/>
          </a:xfrm>
          <a:prstGeom prst="rect">
            <a:avLst/>
          </a:prstGeom>
          <a:noFill/>
          <a:ln w="38100">
            <a:solidFill>
              <a:schemeClr val="tx1"/>
            </a:solidFill>
            <a:miter lim="800000"/>
            <a:headEnd/>
            <a:tailEnd/>
          </a:ln>
          <a:effectLst/>
        </p:spPr>
        <p:txBody>
          <a:bodyPr/>
          <a:lstStyle/>
          <a:p>
            <a:pPr algn="ctr"/>
            <a:r>
              <a:rPr lang="en-US" b="1" dirty="0" err="1">
                <a:latin typeface="Courier New" pitchFamily="49" charset="0"/>
              </a:rPr>
              <a:t>Prev</a:t>
            </a:r>
            <a:r>
              <a:rPr lang="en-US" b="1" dirty="0">
                <a:latin typeface="Courier New" pitchFamily="49" charset="0"/>
              </a:rPr>
              <a:t> Frame Pointer</a:t>
            </a:r>
          </a:p>
        </p:txBody>
      </p:sp>
      <p:sp>
        <p:nvSpPr>
          <p:cNvPr id="14360" name="Text Box 24"/>
          <p:cNvSpPr txBox="1">
            <a:spLocks noChangeArrowheads="1"/>
          </p:cNvSpPr>
          <p:nvPr/>
        </p:nvSpPr>
        <p:spPr bwMode="auto">
          <a:xfrm>
            <a:off x="6989764" y="974271"/>
            <a:ext cx="2003425" cy="679450"/>
          </a:xfrm>
          <a:prstGeom prst="rect">
            <a:avLst/>
          </a:prstGeom>
          <a:noFill/>
          <a:ln w="38100" algn="ctr">
            <a:solidFill>
              <a:schemeClr val="tx1"/>
            </a:solidFill>
            <a:miter lim="800000"/>
            <a:headEnd/>
            <a:tailEnd/>
          </a:ln>
          <a:effectLst/>
        </p:spPr>
        <p:txBody>
          <a:bodyPr/>
          <a:lstStyle/>
          <a:p>
            <a:pPr algn="ctr"/>
            <a:r>
              <a:rPr lang="en-US" b="1" dirty="0">
                <a:latin typeface="Courier New" pitchFamily="49" charset="0"/>
              </a:rPr>
              <a:t>Saved s Registers</a:t>
            </a:r>
          </a:p>
        </p:txBody>
      </p:sp>
      <p:sp>
        <p:nvSpPr>
          <p:cNvPr id="14362" name="Text Box 26"/>
          <p:cNvSpPr txBox="1">
            <a:spLocks noChangeArrowheads="1"/>
          </p:cNvSpPr>
          <p:nvPr/>
        </p:nvSpPr>
        <p:spPr bwMode="auto">
          <a:xfrm>
            <a:off x="6989764" y="2326821"/>
            <a:ext cx="2003425" cy="679450"/>
          </a:xfrm>
          <a:prstGeom prst="rect">
            <a:avLst/>
          </a:prstGeom>
          <a:noFill/>
          <a:ln w="38100">
            <a:solidFill>
              <a:schemeClr val="tx1"/>
            </a:solidFill>
            <a:miter lim="800000"/>
            <a:headEnd/>
            <a:tailEnd/>
          </a:ln>
          <a:effectLst/>
        </p:spPr>
        <p:txBody>
          <a:bodyPr/>
          <a:lstStyle/>
          <a:p>
            <a:pPr algn="ctr"/>
            <a:r>
              <a:rPr lang="en-US" b="1">
                <a:latin typeface="Courier New" pitchFamily="49" charset="0"/>
              </a:rPr>
              <a:t>ra</a:t>
            </a:r>
          </a:p>
        </p:txBody>
      </p:sp>
      <p:sp>
        <p:nvSpPr>
          <p:cNvPr id="14364" name="Text Box 28"/>
          <p:cNvSpPr txBox="1">
            <a:spLocks noChangeArrowheads="1"/>
          </p:cNvSpPr>
          <p:nvPr/>
        </p:nvSpPr>
        <p:spPr bwMode="auto">
          <a:xfrm>
            <a:off x="6989764" y="3006271"/>
            <a:ext cx="2003425" cy="679450"/>
          </a:xfrm>
          <a:prstGeom prst="rect">
            <a:avLst/>
          </a:prstGeom>
          <a:noFill/>
          <a:ln w="38100">
            <a:solidFill>
              <a:schemeClr val="tx1"/>
            </a:solidFill>
            <a:miter lim="800000"/>
            <a:headEnd/>
            <a:tailEnd/>
          </a:ln>
          <a:effectLst/>
        </p:spPr>
        <p:txBody>
          <a:bodyPr/>
          <a:lstStyle/>
          <a:p>
            <a:pPr algn="ctr"/>
            <a:r>
              <a:rPr lang="en-US" b="1">
                <a:latin typeface="Courier New" pitchFamily="49" charset="0"/>
              </a:rPr>
              <a:t>Additional return values</a:t>
            </a:r>
          </a:p>
        </p:txBody>
      </p:sp>
      <p:sp>
        <p:nvSpPr>
          <p:cNvPr id="14365" name="Line 29"/>
          <p:cNvSpPr>
            <a:spLocks noChangeShapeType="1"/>
          </p:cNvSpPr>
          <p:nvPr/>
        </p:nvSpPr>
        <p:spPr bwMode="auto">
          <a:xfrm flipV="1">
            <a:off x="4521201" y="288471"/>
            <a:ext cx="2468563" cy="1520825"/>
          </a:xfrm>
          <a:prstGeom prst="line">
            <a:avLst/>
          </a:prstGeom>
          <a:noFill/>
          <a:ln w="9525">
            <a:solidFill>
              <a:schemeClr val="tx1"/>
            </a:solidFill>
            <a:round/>
            <a:headEnd/>
            <a:tailEnd/>
          </a:ln>
          <a:effectLst/>
        </p:spPr>
        <p:txBody>
          <a:bodyPr/>
          <a:lstStyle/>
          <a:p>
            <a:endParaRPr lang="en-US"/>
          </a:p>
        </p:txBody>
      </p:sp>
      <p:sp>
        <p:nvSpPr>
          <p:cNvPr id="14366" name="Line 30"/>
          <p:cNvSpPr>
            <a:spLocks noChangeShapeType="1"/>
          </p:cNvSpPr>
          <p:nvPr/>
        </p:nvSpPr>
        <p:spPr bwMode="auto">
          <a:xfrm>
            <a:off x="4521201" y="3038021"/>
            <a:ext cx="2468563" cy="2006600"/>
          </a:xfrm>
          <a:prstGeom prst="line">
            <a:avLst/>
          </a:prstGeom>
          <a:noFill/>
          <a:ln w="9525">
            <a:solidFill>
              <a:schemeClr val="tx1"/>
            </a:solidFill>
            <a:round/>
            <a:headEnd/>
            <a:tailEnd/>
          </a:ln>
          <a:effectLst/>
        </p:spPr>
        <p:txBody>
          <a:bodyPr/>
          <a:lstStyle/>
          <a:p>
            <a:endParaRPr lang="en-US"/>
          </a:p>
        </p:txBody>
      </p:sp>
      <p:sp>
        <p:nvSpPr>
          <p:cNvPr id="14367" name="Text Box 31"/>
          <p:cNvSpPr txBox="1">
            <a:spLocks noChangeArrowheads="1"/>
          </p:cNvSpPr>
          <p:nvPr/>
        </p:nvSpPr>
        <p:spPr bwMode="auto">
          <a:xfrm>
            <a:off x="6989764" y="4365171"/>
            <a:ext cx="2003425" cy="679450"/>
          </a:xfrm>
          <a:prstGeom prst="rect">
            <a:avLst/>
          </a:prstGeom>
          <a:noFill/>
          <a:ln w="38100">
            <a:solidFill>
              <a:schemeClr val="tx1"/>
            </a:solidFill>
            <a:miter lim="800000"/>
            <a:headEnd/>
            <a:tailEnd/>
          </a:ln>
          <a:effectLst/>
        </p:spPr>
        <p:txBody>
          <a:bodyPr/>
          <a:lstStyle/>
          <a:p>
            <a:pPr algn="ctr"/>
            <a:r>
              <a:rPr lang="en-US" b="1">
                <a:latin typeface="Courier New" pitchFamily="49" charset="0"/>
              </a:rPr>
              <a:t>Saved t Registers</a:t>
            </a:r>
          </a:p>
        </p:txBody>
      </p:sp>
      <p:sp>
        <p:nvSpPr>
          <p:cNvPr id="14368" name="Text Box 32"/>
          <p:cNvSpPr txBox="1">
            <a:spLocks noChangeArrowheads="1"/>
          </p:cNvSpPr>
          <p:nvPr/>
        </p:nvSpPr>
        <p:spPr bwMode="auto">
          <a:xfrm>
            <a:off x="6989764" y="3685721"/>
            <a:ext cx="2003425" cy="679450"/>
          </a:xfrm>
          <a:prstGeom prst="rect">
            <a:avLst/>
          </a:prstGeom>
          <a:noFill/>
          <a:ln w="38100">
            <a:solidFill>
              <a:schemeClr val="tx1"/>
            </a:solidFill>
            <a:miter lim="800000"/>
            <a:headEnd/>
            <a:tailEnd/>
          </a:ln>
          <a:effectLst/>
        </p:spPr>
        <p:txBody>
          <a:bodyPr/>
          <a:lstStyle/>
          <a:p>
            <a:pPr algn="ctr"/>
            <a:r>
              <a:rPr lang="en-US" b="1">
                <a:latin typeface="Courier New" pitchFamily="49" charset="0"/>
              </a:rPr>
              <a:t>Additional parameters</a:t>
            </a:r>
          </a:p>
        </p:txBody>
      </p:sp>
      <p:sp>
        <p:nvSpPr>
          <p:cNvPr id="5" name="Vertical Title 4"/>
          <p:cNvSpPr>
            <a:spLocks noGrp="1"/>
          </p:cNvSpPr>
          <p:nvPr>
            <p:ph type="title" orient="vert"/>
          </p:nvPr>
        </p:nvSpPr>
        <p:spPr/>
        <p:txBody>
          <a:bodyPr/>
          <a:lstStyle/>
          <a:p>
            <a:r>
              <a:rPr lang="en-US" dirty="0"/>
              <a:t>Registers and the Stack Frame</a:t>
            </a:r>
          </a:p>
        </p:txBody>
      </p:sp>
      <p:sp>
        <p:nvSpPr>
          <p:cNvPr id="8" name="TextBox 7"/>
          <p:cNvSpPr txBox="1"/>
          <p:nvPr/>
        </p:nvSpPr>
        <p:spPr>
          <a:xfrm>
            <a:off x="1932215" y="255362"/>
            <a:ext cx="4181929" cy="646331"/>
          </a:xfrm>
          <a:prstGeom prst="rect">
            <a:avLst/>
          </a:prstGeom>
          <a:noFill/>
        </p:spPr>
        <p:txBody>
          <a:bodyPr wrap="square" rtlCol="0">
            <a:spAutoFit/>
          </a:bodyPr>
          <a:lstStyle/>
          <a:p>
            <a:r>
              <a:rPr lang="en-US" dirty="0"/>
              <a:t>main () </a:t>
            </a:r>
            <a:r>
              <a:rPr lang="en-US" dirty="0">
                <a:sym typeface="Wingdings"/>
              </a:rPr>
              <a:t> foo()  bar()  </a:t>
            </a:r>
            <a:r>
              <a:rPr lang="en-US" dirty="0" err="1">
                <a:sym typeface="Wingdings"/>
              </a:rPr>
              <a:t>baz</a:t>
            </a:r>
            <a:r>
              <a:rPr lang="en-US" dirty="0">
                <a:sym typeface="Wingdings"/>
              </a:rPr>
              <a:t>()</a:t>
            </a:r>
          </a:p>
          <a:p>
            <a:r>
              <a:rPr lang="en-US" dirty="0">
                <a:sym typeface="Wingdings"/>
              </a:rPr>
              <a:t>                  </a:t>
            </a:r>
            <a:r>
              <a:rPr lang="en-US" dirty="0">
                <a:solidFill>
                  <a:srgbClr val="008000"/>
                </a:solidFill>
                <a:sym typeface="Wingdings"/>
              </a:rPr>
              <a:t>no  </a:t>
            </a:r>
            <a:r>
              <a:rPr lang="en-US" dirty="0">
                <a:sym typeface="Wingdings"/>
              </a:rPr>
              <a:t>       </a:t>
            </a:r>
            <a:r>
              <a:rPr lang="en-US" dirty="0">
                <a:solidFill>
                  <a:schemeClr val="accent1">
                    <a:lumMod val="60000"/>
                    <a:lumOff val="40000"/>
                  </a:schemeClr>
                </a:solidFill>
                <a:sym typeface="Wingdings"/>
              </a:rPr>
              <a:t>yes </a:t>
            </a:r>
            <a:r>
              <a:rPr lang="en-US" dirty="0">
                <a:sym typeface="Wingdings"/>
              </a:rPr>
              <a:t>      </a:t>
            </a:r>
            <a:r>
              <a:rPr lang="en-US" dirty="0">
                <a:solidFill>
                  <a:srgbClr val="008000"/>
                </a:solidFill>
                <a:sym typeface="Wingdings"/>
              </a:rPr>
              <a:t>no</a:t>
            </a:r>
            <a:endParaRPr lang="en-US" dirty="0">
              <a:solidFill>
                <a:srgbClr val="008000"/>
              </a:solidFill>
            </a:endParaRPr>
          </a:p>
        </p:txBody>
      </p:sp>
      <p:sp>
        <p:nvSpPr>
          <p:cNvPr id="17" name="Text Box 22"/>
          <p:cNvSpPr txBox="1">
            <a:spLocks noChangeArrowheads="1"/>
          </p:cNvSpPr>
          <p:nvPr/>
        </p:nvSpPr>
        <p:spPr bwMode="auto">
          <a:xfrm>
            <a:off x="6989764" y="288471"/>
            <a:ext cx="2003425" cy="679450"/>
          </a:xfrm>
          <a:prstGeom prst="rect">
            <a:avLst/>
          </a:prstGeom>
          <a:noFill/>
          <a:ln w="38100">
            <a:solidFill>
              <a:schemeClr val="tx1"/>
            </a:solidFill>
            <a:miter lim="800000"/>
            <a:headEnd/>
            <a:tailEnd/>
          </a:ln>
          <a:effectLst/>
        </p:spPr>
        <p:txBody>
          <a:bodyPr/>
          <a:lstStyle/>
          <a:p>
            <a:pPr algn="ctr"/>
            <a:r>
              <a:rPr lang="en-US" b="1" dirty="0">
                <a:latin typeface="Courier New" pitchFamily="49" charset="0"/>
              </a:rPr>
              <a:t>Local variables</a:t>
            </a:r>
          </a:p>
        </p:txBody>
      </p:sp>
      <p:sp>
        <p:nvSpPr>
          <p:cNvPr id="2" name="Multiply 1"/>
          <p:cNvSpPr/>
          <p:nvPr/>
        </p:nvSpPr>
        <p:spPr>
          <a:xfrm>
            <a:off x="6896840" y="974271"/>
            <a:ext cx="2229361" cy="679450"/>
          </a:xfrm>
          <a:prstGeom prst="mathMultiply">
            <a:avLst/>
          </a:prstGeom>
          <a:solidFill>
            <a:schemeClr val="accent1">
              <a:lumMod val="60000"/>
              <a:lumOff val="40000"/>
              <a:alpha val="33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Multiply 18"/>
          <p:cNvSpPr/>
          <p:nvPr/>
        </p:nvSpPr>
        <p:spPr>
          <a:xfrm>
            <a:off x="6896840" y="288471"/>
            <a:ext cx="2229361" cy="679450"/>
          </a:xfrm>
          <a:prstGeom prst="mathMultiply">
            <a:avLst/>
          </a:prstGeom>
          <a:solidFill>
            <a:schemeClr val="accent1">
              <a:lumMod val="60000"/>
              <a:lumOff val="40000"/>
              <a:alpha val="33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Multiply 19"/>
          <p:cNvSpPr/>
          <p:nvPr/>
        </p:nvSpPr>
        <p:spPr>
          <a:xfrm>
            <a:off x="6896840" y="3007048"/>
            <a:ext cx="2229361" cy="679450"/>
          </a:xfrm>
          <a:prstGeom prst="mathMultiply">
            <a:avLst/>
          </a:prstGeom>
          <a:solidFill>
            <a:schemeClr val="accent1">
              <a:lumMod val="60000"/>
              <a:lumOff val="40000"/>
              <a:alpha val="33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Multiply 20"/>
          <p:cNvSpPr/>
          <p:nvPr/>
        </p:nvSpPr>
        <p:spPr>
          <a:xfrm>
            <a:off x="6896840" y="3685721"/>
            <a:ext cx="2229361" cy="679450"/>
          </a:xfrm>
          <a:prstGeom prst="mathMultiply">
            <a:avLst/>
          </a:prstGeom>
          <a:solidFill>
            <a:schemeClr val="accent1">
              <a:lumMod val="60000"/>
              <a:lumOff val="40000"/>
              <a:alpha val="33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Left Brace 2"/>
          <p:cNvSpPr/>
          <p:nvPr/>
        </p:nvSpPr>
        <p:spPr>
          <a:xfrm>
            <a:off x="6341327" y="288471"/>
            <a:ext cx="430306" cy="1358900"/>
          </a:xfrm>
          <a:prstGeom prst="leftBrace">
            <a:avLst/>
          </a:prstGeom>
          <a:ln>
            <a:solidFill>
              <a:srgbClr val="3366FF"/>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rgbClr val="3366FF"/>
              </a:solidFill>
            </a:endParaRPr>
          </a:p>
        </p:txBody>
      </p:sp>
      <p:sp>
        <p:nvSpPr>
          <p:cNvPr id="24" name="Left Brace 23"/>
          <p:cNvSpPr/>
          <p:nvPr/>
        </p:nvSpPr>
        <p:spPr>
          <a:xfrm>
            <a:off x="6341327" y="3011300"/>
            <a:ext cx="430306" cy="2043817"/>
          </a:xfrm>
          <a:prstGeom prst="leftBrace">
            <a:avLst/>
          </a:prstGeom>
          <a:ln>
            <a:solidFill>
              <a:srgbClr val="3366FF"/>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 name="TextBox 3"/>
          <p:cNvSpPr txBox="1"/>
          <p:nvPr/>
        </p:nvSpPr>
        <p:spPr>
          <a:xfrm>
            <a:off x="4840505" y="783255"/>
            <a:ext cx="1500823" cy="923330"/>
          </a:xfrm>
          <a:prstGeom prst="rect">
            <a:avLst/>
          </a:prstGeom>
          <a:noFill/>
        </p:spPr>
        <p:txBody>
          <a:bodyPr wrap="square" rtlCol="0">
            <a:spAutoFit/>
          </a:bodyPr>
          <a:lstStyle/>
          <a:p>
            <a:pPr algn="r"/>
            <a:r>
              <a:rPr lang="en-US" dirty="0">
                <a:solidFill>
                  <a:srgbClr val="3366FF"/>
                </a:solidFill>
              </a:rPr>
              <a:t>Sometimes (determined by </a:t>
            </a:r>
            <a:r>
              <a:rPr lang="en-US" dirty="0" err="1">
                <a:solidFill>
                  <a:srgbClr val="3366FF"/>
                </a:solidFill>
              </a:rPr>
              <a:t>baz</a:t>
            </a:r>
            <a:r>
              <a:rPr lang="en-US" dirty="0">
                <a:solidFill>
                  <a:srgbClr val="3366FF"/>
                </a:solidFill>
              </a:rPr>
              <a:t>())</a:t>
            </a:r>
          </a:p>
        </p:txBody>
      </p:sp>
      <p:sp>
        <p:nvSpPr>
          <p:cNvPr id="26" name="TextBox 25"/>
          <p:cNvSpPr txBox="1"/>
          <p:nvPr/>
        </p:nvSpPr>
        <p:spPr>
          <a:xfrm>
            <a:off x="4924467" y="3822129"/>
            <a:ext cx="1416861" cy="923330"/>
          </a:xfrm>
          <a:prstGeom prst="rect">
            <a:avLst/>
          </a:prstGeom>
          <a:noFill/>
        </p:spPr>
        <p:txBody>
          <a:bodyPr wrap="square" rtlCol="0">
            <a:spAutoFit/>
          </a:bodyPr>
          <a:lstStyle/>
          <a:p>
            <a:pPr algn="r"/>
            <a:r>
              <a:rPr lang="en-US" dirty="0">
                <a:solidFill>
                  <a:srgbClr val="3366FF"/>
                </a:solidFill>
              </a:rPr>
              <a:t>Sometimes (determined by bar())</a:t>
            </a:r>
          </a:p>
        </p:txBody>
      </p:sp>
      <p:sp>
        <p:nvSpPr>
          <p:cNvPr id="6" name="TextBox 5"/>
          <p:cNvSpPr txBox="1"/>
          <p:nvPr/>
        </p:nvSpPr>
        <p:spPr>
          <a:xfrm>
            <a:off x="5228829" y="2326821"/>
            <a:ext cx="1112498" cy="369332"/>
          </a:xfrm>
          <a:prstGeom prst="rect">
            <a:avLst/>
          </a:prstGeom>
          <a:noFill/>
        </p:spPr>
        <p:txBody>
          <a:bodyPr wrap="square" rtlCol="0">
            <a:spAutoFit/>
          </a:bodyPr>
          <a:lstStyle/>
          <a:p>
            <a:pPr algn="r"/>
            <a:r>
              <a:rPr lang="en-US" dirty="0">
                <a:solidFill>
                  <a:schemeClr val="accent1">
                    <a:lumMod val="60000"/>
                    <a:lumOff val="40000"/>
                  </a:schemeClr>
                </a:solidFill>
              </a:rPr>
              <a:t>Always</a:t>
            </a:r>
          </a:p>
        </p:txBody>
      </p:sp>
      <p:sp>
        <p:nvSpPr>
          <p:cNvPr id="28" name="Left Brace 27"/>
          <p:cNvSpPr/>
          <p:nvPr/>
        </p:nvSpPr>
        <p:spPr>
          <a:xfrm>
            <a:off x="6351824" y="1653721"/>
            <a:ext cx="430306" cy="1358900"/>
          </a:xfrm>
          <a:prstGeom prst="leftBrac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rgbClr val="3366FF"/>
              </a:solidFill>
            </a:endParaRPr>
          </a:p>
        </p:txBody>
      </p:sp>
      <p:cxnSp>
        <p:nvCxnSpPr>
          <p:cNvPr id="9" name="Straight Connector 8">
            <a:extLst>
              <a:ext uri="{FF2B5EF4-FFF2-40B4-BE49-F238E27FC236}">
                <a16:creationId xmlns:a16="http://schemas.microsoft.com/office/drawing/2014/main" id="{190D75F3-4160-7E03-76FA-E836A00615FC}"/>
              </a:ext>
            </a:extLst>
          </p:cNvPr>
          <p:cNvCxnSpPr>
            <a:cxnSpLocks/>
          </p:cNvCxnSpPr>
          <p:nvPr/>
        </p:nvCxnSpPr>
        <p:spPr>
          <a:xfrm>
            <a:off x="9157732" y="2326821"/>
            <a:ext cx="658930" cy="0"/>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97A19403-765E-61BF-0580-B93A7040D143}"/>
              </a:ext>
            </a:extLst>
          </p:cNvPr>
          <p:cNvSpPr txBox="1"/>
          <p:nvPr/>
        </p:nvSpPr>
        <p:spPr>
          <a:xfrm>
            <a:off x="9126201" y="1669141"/>
            <a:ext cx="721992" cy="307777"/>
          </a:xfrm>
          <a:prstGeom prst="rect">
            <a:avLst/>
          </a:prstGeom>
          <a:noFill/>
        </p:spPr>
        <p:txBody>
          <a:bodyPr wrap="square" rtlCol="0">
            <a:spAutoFit/>
          </a:bodyPr>
          <a:lstStyle/>
          <a:p>
            <a:r>
              <a:rPr lang="en-US" sz="1400" dirty="0">
                <a:solidFill>
                  <a:schemeClr val="accent1"/>
                </a:solidFill>
              </a:rPr>
              <a:t>Callee</a:t>
            </a:r>
          </a:p>
        </p:txBody>
      </p:sp>
      <p:sp>
        <p:nvSpPr>
          <p:cNvPr id="11" name="TextBox 10">
            <a:extLst>
              <a:ext uri="{FF2B5EF4-FFF2-40B4-BE49-F238E27FC236}">
                <a16:creationId xmlns:a16="http://schemas.microsoft.com/office/drawing/2014/main" id="{4C8C4F48-0135-C202-7933-C2311F277013}"/>
              </a:ext>
            </a:extLst>
          </p:cNvPr>
          <p:cNvSpPr txBox="1"/>
          <p:nvPr/>
        </p:nvSpPr>
        <p:spPr>
          <a:xfrm>
            <a:off x="9126201" y="2719752"/>
            <a:ext cx="721992" cy="307777"/>
          </a:xfrm>
          <a:prstGeom prst="rect">
            <a:avLst/>
          </a:prstGeom>
          <a:noFill/>
        </p:spPr>
        <p:txBody>
          <a:bodyPr wrap="square" rtlCol="0">
            <a:spAutoFit/>
          </a:bodyPr>
          <a:lstStyle/>
          <a:p>
            <a:r>
              <a:rPr lang="en-US" sz="1400" dirty="0">
                <a:solidFill>
                  <a:schemeClr val="accent1"/>
                </a:solidFill>
              </a:rPr>
              <a:t>Caller</a:t>
            </a:r>
          </a:p>
        </p:txBody>
      </p:sp>
      <p:sp>
        <p:nvSpPr>
          <p:cNvPr id="12" name="Up Arrow 11">
            <a:extLst>
              <a:ext uri="{FF2B5EF4-FFF2-40B4-BE49-F238E27FC236}">
                <a16:creationId xmlns:a16="http://schemas.microsoft.com/office/drawing/2014/main" id="{F164942F-0CE6-7D90-12D8-9963C4748505}"/>
              </a:ext>
            </a:extLst>
          </p:cNvPr>
          <p:cNvSpPr/>
          <p:nvPr/>
        </p:nvSpPr>
        <p:spPr>
          <a:xfrm>
            <a:off x="9361073" y="1916041"/>
            <a:ext cx="252248" cy="23868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Down Arrow 12">
            <a:extLst>
              <a:ext uri="{FF2B5EF4-FFF2-40B4-BE49-F238E27FC236}">
                <a16:creationId xmlns:a16="http://schemas.microsoft.com/office/drawing/2014/main" id="{5324A4A1-A09B-4CA5-C05E-77B4927D9238}"/>
              </a:ext>
            </a:extLst>
          </p:cNvPr>
          <p:cNvSpPr/>
          <p:nvPr/>
        </p:nvSpPr>
        <p:spPr>
          <a:xfrm>
            <a:off x="9359181" y="2498141"/>
            <a:ext cx="256032" cy="23774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6161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9" grpId="0" animBg="1"/>
      <p:bldP spid="20" grpId="0" animBg="1"/>
      <p:bldP spid="21" grpId="0" animBg="1"/>
      <p:bldP spid="3" grpId="0" animBg="1"/>
      <p:bldP spid="24" grpId="0" animBg="1"/>
      <p:bldP spid="4" grpId="0"/>
      <p:bldP spid="26" grpId="0"/>
      <p:bldP spid="6" grpId="0"/>
      <p:bldP spid="2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Group 4"/>
          <p:cNvGrpSpPr>
            <a:grpSpLocks noChangeAspect="1"/>
          </p:cNvGrpSpPr>
          <p:nvPr/>
        </p:nvGrpSpPr>
        <p:grpSpPr bwMode="auto">
          <a:xfrm>
            <a:off x="4267200" y="1624508"/>
            <a:ext cx="3657600" cy="2387600"/>
            <a:chOff x="2805" y="20"/>
            <a:chExt cx="7200" cy="4834"/>
          </a:xfrm>
        </p:grpSpPr>
        <p:sp>
          <p:nvSpPr>
            <p:cNvPr id="5123" name="AutoShape 5"/>
            <p:cNvSpPr>
              <a:spLocks noChangeAspect="1" noChangeArrowheads="1"/>
            </p:cNvSpPr>
            <p:nvPr/>
          </p:nvSpPr>
          <p:spPr bwMode="auto">
            <a:xfrm>
              <a:off x="2805" y="20"/>
              <a:ext cx="7200" cy="48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5124" name="Text Box 6"/>
            <p:cNvSpPr txBox="1">
              <a:spLocks noChangeArrowheads="1"/>
            </p:cNvSpPr>
            <p:nvPr/>
          </p:nvSpPr>
          <p:spPr bwMode="auto">
            <a:xfrm>
              <a:off x="3105" y="20"/>
              <a:ext cx="1720" cy="4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1265" tIns="30632" rIns="61265" bIns="30632">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200" b="1">
                  <a:solidFill>
                    <a:srgbClr val="000000"/>
                  </a:solidFill>
                </a:rPr>
                <a:t>Processor</a:t>
              </a:r>
              <a:endParaRPr lang="en-US" b="1"/>
            </a:p>
          </p:txBody>
        </p:sp>
        <p:sp>
          <p:nvSpPr>
            <p:cNvPr id="5125" name="Oval 7"/>
            <p:cNvSpPr>
              <a:spLocks noChangeArrowheads="1"/>
            </p:cNvSpPr>
            <p:nvPr/>
          </p:nvSpPr>
          <p:spPr bwMode="auto">
            <a:xfrm>
              <a:off x="2805" y="637"/>
              <a:ext cx="2100" cy="2263"/>
            </a:xfrm>
            <a:prstGeom prst="ellipse">
              <a:avLst/>
            </a:prstGeom>
            <a:noFill/>
            <a:ln w="9525">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126" name="Text Box 8"/>
            <p:cNvSpPr txBox="1">
              <a:spLocks noChangeArrowheads="1"/>
            </p:cNvSpPr>
            <p:nvPr/>
          </p:nvSpPr>
          <p:spPr bwMode="auto">
            <a:xfrm>
              <a:off x="7805" y="1460"/>
              <a:ext cx="1400" cy="4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61265" tIns="30632" rIns="61265" bIns="30632">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200" b="1">
                  <a:solidFill>
                    <a:srgbClr val="000000"/>
                  </a:solidFill>
                </a:rPr>
                <a:t>Memory</a:t>
              </a:r>
              <a:endParaRPr lang="en-US" b="1"/>
            </a:p>
          </p:txBody>
        </p:sp>
        <p:sp>
          <p:nvSpPr>
            <p:cNvPr id="5127" name="Rectangle 9"/>
            <p:cNvSpPr>
              <a:spLocks noChangeArrowheads="1"/>
            </p:cNvSpPr>
            <p:nvPr/>
          </p:nvSpPr>
          <p:spPr bwMode="auto">
            <a:xfrm>
              <a:off x="7105" y="946"/>
              <a:ext cx="2800" cy="1542"/>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128" name="Rectangle 10"/>
            <p:cNvSpPr>
              <a:spLocks noChangeArrowheads="1"/>
            </p:cNvSpPr>
            <p:nvPr/>
          </p:nvSpPr>
          <p:spPr bwMode="auto">
            <a:xfrm>
              <a:off x="7105" y="3414"/>
              <a:ext cx="2900" cy="144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129" name="Text Box 11"/>
            <p:cNvSpPr txBox="1">
              <a:spLocks noChangeArrowheads="1"/>
            </p:cNvSpPr>
            <p:nvPr/>
          </p:nvSpPr>
          <p:spPr bwMode="auto">
            <a:xfrm>
              <a:off x="7899" y="3825"/>
              <a:ext cx="1383" cy="4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1265" tIns="30632" rIns="61265" bIns="30632">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200" b="1">
                  <a:solidFill>
                    <a:srgbClr val="000000"/>
                  </a:solidFill>
                </a:rPr>
                <a:t>Devices</a:t>
              </a:r>
              <a:endParaRPr lang="en-US" b="1"/>
            </a:p>
          </p:txBody>
        </p:sp>
        <p:sp>
          <p:nvSpPr>
            <p:cNvPr id="5130" name="Line 12"/>
            <p:cNvSpPr>
              <a:spLocks noChangeShapeType="1"/>
            </p:cNvSpPr>
            <p:nvPr/>
          </p:nvSpPr>
          <p:spPr bwMode="auto">
            <a:xfrm>
              <a:off x="4905" y="1768"/>
              <a:ext cx="220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131" name="Line 13"/>
            <p:cNvSpPr>
              <a:spLocks noChangeShapeType="1"/>
            </p:cNvSpPr>
            <p:nvPr/>
          </p:nvSpPr>
          <p:spPr bwMode="auto">
            <a:xfrm>
              <a:off x="6005" y="1768"/>
              <a:ext cx="0" cy="2469"/>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132" name="Line 14"/>
            <p:cNvSpPr>
              <a:spLocks noChangeShapeType="1"/>
            </p:cNvSpPr>
            <p:nvPr/>
          </p:nvSpPr>
          <p:spPr bwMode="auto">
            <a:xfrm>
              <a:off x="6005" y="4237"/>
              <a:ext cx="110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133" name="Text Box 15"/>
            <p:cNvSpPr txBox="1">
              <a:spLocks noChangeArrowheads="1"/>
            </p:cNvSpPr>
            <p:nvPr/>
          </p:nvSpPr>
          <p:spPr bwMode="auto">
            <a:xfrm>
              <a:off x="3405" y="1151"/>
              <a:ext cx="843" cy="489"/>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lIns="61265" tIns="30632" rIns="61265" bIns="30632"/>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200" b="1">
                  <a:solidFill>
                    <a:srgbClr val="000000"/>
                  </a:solidFill>
                </a:rPr>
                <a:t>ALU</a:t>
              </a:r>
              <a:endParaRPr lang="en-US" b="1"/>
            </a:p>
          </p:txBody>
        </p:sp>
        <p:sp>
          <p:nvSpPr>
            <p:cNvPr id="5134" name="Text Box 16"/>
            <p:cNvSpPr txBox="1">
              <a:spLocks noChangeArrowheads="1"/>
            </p:cNvSpPr>
            <p:nvPr/>
          </p:nvSpPr>
          <p:spPr bwMode="auto">
            <a:xfrm>
              <a:off x="3105" y="1871"/>
              <a:ext cx="1526" cy="463"/>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lIns="61265" tIns="30632" rIns="61265" bIns="30632"/>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200" b="1">
                  <a:solidFill>
                    <a:srgbClr val="000000"/>
                  </a:solidFill>
                </a:rPr>
                <a:t>Registers</a:t>
              </a:r>
              <a:endParaRPr lang="en-US" b="1"/>
            </a:p>
          </p:txBody>
        </p:sp>
      </p:grpSp>
      <p:sp>
        <p:nvSpPr>
          <p:cNvPr id="2" name="Title 1"/>
          <p:cNvSpPr>
            <a:spLocks noGrp="1"/>
          </p:cNvSpPr>
          <p:nvPr>
            <p:ph type="title"/>
          </p:nvPr>
        </p:nvSpPr>
        <p:spPr/>
        <p:txBody>
          <a:bodyPr/>
          <a:lstStyle/>
          <a:p>
            <a:r>
              <a:rPr lang="en-US" dirty="0"/>
              <a:t>Operands?</a:t>
            </a:r>
          </a:p>
        </p:txBody>
      </p:sp>
      <p:sp>
        <p:nvSpPr>
          <p:cNvPr id="17" name="Content Placeholder 2"/>
          <p:cNvSpPr>
            <a:spLocks noGrp="1"/>
          </p:cNvSpPr>
          <p:nvPr>
            <p:ph idx="1"/>
          </p:nvPr>
        </p:nvSpPr>
        <p:spPr>
          <a:xfrm>
            <a:off x="3305176" y="4143376"/>
            <a:ext cx="7077075" cy="2417763"/>
          </a:xfrm>
        </p:spPr>
        <p:txBody>
          <a:bodyPr>
            <a:normAutofit/>
          </a:bodyPr>
          <a:lstStyle/>
          <a:p>
            <a:pPr marL="457200" lvl="1" indent="0">
              <a:buNone/>
            </a:pPr>
            <a:r>
              <a:rPr lang="en-US" dirty="0"/>
              <a:t>c = a + b </a:t>
            </a:r>
            <a:r>
              <a:rPr lang="en-US" dirty="0">
                <a:sym typeface="Wingdings"/>
              </a:rPr>
              <a:t> add  c, a, b</a:t>
            </a:r>
          </a:p>
          <a:p>
            <a:pPr marL="457200" lvl="1" indent="0">
              <a:buNone/>
            </a:pPr>
            <a:r>
              <a:rPr lang="en-US" dirty="0">
                <a:sym typeface="Wingdings"/>
              </a:rPr>
              <a:t>How about Load/Store instructions?</a:t>
            </a:r>
          </a:p>
          <a:p>
            <a:pPr marL="457200" lvl="1" indent="0">
              <a:buNone/>
            </a:pPr>
            <a:r>
              <a:rPr lang="en-US" dirty="0">
                <a:sym typeface="Wingdings"/>
              </a:rPr>
              <a:t>	</a:t>
            </a:r>
            <a:r>
              <a:rPr lang="en-US" dirty="0" err="1">
                <a:sym typeface="Wingdings"/>
              </a:rPr>
              <a:t>ld</a:t>
            </a:r>
            <a:r>
              <a:rPr lang="en-US" dirty="0">
                <a:sym typeface="Wingdings"/>
              </a:rPr>
              <a:t>  r</a:t>
            </a:r>
            <a:r>
              <a:rPr lang="en-US" baseline="-25000" dirty="0">
                <a:sym typeface="Wingdings"/>
              </a:rPr>
              <a:t>1</a:t>
            </a:r>
            <a:r>
              <a:rPr lang="en-US" dirty="0">
                <a:sym typeface="Wingdings"/>
              </a:rPr>
              <a:t>, a</a:t>
            </a:r>
          </a:p>
          <a:p>
            <a:pPr marL="457200" lvl="1" indent="0">
              <a:buNone/>
            </a:pPr>
            <a:r>
              <a:rPr lang="en-US" dirty="0">
                <a:sym typeface="Wingdings"/>
              </a:rPr>
              <a:t>	</a:t>
            </a:r>
            <a:r>
              <a:rPr lang="en-US" dirty="0" err="1">
                <a:sym typeface="Wingdings"/>
              </a:rPr>
              <a:t>st</a:t>
            </a:r>
            <a:r>
              <a:rPr lang="en-US" dirty="0">
                <a:sym typeface="Wingdings"/>
              </a:rPr>
              <a:t>  c, r</a:t>
            </a:r>
            <a:r>
              <a:rPr lang="en-US" baseline="-25000" dirty="0">
                <a:sym typeface="Wingdings"/>
              </a:rPr>
              <a:t>2</a:t>
            </a:r>
            <a:endParaRPr lang="en-US" dirty="0">
              <a:sym typeface="Wingdings"/>
            </a:endParaRPr>
          </a:p>
          <a:p>
            <a:pPr marL="457200" lvl="1" indent="0">
              <a:buNone/>
            </a:pPr>
            <a:endParaRPr lang="en-US" dirty="0">
              <a:sym typeface="Wingdings"/>
            </a:endParaRPr>
          </a:p>
        </p:txBody>
      </p:sp>
      <p:sp>
        <p:nvSpPr>
          <p:cNvPr id="18" name="Oval Callout 17"/>
          <p:cNvSpPr/>
          <p:nvPr/>
        </p:nvSpPr>
        <p:spPr>
          <a:xfrm>
            <a:off x="6292360" y="6015545"/>
            <a:ext cx="3052642" cy="712954"/>
          </a:xfrm>
          <a:prstGeom prst="wedgeEllipseCallout">
            <a:avLst>
              <a:gd name="adj1" fmla="val -83972"/>
              <a:gd name="adj2" fmla="val -105864"/>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Is this different from LC3?</a:t>
            </a:r>
          </a:p>
        </p:txBody>
      </p:sp>
    </p:spTree>
    <p:extLst>
      <p:ext uri="{BB962C8B-B14F-4D97-AF65-F5344CB8AC3E}">
        <p14:creationId xmlns:p14="http://schemas.microsoft.com/office/powerpoint/2010/main" val="1234353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AutoShape 3"/>
          <p:cNvSpPr>
            <a:spLocks noChangeArrowheads="1"/>
          </p:cNvSpPr>
          <p:nvPr/>
        </p:nvSpPr>
        <p:spPr bwMode="auto">
          <a:xfrm>
            <a:off x="1603376" y="1523547"/>
            <a:ext cx="1476375" cy="809625"/>
          </a:xfrm>
          <a:prstGeom prst="rightArrowCallout">
            <a:avLst>
              <a:gd name="adj1" fmla="val 29019"/>
              <a:gd name="adj2" fmla="val 26861"/>
              <a:gd name="adj3" fmla="val 28434"/>
              <a:gd name="adj4" fmla="val 66667"/>
            </a:avLst>
          </a:prstGeom>
          <a:noFill/>
          <a:ln w="9525">
            <a:solidFill>
              <a:schemeClr val="tx1"/>
            </a:solidFill>
            <a:miter lim="800000"/>
            <a:headEnd/>
            <a:tailEnd/>
          </a:ln>
          <a:effectLst/>
        </p:spPr>
        <p:txBody>
          <a:bodyPr wrap="none" anchor="ctr"/>
          <a:lstStyle/>
          <a:p>
            <a:pPr algn="ctr"/>
            <a:r>
              <a:rPr lang="en-US" b="1"/>
              <a:t>Stack</a:t>
            </a:r>
          </a:p>
          <a:p>
            <a:pPr algn="ctr"/>
            <a:r>
              <a:rPr lang="en-US" b="1"/>
              <a:t>Pointer</a:t>
            </a:r>
          </a:p>
        </p:txBody>
      </p:sp>
      <p:sp>
        <p:nvSpPr>
          <p:cNvPr id="14354" name="Text Box 18"/>
          <p:cNvSpPr txBox="1">
            <a:spLocks noChangeArrowheads="1"/>
          </p:cNvSpPr>
          <p:nvPr/>
        </p:nvSpPr>
        <p:spPr bwMode="auto">
          <a:xfrm>
            <a:off x="3103564" y="1809297"/>
            <a:ext cx="1417637" cy="1228725"/>
          </a:xfrm>
          <a:prstGeom prst="rect">
            <a:avLst/>
          </a:prstGeom>
          <a:noFill/>
          <a:ln w="38100">
            <a:solidFill>
              <a:schemeClr val="tx1"/>
            </a:solidFill>
            <a:miter lim="800000"/>
            <a:headEnd/>
            <a:tailEnd/>
          </a:ln>
          <a:effectLst/>
        </p:spPr>
        <p:txBody>
          <a:bodyPr>
            <a:spAutoFit/>
          </a:bodyPr>
          <a:lstStyle/>
          <a:p>
            <a:pPr algn="ctr"/>
            <a:r>
              <a:rPr lang="en-US" b="1"/>
              <a:t>Activation</a:t>
            </a:r>
          </a:p>
          <a:p>
            <a:pPr algn="ctr"/>
            <a:r>
              <a:rPr lang="en-US" b="1"/>
              <a:t>Stack</a:t>
            </a:r>
          </a:p>
          <a:p>
            <a:pPr algn="ctr"/>
            <a:r>
              <a:rPr lang="en-US" b="1"/>
              <a:t>Frame for</a:t>
            </a:r>
          </a:p>
          <a:p>
            <a:pPr algn="ctr"/>
            <a:r>
              <a:rPr lang="en-US" b="1"/>
              <a:t>baz</a:t>
            </a:r>
          </a:p>
        </p:txBody>
      </p:sp>
      <p:sp>
        <p:nvSpPr>
          <p:cNvPr id="14355" name="Text Box 19"/>
          <p:cNvSpPr txBox="1">
            <a:spLocks noChangeArrowheads="1"/>
          </p:cNvSpPr>
          <p:nvPr/>
        </p:nvSpPr>
        <p:spPr bwMode="auto">
          <a:xfrm>
            <a:off x="3103564" y="3038022"/>
            <a:ext cx="1417637" cy="1228725"/>
          </a:xfrm>
          <a:prstGeom prst="rect">
            <a:avLst/>
          </a:prstGeom>
          <a:noFill/>
          <a:ln w="38100" algn="ctr">
            <a:solidFill>
              <a:schemeClr val="tx1"/>
            </a:solidFill>
            <a:miter lim="800000"/>
            <a:headEnd/>
            <a:tailEnd/>
          </a:ln>
          <a:effectLst/>
        </p:spPr>
        <p:txBody>
          <a:bodyPr>
            <a:spAutoFit/>
          </a:bodyPr>
          <a:lstStyle/>
          <a:p>
            <a:pPr algn="ctr"/>
            <a:r>
              <a:rPr lang="en-US" b="1"/>
              <a:t>Activation</a:t>
            </a:r>
          </a:p>
          <a:p>
            <a:pPr algn="ctr"/>
            <a:r>
              <a:rPr lang="en-US" b="1"/>
              <a:t>Stack</a:t>
            </a:r>
          </a:p>
          <a:p>
            <a:pPr algn="ctr"/>
            <a:r>
              <a:rPr lang="en-US" b="1"/>
              <a:t>Frame for</a:t>
            </a:r>
          </a:p>
          <a:p>
            <a:pPr algn="ctr"/>
            <a:r>
              <a:rPr lang="en-US" b="1"/>
              <a:t>bar</a:t>
            </a:r>
          </a:p>
        </p:txBody>
      </p:sp>
      <p:sp>
        <p:nvSpPr>
          <p:cNvPr id="14356" name="Text Box 20"/>
          <p:cNvSpPr txBox="1">
            <a:spLocks noChangeArrowheads="1"/>
          </p:cNvSpPr>
          <p:nvPr/>
        </p:nvSpPr>
        <p:spPr bwMode="auto">
          <a:xfrm>
            <a:off x="3103564" y="4266747"/>
            <a:ext cx="1417637" cy="1228725"/>
          </a:xfrm>
          <a:prstGeom prst="rect">
            <a:avLst/>
          </a:prstGeom>
          <a:noFill/>
          <a:ln w="38100" algn="ctr">
            <a:solidFill>
              <a:schemeClr val="tx1"/>
            </a:solidFill>
            <a:miter lim="800000"/>
            <a:headEnd/>
            <a:tailEnd/>
          </a:ln>
          <a:effectLst/>
        </p:spPr>
        <p:txBody>
          <a:bodyPr>
            <a:spAutoFit/>
          </a:bodyPr>
          <a:lstStyle/>
          <a:p>
            <a:pPr algn="ctr"/>
            <a:r>
              <a:rPr lang="en-US" b="1"/>
              <a:t>Activation</a:t>
            </a:r>
          </a:p>
          <a:p>
            <a:pPr algn="ctr"/>
            <a:r>
              <a:rPr lang="en-US" b="1"/>
              <a:t>Stack</a:t>
            </a:r>
          </a:p>
          <a:p>
            <a:pPr algn="ctr"/>
            <a:r>
              <a:rPr lang="en-US" b="1"/>
              <a:t>Frame for</a:t>
            </a:r>
          </a:p>
          <a:p>
            <a:pPr algn="ctr"/>
            <a:r>
              <a:rPr lang="en-US" b="1"/>
              <a:t>foo</a:t>
            </a:r>
          </a:p>
        </p:txBody>
      </p:sp>
      <p:sp>
        <p:nvSpPr>
          <p:cNvPr id="14357" name="Text Box 21"/>
          <p:cNvSpPr txBox="1">
            <a:spLocks noChangeArrowheads="1"/>
          </p:cNvSpPr>
          <p:nvPr/>
        </p:nvSpPr>
        <p:spPr bwMode="auto">
          <a:xfrm>
            <a:off x="3103564" y="5497060"/>
            <a:ext cx="1417637" cy="1228725"/>
          </a:xfrm>
          <a:prstGeom prst="rect">
            <a:avLst/>
          </a:prstGeom>
          <a:noFill/>
          <a:ln w="38100" algn="ctr">
            <a:solidFill>
              <a:schemeClr val="tx1"/>
            </a:solidFill>
            <a:miter lim="800000"/>
            <a:headEnd/>
            <a:tailEnd/>
          </a:ln>
          <a:effectLst/>
        </p:spPr>
        <p:txBody>
          <a:bodyPr>
            <a:spAutoFit/>
          </a:bodyPr>
          <a:lstStyle/>
          <a:p>
            <a:pPr algn="ctr"/>
            <a:r>
              <a:rPr lang="en-US" b="1"/>
              <a:t>Activation</a:t>
            </a:r>
          </a:p>
          <a:p>
            <a:pPr algn="ctr"/>
            <a:r>
              <a:rPr lang="en-US" b="1"/>
              <a:t>Stack</a:t>
            </a:r>
          </a:p>
          <a:p>
            <a:pPr algn="ctr"/>
            <a:r>
              <a:rPr lang="en-US" b="1"/>
              <a:t>Frame for</a:t>
            </a:r>
          </a:p>
          <a:p>
            <a:pPr algn="ctr"/>
            <a:r>
              <a:rPr lang="en-US" b="1"/>
              <a:t>main</a:t>
            </a:r>
          </a:p>
        </p:txBody>
      </p:sp>
      <p:sp>
        <p:nvSpPr>
          <p:cNvPr id="14358" name="Text Box 22"/>
          <p:cNvSpPr txBox="1">
            <a:spLocks noChangeArrowheads="1"/>
          </p:cNvSpPr>
          <p:nvPr/>
        </p:nvSpPr>
        <p:spPr bwMode="auto">
          <a:xfrm>
            <a:off x="6989764" y="1647371"/>
            <a:ext cx="2003425" cy="679450"/>
          </a:xfrm>
          <a:prstGeom prst="rect">
            <a:avLst/>
          </a:prstGeom>
          <a:noFill/>
          <a:ln w="38100">
            <a:solidFill>
              <a:schemeClr val="tx1"/>
            </a:solidFill>
            <a:miter lim="800000"/>
            <a:headEnd/>
            <a:tailEnd/>
          </a:ln>
          <a:effectLst/>
        </p:spPr>
        <p:txBody>
          <a:bodyPr/>
          <a:lstStyle/>
          <a:p>
            <a:pPr algn="ctr"/>
            <a:r>
              <a:rPr lang="en-US" b="1" dirty="0" err="1">
                <a:latin typeface="Courier New" pitchFamily="49" charset="0"/>
              </a:rPr>
              <a:t>Prev</a:t>
            </a:r>
            <a:r>
              <a:rPr lang="en-US" b="1" dirty="0">
                <a:latin typeface="Courier New" pitchFamily="49" charset="0"/>
              </a:rPr>
              <a:t> Frame Pointer</a:t>
            </a:r>
          </a:p>
        </p:txBody>
      </p:sp>
      <p:sp>
        <p:nvSpPr>
          <p:cNvPr id="14362" name="Text Box 26"/>
          <p:cNvSpPr txBox="1">
            <a:spLocks noChangeArrowheads="1"/>
          </p:cNvSpPr>
          <p:nvPr/>
        </p:nvSpPr>
        <p:spPr bwMode="auto">
          <a:xfrm>
            <a:off x="6989764" y="2326821"/>
            <a:ext cx="2003425" cy="679450"/>
          </a:xfrm>
          <a:prstGeom prst="rect">
            <a:avLst/>
          </a:prstGeom>
          <a:noFill/>
          <a:ln w="38100">
            <a:solidFill>
              <a:schemeClr val="tx1"/>
            </a:solidFill>
            <a:miter lim="800000"/>
            <a:headEnd/>
            <a:tailEnd/>
          </a:ln>
          <a:effectLst/>
        </p:spPr>
        <p:txBody>
          <a:bodyPr/>
          <a:lstStyle/>
          <a:p>
            <a:pPr algn="ctr"/>
            <a:r>
              <a:rPr lang="en-US" b="1">
                <a:latin typeface="Courier New" pitchFamily="49" charset="0"/>
              </a:rPr>
              <a:t>ra</a:t>
            </a:r>
          </a:p>
        </p:txBody>
      </p:sp>
      <p:sp>
        <p:nvSpPr>
          <p:cNvPr id="14365" name="Line 29"/>
          <p:cNvSpPr>
            <a:spLocks noChangeShapeType="1"/>
          </p:cNvSpPr>
          <p:nvPr/>
        </p:nvSpPr>
        <p:spPr bwMode="auto">
          <a:xfrm flipV="1">
            <a:off x="4521201" y="1647370"/>
            <a:ext cx="2392404" cy="161924"/>
          </a:xfrm>
          <a:prstGeom prst="line">
            <a:avLst/>
          </a:prstGeom>
          <a:noFill/>
          <a:ln w="9525">
            <a:solidFill>
              <a:schemeClr val="tx1"/>
            </a:solidFill>
            <a:round/>
            <a:headEnd/>
            <a:tailEnd/>
          </a:ln>
          <a:effectLst/>
        </p:spPr>
        <p:txBody>
          <a:bodyPr/>
          <a:lstStyle/>
          <a:p>
            <a:endParaRPr lang="en-US"/>
          </a:p>
        </p:txBody>
      </p:sp>
      <p:sp>
        <p:nvSpPr>
          <p:cNvPr id="14366" name="Line 30"/>
          <p:cNvSpPr>
            <a:spLocks noChangeShapeType="1"/>
          </p:cNvSpPr>
          <p:nvPr/>
        </p:nvSpPr>
        <p:spPr bwMode="auto">
          <a:xfrm>
            <a:off x="4521200" y="3038021"/>
            <a:ext cx="2468564" cy="647700"/>
          </a:xfrm>
          <a:prstGeom prst="line">
            <a:avLst/>
          </a:prstGeom>
          <a:noFill/>
          <a:ln w="9525">
            <a:solidFill>
              <a:schemeClr val="tx1"/>
            </a:solidFill>
            <a:round/>
            <a:headEnd/>
            <a:tailEnd/>
          </a:ln>
          <a:effectLst/>
        </p:spPr>
        <p:txBody>
          <a:bodyPr/>
          <a:lstStyle/>
          <a:p>
            <a:endParaRPr lang="en-US"/>
          </a:p>
        </p:txBody>
      </p:sp>
      <p:sp>
        <p:nvSpPr>
          <p:cNvPr id="5" name="Vertical Title 4"/>
          <p:cNvSpPr>
            <a:spLocks noGrp="1"/>
          </p:cNvSpPr>
          <p:nvPr>
            <p:ph type="title" orient="vert"/>
          </p:nvPr>
        </p:nvSpPr>
        <p:spPr/>
        <p:txBody>
          <a:bodyPr/>
          <a:lstStyle/>
          <a:p>
            <a:r>
              <a:rPr lang="en-US" dirty="0" err="1"/>
              <a:t>baz</a:t>
            </a:r>
            <a:r>
              <a:rPr lang="en-US" dirty="0"/>
              <a:t>() Stack Frame</a:t>
            </a:r>
          </a:p>
        </p:txBody>
      </p:sp>
      <p:sp>
        <p:nvSpPr>
          <p:cNvPr id="8" name="TextBox 7"/>
          <p:cNvSpPr txBox="1"/>
          <p:nvPr/>
        </p:nvSpPr>
        <p:spPr>
          <a:xfrm>
            <a:off x="1932215" y="255362"/>
            <a:ext cx="4181929" cy="646331"/>
          </a:xfrm>
          <a:prstGeom prst="rect">
            <a:avLst/>
          </a:prstGeom>
          <a:noFill/>
        </p:spPr>
        <p:txBody>
          <a:bodyPr wrap="square" rtlCol="0">
            <a:spAutoFit/>
          </a:bodyPr>
          <a:lstStyle/>
          <a:p>
            <a:r>
              <a:rPr lang="en-US" dirty="0"/>
              <a:t>main () </a:t>
            </a:r>
            <a:r>
              <a:rPr lang="en-US" dirty="0">
                <a:sym typeface="Wingdings"/>
              </a:rPr>
              <a:t> foo()  bar()  </a:t>
            </a:r>
            <a:r>
              <a:rPr lang="en-US" dirty="0" err="1">
                <a:sym typeface="Wingdings"/>
              </a:rPr>
              <a:t>baz</a:t>
            </a:r>
            <a:r>
              <a:rPr lang="en-US" dirty="0">
                <a:sym typeface="Wingdings"/>
              </a:rPr>
              <a:t>()</a:t>
            </a:r>
          </a:p>
          <a:p>
            <a:r>
              <a:rPr lang="en-US" dirty="0">
                <a:sym typeface="Wingdings"/>
              </a:rPr>
              <a:t>                  </a:t>
            </a:r>
            <a:r>
              <a:rPr lang="en-US" dirty="0">
                <a:solidFill>
                  <a:srgbClr val="008000"/>
                </a:solidFill>
                <a:sym typeface="Wingdings"/>
              </a:rPr>
              <a:t>no  </a:t>
            </a:r>
            <a:r>
              <a:rPr lang="en-US" dirty="0">
                <a:sym typeface="Wingdings"/>
              </a:rPr>
              <a:t>       </a:t>
            </a:r>
            <a:r>
              <a:rPr lang="en-US" dirty="0">
                <a:solidFill>
                  <a:schemeClr val="accent1">
                    <a:lumMod val="60000"/>
                    <a:lumOff val="40000"/>
                  </a:schemeClr>
                </a:solidFill>
                <a:sym typeface="Wingdings"/>
              </a:rPr>
              <a:t>yes </a:t>
            </a:r>
            <a:r>
              <a:rPr lang="en-US" dirty="0">
                <a:sym typeface="Wingdings"/>
              </a:rPr>
              <a:t>      </a:t>
            </a:r>
            <a:r>
              <a:rPr lang="en-US" dirty="0">
                <a:solidFill>
                  <a:srgbClr val="008000"/>
                </a:solidFill>
                <a:sym typeface="Wingdings"/>
              </a:rPr>
              <a:t>no</a:t>
            </a:r>
            <a:endParaRPr lang="en-US" dirty="0">
              <a:solidFill>
                <a:srgbClr val="008000"/>
              </a:solidFill>
            </a:endParaRPr>
          </a:p>
        </p:txBody>
      </p:sp>
      <p:sp>
        <p:nvSpPr>
          <p:cNvPr id="31" name="AutoShape 3"/>
          <p:cNvSpPr>
            <a:spLocks noChangeArrowheads="1"/>
          </p:cNvSpPr>
          <p:nvPr/>
        </p:nvSpPr>
        <p:spPr bwMode="auto">
          <a:xfrm>
            <a:off x="5513390" y="1647371"/>
            <a:ext cx="1476375" cy="809625"/>
          </a:xfrm>
          <a:prstGeom prst="rightArrowCallout">
            <a:avLst>
              <a:gd name="adj1" fmla="val 25000"/>
              <a:gd name="adj2" fmla="val 25000"/>
              <a:gd name="adj3" fmla="val 30392"/>
              <a:gd name="adj4" fmla="val 66667"/>
            </a:avLst>
          </a:prstGeom>
          <a:solidFill>
            <a:schemeClr val="accent1">
              <a:lumMod val="90000"/>
            </a:schemeClr>
          </a:solidFill>
          <a:ln w="9525">
            <a:solidFill>
              <a:schemeClr val="tx1"/>
            </a:solidFill>
            <a:miter lim="800000"/>
            <a:headEnd/>
            <a:tailEnd/>
          </a:ln>
          <a:effectLst/>
        </p:spPr>
        <p:txBody>
          <a:bodyPr wrap="none" anchor="ctr"/>
          <a:lstStyle/>
          <a:p>
            <a:pPr algn="ctr">
              <a:defRPr/>
            </a:pPr>
            <a:r>
              <a:rPr lang="en-US" b="1" dirty="0">
                <a:solidFill>
                  <a:schemeClr val="bg1"/>
                </a:solidFill>
                <a:ea typeface="+mn-ea"/>
              </a:rPr>
              <a:t>Frame</a:t>
            </a:r>
          </a:p>
          <a:p>
            <a:pPr algn="ctr">
              <a:defRPr/>
            </a:pPr>
            <a:r>
              <a:rPr lang="en-US" b="1" dirty="0">
                <a:solidFill>
                  <a:schemeClr val="bg1"/>
                </a:solidFill>
                <a:ea typeface="+mn-ea"/>
              </a:rPr>
              <a:t>Pointer</a:t>
            </a:r>
          </a:p>
        </p:txBody>
      </p:sp>
      <p:sp>
        <p:nvSpPr>
          <p:cNvPr id="14" name="Text Box 31"/>
          <p:cNvSpPr txBox="1">
            <a:spLocks noChangeArrowheads="1"/>
          </p:cNvSpPr>
          <p:nvPr/>
        </p:nvSpPr>
        <p:spPr bwMode="auto">
          <a:xfrm>
            <a:off x="6989765" y="3006271"/>
            <a:ext cx="2003425" cy="679450"/>
          </a:xfrm>
          <a:prstGeom prst="rect">
            <a:avLst/>
          </a:prstGeom>
          <a:noFill/>
          <a:ln w="38100">
            <a:solidFill>
              <a:schemeClr val="tx1"/>
            </a:solidFill>
            <a:miter lim="800000"/>
            <a:headEnd/>
            <a:tailEnd/>
          </a:ln>
          <a:effectLst/>
        </p:spPr>
        <p:txBody>
          <a:bodyPr/>
          <a:lstStyle/>
          <a:p>
            <a:pPr algn="ctr"/>
            <a:r>
              <a:rPr lang="en-US" b="1">
                <a:latin typeface="Courier New" pitchFamily="49" charset="0"/>
              </a:rPr>
              <a:t>Saved t Registers</a:t>
            </a:r>
          </a:p>
        </p:txBody>
      </p:sp>
    </p:spTree>
    <p:extLst>
      <p:ext uri="{BB962C8B-B14F-4D97-AF65-F5344CB8AC3E}">
        <p14:creationId xmlns:p14="http://schemas.microsoft.com/office/powerpoint/2010/main" val="46144754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AutoShape 3"/>
          <p:cNvSpPr>
            <a:spLocks noChangeArrowheads="1"/>
          </p:cNvSpPr>
          <p:nvPr/>
        </p:nvSpPr>
        <p:spPr bwMode="auto">
          <a:xfrm>
            <a:off x="1603376" y="1523547"/>
            <a:ext cx="1476375" cy="809625"/>
          </a:xfrm>
          <a:prstGeom prst="rightArrowCallout">
            <a:avLst>
              <a:gd name="adj1" fmla="val 29019"/>
              <a:gd name="adj2" fmla="val 26861"/>
              <a:gd name="adj3" fmla="val 28434"/>
              <a:gd name="adj4" fmla="val 66667"/>
            </a:avLst>
          </a:prstGeom>
          <a:noFill/>
          <a:ln w="9525">
            <a:solidFill>
              <a:schemeClr val="tx1"/>
            </a:solidFill>
            <a:miter lim="800000"/>
            <a:headEnd/>
            <a:tailEnd/>
          </a:ln>
          <a:effectLst/>
        </p:spPr>
        <p:txBody>
          <a:bodyPr wrap="none" anchor="ctr"/>
          <a:lstStyle/>
          <a:p>
            <a:pPr algn="ctr"/>
            <a:r>
              <a:rPr lang="en-US" b="1"/>
              <a:t>Stack</a:t>
            </a:r>
          </a:p>
          <a:p>
            <a:pPr algn="ctr"/>
            <a:r>
              <a:rPr lang="en-US" b="1"/>
              <a:t>Pointer</a:t>
            </a:r>
          </a:p>
        </p:txBody>
      </p:sp>
      <p:sp>
        <p:nvSpPr>
          <p:cNvPr id="14354" name="Text Box 18"/>
          <p:cNvSpPr txBox="1">
            <a:spLocks noChangeArrowheads="1"/>
          </p:cNvSpPr>
          <p:nvPr/>
        </p:nvSpPr>
        <p:spPr bwMode="auto">
          <a:xfrm>
            <a:off x="3103564" y="1809297"/>
            <a:ext cx="1417637" cy="1228725"/>
          </a:xfrm>
          <a:prstGeom prst="rect">
            <a:avLst/>
          </a:prstGeom>
          <a:noFill/>
          <a:ln w="38100">
            <a:solidFill>
              <a:schemeClr val="tx1"/>
            </a:solidFill>
            <a:miter lim="800000"/>
            <a:headEnd/>
            <a:tailEnd/>
          </a:ln>
          <a:effectLst/>
        </p:spPr>
        <p:txBody>
          <a:bodyPr>
            <a:spAutoFit/>
          </a:bodyPr>
          <a:lstStyle/>
          <a:p>
            <a:pPr algn="ctr"/>
            <a:r>
              <a:rPr lang="en-US" b="1"/>
              <a:t>Activation</a:t>
            </a:r>
          </a:p>
          <a:p>
            <a:pPr algn="ctr"/>
            <a:r>
              <a:rPr lang="en-US" b="1"/>
              <a:t>Stack</a:t>
            </a:r>
          </a:p>
          <a:p>
            <a:pPr algn="ctr"/>
            <a:r>
              <a:rPr lang="en-US" b="1"/>
              <a:t>Frame for</a:t>
            </a:r>
          </a:p>
          <a:p>
            <a:pPr algn="ctr"/>
            <a:r>
              <a:rPr lang="en-US" b="1"/>
              <a:t>baz</a:t>
            </a:r>
          </a:p>
        </p:txBody>
      </p:sp>
      <p:sp>
        <p:nvSpPr>
          <p:cNvPr id="14355" name="Text Box 19"/>
          <p:cNvSpPr txBox="1">
            <a:spLocks noChangeArrowheads="1"/>
          </p:cNvSpPr>
          <p:nvPr/>
        </p:nvSpPr>
        <p:spPr bwMode="auto">
          <a:xfrm>
            <a:off x="3103564" y="3038022"/>
            <a:ext cx="1417637" cy="1228725"/>
          </a:xfrm>
          <a:prstGeom prst="rect">
            <a:avLst/>
          </a:prstGeom>
          <a:noFill/>
          <a:ln w="38100" algn="ctr">
            <a:solidFill>
              <a:schemeClr val="tx1"/>
            </a:solidFill>
            <a:miter lim="800000"/>
            <a:headEnd/>
            <a:tailEnd/>
          </a:ln>
          <a:effectLst/>
        </p:spPr>
        <p:txBody>
          <a:bodyPr>
            <a:spAutoFit/>
          </a:bodyPr>
          <a:lstStyle/>
          <a:p>
            <a:pPr algn="ctr"/>
            <a:r>
              <a:rPr lang="en-US" b="1"/>
              <a:t>Activation</a:t>
            </a:r>
          </a:p>
          <a:p>
            <a:pPr algn="ctr"/>
            <a:r>
              <a:rPr lang="en-US" b="1"/>
              <a:t>Stack</a:t>
            </a:r>
          </a:p>
          <a:p>
            <a:pPr algn="ctr"/>
            <a:r>
              <a:rPr lang="en-US" b="1"/>
              <a:t>Frame for</a:t>
            </a:r>
          </a:p>
          <a:p>
            <a:pPr algn="ctr"/>
            <a:r>
              <a:rPr lang="en-US" b="1"/>
              <a:t>bar</a:t>
            </a:r>
          </a:p>
        </p:txBody>
      </p:sp>
      <p:sp>
        <p:nvSpPr>
          <p:cNvPr id="14356" name="Text Box 20"/>
          <p:cNvSpPr txBox="1">
            <a:spLocks noChangeArrowheads="1"/>
          </p:cNvSpPr>
          <p:nvPr/>
        </p:nvSpPr>
        <p:spPr bwMode="auto">
          <a:xfrm>
            <a:off x="3103564" y="4266747"/>
            <a:ext cx="1417637" cy="1228725"/>
          </a:xfrm>
          <a:prstGeom prst="rect">
            <a:avLst/>
          </a:prstGeom>
          <a:noFill/>
          <a:ln w="38100" algn="ctr">
            <a:solidFill>
              <a:schemeClr val="tx1"/>
            </a:solidFill>
            <a:miter lim="800000"/>
            <a:headEnd/>
            <a:tailEnd/>
          </a:ln>
          <a:effectLst/>
        </p:spPr>
        <p:txBody>
          <a:bodyPr>
            <a:spAutoFit/>
          </a:bodyPr>
          <a:lstStyle/>
          <a:p>
            <a:pPr algn="ctr"/>
            <a:r>
              <a:rPr lang="en-US" b="1"/>
              <a:t>Activation</a:t>
            </a:r>
          </a:p>
          <a:p>
            <a:pPr algn="ctr"/>
            <a:r>
              <a:rPr lang="en-US" b="1"/>
              <a:t>Stack</a:t>
            </a:r>
          </a:p>
          <a:p>
            <a:pPr algn="ctr"/>
            <a:r>
              <a:rPr lang="en-US" b="1"/>
              <a:t>Frame for</a:t>
            </a:r>
          </a:p>
          <a:p>
            <a:pPr algn="ctr"/>
            <a:r>
              <a:rPr lang="en-US" b="1"/>
              <a:t>foo</a:t>
            </a:r>
          </a:p>
        </p:txBody>
      </p:sp>
      <p:sp>
        <p:nvSpPr>
          <p:cNvPr id="14357" name="Text Box 21"/>
          <p:cNvSpPr txBox="1">
            <a:spLocks noChangeArrowheads="1"/>
          </p:cNvSpPr>
          <p:nvPr/>
        </p:nvSpPr>
        <p:spPr bwMode="auto">
          <a:xfrm>
            <a:off x="3103564" y="5497060"/>
            <a:ext cx="1417637" cy="1228725"/>
          </a:xfrm>
          <a:prstGeom prst="rect">
            <a:avLst/>
          </a:prstGeom>
          <a:noFill/>
          <a:ln w="38100" algn="ctr">
            <a:solidFill>
              <a:schemeClr val="tx1"/>
            </a:solidFill>
            <a:miter lim="800000"/>
            <a:headEnd/>
            <a:tailEnd/>
          </a:ln>
          <a:effectLst/>
        </p:spPr>
        <p:txBody>
          <a:bodyPr>
            <a:spAutoFit/>
          </a:bodyPr>
          <a:lstStyle/>
          <a:p>
            <a:pPr algn="ctr"/>
            <a:r>
              <a:rPr lang="en-US" b="1"/>
              <a:t>Activation</a:t>
            </a:r>
          </a:p>
          <a:p>
            <a:pPr algn="ctr"/>
            <a:r>
              <a:rPr lang="en-US" b="1"/>
              <a:t>Stack</a:t>
            </a:r>
          </a:p>
          <a:p>
            <a:pPr algn="ctr"/>
            <a:r>
              <a:rPr lang="en-US" b="1"/>
              <a:t>Frame for</a:t>
            </a:r>
          </a:p>
          <a:p>
            <a:pPr algn="ctr"/>
            <a:r>
              <a:rPr lang="en-US" b="1"/>
              <a:t>main</a:t>
            </a:r>
          </a:p>
        </p:txBody>
      </p:sp>
      <p:sp>
        <p:nvSpPr>
          <p:cNvPr id="14358" name="Text Box 22"/>
          <p:cNvSpPr txBox="1">
            <a:spLocks noChangeArrowheads="1"/>
          </p:cNvSpPr>
          <p:nvPr/>
        </p:nvSpPr>
        <p:spPr bwMode="auto">
          <a:xfrm>
            <a:off x="6989764" y="3008134"/>
            <a:ext cx="2003425" cy="679450"/>
          </a:xfrm>
          <a:prstGeom prst="rect">
            <a:avLst/>
          </a:prstGeom>
          <a:noFill/>
          <a:ln w="38100">
            <a:solidFill>
              <a:schemeClr val="tx1"/>
            </a:solidFill>
            <a:miter lim="800000"/>
            <a:headEnd/>
            <a:tailEnd/>
          </a:ln>
          <a:effectLst/>
        </p:spPr>
        <p:txBody>
          <a:bodyPr/>
          <a:lstStyle/>
          <a:p>
            <a:pPr algn="ctr"/>
            <a:r>
              <a:rPr lang="en-US" b="1" dirty="0" err="1">
                <a:latin typeface="Courier New" pitchFamily="49" charset="0"/>
              </a:rPr>
              <a:t>Prev</a:t>
            </a:r>
            <a:r>
              <a:rPr lang="en-US" b="1" dirty="0">
                <a:latin typeface="Courier New" pitchFamily="49" charset="0"/>
              </a:rPr>
              <a:t> Frame Pointer</a:t>
            </a:r>
          </a:p>
        </p:txBody>
      </p:sp>
      <p:sp>
        <p:nvSpPr>
          <p:cNvPr id="14360" name="Text Box 24"/>
          <p:cNvSpPr txBox="1">
            <a:spLocks noChangeArrowheads="1"/>
          </p:cNvSpPr>
          <p:nvPr/>
        </p:nvSpPr>
        <p:spPr bwMode="auto">
          <a:xfrm>
            <a:off x="6989764" y="2335034"/>
            <a:ext cx="2003425" cy="679450"/>
          </a:xfrm>
          <a:prstGeom prst="rect">
            <a:avLst/>
          </a:prstGeom>
          <a:noFill/>
          <a:ln w="38100" algn="ctr">
            <a:solidFill>
              <a:schemeClr val="tx1"/>
            </a:solidFill>
            <a:miter lim="800000"/>
            <a:headEnd/>
            <a:tailEnd/>
          </a:ln>
          <a:effectLst/>
        </p:spPr>
        <p:txBody>
          <a:bodyPr/>
          <a:lstStyle/>
          <a:p>
            <a:pPr algn="ctr"/>
            <a:r>
              <a:rPr lang="en-US" b="1" dirty="0">
                <a:latin typeface="Courier New" pitchFamily="49" charset="0"/>
              </a:rPr>
              <a:t>Saved s Registers</a:t>
            </a:r>
          </a:p>
        </p:txBody>
      </p:sp>
      <p:sp>
        <p:nvSpPr>
          <p:cNvPr id="14362" name="Text Box 26"/>
          <p:cNvSpPr txBox="1">
            <a:spLocks noChangeArrowheads="1"/>
          </p:cNvSpPr>
          <p:nvPr/>
        </p:nvSpPr>
        <p:spPr bwMode="auto">
          <a:xfrm>
            <a:off x="6989764" y="3687584"/>
            <a:ext cx="2003425" cy="679450"/>
          </a:xfrm>
          <a:prstGeom prst="rect">
            <a:avLst/>
          </a:prstGeom>
          <a:noFill/>
          <a:ln w="38100">
            <a:solidFill>
              <a:schemeClr val="tx1"/>
            </a:solidFill>
            <a:miter lim="800000"/>
            <a:headEnd/>
            <a:tailEnd/>
          </a:ln>
          <a:effectLst/>
        </p:spPr>
        <p:txBody>
          <a:bodyPr/>
          <a:lstStyle/>
          <a:p>
            <a:pPr algn="ctr"/>
            <a:r>
              <a:rPr lang="en-US" b="1">
                <a:latin typeface="Courier New" pitchFamily="49" charset="0"/>
              </a:rPr>
              <a:t>ra</a:t>
            </a:r>
          </a:p>
        </p:txBody>
      </p:sp>
      <p:sp>
        <p:nvSpPr>
          <p:cNvPr id="14365" name="Line 29"/>
          <p:cNvSpPr>
            <a:spLocks noChangeShapeType="1"/>
          </p:cNvSpPr>
          <p:nvPr/>
        </p:nvSpPr>
        <p:spPr bwMode="auto">
          <a:xfrm flipV="1">
            <a:off x="4521201" y="1649233"/>
            <a:ext cx="2468563" cy="1365251"/>
          </a:xfrm>
          <a:prstGeom prst="line">
            <a:avLst/>
          </a:prstGeom>
          <a:noFill/>
          <a:ln w="9525">
            <a:solidFill>
              <a:schemeClr val="tx1"/>
            </a:solidFill>
            <a:round/>
            <a:headEnd/>
            <a:tailEnd/>
          </a:ln>
          <a:effectLst/>
        </p:spPr>
        <p:txBody>
          <a:bodyPr/>
          <a:lstStyle/>
          <a:p>
            <a:endParaRPr lang="en-US"/>
          </a:p>
        </p:txBody>
      </p:sp>
      <p:sp>
        <p:nvSpPr>
          <p:cNvPr id="14366" name="Line 30"/>
          <p:cNvSpPr>
            <a:spLocks noChangeShapeType="1"/>
          </p:cNvSpPr>
          <p:nvPr/>
        </p:nvSpPr>
        <p:spPr bwMode="auto">
          <a:xfrm>
            <a:off x="4521201" y="4266746"/>
            <a:ext cx="2468563" cy="777875"/>
          </a:xfrm>
          <a:prstGeom prst="line">
            <a:avLst/>
          </a:prstGeom>
          <a:noFill/>
          <a:ln w="9525">
            <a:solidFill>
              <a:schemeClr val="tx1"/>
            </a:solidFill>
            <a:round/>
            <a:headEnd/>
            <a:tailEnd/>
          </a:ln>
          <a:effectLst/>
        </p:spPr>
        <p:txBody>
          <a:bodyPr/>
          <a:lstStyle/>
          <a:p>
            <a:endParaRPr lang="en-US"/>
          </a:p>
        </p:txBody>
      </p:sp>
      <p:sp>
        <p:nvSpPr>
          <p:cNvPr id="14367" name="Text Box 31"/>
          <p:cNvSpPr txBox="1">
            <a:spLocks noChangeArrowheads="1"/>
          </p:cNvSpPr>
          <p:nvPr/>
        </p:nvSpPr>
        <p:spPr bwMode="auto">
          <a:xfrm>
            <a:off x="6989764" y="4365171"/>
            <a:ext cx="2003425" cy="679450"/>
          </a:xfrm>
          <a:prstGeom prst="rect">
            <a:avLst/>
          </a:prstGeom>
          <a:noFill/>
          <a:ln w="38100">
            <a:solidFill>
              <a:schemeClr val="tx1"/>
            </a:solidFill>
            <a:miter lim="800000"/>
            <a:headEnd/>
            <a:tailEnd/>
          </a:ln>
          <a:effectLst/>
        </p:spPr>
        <p:txBody>
          <a:bodyPr/>
          <a:lstStyle/>
          <a:p>
            <a:pPr algn="ctr"/>
            <a:r>
              <a:rPr lang="en-US" b="1">
                <a:latin typeface="Courier New" pitchFamily="49" charset="0"/>
              </a:rPr>
              <a:t>Saved t Registers</a:t>
            </a:r>
          </a:p>
        </p:txBody>
      </p:sp>
      <p:sp>
        <p:nvSpPr>
          <p:cNvPr id="5" name="Vertical Title 4"/>
          <p:cNvSpPr>
            <a:spLocks noGrp="1"/>
          </p:cNvSpPr>
          <p:nvPr>
            <p:ph type="title" orient="vert"/>
          </p:nvPr>
        </p:nvSpPr>
        <p:spPr/>
        <p:txBody>
          <a:bodyPr/>
          <a:lstStyle/>
          <a:p>
            <a:r>
              <a:rPr lang="en-US" dirty="0"/>
              <a:t>bar() Stack Frame</a:t>
            </a:r>
          </a:p>
        </p:txBody>
      </p:sp>
      <p:sp>
        <p:nvSpPr>
          <p:cNvPr id="8" name="TextBox 7"/>
          <p:cNvSpPr txBox="1"/>
          <p:nvPr/>
        </p:nvSpPr>
        <p:spPr>
          <a:xfrm>
            <a:off x="1932215" y="255362"/>
            <a:ext cx="4181929" cy="646331"/>
          </a:xfrm>
          <a:prstGeom prst="rect">
            <a:avLst/>
          </a:prstGeom>
          <a:noFill/>
        </p:spPr>
        <p:txBody>
          <a:bodyPr wrap="square" rtlCol="0">
            <a:spAutoFit/>
          </a:bodyPr>
          <a:lstStyle/>
          <a:p>
            <a:r>
              <a:rPr lang="en-US" dirty="0"/>
              <a:t>main () </a:t>
            </a:r>
            <a:r>
              <a:rPr lang="en-US" dirty="0">
                <a:sym typeface="Wingdings"/>
              </a:rPr>
              <a:t> foo()  bar()  </a:t>
            </a:r>
            <a:r>
              <a:rPr lang="en-US" dirty="0" err="1">
                <a:sym typeface="Wingdings"/>
              </a:rPr>
              <a:t>baz</a:t>
            </a:r>
            <a:r>
              <a:rPr lang="en-US" dirty="0">
                <a:sym typeface="Wingdings"/>
              </a:rPr>
              <a:t>()</a:t>
            </a:r>
          </a:p>
          <a:p>
            <a:r>
              <a:rPr lang="en-US" dirty="0">
                <a:sym typeface="Wingdings"/>
              </a:rPr>
              <a:t>                  </a:t>
            </a:r>
            <a:r>
              <a:rPr lang="en-US" dirty="0">
                <a:solidFill>
                  <a:srgbClr val="008000"/>
                </a:solidFill>
                <a:sym typeface="Wingdings"/>
              </a:rPr>
              <a:t>no  </a:t>
            </a:r>
            <a:r>
              <a:rPr lang="en-US" dirty="0">
                <a:sym typeface="Wingdings"/>
              </a:rPr>
              <a:t>       </a:t>
            </a:r>
            <a:r>
              <a:rPr lang="en-US" dirty="0">
                <a:solidFill>
                  <a:schemeClr val="accent1">
                    <a:lumMod val="60000"/>
                    <a:lumOff val="40000"/>
                  </a:schemeClr>
                </a:solidFill>
                <a:sym typeface="Wingdings"/>
              </a:rPr>
              <a:t>yes </a:t>
            </a:r>
            <a:r>
              <a:rPr lang="en-US" dirty="0">
                <a:sym typeface="Wingdings"/>
              </a:rPr>
              <a:t>      </a:t>
            </a:r>
            <a:r>
              <a:rPr lang="en-US" dirty="0">
                <a:solidFill>
                  <a:srgbClr val="008000"/>
                </a:solidFill>
                <a:sym typeface="Wingdings"/>
              </a:rPr>
              <a:t>no</a:t>
            </a:r>
            <a:endParaRPr lang="en-US" dirty="0">
              <a:solidFill>
                <a:srgbClr val="008000"/>
              </a:solidFill>
            </a:endParaRPr>
          </a:p>
        </p:txBody>
      </p:sp>
      <p:sp>
        <p:nvSpPr>
          <p:cNvPr id="17" name="Text Box 22"/>
          <p:cNvSpPr txBox="1">
            <a:spLocks noChangeArrowheads="1"/>
          </p:cNvSpPr>
          <p:nvPr/>
        </p:nvSpPr>
        <p:spPr bwMode="auto">
          <a:xfrm>
            <a:off x="6989764" y="1649234"/>
            <a:ext cx="2003425" cy="679450"/>
          </a:xfrm>
          <a:prstGeom prst="rect">
            <a:avLst/>
          </a:prstGeom>
          <a:noFill/>
          <a:ln w="38100">
            <a:solidFill>
              <a:schemeClr val="tx1"/>
            </a:solidFill>
            <a:miter lim="800000"/>
            <a:headEnd/>
            <a:tailEnd/>
          </a:ln>
          <a:effectLst/>
        </p:spPr>
        <p:txBody>
          <a:bodyPr/>
          <a:lstStyle/>
          <a:p>
            <a:pPr algn="ctr"/>
            <a:r>
              <a:rPr lang="en-US" b="1" dirty="0">
                <a:latin typeface="Courier New" pitchFamily="49" charset="0"/>
              </a:rPr>
              <a:t>Local variables</a:t>
            </a:r>
          </a:p>
        </p:txBody>
      </p:sp>
      <p:sp>
        <p:nvSpPr>
          <p:cNvPr id="29" name="AutoShape 3"/>
          <p:cNvSpPr>
            <a:spLocks noChangeArrowheads="1"/>
          </p:cNvSpPr>
          <p:nvPr/>
        </p:nvSpPr>
        <p:spPr bwMode="auto">
          <a:xfrm>
            <a:off x="1606539" y="2328685"/>
            <a:ext cx="1476375" cy="809625"/>
          </a:xfrm>
          <a:prstGeom prst="rightArrowCallout">
            <a:avLst>
              <a:gd name="adj1" fmla="val 25000"/>
              <a:gd name="adj2" fmla="val 25000"/>
              <a:gd name="adj3" fmla="val 30392"/>
              <a:gd name="adj4" fmla="val 66667"/>
            </a:avLst>
          </a:prstGeom>
          <a:solidFill>
            <a:schemeClr val="accent1">
              <a:lumMod val="90000"/>
            </a:schemeClr>
          </a:solidFill>
          <a:ln w="9525">
            <a:solidFill>
              <a:schemeClr val="tx1"/>
            </a:solidFill>
            <a:miter lim="800000"/>
            <a:headEnd/>
            <a:tailEnd/>
          </a:ln>
          <a:effectLst/>
        </p:spPr>
        <p:txBody>
          <a:bodyPr wrap="none" anchor="ctr"/>
          <a:lstStyle/>
          <a:p>
            <a:pPr algn="ctr">
              <a:defRPr/>
            </a:pPr>
            <a:r>
              <a:rPr lang="en-US" b="1" dirty="0">
                <a:solidFill>
                  <a:schemeClr val="bg1"/>
                </a:solidFill>
                <a:ea typeface="+mn-ea"/>
              </a:rPr>
              <a:t>Frame</a:t>
            </a:r>
          </a:p>
          <a:p>
            <a:pPr algn="ctr">
              <a:defRPr/>
            </a:pPr>
            <a:r>
              <a:rPr lang="en-US" b="1" dirty="0">
                <a:solidFill>
                  <a:schemeClr val="bg1"/>
                </a:solidFill>
                <a:ea typeface="+mn-ea"/>
              </a:rPr>
              <a:t>Pointer</a:t>
            </a:r>
          </a:p>
        </p:txBody>
      </p:sp>
    </p:spTree>
    <p:extLst>
      <p:ext uri="{BB962C8B-B14F-4D97-AF65-F5344CB8AC3E}">
        <p14:creationId xmlns:p14="http://schemas.microsoft.com/office/powerpoint/2010/main" val="224654689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B821E28-245E-0BBF-EEE6-43A29678A47C}"/>
              </a:ext>
            </a:extLst>
          </p:cNvPr>
          <p:cNvSpPr>
            <a:spLocks noGrp="1"/>
          </p:cNvSpPr>
          <p:nvPr>
            <p:ph idx="1"/>
          </p:nvPr>
        </p:nvSpPr>
        <p:spPr/>
        <p:txBody>
          <a:bodyPr/>
          <a:lstStyle/>
          <a:p>
            <a:r>
              <a:rPr lang="en-US" dirty="0"/>
              <a:t>What do we do if there are no s registers to be saved during a procedure call?</a:t>
            </a:r>
          </a:p>
        </p:txBody>
      </p:sp>
      <p:sp>
        <p:nvSpPr>
          <p:cNvPr id="3" name="Title 2">
            <a:extLst>
              <a:ext uri="{FF2B5EF4-FFF2-40B4-BE49-F238E27FC236}">
                <a16:creationId xmlns:a16="http://schemas.microsoft.com/office/drawing/2014/main" id="{39A592B4-3CAA-1EFB-30C7-57A30A6114CB}"/>
              </a:ext>
            </a:extLst>
          </p:cNvPr>
          <p:cNvSpPr>
            <a:spLocks noGrp="1"/>
          </p:cNvSpPr>
          <p:nvPr>
            <p:ph type="title"/>
          </p:nvPr>
        </p:nvSpPr>
        <p:spPr/>
        <p:txBody>
          <a:bodyPr>
            <a:normAutofit fontScale="90000"/>
          </a:bodyPr>
          <a:lstStyle/>
          <a:p>
            <a:r>
              <a:rPr lang="en-US" dirty="0"/>
              <a:t>Question</a:t>
            </a:r>
          </a:p>
        </p:txBody>
      </p:sp>
      <p:sp>
        <p:nvSpPr>
          <p:cNvPr id="4" name="Text Placeholder 3">
            <a:extLst>
              <a:ext uri="{FF2B5EF4-FFF2-40B4-BE49-F238E27FC236}">
                <a16:creationId xmlns:a16="http://schemas.microsoft.com/office/drawing/2014/main" id="{92CCB5C7-3F4C-5DAE-C579-6FFD7BCBE655}"/>
              </a:ext>
            </a:extLst>
          </p:cNvPr>
          <p:cNvSpPr>
            <a:spLocks noGrp="1"/>
          </p:cNvSpPr>
          <p:nvPr>
            <p:ph type="body" sz="quarter" idx="10"/>
          </p:nvPr>
        </p:nvSpPr>
        <p:spPr>
          <a:xfrm>
            <a:off x="3305505" y="2680139"/>
            <a:ext cx="6611179" cy="3873062"/>
          </a:xfrm>
        </p:spPr>
        <p:txBody>
          <a:bodyPr>
            <a:normAutofit lnSpcReduction="10000"/>
          </a:bodyPr>
          <a:lstStyle/>
          <a:p>
            <a:r>
              <a:rPr lang="en-US" dirty="0"/>
              <a:t>Put a marker on the stack to indicate there are no saved s registers</a:t>
            </a:r>
          </a:p>
          <a:p>
            <a:r>
              <a:rPr lang="en-US" dirty="0"/>
              <a:t>Increment the stack pointer to leave room in case the s registers need to be saved later</a:t>
            </a:r>
          </a:p>
          <a:p>
            <a:r>
              <a:rPr lang="en-US" dirty="0"/>
              <a:t>Push a word of zero for every s register not saved</a:t>
            </a:r>
          </a:p>
          <a:p>
            <a:r>
              <a:rPr lang="en-US" dirty="0"/>
              <a:t>Nothing</a:t>
            </a:r>
          </a:p>
          <a:p>
            <a:pPr marL="0" indent="0">
              <a:buNone/>
            </a:pPr>
            <a:r>
              <a:rPr lang="en-US" dirty="0"/>
              <a:t>Today’s number is 77,131.</a:t>
            </a:r>
          </a:p>
        </p:txBody>
      </p:sp>
      <p:sp>
        <p:nvSpPr>
          <p:cNvPr id="5" name="Text Placeholder 4">
            <a:extLst>
              <a:ext uri="{FF2B5EF4-FFF2-40B4-BE49-F238E27FC236}">
                <a16:creationId xmlns:a16="http://schemas.microsoft.com/office/drawing/2014/main" id="{C346A07F-07B6-0D3F-F011-8B9476ED6C8C}"/>
              </a:ext>
            </a:extLst>
          </p:cNvPr>
          <p:cNvSpPr>
            <a:spLocks noGrp="1"/>
          </p:cNvSpPr>
          <p:nvPr>
            <p:ph type="body" sz="quarter" idx="11"/>
          </p:nvPr>
        </p:nvSpPr>
        <p:spPr/>
        <p:txBody>
          <a:bodyPr/>
          <a:lstStyle/>
          <a:p>
            <a:r>
              <a:rPr lang="en-US" dirty="0"/>
              <a:t>68</a:t>
            </a:r>
          </a:p>
        </p:txBody>
      </p:sp>
      <p:sp>
        <p:nvSpPr>
          <p:cNvPr id="6" name="Left Arrow 5">
            <a:extLst>
              <a:ext uri="{FF2B5EF4-FFF2-40B4-BE49-F238E27FC236}">
                <a16:creationId xmlns:a16="http://schemas.microsoft.com/office/drawing/2014/main" id="{84B1F030-918C-C2E5-EC94-265A78DEBA8D}"/>
              </a:ext>
            </a:extLst>
          </p:cNvPr>
          <p:cNvSpPr/>
          <p:nvPr/>
        </p:nvSpPr>
        <p:spPr>
          <a:xfrm rot="10800000">
            <a:off x="2275316" y="5491893"/>
            <a:ext cx="662152" cy="29429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305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We keep track of a frame pointer because</a:t>
            </a:r>
          </a:p>
        </p:txBody>
      </p:sp>
      <p:sp>
        <p:nvSpPr>
          <p:cNvPr id="2" name="Title 1"/>
          <p:cNvSpPr>
            <a:spLocks noGrp="1"/>
          </p:cNvSpPr>
          <p:nvPr>
            <p:ph type="title"/>
          </p:nvPr>
        </p:nvSpPr>
        <p:spPr/>
        <p:txBody>
          <a:bodyPr>
            <a:normAutofit fontScale="90000"/>
          </a:bodyPr>
          <a:lstStyle/>
          <a:p>
            <a:r>
              <a:rPr lang="en-US" dirty="0"/>
              <a:t>Question</a:t>
            </a:r>
          </a:p>
        </p:txBody>
      </p:sp>
      <p:sp>
        <p:nvSpPr>
          <p:cNvPr id="5" name="Text Placeholder 4">
            <a:extLst>
              <a:ext uri="{FF2B5EF4-FFF2-40B4-BE49-F238E27FC236}">
                <a16:creationId xmlns:a16="http://schemas.microsoft.com/office/drawing/2014/main" id="{08251984-048E-2D4B-97B7-3D05D39FB102}"/>
              </a:ext>
            </a:extLst>
          </p:cNvPr>
          <p:cNvSpPr>
            <a:spLocks noGrp="1"/>
          </p:cNvSpPr>
          <p:nvPr>
            <p:ph type="body" sz="quarter" idx="10"/>
          </p:nvPr>
        </p:nvSpPr>
        <p:spPr/>
        <p:txBody>
          <a:bodyPr>
            <a:normAutofit lnSpcReduction="10000"/>
          </a:bodyPr>
          <a:lstStyle/>
          <a:p>
            <a:r>
              <a:rPr lang="en-US" dirty="0"/>
              <a:t>It’s faster to access a variable through the frame pointer than it is to access through the stack pointer.</a:t>
            </a:r>
          </a:p>
          <a:p>
            <a:r>
              <a:rPr lang="en-US" dirty="0"/>
              <a:t>I can’t explain why we waste one of our valuable registers doing this.</a:t>
            </a:r>
          </a:p>
          <a:p>
            <a:r>
              <a:rPr lang="en-US" dirty="0"/>
              <a:t>It was done in the first RISC machine and so we always do it the same way.</a:t>
            </a:r>
          </a:p>
          <a:p>
            <a:r>
              <a:rPr lang="en-US" dirty="0"/>
              <a:t>It gives us a single, consistent, constant offset to reference the local variables in a stack frame.</a:t>
            </a:r>
          </a:p>
          <a:p>
            <a:endParaRPr lang="en-US" dirty="0"/>
          </a:p>
        </p:txBody>
      </p:sp>
      <p:sp>
        <p:nvSpPr>
          <p:cNvPr id="6" name="Text Placeholder 5">
            <a:extLst>
              <a:ext uri="{FF2B5EF4-FFF2-40B4-BE49-F238E27FC236}">
                <a16:creationId xmlns:a16="http://schemas.microsoft.com/office/drawing/2014/main" id="{AE7C4C4C-C78D-0245-A890-C2F632193D0F}"/>
              </a:ext>
            </a:extLst>
          </p:cNvPr>
          <p:cNvSpPr>
            <a:spLocks noGrp="1"/>
          </p:cNvSpPr>
          <p:nvPr>
            <p:ph type="body" sz="quarter" idx="11"/>
          </p:nvPr>
        </p:nvSpPr>
        <p:spPr/>
        <p:txBody>
          <a:bodyPr/>
          <a:lstStyle/>
          <a:p>
            <a:r>
              <a:rPr lang="en-US" dirty="0"/>
              <a:t>69</a:t>
            </a:r>
          </a:p>
        </p:txBody>
      </p:sp>
      <p:sp>
        <p:nvSpPr>
          <p:cNvPr id="4" name="Left Arrow 3">
            <a:extLst>
              <a:ext uri="{FF2B5EF4-FFF2-40B4-BE49-F238E27FC236}">
                <a16:creationId xmlns:a16="http://schemas.microsoft.com/office/drawing/2014/main" id="{5FCB96EB-1FDF-C74C-B138-E2BD30A4E5A9}"/>
              </a:ext>
            </a:extLst>
          </p:cNvPr>
          <p:cNvSpPr/>
          <p:nvPr/>
        </p:nvSpPr>
        <p:spPr>
          <a:xfrm>
            <a:off x="10681412" y="5744141"/>
            <a:ext cx="662152" cy="29429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1307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Moving forward</a:t>
            </a:r>
          </a:p>
        </p:txBody>
      </p:sp>
      <p:sp>
        <p:nvSpPr>
          <p:cNvPr id="3" name="Content Placeholder 2"/>
          <p:cNvSpPr>
            <a:spLocks noGrp="1"/>
          </p:cNvSpPr>
          <p:nvPr>
            <p:ph idx="1"/>
          </p:nvPr>
        </p:nvSpPr>
        <p:spPr/>
        <p:txBody>
          <a:bodyPr/>
          <a:lstStyle/>
          <a:p>
            <a:r>
              <a:rPr lang="en-US" dirty="0"/>
              <a:t>Making design choices</a:t>
            </a:r>
          </a:p>
          <a:p>
            <a:pPr lvl="1"/>
            <a:r>
              <a:rPr lang="en-US" dirty="0"/>
              <a:t>Additional instruction attributes</a:t>
            </a:r>
          </a:p>
          <a:p>
            <a:pPr lvl="1"/>
            <a:r>
              <a:rPr lang="en-US" dirty="0"/>
              <a:t>Addressing modes</a:t>
            </a:r>
          </a:p>
          <a:p>
            <a:pPr lvl="1"/>
            <a:r>
              <a:rPr lang="en-US" dirty="0"/>
              <a:t>Architecture styles</a:t>
            </a:r>
          </a:p>
          <a:p>
            <a:pPr lvl="1"/>
            <a:r>
              <a:rPr lang="en-US" dirty="0"/>
              <a:t>Instruction formats</a:t>
            </a:r>
          </a:p>
          <a:p>
            <a:r>
              <a:rPr lang="en-US" dirty="0"/>
              <a:t>The LC-2200</a:t>
            </a:r>
          </a:p>
          <a:p>
            <a:pPr lvl="1"/>
            <a:r>
              <a:rPr lang="en-US" dirty="0"/>
              <a:t>Instructions</a:t>
            </a:r>
          </a:p>
          <a:p>
            <a:pPr lvl="1"/>
            <a:r>
              <a:rPr lang="en-US" dirty="0"/>
              <a:t>Registers</a:t>
            </a:r>
          </a:p>
          <a:p>
            <a:pPr lvl="1"/>
            <a:r>
              <a:rPr lang="en-US" dirty="0"/>
              <a:t>Stack frame</a:t>
            </a:r>
          </a:p>
        </p:txBody>
      </p:sp>
    </p:spTree>
    <p:extLst>
      <p:ext uri="{BB962C8B-B14F-4D97-AF65-F5344CB8AC3E}">
        <p14:creationId xmlns:p14="http://schemas.microsoft.com/office/powerpoint/2010/main" val="91262669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We Have to Make Many Choices</a:t>
            </a:r>
            <a:r>
              <a:rPr lang="mr-IN" dirty="0"/>
              <a:t>…</a:t>
            </a:r>
            <a:endParaRPr lang="en-US" dirty="0"/>
          </a:p>
        </p:txBody>
      </p:sp>
      <p:sp>
        <p:nvSpPr>
          <p:cNvPr id="3" name="Content Placeholder 2"/>
          <p:cNvSpPr>
            <a:spLocks noGrp="1"/>
          </p:cNvSpPr>
          <p:nvPr>
            <p:ph idx="1"/>
          </p:nvPr>
        </p:nvSpPr>
        <p:spPr/>
        <p:txBody>
          <a:bodyPr>
            <a:normAutofit lnSpcReduction="10000"/>
          </a:bodyPr>
          <a:lstStyle/>
          <a:p>
            <a:r>
              <a:rPr lang="en-US" dirty="0"/>
              <a:t>Specific set of arithmetic and logic instructions</a:t>
            </a:r>
          </a:p>
          <a:p>
            <a:r>
              <a:rPr lang="en-US" dirty="0"/>
              <a:t>Addressing modes</a:t>
            </a:r>
          </a:p>
          <a:p>
            <a:r>
              <a:rPr lang="en-US" dirty="0"/>
              <a:t>Architectural style</a:t>
            </a:r>
          </a:p>
          <a:p>
            <a:r>
              <a:rPr lang="en-US" dirty="0"/>
              <a:t>Memory layout of the instruction (instruction format)  </a:t>
            </a:r>
          </a:p>
          <a:p>
            <a:r>
              <a:rPr lang="en-US" dirty="0"/>
              <a:t>Drivers of these decisions</a:t>
            </a:r>
          </a:p>
          <a:p>
            <a:pPr lvl="1"/>
            <a:r>
              <a:rPr lang="en-US" dirty="0"/>
              <a:t>Technology trends </a:t>
            </a:r>
          </a:p>
          <a:p>
            <a:pPr lvl="1"/>
            <a:r>
              <a:rPr lang="en-US" dirty="0"/>
              <a:t>Implementation feasibility</a:t>
            </a:r>
          </a:p>
          <a:p>
            <a:pPr lvl="1"/>
            <a:r>
              <a:rPr lang="en-US" dirty="0"/>
              <a:t>Goal of elegant/efficient support for high-level language constructs. </a:t>
            </a:r>
          </a:p>
        </p:txBody>
      </p:sp>
    </p:spTree>
    <p:extLst>
      <p:ext uri="{BB962C8B-B14F-4D97-AF65-F5344CB8AC3E}">
        <p14:creationId xmlns:p14="http://schemas.microsoft.com/office/powerpoint/2010/main" val="3238707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dissolve">
                                      <p:cBhvr>
                                        <p:cTn id="30" dur="500"/>
                                        <p:tgtEl>
                                          <p:spTgt spid="3">
                                            <p:txEl>
                                              <p:pRg st="5" end="5"/>
                                            </p:txEl>
                                          </p:spTgt>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dissolve">
                                      <p:cBhvr>
                                        <p:cTn id="33" dur="500"/>
                                        <p:tgtEl>
                                          <p:spTgt spid="3">
                                            <p:txEl>
                                              <p:pRg st="6" end="6"/>
                                            </p:txEl>
                                          </p:spTgt>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dissolve">
                                      <p:cBhvr>
                                        <p:cTn id="3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Additional Register Instruction Attributes</a:t>
            </a:r>
          </a:p>
        </p:txBody>
      </p:sp>
      <p:sp>
        <p:nvSpPr>
          <p:cNvPr id="3" name="Content Placeholder 2"/>
          <p:cNvSpPr>
            <a:spLocks noGrp="1"/>
          </p:cNvSpPr>
          <p:nvPr>
            <p:ph idx="1"/>
          </p:nvPr>
        </p:nvSpPr>
        <p:spPr/>
        <p:txBody>
          <a:bodyPr>
            <a:normAutofit/>
          </a:bodyPr>
          <a:lstStyle/>
          <a:p>
            <a:r>
              <a:rPr lang="en-US" dirty="0"/>
              <a:t>MIPS</a:t>
            </a:r>
          </a:p>
          <a:p>
            <a:pPr lvl="1"/>
            <a:r>
              <a:rPr lang="en-US" dirty="0"/>
              <a:t>Special instructions exist for extracting bytes</a:t>
            </a:r>
          </a:p>
          <a:p>
            <a:r>
              <a:rPr lang="en-US" dirty="0"/>
              <a:t>DEC Alpha</a:t>
            </a:r>
          </a:p>
          <a:p>
            <a:pPr lvl="1"/>
            <a:r>
              <a:rPr lang="en-US" dirty="0"/>
              <a:t>Instructions for loading and storing different sizes</a:t>
            </a:r>
          </a:p>
          <a:p>
            <a:r>
              <a:rPr lang="en-US" dirty="0"/>
              <a:t>Some architectures have predefined values in registers</a:t>
            </a:r>
          </a:p>
          <a:p>
            <a:pPr lvl="1"/>
            <a:r>
              <a:rPr lang="en-US" dirty="0"/>
              <a:t>e.g. 0, 1, etc.</a:t>
            </a:r>
          </a:p>
          <a:p>
            <a:r>
              <a:rPr lang="en-US" dirty="0"/>
              <a:t>DEC VAX (32-bit follow-on to the PDP-11), ARM</a:t>
            </a:r>
          </a:p>
          <a:p>
            <a:pPr lvl="1"/>
            <a:r>
              <a:rPr lang="en-US" dirty="0"/>
              <a:t>Single instruction to load or store all registers</a:t>
            </a:r>
          </a:p>
        </p:txBody>
      </p:sp>
    </p:spTree>
    <p:extLst>
      <p:ext uri="{BB962C8B-B14F-4D97-AF65-F5344CB8AC3E}">
        <p14:creationId xmlns:p14="http://schemas.microsoft.com/office/powerpoint/2010/main" val="1177637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ssolve">
                                      <p:cBhvr>
                                        <p:cTn id="23" dur="500"/>
                                        <p:tgtEl>
                                          <p:spTgt spid="3">
                                            <p:txEl>
                                              <p:pRg st="4" end="4"/>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dissolv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dissolve">
                                      <p:cBhvr>
                                        <p:cTn id="31" dur="500"/>
                                        <p:tgtEl>
                                          <p:spTgt spid="3">
                                            <p:txEl>
                                              <p:pRg st="6" end="6"/>
                                            </p:txEl>
                                          </p:spTgt>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dissolve">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More Addressing Modes</a:t>
            </a:r>
          </a:p>
        </p:txBody>
      </p:sp>
      <p:sp>
        <p:nvSpPr>
          <p:cNvPr id="3" name="Content Placeholder 2"/>
          <p:cNvSpPr>
            <a:spLocks noGrp="1"/>
          </p:cNvSpPr>
          <p:nvPr>
            <p:ph idx="1"/>
          </p:nvPr>
        </p:nvSpPr>
        <p:spPr>
          <a:xfrm>
            <a:off x="3305504" y="1953792"/>
            <a:ext cx="7076747" cy="4609210"/>
          </a:xfrm>
        </p:spPr>
        <p:txBody>
          <a:bodyPr>
            <a:normAutofit lnSpcReduction="10000"/>
          </a:bodyPr>
          <a:lstStyle/>
          <a:p>
            <a:r>
              <a:rPr lang="en-US" dirty="0"/>
              <a:t>All those we've seen</a:t>
            </a:r>
          </a:p>
          <a:p>
            <a:pPr lvl="1"/>
            <a:r>
              <a:rPr lang="en-US" dirty="0"/>
              <a:t>Register</a:t>
            </a:r>
          </a:p>
          <a:p>
            <a:pPr lvl="1"/>
            <a:r>
              <a:rPr lang="en-US" dirty="0"/>
              <a:t>PC-relative</a:t>
            </a:r>
          </a:p>
          <a:p>
            <a:pPr lvl="1"/>
            <a:r>
              <a:rPr lang="en-US" dirty="0" err="1"/>
              <a:t>Base+offset</a:t>
            </a:r>
            <a:endParaRPr lang="en-US" dirty="0"/>
          </a:p>
          <a:p>
            <a:pPr lvl="1"/>
            <a:r>
              <a:rPr lang="en-US" dirty="0" err="1"/>
              <a:t>Base+index</a:t>
            </a:r>
            <a:endParaRPr lang="en-US" dirty="0"/>
          </a:p>
          <a:p>
            <a:r>
              <a:rPr lang="en-US" dirty="0"/>
              <a:t>Additional modes</a:t>
            </a:r>
          </a:p>
          <a:p>
            <a:pPr lvl="1"/>
            <a:r>
              <a:rPr lang="en-US" dirty="0"/>
              <a:t>Indirect addressing</a:t>
            </a:r>
          </a:p>
          <a:p>
            <a:pPr lvl="1">
              <a:buNone/>
            </a:pPr>
            <a:r>
              <a:rPr lang="en-US" b="1" dirty="0">
                <a:latin typeface="Courier New" pitchFamily="49" charset="0"/>
                <a:cs typeface="Courier New" pitchFamily="49" charset="0"/>
              </a:rPr>
              <a:t>    </a:t>
            </a:r>
            <a:r>
              <a:rPr lang="en-US" b="1" dirty="0" err="1">
                <a:latin typeface="Courier New" pitchFamily="49" charset="0"/>
                <a:cs typeface="Courier New" pitchFamily="49" charset="0"/>
              </a:rPr>
              <a:t>ld</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ra</a:t>
            </a:r>
            <a:endParaRPr lang="en-US" b="1" dirty="0">
              <a:latin typeface="Courier New" pitchFamily="49" charset="0"/>
              <a:cs typeface="Courier New" pitchFamily="49" charset="0"/>
            </a:endParaRPr>
          </a:p>
          <a:p>
            <a:r>
              <a:rPr lang="en-US" dirty="0"/>
              <a:t>Pseudo-direct addressing</a:t>
            </a:r>
          </a:p>
          <a:p>
            <a:pPr lvl="1"/>
            <a:r>
              <a:rPr lang="en-US" dirty="0"/>
              <a:t>Address is formed from first 6 bits of PC and last 26 bits of instruction</a:t>
            </a:r>
          </a:p>
        </p:txBody>
      </p:sp>
    </p:spTree>
    <p:extLst>
      <p:ext uri="{BB962C8B-B14F-4D97-AF65-F5344CB8AC3E}">
        <p14:creationId xmlns:p14="http://schemas.microsoft.com/office/powerpoint/2010/main" val="136111448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Styles</a:t>
            </a:r>
          </a:p>
        </p:txBody>
      </p:sp>
      <p:sp>
        <p:nvSpPr>
          <p:cNvPr id="3" name="Content Placeholder 2"/>
          <p:cNvSpPr>
            <a:spLocks noGrp="1"/>
          </p:cNvSpPr>
          <p:nvPr>
            <p:ph idx="1"/>
          </p:nvPr>
        </p:nvSpPr>
        <p:spPr>
          <a:xfrm>
            <a:off x="3305504" y="2133600"/>
            <a:ext cx="7076747" cy="4453384"/>
          </a:xfrm>
        </p:spPr>
        <p:txBody>
          <a:bodyPr vert="horz" lIns="91440" tIns="45720" rIns="91440" bIns="45720" rtlCol="0">
            <a:normAutofit/>
          </a:bodyPr>
          <a:lstStyle/>
          <a:p>
            <a:pPr lvl="0"/>
            <a:r>
              <a:rPr lang="en-US" dirty="0"/>
              <a:t>Accumulator oriented</a:t>
            </a:r>
          </a:p>
          <a:p>
            <a:pPr lvl="1"/>
            <a:r>
              <a:rPr lang="en-US" dirty="0"/>
              <a:t>Early digital computers</a:t>
            </a:r>
          </a:p>
          <a:p>
            <a:pPr lvl="0"/>
            <a:r>
              <a:rPr lang="en-US" dirty="0"/>
              <a:t>Stack oriented</a:t>
            </a:r>
          </a:p>
          <a:p>
            <a:pPr lvl="1"/>
            <a:r>
              <a:rPr lang="en-US" dirty="0"/>
              <a:t>Burroughs</a:t>
            </a:r>
          </a:p>
          <a:p>
            <a:pPr lvl="0"/>
            <a:r>
              <a:rPr lang="en-US" dirty="0"/>
              <a:t>Register-Memory oriented</a:t>
            </a:r>
          </a:p>
          <a:p>
            <a:pPr lvl="1"/>
            <a:r>
              <a:rPr lang="en-US" dirty="0"/>
              <a:t>IBM s/360, DEC VAX, et al</a:t>
            </a:r>
          </a:p>
          <a:p>
            <a:pPr lvl="1"/>
            <a:r>
              <a:rPr lang="en-US" dirty="0"/>
              <a:t>Intel x86</a:t>
            </a:r>
          </a:p>
          <a:p>
            <a:pPr lvl="0"/>
            <a:r>
              <a:rPr lang="en-US" dirty="0"/>
              <a:t>Register-Register oriented</a:t>
            </a:r>
          </a:p>
          <a:p>
            <a:pPr lvl="1"/>
            <a:r>
              <a:rPr lang="en-US" dirty="0"/>
              <a:t>MIPS, Alpha, ARM, Power PC, CDC 6600</a:t>
            </a:r>
          </a:p>
          <a:p>
            <a:endParaRPr lang="en-US" dirty="0"/>
          </a:p>
        </p:txBody>
      </p:sp>
    </p:spTree>
    <p:extLst>
      <p:ext uri="{BB962C8B-B14F-4D97-AF65-F5344CB8AC3E}">
        <p14:creationId xmlns:p14="http://schemas.microsoft.com/office/powerpoint/2010/main" val="78945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ssolve">
                                      <p:cBhvr>
                                        <p:cTn id="23" dur="500"/>
                                        <p:tgtEl>
                                          <p:spTgt spid="3">
                                            <p:txEl>
                                              <p:pRg st="4" end="4"/>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dissolve">
                                      <p:cBhvr>
                                        <p:cTn id="26" dur="500"/>
                                        <p:tgtEl>
                                          <p:spTgt spid="3">
                                            <p:txEl>
                                              <p:pRg st="5" end="5"/>
                                            </p:txEl>
                                          </p:spTgt>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dissolv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dissolve">
                                      <p:cBhvr>
                                        <p:cTn id="34" dur="500"/>
                                        <p:tgtEl>
                                          <p:spTgt spid="3">
                                            <p:txEl>
                                              <p:pRg st="7" end="7"/>
                                            </p:txEl>
                                          </p:spTgt>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dissolve">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Instruction Formats</a:t>
            </a:r>
          </a:p>
        </p:txBody>
      </p:sp>
      <p:sp>
        <p:nvSpPr>
          <p:cNvPr id="3" name="Content Placeholder 2"/>
          <p:cNvSpPr>
            <a:spLocks noGrp="1"/>
          </p:cNvSpPr>
          <p:nvPr>
            <p:ph idx="1"/>
          </p:nvPr>
        </p:nvSpPr>
        <p:spPr>
          <a:xfrm>
            <a:off x="3305504" y="2133600"/>
            <a:ext cx="7076747" cy="4724400"/>
          </a:xfrm>
        </p:spPr>
        <p:txBody>
          <a:bodyPr>
            <a:normAutofit fontScale="92500" lnSpcReduction="20000"/>
          </a:bodyPr>
          <a:lstStyle/>
          <a:p>
            <a:pPr lvl="0"/>
            <a:r>
              <a:rPr lang="en-US" dirty="0"/>
              <a:t>Zero Operand Instructions</a:t>
            </a:r>
          </a:p>
          <a:p>
            <a:pPr lvl="1"/>
            <a:r>
              <a:rPr lang="en-US" dirty="0"/>
              <a:t>Halt, NOP</a:t>
            </a:r>
          </a:p>
          <a:p>
            <a:pPr lvl="1"/>
            <a:r>
              <a:rPr lang="en-US" dirty="0"/>
              <a:t>Stack machines: Add, Sub </a:t>
            </a:r>
          </a:p>
          <a:p>
            <a:pPr lvl="0"/>
            <a:r>
              <a:rPr lang="en-US" dirty="0"/>
              <a:t>One Operand Instructions</a:t>
            </a:r>
          </a:p>
          <a:p>
            <a:pPr lvl="1"/>
            <a:r>
              <a:rPr lang="en-US" dirty="0"/>
              <a:t>Inc, Dec, </a:t>
            </a:r>
            <a:r>
              <a:rPr lang="en-US" dirty="0" err="1"/>
              <a:t>Neg</a:t>
            </a:r>
            <a:r>
              <a:rPr lang="en-US" dirty="0"/>
              <a:t>, Not</a:t>
            </a:r>
          </a:p>
          <a:p>
            <a:pPr lvl="1"/>
            <a:r>
              <a:rPr lang="en-US" dirty="0"/>
              <a:t>Accumulator machines: Load M, Add M</a:t>
            </a:r>
          </a:p>
          <a:p>
            <a:pPr lvl="0"/>
            <a:r>
              <a:rPr lang="en-US" dirty="0"/>
              <a:t>Two Operand Instructions</a:t>
            </a:r>
          </a:p>
          <a:p>
            <a:pPr lvl="1"/>
            <a:r>
              <a:rPr lang="en-US" dirty="0"/>
              <a:t>Add r1, r2 (i.e. r1 = r1 + r2)</a:t>
            </a:r>
          </a:p>
          <a:p>
            <a:pPr lvl="1"/>
            <a:r>
              <a:rPr lang="en-US" dirty="0" err="1"/>
              <a:t>Mov</a:t>
            </a:r>
            <a:r>
              <a:rPr lang="en-US" dirty="0"/>
              <a:t> r1, r2</a:t>
            </a:r>
          </a:p>
          <a:p>
            <a:pPr lvl="0"/>
            <a:r>
              <a:rPr lang="en-US" dirty="0"/>
              <a:t>Three Operand Instructions</a:t>
            </a:r>
          </a:p>
          <a:p>
            <a:pPr lvl="1"/>
            <a:r>
              <a:rPr lang="en-US" dirty="0"/>
              <a:t>Add r1, r2, r3</a:t>
            </a:r>
          </a:p>
          <a:p>
            <a:pPr lvl="1"/>
            <a:r>
              <a:rPr lang="en-US" dirty="0"/>
              <a:t>Load rd, </a:t>
            </a:r>
            <a:r>
              <a:rPr lang="en-US" dirty="0" err="1"/>
              <a:t>rb</a:t>
            </a:r>
            <a:r>
              <a:rPr lang="en-US" dirty="0"/>
              <a:t>, offset</a:t>
            </a:r>
          </a:p>
        </p:txBody>
      </p:sp>
    </p:spTree>
    <p:extLst>
      <p:ext uri="{BB962C8B-B14F-4D97-AF65-F5344CB8AC3E}">
        <p14:creationId xmlns:p14="http://schemas.microsoft.com/office/powerpoint/2010/main" val="403390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dissolve">
                                      <p:cBhvr>
                                        <p:cTn id="21" dur="500"/>
                                        <p:tgtEl>
                                          <p:spTgt spid="3">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dissolv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dissolve">
                                      <p:cBhvr>
                                        <p:cTn id="29" dur="500"/>
                                        <p:tgtEl>
                                          <p:spTgt spid="3">
                                            <p:txEl>
                                              <p:pRg st="6" end="6"/>
                                            </p:txEl>
                                          </p:spTgt>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dissolve">
                                      <p:cBhvr>
                                        <p:cTn id="32" dur="500"/>
                                        <p:tgtEl>
                                          <p:spTgt spid="3">
                                            <p:txEl>
                                              <p:pRg st="7" end="7"/>
                                            </p:txEl>
                                          </p:spTgt>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dissolve">
                                      <p:cBhvr>
                                        <p:cTn id="35" dur="500"/>
                                        <p:tgtEl>
                                          <p:spTgt spid="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dissolve">
                                      <p:cBhvr>
                                        <p:cTn id="40" dur="500"/>
                                        <p:tgtEl>
                                          <p:spTgt spid="3">
                                            <p:txEl>
                                              <p:pRg st="9" end="9"/>
                                            </p:txEl>
                                          </p:spTgt>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dissolve">
                                      <p:cBhvr>
                                        <p:cTn id="43" dur="500"/>
                                        <p:tgtEl>
                                          <p:spTgt spid="3">
                                            <p:txEl>
                                              <p:pRg st="10" end="10"/>
                                            </p:txEl>
                                          </p:spTgt>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dissolve">
                                      <p:cBhvr>
                                        <p:cTn id="46"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Group 4"/>
          <p:cNvGrpSpPr>
            <a:grpSpLocks noChangeAspect="1"/>
          </p:cNvGrpSpPr>
          <p:nvPr/>
        </p:nvGrpSpPr>
        <p:grpSpPr bwMode="auto">
          <a:xfrm>
            <a:off x="4267200" y="1624508"/>
            <a:ext cx="3657600" cy="2387600"/>
            <a:chOff x="2805" y="20"/>
            <a:chExt cx="7200" cy="4834"/>
          </a:xfrm>
        </p:grpSpPr>
        <p:sp>
          <p:nvSpPr>
            <p:cNvPr id="5123" name="AutoShape 5"/>
            <p:cNvSpPr>
              <a:spLocks noChangeAspect="1" noChangeArrowheads="1"/>
            </p:cNvSpPr>
            <p:nvPr/>
          </p:nvSpPr>
          <p:spPr bwMode="auto">
            <a:xfrm>
              <a:off x="2805" y="20"/>
              <a:ext cx="7200" cy="48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5124" name="Text Box 6"/>
            <p:cNvSpPr txBox="1">
              <a:spLocks noChangeArrowheads="1"/>
            </p:cNvSpPr>
            <p:nvPr/>
          </p:nvSpPr>
          <p:spPr bwMode="auto">
            <a:xfrm>
              <a:off x="3105" y="20"/>
              <a:ext cx="1720" cy="4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1265" tIns="30632" rIns="61265" bIns="30632">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200" b="1">
                  <a:solidFill>
                    <a:srgbClr val="000000"/>
                  </a:solidFill>
                </a:rPr>
                <a:t>Processor</a:t>
              </a:r>
              <a:endParaRPr lang="en-US" b="1"/>
            </a:p>
          </p:txBody>
        </p:sp>
        <p:sp>
          <p:nvSpPr>
            <p:cNvPr id="5125" name="Oval 7"/>
            <p:cNvSpPr>
              <a:spLocks noChangeArrowheads="1"/>
            </p:cNvSpPr>
            <p:nvPr/>
          </p:nvSpPr>
          <p:spPr bwMode="auto">
            <a:xfrm>
              <a:off x="2805" y="637"/>
              <a:ext cx="2100" cy="2263"/>
            </a:xfrm>
            <a:prstGeom prst="ellipse">
              <a:avLst/>
            </a:prstGeom>
            <a:noFill/>
            <a:ln w="9525">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126" name="Text Box 8"/>
            <p:cNvSpPr txBox="1">
              <a:spLocks noChangeArrowheads="1"/>
            </p:cNvSpPr>
            <p:nvPr/>
          </p:nvSpPr>
          <p:spPr bwMode="auto">
            <a:xfrm>
              <a:off x="7805" y="1460"/>
              <a:ext cx="1400" cy="4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61265" tIns="30632" rIns="61265" bIns="30632">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200" b="1">
                  <a:solidFill>
                    <a:srgbClr val="000000"/>
                  </a:solidFill>
                </a:rPr>
                <a:t>Memory</a:t>
              </a:r>
              <a:endParaRPr lang="en-US" b="1"/>
            </a:p>
          </p:txBody>
        </p:sp>
        <p:sp>
          <p:nvSpPr>
            <p:cNvPr id="5127" name="Rectangle 9"/>
            <p:cNvSpPr>
              <a:spLocks noChangeArrowheads="1"/>
            </p:cNvSpPr>
            <p:nvPr/>
          </p:nvSpPr>
          <p:spPr bwMode="auto">
            <a:xfrm>
              <a:off x="7105" y="946"/>
              <a:ext cx="2800" cy="1542"/>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128" name="Rectangle 10"/>
            <p:cNvSpPr>
              <a:spLocks noChangeArrowheads="1"/>
            </p:cNvSpPr>
            <p:nvPr/>
          </p:nvSpPr>
          <p:spPr bwMode="auto">
            <a:xfrm>
              <a:off x="7105" y="3414"/>
              <a:ext cx="2900" cy="144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129" name="Text Box 11"/>
            <p:cNvSpPr txBox="1">
              <a:spLocks noChangeArrowheads="1"/>
            </p:cNvSpPr>
            <p:nvPr/>
          </p:nvSpPr>
          <p:spPr bwMode="auto">
            <a:xfrm>
              <a:off x="7899" y="3825"/>
              <a:ext cx="1383" cy="4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1265" tIns="30632" rIns="61265" bIns="30632">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200" b="1">
                  <a:solidFill>
                    <a:srgbClr val="000000"/>
                  </a:solidFill>
                </a:rPr>
                <a:t>Devices</a:t>
              </a:r>
              <a:endParaRPr lang="en-US" b="1"/>
            </a:p>
          </p:txBody>
        </p:sp>
        <p:sp>
          <p:nvSpPr>
            <p:cNvPr id="5130" name="Line 12"/>
            <p:cNvSpPr>
              <a:spLocks noChangeShapeType="1"/>
            </p:cNvSpPr>
            <p:nvPr/>
          </p:nvSpPr>
          <p:spPr bwMode="auto">
            <a:xfrm>
              <a:off x="4905" y="1768"/>
              <a:ext cx="220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131" name="Line 13"/>
            <p:cNvSpPr>
              <a:spLocks noChangeShapeType="1"/>
            </p:cNvSpPr>
            <p:nvPr/>
          </p:nvSpPr>
          <p:spPr bwMode="auto">
            <a:xfrm>
              <a:off x="6005" y="1768"/>
              <a:ext cx="0" cy="2469"/>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132" name="Line 14"/>
            <p:cNvSpPr>
              <a:spLocks noChangeShapeType="1"/>
            </p:cNvSpPr>
            <p:nvPr/>
          </p:nvSpPr>
          <p:spPr bwMode="auto">
            <a:xfrm>
              <a:off x="6005" y="4237"/>
              <a:ext cx="110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133" name="Text Box 15"/>
            <p:cNvSpPr txBox="1">
              <a:spLocks noChangeArrowheads="1"/>
            </p:cNvSpPr>
            <p:nvPr/>
          </p:nvSpPr>
          <p:spPr bwMode="auto">
            <a:xfrm>
              <a:off x="3405" y="1151"/>
              <a:ext cx="843" cy="489"/>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lIns="61265" tIns="30632" rIns="61265" bIns="30632"/>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200" b="1">
                  <a:solidFill>
                    <a:srgbClr val="000000"/>
                  </a:solidFill>
                </a:rPr>
                <a:t>ALU</a:t>
              </a:r>
              <a:endParaRPr lang="en-US" b="1"/>
            </a:p>
          </p:txBody>
        </p:sp>
        <p:sp>
          <p:nvSpPr>
            <p:cNvPr id="5134" name="Text Box 16"/>
            <p:cNvSpPr txBox="1">
              <a:spLocks noChangeArrowheads="1"/>
            </p:cNvSpPr>
            <p:nvPr/>
          </p:nvSpPr>
          <p:spPr bwMode="auto">
            <a:xfrm>
              <a:off x="3105" y="1871"/>
              <a:ext cx="1526" cy="463"/>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lIns="61265" tIns="30632" rIns="61265" bIns="30632"/>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200" b="1">
                  <a:solidFill>
                    <a:srgbClr val="000000"/>
                  </a:solidFill>
                </a:rPr>
                <a:t>Registers</a:t>
              </a:r>
              <a:endParaRPr lang="en-US" b="1"/>
            </a:p>
          </p:txBody>
        </p:sp>
      </p:grpSp>
      <p:sp>
        <p:nvSpPr>
          <p:cNvPr id="2" name="Title 1"/>
          <p:cNvSpPr>
            <a:spLocks noGrp="1"/>
          </p:cNvSpPr>
          <p:nvPr>
            <p:ph type="title"/>
          </p:nvPr>
        </p:nvSpPr>
        <p:spPr/>
        <p:txBody>
          <a:bodyPr/>
          <a:lstStyle/>
          <a:p>
            <a:r>
              <a:rPr lang="en-US" dirty="0"/>
              <a:t>Load/Store Instructions</a:t>
            </a:r>
          </a:p>
        </p:txBody>
      </p:sp>
      <p:sp>
        <p:nvSpPr>
          <p:cNvPr id="17" name="Content Placeholder 2"/>
          <p:cNvSpPr>
            <a:spLocks noGrp="1"/>
          </p:cNvSpPr>
          <p:nvPr>
            <p:ph idx="1"/>
          </p:nvPr>
        </p:nvSpPr>
        <p:spPr>
          <a:xfrm>
            <a:off x="3305176" y="4143376"/>
            <a:ext cx="7077075" cy="2417763"/>
          </a:xfrm>
        </p:spPr>
        <p:txBody>
          <a:bodyPr>
            <a:normAutofit/>
          </a:bodyPr>
          <a:lstStyle/>
          <a:p>
            <a:pPr marL="457200" lvl="1" indent="0">
              <a:buNone/>
            </a:pPr>
            <a:r>
              <a:rPr lang="en-US" dirty="0">
                <a:sym typeface="Wingdings"/>
              </a:rPr>
              <a:t>	</a:t>
            </a:r>
            <a:r>
              <a:rPr lang="en-US" dirty="0" err="1">
                <a:sym typeface="Wingdings"/>
              </a:rPr>
              <a:t>ld</a:t>
            </a:r>
            <a:r>
              <a:rPr lang="en-US" dirty="0">
                <a:sym typeface="Wingdings"/>
              </a:rPr>
              <a:t>  r</a:t>
            </a:r>
            <a:r>
              <a:rPr lang="en-US" baseline="-25000" dirty="0">
                <a:sym typeface="Wingdings"/>
              </a:rPr>
              <a:t>1</a:t>
            </a:r>
            <a:r>
              <a:rPr lang="en-US" dirty="0">
                <a:sym typeface="Wingdings"/>
              </a:rPr>
              <a:t>, a</a:t>
            </a:r>
          </a:p>
          <a:p>
            <a:pPr marL="457200" lvl="1" indent="0">
              <a:buNone/>
            </a:pPr>
            <a:r>
              <a:rPr lang="en-US" dirty="0">
                <a:sym typeface="Wingdings"/>
              </a:rPr>
              <a:t>	</a:t>
            </a:r>
            <a:r>
              <a:rPr lang="en-US" dirty="0" err="1">
                <a:sym typeface="Wingdings"/>
              </a:rPr>
              <a:t>st</a:t>
            </a:r>
            <a:r>
              <a:rPr lang="en-US" dirty="0">
                <a:sym typeface="Wingdings"/>
              </a:rPr>
              <a:t>  c, r</a:t>
            </a:r>
            <a:r>
              <a:rPr lang="en-US" baseline="-25000" dirty="0">
                <a:sym typeface="Wingdings"/>
              </a:rPr>
              <a:t>2</a:t>
            </a:r>
          </a:p>
          <a:p>
            <a:pPr lvl="1">
              <a:buFont typeface="Wingdings" charset="0"/>
              <a:buChar char="è"/>
            </a:pPr>
            <a:r>
              <a:rPr lang="en-US" dirty="0">
                <a:sym typeface="Wingdings"/>
              </a:rPr>
              <a:t>We’ve got operands in registers</a:t>
            </a:r>
          </a:p>
          <a:p>
            <a:pPr lvl="1">
              <a:buFont typeface="Wingdings" charset="0"/>
              <a:buChar char="è"/>
            </a:pPr>
            <a:r>
              <a:rPr lang="en-US" dirty="0">
                <a:sym typeface="Wingdings"/>
              </a:rPr>
              <a:t>Register addressing mode!</a:t>
            </a:r>
          </a:p>
          <a:p>
            <a:pPr marL="457200" lvl="1" indent="0">
              <a:buNone/>
            </a:pPr>
            <a:r>
              <a:rPr lang="en-US" dirty="0">
                <a:sym typeface="Wingdings"/>
              </a:rPr>
              <a:t>	So how do we compile c = a + b now?</a:t>
            </a:r>
          </a:p>
          <a:p>
            <a:pPr marL="457200" lvl="1" indent="0">
              <a:buNone/>
            </a:pPr>
            <a:endParaRPr lang="en-US" dirty="0">
              <a:sym typeface="Wingdings"/>
            </a:endParaRPr>
          </a:p>
        </p:txBody>
      </p:sp>
    </p:spTree>
    <p:extLst>
      <p:ext uri="{BB962C8B-B14F-4D97-AF65-F5344CB8AC3E}">
        <p14:creationId xmlns:p14="http://schemas.microsoft.com/office/powerpoint/2010/main" val="2248908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Instruction Format</a:t>
            </a:r>
          </a:p>
        </p:txBody>
      </p:sp>
      <p:sp>
        <p:nvSpPr>
          <p:cNvPr id="5" name="Text Placeholder 4"/>
          <p:cNvSpPr>
            <a:spLocks noGrp="1"/>
          </p:cNvSpPr>
          <p:nvPr>
            <p:ph type="body" idx="1"/>
          </p:nvPr>
        </p:nvSpPr>
        <p:spPr/>
        <p:txBody>
          <a:bodyPr/>
          <a:lstStyle/>
          <a:p>
            <a:r>
              <a:rPr lang="en-US" dirty="0"/>
              <a:t>Fixed Length Instructions</a:t>
            </a:r>
          </a:p>
        </p:txBody>
      </p:sp>
      <p:sp>
        <p:nvSpPr>
          <p:cNvPr id="3" name="Content Placeholder 2"/>
          <p:cNvSpPr>
            <a:spLocks noGrp="1"/>
          </p:cNvSpPr>
          <p:nvPr>
            <p:ph sz="half" idx="2"/>
          </p:nvPr>
        </p:nvSpPr>
        <p:spPr/>
        <p:txBody>
          <a:bodyPr>
            <a:normAutofit/>
          </a:bodyPr>
          <a:lstStyle/>
          <a:p>
            <a:pPr lvl="0"/>
            <a:r>
              <a:rPr lang="en-US" dirty="0"/>
              <a:t>Pros</a:t>
            </a:r>
          </a:p>
          <a:p>
            <a:pPr lvl="1"/>
            <a:r>
              <a:rPr lang="en-US" dirty="0"/>
              <a:t>Simplifies implementation</a:t>
            </a:r>
          </a:p>
          <a:p>
            <a:pPr lvl="1"/>
            <a:r>
              <a:rPr lang="en-US" dirty="0"/>
              <a:t>Can start interpreting instructions immediately </a:t>
            </a:r>
          </a:p>
          <a:p>
            <a:r>
              <a:rPr lang="en-US" dirty="0"/>
              <a:t>Cons</a:t>
            </a:r>
          </a:p>
          <a:p>
            <a:pPr lvl="1"/>
            <a:r>
              <a:rPr lang="en-US" dirty="0"/>
              <a:t>May waste space</a:t>
            </a:r>
          </a:p>
          <a:p>
            <a:pPr lvl="1"/>
            <a:r>
              <a:rPr lang="en-US" dirty="0"/>
              <a:t>May need additional logic in </a:t>
            </a:r>
            <a:r>
              <a:rPr lang="en-US" dirty="0" err="1"/>
              <a:t>datapath</a:t>
            </a:r>
            <a:endParaRPr lang="en-US" dirty="0"/>
          </a:p>
          <a:p>
            <a:pPr lvl="1"/>
            <a:r>
              <a:rPr lang="en-US" dirty="0"/>
              <a:t>Limits instruction set designer</a:t>
            </a:r>
          </a:p>
          <a:p>
            <a:pPr lvl="1"/>
            <a:endParaRPr lang="en-US" dirty="0"/>
          </a:p>
        </p:txBody>
      </p:sp>
      <p:sp>
        <p:nvSpPr>
          <p:cNvPr id="6" name="Text Placeholder 5"/>
          <p:cNvSpPr>
            <a:spLocks noGrp="1"/>
          </p:cNvSpPr>
          <p:nvPr>
            <p:ph type="body" sz="quarter" idx="3"/>
          </p:nvPr>
        </p:nvSpPr>
        <p:spPr/>
        <p:txBody>
          <a:bodyPr/>
          <a:lstStyle/>
          <a:p>
            <a:r>
              <a:rPr lang="en-US" dirty="0"/>
              <a:t>Variable Length Instructions</a:t>
            </a:r>
          </a:p>
        </p:txBody>
      </p:sp>
      <p:sp>
        <p:nvSpPr>
          <p:cNvPr id="7" name="Content Placeholder 6"/>
          <p:cNvSpPr>
            <a:spLocks noGrp="1"/>
          </p:cNvSpPr>
          <p:nvPr>
            <p:ph sz="quarter" idx="4"/>
          </p:nvPr>
        </p:nvSpPr>
        <p:spPr/>
        <p:txBody>
          <a:bodyPr>
            <a:normAutofit/>
          </a:bodyPr>
          <a:lstStyle/>
          <a:p>
            <a:r>
              <a:rPr lang="en-US" dirty="0"/>
              <a:t>Pros</a:t>
            </a:r>
          </a:p>
          <a:p>
            <a:pPr lvl="1"/>
            <a:r>
              <a:rPr lang="en-US" dirty="0"/>
              <a:t>No wasted space</a:t>
            </a:r>
          </a:p>
          <a:p>
            <a:pPr lvl="1"/>
            <a:r>
              <a:rPr lang="en-US" dirty="0"/>
              <a:t>Less constraints on designer</a:t>
            </a:r>
          </a:p>
          <a:p>
            <a:pPr lvl="1"/>
            <a:r>
              <a:rPr lang="en-US" dirty="0"/>
              <a:t>More flexibility with </a:t>
            </a:r>
            <a:r>
              <a:rPr lang="en-US" dirty="0" err="1"/>
              <a:t>opcodes</a:t>
            </a:r>
            <a:r>
              <a:rPr lang="en-US" dirty="0"/>
              <a:t>, addressing modes and operands</a:t>
            </a:r>
          </a:p>
          <a:p>
            <a:r>
              <a:rPr lang="en-US" dirty="0"/>
              <a:t>Cons</a:t>
            </a:r>
          </a:p>
          <a:p>
            <a:pPr lvl="1"/>
            <a:r>
              <a:rPr lang="en-US" dirty="0"/>
              <a:t>Complicates implementation</a:t>
            </a:r>
          </a:p>
        </p:txBody>
      </p:sp>
    </p:spTree>
    <p:extLst>
      <p:ext uri="{BB962C8B-B14F-4D97-AF65-F5344CB8AC3E}">
        <p14:creationId xmlns:p14="http://schemas.microsoft.com/office/powerpoint/2010/main" val="184713739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9" name="Text Box 3"/>
          <p:cNvSpPr txBox="1">
            <a:spLocks noChangeArrowheads="1"/>
          </p:cNvSpPr>
          <p:nvPr/>
        </p:nvSpPr>
        <p:spPr bwMode="auto">
          <a:xfrm>
            <a:off x="1933576" y="1703588"/>
            <a:ext cx="2740025" cy="4645935"/>
          </a:xfrm>
          <a:prstGeom prst="rect">
            <a:avLst/>
          </a:prstGeom>
          <a:solidFill>
            <a:schemeClr val="bg1"/>
          </a:solidFill>
          <a:ln w="9525">
            <a:solidFill>
              <a:schemeClr val="tx1"/>
            </a:solidFill>
            <a:miter lim="800000"/>
            <a:headEnd/>
            <a:tailEnd/>
          </a:ln>
          <a:effectLst/>
        </p:spPr>
        <p:txBody>
          <a:bodyPr wrap="none"/>
          <a:lstStyle/>
          <a:p>
            <a:r>
              <a:rPr lang="en-US" sz="2000" dirty="0">
                <a:solidFill>
                  <a:srgbClr val="008000"/>
                </a:solidFill>
              </a:rPr>
              <a:t>Hardware Expensive</a:t>
            </a:r>
          </a:p>
          <a:p>
            <a:r>
              <a:rPr lang="en-US" sz="2000" dirty="0">
                <a:solidFill>
                  <a:srgbClr val="008000"/>
                </a:solidFill>
              </a:rPr>
              <a:t>Memory Expensive</a:t>
            </a:r>
          </a:p>
          <a:p>
            <a:endParaRPr lang="en-US" sz="2000" dirty="0"/>
          </a:p>
          <a:p>
            <a:endParaRPr lang="en-US" sz="2000" dirty="0"/>
          </a:p>
          <a:p>
            <a:r>
              <a:rPr lang="en-US" sz="2000" dirty="0">
                <a:solidFill>
                  <a:srgbClr val="3366FF"/>
                </a:solidFill>
              </a:rPr>
              <a:t>Accumulators (1-2)</a:t>
            </a:r>
          </a:p>
          <a:p>
            <a:endParaRPr lang="en-US" sz="2000" dirty="0"/>
          </a:p>
          <a:p>
            <a:r>
              <a:rPr lang="en-US" sz="2000" dirty="0"/>
              <a:t>EDSAC</a:t>
            </a:r>
          </a:p>
          <a:p>
            <a:r>
              <a:rPr lang="en-US" sz="2000" dirty="0"/>
              <a:t>IBM 701</a:t>
            </a:r>
          </a:p>
          <a:p>
            <a:r>
              <a:rPr lang="en-US" sz="2000" dirty="0"/>
              <a:t>UNIVAC I</a:t>
            </a:r>
          </a:p>
          <a:p>
            <a:endParaRPr lang="en-US" sz="2000" dirty="0"/>
          </a:p>
        </p:txBody>
      </p:sp>
      <p:sp>
        <p:nvSpPr>
          <p:cNvPr id="244740" name="Text Box 4"/>
          <p:cNvSpPr txBox="1">
            <a:spLocks noChangeArrowheads="1"/>
          </p:cNvSpPr>
          <p:nvPr/>
        </p:nvSpPr>
        <p:spPr bwMode="auto">
          <a:xfrm>
            <a:off x="4752976" y="1703588"/>
            <a:ext cx="2740025" cy="4645935"/>
          </a:xfrm>
          <a:prstGeom prst="rect">
            <a:avLst/>
          </a:prstGeom>
          <a:solidFill>
            <a:schemeClr val="bg1"/>
          </a:solidFill>
          <a:ln w="9525">
            <a:solidFill>
              <a:schemeClr val="tx1"/>
            </a:solidFill>
            <a:miter lim="800000"/>
            <a:headEnd/>
            <a:tailEnd/>
          </a:ln>
          <a:effectLst/>
        </p:spPr>
        <p:txBody>
          <a:bodyPr wrap="none"/>
          <a:lstStyle/>
          <a:p>
            <a:r>
              <a:rPr lang="en-US" sz="2000" dirty="0">
                <a:solidFill>
                  <a:srgbClr val="008000"/>
                </a:solidFill>
              </a:rPr>
              <a:t>Hardware Cheaper</a:t>
            </a:r>
          </a:p>
          <a:p>
            <a:r>
              <a:rPr lang="en-US" sz="2000" dirty="0">
                <a:solidFill>
                  <a:srgbClr val="008000"/>
                </a:solidFill>
              </a:rPr>
              <a:t>Memory Expensive</a:t>
            </a:r>
          </a:p>
          <a:p>
            <a:endParaRPr lang="en-US" sz="2000" dirty="0"/>
          </a:p>
          <a:p>
            <a:endParaRPr lang="en-US" sz="2000" dirty="0"/>
          </a:p>
          <a:p>
            <a:r>
              <a:rPr lang="en-US" sz="2000" dirty="0">
                <a:solidFill>
                  <a:srgbClr val="3366FF"/>
                </a:solidFill>
              </a:rPr>
              <a:t>Registers (8-16) </a:t>
            </a:r>
          </a:p>
          <a:p>
            <a:endParaRPr lang="en-US" sz="2000" dirty="0"/>
          </a:p>
          <a:p>
            <a:r>
              <a:rPr lang="en-US" sz="2000" dirty="0">
                <a:solidFill>
                  <a:srgbClr val="3366FF"/>
                </a:solidFill>
              </a:rPr>
              <a:t>Register-Memory</a:t>
            </a:r>
          </a:p>
          <a:p>
            <a:r>
              <a:rPr lang="en-US" sz="2000" dirty="0"/>
              <a:t>      IBM 360</a:t>
            </a:r>
          </a:p>
          <a:p>
            <a:r>
              <a:rPr lang="en-US" sz="2000" dirty="0"/>
              <a:t>      DEC PDP-11</a:t>
            </a:r>
          </a:p>
          <a:p>
            <a:r>
              <a:rPr lang="en-US" sz="2000" dirty="0"/>
              <a:t>      Univac 1108</a:t>
            </a:r>
          </a:p>
          <a:p>
            <a:r>
              <a:rPr lang="en-US" sz="2000" dirty="0">
                <a:solidFill>
                  <a:srgbClr val="3366FF"/>
                </a:solidFill>
              </a:rPr>
              <a:t>Register-Register</a:t>
            </a:r>
          </a:p>
          <a:p>
            <a:r>
              <a:rPr lang="en-US" sz="2000" dirty="0"/>
              <a:t>      CDC 6600</a:t>
            </a:r>
          </a:p>
          <a:p>
            <a:r>
              <a:rPr lang="en-US" sz="2000" dirty="0">
                <a:solidFill>
                  <a:srgbClr val="3366FF"/>
                </a:solidFill>
              </a:rPr>
              <a:t>Stack </a:t>
            </a:r>
          </a:p>
          <a:p>
            <a:r>
              <a:rPr lang="en-US" sz="2000" dirty="0"/>
              <a:t>      Burroughs B-5000</a:t>
            </a:r>
          </a:p>
          <a:p>
            <a:r>
              <a:rPr lang="en-US" sz="2000" dirty="0"/>
              <a:t>      </a:t>
            </a:r>
          </a:p>
          <a:p>
            <a:pPr>
              <a:spcBef>
                <a:spcPct val="15000"/>
              </a:spcBef>
            </a:pPr>
            <a:endParaRPr lang="en-US" sz="2000" dirty="0"/>
          </a:p>
        </p:txBody>
      </p:sp>
      <p:sp>
        <p:nvSpPr>
          <p:cNvPr id="244741" name="Text Box 5"/>
          <p:cNvSpPr txBox="1">
            <a:spLocks noChangeArrowheads="1"/>
          </p:cNvSpPr>
          <p:nvPr/>
        </p:nvSpPr>
        <p:spPr bwMode="auto">
          <a:xfrm>
            <a:off x="7572376" y="1703588"/>
            <a:ext cx="2740025" cy="4645935"/>
          </a:xfrm>
          <a:prstGeom prst="rect">
            <a:avLst/>
          </a:prstGeom>
          <a:solidFill>
            <a:schemeClr val="bg1"/>
          </a:solidFill>
          <a:ln w="9525">
            <a:solidFill>
              <a:schemeClr val="tx1"/>
            </a:solidFill>
            <a:miter lim="800000"/>
            <a:headEnd/>
            <a:tailEnd/>
          </a:ln>
          <a:effectLst/>
        </p:spPr>
        <p:txBody>
          <a:bodyPr wrap="none"/>
          <a:lstStyle/>
          <a:p>
            <a:r>
              <a:rPr lang="en-US" sz="2000" dirty="0">
                <a:solidFill>
                  <a:srgbClr val="008000"/>
                </a:solidFill>
              </a:rPr>
              <a:t>Hardware Cheap</a:t>
            </a:r>
          </a:p>
          <a:p>
            <a:r>
              <a:rPr lang="en-US" sz="2000" dirty="0">
                <a:solidFill>
                  <a:srgbClr val="008000"/>
                </a:solidFill>
              </a:rPr>
              <a:t>Memory Cheap</a:t>
            </a:r>
          </a:p>
          <a:p>
            <a:r>
              <a:rPr lang="en-US" sz="2000" dirty="0">
                <a:solidFill>
                  <a:srgbClr val="008000"/>
                </a:solidFill>
              </a:rPr>
              <a:t>Microprocessors</a:t>
            </a:r>
          </a:p>
          <a:p>
            <a:r>
              <a:rPr lang="en-US" sz="2000" dirty="0">
                <a:solidFill>
                  <a:srgbClr val="008000"/>
                </a:solidFill>
              </a:rPr>
              <a:t>Compilers getting good</a:t>
            </a:r>
            <a:endParaRPr lang="en-US" sz="2000" dirty="0"/>
          </a:p>
          <a:p>
            <a:r>
              <a:rPr lang="en-US" sz="2000" dirty="0">
                <a:solidFill>
                  <a:srgbClr val="3366FF"/>
                </a:solidFill>
              </a:rPr>
              <a:t>CISC</a:t>
            </a:r>
          </a:p>
          <a:p>
            <a:r>
              <a:rPr lang="en-US" dirty="0"/>
              <a:t>      DEC VAX</a:t>
            </a:r>
          </a:p>
          <a:p>
            <a:r>
              <a:rPr lang="en-US" dirty="0"/>
              <a:t>      Motorola 68000</a:t>
            </a:r>
          </a:p>
          <a:p>
            <a:r>
              <a:rPr lang="en-US" dirty="0"/>
              <a:t>      Intel 80x86</a:t>
            </a:r>
          </a:p>
          <a:p>
            <a:r>
              <a:rPr lang="en-US" sz="2000" dirty="0">
                <a:solidFill>
                  <a:srgbClr val="3366FF"/>
                </a:solidFill>
              </a:rPr>
              <a:t>RISC</a:t>
            </a:r>
          </a:p>
          <a:p>
            <a:r>
              <a:rPr lang="en-US" dirty="0"/>
              <a:t>     Berkeley </a:t>
            </a:r>
            <a:r>
              <a:rPr lang="en-US" dirty="0" err="1"/>
              <a:t>RISC</a:t>
            </a:r>
            <a:r>
              <a:rPr lang="en-US" dirty="0" err="1">
                <a:sym typeface="Symbol" pitchFamily="18" charset="2"/>
              </a:rPr>
              <a:t></a:t>
            </a:r>
            <a:r>
              <a:rPr lang="en-US" dirty="0" err="1"/>
              <a:t>Sparc</a:t>
            </a:r>
            <a:endParaRPr lang="en-US" dirty="0"/>
          </a:p>
          <a:p>
            <a:r>
              <a:rPr lang="en-US" sz="1400" dirty="0"/>
              <a:t>            Dave Patterson</a:t>
            </a:r>
            <a:endParaRPr lang="en-US" dirty="0"/>
          </a:p>
          <a:p>
            <a:r>
              <a:rPr lang="en-US" dirty="0"/>
              <a:t>     Stanford MIPS </a:t>
            </a:r>
            <a:r>
              <a:rPr lang="en-US" dirty="0">
                <a:sym typeface="Symbol" pitchFamily="18" charset="2"/>
              </a:rPr>
              <a:t></a:t>
            </a:r>
            <a:r>
              <a:rPr lang="en-US" dirty="0"/>
              <a:t>SGI</a:t>
            </a:r>
          </a:p>
          <a:p>
            <a:r>
              <a:rPr lang="en-US" sz="1400" dirty="0"/>
              <a:t>             John Hennessy</a:t>
            </a:r>
            <a:endParaRPr lang="en-US" dirty="0"/>
          </a:p>
          <a:p>
            <a:r>
              <a:rPr lang="en-US" dirty="0"/>
              <a:t>     IBM 801</a:t>
            </a:r>
          </a:p>
          <a:p>
            <a:r>
              <a:rPr lang="en-US" dirty="0">
                <a:latin typeface="Arial" charset="0"/>
              </a:rPr>
              <a:t>     ARM</a:t>
            </a:r>
          </a:p>
          <a:p>
            <a:r>
              <a:rPr lang="en-US" dirty="0"/>
              <a:t>     RISC-V</a:t>
            </a:r>
          </a:p>
          <a:p>
            <a:endParaRPr lang="en-US" sz="2000" dirty="0"/>
          </a:p>
        </p:txBody>
      </p:sp>
      <p:sp>
        <p:nvSpPr>
          <p:cNvPr id="244742" name="Text Box 6"/>
          <p:cNvSpPr txBox="1">
            <a:spLocks noChangeArrowheads="1"/>
          </p:cNvSpPr>
          <p:nvPr/>
        </p:nvSpPr>
        <p:spPr bwMode="auto">
          <a:xfrm>
            <a:off x="1930400" y="6446187"/>
            <a:ext cx="2743200" cy="396875"/>
          </a:xfrm>
          <a:prstGeom prst="rect">
            <a:avLst/>
          </a:prstGeom>
          <a:solidFill>
            <a:schemeClr val="bg1"/>
          </a:solidFill>
          <a:ln w="9525">
            <a:solidFill>
              <a:schemeClr val="tx1"/>
            </a:solidFill>
            <a:miter lim="800000"/>
            <a:headEnd/>
            <a:tailEnd/>
          </a:ln>
          <a:effectLst/>
        </p:spPr>
        <p:txBody>
          <a:bodyPr wrap="none"/>
          <a:lstStyle/>
          <a:p>
            <a:r>
              <a:rPr lang="en-US" sz="2000" dirty="0"/>
              <a:t>1940</a:t>
            </a:r>
          </a:p>
        </p:txBody>
      </p:sp>
      <p:sp>
        <p:nvSpPr>
          <p:cNvPr id="244743" name="Text Box 7"/>
          <p:cNvSpPr txBox="1">
            <a:spLocks noChangeArrowheads="1"/>
          </p:cNvSpPr>
          <p:nvPr/>
        </p:nvSpPr>
        <p:spPr bwMode="auto">
          <a:xfrm>
            <a:off x="4772026" y="6446187"/>
            <a:ext cx="2720975" cy="396875"/>
          </a:xfrm>
          <a:prstGeom prst="rect">
            <a:avLst/>
          </a:prstGeom>
          <a:solidFill>
            <a:schemeClr val="bg1"/>
          </a:solidFill>
          <a:ln w="9525">
            <a:solidFill>
              <a:schemeClr val="tx1"/>
            </a:solidFill>
            <a:miter lim="800000"/>
            <a:headEnd/>
            <a:tailEnd/>
          </a:ln>
          <a:effectLst/>
        </p:spPr>
        <p:txBody>
          <a:bodyPr wrap="none"/>
          <a:lstStyle/>
          <a:p>
            <a:r>
              <a:rPr lang="en-US" sz="2000" dirty="0"/>
              <a:t>1960</a:t>
            </a:r>
          </a:p>
        </p:txBody>
      </p:sp>
      <p:sp>
        <p:nvSpPr>
          <p:cNvPr id="244744" name="Text Box 8"/>
          <p:cNvSpPr txBox="1">
            <a:spLocks noChangeArrowheads="1"/>
          </p:cNvSpPr>
          <p:nvPr/>
        </p:nvSpPr>
        <p:spPr bwMode="auto">
          <a:xfrm>
            <a:off x="7591426" y="6446187"/>
            <a:ext cx="2720975" cy="396875"/>
          </a:xfrm>
          <a:prstGeom prst="rect">
            <a:avLst/>
          </a:prstGeom>
          <a:solidFill>
            <a:schemeClr val="bg1"/>
          </a:solidFill>
          <a:ln w="9525">
            <a:solidFill>
              <a:schemeClr val="tx1"/>
            </a:solidFill>
            <a:miter lim="800000"/>
            <a:headEnd/>
            <a:tailEnd/>
          </a:ln>
          <a:effectLst/>
        </p:spPr>
        <p:txBody>
          <a:bodyPr wrap="none"/>
          <a:lstStyle/>
          <a:p>
            <a:r>
              <a:rPr lang="en-US" sz="2000"/>
              <a:t>1980</a:t>
            </a:r>
            <a:endParaRPr lang="en-US" sz="2000" dirty="0"/>
          </a:p>
        </p:txBody>
      </p:sp>
      <p:sp>
        <p:nvSpPr>
          <p:cNvPr id="2" name="Title 1"/>
          <p:cNvSpPr>
            <a:spLocks noGrp="1"/>
          </p:cNvSpPr>
          <p:nvPr>
            <p:ph type="title"/>
          </p:nvPr>
        </p:nvSpPr>
        <p:spPr/>
        <p:txBody>
          <a:bodyPr/>
          <a:lstStyle/>
          <a:p>
            <a:r>
              <a:rPr lang="en-US" dirty="0"/>
              <a:t>Some History</a:t>
            </a:r>
          </a:p>
        </p:txBody>
      </p:sp>
    </p:spTree>
    <p:extLst>
      <p:ext uri="{BB962C8B-B14F-4D97-AF65-F5344CB8AC3E}">
        <p14:creationId xmlns:p14="http://schemas.microsoft.com/office/powerpoint/2010/main" val="1841546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44740"/>
                                        </p:tgtEl>
                                        <p:attrNameLst>
                                          <p:attrName>style.visibility</p:attrName>
                                        </p:attrNameLst>
                                      </p:cBhvr>
                                      <p:to>
                                        <p:strVal val="visible"/>
                                      </p:to>
                                    </p:set>
                                    <p:animEffect transition="in" filter="dissolve">
                                      <p:cBhvr>
                                        <p:cTn id="7" dur="500"/>
                                        <p:tgtEl>
                                          <p:spTgt spid="24474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44743"/>
                                        </p:tgtEl>
                                        <p:attrNameLst>
                                          <p:attrName>style.visibility</p:attrName>
                                        </p:attrNameLst>
                                      </p:cBhvr>
                                      <p:to>
                                        <p:strVal val="visible"/>
                                      </p:to>
                                    </p:set>
                                    <p:animEffect transition="in" filter="dissolve">
                                      <p:cBhvr>
                                        <p:cTn id="10" dur="500"/>
                                        <p:tgtEl>
                                          <p:spTgt spid="244743"/>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244741"/>
                                        </p:tgtEl>
                                        <p:attrNameLst>
                                          <p:attrName>style.visibility</p:attrName>
                                        </p:attrNameLst>
                                      </p:cBhvr>
                                      <p:to>
                                        <p:strVal val="visible"/>
                                      </p:to>
                                    </p:set>
                                    <p:animEffect transition="in" filter="dissolve">
                                      <p:cBhvr>
                                        <p:cTn id="15" dur="500"/>
                                        <p:tgtEl>
                                          <p:spTgt spid="244741"/>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244744"/>
                                        </p:tgtEl>
                                        <p:attrNameLst>
                                          <p:attrName>style.visibility</p:attrName>
                                        </p:attrNameLst>
                                      </p:cBhvr>
                                      <p:to>
                                        <p:strVal val="visible"/>
                                      </p:to>
                                    </p:set>
                                    <p:animEffect transition="in" filter="dissolve">
                                      <p:cBhvr>
                                        <p:cTn id="18" dur="500"/>
                                        <p:tgtEl>
                                          <p:spTgt spid="2447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40" grpId="0" animBg="1"/>
      <p:bldP spid="244741" grpId="0" animBg="1"/>
      <p:bldP spid="244743" grpId="0" animBg="1"/>
      <p:bldP spid="244744" grpId="0" animBg="1"/>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We’ve Made Some Choices</a:t>
            </a:r>
          </a:p>
        </p:txBody>
      </p:sp>
      <p:sp>
        <p:nvSpPr>
          <p:cNvPr id="3" name="Content Placeholder 2"/>
          <p:cNvSpPr>
            <a:spLocks noGrp="1"/>
          </p:cNvSpPr>
          <p:nvPr>
            <p:ph idx="1"/>
          </p:nvPr>
        </p:nvSpPr>
        <p:spPr>
          <a:xfrm>
            <a:off x="3305504" y="1996830"/>
            <a:ext cx="7076747" cy="4577862"/>
          </a:xfrm>
        </p:spPr>
        <p:txBody>
          <a:bodyPr>
            <a:normAutofit/>
          </a:bodyPr>
          <a:lstStyle/>
          <a:p>
            <a:r>
              <a:rPr lang="en-US" dirty="0"/>
              <a:t>The LC-2200</a:t>
            </a:r>
          </a:p>
          <a:p>
            <a:r>
              <a:rPr lang="en-US" dirty="0"/>
              <a:t>RISC</a:t>
            </a:r>
          </a:p>
          <a:p>
            <a:r>
              <a:rPr lang="en-US" dirty="0"/>
              <a:t>Register-register style</a:t>
            </a:r>
          </a:p>
          <a:p>
            <a:r>
              <a:rPr lang="en-US" dirty="0"/>
              <a:t>Fixed-length, 32-bit, MIPS-like instructions</a:t>
            </a:r>
          </a:p>
          <a:p>
            <a:r>
              <a:rPr lang="en-US" dirty="0"/>
              <a:t>32-bit words, word addressable</a:t>
            </a:r>
          </a:p>
          <a:p>
            <a:r>
              <a:rPr lang="en-US" dirty="0"/>
              <a:t>16 registers</a:t>
            </a:r>
          </a:p>
          <a:p>
            <a:r>
              <a:rPr lang="en-US" dirty="0"/>
              <a:t>Initially we define a very sparse set of instructions so there are still more choices to make</a:t>
            </a:r>
          </a:p>
        </p:txBody>
      </p:sp>
    </p:spTree>
    <p:extLst>
      <p:ext uri="{BB962C8B-B14F-4D97-AF65-F5344CB8AC3E}">
        <p14:creationId xmlns:p14="http://schemas.microsoft.com/office/powerpoint/2010/main" val="3455850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87AEDC-DC01-5A4F-9BE3-346EC3FA70F9}"/>
              </a:ext>
            </a:extLst>
          </p:cNvPr>
          <p:cNvSpPr>
            <a:spLocks noGrp="1"/>
          </p:cNvSpPr>
          <p:nvPr>
            <p:ph idx="1"/>
          </p:nvPr>
        </p:nvSpPr>
        <p:spPr/>
        <p:txBody>
          <a:bodyPr/>
          <a:lstStyle/>
          <a:p>
            <a:r>
              <a:rPr lang="en-US" dirty="0"/>
              <a:t>The LC-2200 is a 32-bit word-addressable ISA.  Why is it not byte-addressable?</a:t>
            </a:r>
          </a:p>
        </p:txBody>
      </p:sp>
      <p:sp>
        <p:nvSpPr>
          <p:cNvPr id="2" name="Title 1">
            <a:extLst>
              <a:ext uri="{FF2B5EF4-FFF2-40B4-BE49-F238E27FC236}">
                <a16:creationId xmlns:a16="http://schemas.microsoft.com/office/drawing/2014/main" id="{C7279981-1E47-2643-BAFA-BD1856625E62}"/>
              </a:ext>
            </a:extLst>
          </p:cNvPr>
          <p:cNvSpPr>
            <a:spLocks noGrp="1"/>
          </p:cNvSpPr>
          <p:nvPr>
            <p:ph type="title"/>
          </p:nvPr>
        </p:nvSpPr>
        <p:spPr/>
        <p:txBody>
          <a:bodyPr>
            <a:normAutofit fontScale="90000"/>
          </a:bodyPr>
          <a:lstStyle/>
          <a:p>
            <a:r>
              <a:rPr lang="en-US" dirty="0"/>
              <a:t>Question</a:t>
            </a:r>
          </a:p>
        </p:txBody>
      </p:sp>
      <p:sp>
        <p:nvSpPr>
          <p:cNvPr id="4" name="Text Placeholder 3">
            <a:extLst>
              <a:ext uri="{FF2B5EF4-FFF2-40B4-BE49-F238E27FC236}">
                <a16:creationId xmlns:a16="http://schemas.microsoft.com/office/drawing/2014/main" id="{5126ED5B-2FD0-3944-A563-A380BC677F05}"/>
              </a:ext>
            </a:extLst>
          </p:cNvPr>
          <p:cNvSpPr>
            <a:spLocks noGrp="1"/>
          </p:cNvSpPr>
          <p:nvPr>
            <p:ph type="body" sz="quarter" idx="10"/>
          </p:nvPr>
        </p:nvSpPr>
        <p:spPr/>
        <p:txBody>
          <a:bodyPr>
            <a:normAutofit lnSpcReduction="10000"/>
          </a:bodyPr>
          <a:lstStyle/>
          <a:p>
            <a:r>
              <a:rPr lang="en-US" dirty="0"/>
              <a:t>Byte-addressable memories are an artifact from the past and aren’t used in modern CPU ISAs.</a:t>
            </a:r>
          </a:p>
          <a:p>
            <a:r>
              <a:rPr lang="en-US" dirty="0"/>
              <a:t>Using a byte as the addressable unit makes the implementation more complex.</a:t>
            </a:r>
          </a:p>
          <a:p>
            <a:r>
              <a:rPr lang="en-US" dirty="0"/>
              <a:t>In C and Java, we never need to address data objects smaller than registers.</a:t>
            </a:r>
          </a:p>
          <a:p>
            <a:r>
              <a:rPr lang="en-US" dirty="0"/>
              <a:t>Since the LC-2200 uses fixed-length 32-bit instructions, it has no need for byte-addressable memory</a:t>
            </a:r>
          </a:p>
          <a:p>
            <a:endParaRPr lang="en-US" dirty="0"/>
          </a:p>
        </p:txBody>
      </p:sp>
      <p:sp>
        <p:nvSpPr>
          <p:cNvPr id="6" name="Text Placeholder 5">
            <a:extLst>
              <a:ext uri="{FF2B5EF4-FFF2-40B4-BE49-F238E27FC236}">
                <a16:creationId xmlns:a16="http://schemas.microsoft.com/office/drawing/2014/main" id="{1CFD1ADE-784F-86AC-4811-2892C5B6D7A3}"/>
              </a:ext>
            </a:extLst>
          </p:cNvPr>
          <p:cNvSpPr>
            <a:spLocks noGrp="1"/>
          </p:cNvSpPr>
          <p:nvPr>
            <p:ph type="body" sz="quarter" idx="11"/>
          </p:nvPr>
        </p:nvSpPr>
        <p:spPr/>
        <p:txBody>
          <a:bodyPr/>
          <a:lstStyle/>
          <a:p>
            <a:r>
              <a:rPr lang="en-US" dirty="0"/>
              <a:t>69</a:t>
            </a:r>
          </a:p>
        </p:txBody>
      </p:sp>
      <p:sp>
        <p:nvSpPr>
          <p:cNvPr id="5" name="Left Arrow 4">
            <a:extLst>
              <a:ext uri="{FF2B5EF4-FFF2-40B4-BE49-F238E27FC236}">
                <a16:creationId xmlns:a16="http://schemas.microsoft.com/office/drawing/2014/main" id="{2AD2BAC9-8393-3B45-A1A8-D761EC42AEA9}"/>
              </a:ext>
            </a:extLst>
          </p:cNvPr>
          <p:cNvSpPr/>
          <p:nvPr/>
        </p:nvSpPr>
        <p:spPr>
          <a:xfrm rot="10800000">
            <a:off x="1839393" y="3927753"/>
            <a:ext cx="427711" cy="251414"/>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9008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atin typeface="Arial" charset="0"/>
                <a:cs typeface="Arial" charset="0"/>
              </a:rPr>
              <a:t>LC-2200 Instruction set</a:t>
            </a:r>
          </a:p>
        </p:txBody>
      </p:sp>
      <p:sp>
        <p:nvSpPr>
          <p:cNvPr id="32771" name="Rectangle 3"/>
          <p:cNvSpPr>
            <a:spLocks noGrp="1" noChangeArrowheads="1"/>
          </p:cNvSpPr>
          <p:nvPr>
            <p:ph idx="1"/>
          </p:nvPr>
        </p:nvSpPr>
        <p:spPr>
          <a:xfrm>
            <a:off x="1981200" y="1841501"/>
            <a:ext cx="8229600" cy="4752975"/>
          </a:xfrm>
        </p:spPr>
        <p:txBody>
          <a:bodyPr>
            <a:normAutofit/>
          </a:bodyPr>
          <a:lstStyle/>
          <a:p>
            <a:pPr>
              <a:lnSpc>
                <a:spcPct val="80000"/>
              </a:lnSpc>
              <a:spcBef>
                <a:spcPts val="500"/>
              </a:spcBef>
            </a:pPr>
            <a:r>
              <a:rPr lang="en-US" sz="2000" dirty="0">
                <a:latin typeface="Arial" charset="0"/>
                <a:cs typeface="Arial" charset="0"/>
              </a:rPr>
              <a:t>R-type instructions (add, </a:t>
            </a:r>
            <a:r>
              <a:rPr lang="en-US" sz="2000" dirty="0" err="1">
                <a:latin typeface="Arial" charset="0"/>
                <a:cs typeface="Arial" charset="0"/>
              </a:rPr>
              <a:t>nand</a:t>
            </a:r>
            <a:r>
              <a:rPr lang="en-US" sz="2000" dirty="0">
                <a:latin typeface="Arial" charset="0"/>
                <a:cs typeface="Arial" charset="0"/>
              </a:rPr>
              <a:t>):</a:t>
            </a:r>
          </a:p>
          <a:p>
            <a:pPr>
              <a:lnSpc>
                <a:spcPct val="80000"/>
              </a:lnSpc>
              <a:spcBef>
                <a:spcPts val="500"/>
              </a:spcBef>
              <a:buNone/>
            </a:pPr>
            <a:r>
              <a:rPr lang="en-US" sz="2000" dirty="0">
                <a:latin typeface="Arial" charset="0"/>
                <a:cs typeface="Arial" charset="0"/>
              </a:rPr>
              <a:t> </a:t>
            </a:r>
            <a:r>
              <a:rPr lang="fr-FR" sz="2000" dirty="0">
                <a:latin typeface="Arial" charset="0"/>
                <a:cs typeface="Arial" charset="0"/>
              </a:rPr>
              <a:t>bits 31-28: 	</a:t>
            </a:r>
            <a:r>
              <a:rPr lang="fr-FR" sz="2000" dirty="0" err="1">
                <a:latin typeface="Arial" charset="0"/>
                <a:cs typeface="Arial" charset="0"/>
              </a:rPr>
              <a:t>opcode</a:t>
            </a:r>
            <a:endParaRPr lang="fr-FR" sz="2000" dirty="0">
              <a:latin typeface="Arial" charset="0"/>
              <a:cs typeface="Arial" charset="0"/>
            </a:endParaRPr>
          </a:p>
          <a:p>
            <a:pPr>
              <a:lnSpc>
                <a:spcPct val="80000"/>
              </a:lnSpc>
              <a:spcBef>
                <a:spcPts val="500"/>
              </a:spcBef>
              <a:buNone/>
            </a:pPr>
            <a:r>
              <a:rPr lang="fr-FR" sz="2000" dirty="0">
                <a:latin typeface="Arial" charset="0"/>
                <a:cs typeface="Arial" charset="0"/>
              </a:rPr>
              <a:t> bits 27-24: 	reg X;                                bits 23-20: 	reg Y</a:t>
            </a:r>
          </a:p>
          <a:p>
            <a:pPr>
              <a:lnSpc>
                <a:spcPct val="80000"/>
              </a:lnSpc>
              <a:spcBef>
                <a:spcPts val="500"/>
              </a:spcBef>
              <a:buNone/>
            </a:pPr>
            <a:r>
              <a:rPr lang="fr-FR" sz="2000" dirty="0">
                <a:latin typeface="Arial" charset="0"/>
                <a:cs typeface="Arial" charset="0"/>
              </a:rPr>
              <a:t> </a:t>
            </a:r>
            <a:r>
              <a:rPr lang="en-US" sz="2000" dirty="0">
                <a:latin typeface="Arial" charset="0"/>
                <a:cs typeface="Arial" charset="0"/>
              </a:rPr>
              <a:t>bits 19-4:  	unused (should be all 0s); bits 3-0:  	</a:t>
            </a:r>
            <a:r>
              <a:rPr lang="en-US" sz="2000" dirty="0" err="1">
                <a:latin typeface="Arial" charset="0"/>
                <a:cs typeface="Arial" charset="0"/>
              </a:rPr>
              <a:t>reg</a:t>
            </a:r>
            <a:r>
              <a:rPr lang="en-US" sz="2000" dirty="0">
                <a:latin typeface="Arial" charset="0"/>
                <a:cs typeface="Arial" charset="0"/>
              </a:rPr>
              <a:t> Z</a:t>
            </a:r>
          </a:p>
          <a:p>
            <a:pPr>
              <a:lnSpc>
                <a:spcPct val="80000"/>
              </a:lnSpc>
              <a:spcBef>
                <a:spcPts val="500"/>
              </a:spcBef>
              <a:buNone/>
            </a:pPr>
            <a:endParaRPr lang="en-US" sz="2000" dirty="0">
              <a:latin typeface="Arial" charset="0"/>
              <a:cs typeface="Arial" charset="0"/>
            </a:endParaRPr>
          </a:p>
          <a:p>
            <a:pPr>
              <a:lnSpc>
                <a:spcPct val="80000"/>
              </a:lnSpc>
              <a:spcBef>
                <a:spcPts val="500"/>
              </a:spcBef>
            </a:pPr>
            <a:r>
              <a:rPr lang="en-US" sz="2000" dirty="0">
                <a:latin typeface="Arial" charset="0"/>
                <a:cs typeface="Arial" charset="0"/>
              </a:rPr>
              <a:t>I-type instructions (</a:t>
            </a:r>
            <a:r>
              <a:rPr lang="en-US" sz="2000" dirty="0" err="1">
                <a:latin typeface="Arial" charset="0"/>
                <a:cs typeface="Arial" charset="0"/>
              </a:rPr>
              <a:t>addi</a:t>
            </a:r>
            <a:r>
              <a:rPr lang="en-US" sz="2000" dirty="0">
                <a:latin typeface="Arial" charset="0"/>
                <a:cs typeface="Arial" charset="0"/>
              </a:rPr>
              <a:t>, </a:t>
            </a:r>
            <a:r>
              <a:rPr lang="en-US" sz="2000" dirty="0" err="1">
                <a:latin typeface="Arial" charset="0"/>
                <a:cs typeface="Arial" charset="0"/>
              </a:rPr>
              <a:t>lw</a:t>
            </a:r>
            <a:r>
              <a:rPr lang="en-US" sz="2000" dirty="0">
                <a:latin typeface="Arial" charset="0"/>
                <a:cs typeface="Arial" charset="0"/>
              </a:rPr>
              <a:t>, </a:t>
            </a:r>
            <a:r>
              <a:rPr lang="en-US" sz="2000" dirty="0" err="1">
                <a:latin typeface="Arial" charset="0"/>
                <a:cs typeface="Arial" charset="0"/>
              </a:rPr>
              <a:t>sw</a:t>
            </a:r>
            <a:r>
              <a:rPr lang="en-US" sz="2000" dirty="0">
                <a:latin typeface="Arial" charset="0"/>
                <a:cs typeface="Arial" charset="0"/>
              </a:rPr>
              <a:t>, </a:t>
            </a:r>
            <a:r>
              <a:rPr lang="en-US" sz="2000" dirty="0" err="1">
                <a:latin typeface="Arial" charset="0"/>
                <a:cs typeface="Arial" charset="0"/>
              </a:rPr>
              <a:t>beq</a:t>
            </a:r>
            <a:r>
              <a:rPr lang="en-US" sz="2000" dirty="0">
                <a:latin typeface="Arial" charset="0"/>
                <a:cs typeface="Arial" charset="0"/>
              </a:rPr>
              <a:t>):</a:t>
            </a:r>
          </a:p>
          <a:p>
            <a:pPr>
              <a:lnSpc>
                <a:spcPct val="80000"/>
              </a:lnSpc>
              <a:spcBef>
                <a:spcPts val="500"/>
              </a:spcBef>
              <a:buNone/>
            </a:pPr>
            <a:r>
              <a:rPr lang="en-US" sz="2000" dirty="0">
                <a:latin typeface="Arial" charset="0"/>
                <a:cs typeface="Arial" charset="0"/>
              </a:rPr>
              <a:t> </a:t>
            </a:r>
            <a:r>
              <a:rPr lang="fr-FR" sz="2000" dirty="0">
                <a:latin typeface="Arial" charset="0"/>
                <a:cs typeface="Arial" charset="0"/>
              </a:rPr>
              <a:t>bits 31-28: 	</a:t>
            </a:r>
            <a:r>
              <a:rPr lang="fr-FR" sz="2000" dirty="0" err="1">
                <a:latin typeface="Arial" charset="0"/>
                <a:cs typeface="Arial" charset="0"/>
              </a:rPr>
              <a:t>opcode</a:t>
            </a:r>
            <a:r>
              <a:rPr lang="fr-FR" sz="2000" dirty="0">
                <a:latin typeface="Arial" charset="0"/>
                <a:cs typeface="Arial" charset="0"/>
              </a:rPr>
              <a:t>;                             bits 27-24: 	reg X</a:t>
            </a:r>
          </a:p>
          <a:p>
            <a:pPr>
              <a:lnSpc>
                <a:spcPct val="80000"/>
              </a:lnSpc>
              <a:spcBef>
                <a:spcPts val="500"/>
              </a:spcBef>
              <a:buNone/>
            </a:pPr>
            <a:r>
              <a:rPr lang="fr-FR" sz="2000" dirty="0">
                <a:latin typeface="Arial" charset="0"/>
                <a:cs typeface="Arial" charset="0"/>
              </a:rPr>
              <a:t> bits 23-20: 	reg Y;                                </a:t>
            </a:r>
            <a:r>
              <a:rPr lang="en-US" sz="2000" dirty="0">
                <a:latin typeface="Arial" charset="0"/>
                <a:cs typeface="Arial" charset="0"/>
              </a:rPr>
              <a:t>bits 19-0:  	</a:t>
            </a:r>
            <a:r>
              <a:rPr lang="en-US" sz="2000" dirty="0" err="1">
                <a:latin typeface="Arial" charset="0"/>
                <a:cs typeface="Arial" charset="0"/>
              </a:rPr>
              <a:t>Imm</a:t>
            </a:r>
            <a:r>
              <a:rPr lang="en-US" sz="2000" dirty="0">
                <a:latin typeface="Arial" charset="0"/>
                <a:cs typeface="Arial" charset="0"/>
              </a:rPr>
              <a:t>. Offset</a:t>
            </a:r>
          </a:p>
          <a:p>
            <a:pPr>
              <a:lnSpc>
                <a:spcPct val="80000"/>
              </a:lnSpc>
              <a:spcBef>
                <a:spcPts val="500"/>
              </a:spcBef>
              <a:buNone/>
            </a:pPr>
            <a:endParaRPr lang="fr-FR" sz="2000" dirty="0">
              <a:latin typeface="Arial" charset="0"/>
              <a:cs typeface="Arial" charset="0"/>
            </a:endParaRPr>
          </a:p>
          <a:p>
            <a:pPr>
              <a:lnSpc>
                <a:spcPct val="80000"/>
              </a:lnSpc>
              <a:spcBef>
                <a:spcPts val="500"/>
              </a:spcBef>
            </a:pPr>
            <a:r>
              <a:rPr lang="fr-FR" sz="2000" dirty="0">
                <a:latin typeface="Arial" charset="0"/>
                <a:cs typeface="Arial" charset="0"/>
              </a:rPr>
              <a:t>J-type instructions (</a:t>
            </a:r>
            <a:r>
              <a:rPr lang="fr-FR" sz="2000" dirty="0" err="1">
                <a:latin typeface="Arial" charset="0"/>
                <a:cs typeface="Arial" charset="0"/>
              </a:rPr>
              <a:t>jalr</a:t>
            </a:r>
            <a:r>
              <a:rPr lang="fr-FR" sz="2000" dirty="0">
                <a:latin typeface="Arial" charset="0"/>
                <a:cs typeface="Arial" charset="0"/>
              </a:rPr>
              <a:t>):</a:t>
            </a:r>
          </a:p>
          <a:p>
            <a:pPr>
              <a:lnSpc>
                <a:spcPct val="80000"/>
              </a:lnSpc>
              <a:spcBef>
                <a:spcPts val="500"/>
              </a:spcBef>
              <a:buNone/>
            </a:pPr>
            <a:r>
              <a:rPr lang="fr-FR" sz="2000" dirty="0">
                <a:latin typeface="Arial" charset="0"/>
                <a:cs typeface="Arial" charset="0"/>
              </a:rPr>
              <a:t> bits 31-28: 	</a:t>
            </a:r>
            <a:r>
              <a:rPr lang="fr-FR" sz="2000" dirty="0" err="1">
                <a:latin typeface="Arial" charset="0"/>
                <a:cs typeface="Arial" charset="0"/>
              </a:rPr>
              <a:t>opcode</a:t>
            </a:r>
            <a:r>
              <a:rPr lang="fr-FR" sz="2000" dirty="0">
                <a:latin typeface="Arial" charset="0"/>
                <a:cs typeface="Arial" charset="0"/>
              </a:rPr>
              <a:t>;                             bits 27-24: 	reg X</a:t>
            </a:r>
          </a:p>
          <a:p>
            <a:pPr>
              <a:lnSpc>
                <a:spcPct val="80000"/>
              </a:lnSpc>
              <a:spcBef>
                <a:spcPts val="500"/>
              </a:spcBef>
              <a:buNone/>
            </a:pPr>
            <a:r>
              <a:rPr lang="fr-FR" sz="2000" dirty="0">
                <a:latin typeface="Arial" charset="0"/>
                <a:cs typeface="Arial" charset="0"/>
              </a:rPr>
              <a:t> bits 23-20: 	reg Y;                                </a:t>
            </a:r>
            <a:r>
              <a:rPr lang="en-US" sz="2000" dirty="0">
                <a:latin typeface="Arial" charset="0"/>
                <a:cs typeface="Arial" charset="0"/>
              </a:rPr>
              <a:t>bits 19-0:  	unused</a:t>
            </a:r>
          </a:p>
          <a:p>
            <a:pPr>
              <a:lnSpc>
                <a:spcPct val="80000"/>
              </a:lnSpc>
              <a:spcBef>
                <a:spcPts val="500"/>
              </a:spcBef>
              <a:buNone/>
            </a:pPr>
            <a:endParaRPr lang="en-US" sz="2000" dirty="0">
              <a:latin typeface="Arial" charset="0"/>
              <a:cs typeface="Arial" charset="0"/>
            </a:endParaRPr>
          </a:p>
          <a:p>
            <a:pPr>
              <a:lnSpc>
                <a:spcPct val="80000"/>
              </a:lnSpc>
              <a:spcBef>
                <a:spcPts val="500"/>
              </a:spcBef>
            </a:pPr>
            <a:r>
              <a:rPr lang="en-US" sz="2000" dirty="0">
                <a:latin typeface="Arial" charset="0"/>
                <a:cs typeface="Arial" charset="0"/>
              </a:rPr>
              <a:t>O-type instructions (halt):</a:t>
            </a:r>
          </a:p>
          <a:p>
            <a:pPr>
              <a:lnSpc>
                <a:spcPct val="80000"/>
              </a:lnSpc>
              <a:spcBef>
                <a:spcPts val="500"/>
              </a:spcBef>
              <a:buNone/>
            </a:pPr>
            <a:r>
              <a:rPr lang="en-US" sz="2000" dirty="0">
                <a:latin typeface="Arial" charset="0"/>
                <a:cs typeface="Arial" charset="0"/>
              </a:rPr>
              <a:t> bits 31-28: 	</a:t>
            </a:r>
            <a:r>
              <a:rPr lang="en-US" sz="2000" dirty="0" err="1">
                <a:latin typeface="Arial" charset="0"/>
                <a:cs typeface="Arial" charset="0"/>
              </a:rPr>
              <a:t>opcode</a:t>
            </a:r>
            <a:r>
              <a:rPr lang="en-US" sz="2000" dirty="0">
                <a:latin typeface="Arial" charset="0"/>
                <a:cs typeface="Arial" charset="0"/>
              </a:rPr>
              <a:t>;                             bits 27-0: 	unused</a:t>
            </a:r>
          </a:p>
        </p:txBody>
      </p:sp>
    </p:spTree>
    <p:extLst>
      <p:ext uri="{BB962C8B-B14F-4D97-AF65-F5344CB8AC3E}">
        <p14:creationId xmlns:p14="http://schemas.microsoft.com/office/powerpoint/2010/main" val="4042791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animEffect transition="in" filter="dissolve">
                                      <p:cBhvr>
                                        <p:cTn id="7" dur="500"/>
                                        <p:tgtEl>
                                          <p:spTgt spid="32771">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2771">
                                            <p:txEl>
                                              <p:pRg st="1" end="1"/>
                                            </p:txEl>
                                          </p:spTgt>
                                        </p:tgtEl>
                                        <p:attrNameLst>
                                          <p:attrName>style.visibility</p:attrName>
                                        </p:attrNameLst>
                                      </p:cBhvr>
                                      <p:to>
                                        <p:strVal val="visible"/>
                                      </p:to>
                                    </p:set>
                                    <p:animEffect transition="in" filter="dissolve">
                                      <p:cBhvr>
                                        <p:cTn id="10" dur="500"/>
                                        <p:tgtEl>
                                          <p:spTgt spid="32771">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2771">
                                            <p:txEl>
                                              <p:pRg st="2" end="2"/>
                                            </p:txEl>
                                          </p:spTgt>
                                        </p:tgtEl>
                                        <p:attrNameLst>
                                          <p:attrName>style.visibility</p:attrName>
                                        </p:attrNameLst>
                                      </p:cBhvr>
                                      <p:to>
                                        <p:strVal val="visible"/>
                                      </p:to>
                                    </p:set>
                                    <p:animEffect transition="in" filter="dissolve">
                                      <p:cBhvr>
                                        <p:cTn id="13" dur="500"/>
                                        <p:tgtEl>
                                          <p:spTgt spid="32771">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2771">
                                            <p:txEl>
                                              <p:pRg st="3" end="3"/>
                                            </p:txEl>
                                          </p:spTgt>
                                        </p:tgtEl>
                                        <p:attrNameLst>
                                          <p:attrName>style.visibility</p:attrName>
                                        </p:attrNameLst>
                                      </p:cBhvr>
                                      <p:to>
                                        <p:strVal val="visible"/>
                                      </p:to>
                                    </p:set>
                                    <p:animEffect transition="in" filter="dissolve">
                                      <p:cBhvr>
                                        <p:cTn id="16" dur="500"/>
                                        <p:tgtEl>
                                          <p:spTgt spid="32771">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32771">
                                            <p:txEl>
                                              <p:pRg st="5" end="5"/>
                                            </p:txEl>
                                          </p:spTgt>
                                        </p:tgtEl>
                                        <p:attrNameLst>
                                          <p:attrName>style.visibility</p:attrName>
                                        </p:attrNameLst>
                                      </p:cBhvr>
                                      <p:to>
                                        <p:strVal val="visible"/>
                                      </p:to>
                                    </p:set>
                                    <p:animEffect transition="in" filter="dissolve">
                                      <p:cBhvr>
                                        <p:cTn id="21" dur="500"/>
                                        <p:tgtEl>
                                          <p:spTgt spid="32771">
                                            <p:txEl>
                                              <p:pRg st="5" end="5"/>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32771">
                                            <p:txEl>
                                              <p:pRg st="6" end="6"/>
                                            </p:txEl>
                                          </p:spTgt>
                                        </p:tgtEl>
                                        <p:attrNameLst>
                                          <p:attrName>style.visibility</p:attrName>
                                        </p:attrNameLst>
                                      </p:cBhvr>
                                      <p:to>
                                        <p:strVal val="visible"/>
                                      </p:to>
                                    </p:set>
                                    <p:animEffect transition="in" filter="dissolve">
                                      <p:cBhvr>
                                        <p:cTn id="24" dur="500"/>
                                        <p:tgtEl>
                                          <p:spTgt spid="32771">
                                            <p:txEl>
                                              <p:pRg st="6" end="6"/>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32771">
                                            <p:txEl>
                                              <p:pRg st="7" end="7"/>
                                            </p:txEl>
                                          </p:spTgt>
                                        </p:tgtEl>
                                        <p:attrNameLst>
                                          <p:attrName>style.visibility</p:attrName>
                                        </p:attrNameLst>
                                      </p:cBhvr>
                                      <p:to>
                                        <p:strVal val="visible"/>
                                      </p:to>
                                    </p:set>
                                    <p:animEffect transition="in" filter="dissolve">
                                      <p:cBhvr>
                                        <p:cTn id="27" dur="500"/>
                                        <p:tgtEl>
                                          <p:spTgt spid="32771">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2771">
                                            <p:txEl>
                                              <p:pRg st="9" end="9"/>
                                            </p:txEl>
                                          </p:spTgt>
                                        </p:tgtEl>
                                        <p:attrNameLst>
                                          <p:attrName>style.visibility</p:attrName>
                                        </p:attrNameLst>
                                      </p:cBhvr>
                                      <p:to>
                                        <p:strVal val="visible"/>
                                      </p:to>
                                    </p:set>
                                    <p:animEffect transition="in" filter="dissolve">
                                      <p:cBhvr>
                                        <p:cTn id="32" dur="500"/>
                                        <p:tgtEl>
                                          <p:spTgt spid="32771">
                                            <p:txEl>
                                              <p:pRg st="9" end="9"/>
                                            </p:txEl>
                                          </p:spTgt>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32771">
                                            <p:txEl>
                                              <p:pRg st="10" end="10"/>
                                            </p:txEl>
                                          </p:spTgt>
                                        </p:tgtEl>
                                        <p:attrNameLst>
                                          <p:attrName>style.visibility</p:attrName>
                                        </p:attrNameLst>
                                      </p:cBhvr>
                                      <p:to>
                                        <p:strVal val="visible"/>
                                      </p:to>
                                    </p:set>
                                    <p:animEffect transition="in" filter="dissolve">
                                      <p:cBhvr>
                                        <p:cTn id="35" dur="500"/>
                                        <p:tgtEl>
                                          <p:spTgt spid="32771">
                                            <p:txEl>
                                              <p:pRg st="10" end="10"/>
                                            </p:txEl>
                                          </p:spTgt>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32771">
                                            <p:txEl>
                                              <p:pRg st="11" end="11"/>
                                            </p:txEl>
                                          </p:spTgt>
                                        </p:tgtEl>
                                        <p:attrNameLst>
                                          <p:attrName>style.visibility</p:attrName>
                                        </p:attrNameLst>
                                      </p:cBhvr>
                                      <p:to>
                                        <p:strVal val="visible"/>
                                      </p:to>
                                    </p:set>
                                    <p:animEffect transition="in" filter="dissolve">
                                      <p:cBhvr>
                                        <p:cTn id="38" dur="500"/>
                                        <p:tgtEl>
                                          <p:spTgt spid="32771">
                                            <p:txEl>
                                              <p:pRg st="11" end="1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32771">
                                            <p:txEl>
                                              <p:pRg st="13" end="13"/>
                                            </p:txEl>
                                          </p:spTgt>
                                        </p:tgtEl>
                                        <p:attrNameLst>
                                          <p:attrName>style.visibility</p:attrName>
                                        </p:attrNameLst>
                                      </p:cBhvr>
                                      <p:to>
                                        <p:strVal val="visible"/>
                                      </p:to>
                                    </p:set>
                                    <p:animEffect transition="in" filter="dissolve">
                                      <p:cBhvr>
                                        <p:cTn id="43" dur="500"/>
                                        <p:tgtEl>
                                          <p:spTgt spid="32771">
                                            <p:txEl>
                                              <p:pRg st="13" end="13"/>
                                            </p:txEl>
                                          </p:spTgt>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32771">
                                            <p:txEl>
                                              <p:pRg st="14" end="14"/>
                                            </p:txEl>
                                          </p:spTgt>
                                        </p:tgtEl>
                                        <p:attrNameLst>
                                          <p:attrName>style.visibility</p:attrName>
                                        </p:attrNameLst>
                                      </p:cBhvr>
                                      <p:to>
                                        <p:strVal val="visible"/>
                                      </p:to>
                                    </p:set>
                                    <p:animEffect transition="in" filter="dissolve">
                                      <p:cBhvr>
                                        <p:cTn id="46" dur="500"/>
                                        <p:tgtEl>
                                          <p:spTgt spid="32771">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atin typeface="Arial" charset="0"/>
                <a:cs typeface="Arial" charset="0"/>
              </a:rPr>
              <a:t>LC-2200 Register convention</a:t>
            </a:r>
          </a:p>
        </p:txBody>
      </p:sp>
      <p:graphicFrame>
        <p:nvGraphicFramePr>
          <p:cNvPr id="31173" name="Group 453"/>
          <p:cNvGraphicFramePr>
            <a:graphicFrameLocks noGrp="1"/>
          </p:cNvGraphicFramePr>
          <p:nvPr>
            <p:ph type="tbl" idx="1"/>
            <p:extLst>
              <p:ext uri="{D42A27DB-BD31-4B8C-83A1-F6EECF244321}">
                <p14:modId xmlns:p14="http://schemas.microsoft.com/office/powerpoint/2010/main" val="2871648553"/>
              </p:ext>
            </p:extLst>
          </p:nvPr>
        </p:nvGraphicFramePr>
        <p:xfrm>
          <a:off x="1981200" y="1600201"/>
          <a:ext cx="8229600" cy="4333877"/>
        </p:xfrm>
        <a:graphic>
          <a:graphicData uri="http://schemas.openxmlformats.org/drawingml/2006/table">
            <a:tbl>
              <a:tblPr/>
              <a:tblGrid>
                <a:gridCol w="768350">
                  <a:extLst>
                    <a:ext uri="{9D8B030D-6E8A-4147-A177-3AD203B41FA5}">
                      <a16:colId xmlns:a16="http://schemas.microsoft.com/office/drawing/2014/main" val="20000"/>
                    </a:ext>
                  </a:extLst>
                </a:gridCol>
                <a:gridCol w="1482725">
                  <a:extLst>
                    <a:ext uri="{9D8B030D-6E8A-4147-A177-3AD203B41FA5}">
                      <a16:colId xmlns:a16="http://schemas.microsoft.com/office/drawing/2014/main" val="20001"/>
                    </a:ext>
                  </a:extLst>
                </a:gridCol>
                <a:gridCol w="4025900">
                  <a:extLst>
                    <a:ext uri="{9D8B030D-6E8A-4147-A177-3AD203B41FA5}">
                      <a16:colId xmlns:a16="http://schemas.microsoft.com/office/drawing/2014/main" val="20002"/>
                    </a:ext>
                  </a:extLst>
                </a:gridCol>
                <a:gridCol w="1952625">
                  <a:extLst>
                    <a:ext uri="{9D8B030D-6E8A-4147-A177-3AD203B41FA5}">
                      <a16:colId xmlns:a16="http://schemas.microsoft.com/office/drawing/2014/main" val="20003"/>
                    </a:ext>
                  </a:extLst>
                </a:gridCol>
              </a:tblGrid>
              <a:tr h="64012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chemeClr val="tx1"/>
                          </a:solidFill>
                          <a:effectLst/>
                          <a:latin typeface="Courier New" pitchFamily="49" charset="0"/>
                          <a:ea typeface="Times New Roman" pitchFamily="18" charset="0"/>
                          <a:cs typeface="Courier New" pitchFamily="49" charset="0"/>
                        </a:rPr>
                        <a:t>Reg</a:t>
                      </a:r>
                      <a:endParaRPr kumimoji="0" lang="en-US" sz="18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endParaRPr>
                    </a:p>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a:t>
                      </a:r>
                      <a:endParaRPr kumimoji="0" lang="en-US" sz="1800" b="1" i="0" u="none" strike="noStrike" cap="none" normalizeH="0" baseline="0" dirty="0">
                        <a:ln>
                          <a:noFill/>
                        </a:ln>
                        <a:solidFill>
                          <a:schemeClr val="tx1"/>
                        </a:solidFill>
                        <a:effectLst/>
                        <a:latin typeface="Arial" charset="0"/>
                        <a:ea typeface="Times New Roman" pitchFamily="18" charset="0"/>
                        <a:cs typeface="Arial"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 Name</a:t>
                      </a:r>
                      <a:endParaRPr kumimoji="0" lang="en-US" sz="1800" b="1" i="0" u="none" strike="noStrike" cap="none" normalizeH="0" baseline="0" dirty="0">
                        <a:ln>
                          <a:noFill/>
                        </a:ln>
                        <a:solidFill>
                          <a:schemeClr val="tx1"/>
                        </a:solidFill>
                        <a:effectLst/>
                        <a:latin typeface="Arial" charset="0"/>
                        <a:ea typeface="Times New Roman" pitchFamily="18" charset="0"/>
                        <a:cs typeface="Arial"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Use</a:t>
                      </a:r>
                      <a:endParaRPr kumimoji="0" lang="en-US" sz="1800" b="1" i="0" u="none" strike="noStrike" cap="none" normalizeH="0" baseline="0" dirty="0">
                        <a:ln>
                          <a:noFill/>
                        </a:ln>
                        <a:solidFill>
                          <a:schemeClr val="tx1"/>
                        </a:solidFill>
                        <a:effectLst/>
                        <a:latin typeface="Arial" charset="0"/>
                        <a:ea typeface="Times New Roman" pitchFamily="18" charset="0"/>
                        <a:cs typeface="Arial"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chemeClr val="tx1"/>
                          </a:solidFill>
                          <a:effectLst/>
                          <a:latin typeface="Courier New" pitchFamily="49" charset="0"/>
                          <a:ea typeface="Times New Roman" pitchFamily="18" charset="0"/>
                          <a:cs typeface="Courier New" pitchFamily="49" charset="0"/>
                        </a:rPr>
                        <a:t>callee</a:t>
                      </a:r>
                      <a:r>
                        <a:rPr kumimoji="0" lang="en-US" sz="18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-save?</a:t>
                      </a:r>
                      <a:endParaRPr kumimoji="0" lang="en-US" sz="1800" b="1" i="0" u="none" strike="noStrike" cap="none" normalizeH="0" baseline="0" dirty="0">
                        <a:ln>
                          <a:noFill/>
                        </a:ln>
                        <a:solidFill>
                          <a:schemeClr val="tx1"/>
                        </a:solidFill>
                        <a:effectLst/>
                        <a:latin typeface="Arial" charset="0"/>
                        <a:ea typeface="Times New Roman" pitchFamily="18" charset="0"/>
                        <a:cs typeface="Arial"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166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ourier New" pitchFamily="49" charset="0"/>
                          <a:ea typeface="Times New Roman" pitchFamily="18" charset="0"/>
                          <a:cs typeface="Courier New" pitchFamily="49" charset="0"/>
                        </a:rPr>
                        <a:t>0</a:t>
                      </a:r>
                      <a:endParaRPr kumimoji="0" lang="en-US" sz="1800" b="1" i="0" u="none" strike="noStrike" cap="none" normalizeH="0" baseline="0">
                        <a:ln>
                          <a:noFill/>
                        </a:ln>
                        <a:solidFill>
                          <a:schemeClr val="tx1"/>
                        </a:solidFill>
                        <a:effectLst/>
                        <a:latin typeface="Arial" charset="0"/>
                        <a:ea typeface="Times New Roman" pitchFamily="18" charset="0"/>
                        <a:cs typeface="Arial"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ourier New" pitchFamily="49" charset="0"/>
                          <a:ea typeface="Times New Roman" pitchFamily="18" charset="0"/>
                          <a:cs typeface="Courier New" pitchFamily="49" charset="0"/>
                        </a:rPr>
                        <a:t> $zero</a:t>
                      </a:r>
                      <a:endParaRPr kumimoji="0" lang="en-US" sz="1800" b="1" i="0" u="none" strike="noStrike" cap="none" normalizeH="0" baseline="0">
                        <a:ln>
                          <a:noFill/>
                        </a:ln>
                        <a:solidFill>
                          <a:schemeClr val="tx1"/>
                        </a:solidFill>
                        <a:effectLst/>
                        <a:latin typeface="Arial" charset="0"/>
                        <a:ea typeface="Times New Roman" pitchFamily="18" charset="0"/>
                        <a:cs typeface="Arial"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ourier New" pitchFamily="49" charset="0"/>
                          <a:ea typeface="Times New Roman" pitchFamily="18" charset="0"/>
                          <a:cs typeface="Courier New" pitchFamily="49" charset="0"/>
                        </a:rPr>
                        <a:t>always zero (by hardware)</a:t>
                      </a:r>
                      <a:endParaRPr kumimoji="0" lang="en-US" sz="1800" b="1" i="0" u="none" strike="noStrike" cap="none" normalizeH="0" baseline="0">
                        <a:ln>
                          <a:noFill/>
                        </a:ln>
                        <a:solidFill>
                          <a:schemeClr val="tx1"/>
                        </a:solidFill>
                        <a:effectLst/>
                        <a:latin typeface="Arial" charset="0"/>
                        <a:ea typeface="Times New Roman" pitchFamily="18" charset="0"/>
                        <a:cs typeface="Arial"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chemeClr val="tx1"/>
                          </a:solidFill>
                          <a:effectLst/>
                          <a:latin typeface="Courier New" pitchFamily="49" charset="0"/>
                          <a:ea typeface="Times New Roman" pitchFamily="18" charset="0"/>
                          <a:cs typeface="Courier New" pitchFamily="49" charset="0"/>
                        </a:rPr>
                        <a:t>n.a.</a:t>
                      </a:r>
                      <a:endParaRPr kumimoji="0" lang="en-US" sz="1800" b="1" i="0" u="none" strike="noStrike" cap="none" normalizeH="0" baseline="0" dirty="0">
                        <a:ln>
                          <a:noFill/>
                        </a:ln>
                        <a:solidFill>
                          <a:schemeClr val="tx1"/>
                        </a:solidFill>
                        <a:effectLst/>
                        <a:latin typeface="Arial" charset="0"/>
                        <a:ea typeface="Times New Roman" pitchFamily="18" charset="0"/>
                        <a:cs typeface="Arial"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78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ourier New" pitchFamily="49" charset="0"/>
                          <a:ea typeface="Times New Roman" pitchFamily="18" charset="0"/>
                          <a:cs typeface="Courier New" pitchFamily="49" charset="0"/>
                        </a:rPr>
                        <a:t>1</a:t>
                      </a:r>
                      <a:endParaRPr kumimoji="0" lang="en-US" sz="1800" b="1" i="0" u="none" strike="noStrike" cap="none" normalizeH="0" baseline="0">
                        <a:ln>
                          <a:noFill/>
                        </a:ln>
                        <a:solidFill>
                          <a:schemeClr val="tx1"/>
                        </a:solidFill>
                        <a:effectLst/>
                        <a:latin typeface="Arial" charset="0"/>
                        <a:ea typeface="Times New Roman" pitchFamily="18" charset="0"/>
                        <a:cs typeface="Arial"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ourier New" pitchFamily="49" charset="0"/>
                          <a:ea typeface="Times New Roman" pitchFamily="18" charset="0"/>
                          <a:cs typeface="Courier New" pitchFamily="49" charset="0"/>
                        </a:rPr>
                        <a:t> $at</a:t>
                      </a:r>
                      <a:endParaRPr kumimoji="0" lang="en-US" sz="1800" b="1" i="0" u="none" strike="noStrike" cap="none" normalizeH="0" baseline="0">
                        <a:ln>
                          <a:noFill/>
                        </a:ln>
                        <a:solidFill>
                          <a:schemeClr val="tx1"/>
                        </a:solidFill>
                        <a:effectLst/>
                        <a:latin typeface="Arial" charset="0"/>
                        <a:ea typeface="Times New Roman" pitchFamily="18" charset="0"/>
                        <a:cs typeface="Arial"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ourier New" pitchFamily="49" charset="0"/>
                          <a:ea typeface="Times New Roman" pitchFamily="18" charset="0"/>
                          <a:cs typeface="Courier New" pitchFamily="49" charset="0"/>
                        </a:rPr>
                        <a:t>reserved for assembler</a:t>
                      </a:r>
                      <a:endParaRPr kumimoji="0" lang="en-US" sz="1800" b="1" i="0" u="none" strike="noStrike" cap="none" normalizeH="0" baseline="0">
                        <a:ln>
                          <a:noFill/>
                        </a:ln>
                        <a:solidFill>
                          <a:schemeClr val="tx1"/>
                        </a:solidFill>
                        <a:effectLst/>
                        <a:latin typeface="Arial" charset="0"/>
                        <a:ea typeface="Times New Roman" pitchFamily="18" charset="0"/>
                        <a:cs typeface="Arial"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chemeClr val="tx1"/>
                          </a:solidFill>
                          <a:effectLst/>
                          <a:latin typeface="Courier New" pitchFamily="49" charset="0"/>
                          <a:ea typeface="Times New Roman" pitchFamily="18" charset="0"/>
                          <a:cs typeface="Courier New" pitchFamily="49" charset="0"/>
                        </a:rPr>
                        <a:t>n.a.</a:t>
                      </a:r>
                      <a:endParaRPr kumimoji="0" lang="en-US" sz="1800" b="1" i="0" u="none" strike="noStrike" cap="none" normalizeH="0" baseline="0" dirty="0">
                        <a:ln>
                          <a:noFill/>
                        </a:ln>
                        <a:solidFill>
                          <a:schemeClr val="tx1"/>
                        </a:solidFill>
                        <a:effectLst/>
                        <a:latin typeface="Arial" charset="0"/>
                        <a:ea typeface="Times New Roman" pitchFamily="18" charset="0"/>
                        <a:cs typeface="Arial"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78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ourier New" pitchFamily="49" charset="0"/>
                          <a:ea typeface="Times New Roman" pitchFamily="18" charset="0"/>
                          <a:cs typeface="Courier New" pitchFamily="49" charset="0"/>
                        </a:rPr>
                        <a:t>2</a:t>
                      </a:r>
                      <a:endParaRPr kumimoji="0" lang="en-US" sz="1800" b="1" i="0" u="none" strike="noStrike" cap="none" normalizeH="0" baseline="0">
                        <a:ln>
                          <a:noFill/>
                        </a:ln>
                        <a:solidFill>
                          <a:schemeClr val="tx1"/>
                        </a:solidFill>
                        <a:effectLst/>
                        <a:latin typeface="Arial" charset="0"/>
                        <a:ea typeface="Times New Roman" pitchFamily="18" charset="0"/>
                        <a:cs typeface="Arial"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ourier New" pitchFamily="49" charset="0"/>
                          <a:ea typeface="Times New Roman" pitchFamily="18" charset="0"/>
                          <a:cs typeface="Courier New" pitchFamily="49" charset="0"/>
                        </a:rPr>
                        <a:t> $v0</a:t>
                      </a:r>
                      <a:endParaRPr kumimoji="0" lang="en-US" sz="1800" b="1" i="0" u="none" strike="noStrike" cap="none" normalizeH="0" baseline="0">
                        <a:ln>
                          <a:noFill/>
                        </a:ln>
                        <a:solidFill>
                          <a:schemeClr val="tx1"/>
                        </a:solidFill>
                        <a:effectLst/>
                        <a:latin typeface="Arial" charset="0"/>
                        <a:ea typeface="Times New Roman" pitchFamily="18" charset="0"/>
                        <a:cs typeface="Arial"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return value</a:t>
                      </a:r>
                      <a:endParaRPr kumimoji="0" lang="en-US" sz="1800" b="1" i="0" u="none" strike="noStrike" cap="none" normalizeH="0" baseline="0" dirty="0">
                        <a:ln>
                          <a:noFill/>
                        </a:ln>
                        <a:solidFill>
                          <a:schemeClr val="tx1"/>
                        </a:solidFill>
                        <a:effectLst/>
                        <a:latin typeface="Arial" charset="0"/>
                        <a:ea typeface="Times New Roman" pitchFamily="18" charset="0"/>
                        <a:cs typeface="Arial"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no</a:t>
                      </a:r>
                      <a:endParaRPr kumimoji="0" lang="en-US" sz="1800" b="1" i="0" u="none" strike="noStrike" cap="none" normalizeH="0" baseline="0" dirty="0">
                        <a:ln>
                          <a:noFill/>
                        </a:ln>
                        <a:solidFill>
                          <a:schemeClr val="tx1"/>
                        </a:solidFill>
                        <a:effectLst/>
                        <a:latin typeface="Arial" charset="0"/>
                        <a:ea typeface="Times New Roman" pitchFamily="18" charset="0"/>
                        <a:cs typeface="Arial"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78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ourier New" pitchFamily="49" charset="0"/>
                          <a:ea typeface="Times New Roman" pitchFamily="18" charset="0"/>
                          <a:cs typeface="Courier New" pitchFamily="49" charset="0"/>
                        </a:rPr>
                        <a:t>3-5</a:t>
                      </a:r>
                      <a:endParaRPr kumimoji="0" lang="en-US" sz="1800" b="1" i="0" u="none" strike="noStrike" cap="none" normalizeH="0" baseline="0">
                        <a:ln>
                          <a:noFill/>
                        </a:ln>
                        <a:solidFill>
                          <a:schemeClr val="tx1"/>
                        </a:solidFill>
                        <a:effectLst/>
                        <a:latin typeface="Arial" charset="0"/>
                        <a:ea typeface="Times New Roman" pitchFamily="18" charset="0"/>
                        <a:cs typeface="Arial"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ourier New" pitchFamily="49" charset="0"/>
                          <a:ea typeface="Times New Roman" pitchFamily="18" charset="0"/>
                          <a:cs typeface="Courier New" pitchFamily="49" charset="0"/>
                        </a:rPr>
                        <a:t> $a0-$a2</a:t>
                      </a:r>
                      <a:endParaRPr kumimoji="0" lang="en-US" sz="1800" b="1" i="0" u="none" strike="noStrike" cap="none" normalizeH="0" baseline="0">
                        <a:ln>
                          <a:noFill/>
                        </a:ln>
                        <a:solidFill>
                          <a:schemeClr val="tx1"/>
                        </a:solidFill>
                        <a:effectLst/>
                        <a:latin typeface="Arial" charset="0"/>
                        <a:ea typeface="Times New Roman" pitchFamily="18" charset="0"/>
                        <a:cs typeface="Arial"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ourier New" pitchFamily="49" charset="0"/>
                          <a:ea typeface="Times New Roman" pitchFamily="18" charset="0"/>
                          <a:cs typeface="Courier New" pitchFamily="49" charset="0"/>
                        </a:rPr>
                        <a:t>arguments </a:t>
                      </a:r>
                      <a:endParaRPr kumimoji="0" lang="en-US" sz="1800" b="1" i="0" u="none" strike="noStrike" cap="none" normalizeH="0" baseline="0">
                        <a:ln>
                          <a:noFill/>
                        </a:ln>
                        <a:solidFill>
                          <a:schemeClr val="tx1"/>
                        </a:solidFill>
                        <a:effectLst/>
                        <a:latin typeface="Arial" charset="0"/>
                        <a:ea typeface="Times New Roman" pitchFamily="18" charset="0"/>
                        <a:cs typeface="Arial"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no</a:t>
                      </a:r>
                      <a:endParaRPr kumimoji="0" lang="en-US" sz="1800" b="1" i="0" u="none" strike="noStrike" cap="none" normalizeH="0" baseline="0" dirty="0">
                        <a:ln>
                          <a:noFill/>
                        </a:ln>
                        <a:solidFill>
                          <a:schemeClr val="tx1"/>
                        </a:solidFill>
                        <a:effectLst/>
                        <a:latin typeface="Arial" charset="0"/>
                        <a:ea typeface="Times New Roman" pitchFamily="18" charset="0"/>
                        <a:cs typeface="Arial"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78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ourier New" pitchFamily="49" charset="0"/>
                          <a:ea typeface="Times New Roman" pitchFamily="18" charset="0"/>
                          <a:cs typeface="Courier New" pitchFamily="49" charset="0"/>
                        </a:rPr>
                        <a:t>6-8</a:t>
                      </a:r>
                      <a:endParaRPr kumimoji="0" lang="en-US" sz="1800" b="1" i="0" u="none" strike="noStrike" cap="none" normalizeH="0" baseline="0">
                        <a:ln>
                          <a:noFill/>
                        </a:ln>
                        <a:solidFill>
                          <a:schemeClr val="tx1"/>
                        </a:solidFill>
                        <a:effectLst/>
                        <a:latin typeface="Arial" charset="0"/>
                        <a:ea typeface="Times New Roman" pitchFamily="18" charset="0"/>
                        <a:cs typeface="Arial"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ourier New" pitchFamily="49" charset="0"/>
                          <a:ea typeface="Times New Roman" pitchFamily="18" charset="0"/>
                          <a:cs typeface="Courier New" pitchFamily="49" charset="0"/>
                        </a:rPr>
                        <a:t> $t0-$t2</a:t>
                      </a:r>
                      <a:endParaRPr kumimoji="0" lang="en-US" sz="1800" b="1" i="0" u="none" strike="noStrike" cap="none" normalizeH="0" baseline="0">
                        <a:ln>
                          <a:noFill/>
                        </a:ln>
                        <a:solidFill>
                          <a:schemeClr val="tx1"/>
                        </a:solidFill>
                        <a:effectLst/>
                        <a:latin typeface="Arial" charset="0"/>
                        <a:ea typeface="Times New Roman" pitchFamily="18" charset="0"/>
                        <a:cs typeface="Arial"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temporaries</a:t>
                      </a:r>
                      <a:endParaRPr kumimoji="0" lang="en-US" sz="1800" b="1" i="0" u="none" strike="noStrike" cap="none" normalizeH="0" baseline="0" dirty="0">
                        <a:ln>
                          <a:noFill/>
                        </a:ln>
                        <a:solidFill>
                          <a:schemeClr val="tx1"/>
                        </a:solidFill>
                        <a:effectLst/>
                        <a:latin typeface="Arial" charset="0"/>
                        <a:ea typeface="Times New Roman" pitchFamily="18" charset="0"/>
                        <a:cs typeface="Arial"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no</a:t>
                      </a:r>
                      <a:endParaRPr kumimoji="0" lang="en-US" sz="1800" b="1" i="0" u="none" strike="noStrike" cap="none" normalizeH="0" baseline="0" dirty="0">
                        <a:ln>
                          <a:noFill/>
                        </a:ln>
                        <a:solidFill>
                          <a:schemeClr val="tx1"/>
                        </a:solidFill>
                        <a:effectLst/>
                        <a:latin typeface="Arial" charset="0"/>
                        <a:ea typeface="Times New Roman" pitchFamily="18" charset="0"/>
                        <a:cs typeface="Arial"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78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ourier New" pitchFamily="49" charset="0"/>
                          <a:ea typeface="Times New Roman" pitchFamily="18" charset="0"/>
                          <a:cs typeface="Courier New" pitchFamily="49" charset="0"/>
                        </a:rPr>
                        <a:t>9-11</a:t>
                      </a:r>
                      <a:endParaRPr kumimoji="0" lang="en-US" sz="1800" b="1" i="0" u="none" strike="noStrike" cap="none" normalizeH="0" baseline="0">
                        <a:ln>
                          <a:noFill/>
                        </a:ln>
                        <a:solidFill>
                          <a:schemeClr val="tx1"/>
                        </a:solidFill>
                        <a:effectLst/>
                        <a:latin typeface="Arial" charset="0"/>
                        <a:ea typeface="Times New Roman" pitchFamily="18" charset="0"/>
                        <a:cs typeface="Arial"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ourier New" pitchFamily="49" charset="0"/>
                          <a:ea typeface="Times New Roman" pitchFamily="18" charset="0"/>
                          <a:cs typeface="Courier New" pitchFamily="49" charset="0"/>
                        </a:rPr>
                        <a:t> $s0-$s2</a:t>
                      </a:r>
                      <a:endParaRPr kumimoji="0" lang="en-US" sz="1800" b="1" i="0" u="none" strike="noStrike" cap="none" normalizeH="0" baseline="0">
                        <a:ln>
                          <a:noFill/>
                        </a:ln>
                        <a:solidFill>
                          <a:schemeClr val="tx1"/>
                        </a:solidFill>
                        <a:effectLst/>
                        <a:latin typeface="Arial" charset="0"/>
                        <a:ea typeface="Times New Roman" pitchFamily="18" charset="0"/>
                        <a:cs typeface="Arial"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ourier New" pitchFamily="49" charset="0"/>
                          <a:ea typeface="Times New Roman" pitchFamily="18" charset="0"/>
                          <a:cs typeface="Courier New" pitchFamily="49" charset="0"/>
                        </a:rPr>
                        <a:t>saved registers</a:t>
                      </a:r>
                      <a:endParaRPr kumimoji="0" lang="en-US" sz="1800" b="1" i="0" u="none" strike="noStrike" cap="none" normalizeH="0" baseline="0">
                        <a:ln>
                          <a:noFill/>
                        </a:ln>
                        <a:solidFill>
                          <a:schemeClr val="tx1"/>
                        </a:solidFill>
                        <a:effectLst/>
                        <a:latin typeface="Arial" charset="0"/>
                        <a:ea typeface="Times New Roman" pitchFamily="18" charset="0"/>
                        <a:cs typeface="Arial"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ourier New" pitchFamily="49" charset="0"/>
                          <a:ea typeface="Times New Roman" pitchFamily="18" charset="0"/>
                          <a:cs typeface="Courier New" pitchFamily="49" charset="0"/>
                        </a:rPr>
                        <a:t>YES</a:t>
                      </a:r>
                      <a:endParaRPr kumimoji="0" lang="en-US" sz="1800" b="1" i="0" u="none" strike="noStrike" cap="none" normalizeH="0" baseline="0">
                        <a:ln>
                          <a:noFill/>
                        </a:ln>
                        <a:solidFill>
                          <a:schemeClr val="tx1"/>
                        </a:solidFill>
                        <a:effectLst/>
                        <a:latin typeface="Arial" charset="0"/>
                        <a:ea typeface="Times New Roman" pitchFamily="18" charset="0"/>
                        <a:cs typeface="Arial"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78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ourier New" pitchFamily="49" charset="0"/>
                          <a:ea typeface="Times New Roman" pitchFamily="18" charset="0"/>
                          <a:cs typeface="Courier New" pitchFamily="49" charset="0"/>
                        </a:rPr>
                        <a:t>12</a:t>
                      </a:r>
                      <a:endParaRPr kumimoji="0" lang="en-US" sz="1800" b="1" i="0" u="none" strike="noStrike" cap="none" normalizeH="0" baseline="0">
                        <a:ln>
                          <a:noFill/>
                        </a:ln>
                        <a:solidFill>
                          <a:schemeClr val="tx1"/>
                        </a:solidFill>
                        <a:effectLst/>
                        <a:latin typeface="Arial" charset="0"/>
                        <a:ea typeface="Times New Roman" pitchFamily="18" charset="0"/>
                        <a:cs typeface="Arial"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ourier New" pitchFamily="49" charset="0"/>
                          <a:ea typeface="Times New Roman" pitchFamily="18" charset="0"/>
                          <a:cs typeface="Courier New" pitchFamily="49" charset="0"/>
                        </a:rPr>
                        <a:t> $k0</a:t>
                      </a:r>
                      <a:endParaRPr kumimoji="0" lang="en-US" sz="1800" b="1" i="0" u="none" strike="noStrike" cap="none" normalizeH="0" baseline="0">
                        <a:ln>
                          <a:noFill/>
                        </a:ln>
                        <a:solidFill>
                          <a:schemeClr val="tx1"/>
                        </a:solidFill>
                        <a:effectLst/>
                        <a:latin typeface="Arial" charset="0"/>
                        <a:ea typeface="Times New Roman" pitchFamily="18" charset="0"/>
                        <a:cs typeface="Arial"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ourier New" pitchFamily="49" charset="0"/>
                          <a:ea typeface="Times New Roman" pitchFamily="18" charset="0"/>
                          <a:cs typeface="Courier New" pitchFamily="49" charset="0"/>
                        </a:rPr>
                        <a:t>reserved for OS/traps</a:t>
                      </a:r>
                      <a:endParaRPr kumimoji="0" lang="en-US" sz="1800" b="1" i="0" u="none" strike="noStrike" cap="none" normalizeH="0" baseline="0">
                        <a:ln>
                          <a:noFill/>
                        </a:ln>
                        <a:solidFill>
                          <a:schemeClr val="tx1"/>
                        </a:solidFill>
                        <a:effectLst/>
                        <a:latin typeface="Arial" charset="0"/>
                        <a:ea typeface="Times New Roman" pitchFamily="18" charset="0"/>
                        <a:cs typeface="Arial"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chemeClr val="tx1"/>
                          </a:solidFill>
                          <a:effectLst/>
                          <a:latin typeface="Courier New" pitchFamily="49" charset="0"/>
                          <a:ea typeface="Times New Roman" pitchFamily="18" charset="0"/>
                          <a:cs typeface="Courier New" pitchFamily="49" charset="0"/>
                        </a:rPr>
                        <a:t>n.a.</a:t>
                      </a:r>
                      <a:endParaRPr kumimoji="0" lang="en-US" sz="1800" b="1" i="0" u="none" strike="noStrike" cap="none" normalizeH="0" baseline="0" dirty="0">
                        <a:ln>
                          <a:noFill/>
                        </a:ln>
                        <a:solidFill>
                          <a:schemeClr val="tx1"/>
                        </a:solidFill>
                        <a:effectLst/>
                        <a:latin typeface="Arial" charset="0"/>
                        <a:ea typeface="Times New Roman" pitchFamily="18" charset="0"/>
                        <a:cs typeface="Arial"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578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ourier New" pitchFamily="49" charset="0"/>
                          <a:ea typeface="Times New Roman" pitchFamily="18" charset="0"/>
                          <a:cs typeface="Courier New" pitchFamily="49" charset="0"/>
                        </a:rPr>
                        <a:t>13</a:t>
                      </a:r>
                      <a:endParaRPr kumimoji="0" lang="en-US" sz="1800" b="1" i="0" u="none" strike="noStrike" cap="none" normalizeH="0" baseline="0">
                        <a:ln>
                          <a:noFill/>
                        </a:ln>
                        <a:solidFill>
                          <a:schemeClr val="tx1"/>
                        </a:solidFill>
                        <a:effectLst/>
                        <a:latin typeface="Arial" charset="0"/>
                        <a:ea typeface="Times New Roman" pitchFamily="18" charset="0"/>
                        <a:cs typeface="Arial"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ourier New" pitchFamily="49" charset="0"/>
                          <a:ea typeface="Times New Roman" pitchFamily="18" charset="0"/>
                          <a:cs typeface="Courier New" pitchFamily="49" charset="0"/>
                        </a:rPr>
                        <a:t> $sp</a:t>
                      </a:r>
                      <a:endParaRPr kumimoji="0" lang="en-US" sz="1800" b="1" i="0" u="none" strike="noStrike" cap="none" normalizeH="0" baseline="0">
                        <a:ln>
                          <a:noFill/>
                        </a:ln>
                        <a:solidFill>
                          <a:schemeClr val="tx1"/>
                        </a:solidFill>
                        <a:effectLst/>
                        <a:latin typeface="Arial" charset="0"/>
                        <a:ea typeface="Times New Roman" pitchFamily="18" charset="0"/>
                        <a:cs typeface="Arial"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ourier New" pitchFamily="49" charset="0"/>
                          <a:ea typeface="Times New Roman" pitchFamily="18" charset="0"/>
                          <a:cs typeface="Courier New" pitchFamily="49" charset="0"/>
                        </a:rPr>
                        <a:t>stack pointer</a:t>
                      </a:r>
                      <a:endParaRPr kumimoji="0" lang="en-US" sz="1800" b="1" i="0" u="none" strike="noStrike" cap="none" normalizeH="0" baseline="0">
                        <a:ln>
                          <a:noFill/>
                        </a:ln>
                        <a:solidFill>
                          <a:schemeClr val="tx1"/>
                        </a:solidFill>
                        <a:effectLst/>
                        <a:latin typeface="Arial" charset="0"/>
                        <a:ea typeface="Times New Roman" pitchFamily="18" charset="0"/>
                        <a:cs typeface="Arial"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ourier New" pitchFamily="49" charset="0"/>
                          <a:ea typeface="Times New Roman" pitchFamily="18" charset="0"/>
                          <a:cs typeface="Courier New" pitchFamily="49" charset="0"/>
                        </a:rPr>
                        <a:t>no</a:t>
                      </a:r>
                      <a:endParaRPr kumimoji="0" lang="en-US" sz="1800" b="1" i="0" u="none" strike="noStrike" cap="none" normalizeH="0" baseline="0">
                        <a:ln>
                          <a:noFill/>
                        </a:ln>
                        <a:solidFill>
                          <a:schemeClr val="tx1"/>
                        </a:solidFill>
                        <a:effectLst/>
                        <a:latin typeface="Arial" charset="0"/>
                        <a:ea typeface="Times New Roman" pitchFamily="18" charset="0"/>
                        <a:cs typeface="Arial"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6578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ourier New" pitchFamily="49" charset="0"/>
                          <a:ea typeface="Times New Roman" pitchFamily="18" charset="0"/>
                          <a:cs typeface="Courier New" pitchFamily="49" charset="0"/>
                        </a:rPr>
                        <a:t>14</a:t>
                      </a:r>
                      <a:endParaRPr kumimoji="0" lang="en-US" sz="1800" b="1" i="0" u="none" strike="noStrike" cap="none" normalizeH="0" baseline="0">
                        <a:ln>
                          <a:noFill/>
                        </a:ln>
                        <a:solidFill>
                          <a:schemeClr val="tx1"/>
                        </a:solidFill>
                        <a:effectLst/>
                        <a:latin typeface="Arial" charset="0"/>
                        <a:ea typeface="Times New Roman" pitchFamily="18" charset="0"/>
                        <a:cs typeface="Arial"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ourier New" pitchFamily="49" charset="0"/>
                          <a:ea typeface="Times New Roman" pitchFamily="18" charset="0"/>
                          <a:cs typeface="Courier New" pitchFamily="49" charset="0"/>
                        </a:rPr>
                        <a:t> $fp</a:t>
                      </a:r>
                      <a:endParaRPr kumimoji="0" lang="en-US" sz="1800" b="1" i="0" u="none" strike="noStrike" cap="none" normalizeH="0" baseline="0">
                        <a:ln>
                          <a:noFill/>
                        </a:ln>
                        <a:solidFill>
                          <a:schemeClr val="tx1"/>
                        </a:solidFill>
                        <a:effectLst/>
                        <a:latin typeface="Arial" charset="0"/>
                        <a:ea typeface="Times New Roman" pitchFamily="18" charset="0"/>
                        <a:cs typeface="Arial"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frame pointer</a:t>
                      </a:r>
                      <a:endParaRPr kumimoji="0" lang="en-US" sz="1800" b="1" i="0" u="none" strike="noStrike" cap="none" normalizeH="0" baseline="0" dirty="0">
                        <a:ln>
                          <a:noFill/>
                        </a:ln>
                        <a:solidFill>
                          <a:schemeClr val="tx1"/>
                        </a:solidFill>
                        <a:effectLst/>
                        <a:latin typeface="Arial" charset="0"/>
                        <a:ea typeface="Times New Roman" pitchFamily="18" charset="0"/>
                        <a:cs typeface="Arial"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ourier New" pitchFamily="49" charset="0"/>
                          <a:ea typeface="Times New Roman" pitchFamily="18" charset="0"/>
                          <a:cs typeface="Courier New" pitchFamily="49" charset="0"/>
                        </a:rPr>
                        <a:t>YES</a:t>
                      </a:r>
                      <a:endParaRPr kumimoji="0" lang="en-US" sz="1800" b="1" i="0" u="none" strike="noStrike" cap="none" normalizeH="0" baseline="0">
                        <a:ln>
                          <a:noFill/>
                        </a:ln>
                        <a:solidFill>
                          <a:schemeClr val="tx1"/>
                        </a:solidFill>
                        <a:effectLst/>
                        <a:latin typeface="Arial" charset="0"/>
                        <a:ea typeface="Times New Roman" pitchFamily="18" charset="0"/>
                        <a:cs typeface="Arial"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6578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ourier New" pitchFamily="49" charset="0"/>
                          <a:ea typeface="Times New Roman" pitchFamily="18" charset="0"/>
                          <a:cs typeface="Courier New" pitchFamily="49" charset="0"/>
                        </a:rPr>
                        <a:t>15</a:t>
                      </a:r>
                      <a:endParaRPr kumimoji="0" lang="en-US" sz="1800" b="1" i="0" u="none" strike="noStrike" cap="none" normalizeH="0" baseline="0">
                        <a:ln>
                          <a:noFill/>
                        </a:ln>
                        <a:solidFill>
                          <a:schemeClr val="tx1"/>
                        </a:solidFill>
                        <a:effectLst/>
                        <a:latin typeface="Arial" charset="0"/>
                        <a:ea typeface="Times New Roman" pitchFamily="18" charset="0"/>
                        <a:cs typeface="Arial"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ourier New" pitchFamily="49" charset="0"/>
                          <a:ea typeface="Times New Roman" pitchFamily="18" charset="0"/>
                          <a:cs typeface="Courier New" pitchFamily="49" charset="0"/>
                        </a:rPr>
                        <a:t> $ra</a:t>
                      </a:r>
                      <a:endParaRPr kumimoji="0" lang="en-US" sz="1800" b="1" i="0" u="none" strike="noStrike" cap="none" normalizeH="0" baseline="0">
                        <a:ln>
                          <a:noFill/>
                        </a:ln>
                        <a:solidFill>
                          <a:schemeClr val="tx1"/>
                        </a:solidFill>
                        <a:effectLst/>
                        <a:latin typeface="Arial" charset="0"/>
                        <a:ea typeface="Times New Roman" pitchFamily="18" charset="0"/>
                        <a:cs typeface="Arial"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ourier New" pitchFamily="49" charset="0"/>
                          <a:ea typeface="Times New Roman" pitchFamily="18" charset="0"/>
                          <a:cs typeface="Courier New" pitchFamily="49" charset="0"/>
                        </a:rPr>
                        <a:t>return address</a:t>
                      </a:r>
                      <a:endParaRPr kumimoji="0" lang="en-US" sz="1800" b="1" i="0" u="none" strike="noStrike" cap="none" normalizeH="0" baseline="0">
                        <a:ln>
                          <a:noFill/>
                        </a:ln>
                        <a:solidFill>
                          <a:schemeClr val="tx1"/>
                        </a:solidFill>
                        <a:effectLst/>
                        <a:latin typeface="Arial" charset="0"/>
                        <a:ea typeface="Times New Roman" pitchFamily="18" charset="0"/>
                        <a:cs typeface="Arial"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no</a:t>
                      </a:r>
                      <a:endParaRPr kumimoji="0" lang="en-US" sz="1800" b="1" i="0" u="none" strike="noStrike" cap="none" normalizeH="0" baseline="0" dirty="0">
                        <a:ln>
                          <a:noFill/>
                        </a:ln>
                        <a:solidFill>
                          <a:schemeClr val="tx1"/>
                        </a:solidFill>
                        <a:effectLst/>
                        <a:latin typeface="Arial" charset="0"/>
                        <a:ea typeface="Times New Roman" pitchFamily="18" charset="0"/>
                        <a:cs typeface="Arial"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2" name="Oval 1"/>
          <p:cNvSpPr/>
          <p:nvPr/>
        </p:nvSpPr>
        <p:spPr>
          <a:xfrm>
            <a:off x="8183568" y="4129771"/>
            <a:ext cx="764044" cy="361355"/>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Oval Callout 2"/>
          <p:cNvSpPr/>
          <p:nvPr/>
        </p:nvSpPr>
        <p:spPr>
          <a:xfrm>
            <a:off x="9102485" y="4298731"/>
            <a:ext cx="1954399" cy="1635346"/>
          </a:xfrm>
          <a:prstGeom prst="wedgeEllipseCallout">
            <a:avLst>
              <a:gd name="adj1" fmla="val -60172"/>
              <a:gd name="adj2" fmla="val -43234"/>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Only if your function body code will change them!</a:t>
            </a:r>
          </a:p>
        </p:txBody>
      </p:sp>
      <p:sp>
        <p:nvSpPr>
          <p:cNvPr id="6" name="Oval Callout 5"/>
          <p:cNvSpPr/>
          <p:nvPr/>
        </p:nvSpPr>
        <p:spPr>
          <a:xfrm>
            <a:off x="6580732" y="5415049"/>
            <a:ext cx="1393863" cy="1048043"/>
          </a:xfrm>
          <a:prstGeom prst="wedgeEllipseCallout">
            <a:avLst>
              <a:gd name="adj1" fmla="val 70879"/>
              <a:gd name="adj2" fmla="val -38646"/>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Always save</a:t>
            </a:r>
          </a:p>
        </p:txBody>
      </p:sp>
      <p:sp>
        <p:nvSpPr>
          <p:cNvPr id="7" name="Oval 6"/>
          <p:cNvSpPr/>
          <p:nvPr/>
        </p:nvSpPr>
        <p:spPr>
          <a:xfrm>
            <a:off x="8183568" y="5234371"/>
            <a:ext cx="764044" cy="361355"/>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p:cNvSpPr txBox="1"/>
          <p:nvPr/>
        </p:nvSpPr>
        <p:spPr>
          <a:xfrm>
            <a:off x="2071221" y="6370171"/>
            <a:ext cx="5472203" cy="369332"/>
          </a:xfrm>
          <a:prstGeom prst="rect">
            <a:avLst/>
          </a:prstGeom>
          <a:noFill/>
        </p:spPr>
        <p:txBody>
          <a:bodyPr wrap="square" rtlCol="0">
            <a:spAutoFit/>
          </a:bodyPr>
          <a:lstStyle/>
          <a:p>
            <a:r>
              <a:rPr lang="en-US" dirty="0"/>
              <a:t>So, what does that do to our calling convention?</a:t>
            </a:r>
          </a:p>
        </p:txBody>
      </p:sp>
      <p:sp>
        <p:nvSpPr>
          <p:cNvPr id="9" name="Oval Callout 8">
            <a:extLst>
              <a:ext uri="{FF2B5EF4-FFF2-40B4-BE49-F238E27FC236}">
                <a16:creationId xmlns:a16="http://schemas.microsoft.com/office/drawing/2014/main" id="{27C0CB49-E68A-2242-A598-F3DB4B0C86D5}"/>
              </a:ext>
            </a:extLst>
          </p:cNvPr>
          <p:cNvSpPr/>
          <p:nvPr/>
        </p:nvSpPr>
        <p:spPr>
          <a:xfrm>
            <a:off x="9311038" y="2375339"/>
            <a:ext cx="1954399" cy="1819277"/>
          </a:xfrm>
          <a:prstGeom prst="wedgeEllipseCallout">
            <a:avLst>
              <a:gd name="adj1" fmla="val -82221"/>
              <a:gd name="adj2" fmla="val 31319"/>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Save if you want to preserve them across a function call</a:t>
            </a:r>
          </a:p>
        </p:txBody>
      </p:sp>
      <p:sp>
        <p:nvSpPr>
          <p:cNvPr id="10" name="Oval 9">
            <a:extLst>
              <a:ext uri="{FF2B5EF4-FFF2-40B4-BE49-F238E27FC236}">
                <a16:creationId xmlns:a16="http://schemas.microsoft.com/office/drawing/2014/main" id="{CAD942F9-DC51-C844-80B8-6021397D68FB}"/>
              </a:ext>
            </a:extLst>
          </p:cNvPr>
          <p:cNvSpPr/>
          <p:nvPr/>
        </p:nvSpPr>
        <p:spPr>
          <a:xfrm>
            <a:off x="8183568" y="3766531"/>
            <a:ext cx="764044" cy="361355"/>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2622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6" grpId="0" animBg="1"/>
      <p:bldP spid="7" grpId="0" animBg="1"/>
      <p:bldP spid="4" grpId="0"/>
      <p:bldP spid="9" grpId="0" animBg="1"/>
      <p:bldP spid="10" grpId="0" animBg="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dirty="0">
                <a:latin typeface="Arial" charset="0"/>
                <a:cs typeface="Arial" charset="0"/>
              </a:rPr>
              <a:t>LC-2200 example mnemonics</a:t>
            </a:r>
          </a:p>
        </p:txBody>
      </p:sp>
      <p:graphicFrame>
        <p:nvGraphicFramePr>
          <p:cNvPr id="34142" name="Group 350"/>
          <p:cNvGraphicFramePr>
            <a:graphicFrameLocks noGrp="1"/>
          </p:cNvGraphicFramePr>
          <p:nvPr>
            <p:ph type="tbl" idx="4294967295"/>
            <p:extLst>
              <p:ext uri="{D42A27DB-BD31-4B8C-83A1-F6EECF244321}">
                <p14:modId xmlns:p14="http://schemas.microsoft.com/office/powerpoint/2010/main" val="131953508"/>
              </p:ext>
            </p:extLst>
          </p:nvPr>
        </p:nvGraphicFramePr>
        <p:xfrm>
          <a:off x="2029920" y="1927630"/>
          <a:ext cx="8229600" cy="4754856"/>
        </p:xfrm>
        <a:graphic>
          <a:graphicData uri="http://schemas.openxmlformats.org/drawingml/2006/table">
            <a:tbl>
              <a:tblPr/>
              <a:tblGrid>
                <a:gridCol w="2093053">
                  <a:extLst>
                    <a:ext uri="{9D8B030D-6E8A-4147-A177-3AD203B41FA5}">
                      <a16:colId xmlns:a16="http://schemas.microsoft.com/office/drawing/2014/main" val="20000"/>
                    </a:ext>
                  </a:extLst>
                </a:gridCol>
                <a:gridCol w="1100997">
                  <a:extLst>
                    <a:ext uri="{9D8B030D-6E8A-4147-A177-3AD203B41FA5}">
                      <a16:colId xmlns:a16="http://schemas.microsoft.com/office/drawing/2014/main" val="20001"/>
                    </a:ext>
                  </a:extLst>
                </a:gridCol>
                <a:gridCol w="1029685">
                  <a:extLst>
                    <a:ext uri="{9D8B030D-6E8A-4147-A177-3AD203B41FA5}">
                      <a16:colId xmlns:a16="http://schemas.microsoft.com/office/drawing/2014/main" val="20002"/>
                    </a:ext>
                  </a:extLst>
                </a:gridCol>
                <a:gridCol w="4005865">
                  <a:extLst>
                    <a:ext uri="{9D8B030D-6E8A-4147-A177-3AD203B41FA5}">
                      <a16:colId xmlns:a16="http://schemas.microsoft.com/office/drawing/2014/main" val="20003"/>
                    </a:ext>
                  </a:extLst>
                </a:gridCol>
              </a:tblGrid>
              <a:tr h="640037">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Mnemonic</a:t>
                      </a:r>
                      <a:endParaRPr kumimoji="0" lang="en-US" sz="1800" b="1" i="0" u="none" strike="noStrike" cap="none" normalizeH="0" baseline="0" dirty="0">
                        <a:ln>
                          <a:noFill/>
                        </a:ln>
                        <a:solidFill>
                          <a:schemeClr val="tx1"/>
                        </a:solidFill>
                        <a:effectLst/>
                        <a:latin typeface="Times New Roman" pitchFamily="18" charset="0"/>
                        <a:ea typeface="Times New Roman" pitchFamily="18" charset="0"/>
                        <a:cs typeface="Courier New" pitchFamily="49"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Example</a:t>
                      </a:r>
                      <a:endParaRPr kumimoji="0" lang="en-US" sz="1800" b="1" i="0" u="none" strike="noStrike" cap="none" normalizeH="0" baseline="0" dirty="0">
                        <a:ln>
                          <a:noFill/>
                        </a:ln>
                        <a:solidFill>
                          <a:schemeClr val="tx1"/>
                        </a:solidFill>
                        <a:effectLst/>
                        <a:latin typeface="Arial" charset="0"/>
                        <a:cs typeface="Arial"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ourier New" pitchFamily="49" charset="0"/>
                          <a:ea typeface="Times New Roman" pitchFamily="18" charset="0"/>
                          <a:cs typeface="Courier New" pitchFamily="49" charset="0"/>
                        </a:rPr>
                        <a:t>Format</a:t>
                      </a:r>
                      <a:endParaRPr kumimoji="0" lang="en-US" sz="1800" b="1" i="0" u="none" strike="noStrike" cap="none" normalizeH="0" baseline="0">
                        <a:ln>
                          <a:noFill/>
                        </a:ln>
                        <a:solidFill>
                          <a:schemeClr val="tx1"/>
                        </a:solidFill>
                        <a:effectLst/>
                        <a:latin typeface="Arial" charset="0"/>
                        <a:ea typeface="Times New Roman" pitchFamily="18" charset="0"/>
                        <a:cs typeface="Arial"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ourier New" pitchFamily="49" charset="0"/>
                          <a:ea typeface="Times New Roman" pitchFamily="18" charset="0"/>
                          <a:cs typeface="Courier New" pitchFamily="49" charset="0"/>
                        </a:rPr>
                        <a:t>Opcode</a:t>
                      </a:r>
                      <a:endParaRPr kumimoji="0" lang="en-US" sz="1800" b="1" i="0" u="none" strike="noStrike" cap="none" normalizeH="0" baseline="0">
                        <a:ln>
                          <a:noFill/>
                        </a:ln>
                        <a:solidFill>
                          <a:schemeClr val="tx1"/>
                        </a:solidFill>
                        <a:effectLst/>
                        <a:latin typeface="Arial" charset="0"/>
                        <a:ea typeface="Times New Roman" pitchFamily="18" charset="0"/>
                        <a:cs typeface="Arial"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ourier New" pitchFamily="49" charset="0"/>
                          <a:ea typeface="Times New Roman" pitchFamily="18" charset="0"/>
                          <a:cs typeface="Courier New" pitchFamily="49" charset="0"/>
                        </a:rPr>
                        <a:t>Action</a:t>
                      </a:r>
                      <a:endParaRPr kumimoji="0" lang="en-US" sz="1800" b="1" i="0" u="none" strike="noStrike" cap="none" normalizeH="0" baseline="0">
                        <a:ln>
                          <a:noFill/>
                        </a:ln>
                        <a:solidFill>
                          <a:schemeClr val="tx1"/>
                        </a:solidFill>
                        <a:effectLst/>
                        <a:latin typeface="Times New Roman" pitchFamily="18" charset="0"/>
                        <a:ea typeface="Times New Roman" pitchFamily="18" charset="0"/>
                        <a:cs typeface="Courier New" pitchFamily="49"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ourier New" pitchFamily="49" charset="0"/>
                          <a:ea typeface="Times New Roman" pitchFamily="18" charset="0"/>
                          <a:cs typeface="Courier New" pitchFamily="49" charset="0"/>
                        </a:rPr>
                        <a:t>Register Transfer Language</a:t>
                      </a:r>
                      <a:endParaRPr kumimoji="0" lang="en-US" sz="1800" b="1" i="0" u="none" strike="noStrike" cap="none" normalizeH="0" baseline="0">
                        <a:ln>
                          <a:noFill/>
                        </a:ln>
                        <a:solidFill>
                          <a:schemeClr val="tx1"/>
                        </a:solidFill>
                        <a:effectLst/>
                        <a:latin typeface="Arial" charset="0"/>
                        <a:cs typeface="Arial"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88641">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add</a:t>
                      </a:r>
                      <a:endParaRPr kumimoji="0" lang="en-US" sz="1800" b="1" i="0" u="none" strike="noStrike" cap="none" normalizeH="0" baseline="0" dirty="0">
                        <a:ln>
                          <a:noFill/>
                        </a:ln>
                        <a:solidFill>
                          <a:schemeClr val="tx1"/>
                        </a:solidFill>
                        <a:effectLst/>
                        <a:latin typeface="Times New Roman" pitchFamily="18" charset="0"/>
                        <a:ea typeface="Times New Roman" pitchFamily="18" charset="0"/>
                        <a:cs typeface="Courier New" pitchFamily="49"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rgbClr val="3366FF"/>
                          </a:solidFill>
                          <a:effectLst/>
                          <a:latin typeface="Courier New" pitchFamily="49" charset="0"/>
                          <a:ea typeface="Times New Roman" pitchFamily="18" charset="0"/>
                          <a:cs typeface="Courier New" pitchFamily="49" charset="0"/>
                        </a:rPr>
                        <a:t>add $v0, $a0, $a1</a:t>
                      </a:r>
                      <a:endParaRPr kumimoji="0" lang="en-US" sz="1800" b="1" i="0" u="none" strike="noStrike" cap="none" normalizeH="0" baseline="0" dirty="0">
                        <a:ln>
                          <a:noFill/>
                        </a:ln>
                        <a:solidFill>
                          <a:srgbClr val="3366FF"/>
                        </a:solidFill>
                        <a:effectLst/>
                        <a:latin typeface="Arial" charset="0"/>
                        <a:cs typeface="Arial"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ourier New" pitchFamily="49" charset="0"/>
                          <a:ea typeface="Times New Roman" pitchFamily="18" charset="0"/>
                          <a:cs typeface="Courier New" pitchFamily="49" charset="0"/>
                        </a:rPr>
                        <a:t>R</a:t>
                      </a:r>
                      <a:endParaRPr kumimoji="0" lang="en-US" sz="1800" b="1" i="0" u="none" strike="noStrike" cap="none" normalizeH="0" baseline="0">
                        <a:ln>
                          <a:noFill/>
                        </a:ln>
                        <a:solidFill>
                          <a:schemeClr val="tx1"/>
                        </a:solidFill>
                        <a:effectLst/>
                        <a:latin typeface="Arial" charset="0"/>
                        <a:ea typeface="Times New Roman" pitchFamily="18" charset="0"/>
                        <a:cs typeface="Arial"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ourier New" pitchFamily="49" charset="0"/>
                          <a:ea typeface="Times New Roman" pitchFamily="18" charset="0"/>
                          <a:cs typeface="Courier New" pitchFamily="49" charset="0"/>
                        </a:rPr>
                        <a:t>0</a:t>
                      </a:r>
                      <a:endParaRPr kumimoji="0" lang="en-US" sz="1800" b="1" i="0" u="none" strike="noStrike" cap="none" normalizeH="0" baseline="0">
                        <a:ln>
                          <a:noFill/>
                        </a:ln>
                        <a:solidFill>
                          <a:schemeClr val="tx1"/>
                        </a:solidFill>
                        <a:effectLst/>
                        <a:latin typeface="Times New Roman" pitchFamily="18" charset="0"/>
                        <a:ea typeface="Times New Roman" pitchFamily="18" charset="0"/>
                        <a:cs typeface="Courier New" pitchFamily="49"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ourier New" pitchFamily="49" charset="0"/>
                          <a:ea typeface="Times New Roman" pitchFamily="18" charset="0"/>
                          <a:cs typeface="Courier New" pitchFamily="49" charset="0"/>
                        </a:rPr>
                        <a:t>0000</a:t>
                      </a:r>
                      <a:r>
                        <a:rPr kumimoji="0" lang="en-US" sz="1800" b="1" i="0" u="none" strike="noStrike" cap="none" normalizeH="0" baseline="-30000">
                          <a:ln>
                            <a:noFill/>
                          </a:ln>
                          <a:solidFill>
                            <a:schemeClr val="tx1"/>
                          </a:solidFill>
                          <a:effectLst/>
                          <a:latin typeface="Courier New" pitchFamily="49" charset="0"/>
                          <a:ea typeface="Times New Roman" pitchFamily="18" charset="0"/>
                          <a:cs typeface="Courier New" pitchFamily="49" charset="0"/>
                        </a:rPr>
                        <a:t>2</a:t>
                      </a:r>
                      <a:endParaRPr kumimoji="0" lang="en-US" sz="1800" b="1" i="0" u="none" strike="noStrike" cap="none" normalizeH="0" baseline="0">
                        <a:ln>
                          <a:noFill/>
                        </a:ln>
                        <a:solidFill>
                          <a:schemeClr val="tx1"/>
                        </a:solidFill>
                        <a:effectLst/>
                        <a:latin typeface="Arial" charset="0"/>
                        <a:cs typeface="Arial"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ourier New" pitchFamily="49" charset="0"/>
                          <a:ea typeface="Times New Roman" pitchFamily="18" charset="0"/>
                          <a:cs typeface="Courier New" pitchFamily="49" charset="0"/>
                        </a:rPr>
                        <a:t>Add contents of reg Y with contents of reg Z, store results in reg X.</a:t>
                      </a:r>
                      <a:endParaRPr kumimoji="0" lang="en-US" sz="1800" b="1" i="0" u="none" strike="noStrike" cap="none" normalizeH="0" baseline="0">
                        <a:ln>
                          <a:noFill/>
                        </a:ln>
                        <a:solidFill>
                          <a:schemeClr val="tx1"/>
                        </a:solidFill>
                        <a:effectLst/>
                        <a:latin typeface="Times New Roman" pitchFamily="18" charset="0"/>
                        <a:ea typeface="Times New Roman" pitchFamily="18" charset="0"/>
                        <a:cs typeface="Courier New" pitchFamily="49"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ourier New" pitchFamily="49" charset="0"/>
                          <a:ea typeface="Times New Roman" pitchFamily="18" charset="0"/>
                          <a:cs typeface="Courier New" pitchFamily="49" charset="0"/>
                        </a:rPr>
                        <a:t>RTL: $v0 </a:t>
                      </a:r>
                      <a:r>
                        <a:rPr kumimoji="0" lang="en-US" sz="1800" b="1" i="0" u="none" strike="noStrike" cap="none" normalizeH="0" baseline="0">
                          <a:ln>
                            <a:noFill/>
                          </a:ln>
                          <a:solidFill>
                            <a:schemeClr val="tx1"/>
                          </a:solidFill>
                          <a:effectLst/>
                          <a:latin typeface="Courier New" pitchFamily="49" charset="0"/>
                          <a:ea typeface="Times New Roman" pitchFamily="18" charset="0"/>
                          <a:cs typeface="Courier New" pitchFamily="49" charset="0"/>
                          <a:sym typeface="Symbol" pitchFamily="18" charset="2"/>
                        </a:rPr>
                        <a:t></a:t>
                      </a:r>
                      <a:r>
                        <a:rPr kumimoji="0" lang="en-US" sz="1800" b="1" i="0" u="none" strike="noStrike" cap="none" normalizeH="0" baseline="0">
                          <a:ln>
                            <a:noFill/>
                          </a:ln>
                          <a:solidFill>
                            <a:schemeClr val="tx1"/>
                          </a:solidFill>
                          <a:effectLst/>
                          <a:latin typeface="Courier New" pitchFamily="49" charset="0"/>
                          <a:ea typeface="Times New Roman" pitchFamily="18" charset="0"/>
                          <a:cs typeface="Courier New" pitchFamily="49" charset="0"/>
                        </a:rPr>
                        <a:t> $a0 + $a1</a:t>
                      </a:r>
                      <a:endParaRPr kumimoji="0" lang="en-US" sz="1800" b="1" i="0" u="none" strike="noStrike" cap="none" normalizeH="0" baseline="0">
                        <a:ln>
                          <a:noFill/>
                        </a:ln>
                        <a:solidFill>
                          <a:schemeClr val="tx1"/>
                        </a:solidFill>
                        <a:effectLst/>
                        <a:latin typeface="Courier New" pitchFamily="49" charset="0"/>
                        <a:ea typeface="Times New Roman" pitchFamily="18" charset="0"/>
                        <a:cs typeface="Courier New" pitchFamily="49" charset="0"/>
                        <a:sym typeface="Symbol" pitchFamily="18" charset="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46294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chemeClr val="tx1"/>
                          </a:solidFill>
                          <a:effectLst/>
                          <a:latin typeface="Courier New" pitchFamily="49" charset="0"/>
                          <a:ea typeface="Times New Roman" pitchFamily="18" charset="0"/>
                          <a:cs typeface="Courier New" pitchFamily="49" charset="0"/>
                        </a:rPr>
                        <a:t>addi</a:t>
                      </a:r>
                      <a:endParaRPr kumimoji="0" lang="en-US" sz="1800" b="1" i="0" u="none" strike="noStrike" cap="none" normalizeH="0" baseline="0" dirty="0">
                        <a:ln>
                          <a:noFill/>
                        </a:ln>
                        <a:solidFill>
                          <a:schemeClr val="tx1"/>
                        </a:solidFill>
                        <a:effectLst/>
                        <a:latin typeface="Times New Roman" pitchFamily="18" charset="0"/>
                        <a:ea typeface="Times New Roman" pitchFamily="18" charset="0"/>
                        <a:cs typeface="Courier New" pitchFamily="49"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3366FF"/>
                          </a:solidFill>
                          <a:effectLst/>
                          <a:latin typeface="Courier New" pitchFamily="49" charset="0"/>
                          <a:ea typeface="Times New Roman" pitchFamily="18" charset="0"/>
                          <a:cs typeface="Courier New" pitchFamily="49" charset="0"/>
                        </a:rPr>
                        <a:t>addi</a:t>
                      </a:r>
                      <a:r>
                        <a:rPr kumimoji="0" lang="en-US" sz="1800" b="1" i="0" u="none" strike="noStrike" cap="none" normalizeH="0" baseline="0" dirty="0">
                          <a:ln>
                            <a:noFill/>
                          </a:ln>
                          <a:solidFill>
                            <a:srgbClr val="3366FF"/>
                          </a:solidFill>
                          <a:effectLst/>
                          <a:latin typeface="Courier New" pitchFamily="49" charset="0"/>
                          <a:ea typeface="Times New Roman" pitchFamily="18" charset="0"/>
                          <a:cs typeface="Courier New" pitchFamily="49" charset="0"/>
                        </a:rPr>
                        <a:t> $v0, $a0, 25</a:t>
                      </a:r>
                      <a:endParaRPr kumimoji="0" lang="en-US" sz="1800" b="1" i="0" u="none" strike="noStrike" cap="none" normalizeH="0" baseline="0" dirty="0">
                        <a:ln>
                          <a:noFill/>
                        </a:ln>
                        <a:solidFill>
                          <a:srgbClr val="3366FF"/>
                        </a:solidFill>
                        <a:effectLst/>
                        <a:latin typeface="Arial" charset="0"/>
                        <a:cs typeface="Arial"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I</a:t>
                      </a:r>
                      <a:endParaRPr kumimoji="0" lang="en-US" sz="1800" b="1" i="0" u="none" strike="noStrike" cap="none" normalizeH="0" baseline="0" dirty="0">
                        <a:ln>
                          <a:noFill/>
                        </a:ln>
                        <a:solidFill>
                          <a:schemeClr val="tx1"/>
                        </a:solidFill>
                        <a:effectLst/>
                        <a:latin typeface="Arial" charset="0"/>
                        <a:ea typeface="Times New Roman" pitchFamily="18" charset="0"/>
                        <a:cs typeface="Arial"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ourier New" pitchFamily="49" charset="0"/>
                          <a:ea typeface="Times New Roman" pitchFamily="18" charset="0"/>
                          <a:cs typeface="Courier New" pitchFamily="49" charset="0"/>
                        </a:rPr>
                        <a:t>2</a:t>
                      </a:r>
                      <a:endParaRPr kumimoji="0" lang="en-US" sz="1800" b="1" i="0" u="none" strike="noStrike" cap="none" normalizeH="0" baseline="0">
                        <a:ln>
                          <a:noFill/>
                        </a:ln>
                        <a:solidFill>
                          <a:schemeClr val="tx1"/>
                        </a:solidFill>
                        <a:effectLst/>
                        <a:latin typeface="Times New Roman" pitchFamily="18" charset="0"/>
                        <a:ea typeface="Times New Roman" pitchFamily="18" charset="0"/>
                        <a:cs typeface="Courier New" pitchFamily="49"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ourier New" pitchFamily="49" charset="0"/>
                          <a:ea typeface="Times New Roman" pitchFamily="18" charset="0"/>
                          <a:cs typeface="Courier New" pitchFamily="49" charset="0"/>
                        </a:rPr>
                        <a:t>0010</a:t>
                      </a:r>
                      <a:r>
                        <a:rPr kumimoji="0" lang="en-US" sz="1800" b="1" i="0" u="none" strike="noStrike" cap="none" normalizeH="0" baseline="-30000">
                          <a:ln>
                            <a:noFill/>
                          </a:ln>
                          <a:solidFill>
                            <a:schemeClr val="tx1"/>
                          </a:solidFill>
                          <a:effectLst/>
                          <a:latin typeface="Courier New" pitchFamily="49" charset="0"/>
                          <a:ea typeface="Times New Roman" pitchFamily="18" charset="0"/>
                          <a:cs typeface="Courier New" pitchFamily="49" charset="0"/>
                        </a:rPr>
                        <a:t>2</a:t>
                      </a:r>
                      <a:endParaRPr kumimoji="0" lang="en-US" sz="1800" b="1" i="0" u="none" strike="noStrike" cap="none" normalizeH="0" baseline="0">
                        <a:ln>
                          <a:noFill/>
                        </a:ln>
                        <a:solidFill>
                          <a:schemeClr val="tx1"/>
                        </a:solidFill>
                        <a:effectLst/>
                        <a:latin typeface="Arial" charset="0"/>
                        <a:cs typeface="Arial"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Add OFFSET to the contents of </a:t>
                      </a:r>
                      <a:r>
                        <a:rPr kumimoji="0" lang="en-US" sz="1800" b="1" i="0" u="none" strike="noStrike" cap="none" normalizeH="0" baseline="0" dirty="0" err="1">
                          <a:ln>
                            <a:noFill/>
                          </a:ln>
                          <a:solidFill>
                            <a:schemeClr val="tx1"/>
                          </a:solidFill>
                          <a:effectLst/>
                          <a:latin typeface="Courier New" pitchFamily="49" charset="0"/>
                          <a:ea typeface="Times New Roman" pitchFamily="18" charset="0"/>
                          <a:cs typeface="Courier New" pitchFamily="49" charset="0"/>
                        </a:rPr>
                        <a:t>reg</a:t>
                      </a:r>
                      <a:r>
                        <a:rPr kumimoji="0" lang="en-US" sz="18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 Y and store the result in </a:t>
                      </a:r>
                      <a:r>
                        <a:rPr kumimoji="0" lang="en-US" sz="1800" b="1" i="0" u="none" strike="noStrike" cap="none" normalizeH="0" baseline="0" dirty="0" err="1">
                          <a:ln>
                            <a:noFill/>
                          </a:ln>
                          <a:solidFill>
                            <a:schemeClr val="tx1"/>
                          </a:solidFill>
                          <a:effectLst/>
                          <a:latin typeface="Courier New" pitchFamily="49" charset="0"/>
                          <a:ea typeface="Times New Roman" pitchFamily="18" charset="0"/>
                          <a:cs typeface="Courier New" pitchFamily="49" charset="0"/>
                        </a:rPr>
                        <a:t>reg</a:t>
                      </a:r>
                      <a:r>
                        <a:rPr kumimoji="0" lang="en-US" sz="18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 X.</a:t>
                      </a:r>
                    </a:p>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Times New Roman" pitchFamily="18" charset="0"/>
                        <a:ea typeface="Times New Roman" pitchFamily="18" charset="0"/>
                        <a:cs typeface="Courier New" pitchFamily="49" charset="0"/>
                      </a:endParaRPr>
                    </a:p>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RTL:  $v0 </a:t>
                      </a:r>
                      <a:r>
                        <a:rPr kumimoji="0" lang="en-US" sz="18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sym typeface="Symbol" pitchFamily="18" charset="2"/>
                        </a:rPr>
                        <a:t></a:t>
                      </a:r>
                      <a:r>
                        <a:rPr kumimoji="0" lang="en-US" sz="18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 $a0 + 25</a:t>
                      </a:r>
                      <a:endParaRPr kumimoji="0" lang="en-US" sz="18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sym typeface="Symbol" pitchFamily="18" charset="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46294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chemeClr val="tx1"/>
                          </a:solidFill>
                          <a:effectLst/>
                          <a:latin typeface="Courier New" pitchFamily="49" charset="0"/>
                          <a:ea typeface="Times New Roman" pitchFamily="18" charset="0"/>
                          <a:cs typeface="Courier New" pitchFamily="49" charset="0"/>
                        </a:rPr>
                        <a:t>lw</a:t>
                      </a:r>
                      <a:endParaRPr kumimoji="0" lang="en-US" sz="1800" b="1" i="0" u="none" strike="noStrike" cap="none" normalizeH="0" baseline="0" dirty="0">
                        <a:ln>
                          <a:noFill/>
                        </a:ln>
                        <a:solidFill>
                          <a:schemeClr val="tx1"/>
                        </a:solidFill>
                        <a:effectLst/>
                        <a:latin typeface="Times New Roman" pitchFamily="18" charset="0"/>
                        <a:ea typeface="Times New Roman" pitchFamily="18" charset="0"/>
                        <a:cs typeface="Courier New" pitchFamily="49"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3366FF"/>
                          </a:solidFill>
                          <a:effectLst/>
                          <a:latin typeface="Courier New" pitchFamily="49" charset="0"/>
                          <a:ea typeface="Times New Roman" pitchFamily="18" charset="0"/>
                          <a:cs typeface="Courier New" pitchFamily="49" charset="0"/>
                        </a:rPr>
                        <a:t>lw</a:t>
                      </a:r>
                      <a:r>
                        <a:rPr kumimoji="0" lang="en-US" sz="1800" b="1" i="0" u="none" strike="noStrike" cap="none" normalizeH="0" baseline="0" dirty="0">
                          <a:ln>
                            <a:noFill/>
                          </a:ln>
                          <a:solidFill>
                            <a:srgbClr val="3366FF"/>
                          </a:solidFill>
                          <a:effectLst/>
                          <a:latin typeface="Courier New" pitchFamily="49" charset="0"/>
                          <a:ea typeface="Times New Roman" pitchFamily="18" charset="0"/>
                          <a:cs typeface="Courier New" pitchFamily="49" charset="0"/>
                        </a:rPr>
                        <a:t> $v0, 0x42($</a:t>
                      </a:r>
                      <a:r>
                        <a:rPr kumimoji="0" lang="en-US" sz="1800" b="1" i="0" u="none" strike="noStrike" cap="none" normalizeH="0" baseline="0" dirty="0" err="1">
                          <a:ln>
                            <a:noFill/>
                          </a:ln>
                          <a:solidFill>
                            <a:srgbClr val="3366FF"/>
                          </a:solidFill>
                          <a:effectLst/>
                          <a:latin typeface="Courier New" pitchFamily="49" charset="0"/>
                          <a:ea typeface="Times New Roman" pitchFamily="18" charset="0"/>
                          <a:cs typeface="Courier New" pitchFamily="49" charset="0"/>
                        </a:rPr>
                        <a:t>fp</a:t>
                      </a:r>
                      <a:r>
                        <a:rPr kumimoji="0" lang="en-US" sz="1800" b="1" i="0" u="none" strike="noStrike" cap="none" normalizeH="0" baseline="0" dirty="0">
                          <a:ln>
                            <a:noFill/>
                          </a:ln>
                          <a:solidFill>
                            <a:srgbClr val="3366FF"/>
                          </a:solidFill>
                          <a:effectLst/>
                          <a:latin typeface="Courier New" pitchFamily="49" charset="0"/>
                          <a:ea typeface="Times New Roman" pitchFamily="18" charset="0"/>
                          <a:cs typeface="Courier New" pitchFamily="49" charset="0"/>
                        </a:rPr>
                        <a:t>)</a:t>
                      </a:r>
                      <a:endParaRPr kumimoji="0" lang="en-US" sz="1800" b="1" i="0" u="none" strike="noStrike" cap="none" normalizeH="0" baseline="0" dirty="0">
                        <a:ln>
                          <a:noFill/>
                        </a:ln>
                        <a:solidFill>
                          <a:srgbClr val="3366FF"/>
                        </a:solidFill>
                        <a:effectLst/>
                        <a:latin typeface="Arial" charset="0"/>
                        <a:cs typeface="Arial"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ourier New" pitchFamily="49" charset="0"/>
                          <a:ea typeface="Times New Roman" pitchFamily="18" charset="0"/>
                          <a:cs typeface="Courier New" pitchFamily="49" charset="0"/>
                        </a:rPr>
                        <a:t>I</a:t>
                      </a:r>
                      <a:endParaRPr kumimoji="0" lang="en-US" sz="1800" b="1" i="0" u="none" strike="noStrike" cap="none" normalizeH="0" baseline="0">
                        <a:ln>
                          <a:noFill/>
                        </a:ln>
                        <a:solidFill>
                          <a:schemeClr val="tx1"/>
                        </a:solidFill>
                        <a:effectLst/>
                        <a:latin typeface="Arial" charset="0"/>
                        <a:ea typeface="Times New Roman" pitchFamily="18" charset="0"/>
                        <a:cs typeface="Arial"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ourier New" pitchFamily="49" charset="0"/>
                          <a:ea typeface="Times New Roman" pitchFamily="18" charset="0"/>
                          <a:cs typeface="Courier New" pitchFamily="49" charset="0"/>
                        </a:rPr>
                        <a:t>3</a:t>
                      </a:r>
                      <a:endParaRPr kumimoji="0" lang="en-US" sz="1800" b="1" i="0" u="none" strike="noStrike" cap="none" normalizeH="0" baseline="0">
                        <a:ln>
                          <a:noFill/>
                        </a:ln>
                        <a:solidFill>
                          <a:schemeClr val="tx1"/>
                        </a:solidFill>
                        <a:effectLst/>
                        <a:latin typeface="Times New Roman" pitchFamily="18" charset="0"/>
                        <a:ea typeface="Times New Roman" pitchFamily="18" charset="0"/>
                        <a:cs typeface="Courier New" pitchFamily="49"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ourier New" pitchFamily="49" charset="0"/>
                          <a:ea typeface="Times New Roman" pitchFamily="18" charset="0"/>
                          <a:cs typeface="Courier New" pitchFamily="49" charset="0"/>
                        </a:rPr>
                        <a:t>0011</a:t>
                      </a:r>
                      <a:r>
                        <a:rPr kumimoji="0" lang="en-US" sz="1800" b="1" i="0" u="none" strike="noStrike" cap="none" normalizeH="0" baseline="-30000">
                          <a:ln>
                            <a:noFill/>
                          </a:ln>
                          <a:solidFill>
                            <a:schemeClr val="tx1"/>
                          </a:solidFill>
                          <a:effectLst/>
                          <a:latin typeface="Courier New" pitchFamily="49" charset="0"/>
                          <a:ea typeface="Times New Roman" pitchFamily="18" charset="0"/>
                          <a:cs typeface="Courier New" pitchFamily="49" charset="0"/>
                        </a:rPr>
                        <a:t>2</a:t>
                      </a:r>
                      <a:endParaRPr kumimoji="0" lang="en-US" sz="1800" b="1" i="0" u="none" strike="noStrike" cap="none" normalizeH="0" baseline="0">
                        <a:ln>
                          <a:noFill/>
                        </a:ln>
                        <a:solidFill>
                          <a:schemeClr val="tx1"/>
                        </a:solidFill>
                        <a:effectLst/>
                        <a:latin typeface="Arial" charset="0"/>
                        <a:cs typeface="Arial"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Load </a:t>
                      </a:r>
                      <a:r>
                        <a:rPr kumimoji="0" lang="en-US" sz="1800" b="1" i="0" u="none" strike="noStrike" cap="none" normalizeH="0" baseline="0" dirty="0" err="1">
                          <a:ln>
                            <a:noFill/>
                          </a:ln>
                          <a:solidFill>
                            <a:schemeClr val="tx1"/>
                          </a:solidFill>
                          <a:effectLst/>
                          <a:latin typeface="Courier New" pitchFamily="49" charset="0"/>
                          <a:ea typeface="Times New Roman" pitchFamily="18" charset="0"/>
                          <a:cs typeface="Courier New" pitchFamily="49" charset="0"/>
                        </a:rPr>
                        <a:t>reg</a:t>
                      </a:r>
                      <a:r>
                        <a:rPr kumimoji="0" lang="en-US" sz="18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 X from memory.  The memory address is formed by adding OFFSET to the contents of </a:t>
                      </a:r>
                      <a:r>
                        <a:rPr kumimoji="0" lang="en-US" sz="1800" b="1" i="0" u="none" strike="noStrike" cap="none" normalizeH="0" baseline="0" dirty="0" err="1">
                          <a:ln>
                            <a:noFill/>
                          </a:ln>
                          <a:solidFill>
                            <a:schemeClr val="tx1"/>
                          </a:solidFill>
                          <a:effectLst/>
                          <a:latin typeface="Courier New" pitchFamily="49" charset="0"/>
                          <a:ea typeface="Times New Roman" pitchFamily="18" charset="0"/>
                          <a:cs typeface="Courier New" pitchFamily="49" charset="0"/>
                        </a:rPr>
                        <a:t>reg</a:t>
                      </a:r>
                      <a:r>
                        <a:rPr kumimoji="0" lang="en-US" sz="18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 Y.</a:t>
                      </a:r>
                      <a:endParaRPr kumimoji="0" lang="en-US" sz="1800" b="1" i="0" u="none" strike="noStrike" cap="none" normalizeH="0" baseline="0" dirty="0">
                        <a:ln>
                          <a:noFill/>
                        </a:ln>
                        <a:solidFill>
                          <a:schemeClr val="tx1"/>
                        </a:solidFill>
                        <a:effectLst/>
                        <a:latin typeface="Times New Roman" pitchFamily="18" charset="0"/>
                        <a:ea typeface="Times New Roman" pitchFamily="18" charset="0"/>
                        <a:cs typeface="Courier New" pitchFamily="49"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pt-BR" sz="18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RTL: $v0 </a:t>
                      </a:r>
                      <a:r>
                        <a:rPr kumimoji="0" lang="en-US" sz="18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sym typeface="Symbol" pitchFamily="18" charset="2"/>
                        </a:rPr>
                        <a:t></a:t>
                      </a:r>
                      <a:r>
                        <a:rPr kumimoji="0" lang="pt-BR" sz="18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 MEM[$</a:t>
                      </a:r>
                      <a:r>
                        <a:rPr kumimoji="0" lang="pt-BR" sz="1800" b="1" i="0" u="none" strike="noStrike" cap="none" normalizeH="0" baseline="0" dirty="0" err="1">
                          <a:ln>
                            <a:noFill/>
                          </a:ln>
                          <a:solidFill>
                            <a:schemeClr val="tx1"/>
                          </a:solidFill>
                          <a:effectLst/>
                          <a:latin typeface="Courier New" pitchFamily="49" charset="0"/>
                          <a:ea typeface="Times New Roman" pitchFamily="18" charset="0"/>
                          <a:cs typeface="Courier New" pitchFamily="49" charset="0"/>
                        </a:rPr>
                        <a:t>fp</a:t>
                      </a:r>
                      <a:r>
                        <a:rPr kumimoji="0" lang="pt-BR" sz="18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 + 0x42]</a:t>
                      </a:r>
                      <a:endParaRPr kumimoji="0" lang="pt-BR" sz="18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sym typeface="Symbol" pitchFamily="18" charset="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3971340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dirty="0">
                <a:latin typeface="Arial" charset="0"/>
                <a:cs typeface="Arial" charset="0"/>
              </a:rPr>
              <a:t>LC-2200 example mnemonics</a:t>
            </a:r>
          </a:p>
        </p:txBody>
      </p:sp>
      <p:graphicFrame>
        <p:nvGraphicFramePr>
          <p:cNvPr id="34142" name="Group 350"/>
          <p:cNvGraphicFramePr>
            <a:graphicFrameLocks noGrp="1"/>
          </p:cNvGraphicFramePr>
          <p:nvPr>
            <p:ph type="tbl" idx="4294967295"/>
            <p:extLst>
              <p:ext uri="{D42A27DB-BD31-4B8C-83A1-F6EECF244321}">
                <p14:modId xmlns:p14="http://schemas.microsoft.com/office/powerpoint/2010/main" val="1306466640"/>
              </p:ext>
            </p:extLst>
          </p:nvPr>
        </p:nvGraphicFramePr>
        <p:xfrm>
          <a:off x="2029920" y="1927630"/>
          <a:ext cx="8229600" cy="3291822"/>
        </p:xfrm>
        <a:graphic>
          <a:graphicData uri="http://schemas.openxmlformats.org/drawingml/2006/table">
            <a:tbl>
              <a:tblPr/>
              <a:tblGrid>
                <a:gridCol w="2093053">
                  <a:extLst>
                    <a:ext uri="{9D8B030D-6E8A-4147-A177-3AD203B41FA5}">
                      <a16:colId xmlns:a16="http://schemas.microsoft.com/office/drawing/2014/main" val="20000"/>
                    </a:ext>
                  </a:extLst>
                </a:gridCol>
                <a:gridCol w="1100997">
                  <a:extLst>
                    <a:ext uri="{9D8B030D-6E8A-4147-A177-3AD203B41FA5}">
                      <a16:colId xmlns:a16="http://schemas.microsoft.com/office/drawing/2014/main" val="20001"/>
                    </a:ext>
                  </a:extLst>
                </a:gridCol>
                <a:gridCol w="1008664">
                  <a:extLst>
                    <a:ext uri="{9D8B030D-6E8A-4147-A177-3AD203B41FA5}">
                      <a16:colId xmlns:a16="http://schemas.microsoft.com/office/drawing/2014/main" val="20002"/>
                    </a:ext>
                  </a:extLst>
                </a:gridCol>
                <a:gridCol w="4026886">
                  <a:extLst>
                    <a:ext uri="{9D8B030D-6E8A-4147-A177-3AD203B41FA5}">
                      <a16:colId xmlns:a16="http://schemas.microsoft.com/office/drawing/2014/main" val="20003"/>
                    </a:ext>
                  </a:extLst>
                </a:gridCol>
              </a:tblGrid>
              <a:tr h="640037">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Mnemonic</a:t>
                      </a:r>
                      <a:endParaRPr kumimoji="0" lang="en-US" sz="1800" b="1" i="0" u="none" strike="noStrike" cap="none" normalizeH="0" baseline="0" dirty="0">
                        <a:ln>
                          <a:noFill/>
                        </a:ln>
                        <a:solidFill>
                          <a:schemeClr val="tx1"/>
                        </a:solidFill>
                        <a:effectLst/>
                        <a:latin typeface="Times New Roman" pitchFamily="18" charset="0"/>
                        <a:ea typeface="Times New Roman" pitchFamily="18" charset="0"/>
                        <a:cs typeface="Courier New" pitchFamily="49"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Example</a:t>
                      </a:r>
                      <a:endParaRPr kumimoji="0" lang="en-US" sz="1800" b="1" i="0" u="none" strike="noStrike" cap="none" normalizeH="0" baseline="0" dirty="0">
                        <a:ln>
                          <a:noFill/>
                        </a:ln>
                        <a:solidFill>
                          <a:schemeClr val="tx1"/>
                        </a:solidFill>
                        <a:effectLst/>
                        <a:latin typeface="Arial" charset="0"/>
                        <a:cs typeface="Arial"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ourier New" pitchFamily="49" charset="0"/>
                          <a:ea typeface="Times New Roman" pitchFamily="18" charset="0"/>
                          <a:cs typeface="Courier New" pitchFamily="49" charset="0"/>
                        </a:rPr>
                        <a:t>Format</a:t>
                      </a:r>
                      <a:endParaRPr kumimoji="0" lang="en-US" sz="1800" b="1" i="0" u="none" strike="noStrike" cap="none" normalizeH="0" baseline="0">
                        <a:ln>
                          <a:noFill/>
                        </a:ln>
                        <a:solidFill>
                          <a:schemeClr val="tx1"/>
                        </a:solidFill>
                        <a:effectLst/>
                        <a:latin typeface="Arial" charset="0"/>
                        <a:ea typeface="Times New Roman" pitchFamily="18" charset="0"/>
                        <a:cs typeface="Arial"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ourier New" pitchFamily="49" charset="0"/>
                          <a:ea typeface="Times New Roman" pitchFamily="18" charset="0"/>
                          <a:cs typeface="Courier New" pitchFamily="49" charset="0"/>
                        </a:rPr>
                        <a:t>Opcode</a:t>
                      </a:r>
                      <a:endParaRPr kumimoji="0" lang="en-US" sz="1800" b="1" i="0" u="none" strike="noStrike" cap="none" normalizeH="0" baseline="0">
                        <a:ln>
                          <a:noFill/>
                        </a:ln>
                        <a:solidFill>
                          <a:schemeClr val="tx1"/>
                        </a:solidFill>
                        <a:effectLst/>
                        <a:latin typeface="Arial" charset="0"/>
                        <a:ea typeface="Times New Roman" pitchFamily="18" charset="0"/>
                        <a:cs typeface="Arial"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Action</a:t>
                      </a:r>
                      <a:endParaRPr kumimoji="0" lang="en-US" sz="1800" b="1" i="0" u="none" strike="noStrike" cap="none" normalizeH="0" baseline="0" dirty="0">
                        <a:ln>
                          <a:noFill/>
                        </a:ln>
                        <a:solidFill>
                          <a:schemeClr val="tx1"/>
                        </a:solidFill>
                        <a:effectLst/>
                        <a:latin typeface="Times New Roman" pitchFamily="18" charset="0"/>
                        <a:ea typeface="Times New Roman" pitchFamily="18" charset="0"/>
                        <a:cs typeface="Courier New" pitchFamily="49"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Register Transfer Language</a:t>
                      </a:r>
                      <a:endParaRPr kumimoji="0" lang="en-US" sz="1800" b="1" i="0" u="none" strike="noStrike" cap="none" normalizeH="0" baseline="0" dirty="0">
                        <a:ln>
                          <a:noFill/>
                        </a:ln>
                        <a:solidFill>
                          <a:schemeClr val="tx1"/>
                        </a:solidFill>
                        <a:effectLst/>
                        <a:latin typeface="Arial" charset="0"/>
                        <a:cs typeface="Arial"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88641">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chemeClr val="tx1"/>
                          </a:solidFill>
                          <a:effectLst/>
                          <a:latin typeface="Courier New" pitchFamily="49" charset="0"/>
                          <a:ea typeface="Times New Roman" pitchFamily="18" charset="0"/>
                          <a:cs typeface="Courier New" pitchFamily="49" charset="0"/>
                        </a:rPr>
                        <a:t>nand</a:t>
                      </a:r>
                      <a:endParaRPr kumimoji="0" lang="en-US" sz="1800" b="1" i="0" u="none" strike="noStrike" cap="none" normalizeH="0" baseline="0" dirty="0">
                        <a:ln>
                          <a:noFill/>
                        </a:ln>
                        <a:solidFill>
                          <a:schemeClr val="tx1"/>
                        </a:solidFill>
                        <a:effectLst/>
                        <a:latin typeface="Times New Roman" pitchFamily="18" charset="0"/>
                        <a:ea typeface="Times New Roman" pitchFamily="18" charset="0"/>
                        <a:cs typeface="Courier New" pitchFamily="49"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3366FF"/>
                          </a:solidFill>
                          <a:effectLst/>
                          <a:latin typeface="Courier New" pitchFamily="49" charset="0"/>
                          <a:ea typeface="Times New Roman" pitchFamily="18" charset="0"/>
                          <a:cs typeface="Courier New" pitchFamily="49" charset="0"/>
                        </a:rPr>
                        <a:t>nand</a:t>
                      </a:r>
                      <a:r>
                        <a:rPr kumimoji="0" lang="en-US" sz="1800" b="1" i="0" u="none" strike="noStrike" cap="none" normalizeH="0" baseline="0" dirty="0">
                          <a:ln>
                            <a:noFill/>
                          </a:ln>
                          <a:solidFill>
                            <a:srgbClr val="3366FF"/>
                          </a:solidFill>
                          <a:effectLst/>
                          <a:latin typeface="Courier New" pitchFamily="49" charset="0"/>
                          <a:ea typeface="Times New Roman" pitchFamily="18" charset="0"/>
                          <a:cs typeface="Courier New" pitchFamily="49" charset="0"/>
                        </a:rPr>
                        <a:t> $v0, $a0, $a1</a:t>
                      </a:r>
                      <a:endParaRPr kumimoji="0" lang="en-US" sz="1800" b="1" i="0" u="none" strike="noStrike" cap="none" normalizeH="0" baseline="0" dirty="0">
                        <a:ln>
                          <a:noFill/>
                        </a:ln>
                        <a:solidFill>
                          <a:srgbClr val="3366FF"/>
                        </a:solidFill>
                        <a:effectLst/>
                        <a:latin typeface="Arial" charset="0"/>
                        <a:cs typeface="Arial"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ourier New" pitchFamily="49" charset="0"/>
                          <a:ea typeface="Times New Roman" pitchFamily="18" charset="0"/>
                          <a:cs typeface="Courier New" pitchFamily="49" charset="0"/>
                        </a:rPr>
                        <a:t>R</a:t>
                      </a:r>
                      <a:endParaRPr kumimoji="0" lang="en-US" sz="1800" b="1" i="0" u="none" strike="noStrike" cap="none" normalizeH="0" baseline="0">
                        <a:ln>
                          <a:noFill/>
                        </a:ln>
                        <a:solidFill>
                          <a:schemeClr val="tx1"/>
                        </a:solidFill>
                        <a:effectLst/>
                        <a:latin typeface="Arial" charset="0"/>
                        <a:ea typeface="Times New Roman" pitchFamily="18" charset="0"/>
                        <a:cs typeface="Arial"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1</a:t>
                      </a:r>
                      <a:endParaRPr kumimoji="0" lang="en-US" sz="1800" b="1" i="0" u="none" strike="noStrike" cap="none" normalizeH="0" baseline="0" dirty="0">
                        <a:ln>
                          <a:noFill/>
                        </a:ln>
                        <a:solidFill>
                          <a:schemeClr val="tx1"/>
                        </a:solidFill>
                        <a:effectLst/>
                        <a:latin typeface="Times New Roman" pitchFamily="18" charset="0"/>
                        <a:ea typeface="Times New Roman" pitchFamily="18" charset="0"/>
                        <a:cs typeface="Courier New" pitchFamily="49"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0001</a:t>
                      </a:r>
                      <a:r>
                        <a:rPr kumimoji="0" lang="en-US" sz="1800" b="1" i="0" u="none" strike="noStrike" cap="none" normalizeH="0" baseline="-30000" dirty="0">
                          <a:ln>
                            <a:noFill/>
                          </a:ln>
                          <a:solidFill>
                            <a:schemeClr val="tx1"/>
                          </a:solidFill>
                          <a:effectLst/>
                          <a:latin typeface="Courier New" pitchFamily="49" charset="0"/>
                          <a:ea typeface="Times New Roman" pitchFamily="18" charset="0"/>
                          <a:cs typeface="Courier New" pitchFamily="49" charset="0"/>
                        </a:rPr>
                        <a:t>2</a:t>
                      </a:r>
                      <a:endParaRPr kumimoji="0" lang="en-US" sz="1800" b="1" i="0" u="none" strike="noStrike" cap="none" normalizeH="0" baseline="0" dirty="0">
                        <a:ln>
                          <a:noFill/>
                        </a:ln>
                        <a:solidFill>
                          <a:schemeClr val="tx1"/>
                        </a:solidFill>
                        <a:effectLst/>
                        <a:latin typeface="Arial" charset="0"/>
                        <a:cs typeface="Arial"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Add contents of reg Y with contents of reg Z, store results in reg X.</a:t>
                      </a:r>
                      <a:endParaRPr kumimoji="0" lang="en-US" sz="1800" b="1" i="0" u="none" strike="noStrike" cap="none" normalizeH="0" baseline="0" dirty="0">
                        <a:ln>
                          <a:noFill/>
                        </a:ln>
                        <a:solidFill>
                          <a:schemeClr val="tx1"/>
                        </a:solidFill>
                        <a:effectLst/>
                        <a:latin typeface="Times New Roman" pitchFamily="18" charset="0"/>
                        <a:ea typeface="Times New Roman" pitchFamily="18" charset="0"/>
                        <a:cs typeface="Courier New" pitchFamily="49"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RTL: $v0 </a:t>
                      </a:r>
                      <a:r>
                        <a:rPr kumimoji="0" lang="en-US" sz="18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sym typeface="Symbol" pitchFamily="18" charset="2"/>
                        </a:rPr>
                        <a:t></a:t>
                      </a:r>
                      <a:r>
                        <a:rPr kumimoji="0" lang="en-US" sz="18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 ~($a0 &amp; $a1)</a:t>
                      </a:r>
                      <a:endParaRPr kumimoji="0" lang="en-US" sz="18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sym typeface="Symbol" pitchFamily="18" charset="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46294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chemeClr val="tx1"/>
                          </a:solidFill>
                          <a:effectLst/>
                          <a:latin typeface="Courier New" pitchFamily="49" charset="0"/>
                          <a:ea typeface="Times New Roman" pitchFamily="18" charset="0"/>
                          <a:cs typeface="Courier New" pitchFamily="49" charset="0"/>
                        </a:rPr>
                        <a:t>sw</a:t>
                      </a:r>
                      <a:endParaRPr kumimoji="0" lang="en-US" sz="1800" b="1" i="0" u="none" strike="noStrike" cap="none" normalizeH="0" baseline="0" dirty="0">
                        <a:ln>
                          <a:noFill/>
                        </a:ln>
                        <a:solidFill>
                          <a:schemeClr val="tx1"/>
                        </a:solidFill>
                        <a:effectLst/>
                        <a:latin typeface="Times New Roman" pitchFamily="18" charset="0"/>
                        <a:ea typeface="Times New Roman" pitchFamily="18" charset="0"/>
                        <a:cs typeface="Courier New" pitchFamily="49"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3366FF"/>
                          </a:solidFill>
                          <a:effectLst/>
                          <a:latin typeface="Courier New" pitchFamily="49" charset="0"/>
                          <a:ea typeface="Times New Roman" pitchFamily="18" charset="0"/>
                          <a:cs typeface="Courier New" pitchFamily="49" charset="0"/>
                        </a:rPr>
                        <a:t>sw</a:t>
                      </a:r>
                      <a:r>
                        <a:rPr kumimoji="0" lang="en-US" sz="1800" b="1" i="0" u="none" strike="noStrike" cap="none" normalizeH="0" baseline="0" dirty="0">
                          <a:ln>
                            <a:noFill/>
                          </a:ln>
                          <a:solidFill>
                            <a:srgbClr val="3366FF"/>
                          </a:solidFill>
                          <a:effectLst/>
                          <a:latin typeface="Courier New" pitchFamily="49" charset="0"/>
                          <a:ea typeface="Times New Roman" pitchFamily="18" charset="0"/>
                          <a:cs typeface="Courier New" pitchFamily="49" charset="0"/>
                        </a:rPr>
                        <a:t> $v0, 0x42($</a:t>
                      </a:r>
                      <a:r>
                        <a:rPr kumimoji="0" lang="en-US" sz="1800" b="1" i="0" u="none" strike="noStrike" cap="none" normalizeH="0" baseline="0" dirty="0" err="1">
                          <a:ln>
                            <a:noFill/>
                          </a:ln>
                          <a:solidFill>
                            <a:srgbClr val="3366FF"/>
                          </a:solidFill>
                          <a:effectLst/>
                          <a:latin typeface="Courier New" pitchFamily="49" charset="0"/>
                          <a:ea typeface="Times New Roman" pitchFamily="18" charset="0"/>
                          <a:cs typeface="Courier New" pitchFamily="49" charset="0"/>
                        </a:rPr>
                        <a:t>fp</a:t>
                      </a:r>
                      <a:r>
                        <a:rPr kumimoji="0" lang="en-US" sz="1800" b="1" i="0" u="none" strike="noStrike" cap="none" normalizeH="0" baseline="0" dirty="0">
                          <a:ln>
                            <a:noFill/>
                          </a:ln>
                          <a:solidFill>
                            <a:srgbClr val="3366FF"/>
                          </a:solidFill>
                          <a:effectLst/>
                          <a:latin typeface="Courier New" pitchFamily="49" charset="0"/>
                          <a:ea typeface="Times New Roman" pitchFamily="18" charset="0"/>
                          <a:cs typeface="Courier New" pitchFamily="49" charset="0"/>
                        </a:rPr>
                        <a:t>)</a:t>
                      </a:r>
                      <a:endParaRPr kumimoji="0" lang="en-US" sz="1800" b="1" i="0" u="none" strike="noStrike" cap="none" normalizeH="0" baseline="0" dirty="0">
                        <a:ln>
                          <a:noFill/>
                        </a:ln>
                        <a:solidFill>
                          <a:srgbClr val="3366FF"/>
                        </a:solidFill>
                        <a:effectLst/>
                        <a:latin typeface="Arial" charset="0"/>
                        <a:cs typeface="Arial"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I</a:t>
                      </a:r>
                      <a:endParaRPr kumimoji="0" lang="en-US" sz="1800" b="1" i="0" u="none" strike="noStrike" cap="none" normalizeH="0" baseline="0" dirty="0">
                        <a:ln>
                          <a:noFill/>
                        </a:ln>
                        <a:solidFill>
                          <a:schemeClr val="tx1"/>
                        </a:solidFill>
                        <a:effectLst/>
                        <a:latin typeface="Arial" charset="0"/>
                        <a:ea typeface="Times New Roman" pitchFamily="18" charset="0"/>
                        <a:cs typeface="Arial"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4</a:t>
                      </a:r>
                      <a:endParaRPr kumimoji="0" lang="en-US" sz="1800" b="1" i="0" u="none" strike="noStrike" cap="none" normalizeH="0" baseline="0" dirty="0">
                        <a:ln>
                          <a:noFill/>
                        </a:ln>
                        <a:solidFill>
                          <a:schemeClr val="tx1"/>
                        </a:solidFill>
                        <a:effectLst/>
                        <a:latin typeface="Times New Roman" pitchFamily="18" charset="0"/>
                        <a:ea typeface="Times New Roman" pitchFamily="18" charset="0"/>
                        <a:cs typeface="Courier New" pitchFamily="49"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0100</a:t>
                      </a:r>
                      <a:r>
                        <a:rPr kumimoji="0" lang="en-US" sz="1800" b="1" i="0" u="none" strike="noStrike" cap="none" normalizeH="0" baseline="-30000" dirty="0">
                          <a:ln>
                            <a:noFill/>
                          </a:ln>
                          <a:solidFill>
                            <a:schemeClr val="tx1"/>
                          </a:solidFill>
                          <a:effectLst/>
                          <a:latin typeface="Courier New" pitchFamily="49" charset="0"/>
                          <a:ea typeface="Times New Roman" pitchFamily="18" charset="0"/>
                          <a:cs typeface="Courier New" pitchFamily="49" charset="0"/>
                        </a:rPr>
                        <a:t>2</a:t>
                      </a:r>
                      <a:endParaRPr kumimoji="0" lang="en-US" sz="1800" b="1" i="0" u="none" strike="noStrike" cap="none" normalizeH="0" baseline="0" dirty="0">
                        <a:ln>
                          <a:noFill/>
                        </a:ln>
                        <a:solidFill>
                          <a:schemeClr val="tx1"/>
                        </a:solidFill>
                        <a:effectLst/>
                        <a:latin typeface="Arial" charset="0"/>
                        <a:cs typeface="Arial"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Load </a:t>
                      </a:r>
                      <a:r>
                        <a:rPr kumimoji="0" lang="en-US" sz="1800" b="1" i="0" u="none" strike="noStrike" cap="none" normalizeH="0" baseline="0" dirty="0" err="1">
                          <a:ln>
                            <a:noFill/>
                          </a:ln>
                          <a:solidFill>
                            <a:schemeClr val="tx1"/>
                          </a:solidFill>
                          <a:effectLst/>
                          <a:latin typeface="Courier New" pitchFamily="49" charset="0"/>
                          <a:ea typeface="Times New Roman" pitchFamily="18" charset="0"/>
                          <a:cs typeface="Courier New" pitchFamily="49" charset="0"/>
                        </a:rPr>
                        <a:t>reg</a:t>
                      </a:r>
                      <a:r>
                        <a:rPr kumimoji="0" lang="en-US" sz="18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 X from memory.  The memory address is formed by adding OFFSET to the contents of </a:t>
                      </a:r>
                      <a:r>
                        <a:rPr kumimoji="0" lang="en-US" sz="1800" b="1" i="0" u="none" strike="noStrike" cap="none" normalizeH="0" baseline="0" dirty="0" err="1">
                          <a:ln>
                            <a:noFill/>
                          </a:ln>
                          <a:solidFill>
                            <a:schemeClr val="tx1"/>
                          </a:solidFill>
                          <a:effectLst/>
                          <a:latin typeface="Courier New" pitchFamily="49" charset="0"/>
                          <a:ea typeface="Times New Roman" pitchFamily="18" charset="0"/>
                          <a:cs typeface="Courier New" pitchFamily="49" charset="0"/>
                        </a:rPr>
                        <a:t>reg</a:t>
                      </a:r>
                      <a:r>
                        <a:rPr kumimoji="0" lang="en-US" sz="18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 Y.</a:t>
                      </a:r>
                      <a:endParaRPr kumimoji="0" lang="en-US" sz="1800" b="1" i="0" u="none" strike="noStrike" cap="none" normalizeH="0" baseline="0" dirty="0">
                        <a:ln>
                          <a:noFill/>
                        </a:ln>
                        <a:solidFill>
                          <a:schemeClr val="tx1"/>
                        </a:solidFill>
                        <a:effectLst/>
                        <a:latin typeface="Times New Roman" pitchFamily="18" charset="0"/>
                        <a:ea typeface="Times New Roman" pitchFamily="18" charset="0"/>
                        <a:cs typeface="Courier New" pitchFamily="49"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pt-BR" sz="18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RTL: MEM[$</a:t>
                      </a:r>
                      <a:r>
                        <a:rPr kumimoji="0" lang="pt-BR" sz="1800" b="1" i="0" u="none" strike="noStrike" cap="none" normalizeH="0" baseline="0" dirty="0" err="1">
                          <a:ln>
                            <a:noFill/>
                          </a:ln>
                          <a:solidFill>
                            <a:schemeClr val="tx1"/>
                          </a:solidFill>
                          <a:effectLst/>
                          <a:latin typeface="Courier New" pitchFamily="49" charset="0"/>
                          <a:ea typeface="Times New Roman" pitchFamily="18" charset="0"/>
                          <a:cs typeface="Courier New" pitchFamily="49" charset="0"/>
                        </a:rPr>
                        <a:t>fp</a:t>
                      </a:r>
                      <a:r>
                        <a:rPr kumimoji="0" lang="pt-BR" sz="18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 + 0x42]</a:t>
                      </a:r>
                      <a:r>
                        <a:rPr kumimoji="0" lang="en-US" sz="18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sym typeface="Symbol" pitchFamily="18" charset="2"/>
                        </a:rPr>
                        <a:t> </a:t>
                      </a:r>
                      <a:r>
                        <a:rPr kumimoji="0" lang="pt-BR" sz="1800" b="1" i="0" u="none" strike="noStrike" cap="none" normalizeH="0" baseline="0">
                          <a:ln>
                            <a:noFill/>
                          </a:ln>
                          <a:solidFill>
                            <a:schemeClr val="tx1"/>
                          </a:solidFill>
                          <a:effectLst/>
                          <a:latin typeface="Courier New" pitchFamily="49" charset="0"/>
                          <a:ea typeface="Times New Roman" pitchFamily="18" charset="0"/>
                          <a:cs typeface="Courier New" pitchFamily="49" charset="0"/>
                        </a:rPr>
                        <a:t> $v0 </a:t>
                      </a:r>
                      <a:endParaRPr kumimoji="0" lang="pt-BR" sz="18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sym typeface="Symbol" pitchFamily="18" charset="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617209408"/>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083" name="Group 51"/>
          <p:cNvGraphicFramePr>
            <a:graphicFrameLocks noGrp="1"/>
          </p:cNvGraphicFramePr>
          <p:nvPr>
            <p:extLst>
              <p:ext uri="{D42A27DB-BD31-4B8C-83A1-F6EECF244321}">
                <p14:modId xmlns:p14="http://schemas.microsoft.com/office/powerpoint/2010/main" val="4084003933"/>
              </p:ext>
            </p:extLst>
          </p:nvPr>
        </p:nvGraphicFramePr>
        <p:xfrm>
          <a:off x="1980143" y="1919293"/>
          <a:ext cx="8229600" cy="4938707"/>
        </p:xfrm>
        <a:graphic>
          <a:graphicData uri="http://schemas.openxmlformats.org/drawingml/2006/table">
            <a:tbl>
              <a:tblPr/>
              <a:tblGrid>
                <a:gridCol w="2274888">
                  <a:extLst>
                    <a:ext uri="{9D8B030D-6E8A-4147-A177-3AD203B41FA5}">
                      <a16:colId xmlns:a16="http://schemas.microsoft.com/office/drawing/2014/main" val="20000"/>
                    </a:ext>
                  </a:extLst>
                </a:gridCol>
                <a:gridCol w="1051636">
                  <a:extLst>
                    <a:ext uri="{9D8B030D-6E8A-4147-A177-3AD203B41FA5}">
                      <a16:colId xmlns:a16="http://schemas.microsoft.com/office/drawing/2014/main" val="20001"/>
                    </a:ext>
                  </a:extLst>
                </a:gridCol>
                <a:gridCol w="1051035">
                  <a:extLst>
                    <a:ext uri="{9D8B030D-6E8A-4147-A177-3AD203B41FA5}">
                      <a16:colId xmlns:a16="http://schemas.microsoft.com/office/drawing/2014/main" val="20002"/>
                    </a:ext>
                  </a:extLst>
                </a:gridCol>
                <a:gridCol w="3852041">
                  <a:extLst>
                    <a:ext uri="{9D8B030D-6E8A-4147-A177-3AD203B41FA5}">
                      <a16:colId xmlns:a16="http://schemas.microsoft.com/office/drawing/2014/main" val="20003"/>
                    </a:ext>
                  </a:extLst>
                </a:gridCol>
              </a:tblGrid>
              <a:tr h="626437">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Mnemonic</a:t>
                      </a:r>
                      <a:endParaRPr kumimoji="0" lang="en-US" sz="1800" b="1" i="0" u="none" strike="noStrike" cap="none" normalizeH="0" baseline="0" dirty="0">
                        <a:ln>
                          <a:noFill/>
                        </a:ln>
                        <a:solidFill>
                          <a:schemeClr val="tx1"/>
                        </a:solidFill>
                        <a:effectLst/>
                        <a:latin typeface="Times New Roman" pitchFamily="18" charset="0"/>
                        <a:ea typeface="Times New Roman" pitchFamily="18" charset="0"/>
                        <a:cs typeface="Courier New" pitchFamily="49"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Example</a:t>
                      </a:r>
                      <a:endParaRPr kumimoji="0" lang="en-US" sz="1800" b="1" i="0" u="none" strike="noStrike" cap="none" normalizeH="0" baseline="0" dirty="0">
                        <a:ln>
                          <a:noFill/>
                        </a:ln>
                        <a:solidFill>
                          <a:schemeClr val="tx1"/>
                        </a:solidFill>
                        <a:effectLst/>
                        <a:latin typeface="Arial" charset="0"/>
                        <a:cs typeface="Arial"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ourier New" pitchFamily="49" charset="0"/>
                          <a:ea typeface="Times New Roman" pitchFamily="18" charset="0"/>
                          <a:cs typeface="Courier New" pitchFamily="49" charset="0"/>
                        </a:rPr>
                        <a:t>Format</a:t>
                      </a:r>
                      <a:endParaRPr kumimoji="0" lang="en-US" sz="1800" b="1" i="0" u="none" strike="noStrike" cap="none" normalizeH="0" baseline="0">
                        <a:ln>
                          <a:noFill/>
                        </a:ln>
                        <a:solidFill>
                          <a:schemeClr val="tx1"/>
                        </a:solidFill>
                        <a:effectLst/>
                        <a:latin typeface="Arial" charset="0"/>
                        <a:ea typeface="Times New Roman" pitchFamily="18" charset="0"/>
                        <a:cs typeface="Arial"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ourier New" pitchFamily="49" charset="0"/>
                          <a:ea typeface="Times New Roman" pitchFamily="18" charset="0"/>
                          <a:cs typeface="Courier New" pitchFamily="49" charset="0"/>
                        </a:rPr>
                        <a:t>Opcode</a:t>
                      </a:r>
                      <a:endParaRPr kumimoji="0" lang="en-US" sz="1800" b="1" i="0" u="none" strike="noStrike" cap="none" normalizeH="0" baseline="0">
                        <a:ln>
                          <a:noFill/>
                        </a:ln>
                        <a:solidFill>
                          <a:schemeClr val="tx1"/>
                        </a:solidFill>
                        <a:effectLst/>
                        <a:latin typeface="Arial" charset="0"/>
                        <a:ea typeface="Times New Roman" pitchFamily="18" charset="0"/>
                        <a:cs typeface="Arial"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Action</a:t>
                      </a:r>
                      <a:endParaRPr kumimoji="0" lang="en-US" sz="1800" b="1" i="0" u="none" strike="noStrike" cap="none" normalizeH="0" baseline="0" dirty="0">
                        <a:ln>
                          <a:noFill/>
                        </a:ln>
                        <a:solidFill>
                          <a:schemeClr val="tx1"/>
                        </a:solidFill>
                        <a:effectLst/>
                        <a:latin typeface="Times New Roman" pitchFamily="18" charset="0"/>
                        <a:ea typeface="Times New Roman" pitchFamily="18" charset="0"/>
                        <a:cs typeface="Courier New" pitchFamily="49"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Register Transfer Language</a:t>
                      </a:r>
                      <a:endParaRPr kumimoji="0" lang="en-US" sz="1800" b="1" i="0" u="none" strike="noStrike" cap="none" normalizeH="0" baseline="0" dirty="0">
                        <a:ln>
                          <a:noFill/>
                        </a:ln>
                        <a:solidFill>
                          <a:schemeClr val="tx1"/>
                        </a:solidFill>
                        <a:effectLst/>
                        <a:latin typeface="Arial" charset="0"/>
                        <a:cs typeface="Arial"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8803624"/>
                  </a:ext>
                </a:extLst>
              </a:tr>
              <a:tr h="22875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chemeClr val="tx1"/>
                          </a:solidFill>
                          <a:effectLst/>
                          <a:latin typeface="Courier New" charset="0"/>
                          <a:ea typeface="Times New Roman" charset="0"/>
                          <a:cs typeface="Courier New" charset="0"/>
                        </a:rPr>
                        <a:t>beq</a:t>
                      </a:r>
                      <a:endParaRPr kumimoji="0" lang="en-US" sz="1800" b="1" i="0" u="none" strike="noStrike" cap="none" normalizeH="0" baseline="0" dirty="0">
                        <a:ln>
                          <a:noFill/>
                        </a:ln>
                        <a:solidFill>
                          <a:schemeClr val="tx1"/>
                        </a:solidFill>
                        <a:effectLst/>
                        <a:latin typeface="Times New Roman" charset="0"/>
                        <a:ea typeface="Times New Roman" charset="0"/>
                        <a:cs typeface="Courier New"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3366FF"/>
                          </a:solidFill>
                          <a:effectLst/>
                          <a:latin typeface="Courier New" charset="0"/>
                          <a:ea typeface="Times New Roman" charset="0"/>
                          <a:cs typeface="Courier New" charset="0"/>
                        </a:rPr>
                        <a:t>beq</a:t>
                      </a:r>
                      <a:r>
                        <a:rPr kumimoji="0" lang="en-US" sz="1800" b="1" i="0" u="none" strike="noStrike" cap="none" normalizeH="0" baseline="0" dirty="0">
                          <a:ln>
                            <a:noFill/>
                          </a:ln>
                          <a:solidFill>
                            <a:srgbClr val="3366FF"/>
                          </a:solidFill>
                          <a:effectLst/>
                          <a:latin typeface="Courier New" charset="0"/>
                          <a:ea typeface="Times New Roman" charset="0"/>
                          <a:cs typeface="Courier New" charset="0"/>
                        </a:rPr>
                        <a:t> $a0, $a1,</a:t>
                      </a:r>
                      <a:br>
                        <a:rPr kumimoji="0" lang="en-US" sz="1800" b="1" i="0" u="none" strike="noStrike" cap="none" normalizeH="0" baseline="0" dirty="0">
                          <a:ln>
                            <a:noFill/>
                          </a:ln>
                          <a:solidFill>
                            <a:srgbClr val="3366FF"/>
                          </a:solidFill>
                          <a:effectLst/>
                          <a:latin typeface="Courier New" charset="0"/>
                          <a:ea typeface="Times New Roman" charset="0"/>
                          <a:cs typeface="Courier New" charset="0"/>
                        </a:rPr>
                      </a:br>
                      <a:r>
                        <a:rPr kumimoji="0" lang="en-US" sz="1800" b="1" i="0" u="none" strike="noStrike" cap="none" normalizeH="0" baseline="0" dirty="0">
                          <a:ln>
                            <a:noFill/>
                          </a:ln>
                          <a:solidFill>
                            <a:srgbClr val="3366FF"/>
                          </a:solidFill>
                          <a:effectLst/>
                          <a:latin typeface="Courier New" charset="0"/>
                          <a:ea typeface="Times New Roman" charset="0"/>
                          <a:cs typeface="Courier New" charset="0"/>
                        </a:rPr>
                        <a:t>   done</a:t>
                      </a:r>
                      <a:endParaRPr kumimoji="0" lang="en-US" sz="1800" b="1" i="0" u="none" strike="noStrike" cap="none" normalizeH="0" baseline="0" dirty="0">
                        <a:ln>
                          <a:noFill/>
                        </a:ln>
                        <a:solidFill>
                          <a:srgbClr val="3366FF"/>
                        </a:solidFill>
                        <a:effectLst/>
                        <a:latin typeface="Arial" charset="0"/>
                        <a:ea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ourier New" charset="0"/>
                          <a:ea typeface="Times New Roman" charset="0"/>
                          <a:cs typeface="Courier New" charset="0"/>
                        </a:rPr>
                        <a:t>I</a:t>
                      </a:r>
                      <a:endParaRPr kumimoji="0" lang="en-US" sz="1800" b="1" i="0" u="none" strike="noStrike" cap="none" normalizeH="0" baseline="0" dirty="0">
                        <a:ln>
                          <a:noFill/>
                        </a:ln>
                        <a:solidFill>
                          <a:schemeClr val="tx1"/>
                        </a:solidFill>
                        <a:effectLst/>
                        <a:latin typeface="Arial" charset="0"/>
                        <a:ea typeface="Times New Roman" charset="0"/>
                        <a:cs typeface="Courier New"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ourier New" charset="0"/>
                          <a:ea typeface="Times New Roman" charset="0"/>
                          <a:cs typeface="Courier New" charset="0"/>
                        </a:rPr>
                        <a:t>5</a:t>
                      </a:r>
                      <a:endParaRPr kumimoji="0" lang="en-US" sz="1800" b="1" i="0" u="none" strike="noStrike" cap="none" normalizeH="0" baseline="0">
                        <a:ln>
                          <a:noFill/>
                        </a:ln>
                        <a:solidFill>
                          <a:schemeClr val="tx1"/>
                        </a:solidFill>
                        <a:effectLst/>
                        <a:latin typeface="Times New Roman" charset="0"/>
                        <a:ea typeface="Times New Roman" charset="0"/>
                        <a:cs typeface="Courier New"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ourier New" charset="0"/>
                          <a:ea typeface="Times New Roman" charset="0"/>
                          <a:cs typeface="Courier New" charset="0"/>
                        </a:rPr>
                        <a:t>0101</a:t>
                      </a:r>
                      <a:r>
                        <a:rPr kumimoji="0" lang="en-US" sz="1800" b="1" i="0" u="none" strike="noStrike" cap="none" normalizeH="0" baseline="-30000">
                          <a:ln>
                            <a:noFill/>
                          </a:ln>
                          <a:solidFill>
                            <a:schemeClr val="tx1"/>
                          </a:solidFill>
                          <a:effectLst/>
                          <a:latin typeface="Courier New" charset="0"/>
                          <a:ea typeface="Times New Roman" charset="0"/>
                          <a:cs typeface="Courier New" charset="0"/>
                        </a:rPr>
                        <a:t>2</a:t>
                      </a:r>
                      <a:endParaRPr kumimoji="0" lang="en-US" sz="1800" b="1" i="0" u="none" strike="noStrike" cap="none" normalizeH="0" baseline="0">
                        <a:ln>
                          <a:noFill/>
                        </a:ln>
                        <a:solidFill>
                          <a:schemeClr val="tx1"/>
                        </a:solidFill>
                        <a:effectLst/>
                        <a:latin typeface="Arial" charset="0"/>
                        <a:ea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ourier New" charset="0"/>
                          <a:ea typeface="Times New Roman" charset="0"/>
                          <a:cs typeface="Courier New" charset="0"/>
                        </a:rPr>
                        <a:t>Compare the contents of reg X and reg Y. If they are the same, then branch to the address PC+1+OFFSET, where PC is the address of the </a:t>
                      </a:r>
                      <a:r>
                        <a:rPr kumimoji="0" lang="en-US" sz="1800" b="1" i="0" u="none" strike="noStrike" cap="none" normalizeH="0" baseline="0" dirty="0" err="1">
                          <a:ln>
                            <a:noFill/>
                          </a:ln>
                          <a:solidFill>
                            <a:schemeClr val="tx1"/>
                          </a:solidFill>
                          <a:effectLst/>
                          <a:latin typeface="Courier New" charset="0"/>
                          <a:ea typeface="Times New Roman" charset="0"/>
                          <a:cs typeface="Courier New" charset="0"/>
                        </a:rPr>
                        <a:t>beq</a:t>
                      </a:r>
                      <a:r>
                        <a:rPr kumimoji="0" lang="en-US" sz="1800" b="1" i="0" u="none" strike="noStrike" cap="none" normalizeH="0" baseline="0" dirty="0">
                          <a:ln>
                            <a:noFill/>
                          </a:ln>
                          <a:solidFill>
                            <a:schemeClr val="tx1"/>
                          </a:solidFill>
                          <a:effectLst/>
                          <a:latin typeface="Courier New" charset="0"/>
                          <a:ea typeface="Times New Roman" charset="0"/>
                          <a:cs typeface="Courier New" charset="0"/>
                        </a:rPr>
                        <a:t> instruction.  </a:t>
                      </a:r>
                      <a:endParaRPr kumimoji="0" lang="en-US" sz="1800" b="1" i="0" u="none" strike="noStrike" cap="none" normalizeH="0" baseline="0" dirty="0">
                        <a:ln>
                          <a:noFill/>
                        </a:ln>
                        <a:solidFill>
                          <a:schemeClr val="tx1"/>
                        </a:solidFill>
                        <a:effectLst/>
                        <a:latin typeface="Times New Roman" charset="0"/>
                        <a:ea typeface="Times New Roman" charset="0"/>
                        <a:cs typeface="Courier New"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ourier New" charset="0"/>
                          <a:ea typeface="Times New Roman" charset="0"/>
                          <a:cs typeface="Courier New" charset="0"/>
                        </a:rPr>
                        <a:t>RTL: if($a0 == $a1) </a:t>
                      </a:r>
                      <a:endParaRPr kumimoji="0" lang="en-US" sz="1800" b="1" i="0" u="none" strike="noStrike" cap="none" normalizeH="0" baseline="0" dirty="0">
                        <a:ln>
                          <a:noFill/>
                        </a:ln>
                        <a:solidFill>
                          <a:schemeClr val="tx1"/>
                        </a:solidFill>
                        <a:effectLst/>
                        <a:latin typeface="Times New Roman" charset="0"/>
                        <a:ea typeface="Times New Roman" charset="0"/>
                        <a:cs typeface="Courier New"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ourier New" charset="0"/>
                          <a:ea typeface="Times New Roman" charset="0"/>
                          <a:cs typeface="Courier New" charset="0"/>
                        </a:rPr>
                        <a:t>         PC </a:t>
                      </a:r>
                      <a:r>
                        <a:rPr kumimoji="0" lang="en-US" sz="1800" b="1" i="0" u="none" strike="noStrike" cap="none" normalizeH="0" baseline="0" dirty="0">
                          <a:ln>
                            <a:noFill/>
                          </a:ln>
                          <a:solidFill>
                            <a:schemeClr val="tx1"/>
                          </a:solidFill>
                          <a:effectLst/>
                          <a:latin typeface="Courier New" charset="0"/>
                          <a:ea typeface="Times New Roman" charset="0"/>
                          <a:cs typeface="Courier New" charset="0"/>
                          <a:sym typeface="Symbol" charset="0"/>
                        </a:rPr>
                        <a:t></a:t>
                      </a:r>
                      <a:r>
                        <a:rPr kumimoji="0" lang="en-US" sz="1800" b="1" i="0" u="none" strike="noStrike" cap="none" normalizeH="0" baseline="0" dirty="0">
                          <a:ln>
                            <a:noFill/>
                          </a:ln>
                          <a:solidFill>
                            <a:schemeClr val="tx1"/>
                          </a:solidFill>
                          <a:effectLst/>
                          <a:latin typeface="Courier New" charset="0"/>
                          <a:ea typeface="Times New Roman" charset="0"/>
                          <a:cs typeface="Courier New" charset="0"/>
                        </a:rPr>
                        <a:t> PC+1+OFFSET</a:t>
                      </a:r>
                      <a:endParaRPr kumimoji="0" lang="en-US" sz="1800" b="1" i="0" u="none" strike="noStrike" cap="none" normalizeH="0" baseline="0" dirty="0">
                        <a:ln>
                          <a:noFill/>
                        </a:ln>
                        <a:solidFill>
                          <a:schemeClr val="tx1"/>
                        </a:solidFill>
                        <a:effectLst/>
                        <a:latin typeface="Courier New" charset="0"/>
                        <a:ea typeface="Times New Roman" charset="0"/>
                        <a:cs typeface="Courier New" charset="0"/>
                        <a:sym typeface="Symbo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738313">
                <a:tc gridSpan="4">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ourier New" charset="0"/>
                          <a:ea typeface="Times New Roman" charset="0"/>
                          <a:cs typeface="Courier New" charset="0"/>
                        </a:rPr>
                        <a:t>Note: For programmer convenience (and implementer confusion), the assembler computes the OFFSET value from the number or symbol given in the instruction and the assemblers idea of the PC.  In the example, the assembler stores done-(PC+1) in OFFSET so that the </a:t>
                      </a:r>
                      <a:endParaRPr kumimoji="0" lang="en-US" sz="1800" b="1" i="0" u="none" strike="noStrike" cap="none" normalizeH="0" baseline="0" dirty="0">
                        <a:ln>
                          <a:noFill/>
                        </a:ln>
                        <a:solidFill>
                          <a:schemeClr val="tx1"/>
                        </a:solidFill>
                        <a:effectLst/>
                        <a:latin typeface="Times New Roman" charset="0"/>
                        <a:ea typeface="Times New Roman" charset="0"/>
                        <a:cs typeface="Courier New"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ourier New" charset="0"/>
                          <a:ea typeface="Times New Roman" charset="0"/>
                          <a:cs typeface="Courier New" charset="0"/>
                        </a:rPr>
                        <a:t>machine will branch to label "done" at run time.</a:t>
                      </a:r>
                      <a:endParaRPr kumimoji="0" lang="en-US" sz="1800" b="1" i="0" u="none" strike="noStrike" cap="none" normalizeH="0" baseline="0" dirty="0">
                        <a:ln>
                          <a:noFill/>
                        </a:ln>
                        <a:solidFill>
                          <a:schemeClr val="tx1"/>
                        </a:solidFill>
                        <a:effectLst/>
                        <a:latin typeface="Arial" charset="0"/>
                        <a:ea typeface="Arial" charset="0"/>
                        <a:cs typeface="Arial" charset="0"/>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32900981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5079" name="Group 23"/>
          <p:cNvGraphicFramePr>
            <a:graphicFrameLocks noGrp="1"/>
          </p:cNvGraphicFramePr>
          <p:nvPr>
            <p:extLst>
              <p:ext uri="{D42A27DB-BD31-4B8C-83A1-F6EECF244321}">
                <p14:modId xmlns:p14="http://schemas.microsoft.com/office/powerpoint/2010/main" val="241505565"/>
              </p:ext>
            </p:extLst>
          </p:nvPr>
        </p:nvGraphicFramePr>
        <p:xfrm>
          <a:off x="1981200" y="1964089"/>
          <a:ext cx="8520748" cy="4447221"/>
        </p:xfrm>
        <a:graphic>
          <a:graphicData uri="http://schemas.openxmlformats.org/drawingml/2006/table">
            <a:tbl>
              <a:tblPr/>
              <a:tblGrid>
                <a:gridCol w="2274888">
                  <a:extLst>
                    <a:ext uri="{9D8B030D-6E8A-4147-A177-3AD203B41FA5}">
                      <a16:colId xmlns:a16="http://schemas.microsoft.com/office/drawing/2014/main" val="20000"/>
                    </a:ext>
                  </a:extLst>
                </a:gridCol>
                <a:gridCol w="1065530">
                  <a:extLst>
                    <a:ext uri="{9D8B030D-6E8A-4147-A177-3AD203B41FA5}">
                      <a16:colId xmlns:a16="http://schemas.microsoft.com/office/drawing/2014/main" val="20001"/>
                    </a:ext>
                  </a:extLst>
                </a:gridCol>
                <a:gridCol w="1065530">
                  <a:extLst>
                    <a:ext uri="{9D8B030D-6E8A-4147-A177-3AD203B41FA5}">
                      <a16:colId xmlns:a16="http://schemas.microsoft.com/office/drawing/2014/main" val="20002"/>
                    </a:ext>
                  </a:extLst>
                </a:gridCol>
                <a:gridCol w="4114800">
                  <a:extLst>
                    <a:ext uri="{9D8B030D-6E8A-4147-A177-3AD203B41FA5}">
                      <a16:colId xmlns:a16="http://schemas.microsoft.com/office/drawing/2014/main" val="20003"/>
                    </a:ext>
                  </a:extLst>
                </a:gridCol>
              </a:tblGrid>
              <a:tr h="67400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Mnemonic</a:t>
                      </a:r>
                      <a:endParaRPr kumimoji="0" lang="en-US" sz="1800" b="1" i="0" u="none" strike="noStrike" cap="none" normalizeH="0" baseline="0" dirty="0">
                        <a:ln>
                          <a:noFill/>
                        </a:ln>
                        <a:solidFill>
                          <a:schemeClr val="tx1"/>
                        </a:solidFill>
                        <a:effectLst/>
                        <a:latin typeface="Times New Roman" pitchFamily="18" charset="0"/>
                        <a:ea typeface="Times New Roman" pitchFamily="18" charset="0"/>
                        <a:cs typeface="Courier New" pitchFamily="49"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Example</a:t>
                      </a:r>
                      <a:endParaRPr kumimoji="0" lang="en-US" sz="1800" b="1" i="0" u="none" strike="noStrike" cap="none" normalizeH="0" baseline="0" dirty="0">
                        <a:ln>
                          <a:noFill/>
                        </a:ln>
                        <a:solidFill>
                          <a:schemeClr val="tx1"/>
                        </a:solidFill>
                        <a:effectLst/>
                        <a:latin typeface="Arial" charset="0"/>
                        <a:cs typeface="Arial"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ourier New" pitchFamily="49" charset="0"/>
                          <a:ea typeface="Times New Roman" pitchFamily="18" charset="0"/>
                          <a:cs typeface="Courier New" pitchFamily="49" charset="0"/>
                        </a:rPr>
                        <a:t>Format</a:t>
                      </a:r>
                      <a:endParaRPr kumimoji="0" lang="en-US" sz="1800" b="1" i="0" u="none" strike="noStrike" cap="none" normalizeH="0" baseline="0">
                        <a:ln>
                          <a:noFill/>
                        </a:ln>
                        <a:solidFill>
                          <a:schemeClr val="tx1"/>
                        </a:solidFill>
                        <a:effectLst/>
                        <a:latin typeface="Arial" charset="0"/>
                        <a:ea typeface="Times New Roman" pitchFamily="18" charset="0"/>
                        <a:cs typeface="Arial"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ourier New" pitchFamily="49" charset="0"/>
                          <a:ea typeface="Times New Roman" pitchFamily="18" charset="0"/>
                          <a:cs typeface="Courier New" pitchFamily="49" charset="0"/>
                        </a:rPr>
                        <a:t>Opcode</a:t>
                      </a:r>
                      <a:endParaRPr kumimoji="0" lang="en-US" sz="1800" b="1" i="0" u="none" strike="noStrike" cap="none" normalizeH="0" baseline="0">
                        <a:ln>
                          <a:noFill/>
                        </a:ln>
                        <a:solidFill>
                          <a:schemeClr val="tx1"/>
                        </a:solidFill>
                        <a:effectLst/>
                        <a:latin typeface="Arial" charset="0"/>
                        <a:ea typeface="Times New Roman" pitchFamily="18" charset="0"/>
                        <a:cs typeface="Arial"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Action</a:t>
                      </a:r>
                      <a:endParaRPr kumimoji="0" lang="en-US" sz="1800" b="1" i="0" u="none" strike="noStrike" cap="none" normalizeH="0" baseline="0" dirty="0">
                        <a:ln>
                          <a:noFill/>
                        </a:ln>
                        <a:solidFill>
                          <a:schemeClr val="tx1"/>
                        </a:solidFill>
                        <a:effectLst/>
                        <a:latin typeface="Times New Roman" pitchFamily="18" charset="0"/>
                        <a:ea typeface="Times New Roman" pitchFamily="18" charset="0"/>
                        <a:cs typeface="Courier New" pitchFamily="49"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Register Transfer Language</a:t>
                      </a:r>
                      <a:endParaRPr kumimoji="0" lang="en-US" sz="1800" b="1" i="0" u="none" strike="noStrike" cap="none" normalizeH="0" baseline="0" dirty="0">
                        <a:ln>
                          <a:noFill/>
                        </a:ln>
                        <a:solidFill>
                          <a:schemeClr val="tx1"/>
                        </a:solidFill>
                        <a:effectLst/>
                        <a:latin typeface="Arial" charset="0"/>
                        <a:cs typeface="Arial"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40249825"/>
                  </a:ext>
                </a:extLst>
              </a:tr>
              <a:tr h="37732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chemeClr val="tx1"/>
                          </a:solidFill>
                          <a:effectLst/>
                          <a:latin typeface="Courier New" pitchFamily="49" charset="0"/>
                          <a:ea typeface="Times New Roman" pitchFamily="18" charset="0"/>
                          <a:cs typeface="Courier New" pitchFamily="49" charset="0"/>
                        </a:rPr>
                        <a:t>jalr</a:t>
                      </a:r>
                      <a:endParaRPr kumimoji="0" lang="en-US" sz="1800" b="1" i="0" u="none" strike="noStrike" cap="none" normalizeH="0" baseline="0" dirty="0">
                        <a:ln>
                          <a:noFill/>
                        </a:ln>
                        <a:solidFill>
                          <a:schemeClr val="tx1"/>
                        </a:solidFill>
                        <a:effectLst/>
                        <a:latin typeface="Times New Roman" pitchFamily="18" charset="0"/>
                        <a:ea typeface="Times New Roman" pitchFamily="18"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3366FF"/>
                          </a:solidFill>
                          <a:effectLst/>
                          <a:latin typeface="Courier New" pitchFamily="49" charset="0"/>
                          <a:ea typeface="Times New Roman" pitchFamily="18" charset="0"/>
                          <a:cs typeface="Courier New" pitchFamily="49" charset="0"/>
                        </a:rPr>
                        <a:t>jalr</a:t>
                      </a:r>
                      <a:r>
                        <a:rPr kumimoji="0" lang="en-US" sz="1800" b="1" i="0" u="none" strike="noStrike" cap="none" normalizeH="0" baseline="0" dirty="0">
                          <a:ln>
                            <a:noFill/>
                          </a:ln>
                          <a:solidFill>
                            <a:srgbClr val="3366FF"/>
                          </a:solidFill>
                          <a:effectLst/>
                          <a:latin typeface="Courier New" pitchFamily="49" charset="0"/>
                          <a:ea typeface="Times New Roman" pitchFamily="18" charset="0"/>
                          <a:cs typeface="Courier New" pitchFamily="49" charset="0"/>
                        </a:rPr>
                        <a:t> $at, $</a:t>
                      </a:r>
                      <a:r>
                        <a:rPr kumimoji="0" lang="en-US" sz="1800" b="1" i="0" u="none" strike="noStrike" cap="none" normalizeH="0" baseline="0" dirty="0" err="1">
                          <a:ln>
                            <a:noFill/>
                          </a:ln>
                          <a:solidFill>
                            <a:srgbClr val="3366FF"/>
                          </a:solidFill>
                          <a:effectLst/>
                          <a:latin typeface="Courier New" pitchFamily="49" charset="0"/>
                          <a:ea typeface="Times New Roman" pitchFamily="18" charset="0"/>
                          <a:cs typeface="Courier New" pitchFamily="49" charset="0"/>
                        </a:rPr>
                        <a:t>ra</a:t>
                      </a:r>
                      <a:endParaRPr kumimoji="0" lang="en-US" sz="1800" b="1" i="0" u="none" strike="noStrike" cap="none" normalizeH="0" baseline="0" dirty="0">
                        <a:ln>
                          <a:noFill/>
                        </a:ln>
                        <a:solidFill>
                          <a:srgbClr val="3366FF"/>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ourier New" pitchFamily="49" charset="0"/>
                          <a:ea typeface="Times New Roman" pitchFamily="18" charset="0"/>
                          <a:cs typeface="Courier New" pitchFamily="49" charset="0"/>
                        </a:rPr>
                        <a:t>J</a:t>
                      </a:r>
                      <a:endParaRPr kumimoji="0" lang="en-US" sz="1800" b="1"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ourier New" pitchFamily="49" charset="0"/>
                          <a:ea typeface="Times New Roman" pitchFamily="18" charset="0"/>
                          <a:cs typeface="Courier New" pitchFamily="49" charset="0"/>
                        </a:rPr>
                        <a:t>6</a:t>
                      </a:r>
                      <a:endParaRPr kumimoji="0" lang="en-US" sz="1800" b="1" i="0" u="none" strike="noStrike" cap="none" normalizeH="0" baseline="0">
                        <a:ln>
                          <a:noFill/>
                        </a:ln>
                        <a:solidFill>
                          <a:schemeClr val="tx1"/>
                        </a:solidFill>
                        <a:effectLst/>
                        <a:latin typeface="Times New Roman" pitchFamily="18" charset="0"/>
                        <a:ea typeface="Times New Roman" pitchFamily="18"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ourier New" pitchFamily="49" charset="0"/>
                          <a:ea typeface="Times New Roman" pitchFamily="18" charset="0"/>
                          <a:cs typeface="Courier New" pitchFamily="49" charset="0"/>
                        </a:rPr>
                        <a:t>0110</a:t>
                      </a:r>
                      <a:r>
                        <a:rPr kumimoji="0" lang="en-US" sz="1800" b="1" i="0" u="none" strike="noStrike" cap="none" normalizeH="0" baseline="-30000">
                          <a:ln>
                            <a:noFill/>
                          </a:ln>
                          <a:solidFill>
                            <a:schemeClr val="tx1"/>
                          </a:solidFill>
                          <a:effectLst/>
                          <a:latin typeface="Courier New" pitchFamily="49" charset="0"/>
                          <a:ea typeface="Times New Roman" pitchFamily="18" charset="0"/>
                          <a:cs typeface="Courier New" pitchFamily="49" charset="0"/>
                        </a:rPr>
                        <a:t>2</a:t>
                      </a:r>
                      <a:endParaRPr kumimoji="0" lang="en-US" sz="1800" b="1" i="0" u="none" strike="noStrike" cap="none" normalizeH="0" baseline="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First store PC+1 into </a:t>
                      </a:r>
                      <a:r>
                        <a:rPr kumimoji="0" lang="en-US" sz="1800" b="1" i="0" u="none" strike="noStrike" cap="none" normalizeH="0" baseline="0" dirty="0" err="1">
                          <a:ln>
                            <a:noFill/>
                          </a:ln>
                          <a:solidFill>
                            <a:schemeClr val="tx1"/>
                          </a:solidFill>
                          <a:effectLst/>
                          <a:latin typeface="Courier New" pitchFamily="49" charset="0"/>
                          <a:ea typeface="Times New Roman" pitchFamily="18" charset="0"/>
                          <a:cs typeface="Courier New" pitchFamily="49" charset="0"/>
                        </a:rPr>
                        <a:t>reg</a:t>
                      </a:r>
                      <a:r>
                        <a:rPr kumimoji="0" lang="en-US" sz="18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 Y, where PC is the address of the </a:t>
                      </a:r>
                      <a:r>
                        <a:rPr kumimoji="0" lang="en-US" sz="1800" b="1" i="0" u="none" strike="noStrike" cap="none" normalizeH="0" baseline="0" dirty="0" err="1">
                          <a:ln>
                            <a:noFill/>
                          </a:ln>
                          <a:solidFill>
                            <a:schemeClr val="tx1"/>
                          </a:solidFill>
                          <a:effectLst/>
                          <a:latin typeface="Courier New" pitchFamily="49" charset="0"/>
                          <a:ea typeface="Times New Roman" pitchFamily="18" charset="0"/>
                          <a:cs typeface="Courier New" pitchFamily="49" charset="0"/>
                        </a:rPr>
                        <a:t>jalr</a:t>
                      </a:r>
                      <a:r>
                        <a:rPr kumimoji="0" lang="en-US" sz="18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 instruction.  Then branch to the address now contained in </a:t>
                      </a:r>
                      <a:r>
                        <a:rPr kumimoji="0" lang="en-US" sz="1800" b="1" i="0" u="none" strike="noStrike" cap="none" normalizeH="0" baseline="0" dirty="0" err="1">
                          <a:ln>
                            <a:noFill/>
                          </a:ln>
                          <a:solidFill>
                            <a:schemeClr val="tx1"/>
                          </a:solidFill>
                          <a:effectLst/>
                          <a:latin typeface="Courier New" pitchFamily="49" charset="0"/>
                          <a:ea typeface="Times New Roman" pitchFamily="18" charset="0"/>
                          <a:cs typeface="Courier New" pitchFamily="49" charset="0"/>
                        </a:rPr>
                        <a:t>reg</a:t>
                      </a:r>
                      <a:r>
                        <a:rPr kumimoji="0" lang="en-US" sz="18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 X.</a:t>
                      </a:r>
                      <a:endParaRPr kumimoji="0" lang="en-US" sz="1800" b="1" i="0" u="none" strike="noStrike" cap="none" normalizeH="0" baseline="0" dirty="0">
                        <a:ln>
                          <a:noFill/>
                        </a:ln>
                        <a:solidFill>
                          <a:schemeClr val="tx1"/>
                        </a:solidFill>
                        <a:effectLst/>
                        <a:latin typeface="Times New Roman" pitchFamily="18" charset="0"/>
                        <a:ea typeface="Times New Roman" pitchFamily="18"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                                    Note that if </a:t>
                      </a:r>
                      <a:r>
                        <a:rPr kumimoji="0" lang="en-US" sz="1800" b="1" i="0" u="none" strike="noStrike" cap="none" normalizeH="0" baseline="0" dirty="0" err="1">
                          <a:ln>
                            <a:noFill/>
                          </a:ln>
                          <a:solidFill>
                            <a:schemeClr val="tx1"/>
                          </a:solidFill>
                          <a:effectLst/>
                          <a:latin typeface="Courier New" pitchFamily="49" charset="0"/>
                          <a:ea typeface="Times New Roman" pitchFamily="18" charset="0"/>
                          <a:cs typeface="Courier New" pitchFamily="49" charset="0"/>
                        </a:rPr>
                        <a:t>reg</a:t>
                      </a:r>
                      <a:r>
                        <a:rPr kumimoji="0" lang="en-US" sz="18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 X is the same as </a:t>
                      </a:r>
                      <a:r>
                        <a:rPr kumimoji="0" lang="en-US" sz="1800" b="1" i="0" u="none" strike="noStrike" cap="none" normalizeH="0" baseline="0" dirty="0" err="1">
                          <a:ln>
                            <a:noFill/>
                          </a:ln>
                          <a:solidFill>
                            <a:schemeClr val="tx1"/>
                          </a:solidFill>
                          <a:effectLst/>
                          <a:latin typeface="Courier New" pitchFamily="49" charset="0"/>
                          <a:ea typeface="Times New Roman" pitchFamily="18" charset="0"/>
                          <a:cs typeface="Courier New" pitchFamily="49" charset="0"/>
                        </a:rPr>
                        <a:t>reg</a:t>
                      </a:r>
                      <a:r>
                        <a:rPr kumimoji="0" lang="en-US" sz="18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 Y, the processor will first store PC+1 into that register, then end up branching to PC+1.</a:t>
                      </a:r>
                      <a:endParaRPr kumimoji="0" lang="en-US" sz="1800"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ourier New" pitchFamily="49" charset="0"/>
                          <a:cs typeface="Times New Roman" pitchFamily="18" charset="0"/>
                        </a:rPr>
                        <a:t>                                    RTL: $</a:t>
                      </a:r>
                      <a:r>
                        <a:rPr kumimoji="0" lang="en-US" sz="1800" b="1" i="0" u="none" strike="noStrike" cap="none" normalizeH="0" baseline="0" dirty="0" err="1">
                          <a:ln>
                            <a:noFill/>
                          </a:ln>
                          <a:solidFill>
                            <a:schemeClr val="tx1"/>
                          </a:solidFill>
                          <a:effectLst/>
                          <a:latin typeface="Courier New" pitchFamily="49" charset="0"/>
                          <a:cs typeface="Times New Roman" pitchFamily="18" charset="0"/>
                        </a:rPr>
                        <a:t>ra</a:t>
                      </a:r>
                      <a:r>
                        <a:rPr kumimoji="0" lang="en-US" sz="1800" b="1" i="0" u="none" strike="noStrike" cap="none" normalizeH="0" baseline="0" dirty="0">
                          <a:ln>
                            <a:noFill/>
                          </a:ln>
                          <a:solidFill>
                            <a:schemeClr val="tx1"/>
                          </a:solidFill>
                          <a:effectLst/>
                          <a:latin typeface="Courier New" pitchFamily="49" charset="0"/>
                          <a:cs typeface="Times New Roman" pitchFamily="18" charset="0"/>
                        </a:rPr>
                        <a:t> </a:t>
                      </a:r>
                      <a:r>
                        <a:rPr kumimoji="0" lang="en-US" sz="1800" b="1" i="0" u="none" strike="noStrike" cap="none" normalizeH="0" baseline="0" dirty="0">
                          <a:ln>
                            <a:noFill/>
                          </a:ln>
                          <a:solidFill>
                            <a:schemeClr val="tx1"/>
                          </a:solidFill>
                          <a:effectLst/>
                          <a:latin typeface="Courier New" pitchFamily="49" charset="0"/>
                          <a:cs typeface="Times New Roman" pitchFamily="18" charset="0"/>
                          <a:sym typeface="Symbol" pitchFamily="18" charset="2"/>
                        </a:rPr>
                        <a:t></a:t>
                      </a:r>
                      <a:r>
                        <a:rPr kumimoji="0" lang="en-US" sz="1800" b="1" i="0" u="none" strike="noStrike" cap="none" normalizeH="0" baseline="0" dirty="0">
                          <a:ln>
                            <a:noFill/>
                          </a:ln>
                          <a:solidFill>
                            <a:schemeClr val="tx1"/>
                          </a:solidFill>
                          <a:effectLst/>
                          <a:latin typeface="Courier New" pitchFamily="49" charset="0"/>
                          <a:cs typeface="Times New Roman" pitchFamily="18" charset="0"/>
                        </a:rPr>
                        <a:t> PC+1; PC </a:t>
                      </a:r>
                      <a:r>
                        <a:rPr kumimoji="0" lang="en-US" sz="1800" b="1" i="0" u="none" strike="noStrike" cap="none" normalizeH="0" baseline="0" dirty="0">
                          <a:ln>
                            <a:noFill/>
                          </a:ln>
                          <a:solidFill>
                            <a:schemeClr val="tx1"/>
                          </a:solidFill>
                          <a:effectLst/>
                          <a:latin typeface="Courier New" pitchFamily="49" charset="0"/>
                          <a:cs typeface="Times New Roman" pitchFamily="18" charset="0"/>
                          <a:sym typeface="Symbol" pitchFamily="18" charset="2"/>
                        </a:rPr>
                        <a:t></a:t>
                      </a:r>
                      <a:r>
                        <a:rPr kumimoji="0" lang="en-US" sz="1800" b="1" i="0" u="none" strike="noStrike" cap="none" normalizeH="0" baseline="0" dirty="0">
                          <a:ln>
                            <a:noFill/>
                          </a:ln>
                          <a:solidFill>
                            <a:schemeClr val="tx1"/>
                          </a:solidFill>
                          <a:effectLst/>
                          <a:latin typeface="Courier New" pitchFamily="49" charset="0"/>
                          <a:cs typeface="Times New Roman" pitchFamily="18" charset="0"/>
                        </a:rPr>
                        <a:t> $a0</a:t>
                      </a:r>
                      <a:endParaRPr kumimoji="0" lang="en-US" sz="1800" b="1" i="0" u="none" strike="noStrike" cap="none" normalizeH="0" baseline="0" dirty="0">
                        <a:ln>
                          <a:noFill/>
                        </a:ln>
                        <a:solidFill>
                          <a:schemeClr val="tx1"/>
                        </a:solidFill>
                        <a:effectLst/>
                        <a:latin typeface="Courier New" pitchFamily="49" charset="0"/>
                        <a:cs typeface="Times New Roman" pitchFamily="18" charset="0"/>
                        <a:sym typeface="Symbol" pitchFamily="18" charset="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3796032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Group 4"/>
          <p:cNvGrpSpPr>
            <a:grpSpLocks noChangeAspect="1"/>
          </p:cNvGrpSpPr>
          <p:nvPr/>
        </p:nvGrpSpPr>
        <p:grpSpPr bwMode="auto">
          <a:xfrm>
            <a:off x="4267200" y="1624508"/>
            <a:ext cx="3657600" cy="2387600"/>
            <a:chOff x="2805" y="20"/>
            <a:chExt cx="7200" cy="4834"/>
          </a:xfrm>
        </p:grpSpPr>
        <p:sp>
          <p:nvSpPr>
            <p:cNvPr id="5123" name="AutoShape 5"/>
            <p:cNvSpPr>
              <a:spLocks noChangeAspect="1" noChangeArrowheads="1"/>
            </p:cNvSpPr>
            <p:nvPr/>
          </p:nvSpPr>
          <p:spPr bwMode="auto">
            <a:xfrm>
              <a:off x="2805" y="20"/>
              <a:ext cx="7200" cy="48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5124" name="Text Box 6"/>
            <p:cNvSpPr txBox="1">
              <a:spLocks noChangeArrowheads="1"/>
            </p:cNvSpPr>
            <p:nvPr/>
          </p:nvSpPr>
          <p:spPr bwMode="auto">
            <a:xfrm>
              <a:off x="3105" y="20"/>
              <a:ext cx="1720" cy="4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1265" tIns="30632" rIns="61265" bIns="30632">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200" b="1">
                  <a:solidFill>
                    <a:srgbClr val="000000"/>
                  </a:solidFill>
                </a:rPr>
                <a:t>Processor</a:t>
              </a:r>
              <a:endParaRPr lang="en-US" b="1"/>
            </a:p>
          </p:txBody>
        </p:sp>
        <p:sp>
          <p:nvSpPr>
            <p:cNvPr id="5125" name="Oval 7"/>
            <p:cNvSpPr>
              <a:spLocks noChangeArrowheads="1"/>
            </p:cNvSpPr>
            <p:nvPr/>
          </p:nvSpPr>
          <p:spPr bwMode="auto">
            <a:xfrm>
              <a:off x="2805" y="637"/>
              <a:ext cx="2100" cy="2263"/>
            </a:xfrm>
            <a:prstGeom prst="ellipse">
              <a:avLst/>
            </a:prstGeom>
            <a:noFill/>
            <a:ln w="9525">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126" name="Text Box 8"/>
            <p:cNvSpPr txBox="1">
              <a:spLocks noChangeArrowheads="1"/>
            </p:cNvSpPr>
            <p:nvPr/>
          </p:nvSpPr>
          <p:spPr bwMode="auto">
            <a:xfrm>
              <a:off x="7805" y="1460"/>
              <a:ext cx="1400" cy="4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61265" tIns="30632" rIns="61265" bIns="30632">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200" b="1">
                  <a:solidFill>
                    <a:srgbClr val="000000"/>
                  </a:solidFill>
                </a:rPr>
                <a:t>Memory</a:t>
              </a:r>
              <a:endParaRPr lang="en-US" b="1"/>
            </a:p>
          </p:txBody>
        </p:sp>
        <p:sp>
          <p:nvSpPr>
            <p:cNvPr id="5127" name="Rectangle 9"/>
            <p:cNvSpPr>
              <a:spLocks noChangeArrowheads="1"/>
            </p:cNvSpPr>
            <p:nvPr/>
          </p:nvSpPr>
          <p:spPr bwMode="auto">
            <a:xfrm>
              <a:off x="7105" y="946"/>
              <a:ext cx="2800" cy="1542"/>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128" name="Rectangle 10"/>
            <p:cNvSpPr>
              <a:spLocks noChangeArrowheads="1"/>
            </p:cNvSpPr>
            <p:nvPr/>
          </p:nvSpPr>
          <p:spPr bwMode="auto">
            <a:xfrm>
              <a:off x="7105" y="3414"/>
              <a:ext cx="2900" cy="144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129" name="Text Box 11"/>
            <p:cNvSpPr txBox="1">
              <a:spLocks noChangeArrowheads="1"/>
            </p:cNvSpPr>
            <p:nvPr/>
          </p:nvSpPr>
          <p:spPr bwMode="auto">
            <a:xfrm>
              <a:off x="7899" y="3825"/>
              <a:ext cx="1383" cy="4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1265" tIns="30632" rIns="61265" bIns="30632">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200" b="1">
                  <a:solidFill>
                    <a:srgbClr val="000000"/>
                  </a:solidFill>
                </a:rPr>
                <a:t>Devices</a:t>
              </a:r>
              <a:endParaRPr lang="en-US" b="1"/>
            </a:p>
          </p:txBody>
        </p:sp>
        <p:sp>
          <p:nvSpPr>
            <p:cNvPr id="5130" name="Line 12"/>
            <p:cNvSpPr>
              <a:spLocks noChangeShapeType="1"/>
            </p:cNvSpPr>
            <p:nvPr/>
          </p:nvSpPr>
          <p:spPr bwMode="auto">
            <a:xfrm>
              <a:off x="4905" y="1768"/>
              <a:ext cx="220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131" name="Line 13"/>
            <p:cNvSpPr>
              <a:spLocks noChangeShapeType="1"/>
            </p:cNvSpPr>
            <p:nvPr/>
          </p:nvSpPr>
          <p:spPr bwMode="auto">
            <a:xfrm>
              <a:off x="6005" y="1768"/>
              <a:ext cx="0" cy="2469"/>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132" name="Line 14"/>
            <p:cNvSpPr>
              <a:spLocks noChangeShapeType="1"/>
            </p:cNvSpPr>
            <p:nvPr/>
          </p:nvSpPr>
          <p:spPr bwMode="auto">
            <a:xfrm>
              <a:off x="6005" y="4237"/>
              <a:ext cx="110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133" name="Text Box 15"/>
            <p:cNvSpPr txBox="1">
              <a:spLocks noChangeArrowheads="1"/>
            </p:cNvSpPr>
            <p:nvPr/>
          </p:nvSpPr>
          <p:spPr bwMode="auto">
            <a:xfrm>
              <a:off x="3405" y="1151"/>
              <a:ext cx="843" cy="489"/>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lIns="61265" tIns="30632" rIns="61265" bIns="30632"/>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200" b="1">
                  <a:solidFill>
                    <a:srgbClr val="000000"/>
                  </a:solidFill>
                </a:rPr>
                <a:t>ALU</a:t>
              </a:r>
              <a:endParaRPr lang="en-US" b="1"/>
            </a:p>
          </p:txBody>
        </p:sp>
        <p:sp>
          <p:nvSpPr>
            <p:cNvPr id="5134" name="Text Box 16"/>
            <p:cNvSpPr txBox="1">
              <a:spLocks noChangeArrowheads="1"/>
            </p:cNvSpPr>
            <p:nvPr/>
          </p:nvSpPr>
          <p:spPr bwMode="auto">
            <a:xfrm>
              <a:off x="3105" y="1871"/>
              <a:ext cx="1526" cy="463"/>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lIns="61265" tIns="30632" rIns="61265" bIns="30632"/>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200" b="1">
                  <a:solidFill>
                    <a:srgbClr val="000000"/>
                  </a:solidFill>
                </a:rPr>
                <a:t>Registers</a:t>
              </a:r>
              <a:endParaRPr lang="en-US" b="1"/>
            </a:p>
          </p:txBody>
        </p:sp>
      </p:grpSp>
      <p:sp>
        <p:nvSpPr>
          <p:cNvPr id="2" name="Title 1"/>
          <p:cNvSpPr>
            <a:spLocks noGrp="1"/>
          </p:cNvSpPr>
          <p:nvPr>
            <p:ph type="title"/>
          </p:nvPr>
        </p:nvSpPr>
        <p:spPr/>
        <p:txBody>
          <a:bodyPr/>
          <a:lstStyle/>
          <a:p>
            <a:r>
              <a:rPr lang="en-US" dirty="0"/>
              <a:t>Register Operands</a:t>
            </a:r>
          </a:p>
        </p:txBody>
      </p:sp>
      <p:sp>
        <p:nvSpPr>
          <p:cNvPr id="17" name="Content Placeholder 2"/>
          <p:cNvSpPr>
            <a:spLocks noGrp="1"/>
          </p:cNvSpPr>
          <p:nvPr>
            <p:ph idx="1"/>
          </p:nvPr>
        </p:nvSpPr>
        <p:spPr>
          <a:xfrm>
            <a:off x="3305176" y="4143376"/>
            <a:ext cx="7077075" cy="2417763"/>
          </a:xfrm>
        </p:spPr>
        <p:txBody>
          <a:bodyPr>
            <a:normAutofit fontScale="92500" lnSpcReduction="20000"/>
          </a:bodyPr>
          <a:lstStyle/>
          <a:p>
            <a:pPr marL="457200" lvl="1" indent="0">
              <a:buNone/>
            </a:pPr>
            <a:r>
              <a:rPr lang="en-US" dirty="0">
                <a:sym typeface="Wingdings"/>
              </a:rPr>
              <a:t>Old way:</a:t>
            </a:r>
          </a:p>
          <a:p>
            <a:pPr marL="457200" lvl="1" indent="0">
              <a:buNone/>
            </a:pPr>
            <a:r>
              <a:rPr lang="en-US" dirty="0">
                <a:sym typeface="Wingdings"/>
              </a:rPr>
              <a:t>	add  c, a, b</a:t>
            </a:r>
          </a:p>
          <a:p>
            <a:pPr marL="457200" lvl="1" indent="0">
              <a:buNone/>
            </a:pPr>
            <a:r>
              <a:rPr lang="en-US" dirty="0">
                <a:sym typeface="Wingdings"/>
              </a:rPr>
              <a:t>New way:</a:t>
            </a:r>
          </a:p>
          <a:p>
            <a:pPr marL="457200" lvl="1" indent="0">
              <a:buNone/>
            </a:pPr>
            <a:r>
              <a:rPr lang="en-US" dirty="0">
                <a:sym typeface="Wingdings"/>
              </a:rPr>
              <a:t>	</a:t>
            </a:r>
            <a:r>
              <a:rPr lang="en-US" dirty="0" err="1">
                <a:sym typeface="Wingdings"/>
              </a:rPr>
              <a:t>ld</a:t>
            </a:r>
            <a:r>
              <a:rPr lang="en-US" dirty="0">
                <a:sym typeface="Wingdings"/>
              </a:rPr>
              <a:t>  r</a:t>
            </a:r>
            <a:r>
              <a:rPr lang="en-US" baseline="-25000" dirty="0">
                <a:sym typeface="Wingdings"/>
              </a:rPr>
              <a:t>1</a:t>
            </a:r>
            <a:r>
              <a:rPr lang="en-US" dirty="0">
                <a:sym typeface="Wingdings"/>
              </a:rPr>
              <a:t>, a</a:t>
            </a:r>
          </a:p>
          <a:p>
            <a:pPr marL="457200" lvl="1" indent="0">
              <a:buNone/>
            </a:pPr>
            <a:r>
              <a:rPr lang="en-US" dirty="0">
                <a:sym typeface="Wingdings"/>
              </a:rPr>
              <a:t>	</a:t>
            </a:r>
            <a:r>
              <a:rPr lang="en-US" dirty="0" err="1">
                <a:sym typeface="Wingdings"/>
              </a:rPr>
              <a:t>ld</a:t>
            </a:r>
            <a:r>
              <a:rPr lang="en-US" dirty="0">
                <a:sym typeface="Wingdings"/>
              </a:rPr>
              <a:t>  r</a:t>
            </a:r>
            <a:r>
              <a:rPr lang="en-US" baseline="-25000" dirty="0">
                <a:sym typeface="Wingdings"/>
              </a:rPr>
              <a:t>2</a:t>
            </a:r>
            <a:r>
              <a:rPr lang="en-US" dirty="0">
                <a:sym typeface="Wingdings"/>
              </a:rPr>
              <a:t>, b</a:t>
            </a:r>
          </a:p>
          <a:p>
            <a:pPr marL="457200" lvl="1" indent="0">
              <a:buNone/>
            </a:pPr>
            <a:r>
              <a:rPr lang="en-US" dirty="0">
                <a:sym typeface="Wingdings"/>
              </a:rPr>
              <a:t>	add  r</a:t>
            </a:r>
            <a:r>
              <a:rPr lang="en-US" baseline="-25000" dirty="0">
                <a:sym typeface="Wingdings"/>
              </a:rPr>
              <a:t>3</a:t>
            </a:r>
            <a:r>
              <a:rPr lang="en-US" dirty="0">
                <a:sym typeface="Wingdings"/>
              </a:rPr>
              <a:t>, r</a:t>
            </a:r>
            <a:r>
              <a:rPr lang="en-US" baseline="-25000" dirty="0">
                <a:sym typeface="Wingdings"/>
              </a:rPr>
              <a:t>1</a:t>
            </a:r>
            <a:r>
              <a:rPr lang="en-US" dirty="0">
                <a:sym typeface="Wingdings"/>
              </a:rPr>
              <a:t>, r</a:t>
            </a:r>
            <a:r>
              <a:rPr lang="en-US" baseline="-25000" dirty="0">
                <a:sym typeface="Wingdings"/>
              </a:rPr>
              <a:t>2</a:t>
            </a:r>
          </a:p>
          <a:p>
            <a:pPr marL="457200" lvl="1" indent="0">
              <a:buNone/>
            </a:pPr>
            <a:r>
              <a:rPr lang="en-US" dirty="0">
                <a:sym typeface="Wingdings"/>
              </a:rPr>
              <a:t>	</a:t>
            </a:r>
            <a:r>
              <a:rPr lang="en-US" dirty="0" err="1">
                <a:sym typeface="Wingdings"/>
              </a:rPr>
              <a:t>st</a:t>
            </a:r>
            <a:r>
              <a:rPr lang="en-US" dirty="0">
                <a:sym typeface="Wingdings"/>
              </a:rPr>
              <a:t>  c, r</a:t>
            </a:r>
            <a:r>
              <a:rPr lang="en-US" baseline="-25000" dirty="0">
                <a:sym typeface="Wingdings"/>
              </a:rPr>
              <a:t>3</a:t>
            </a:r>
          </a:p>
        </p:txBody>
      </p:sp>
    </p:spTree>
    <p:extLst>
      <p:ext uri="{BB962C8B-B14F-4D97-AF65-F5344CB8AC3E}">
        <p14:creationId xmlns:p14="http://schemas.microsoft.com/office/powerpoint/2010/main" val="1457318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5079" name="Group 23"/>
          <p:cNvGraphicFramePr>
            <a:graphicFrameLocks noGrp="1"/>
          </p:cNvGraphicFramePr>
          <p:nvPr>
            <p:extLst>
              <p:ext uri="{D42A27DB-BD31-4B8C-83A1-F6EECF244321}">
                <p14:modId xmlns:p14="http://schemas.microsoft.com/office/powerpoint/2010/main" val="3634896819"/>
              </p:ext>
            </p:extLst>
          </p:nvPr>
        </p:nvGraphicFramePr>
        <p:xfrm>
          <a:off x="1981200" y="1964089"/>
          <a:ext cx="8229600" cy="4775900"/>
        </p:xfrm>
        <a:graphic>
          <a:graphicData uri="http://schemas.openxmlformats.org/drawingml/2006/table">
            <a:tbl>
              <a:tblPr/>
              <a:tblGrid>
                <a:gridCol w="2274888">
                  <a:extLst>
                    <a:ext uri="{9D8B030D-6E8A-4147-A177-3AD203B41FA5}">
                      <a16:colId xmlns:a16="http://schemas.microsoft.com/office/drawing/2014/main" val="20000"/>
                    </a:ext>
                  </a:extLst>
                </a:gridCol>
                <a:gridCol w="851940">
                  <a:extLst>
                    <a:ext uri="{9D8B030D-6E8A-4147-A177-3AD203B41FA5}">
                      <a16:colId xmlns:a16="http://schemas.microsoft.com/office/drawing/2014/main" val="20001"/>
                    </a:ext>
                  </a:extLst>
                </a:gridCol>
                <a:gridCol w="987972">
                  <a:extLst>
                    <a:ext uri="{9D8B030D-6E8A-4147-A177-3AD203B41FA5}">
                      <a16:colId xmlns:a16="http://schemas.microsoft.com/office/drawing/2014/main" val="20002"/>
                    </a:ext>
                  </a:extLst>
                </a:gridCol>
                <a:gridCol w="4114800">
                  <a:extLst>
                    <a:ext uri="{9D8B030D-6E8A-4147-A177-3AD203B41FA5}">
                      <a16:colId xmlns:a16="http://schemas.microsoft.com/office/drawing/2014/main" val="20003"/>
                    </a:ext>
                  </a:extLst>
                </a:gridCol>
              </a:tblGrid>
              <a:tr h="177759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lea</a:t>
                      </a:r>
                      <a:endParaRPr kumimoji="0" lang="en-US" sz="1800" b="1" i="0" u="none" strike="noStrike" cap="none" normalizeH="0" baseline="0" dirty="0">
                        <a:ln>
                          <a:noFill/>
                        </a:ln>
                        <a:solidFill>
                          <a:schemeClr val="tx1"/>
                        </a:solidFill>
                        <a:effectLst/>
                        <a:latin typeface="Times New Roman" pitchFamily="18" charset="0"/>
                        <a:ea typeface="Times New Roman" pitchFamily="18"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rgbClr val="3366FF"/>
                          </a:solidFill>
                          <a:effectLst/>
                          <a:latin typeface="Courier New" pitchFamily="49" charset="0"/>
                          <a:ea typeface="Times New Roman" pitchFamily="18" charset="0"/>
                          <a:cs typeface="Courier New" pitchFamily="49" charset="0"/>
                        </a:rPr>
                        <a:t>lea $v0, 0x10</a:t>
                      </a:r>
                      <a:endParaRPr kumimoji="0" lang="en-US" sz="1800" b="1" i="0" u="none" strike="noStrike" cap="none" normalizeH="0" baseline="0" dirty="0">
                        <a:ln>
                          <a:noFill/>
                        </a:ln>
                        <a:solidFill>
                          <a:srgbClr val="3366FF"/>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I</a:t>
                      </a:r>
                      <a:endParaRPr kumimoji="0" lang="en-US" sz="1800" b="1" i="0" u="none" strike="noStrike" cap="none" normalizeH="0" baseline="0" dirty="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9</a:t>
                      </a:r>
                      <a:endParaRPr kumimoji="0" lang="en-US" sz="1800" b="1" i="0" u="none" strike="noStrike" cap="none" normalizeH="0" baseline="0" dirty="0">
                        <a:ln>
                          <a:noFill/>
                        </a:ln>
                        <a:solidFill>
                          <a:schemeClr val="tx1"/>
                        </a:solidFill>
                        <a:effectLst/>
                        <a:latin typeface="Times New Roman" pitchFamily="18" charset="0"/>
                        <a:ea typeface="Times New Roman" pitchFamily="18"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1001</a:t>
                      </a:r>
                      <a:r>
                        <a:rPr kumimoji="0" lang="en-US" sz="1800" b="1" i="0" u="none" strike="noStrike" cap="none" normalizeH="0" baseline="-30000" dirty="0">
                          <a:ln>
                            <a:noFill/>
                          </a:ln>
                          <a:solidFill>
                            <a:schemeClr val="tx1"/>
                          </a:solidFill>
                          <a:effectLst/>
                          <a:latin typeface="Courier New" pitchFamily="49" charset="0"/>
                          <a:ea typeface="Times New Roman" pitchFamily="18" charset="0"/>
                          <a:cs typeface="Courier New" pitchFamily="49" charset="0"/>
                        </a:rPr>
                        <a:t>2</a:t>
                      </a:r>
                      <a:endParaRPr kumimoji="0" lang="en-US" sz="1800" b="1"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Load reg X from with PC-relative address.  The effective address is formed by adding OFFSET to the contents of the incremented PC.</a:t>
                      </a:r>
                      <a:endParaRPr kumimoji="0" lang="en-US" sz="1800" b="1" i="0" u="none" strike="noStrike" cap="none" normalizeH="0" baseline="0" dirty="0">
                        <a:ln>
                          <a:noFill/>
                        </a:ln>
                        <a:solidFill>
                          <a:schemeClr val="tx1"/>
                        </a:solidFill>
                        <a:effectLst/>
                        <a:latin typeface="Times New Roman" pitchFamily="18" charset="0"/>
                        <a:ea typeface="Times New Roman" pitchFamily="18" charset="0"/>
                        <a:cs typeface="Courier New" pitchFamily="49"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pt-BR" sz="18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RTL: $v0 </a:t>
                      </a:r>
                      <a:r>
                        <a:rPr kumimoji="0" lang="en-US" sz="18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sym typeface="Symbol" pitchFamily="18" charset="2"/>
                        </a:rPr>
                        <a:t></a:t>
                      </a:r>
                      <a:r>
                        <a:rPr kumimoji="0" lang="pt-BR" sz="18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 PC + 1 + 0x10</a:t>
                      </a:r>
                      <a:endParaRPr kumimoji="0" lang="en-US" sz="1800" b="1" i="0" u="none" strike="noStrike" cap="none" normalizeH="0" baseline="0" dirty="0">
                        <a:ln>
                          <a:noFill/>
                        </a:ln>
                        <a:solidFill>
                          <a:schemeClr val="tx1"/>
                        </a:solidFill>
                        <a:effectLst/>
                        <a:latin typeface="Courier New" pitchFamily="49" charset="0"/>
                        <a:cs typeface="Times New Roman" pitchFamily="18" charset="0"/>
                        <a:sym typeface="Symbol" pitchFamily="18" charset="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6422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chemeClr val="tx1"/>
                          </a:solidFill>
                          <a:effectLst/>
                          <a:latin typeface="Courier New" charset="0"/>
                          <a:ea typeface="Times New Roman" charset="0"/>
                          <a:cs typeface="Courier New" charset="0"/>
                        </a:rPr>
                        <a:t>blt</a:t>
                      </a:r>
                      <a:r>
                        <a:rPr kumimoji="0" lang="en-US" sz="1800" b="1" i="0" u="none" strike="noStrike" cap="none" normalizeH="0" baseline="0" dirty="0">
                          <a:ln>
                            <a:noFill/>
                          </a:ln>
                          <a:solidFill>
                            <a:schemeClr val="tx1"/>
                          </a:solidFill>
                          <a:effectLst/>
                          <a:latin typeface="Courier New" charset="0"/>
                          <a:ea typeface="Times New Roman" charset="0"/>
                          <a:cs typeface="Courier New" charset="0"/>
                        </a:rPr>
                        <a:t>, </a:t>
                      </a:r>
                      <a:r>
                        <a:rPr kumimoji="0" lang="en-US" sz="1800" b="1" i="0" u="none" strike="noStrike" cap="none" normalizeH="0" baseline="0" dirty="0" err="1">
                          <a:ln>
                            <a:noFill/>
                          </a:ln>
                          <a:solidFill>
                            <a:schemeClr val="tx1"/>
                          </a:solidFill>
                          <a:effectLst/>
                          <a:latin typeface="Courier New" charset="0"/>
                          <a:ea typeface="Times New Roman" charset="0"/>
                          <a:cs typeface="Courier New" charset="0"/>
                        </a:rPr>
                        <a:t>bgt</a:t>
                      </a:r>
                      <a:endParaRPr kumimoji="0" lang="en-US" sz="1800" b="1" i="0" u="none" strike="noStrike" cap="none" normalizeH="0" baseline="0" dirty="0">
                        <a:ln>
                          <a:noFill/>
                        </a:ln>
                        <a:solidFill>
                          <a:schemeClr val="tx1"/>
                        </a:solidFill>
                        <a:effectLst/>
                        <a:latin typeface="Times New Roman" charset="0"/>
                        <a:ea typeface="Times New Roman" charset="0"/>
                        <a:cs typeface="Courier New"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3366FF"/>
                          </a:solidFill>
                          <a:effectLst/>
                          <a:latin typeface="Courier New" charset="0"/>
                          <a:ea typeface="Times New Roman" charset="0"/>
                          <a:cs typeface="Courier New" charset="0"/>
                        </a:rPr>
                        <a:t>blt</a:t>
                      </a:r>
                      <a:r>
                        <a:rPr kumimoji="0" lang="en-US" sz="1800" b="1" i="0" u="none" strike="noStrike" cap="none" normalizeH="0" baseline="0" dirty="0">
                          <a:ln>
                            <a:noFill/>
                          </a:ln>
                          <a:solidFill>
                            <a:srgbClr val="3366FF"/>
                          </a:solidFill>
                          <a:effectLst/>
                          <a:latin typeface="Courier New" charset="0"/>
                          <a:ea typeface="Times New Roman" charset="0"/>
                          <a:cs typeface="Courier New" charset="0"/>
                        </a:rPr>
                        <a:t> $a0, $a1,</a:t>
                      </a:r>
                      <a:br>
                        <a:rPr kumimoji="0" lang="en-US" sz="1800" b="1" i="0" u="none" strike="noStrike" cap="none" normalizeH="0" baseline="0" dirty="0">
                          <a:ln>
                            <a:noFill/>
                          </a:ln>
                          <a:solidFill>
                            <a:srgbClr val="3366FF"/>
                          </a:solidFill>
                          <a:effectLst/>
                          <a:latin typeface="Courier New" charset="0"/>
                          <a:ea typeface="Times New Roman" charset="0"/>
                          <a:cs typeface="Courier New" charset="0"/>
                        </a:rPr>
                      </a:br>
                      <a:r>
                        <a:rPr kumimoji="0" lang="en-US" sz="1800" b="1" i="0" u="none" strike="noStrike" cap="none" normalizeH="0" baseline="0" dirty="0">
                          <a:ln>
                            <a:noFill/>
                          </a:ln>
                          <a:solidFill>
                            <a:srgbClr val="3366FF"/>
                          </a:solidFill>
                          <a:effectLst/>
                          <a:latin typeface="Courier New" charset="0"/>
                          <a:ea typeface="Times New Roman" charset="0"/>
                          <a:cs typeface="Courier New" charset="0"/>
                        </a:rPr>
                        <a:t>   done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cap="none" normalizeH="0" baseline="0" dirty="0" err="1">
                          <a:ln>
                            <a:noFill/>
                          </a:ln>
                          <a:solidFill>
                            <a:srgbClr val="3366FF"/>
                          </a:solidFill>
                          <a:effectLst/>
                          <a:latin typeface="Courier New" charset="0"/>
                          <a:ea typeface="Times New Roman" charset="0"/>
                          <a:cs typeface="Courier New" charset="0"/>
                        </a:rPr>
                        <a:t>bgt</a:t>
                      </a:r>
                      <a:r>
                        <a:rPr kumimoji="0" lang="en-US" sz="1800" b="1" i="0" u="none" strike="noStrike" cap="none" normalizeH="0" baseline="0" dirty="0">
                          <a:ln>
                            <a:noFill/>
                          </a:ln>
                          <a:solidFill>
                            <a:srgbClr val="3366FF"/>
                          </a:solidFill>
                          <a:effectLst/>
                          <a:latin typeface="Courier New" charset="0"/>
                          <a:ea typeface="Times New Roman" charset="0"/>
                          <a:cs typeface="Courier New" charset="0"/>
                        </a:rPr>
                        <a:t> $a0, $a1,</a:t>
                      </a:r>
                      <a:br>
                        <a:rPr kumimoji="0" lang="en-US" sz="1800" b="1" i="0" u="none" strike="noStrike" cap="none" normalizeH="0" baseline="0" dirty="0">
                          <a:ln>
                            <a:noFill/>
                          </a:ln>
                          <a:solidFill>
                            <a:srgbClr val="3366FF"/>
                          </a:solidFill>
                          <a:effectLst/>
                          <a:latin typeface="Courier New" charset="0"/>
                          <a:ea typeface="Times New Roman" charset="0"/>
                          <a:cs typeface="Courier New" charset="0"/>
                        </a:rPr>
                      </a:br>
                      <a:r>
                        <a:rPr kumimoji="0" lang="en-US" sz="1800" b="1" i="0" u="none" strike="noStrike" cap="none" normalizeH="0" baseline="0" dirty="0">
                          <a:ln>
                            <a:noFill/>
                          </a:ln>
                          <a:solidFill>
                            <a:srgbClr val="3366FF"/>
                          </a:solidFill>
                          <a:effectLst/>
                          <a:latin typeface="Courier New" charset="0"/>
                          <a:ea typeface="Times New Roman" charset="0"/>
                          <a:cs typeface="Courier New" charset="0"/>
                        </a:rPr>
                        <a:t>   done</a:t>
                      </a:r>
                      <a:endParaRPr kumimoji="0" lang="en-US" sz="1800" b="1" i="0" u="none" strike="noStrike" cap="none" normalizeH="0" baseline="0" dirty="0">
                        <a:ln>
                          <a:noFill/>
                        </a:ln>
                        <a:solidFill>
                          <a:srgbClr val="3366FF"/>
                        </a:solidFill>
                        <a:effectLst/>
                        <a:latin typeface="Arial" charset="0"/>
                        <a:ea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rgbClr val="3366FF"/>
                        </a:solidFill>
                        <a:effectLst/>
                        <a:latin typeface="Arial" charset="0"/>
                        <a:ea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ourier New" charset="0"/>
                          <a:ea typeface="Times New Roman" charset="0"/>
                          <a:cs typeface="Courier New" charset="0"/>
                        </a:rPr>
                        <a:t>I</a:t>
                      </a:r>
                      <a:endParaRPr kumimoji="0" lang="en-US" sz="1800" b="1" i="0" u="none" strike="noStrike" cap="none" normalizeH="0" baseline="0" dirty="0">
                        <a:ln>
                          <a:noFill/>
                        </a:ln>
                        <a:solidFill>
                          <a:schemeClr val="tx1"/>
                        </a:solidFill>
                        <a:effectLst/>
                        <a:latin typeface="Arial" charset="0"/>
                        <a:ea typeface="Times New Roman" charset="0"/>
                        <a:cs typeface="Courier New"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ourier New" charset="0"/>
                          <a:ea typeface="Times New Roman" charset="0"/>
                          <a:cs typeface="Courier New" charset="0"/>
                        </a:rPr>
                        <a:t>8</a:t>
                      </a:r>
                      <a:endParaRPr kumimoji="0" lang="en-US" sz="1800" b="1" i="0" u="none" strike="noStrike" cap="none" normalizeH="0" baseline="0" dirty="0">
                        <a:ln>
                          <a:noFill/>
                        </a:ln>
                        <a:solidFill>
                          <a:schemeClr val="tx1"/>
                        </a:solidFill>
                        <a:effectLst/>
                        <a:latin typeface="Times New Roman" charset="0"/>
                        <a:ea typeface="Times New Roman" charset="0"/>
                        <a:cs typeface="Courier New"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cap="none" normalizeH="0" baseline="0" dirty="0">
                          <a:ln>
                            <a:noFill/>
                          </a:ln>
                          <a:solidFill>
                            <a:schemeClr val="tx1"/>
                          </a:solidFill>
                          <a:effectLst/>
                          <a:latin typeface="Courier New" charset="0"/>
                          <a:ea typeface="Times New Roman" charset="0"/>
                          <a:cs typeface="Courier New" charset="0"/>
                        </a:rPr>
                        <a:t>1000</a:t>
                      </a:r>
                      <a:r>
                        <a:rPr kumimoji="0" lang="en-US" sz="1800" b="1" i="0" u="none" strike="noStrike" cap="none" normalizeH="0" baseline="-30000" dirty="0">
                          <a:ln>
                            <a:noFill/>
                          </a:ln>
                          <a:solidFill>
                            <a:schemeClr val="tx1"/>
                          </a:solidFill>
                          <a:effectLst/>
                          <a:latin typeface="Courier New" charset="0"/>
                          <a:ea typeface="Times New Roman" charset="0"/>
                          <a:cs typeface="Courier New" charset="0"/>
                        </a:rPr>
                        <a:t>2</a:t>
                      </a:r>
                      <a:endParaRPr kumimoji="0" lang="en-US" sz="1800" b="1" i="0" u="none" strike="noStrike" cap="none" normalizeH="0" baseline="0" dirty="0">
                        <a:ln>
                          <a:noFill/>
                        </a:ln>
                        <a:solidFill>
                          <a:schemeClr val="tx1"/>
                        </a:solidFill>
                        <a:effectLst/>
                        <a:latin typeface="Courier New" charset="0"/>
                        <a:ea typeface="Times New Roman" charset="0"/>
                        <a:cs typeface="Courier New"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cap="none" normalizeH="0" baseline="0" dirty="0">
                          <a:ln>
                            <a:noFill/>
                          </a:ln>
                          <a:solidFill>
                            <a:schemeClr val="tx1"/>
                          </a:solidFill>
                          <a:effectLst/>
                          <a:latin typeface="Courier New" charset="0"/>
                          <a:ea typeface="Times New Roman" charset="0"/>
                          <a:cs typeface="Courier New" charset="0"/>
                        </a:rPr>
                        <a:t>10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cap="none" normalizeH="0" baseline="0" dirty="0">
                          <a:ln>
                            <a:noFill/>
                          </a:ln>
                          <a:solidFill>
                            <a:schemeClr val="tx1"/>
                          </a:solidFill>
                          <a:effectLst/>
                          <a:latin typeface="Courier New" charset="0"/>
                          <a:ea typeface="Times New Roman" charset="0"/>
                          <a:cs typeface="Courier New" charset="0"/>
                        </a:rPr>
                        <a:t>1010</a:t>
                      </a:r>
                      <a:r>
                        <a:rPr kumimoji="0" lang="en-US" sz="1800" b="1" i="0" u="none" strike="noStrike" cap="none" normalizeH="0" baseline="-30000" dirty="0">
                          <a:ln>
                            <a:noFill/>
                          </a:ln>
                          <a:solidFill>
                            <a:schemeClr val="tx1"/>
                          </a:solidFill>
                          <a:effectLst/>
                          <a:latin typeface="Courier New" charset="0"/>
                          <a:ea typeface="Times New Roman" charset="0"/>
                          <a:cs typeface="Courier New" charset="0"/>
                        </a:rPr>
                        <a:t>2</a:t>
                      </a:r>
                      <a:endParaRPr kumimoji="0" lang="en-US" sz="1800" b="1" i="0" u="none" strike="noStrike" cap="none" normalizeH="0" baseline="0" dirty="0">
                        <a:ln>
                          <a:noFill/>
                        </a:ln>
                        <a:solidFill>
                          <a:schemeClr val="tx1"/>
                        </a:solidFill>
                        <a:effectLst/>
                        <a:latin typeface="Arial" charset="0"/>
                        <a:ea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Arial" charset="0"/>
                        <a:ea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ourier New" charset="0"/>
                          <a:ea typeface="Times New Roman" charset="0"/>
                          <a:cs typeface="Courier New" charset="0"/>
                        </a:rPr>
                        <a:t>Compare the contents of reg X and reg Y. </a:t>
                      </a:r>
                      <a:r>
                        <a:rPr kumimoji="0" lang="en-US" sz="1800" b="1" i="0" u="none" strike="noStrike" cap="none" normalizeH="0" baseline="0">
                          <a:ln>
                            <a:noFill/>
                          </a:ln>
                          <a:solidFill>
                            <a:schemeClr val="tx1"/>
                          </a:solidFill>
                          <a:effectLst/>
                          <a:latin typeface="Courier New" charset="0"/>
                          <a:ea typeface="Times New Roman" charset="0"/>
                          <a:cs typeface="Courier New" charset="0"/>
                        </a:rPr>
                        <a:t>If X is </a:t>
                      </a:r>
                      <a:r>
                        <a:rPr kumimoji="0" lang="en-US" sz="1800" b="1" i="0" u="none" strike="noStrike" cap="none" normalizeH="0" baseline="0" dirty="0">
                          <a:ln>
                            <a:noFill/>
                          </a:ln>
                          <a:solidFill>
                            <a:schemeClr val="tx1"/>
                          </a:solidFill>
                          <a:effectLst/>
                          <a:latin typeface="Courier New" charset="0"/>
                          <a:ea typeface="Times New Roman" charset="0"/>
                          <a:cs typeface="Courier New" charset="0"/>
                        </a:rPr>
                        <a:t>less </a:t>
                      </a:r>
                      <a:r>
                        <a:rPr kumimoji="0" lang="en-US" sz="1800" b="1" i="0" u="none" strike="noStrike" cap="none" normalizeH="0" baseline="0">
                          <a:ln>
                            <a:noFill/>
                          </a:ln>
                          <a:solidFill>
                            <a:schemeClr val="tx1"/>
                          </a:solidFill>
                          <a:effectLst/>
                          <a:latin typeface="Courier New" charset="0"/>
                          <a:ea typeface="Times New Roman" charset="0"/>
                          <a:cs typeface="Courier New" charset="0"/>
                        </a:rPr>
                        <a:t>than Y (</a:t>
                      </a:r>
                      <a:r>
                        <a:rPr kumimoji="0" lang="en-US" sz="1800" b="1" i="0" u="none" strike="noStrike" cap="none" normalizeH="0" baseline="0" dirty="0">
                          <a:ln>
                            <a:noFill/>
                          </a:ln>
                          <a:solidFill>
                            <a:schemeClr val="tx1"/>
                          </a:solidFill>
                          <a:effectLst/>
                          <a:latin typeface="Courier New" charset="0"/>
                          <a:ea typeface="Times New Roman" charset="0"/>
                          <a:cs typeface="Courier New" charset="0"/>
                        </a:rPr>
                        <a:t>greater than), then branch to the address PC+1+OFFSET, where PC is the address of the </a:t>
                      </a:r>
                      <a:r>
                        <a:rPr kumimoji="0" lang="en-US" sz="1800" b="1" i="0" u="none" strike="noStrike" cap="none" normalizeH="0" baseline="0" dirty="0" err="1">
                          <a:ln>
                            <a:noFill/>
                          </a:ln>
                          <a:solidFill>
                            <a:schemeClr val="tx1"/>
                          </a:solidFill>
                          <a:effectLst/>
                          <a:latin typeface="Courier New" charset="0"/>
                          <a:ea typeface="Times New Roman" charset="0"/>
                          <a:cs typeface="Courier New" charset="0"/>
                        </a:rPr>
                        <a:t>blt</a:t>
                      </a:r>
                      <a:r>
                        <a:rPr kumimoji="0" lang="en-US" sz="1800" b="1" i="0" u="none" strike="noStrike" cap="none" normalizeH="0" baseline="0" dirty="0">
                          <a:ln>
                            <a:noFill/>
                          </a:ln>
                          <a:solidFill>
                            <a:schemeClr val="tx1"/>
                          </a:solidFill>
                          <a:effectLst/>
                          <a:latin typeface="Courier New" charset="0"/>
                          <a:ea typeface="Times New Roman" charset="0"/>
                          <a:cs typeface="Courier New" charset="0"/>
                        </a:rPr>
                        <a:t> (</a:t>
                      </a:r>
                      <a:r>
                        <a:rPr kumimoji="0" lang="en-US" sz="1800" b="1" i="0" u="none" strike="noStrike" cap="none" normalizeH="0" baseline="0" dirty="0" err="1">
                          <a:ln>
                            <a:noFill/>
                          </a:ln>
                          <a:solidFill>
                            <a:schemeClr val="tx1"/>
                          </a:solidFill>
                          <a:effectLst/>
                          <a:latin typeface="Courier New" charset="0"/>
                          <a:ea typeface="Times New Roman" charset="0"/>
                          <a:cs typeface="Courier New" charset="0"/>
                        </a:rPr>
                        <a:t>bgt</a:t>
                      </a:r>
                      <a:r>
                        <a:rPr kumimoji="0" lang="en-US" sz="1800" b="1" i="0" u="none" strike="noStrike" cap="none" normalizeH="0" baseline="0" dirty="0">
                          <a:ln>
                            <a:noFill/>
                          </a:ln>
                          <a:solidFill>
                            <a:schemeClr val="tx1"/>
                          </a:solidFill>
                          <a:effectLst/>
                          <a:latin typeface="Courier New" charset="0"/>
                          <a:ea typeface="Times New Roman" charset="0"/>
                          <a:cs typeface="Courier New" charset="0"/>
                        </a:rPr>
                        <a:t>) instruction.  </a:t>
                      </a:r>
                      <a:endParaRPr kumimoji="0" lang="en-US" sz="1800" b="1" i="0" u="none" strike="noStrike" cap="none" normalizeH="0" baseline="0" dirty="0">
                        <a:ln>
                          <a:noFill/>
                        </a:ln>
                        <a:solidFill>
                          <a:schemeClr val="tx1"/>
                        </a:solidFill>
                        <a:effectLst/>
                        <a:latin typeface="Times New Roman" charset="0"/>
                        <a:ea typeface="Times New Roman" charset="0"/>
                        <a:cs typeface="Courier New"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ourier New" charset="0"/>
                          <a:ea typeface="Times New Roman" charset="0"/>
                          <a:cs typeface="Courier New" charset="0"/>
                        </a:rPr>
                        <a:t>RTL: if ($a0 &lt; $a1) </a:t>
                      </a:r>
                      <a:endParaRPr kumimoji="0" lang="en-US" sz="1800" b="1" i="0" u="none" strike="noStrike" cap="none" normalizeH="0" baseline="0" dirty="0">
                        <a:ln>
                          <a:noFill/>
                        </a:ln>
                        <a:solidFill>
                          <a:schemeClr val="tx1"/>
                        </a:solidFill>
                        <a:effectLst/>
                        <a:latin typeface="Times New Roman" charset="0"/>
                        <a:ea typeface="Times New Roman" charset="0"/>
                        <a:cs typeface="Courier New"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ourier New" charset="0"/>
                          <a:ea typeface="Times New Roman" charset="0"/>
                          <a:cs typeface="Courier New" charset="0"/>
                        </a:rPr>
                        <a:t>         PC </a:t>
                      </a:r>
                      <a:r>
                        <a:rPr kumimoji="0" lang="en-US" sz="1800" b="1" i="0" u="none" strike="noStrike" cap="none" normalizeH="0" baseline="0" dirty="0">
                          <a:ln>
                            <a:noFill/>
                          </a:ln>
                          <a:solidFill>
                            <a:schemeClr val="tx1"/>
                          </a:solidFill>
                          <a:effectLst/>
                          <a:latin typeface="Courier New" charset="0"/>
                          <a:ea typeface="Times New Roman" charset="0"/>
                          <a:cs typeface="Courier New" charset="0"/>
                          <a:sym typeface="Symbol" charset="0"/>
                        </a:rPr>
                        <a:t></a:t>
                      </a:r>
                      <a:r>
                        <a:rPr kumimoji="0" lang="en-US" sz="1800" b="1" i="0" u="none" strike="noStrike" cap="none" normalizeH="0" baseline="0" dirty="0">
                          <a:ln>
                            <a:noFill/>
                          </a:ln>
                          <a:solidFill>
                            <a:schemeClr val="tx1"/>
                          </a:solidFill>
                          <a:effectLst/>
                          <a:latin typeface="Courier New" charset="0"/>
                          <a:ea typeface="Times New Roman" charset="0"/>
                          <a:cs typeface="Courier New" charset="0"/>
                        </a:rPr>
                        <a:t> PC+1+OFFSET</a:t>
                      </a:r>
                      <a:endParaRPr kumimoji="0" lang="en-US" sz="1800" b="1" i="0" u="none" strike="noStrike" cap="none" normalizeH="0" baseline="0" dirty="0">
                        <a:ln>
                          <a:noFill/>
                        </a:ln>
                        <a:solidFill>
                          <a:schemeClr val="tx1"/>
                        </a:solidFill>
                        <a:effectLst/>
                        <a:latin typeface="Courier New" charset="0"/>
                        <a:ea typeface="Times New Roman" charset="0"/>
                        <a:cs typeface="Courier New" charset="0"/>
                        <a:sym typeface="Symbo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18977082"/>
                  </a:ext>
                </a:extLst>
              </a:tr>
            </a:tbl>
          </a:graphicData>
        </a:graphic>
      </p:graphicFrame>
      <p:sp>
        <p:nvSpPr>
          <p:cNvPr id="2" name="Title 1"/>
          <p:cNvSpPr>
            <a:spLocks noGrp="1"/>
          </p:cNvSpPr>
          <p:nvPr>
            <p:ph type="title"/>
          </p:nvPr>
        </p:nvSpPr>
        <p:spPr/>
        <p:txBody>
          <a:bodyPr/>
          <a:lstStyle/>
          <a:p>
            <a:r>
              <a:rPr lang="en-US" dirty="0"/>
              <a:t>Addition to the textbook instructions</a:t>
            </a:r>
          </a:p>
        </p:txBody>
      </p:sp>
    </p:spTree>
    <p:extLst>
      <p:ext uri="{BB962C8B-B14F-4D97-AF65-F5344CB8AC3E}">
        <p14:creationId xmlns:p14="http://schemas.microsoft.com/office/powerpoint/2010/main" val="3438246346"/>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E628FD-FC77-F749-9EB3-DFD512BC4A1B}"/>
              </a:ext>
            </a:extLst>
          </p:cNvPr>
          <p:cNvSpPr>
            <a:spLocks noGrp="1"/>
          </p:cNvSpPr>
          <p:nvPr>
            <p:ph idx="1"/>
          </p:nvPr>
        </p:nvSpPr>
        <p:spPr/>
        <p:txBody>
          <a:bodyPr/>
          <a:lstStyle/>
          <a:p>
            <a:r>
              <a:rPr lang="en-US" dirty="0"/>
              <a:t>What is true about register $v0?</a:t>
            </a:r>
          </a:p>
        </p:txBody>
      </p:sp>
      <p:sp>
        <p:nvSpPr>
          <p:cNvPr id="2" name="Title 1">
            <a:extLst>
              <a:ext uri="{FF2B5EF4-FFF2-40B4-BE49-F238E27FC236}">
                <a16:creationId xmlns:a16="http://schemas.microsoft.com/office/drawing/2014/main" id="{B443221A-2633-1149-9DB3-B5AA630F17A5}"/>
              </a:ext>
            </a:extLst>
          </p:cNvPr>
          <p:cNvSpPr>
            <a:spLocks noGrp="1"/>
          </p:cNvSpPr>
          <p:nvPr>
            <p:ph type="title"/>
          </p:nvPr>
        </p:nvSpPr>
        <p:spPr/>
        <p:txBody>
          <a:bodyPr>
            <a:normAutofit fontScale="90000"/>
          </a:bodyPr>
          <a:lstStyle/>
          <a:p>
            <a:r>
              <a:rPr lang="en-US" dirty="0"/>
              <a:t>Question</a:t>
            </a:r>
          </a:p>
        </p:txBody>
      </p:sp>
      <p:sp>
        <p:nvSpPr>
          <p:cNvPr id="4" name="Text Placeholder 3">
            <a:extLst>
              <a:ext uri="{FF2B5EF4-FFF2-40B4-BE49-F238E27FC236}">
                <a16:creationId xmlns:a16="http://schemas.microsoft.com/office/drawing/2014/main" id="{1671828D-E891-4142-B97F-E68868155F49}"/>
              </a:ext>
            </a:extLst>
          </p:cNvPr>
          <p:cNvSpPr>
            <a:spLocks noGrp="1"/>
          </p:cNvSpPr>
          <p:nvPr>
            <p:ph type="body" sz="quarter" idx="10"/>
          </p:nvPr>
        </p:nvSpPr>
        <p:spPr>
          <a:xfrm>
            <a:off x="3305505" y="2385849"/>
            <a:ext cx="6611179" cy="4167352"/>
          </a:xfrm>
        </p:spPr>
        <p:txBody>
          <a:bodyPr>
            <a:normAutofit lnSpcReduction="10000"/>
          </a:bodyPr>
          <a:lstStyle/>
          <a:p>
            <a:r>
              <a:rPr lang="en-US" sz="2000" dirty="0"/>
              <a:t>It can only be set and copied; it cannot be used for intermediate arithmetic operations nor can it store the return address during a JALR instruction</a:t>
            </a:r>
          </a:p>
          <a:p>
            <a:r>
              <a:rPr lang="en-US" sz="2000" dirty="0"/>
              <a:t>It is stored in physical register number 0010</a:t>
            </a:r>
            <a:r>
              <a:rPr lang="en-US" sz="2000" baseline="-25000" dirty="0"/>
              <a:t>2</a:t>
            </a:r>
            <a:r>
              <a:rPr lang="en-US" sz="2000" dirty="0"/>
              <a:t>.</a:t>
            </a:r>
          </a:p>
          <a:p>
            <a:r>
              <a:rPr lang="en-US" sz="2000" dirty="0"/>
              <a:t>Based on our calling convention, it holds the value being returned from a function unless the value is longer than 32 bits</a:t>
            </a:r>
          </a:p>
          <a:p>
            <a:r>
              <a:rPr lang="en-US" sz="2000" dirty="0"/>
              <a:t>B and C only</a:t>
            </a:r>
          </a:p>
          <a:p>
            <a:r>
              <a:rPr lang="en-US" sz="2000" dirty="0"/>
              <a:t>A and B only</a:t>
            </a:r>
          </a:p>
          <a:p>
            <a:r>
              <a:rPr lang="en-US" sz="2000" dirty="0"/>
              <a:t>None are true</a:t>
            </a:r>
          </a:p>
        </p:txBody>
      </p:sp>
      <p:sp>
        <p:nvSpPr>
          <p:cNvPr id="6" name="Text Placeholder 5">
            <a:extLst>
              <a:ext uri="{FF2B5EF4-FFF2-40B4-BE49-F238E27FC236}">
                <a16:creationId xmlns:a16="http://schemas.microsoft.com/office/drawing/2014/main" id="{CC5EE483-A95A-3087-18EA-5AF2D68C8753}"/>
              </a:ext>
            </a:extLst>
          </p:cNvPr>
          <p:cNvSpPr>
            <a:spLocks noGrp="1"/>
          </p:cNvSpPr>
          <p:nvPr>
            <p:ph type="body" sz="quarter" idx="11"/>
          </p:nvPr>
        </p:nvSpPr>
        <p:spPr/>
        <p:txBody>
          <a:bodyPr/>
          <a:lstStyle/>
          <a:p>
            <a:r>
              <a:rPr lang="en-US" dirty="0"/>
              <a:t>80</a:t>
            </a:r>
          </a:p>
        </p:txBody>
      </p:sp>
      <p:sp>
        <p:nvSpPr>
          <p:cNvPr id="5" name="Left Arrow 4">
            <a:extLst>
              <a:ext uri="{FF2B5EF4-FFF2-40B4-BE49-F238E27FC236}">
                <a16:creationId xmlns:a16="http://schemas.microsoft.com/office/drawing/2014/main" id="{DC9A20DA-9980-3A4D-8A9D-1CC2B32CC751}"/>
              </a:ext>
            </a:extLst>
          </p:cNvPr>
          <p:cNvSpPr/>
          <p:nvPr/>
        </p:nvSpPr>
        <p:spPr>
          <a:xfrm rot="10800000">
            <a:off x="2275317" y="5018578"/>
            <a:ext cx="562476" cy="330631"/>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3514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normAutofit/>
          </a:bodyPr>
          <a:lstStyle/>
          <a:p>
            <a:r>
              <a:rPr lang="en-US">
                <a:latin typeface="Arial" charset="0"/>
                <a:cs typeface="Arial" charset="0"/>
              </a:rPr>
              <a:t>Issues Influencing Processor Design</a:t>
            </a:r>
          </a:p>
        </p:txBody>
      </p:sp>
      <p:sp>
        <p:nvSpPr>
          <p:cNvPr id="3" name="Content Placeholder 2"/>
          <p:cNvSpPr>
            <a:spLocks noGrp="1"/>
          </p:cNvSpPr>
          <p:nvPr>
            <p:ph idx="1"/>
          </p:nvPr>
        </p:nvSpPr>
        <p:spPr/>
        <p:txBody>
          <a:bodyPr>
            <a:normAutofit fontScale="85000" lnSpcReduction="20000"/>
          </a:bodyPr>
          <a:lstStyle/>
          <a:p>
            <a:pPr>
              <a:defRPr/>
            </a:pPr>
            <a:r>
              <a:rPr lang="en-US" dirty="0">
                <a:ea typeface="+mn-ea"/>
              </a:rPr>
              <a:t>Instruction Set</a:t>
            </a:r>
          </a:p>
          <a:p>
            <a:pPr>
              <a:defRPr/>
            </a:pPr>
            <a:r>
              <a:rPr lang="en-US" dirty="0">
                <a:ea typeface="+mn-ea"/>
              </a:rPr>
              <a:t>Applications</a:t>
            </a:r>
          </a:p>
          <a:p>
            <a:pPr>
              <a:defRPr/>
            </a:pPr>
            <a:r>
              <a:rPr lang="en-US" dirty="0">
                <a:ea typeface="+mn-ea"/>
              </a:rPr>
              <a:t>Other</a:t>
            </a:r>
          </a:p>
          <a:p>
            <a:pPr lvl="1">
              <a:defRPr/>
            </a:pPr>
            <a:r>
              <a:rPr lang="en-US" dirty="0"/>
              <a:t>Operating system</a:t>
            </a:r>
          </a:p>
          <a:p>
            <a:pPr lvl="1">
              <a:defRPr/>
            </a:pPr>
            <a:r>
              <a:rPr lang="en-US" dirty="0"/>
              <a:t>Support for modern languages</a:t>
            </a:r>
          </a:p>
          <a:p>
            <a:pPr lvl="1">
              <a:defRPr/>
            </a:pPr>
            <a:r>
              <a:rPr lang="en-US" dirty="0"/>
              <a:t>Memory system</a:t>
            </a:r>
          </a:p>
          <a:p>
            <a:pPr lvl="1">
              <a:defRPr/>
            </a:pPr>
            <a:r>
              <a:rPr lang="en-US" dirty="0"/>
              <a:t>Parallelism</a:t>
            </a:r>
          </a:p>
          <a:p>
            <a:pPr lvl="1">
              <a:defRPr/>
            </a:pPr>
            <a:r>
              <a:rPr lang="en-US" dirty="0"/>
              <a:t>Debugging</a:t>
            </a:r>
          </a:p>
          <a:p>
            <a:pPr lvl="1">
              <a:defRPr/>
            </a:pPr>
            <a:r>
              <a:rPr lang="en-US" dirty="0"/>
              <a:t>Virtualization</a:t>
            </a:r>
          </a:p>
          <a:p>
            <a:pPr lvl="1">
              <a:defRPr/>
            </a:pPr>
            <a:r>
              <a:rPr lang="en-US" dirty="0"/>
              <a:t>Fault Tolerance</a:t>
            </a:r>
          </a:p>
          <a:p>
            <a:pPr lvl="1">
              <a:defRPr/>
            </a:pPr>
            <a:r>
              <a:rPr lang="en-US"/>
              <a:t>Security</a:t>
            </a:r>
            <a:endParaRPr lang="en-US" dirty="0"/>
          </a:p>
          <a:p>
            <a:pPr>
              <a:defRPr/>
            </a:pPr>
            <a:endParaRPr lang="en-US" dirty="0">
              <a:ea typeface="+mn-ea"/>
            </a:endParaRPr>
          </a:p>
        </p:txBody>
      </p:sp>
    </p:spTree>
    <p:extLst>
      <p:ext uri="{BB962C8B-B14F-4D97-AF65-F5344CB8AC3E}">
        <p14:creationId xmlns:p14="http://schemas.microsoft.com/office/powerpoint/2010/main" val="343944302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latin typeface="Arial" charset="0"/>
                <a:cs typeface="Arial" charset="0"/>
              </a:rPr>
              <a:t>Instruction Set</a:t>
            </a:r>
          </a:p>
        </p:txBody>
      </p:sp>
      <p:sp>
        <p:nvSpPr>
          <p:cNvPr id="38915" name="Content Placeholder 2"/>
          <p:cNvSpPr>
            <a:spLocks noGrp="1"/>
          </p:cNvSpPr>
          <p:nvPr>
            <p:ph idx="1"/>
          </p:nvPr>
        </p:nvSpPr>
        <p:spPr/>
        <p:txBody>
          <a:bodyPr/>
          <a:lstStyle/>
          <a:p>
            <a:r>
              <a:rPr lang="en-US">
                <a:latin typeface="Arial" charset="0"/>
                <a:cs typeface="Arial" charset="0"/>
              </a:rPr>
              <a:t>Over-arching concern: Compiling high level language constructs into efficient machine code</a:t>
            </a:r>
          </a:p>
          <a:p>
            <a:r>
              <a:rPr lang="en-US">
                <a:latin typeface="Arial" charset="0"/>
                <a:cs typeface="Arial" charset="0"/>
              </a:rPr>
              <a:t>But other factors are in play</a:t>
            </a:r>
          </a:p>
          <a:p>
            <a:pPr lvl="1"/>
            <a:r>
              <a:rPr lang="en-US">
                <a:latin typeface="Arial" charset="0"/>
                <a:cs typeface="Arial" charset="0"/>
              </a:rPr>
              <a:t>Market pressure</a:t>
            </a:r>
          </a:p>
          <a:p>
            <a:pPr lvl="1"/>
            <a:r>
              <a:rPr lang="en-US">
                <a:latin typeface="Arial" charset="0"/>
                <a:cs typeface="Arial" charset="0"/>
              </a:rPr>
              <a:t>Performance</a:t>
            </a:r>
          </a:p>
          <a:p>
            <a:pPr lvl="1"/>
            <a:r>
              <a:rPr lang="en-US">
                <a:latin typeface="Arial" charset="0"/>
                <a:cs typeface="Arial" charset="0"/>
              </a:rPr>
              <a:t>Technology workarounds</a:t>
            </a:r>
          </a:p>
        </p:txBody>
      </p:sp>
    </p:spTree>
    <p:extLst>
      <p:ext uri="{BB962C8B-B14F-4D97-AF65-F5344CB8AC3E}">
        <p14:creationId xmlns:p14="http://schemas.microsoft.com/office/powerpoint/2010/main" val="136814204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a:ea typeface="+mj-ea"/>
              </a:rPr>
              <a:t>Influence of Applications on Instruction Set Design</a:t>
            </a:r>
          </a:p>
        </p:txBody>
      </p:sp>
      <p:sp>
        <p:nvSpPr>
          <p:cNvPr id="39939" name="Content Placeholder 2"/>
          <p:cNvSpPr>
            <a:spLocks noGrp="1"/>
          </p:cNvSpPr>
          <p:nvPr>
            <p:ph idx="1"/>
          </p:nvPr>
        </p:nvSpPr>
        <p:spPr/>
        <p:txBody>
          <a:bodyPr/>
          <a:lstStyle/>
          <a:p>
            <a:r>
              <a:rPr lang="en-US">
                <a:latin typeface="Arial" charset="0"/>
                <a:cs typeface="Arial" charset="0"/>
              </a:rPr>
              <a:t>Number crunching requires efficient floating point</a:t>
            </a:r>
          </a:p>
          <a:p>
            <a:pPr lvl="1"/>
            <a:r>
              <a:rPr lang="en-US">
                <a:latin typeface="Arial" charset="0"/>
                <a:cs typeface="Arial" charset="0"/>
              </a:rPr>
              <a:t>Development of floating point hardware</a:t>
            </a:r>
          </a:p>
          <a:p>
            <a:r>
              <a:rPr lang="en-US">
                <a:latin typeface="Arial" charset="0"/>
                <a:cs typeface="Arial" charset="0"/>
              </a:rPr>
              <a:t>Media applications deal with streaming data</a:t>
            </a:r>
          </a:p>
          <a:p>
            <a:pPr lvl="1"/>
            <a:r>
              <a:rPr lang="en-US">
                <a:latin typeface="Arial" charset="0"/>
                <a:cs typeface="Arial" charset="0"/>
              </a:rPr>
              <a:t>Intel MMX extensions</a:t>
            </a:r>
          </a:p>
          <a:p>
            <a:r>
              <a:rPr lang="en-US">
                <a:latin typeface="Arial" charset="0"/>
                <a:cs typeface="Arial" charset="0"/>
              </a:rPr>
              <a:t>Gaming requires sophisticated graphic processing</a:t>
            </a:r>
          </a:p>
          <a:p>
            <a:pPr lvl="1"/>
            <a:r>
              <a:rPr lang="en-US">
                <a:latin typeface="Arial" charset="0"/>
                <a:cs typeface="Arial" charset="0"/>
              </a:rPr>
              <a:t>High end games now include GPU chips</a:t>
            </a:r>
          </a:p>
          <a:p>
            <a:endParaRPr lang="en-US">
              <a:latin typeface="Arial" charset="0"/>
              <a:cs typeface="Arial" charset="0"/>
            </a:endParaRPr>
          </a:p>
        </p:txBody>
      </p:sp>
    </p:spTree>
    <p:extLst>
      <p:ext uri="{BB962C8B-B14F-4D97-AF65-F5344CB8AC3E}">
        <p14:creationId xmlns:p14="http://schemas.microsoft.com/office/powerpoint/2010/main" val="117005210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a:ea typeface="+mj-ea"/>
              </a:rPr>
              <a:t>Other Issues Driving Processor Design</a:t>
            </a:r>
          </a:p>
        </p:txBody>
      </p:sp>
      <p:sp>
        <p:nvSpPr>
          <p:cNvPr id="3" name="Content Placeholder 2"/>
          <p:cNvSpPr>
            <a:spLocks noGrp="1"/>
          </p:cNvSpPr>
          <p:nvPr>
            <p:ph idx="1"/>
          </p:nvPr>
        </p:nvSpPr>
        <p:spPr/>
        <p:txBody>
          <a:bodyPr>
            <a:normAutofit fontScale="85000" lnSpcReduction="20000"/>
          </a:bodyPr>
          <a:lstStyle/>
          <a:p>
            <a:pPr>
              <a:defRPr/>
            </a:pPr>
            <a:r>
              <a:rPr lang="en-US" dirty="0">
                <a:ea typeface="+mn-ea"/>
              </a:rPr>
              <a:t>Operating system</a:t>
            </a:r>
          </a:p>
          <a:p>
            <a:pPr>
              <a:defRPr/>
            </a:pPr>
            <a:r>
              <a:rPr lang="en-US" dirty="0">
                <a:ea typeface="+mn-ea"/>
              </a:rPr>
              <a:t>Modern languages: Java, C++ and C#</a:t>
            </a:r>
          </a:p>
          <a:p>
            <a:pPr>
              <a:defRPr/>
            </a:pPr>
            <a:r>
              <a:rPr lang="en-US" dirty="0">
                <a:ea typeface="+mn-ea"/>
              </a:rPr>
              <a:t>Memory system</a:t>
            </a:r>
          </a:p>
          <a:p>
            <a:pPr>
              <a:defRPr/>
            </a:pPr>
            <a:r>
              <a:rPr lang="en-US" dirty="0">
                <a:ea typeface="+mn-ea"/>
              </a:rPr>
              <a:t>Parallelism</a:t>
            </a:r>
          </a:p>
          <a:p>
            <a:pPr>
              <a:defRPr/>
            </a:pPr>
            <a:r>
              <a:rPr lang="en-US" dirty="0">
                <a:ea typeface="+mn-ea"/>
              </a:rPr>
              <a:t>Debugging</a:t>
            </a:r>
          </a:p>
          <a:p>
            <a:pPr>
              <a:defRPr/>
            </a:pPr>
            <a:r>
              <a:rPr lang="en-US" dirty="0">
                <a:ea typeface="+mn-ea"/>
              </a:rPr>
              <a:t>Virtualization</a:t>
            </a:r>
          </a:p>
          <a:p>
            <a:pPr>
              <a:defRPr/>
            </a:pPr>
            <a:r>
              <a:rPr lang="en-US" dirty="0">
                <a:ea typeface="+mn-ea"/>
              </a:rPr>
              <a:t>Fault tolerance</a:t>
            </a:r>
          </a:p>
          <a:p>
            <a:pPr>
              <a:defRPr/>
            </a:pPr>
            <a:r>
              <a:rPr lang="en-US" dirty="0">
                <a:ea typeface="+mn-ea"/>
              </a:rPr>
              <a:t>Security</a:t>
            </a:r>
          </a:p>
        </p:txBody>
      </p:sp>
    </p:spTree>
    <p:extLst>
      <p:ext uri="{BB962C8B-B14F-4D97-AF65-F5344CB8AC3E}">
        <p14:creationId xmlns:p14="http://schemas.microsoft.com/office/powerpoint/2010/main" val="38723257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Group 4"/>
          <p:cNvGrpSpPr>
            <a:grpSpLocks noChangeAspect="1"/>
          </p:cNvGrpSpPr>
          <p:nvPr/>
        </p:nvGrpSpPr>
        <p:grpSpPr bwMode="auto">
          <a:xfrm>
            <a:off x="4267200" y="1624508"/>
            <a:ext cx="3657600" cy="2387600"/>
            <a:chOff x="2805" y="20"/>
            <a:chExt cx="7200" cy="4834"/>
          </a:xfrm>
        </p:grpSpPr>
        <p:sp>
          <p:nvSpPr>
            <p:cNvPr id="5123" name="AutoShape 5"/>
            <p:cNvSpPr>
              <a:spLocks noChangeAspect="1" noChangeArrowheads="1"/>
            </p:cNvSpPr>
            <p:nvPr/>
          </p:nvSpPr>
          <p:spPr bwMode="auto">
            <a:xfrm>
              <a:off x="2805" y="20"/>
              <a:ext cx="7200" cy="48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5124" name="Text Box 6"/>
            <p:cNvSpPr txBox="1">
              <a:spLocks noChangeArrowheads="1"/>
            </p:cNvSpPr>
            <p:nvPr/>
          </p:nvSpPr>
          <p:spPr bwMode="auto">
            <a:xfrm>
              <a:off x="3105" y="20"/>
              <a:ext cx="1720" cy="4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1265" tIns="30632" rIns="61265" bIns="30632">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200" b="1">
                  <a:solidFill>
                    <a:srgbClr val="000000"/>
                  </a:solidFill>
                </a:rPr>
                <a:t>Processor</a:t>
              </a:r>
              <a:endParaRPr lang="en-US" b="1"/>
            </a:p>
          </p:txBody>
        </p:sp>
        <p:sp>
          <p:nvSpPr>
            <p:cNvPr id="5125" name="Oval 7"/>
            <p:cNvSpPr>
              <a:spLocks noChangeArrowheads="1"/>
            </p:cNvSpPr>
            <p:nvPr/>
          </p:nvSpPr>
          <p:spPr bwMode="auto">
            <a:xfrm>
              <a:off x="2805" y="637"/>
              <a:ext cx="2100" cy="2263"/>
            </a:xfrm>
            <a:prstGeom prst="ellipse">
              <a:avLst/>
            </a:prstGeom>
            <a:noFill/>
            <a:ln w="9525">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126" name="Text Box 8"/>
            <p:cNvSpPr txBox="1">
              <a:spLocks noChangeArrowheads="1"/>
            </p:cNvSpPr>
            <p:nvPr/>
          </p:nvSpPr>
          <p:spPr bwMode="auto">
            <a:xfrm>
              <a:off x="7805" y="1460"/>
              <a:ext cx="1400" cy="4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61265" tIns="30632" rIns="61265" bIns="30632">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200" b="1">
                  <a:solidFill>
                    <a:srgbClr val="000000"/>
                  </a:solidFill>
                </a:rPr>
                <a:t>Memory</a:t>
              </a:r>
              <a:endParaRPr lang="en-US" b="1"/>
            </a:p>
          </p:txBody>
        </p:sp>
        <p:sp>
          <p:nvSpPr>
            <p:cNvPr id="5127" name="Rectangle 9"/>
            <p:cNvSpPr>
              <a:spLocks noChangeArrowheads="1"/>
            </p:cNvSpPr>
            <p:nvPr/>
          </p:nvSpPr>
          <p:spPr bwMode="auto">
            <a:xfrm>
              <a:off x="7105" y="946"/>
              <a:ext cx="2800" cy="1542"/>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128" name="Rectangle 10"/>
            <p:cNvSpPr>
              <a:spLocks noChangeArrowheads="1"/>
            </p:cNvSpPr>
            <p:nvPr/>
          </p:nvSpPr>
          <p:spPr bwMode="auto">
            <a:xfrm>
              <a:off x="7105" y="3414"/>
              <a:ext cx="2900" cy="144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129" name="Text Box 11"/>
            <p:cNvSpPr txBox="1">
              <a:spLocks noChangeArrowheads="1"/>
            </p:cNvSpPr>
            <p:nvPr/>
          </p:nvSpPr>
          <p:spPr bwMode="auto">
            <a:xfrm>
              <a:off x="7899" y="3825"/>
              <a:ext cx="1383" cy="4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1265" tIns="30632" rIns="61265" bIns="30632">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200" b="1">
                  <a:solidFill>
                    <a:srgbClr val="000000"/>
                  </a:solidFill>
                </a:rPr>
                <a:t>Devices</a:t>
              </a:r>
              <a:endParaRPr lang="en-US" b="1"/>
            </a:p>
          </p:txBody>
        </p:sp>
        <p:sp>
          <p:nvSpPr>
            <p:cNvPr id="5130" name="Line 12"/>
            <p:cNvSpPr>
              <a:spLocks noChangeShapeType="1"/>
            </p:cNvSpPr>
            <p:nvPr/>
          </p:nvSpPr>
          <p:spPr bwMode="auto">
            <a:xfrm>
              <a:off x="4905" y="1768"/>
              <a:ext cx="220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131" name="Line 13"/>
            <p:cNvSpPr>
              <a:spLocks noChangeShapeType="1"/>
            </p:cNvSpPr>
            <p:nvPr/>
          </p:nvSpPr>
          <p:spPr bwMode="auto">
            <a:xfrm>
              <a:off x="6005" y="1768"/>
              <a:ext cx="0" cy="2469"/>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132" name="Line 14"/>
            <p:cNvSpPr>
              <a:spLocks noChangeShapeType="1"/>
            </p:cNvSpPr>
            <p:nvPr/>
          </p:nvSpPr>
          <p:spPr bwMode="auto">
            <a:xfrm>
              <a:off x="6005" y="4237"/>
              <a:ext cx="110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133" name="Text Box 15"/>
            <p:cNvSpPr txBox="1">
              <a:spLocks noChangeArrowheads="1"/>
            </p:cNvSpPr>
            <p:nvPr/>
          </p:nvSpPr>
          <p:spPr bwMode="auto">
            <a:xfrm>
              <a:off x="3405" y="1151"/>
              <a:ext cx="843" cy="489"/>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lIns="61265" tIns="30632" rIns="61265" bIns="30632"/>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200" b="1">
                  <a:solidFill>
                    <a:srgbClr val="000000"/>
                  </a:solidFill>
                </a:rPr>
                <a:t>ALU</a:t>
              </a:r>
              <a:endParaRPr lang="en-US" b="1"/>
            </a:p>
          </p:txBody>
        </p:sp>
        <p:sp>
          <p:nvSpPr>
            <p:cNvPr id="5134" name="Text Box 16"/>
            <p:cNvSpPr txBox="1">
              <a:spLocks noChangeArrowheads="1"/>
            </p:cNvSpPr>
            <p:nvPr/>
          </p:nvSpPr>
          <p:spPr bwMode="auto">
            <a:xfrm>
              <a:off x="3105" y="1871"/>
              <a:ext cx="1526" cy="463"/>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lIns="61265" tIns="30632" rIns="61265" bIns="30632"/>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200" b="1">
                  <a:solidFill>
                    <a:srgbClr val="000000"/>
                  </a:solidFill>
                </a:rPr>
                <a:t>Registers</a:t>
              </a:r>
              <a:endParaRPr lang="en-US" b="1"/>
            </a:p>
          </p:txBody>
        </p:sp>
      </p:grpSp>
      <p:sp>
        <p:nvSpPr>
          <p:cNvPr id="2" name="Title 1"/>
          <p:cNvSpPr>
            <a:spLocks noGrp="1"/>
          </p:cNvSpPr>
          <p:nvPr>
            <p:ph type="title"/>
          </p:nvPr>
        </p:nvSpPr>
        <p:spPr/>
        <p:txBody>
          <a:bodyPr/>
          <a:lstStyle/>
          <a:p>
            <a:r>
              <a:rPr lang="en-US" dirty="0"/>
              <a:t> Compiling with Register Operands</a:t>
            </a:r>
          </a:p>
        </p:txBody>
      </p:sp>
      <p:sp>
        <p:nvSpPr>
          <p:cNvPr id="17" name="Content Placeholder 2"/>
          <p:cNvSpPr>
            <a:spLocks noGrp="1"/>
          </p:cNvSpPr>
          <p:nvPr>
            <p:ph idx="1"/>
          </p:nvPr>
        </p:nvSpPr>
        <p:spPr>
          <a:xfrm>
            <a:off x="3316415" y="4143376"/>
            <a:ext cx="7077075" cy="2417763"/>
          </a:xfrm>
        </p:spPr>
        <p:txBody>
          <a:bodyPr>
            <a:normAutofit fontScale="92500" lnSpcReduction="20000"/>
          </a:bodyPr>
          <a:lstStyle/>
          <a:p>
            <a:pPr marL="457200" lvl="1" indent="0">
              <a:buNone/>
            </a:pPr>
            <a:r>
              <a:rPr lang="en-US" dirty="0">
                <a:sym typeface="Wingdings"/>
              </a:rPr>
              <a:t>Old way:</a:t>
            </a:r>
          </a:p>
          <a:p>
            <a:pPr marL="457200" lvl="1" indent="0">
              <a:buNone/>
            </a:pPr>
            <a:r>
              <a:rPr lang="en-US" dirty="0">
                <a:sym typeface="Wingdings"/>
              </a:rPr>
              <a:t>	add  c, a, b       </a:t>
            </a:r>
            <a:r>
              <a:rPr lang="en-US" dirty="0">
                <a:solidFill>
                  <a:srgbClr val="3366FF"/>
                </a:solidFill>
                <a:sym typeface="Wingdings"/>
              </a:rPr>
              <a:t>  </a:t>
            </a:r>
            <a:r>
              <a:rPr lang="en-US" dirty="0">
                <a:sym typeface="Wingdings"/>
              </a:rPr>
              <a:t>     </a:t>
            </a:r>
            <a:r>
              <a:rPr lang="en-US" dirty="0">
                <a:solidFill>
                  <a:srgbClr val="3366FF"/>
                </a:solidFill>
                <a:sym typeface="Wingdings"/>
              </a:rPr>
              <a:t>1 instruction</a:t>
            </a:r>
          </a:p>
          <a:p>
            <a:pPr marL="457200" lvl="1" indent="0">
              <a:buNone/>
            </a:pPr>
            <a:r>
              <a:rPr lang="en-US" dirty="0">
                <a:sym typeface="Wingdings"/>
              </a:rPr>
              <a:t>New way:</a:t>
            </a:r>
          </a:p>
          <a:p>
            <a:pPr marL="457200" lvl="1" indent="0">
              <a:buNone/>
            </a:pPr>
            <a:r>
              <a:rPr lang="en-US" dirty="0">
                <a:sym typeface="Wingdings"/>
              </a:rPr>
              <a:t>	</a:t>
            </a:r>
            <a:r>
              <a:rPr lang="en-US" dirty="0" err="1">
                <a:sym typeface="Wingdings"/>
              </a:rPr>
              <a:t>ld</a:t>
            </a:r>
            <a:r>
              <a:rPr lang="en-US" dirty="0">
                <a:sym typeface="Wingdings"/>
              </a:rPr>
              <a:t>  r</a:t>
            </a:r>
            <a:r>
              <a:rPr lang="en-US" baseline="-25000" dirty="0">
                <a:sym typeface="Wingdings"/>
              </a:rPr>
              <a:t>1</a:t>
            </a:r>
            <a:r>
              <a:rPr lang="en-US" dirty="0">
                <a:sym typeface="Wingdings"/>
              </a:rPr>
              <a:t>, a</a:t>
            </a:r>
          </a:p>
          <a:p>
            <a:pPr marL="457200" lvl="1" indent="0">
              <a:buNone/>
            </a:pPr>
            <a:r>
              <a:rPr lang="en-US" dirty="0">
                <a:sym typeface="Wingdings"/>
              </a:rPr>
              <a:t>	</a:t>
            </a:r>
            <a:r>
              <a:rPr lang="en-US" dirty="0" err="1">
                <a:sym typeface="Wingdings"/>
              </a:rPr>
              <a:t>ld</a:t>
            </a:r>
            <a:r>
              <a:rPr lang="en-US" dirty="0">
                <a:sym typeface="Wingdings"/>
              </a:rPr>
              <a:t>  r</a:t>
            </a:r>
            <a:r>
              <a:rPr lang="en-US" baseline="-25000" dirty="0">
                <a:sym typeface="Wingdings"/>
              </a:rPr>
              <a:t>2</a:t>
            </a:r>
            <a:r>
              <a:rPr lang="en-US" dirty="0">
                <a:sym typeface="Wingdings"/>
              </a:rPr>
              <a:t>, b</a:t>
            </a:r>
          </a:p>
          <a:p>
            <a:pPr marL="457200" lvl="1" indent="0">
              <a:buNone/>
            </a:pPr>
            <a:r>
              <a:rPr lang="en-US" dirty="0">
                <a:sym typeface="Wingdings"/>
              </a:rPr>
              <a:t>	add  r</a:t>
            </a:r>
            <a:r>
              <a:rPr lang="en-US" baseline="-25000" dirty="0">
                <a:sym typeface="Wingdings"/>
              </a:rPr>
              <a:t>3</a:t>
            </a:r>
            <a:r>
              <a:rPr lang="en-US" dirty="0">
                <a:sym typeface="Wingdings"/>
              </a:rPr>
              <a:t>, r</a:t>
            </a:r>
            <a:r>
              <a:rPr lang="en-US" baseline="-25000" dirty="0">
                <a:sym typeface="Wingdings"/>
              </a:rPr>
              <a:t>1</a:t>
            </a:r>
            <a:r>
              <a:rPr lang="en-US" dirty="0">
                <a:sym typeface="Wingdings"/>
              </a:rPr>
              <a:t>, r</a:t>
            </a:r>
            <a:r>
              <a:rPr lang="en-US" baseline="-25000" dirty="0">
                <a:sym typeface="Wingdings"/>
              </a:rPr>
              <a:t>2</a:t>
            </a:r>
          </a:p>
          <a:p>
            <a:pPr marL="457200" lvl="1" indent="0">
              <a:buNone/>
            </a:pPr>
            <a:r>
              <a:rPr lang="en-US" dirty="0">
                <a:sym typeface="Wingdings"/>
              </a:rPr>
              <a:t>	</a:t>
            </a:r>
            <a:r>
              <a:rPr lang="en-US" dirty="0" err="1">
                <a:sym typeface="Wingdings"/>
              </a:rPr>
              <a:t>st</a:t>
            </a:r>
            <a:r>
              <a:rPr lang="en-US" dirty="0">
                <a:sym typeface="Wingdings"/>
              </a:rPr>
              <a:t>  c, r</a:t>
            </a:r>
            <a:r>
              <a:rPr lang="en-US" baseline="-25000" dirty="0">
                <a:sym typeface="Wingdings"/>
              </a:rPr>
              <a:t>3</a:t>
            </a:r>
          </a:p>
        </p:txBody>
      </p:sp>
      <p:sp>
        <p:nvSpPr>
          <p:cNvPr id="18" name="Oval Callout 17"/>
          <p:cNvSpPr/>
          <p:nvPr/>
        </p:nvSpPr>
        <p:spPr>
          <a:xfrm>
            <a:off x="7693347" y="4779016"/>
            <a:ext cx="2821465" cy="611360"/>
          </a:xfrm>
          <a:prstGeom prst="wedgeEllipseCallout">
            <a:avLst>
              <a:gd name="adj1" fmla="val -49300"/>
              <a:gd name="adj2" fmla="val 10038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This looks dumb!</a:t>
            </a:r>
          </a:p>
        </p:txBody>
      </p:sp>
      <p:sp>
        <p:nvSpPr>
          <p:cNvPr id="4" name="Right Brace 3"/>
          <p:cNvSpPr/>
          <p:nvPr/>
        </p:nvSpPr>
        <p:spPr>
          <a:xfrm>
            <a:off x="5635041" y="5202334"/>
            <a:ext cx="445641" cy="1158549"/>
          </a:xfrm>
          <a:prstGeom prst="rightBrace">
            <a:avLst/>
          </a:prstGeom>
          <a:ln>
            <a:solidFill>
              <a:srgbClr val="0000FF"/>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 name="TextBox 4"/>
          <p:cNvSpPr txBox="1"/>
          <p:nvPr/>
        </p:nvSpPr>
        <p:spPr>
          <a:xfrm>
            <a:off x="6192092" y="5581088"/>
            <a:ext cx="1681909" cy="369332"/>
          </a:xfrm>
          <a:prstGeom prst="rect">
            <a:avLst/>
          </a:prstGeom>
          <a:noFill/>
        </p:spPr>
        <p:txBody>
          <a:bodyPr wrap="square" rtlCol="0">
            <a:spAutoFit/>
          </a:bodyPr>
          <a:lstStyle/>
          <a:p>
            <a:r>
              <a:rPr lang="en-US" dirty="0">
                <a:solidFill>
                  <a:srgbClr val="3366FF"/>
                </a:solidFill>
              </a:rPr>
              <a:t>4 instructions</a:t>
            </a:r>
          </a:p>
        </p:txBody>
      </p:sp>
      <p:sp>
        <p:nvSpPr>
          <p:cNvPr id="21" name="Oval Callout 20"/>
          <p:cNvSpPr/>
          <p:nvPr/>
        </p:nvSpPr>
        <p:spPr>
          <a:xfrm>
            <a:off x="8021729" y="5493684"/>
            <a:ext cx="2493083" cy="611360"/>
          </a:xfrm>
          <a:prstGeom prst="wedgeEllipseCallout">
            <a:avLst>
              <a:gd name="adj1" fmla="val -64556"/>
              <a:gd name="adj2" fmla="val -1654"/>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Not really.  Why?</a:t>
            </a:r>
          </a:p>
        </p:txBody>
      </p:sp>
      <p:sp>
        <p:nvSpPr>
          <p:cNvPr id="22" name="Oval Callout 21"/>
          <p:cNvSpPr/>
          <p:nvPr/>
        </p:nvSpPr>
        <p:spPr>
          <a:xfrm>
            <a:off x="7295054" y="6222516"/>
            <a:ext cx="3098436" cy="611360"/>
          </a:xfrm>
          <a:prstGeom prst="wedgeEllipseCallout">
            <a:avLst>
              <a:gd name="adj1" fmla="val -36802"/>
              <a:gd name="adj2" fmla="val -105516"/>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We can re-use the values in registers!</a:t>
            </a:r>
          </a:p>
        </p:txBody>
      </p:sp>
      <p:sp>
        <p:nvSpPr>
          <p:cNvPr id="23" name="Right Brace 22"/>
          <p:cNvSpPr/>
          <p:nvPr/>
        </p:nvSpPr>
        <p:spPr>
          <a:xfrm>
            <a:off x="5635041" y="4474270"/>
            <a:ext cx="445641" cy="304747"/>
          </a:xfrm>
          <a:prstGeom prst="rightBrace">
            <a:avLst/>
          </a:prstGeom>
          <a:ln>
            <a:solidFill>
              <a:srgbClr val="0000FF"/>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02394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8"/>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21"/>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21" grpId="0" animBg="1"/>
      <p:bldP spid="21" grpId="1" animBg="1"/>
      <p:bldP spid="2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Keep Frequently Used Tools Nearby!</a:t>
            </a:r>
          </a:p>
        </p:txBody>
      </p:sp>
      <p:pic>
        <p:nvPicPr>
          <p:cNvPr id="5" name="Content Placeholder 4"/>
          <p:cNvPicPr>
            <a:picLocks noGrp="1" noChangeAspect="1"/>
          </p:cNvPicPr>
          <p:nvPr>
            <p:ph idx="1"/>
          </p:nvPr>
        </p:nvPicPr>
        <p:blipFill>
          <a:blip r:embed="rId2"/>
          <a:srcRect l="-58797" r="-58797"/>
          <a:stretch>
            <a:fillRect/>
          </a:stretch>
        </p:blipFill>
        <p:spPr>
          <a:xfrm>
            <a:off x="2270449" y="1760104"/>
            <a:ext cx="8773816" cy="4950016"/>
          </a:xfrm>
        </p:spPr>
      </p:pic>
      <p:sp>
        <p:nvSpPr>
          <p:cNvPr id="4" name="Rectangle 3"/>
          <p:cNvSpPr/>
          <p:nvPr/>
        </p:nvSpPr>
        <p:spPr>
          <a:xfrm>
            <a:off x="6003667" y="3290502"/>
            <a:ext cx="227948" cy="369332"/>
          </a:xfrm>
          <a:prstGeom prst="rect">
            <a:avLst/>
          </a:prstGeom>
        </p:spPr>
        <p:txBody>
          <a:bodyPr wrap="none">
            <a:spAutoFit/>
          </a:bodyPr>
          <a:lstStyle/>
          <a:p>
            <a:r>
              <a:rPr lang="en-US" baseline="30000" dirty="0"/>
              <a:t> </a:t>
            </a:r>
            <a:endParaRPr lang="en-US" dirty="0"/>
          </a:p>
        </p:txBody>
      </p:sp>
      <p:sp>
        <p:nvSpPr>
          <p:cNvPr id="6" name="TextBox 5"/>
          <p:cNvSpPr txBox="1"/>
          <p:nvPr/>
        </p:nvSpPr>
        <p:spPr>
          <a:xfrm>
            <a:off x="2092194" y="6672802"/>
            <a:ext cx="5648501" cy="230832"/>
          </a:xfrm>
          <a:prstGeom prst="rect">
            <a:avLst/>
          </a:prstGeom>
          <a:noFill/>
        </p:spPr>
        <p:txBody>
          <a:bodyPr wrap="square" rtlCol="0">
            <a:spAutoFit/>
          </a:bodyPr>
          <a:lstStyle/>
          <a:p>
            <a:r>
              <a:rPr lang="en-US" sz="900" dirty="0"/>
              <a:t>http://</a:t>
            </a:r>
            <a:r>
              <a:rPr lang="en-US" sz="900" dirty="0" err="1"/>
              <a:t>search.coolclips.com</a:t>
            </a:r>
            <a:r>
              <a:rPr lang="en-US" sz="900" dirty="0"/>
              <a:t>/m/vector/vc017870/Businesswoman-of-many-trades/</a:t>
            </a:r>
          </a:p>
        </p:txBody>
      </p:sp>
    </p:spTree>
    <p:extLst>
      <p:ext uri="{BB962C8B-B14F-4D97-AF65-F5344CB8AC3E}">
        <p14:creationId xmlns:p14="http://schemas.microsoft.com/office/powerpoint/2010/main" val="10998482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Group 4"/>
          <p:cNvGrpSpPr>
            <a:grpSpLocks noChangeAspect="1"/>
          </p:cNvGrpSpPr>
          <p:nvPr/>
        </p:nvGrpSpPr>
        <p:grpSpPr bwMode="auto">
          <a:xfrm>
            <a:off x="4267200" y="1624508"/>
            <a:ext cx="3657600" cy="2387600"/>
            <a:chOff x="2805" y="20"/>
            <a:chExt cx="7200" cy="4834"/>
          </a:xfrm>
        </p:grpSpPr>
        <p:sp>
          <p:nvSpPr>
            <p:cNvPr id="5123" name="AutoShape 5"/>
            <p:cNvSpPr>
              <a:spLocks noChangeAspect="1" noChangeArrowheads="1"/>
            </p:cNvSpPr>
            <p:nvPr/>
          </p:nvSpPr>
          <p:spPr bwMode="auto">
            <a:xfrm>
              <a:off x="2805" y="20"/>
              <a:ext cx="7200" cy="48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5124" name="Text Box 6"/>
            <p:cNvSpPr txBox="1">
              <a:spLocks noChangeArrowheads="1"/>
            </p:cNvSpPr>
            <p:nvPr/>
          </p:nvSpPr>
          <p:spPr bwMode="auto">
            <a:xfrm>
              <a:off x="3105" y="20"/>
              <a:ext cx="1720" cy="4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1265" tIns="30632" rIns="61265" bIns="30632">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200" b="1">
                  <a:solidFill>
                    <a:srgbClr val="000000"/>
                  </a:solidFill>
                </a:rPr>
                <a:t>Processor</a:t>
              </a:r>
              <a:endParaRPr lang="en-US" b="1"/>
            </a:p>
          </p:txBody>
        </p:sp>
        <p:sp>
          <p:nvSpPr>
            <p:cNvPr id="5125" name="Oval 7"/>
            <p:cNvSpPr>
              <a:spLocks noChangeArrowheads="1"/>
            </p:cNvSpPr>
            <p:nvPr/>
          </p:nvSpPr>
          <p:spPr bwMode="auto">
            <a:xfrm>
              <a:off x="2805" y="637"/>
              <a:ext cx="2100" cy="2263"/>
            </a:xfrm>
            <a:prstGeom prst="ellipse">
              <a:avLst/>
            </a:prstGeom>
            <a:noFill/>
            <a:ln w="9525">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126" name="Text Box 8"/>
            <p:cNvSpPr txBox="1">
              <a:spLocks noChangeArrowheads="1"/>
            </p:cNvSpPr>
            <p:nvPr/>
          </p:nvSpPr>
          <p:spPr bwMode="auto">
            <a:xfrm>
              <a:off x="7805" y="1460"/>
              <a:ext cx="1400" cy="4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61265" tIns="30632" rIns="61265" bIns="30632">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200" b="1">
                  <a:solidFill>
                    <a:srgbClr val="000000"/>
                  </a:solidFill>
                </a:rPr>
                <a:t>Memory</a:t>
              </a:r>
              <a:endParaRPr lang="en-US" b="1"/>
            </a:p>
          </p:txBody>
        </p:sp>
        <p:sp>
          <p:nvSpPr>
            <p:cNvPr id="5127" name="Rectangle 9"/>
            <p:cNvSpPr>
              <a:spLocks noChangeArrowheads="1"/>
            </p:cNvSpPr>
            <p:nvPr/>
          </p:nvSpPr>
          <p:spPr bwMode="auto">
            <a:xfrm>
              <a:off x="7105" y="946"/>
              <a:ext cx="2800" cy="1542"/>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128" name="Rectangle 10"/>
            <p:cNvSpPr>
              <a:spLocks noChangeArrowheads="1"/>
            </p:cNvSpPr>
            <p:nvPr/>
          </p:nvSpPr>
          <p:spPr bwMode="auto">
            <a:xfrm>
              <a:off x="7105" y="3414"/>
              <a:ext cx="2900" cy="144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129" name="Text Box 11"/>
            <p:cNvSpPr txBox="1">
              <a:spLocks noChangeArrowheads="1"/>
            </p:cNvSpPr>
            <p:nvPr/>
          </p:nvSpPr>
          <p:spPr bwMode="auto">
            <a:xfrm>
              <a:off x="7899" y="3825"/>
              <a:ext cx="1383" cy="4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1265" tIns="30632" rIns="61265" bIns="30632">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200" b="1">
                  <a:solidFill>
                    <a:srgbClr val="000000"/>
                  </a:solidFill>
                </a:rPr>
                <a:t>Devices</a:t>
              </a:r>
              <a:endParaRPr lang="en-US" b="1"/>
            </a:p>
          </p:txBody>
        </p:sp>
        <p:sp>
          <p:nvSpPr>
            <p:cNvPr id="5130" name="Line 12"/>
            <p:cNvSpPr>
              <a:spLocks noChangeShapeType="1"/>
            </p:cNvSpPr>
            <p:nvPr/>
          </p:nvSpPr>
          <p:spPr bwMode="auto">
            <a:xfrm>
              <a:off x="4905" y="1768"/>
              <a:ext cx="220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131" name="Line 13"/>
            <p:cNvSpPr>
              <a:spLocks noChangeShapeType="1"/>
            </p:cNvSpPr>
            <p:nvPr/>
          </p:nvSpPr>
          <p:spPr bwMode="auto">
            <a:xfrm>
              <a:off x="6005" y="1768"/>
              <a:ext cx="0" cy="2469"/>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132" name="Line 14"/>
            <p:cNvSpPr>
              <a:spLocks noChangeShapeType="1"/>
            </p:cNvSpPr>
            <p:nvPr/>
          </p:nvSpPr>
          <p:spPr bwMode="auto">
            <a:xfrm>
              <a:off x="6005" y="4237"/>
              <a:ext cx="110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133" name="Text Box 15"/>
            <p:cNvSpPr txBox="1">
              <a:spLocks noChangeArrowheads="1"/>
            </p:cNvSpPr>
            <p:nvPr/>
          </p:nvSpPr>
          <p:spPr bwMode="auto">
            <a:xfrm>
              <a:off x="3405" y="1151"/>
              <a:ext cx="843" cy="489"/>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lIns="61265" tIns="30632" rIns="61265" bIns="30632"/>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200" b="1">
                  <a:solidFill>
                    <a:srgbClr val="000000"/>
                  </a:solidFill>
                </a:rPr>
                <a:t>ALU</a:t>
              </a:r>
              <a:endParaRPr lang="en-US" b="1"/>
            </a:p>
          </p:txBody>
        </p:sp>
        <p:sp>
          <p:nvSpPr>
            <p:cNvPr id="5134" name="Text Box 16"/>
            <p:cNvSpPr txBox="1">
              <a:spLocks noChangeArrowheads="1"/>
            </p:cNvSpPr>
            <p:nvPr/>
          </p:nvSpPr>
          <p:spPr bwMode="auto">
            <a:xfrm>
              <a:off x="3105" y="1871"/>
              <a:ext cx="1526" cy="463"/>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lIns="61265" tIns="30632" rIns="61265" bIns="30632"/>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200" b="1">
                  <a:solidFill>
                    <a:srgbClr val="000000"/>
                  </a:solidFill>
                </a:rPr>
                <a:t>Registers</a:t>
              </a:r>
              <a:endParaRPr lang="en-US" b="1"/>
            </a:p>
          </p:txBody>
        </p:sp>
      </p:grpSp>
      <p:sp>
        <p:nvSpPr>
          <p:cNvPr id="2" name="Title 1"/>
          <p:cNvSpPr>
            <a:spLocks noGrp="1"/>
          </p:cNvSpPr>
          <p:nvPr>
            <p:ph type="title"/>
          </p:nvPr>
        </p:nvSpPr>
        <p:spPr/>
        <p:txBody>
          <a:bodyPr/>
          <a:lstStyle/>
          <a:p>
            <a:r>
              <a:rPr lang="en-US" dirty="0"/>
              <a:t> Reusing Values</a:t>
            </a:r>
          </a:p>
        </p:txBody>
      </p:sp>
      <p:sp>
        <p:nvSpPr>
          <p:cNvPr id="17" name="Content Placeholder 2"/>
          <p:cNvSpPr>
            <a:spLocks noGrp="1"/>
          </p:cNvSpPr>
          <p:nvPr>
            <p:ph idx="1"/>
          </p:nvPr>
        </p:nvSpPr>
        <p:spPr>
          <a:xfrm>
            <a:off x="3316415" y="4143376"/>
            <a:ext cx="7077075" cy="2417763"/>
          </a:xfrm>
        </p:spPr>
        <p:txBody>
          <a:bodyPr>
            <a:normAutofit/>
          </a:bodyPr>
          <a:lstStyle/>
          <a:p>
            <a:pPr marL="457200" lvl="1" indent="0">
              <a:buNone/>
            </a:pPr>
            <a:r>
              <a:rPr lang="en-US" dirty="0">
                <a:sym typeface="Wingdings"/>
              </a:rPr>
              <a:t>c = a + b</a:t>
            </a:r>
          </a:p>
          <a:p>
            <a:pPr marL="457200" lvl="1" indent="0">
              <a:buNone/>
            </a:pPr>
            <a:r>
              <a:rPr lang="en-US" dirty="0">
                <a:sym typeface="Wingdings"/>
              </a:rPr>
              <a:t>d = a * b + c</a:t>
            </a:r>
          </a:p>
          <a:p>
            <a:pPr marL="457200" lvl="1" indent="0">
              <a:buNone/>
            </a:pPr>
            <a:r>
              <a:rPr lang="en-US" dirty="0">
                <a:sym typeface="Wingdings"/>
              </a:rPr>
              <a:t>if (c == d) {</a:t>
            </a:r>
          </a:p>
          <a:p>
            <a:pPr marL="457200" lvl="1" indent="0">
              <a:buNone/>
            </a:pPr>
            <a:r>
              <a:rPr lang="en-US" dirty="0">
                <a:sym typeface="Wingdings"/>
              </a:rPr>
              <a:t>	</a:t>
            </a:r>
            <a:r>
              <a:rPr lang="mr-IN" dirty="0">
                <a:sym typeface="Wingdings"/>
              </a:rPr>
              <a:t>…</a:t>
            </a:r>
            <a:endParaRPr lang="en-US" dirty="0">
              <a:sym typeface="Wingdings"/>
            </a:endParaRPr>
          </a:p>
          <a:p>
            <a:pPr marL="457200" lvl="1" indent="0">
              <a:buNone/>
            </a:pPr>
            <a:r>
              <a:rPr lang="en-US" dirty="0">
                <a:sym typeface="Wingdings"/>
              </a:rPr>
              <a:t>}</a:t>
            </a:r>
          </a:p>
        </p:txBody>
      </p:sp>
      <p:sp>
        <p:nvSpPr>
          <p:cNvPr id="18" name="Oval Callout 17"/>
          <p:cNvSpPr/>
          <p:nvPr/>
        </p:nvSpPr>
        <p:spPr>
          <a:xfrm>
            <a:off x="6282614" y="4450780"/>
            <a:ext cx="2821465" cy="1183256"/>
          </a:xfrm>
          <a:prstGeom prst="wedgeEllipseCallout">
            <a:avLst>
              <a:gd name="adj1" fmla="val -78924"/>
              <a:gd name="adj2" fmla="val -1503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With operands left in registers, we can save three memory accesses here!</a:t>
            </a:r>
          </a:p>
        </p:txBody>
      </p:sp>
    </p:spTree>
    <p:extLst>
      <p:ext uri="{BB962C8B-B14F-4D97-AF65-F5344CB8AC3E}">
        <p14:creationId xmlns:p14="http://schemas.microsoft.com/office/powerpoint/2010/main" val="2244656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E0C71E-5C9B-3047-8773-61FFBD49398E}"/>
              </a:ext>
            </a:extLst>
          </p:cNvPr>
          <p:cNvSpPr>
            <a:spLocks noGrp="1"/>
          </p:cNvSpPr>
          <p:nvPr>
            <p:ph idx="1"/>
          </p:nvPr>
        </p:nvSpPr>
        <p:spPr/>
        <p:txBody>
          <a:bodyPr>
            <a:normAutofit/>
          </a:bodyPr>
          <a:lstStyle/>
          <a:p>
            <a:r>
              <a:rPr lang="en-US" dirty="0"/>
              <a:t>Why would we consider loading values into registers before computing with them?  Doesn’t that use more instructions?</a:t>
            </a:r>
          </a:p>
        </p:txBody>
      </p:sp>
      <p:sp>
        <p:nvSpPr>
          <p:cNvPr id="2" name="Title 1">
            <a:extLst>
              <a:ext uri="{FF2B5EF4-FFF2-40B4-BE49-F238E27FC236}">
                <a16:creationId xmlns:a16="http://schemas.microsoft.com/office/drawing/2014/main" id="{2928D2A9-BDCE-014F-B1B1-07426F7E0416}"/>
              </a:ext>
            </a:extLst>
          </p:cNvPr>
          <p:cNvSpPr>
            <a:spLocks noGrp="1"/>
          </p:cNvSpPr>
          <p:nvPr>
            <p:ph type="title"/>
          </p:nvPr>
        </p:nvSpPr>
        <p:spPr/>
        <p:txBody>
          <a:bodyPr>
            <a:normAutofit fontScale="90000"/>
          </a:bodyPr>
          <a:lstStyle/>
          <a:p>
            <a:r>
              <a:rPr lang="en-US" dirty="0"/>
              <a:t>Question</a:t>
            </a:r>
          </a:p>
        </p:txBody>
      </p:sp>
      <p:sp>
        <p:nvSpPr>
          <p:cNvPr id="10" name="Text Placeholder 9">
            <a:extLst>
              <a:ext uri="{FF2B5EF4-FFF2-40B4-BE49-F238E27FC236}">
                <a16:creationId xmlns:a16="http://schemas.microsoft.com/office/drawing/2014/main" id="{53D749CC-04BB-CF4E-A1D5-482FD192B411}"/>
              </a:ext>
            </a:extLst>
          </p:cNvPr>
          <p:cNvSpPr>
            <a:spLocks noGrp="1"/>
          </p:cNvSpPr>
          <p:nvPr>
            <p:ph type="body" sz="quarter" idx="10"/>
          </p:nvPr>
        </p:nvSpPr>
        <p:spPr>
          <a:xfrm>
            <a:off x="3305505" y="2932043"/>
            <a:ext cx="6611179" cy="3815598"/>
          </a:xfrm>
        </p:spPr>
        <p:txBody>
          <a:bodyPr>
            <a:normAutofit lnSpcReduction="10000"/>
          </a:bodyPr>
          <a:lstStyle/>
          <a:p>
            <a:pPr>
              <a:spcBef>
                <a:spcPts val="1000"/>
              </a:spcBef>
            </a:pPr>
            <a:r>
              <a:rPr lang="en-US" dirty="0"/>
              <a:t>Yes it does, but it doesn’t matter how many instructions it takes.</a:t>
            </a:r>
          </a:p>
          <a:p>
            <a:pPr>
              <a:spcBef>
                <a:spcPts val="1000"/>
              </a:spcBef>
            </a:pPr>
            <a:r>
              <a:rPr lang="en-US" dirty="0"/>
              <a:t>No it doesn’t.  You counted wrong.</a:t>
            </a:r>
          </a:p>
          <a:p>
            <a:pPr>
              <a:spcBef>
                <a:spcPts val="1000"/>
              </a:spcBef>
            </a:pPr>
            <a:r>
              <a:rPr lang="en-US" dirty="0"/>
              <a:t>Yes it does, but it saves memory accesses because we can re-use the values</a:t>
            </a:r>
          </a:p>
          <a:p>
            <a:pPr>
              <a:spcBef>
                <a:spcPts val="1000"/>
              </a:spcBef>
              <a:spcAft>
                <a:spcPts val="1000"/>
              </a:spcAft>
            </a:pPr>
            <a:r>
              <a:rPr lang="en-US" dirty="0"/>
              <a:t>Yes it does and it’s a terrible design trade-off.</a:t>
            </a:r>
          </a:p>
          <a:p>
            <a:pPr>
              <a:spcBef>
                <a:spcPts val="1000"/>
              </a:spcBef>
              <a:spcAft>
                <a:spcPts val="1000"/>
              </a:spcAft>
            </a:pPr>
            <a:endParaRPr lang="en-US" dirty="0"/>
          </a:p>
          <a:p>
            <a:pPr marL="0" indent="0">
              <a:spcBef>
                <a:spcPts val="1000"/>
              </a:spcBef>
              <a:spcAft>
                <a:spcPts val="1000"/>
              </a:spcAft>
              <a:buNone/>
            </a:pPr>
            <a:r>
              <a:rPr lang="en-US" dirty="0"/>
              <a:t>Today’s number is 49,283</a:t>
            </a:r>
          </a:p>
          <a:p>
            <a:endParaRPr lang="en-US" dirty="0"/>
          </a:p>
        </p:txBody>
      </p:sp>
      <p:sp>
        <p:nvSpPr>
          <p:cNvPr id="7" name="Text Placeholder 6">
            <a:extLst>
              <a:ext uri="{FF2B5EF4-FFF2-40B4-BE49-F238E27FC236}">
                <a16:creationId xmlns:a16="http://schemas.microsoft.com/office/drawing/2014/main" id="{9B522000-4258-EC14-7011-9BA70EFD4C12}"/>
              </a:ext>
            </a:extLst>
          </p:cNvPr>
          <p:cNvSpPr>
            <a:spLocks noGrp="1"/>
          </p:cNvSpPr>
          <p:nvPr>
            <p:ph type="body" sz="quarter" idx="11"/>
          </p:nvPr>
        </p:nvSpPr>
        <p:spPr/>
        <p:txBody>
          <a:bodyPr/>
          <a:lstStyle/>
          <a:p>
            <a:r>
              <a:rPr lang="en-US" dirty="0"/>
              <a:t>10</a:t>
            </a:r>
          </a:p>
        </p:txBody>
      </p:sp>
      <p:sp>
        <p:nvSpPr>
          <p:cNvPr id="6" name="Left Arrow 5">
            <a:extLst>
              <a:ext uri="{FF2B5EF4-FFF2-40B4-BE49-F238E27FC236}">
                <a16:creationId xmlns:a16="http://schemas.microsoft.com/office/drawing/2014/main" id="{A6679C05-1EE0-A348-A087-C73E64FAECE9}"/>
              </a:ext>
            </a:extLst>
          </p:cNvPr>
          <p:cNvSpPr/>
          <p:nvPr/>
        </p:nvSpPr>
        <p:spPr>
          <a:xfrm rot="10800000">
            <a:off x="2275317" y="4479863"/>
            <a:ext cx="546538" cy="262759"/>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70889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Structs</a:t>
            </a:r>
            <a:r>
              <a:rPr lang="en-US" dirty="0"/>
              <a:t> in HLL</a:t>
            </a:r>
          </a:p>
        </p:txBody>
      </p:sp>
      <p:sp>
        <p:nvSpPr>
          <p:cNvPr id="3" name="Content Placeholder 2"/>
          <p:cNvSpPr>
            <a:spLocks noGrp="1"/>
          </p:cNvSpPr>
          <p:nvPr>
            <p:ph idx="1"/>
          </p:nvPr>
        </p:nvSpPr>
        <p:spPr>
          <a:xfrm>
            <a:off x="3305504" y="2133601"/>
            <a:ext cx="3298806" cy="4528059"/>
          </a:xfrm>
        </p:spPr>
        <p:txBody>
          <a:bodyPr>
            <a:normAutofit/>
          </a:bodyPr>
          <a:lstStyle/>
          <a:p>
            <a:pPr marL="0" indent="0">
              <a:buNone/>
            </a:pPr>
            <a:r>
              <a:rPr lang="en-US" dirty="0" err="1"/>
              <a:t>struct</a:t>
            </a:r>
            <a:r>
              <a:rPr lang="en-US" dirty="0"/>
              <a:t> {</a:t>
            </a:r>
            <a:br>
              <a:rPr lang="en-US" dirty="0"/>
            </a:br>
            <a:r>
              <a:rPr lang="en-US" dirty="0"/>
              <a:t>	</a:t>
            </a:r>
            <a:r>
              <a:rPr lang="en-US" dirty="0" err="1"/>
              <a:t>int</a:t>
            </a:r>
            <a:r>
              <a:rPr lang="en-US" dirty="0"/>
              <a:t> b;</a:t>
            </a:r>
            <a:br>
              <a:rPr lang="en-US" dirty="0"/>
            </a:br>
            <a:r>
              <a:rPr lang="en-US" dirty="0"/>
              <a:t>	</a:t>
            </a:r>
            <a:r>
              <a:rPr lang="en-US" dirty="0" err="1"/>
              <a:t>int</a:t>
            </a:r>
            <a:r>
              <a:rPr lang="en-US" dirty="0"/>
              <a:t> c;</a:t>
            </a:r>
            <a:br>
              <a:rPr lang="en-US" dirty="0"/>
            </a:br>
            <a:r>
              <a:rPr lang="en-US" dirty="0"/>
              <a:t>} a;</a:t>
            </a:r>
          </a:p>
          <a:p>
            <a:pPr marL="0" indent="0">
              <a:buNone/>
            </a:pPr>
            <a:r>
              <a:rPr lang="en-US" dirty="0"/>
              <a:t>Elements of a </a:t>
            </a:r>
            <a:r>
              <a:rPr lang="en-US" dirty="0" err="1"/>
              <a:t>struct</a:t>
            </a:r>
            <a:r>
              <a:rPr lang="en-US" dirty="0"/>
              <a:t> are contiguous in memory</a:t>
            </a:r>
          </a:p>
          <a:p>
            <a:pPr marL="0" indent="0">
              <a:buNone/>
            </a:pPr>
            <a:r>
              <a:rPr lang="en-US" dirty="0"/>
              <a:t>How do we load </a:t>
            </a:r>
            <a:r>
              <a:rPr lang="en-US" dirty="0" err="1"/>
              <a:t>a.b</a:t>
            </a:r>
            <a:r>
              <a:rPr lang="en-US" dirty="0"/>
              <a:t> and </a:t>
            </a:r>
            <a:r>
              <a:rPr lang="en-US" dirty="0" err="1"/>
              <a:t>a.c</a:t>
            </a:r>
            <a:r>
              <a:rPr lang="en-US" dirty="0"/>
              <a:t> into registers?</a:t>
            </a:r>
          </a:p>
          <a:p>
            <a:pPr marL="0" indent="0">
              <a:buNone/>
            </a:pPr>
            <a:r>
              <a:rPr lang="en-US" dirty="0"/>
              <a:t>Let’s say &amp;a is already in register r</a:t>
            </a:r>
            <a:r>
              <a:rPr lang="en-US" baseline="-25000" dirty="0"/>
              <a:t>1</a:t>
            </a:r>
          </a:p>
        </p:txBody>
      </p:sp>
      <p:graphicFrame>
        <p:nvGraphicFramePr>
          <p:cNvPr id="5" name="Table 4"/>
          <p:cNvGraphicFramePr>
            <a:graphicFrameLocks noGrp="1"/>
          </p:cNvGraphicFramePr>
          <p:nvPr>
            <p:extLst>
              <p:ext uri="{D42A27DB-BD31-4B8C-83A1-F6EECF244321}">
                <p14:modId xmlns:p14="http://schemas.microsoft.com/office/powerpoint/2010/main" val="3081438103"/>
              </p:ext>
            </p:extLst>
          </p:nvPr>
        </p:nvGraphicFramePr>
        <p:xfrm>
          <a:off x="7094516" y="2299330"/>
          <a:ext cx="2341937" cy="3214920"/>
        </p:xfrm>
        <a:graphic>
          <a:graphicData uri="http://schemas.openxmlformats.org/drawingml/2006/table">
            <a:tbl>
              <a:tblPr firstRow="1" bandRow="1">
                <a:tableStyleId>{0505E3EF-67EA-436B-97B2-0124C06EBD24}</a:tableStyleId>
              </a:tblPr>
              <a:tblGrid>
                <a:gridCol w="2341937">
                  <a:extLst>
                    <a:ext uri="{9D8B030D-6E8A-4147-A177-3AD203B41FA5}">
                      <a16:colId xmlns:a16="http://schemas.microsoft.com/office/drawing/2014/main" val="20000"/>
                    </a:ext>
                  </a:extLst>
                </a:gridCol>
              </a:tblGrid>
              <a:tr h="535820">
                <a:tc>
                  <a:txBody>
                    <a:bodyPr/>
                    <a:lstStyle/>
                    <a:p>
                      <a:pPr algn="ctr"/>
                      <a:r>
                        <a:rPr lang="en-US" dirty="0"/>
                        <a:t>MEMORY</a:t>
                      </a:r>
                    </a:p>
                  </a:txBody>
                  <a:tcPr/>
                </a:tc>
                <a:extLst>
                  <a:ext uri="{0D108BD9-81ED-4DB2-BD59-A6C34878D82A}">
                    <a16:rowId xmlns:a16="http://schemas.microsoft.com/office/drawing/2014/main" val="10000"/>
                  </a:ext>
                </a:extLst>
              </a:tr>
              <a:tr h="535820">
                <a:tc>
                  <a:txBody>
                    <a:bodyPr/>
                    <a:lstStyle/>
                    <a:p>
                      <a:endParaRPr lang="en-US"/>
                    </a:p>
                  </a:txBody>
                  <a:tcPr/>
                </a:tc>
                <a:extLst>
                  <a:ext uri="{0D108BD9-81ED-4DB2-BD59-A6C34878D82A}">
                    <a16:rowId xmlns:a16="http://schemas.microsoft.com/office/drawing/2014/main" val="10001"/>
                  </a:ext>
                </a:extLst>
              </a:tr>
              <a:tr h="535820">
                <a:tc>
                  <a:txBody>
                    <a:bodyPr/>
                    <a:lstStyle/>
                    <a:p>
                      <a:r>
                        <a:rPr lang="en-US" dirty="0"/>
                        <a:t>b</a:t>
                      </a:r>
                    </a:p>
                  </a:txBody>
                  <a:tcPr/>
                </a:tc>
                <a:extLst>
                  <a:ext uri="{0D108BD9-81ED-4DB2-BD59-A6C34878D82A}">
                    <a16:rowId xmlns:a16="http://schemas.microsoft.com/office/drawing/2014/main" val="10002"/>
                  </a:ext>
                </a:extLst>
              </a:tr>
              <a:tr h="535820">
                <a:tc>
                  <a:txBody>
                    <a:bodyPr/>
                    <a:lstStyle/>
                    <a:p>
                      <a:r>
                        <a:rPr lang="en-US" dirty="0"/>
                        <a:t>c</a:t>
                      </a:r>
                    </a:p>
                  </a:txBody>
                  <a:tcPr/>
                </a:tc>
                <a:extLst>
                  <a:ext uri="{0D108BD9-81ED-4DB2-BD59-A6C34878D82A}">
                    <a16:rowId xmlns:a16="http://schemas.microsoft.com/office/drawing/2014/main" val="10003"/>
                  </a:ext>
                </a:extLst>
              </a:tr>
              <a:tr h="535820">
                <a:tc>
                  <a:txBody>
                    <a:bodyPr/>
                    <a:lstStyle/>
                    <a:p>
                      <a:endParaRPr lang="en-US"/>
                    </a:p>
                  </a:txBody>
                  <a:tcPr/>
                </a:tc>
                <a:extLst>
                  <a:ext uri="{0D108BD9-81ED-4DB2-BD59-A6C34878D82A}">
                    <a16:rowId xmlns:a16="http://schemas.microsoft.com/office/drawing/2014/main" val="10004"/>
                  </a:ext>
                </a:extLst>
              </a:tr>
              <a:tr h="535820">
                <a:tc>
                  <a:txBody>
                    <a:bodyPr/>
                    <a:lstStyle/>
                    <a:p>
                      <a:endParaRPr lang="en-US" dirty="0"/>
                    </a:p>
                  </a:txBody>
                  <a:tcPr/>
                </a:tc>
                <a:extLst>
                  <a:ext uri="{0D108BD9-81ED-4DB2-BD59-A6C34878D82A}">
                    <a16:rowId xmlns:a16="http://schemas.microsoft.com/office/drawing/2014/main" val="10005"/>
                  </a:ext>
                </a:extLst>
              </a:tr>
            </a:tbl>
          </a:graphicData>
        </a:graphic>
      </p:graphicFrame>
      <p:sp>
        <p:nvSpPr>
          <p:cNvPr id="6" name="TextBox 5"/>
          <p:cNvSpPr txBox="1"/>
          <p:nvPr/>
        </p:nvSpPr>
        <p:spPr>
          <a:xfrm>
            <a:off x="6303502" y="3375388"/>
            <a:ext cx="724167" cy="369332"/>
          </a:xfrm>
          <a:prstGeom prst="rect">
            <a:avLst/>
          </a:prstGeom>
          <a:noFill/>
        </p:spPr>
        <p:txBody>
          <a:bodyPr wrap="square" rtlCol="0">
            <a:spAutoFit/>
          </a:bodyPr>
          <a:lstStyle/>
          <a:p>
            <a:pPr algn="r"/>
            <a:r>
              <a:rPr lang="en-US" dirty="0"/>
              <a:t>a</a:t>
            </a:r>
          </a:p>
        </p:txBody>
      </p:sp>
      <p:sp>
        <p:nvSpPr>
          <p:cNvPr id="7" name="TextBox 6"/>
          <p:cNvSpPr txBox="1"/>
          <p:nvPr/>
        </p:nvSpPr>
        <p:spPr>
          <a:xfrm>
            <a:off x="9541967" y="3375388"/>
            <a:ext cx="724167" cy="369332"/>
          </a:xfrm>
          <a:prstGeom prst="rect">
            <a:avLst/>
          </a:prstGeom>
          <a:noFill/>
        </p:spPr>
        <p:txBody>
          <a:bodyPr wrap="square" rtlCol="0">
            <a:spAutoFit/>
          </a:bodyPr>
          <a:lstStyle/>
          <a:p>
            <a:r>
              <a:rPr lang="en-US" dirty="0"/>
              <a:t>100</a:t>
            </a:r>
          </a:p>
        </p:txBody>
      </p:sp>
      <p:sp>
        <p:nvSpPr>
          <p:cNvPr id="8" name="TextBox 7"/>
          <p:cNvSpPr txBox="1"/>
          <p:nvPr/>
        </p:nvSpPr>
        <p:spPr>
          <a:xfrm>
            <a:off x="9541967" y="3917555"/>
            <a:ext cx="724167" cy="369332"/>
          </a:xfrm>
          <a:prstGeom prst="rect">
            <a:avLst/>
          </a:prstGeom>
          <a:noFill/>
        </p:spPr>
        <p:txBody>
          <a:bodyPr wrap="square" rtlCol="0">
            <a:spAutoFit/>
          </a:bodyPr>
          <a:lstStyle/>
          <a:p>
            <a:r>
              <a:rPr lang="en-US" dirty="0"/>
              <a:t>104</a:t>
            </a:r>
          </a:p>
        </p:txBody>
      </p:sp>
    </p:spTree>
    <p:extLst>
      <p:ext uri="{BB962C8B-B14F-4D97-AF65-F5344CB8AC3E}">
        <p14:creationId xmlns:p14="http://schemas.microsoft.com/office/powerpoint/2010/main" val="2644553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a:t>
            </a:r>
            <a:r>
              <a:rPr lang="en-US" dirty="0" err="1"/>
              <a:t>Struct</a:t>
            </a:r>
            <a:r>
              <a:rPr lang="en-US" dirty="0"/>
              <a:t> Members</a:t>
            </a:r>
          </a:p>
        </p:txBody>
      </p:sp>
      <p:sp>
        <p:nvSpPr>
          <p:cNvPr id="3" name="Content Placeholder 2"/>
          <p:cNvSpPr>
            <a:spLocks noGrp="1"/>
          </p:cNvSpPr>
          <p:nvPr>
            <p:ph idx="1"/>
          </p:nvPr>
        </p:nvSpPr>
        <p:spPr>
          <a:xfrm>
            <a:off x="3305504" y="2133601"/>
            <a:ext cx="3722164" cy="4528059"/>
          </a:xfrm>
        </p:spPr>
        <p:txBody>
          <a:bodyPr>
            <a:normAutofit/>
          </a:bodyPr>
          <a:lstStyle/>
          <a:p>
            <a:pPr marL="0" indent="0">
              <a:buNone/>
            </a:pPr>
            <a:r>
              <a:rPr lang="en-US" dirty="0" err="1"/>
              <a:t>struct</a:t>
            </a:r>
            <a:r>
              <a:rPr lang="en-US" dirty="0"/>
              <a:t> {</a:t>
            </a:r>
            <a:br>
              <a:rPr lang="en-US" dirty="0"/>
            </a:br>
            <a:r>
              <a:rPr lang="en-US" dirty="0"/>
              <a:t>	</a:t>
            </a:r>
            <a:r>
              <a:rPr lang="en-US" dirty="0" err="1"/>
              <a:t>int</a:t>
            </a:r>
            <a:r>
              <a:rPr lang="en-US" dirty="0"/>
              <a:t> b;</a:t>
            </a:r>
            <a:br>
              <a:rPr lang="en-US" dirty="0"/>
            </a:br>
            <a:r>
              <a:rPr lang="en-US" dirty="0"/>
              <a:t>	</a:t>
            </a:r>
            <a:r>
              <a:rPr lang="en-US" dirty="0" err="1"/>
              <a:t>int</a:t>
            </a:r>
            <a:r>
              <a:rPr lang="en-US" dirty="0"/>
              <a:t> c;</a:t>
            </a:r>
            <a:br>
              <a:rPr lang="en-US" dirty="0"/>
            </a:br>
            <a:r>
              <a:rPr lang="en-US" dirty="0"/>
              <a:t>} a;</a:t>
            </a:r>
          </a:p>
          <a:p>
            <a:pPr marL="0" indent="0">
              <a:buNone/>
            </a:pPr>
            <a:r>
              <a:rPr lang="en-US" dirty="0"/>
              <a:t>Let’s say &amp;a is already in register r</a:t>
            </a:r>
            <a:r>
              <a:rPr lang="en-US" baseline="-25000" dirty="0"/>
              <a:t>1</a:t>
            </a:r>
          </a:p>
          <a:p>
            <a:pPr marL="0" indent="0">
              <a:buNone/>
            </a:pPr>
            <a:r>
              <a:rPr lang="en-US" dirty="0"/>
              <a:t>To load </a:t>
            </a:r>
            <a:r>
              <a:rPr lang="en-US" dirty="0" err="1"/>
              <a:t>a.b</a:t>
            </a:r>
            <a:r>
              <a:rPr lang="en-US" dirty="0"/>
              <a:t>:</a:t>
            </a:r>
            <a:br>
              <a:rPr lang="en-US" dirty="0"/>
            </a:br>
            <a:r>
              <a:rPr lang="en-US" dirty="0"/>
              <a:t>    R</a:t>
            </a:r>
            <a:r>
              <a:rPr lang="en-US" baseline="-25000" dirty="0"/>
              <a:t>2</a:t>
            </a:r>
            <a:r>
              <a:rPr lang="en-US" dirty="0"/>
              <a:t> &lt;- memory[R</a:t>
            </a:r>
            <a:r>
              <a:rPr lang="en-US" baseline="-25000" dirty="0"/>
              <a:t>1</a:t>
            </a:r>
            <a:r>
              <a:rPr lang="en-US" dirty="0"/>
              <a:t>+0]</a:t>
            </a:r>
          </a:p>
          <a:p>
            <a:pPr marL="0" indent="0">
              <a:buNone/>
            </a:pPr>
            <a:r>
              <a:rPr lang="en-US" dirty="0"/>
              <a:t>To load </a:t>
            </a:r>
            <a:r>
              <a:rPr lang="en-US" dirty="0" err="1"/>
              <a:t>a.c</a:t>
            </a:r>
            <a:r>
              <a:rPr lang="en-US" dirty="0"/>
              <a:t>:</a:t>
            </a:r>
            <a:br>
              <a:rPr lang="en-US" dirty="0"/>
            </a:br>
            <a:r>
              <a:rPr lang="en-US" dirty="0"/>
              <a:t>    R</a:t>
            </a:r>
            <a:r>
              <a:rPr lang="en-US" baseline="-25000" dirty="0"/>
              <a:t>3</a:t>
            </a:r>
            <a:r>
              <a:rPr lang="en-US" dirty="0"/>
              <a:t> &lt;- memory[R</a:t>
            </a:r>
            <a:r>
              <a:rPr lang="en-US" baseline="-25000" dirty="0"/>
              <a:t>1</a:t>
            </a:r>
            <a:r>
              <a:rPr lang="en-US" dirty="0"/>
              <a:t>+4]</a:t>
            </a:r>
          </a:p>
        </p:txBody>
      </p:sp>
      <p:graphicFrame>
        <p:nvGraphicFramePr>
          <p:cNvPr id="5" name="Table 4"/>
          <p:cNvGraphicFramePr>
            <a:graphicFrameLocks noGrp="1"/>
          </p:cNvGraphicFramePr>
          <p:nvPr>
            <p:extLst>
              <p:ext uri="{D42A27DB-BD31-4B8C-83A1-F6EECF244321}">
                <p14:modId xmlns:p14="http://schemas.microsoft.com/office/powerpoint/2010/main" val="1933817123"/>
              </p:ext>
            </p:extLst>
          </p:nvPr>
        </p:nvGraphicFramePr>
        <p:xfrm>
          <a:off x="7094516" y="2299330"/>
          <a:ext cx="2341937" cy="3214920"/>
        </p:xfrm>
        <a:graphic>
          <a:graphicData uri="http://schemas.openxmlformats.org/drawingml/2006/table">
            <a:tbl>
              <a:tblPr firstRow="1" bandRow="1">
                <a:tableStyleId>{0505E3EF-67EA-436B-97B2-0124C06EBD24}</a:tableStyleId>
              </a:tblPr>
              <a:tblGrid>
                <a:gridCol w="2341937">
                  <a:extLst>
                    <a:ext uri="{9D8B030D-6E8A-4147-A177-3AD203B41FA5}">
                      <a16:colId xmlns:a16="http://schemas.microsoft.com/office/drawing/2014/main" val="20000"/>
                    </a:ext>
                  </a:extLst>
                </a:gridCol>
              </a:tblGrid>
              <a:tr h="535820">
                <a:tc>
                  <a:txBody>
                    <a:bodyPr/>
                    <a:lstStyle/>
                    <a:p>
                      <a:pPr algn="ctr"/>
                      <a:r>
                        <a:rPr lang="en-US" dirty="0"/>
                        <a:t>MEMORY</a:t>
                      </a:r>
                    </a:p>
                  </a:txBody>
                  <a:tcPr/>
                </a:tc>
                <a:extLst>
                  <a:ext uri="{0D108BD9-81ED-4DB2-BD59-A6C34878D82A}">
                    <a16:rowId xmlns:a16="http://schemas.microsoft.com/office/drawing/2014/main" val="10000"/>
                  </a:ext>
                </a:extLst>
              </a:tr>
              <a:tr h="535820">
                <a:tc>
                  <a:txBody>
                    <a:bodyPr/>
                    <a:lstStyle/>
                    <a:p>
                      <a:endParaRPr lang="en-US"/>
                    </a:p>
                  </a:txBody>
                  <a:tcPr/>
                </a:tc>
                <a:extLst>
                  <a:ext uri="{0D108BD9-81ED-4DB2-BD59-A6C34878D82A}">
                    <a16:rowId xmlns:a16="http://schemas.microsoft.com/office/drawing/2014/main" val="10001"/>
                  </a:ext>
                </a:extLst>
              </a:tr>
              <a:tr h="535820">
                <a:tc>
                  <a:txBody>
                    <a:bodyPr/>
                    <a:lstStyle/>
                    <a:p>
                      <a:r>
                        <a:rPr lang="en-US" dirty="0"/>
                        <a:t>b</a:t>
                      </a:r>
                    </a:p>
                  </a:txBody>
                  <a:tcPr/>
                </a:tc>
                <a:extLst>
                  <a:ext uri="{0D108BD9-81ED-4DB2-BD59-A6C34878D82A}">
                    <a16:rowId xmlns:a16="http://schemas.microsoft.com/office/drawing/2014/main" val="10002"/>
                  </a:ext>
                </a:extLst>
              </a:tr>
              <a:tr h="535820">
                <a:tc>
                  <a:txBody>
                    <a:bodyPr/>
                    <a:lstStyle/>
                    <a:p>
                      <a:r>
                        <a:rPr lang="en-US" dirty="0"/>
                        <a:t>c</a:t>
                      </a:r>
                    </a:p>
                  </a:txBody>
                  <a:tcPr/>
                </a:tc>
                <a:extLst>
                  <a:ext uri="{0D108BD9-81ED-4DB2-BD59-A6C34878D82A}">
                    <a16:rowId xmlns:a16="http://schemas.microsoft.com/office/drawing/2014/main" val="10003"/>
                  </a:ext>
                </a:extLst>
              </a:tr>
              <a:tr h="535820">
                <a:tc>
                  <a:txBody>
                    <a:bodyPr/>
                    <a:lstStyle/>
                    <a:p>
                      <a:endParaRPr lang="en-US"/>
                    </a:p>
                  </a:txBody>
                  <a:tcPr/>
                </a:tc>
                <a:extLst>
                  <a:ext uri="{0D108BD9-81ED-4DB2-BD59-A6C34878D82A}">
                    <a16:rowId xmlns:a16="http://schemas.microsoft.com/office/drawing/2014/main" val="10004"/>
                  </a:ext>
                </a:extLst>
              </a:tr>
              <a:tr h="535820">
                <a:tc>
                  <a:txBody>
                    <a:bodyPr/>
                    <a:lstStyle/>
                    <a:p>
                      <a:endParaRPr lang="en-US" dirty="0"/>
                    </a:p>
                  </a:txBody>
                  <a:tcPr/>
                </a:tc>
                <a:extLst>
                  <a:ext uri="{0D108BD9-81ED-4DB2-BD59-A6C34878D82A}">
                    <a16:rowId xmlns:a16="http://schemas.microsoft.com/office/drawing/2014/main" val="10005"/>
                  </a:ext>
                </a:extLst>
              </a:tr>
            </a:tbl>
          </a:graphicData>
        </a:graphic>
      </p:graphicFrame>
      <p:sp>
        <p:nvSpPr>
          <p:cNvPr id="6" name="TextBox 5"/>
          <p:cNvSpPr txBox="1"/>
          <p:nvPr/>
        </p:nvSpPr>
        <p:spPr>
          <a:xfrm>
            <a:off x="6303502" y="3375388"/>
            <a:ext cx="724167" cy="369332"/>
          </a:xfrm>
          <a:prstGeom prst="rect">
            <a:avLst/>
          </a:prstGeom>
          <a:noFill/>
        </p:spPr>
        <p:txBody>
          <a:bodyPr wrap="square" rtlCol="0">
            <a:spAutoFit/>
          </a:bodyPr>
          <a:lstStyle/>
          <a:p>
            <a:pPr algn="r"/>
            <a:r>
              <a:rPr lang="en-US" dirty="0"/>
              <a:t>a</a:t>
            </a:r>
          </a:p>
        </p:txBody>
      </p:sp>
      <p:sp>
        <p:nvSpPr>
          <p:cNvPr id="7" name="TextBox 6"/>
          <p:cNvSpPr txBox="1"/>
          <p:nvPr/>
        </p:nvSpPr>
        <p:spPr>
          <a:xfrm>
            <a:off x="9541967" y="3375388"/>
            <a:ext cx="724167" cy="369332"/>
          </a:xfrm>
          <a:prstGeom prst="rect">
            <a:avLst/>
          </a:prstGeom>
          <a:noFill/>
        </p:spPr>
        <p:txBody>
          <a:bodyPr wrap="square" rtlCol="0">
            <a:spAutoFit/>
          </a:bodyPr>
          <a:lstStyle/>
          <a:p>
            <a:r>
              <a:rPr lang="en-US" dirty="0"/>
              <a:t>100</a:t>
            </a:r>
          </a:p>
        </p:txBody>
      </p:sp>
      <p:sp>
        <p:nvSpPr>
          <p:cNvPr id="8" name="TextBox 7"/>
          <p:cNvSpPr txBox="1"/>
          <p:nvPr/>
        </p:nvSpPr>
        <p:spPr>
          <a:xfrm>
            <a:off x="9541967" y="3917555"/>
            <a:ext cx="724167" cy="369332"/>
          </a:xfrm>
          <a:prstGeom prst="rect">
            <a:avLst/>
          </a:prstGeom>
          <a:noFill/>
        </p:spPr>
        <p:txBody>
          <a:bodyPr wrap="square" rtlCol="0">
            <a:spAutoFit/>
          </a:bodyPr>
          <a:lstStyle/>
          <a:p>
            <a:r>
              <a:rPr lang="en-US" dirty="0"/>
              <a:t>104</a:t>
            </a:r>
          </a:p>
        </p:txBody>
      </p:sp>
    </p:spTree>
    <p:extLst>
      <p:ext uri="{BB962C8B-B14F-4D97-AF65-F5344CB8AC3E}">
        <p14:creationId xmlns:p14="http://schemas.microsoft.com/office/powerpoint/2010/main" val="704195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BE561-8B1F-4B38-A305-751914350CCE}"/>
              </a:ext>
            </a:extLst>
          </p:cNvPr>
          <p:cNvSpPr>
            <a:spLocks noGrp="1"/>
          </p:cNvSpPr>
          <p:nvPr>
            <p:ph type="title"/>
          </p:nvPr>
        </p:nvSpPr>
        <p:spPr/>
        <p:txBody>
          <a:bodyPr>
            <a:normAutofit/>
          </a:bodyPr>
          <a:lstStyle/>
          <a:p>
            <a:r>
              <a:rPr lang="en-US" dirty="0">
                <a:latin typeface="HelveticaNeue" panose="00000400000000000000" pitchFamily="2" charset="0"/>
              </a:rPr>
              <a:t>Meet Someone </a:t>
            </a:r>
            <a:r>
              <a:rPr lang="en-US" dirty="0">
                <a:solidFill>
                  <a:srgbClr val="FF0000"/>
                </a:solidFill>
                <a:latin typeface="HelveticaNeue" panose="00000400000000000000" pitchFamily="2" charset="0"/>
              </a:rPr>
              <a:t>New</a:t>
            </a:r>
            <a:r>
              <a:rPr lang="en-US" dirty="0">
                <a:latin typeface="HelveticaNeue" panose="00000400000000000000" pitchFamily="2" charset="0"/>
              </a:rPr>
              <a:t> Around You</a:t>
            </a:r>
          </a:p>
        </p:txBody>
      </p:sp>
      <p:sp>
        <p:nvSpPr>
          <p:cNvPr id="3" name="Content Placeholder 2">
            <a:extLst>
              <a:ext uri="{FF2B5EF4-FFF2-40B4-BE49-F238E27FC236}">
                <a16:creationId xmlns:a16="http://schemas.microsoft.com/office/drawing/2014/main" id="{8E92FB9C-9DA9-4256-8C54-2B65FE28DD1F}"/>
              </a:ext>
            </a:extLst>
          </p:cNvPr>
          <p:cNvSpPr>
            <a:spLocks noGrp="1"/>
          </p:cNvSpPr>
          <p:nvPr>
            <p:ph idx="1"/>
          </p:nvPr>
        </p:nvSpPr>
        <p:spPr>
          <a:xfrm>
            <a:off x="2152650" y="1825626"/>
            <a:ext cx="7886700" cy="4816475"/>
          </a:xfrm>
        </p:spPr>
        <p:txBody>
          <a:bodyPr>
            <a:normAutofit/>
          </a:bodyPr>
          <a:lstStyle/>
          <a:p>
            <a:pPr marL="0" indent="0">
              <a:buNone/>
            </a:pPr>
            <a:r>
              <a:rPr lang="en-US" sz="3200" dirty="0"/>
              <a:t>Exchange with each other </a:t>
            </a:r>
            <a:r>
              <a:rPr lang="mr-IN" sz="3200" dirty="0"/>
              <a:t>…</a:t>
            </a:r>
            <a:endParaRPr lang="en-US" sz="3200" dirty="0"/>
          </a:p>
          <a:p>
            <a:pPr lvl="1">
              <a:buFont typeface="Arial" panose="020B0604020202020204" pitchFamily="34" charset="0"/>
              <a:buChar char="•"/>
            </a:pPr>
            <a:r>
              <a:rPr lang="en-US" sz="3200" dirty="0"/>
              <a:t>Name</a:t>
            </a:r>
          </a:p>
          <a:p>
            <a:pPr lvl="1">
              <a:buFont typeface="Arial" panose="020B0604020202020204" pitchFamily="34" charset="0"/>
              <a:buChar char="•"/>
            </a:pPr>
            <a:r>
              <a:rPr lang="en-US" sz="3200" dirty="0"/>
              <a:t>Major</a:t>
            </a:r>
          </a:p>
          <a:p>
            <a:pPr lvl="1">
              <a:buFont typeface="Arial" panose="020B0604020202020204" pitchFamily="34" charset="0"/>
              <a:buChar char="•"/>
            </a:pPr>
            <a:r>
              <a:rPr lang="en-US" sz="3200" dirty="0"/>
              <a:t>Year</a:t>
            </a:r>
          </a:p>
          <a:p>
            <a:pPr lvl="1">
              <a:buFont typeface="Arial" panose="020B0604020202020204" pitchFamily="34" charset="0"/>
              <a:buChar char="•"/>
            </a:pPr>
            <a:r>
              <a:rPr lang="en-US" sz="3200" dirty="0"/>
              <a:t>Where you are from?</a:t>
            </a:r>
          </a:p>
          <a:p>
            <a:pPr lvl="1">
              <a:buFont typeface="Arial" panose="020B0604020202020204" pitchFamily="34" charset="0"/>
              <a:buChar char="•"/>
            </a:pPr>
            <a:r>
              <a:rPr lang="en-US" sz="3200" dirty="0"/>
              <a:t>Who or what inspires you the most? Why?</a:t>
            </a:r>
          </a:p>
          <a:p>
            <a:pPr marL="0" indent="0">
              <a:buNone/>
            </a:pPr>
            <a:r>
              <a:rPr lang="en-US" sz="3400" dirty="0">
                <a:solidFill>
                  <a:srgbClr val="00B0F0"/>
                </a:solidFill>
              </a:rPr>
              <a:t>You have 5 minutes.</a:t>
            </a:r>
          </a:p>
        </p:txBody>
      </p:sp>
    </p:spTree>
    <p:extLst>
      <p:ext uri="{BB962C8B-B14F-4D97-AF65-F5344CB8AC3E}">
        <p14:creationId xmlns:p14="http://schemas.microsoft.com/office/powerpoint/2010/main" val="7885506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Base + Offset Address Mode</a:t>
            </a:r>
          </a:p>
        </p:txBody>
      </p:sp>
      <p:sp>
        <p:nvSpPr>
          <p:cNvPr id="3" name="Content Placeholder 2"/>
          <p:cNvSpPr>
            <a:spLocks noGrp="1"/>
          </p:cNvSpPr>
          <p:nvPr>
            <p:ph idx="1"/>
          </p:nvPr>
        </p:nvSpPr>
        <p:spPr>
          <a:xfrm>
            <a:off x="3305504" y="2133600"/>
            <a:ext cx="3722164" cy="4617178"/>
          </a:xfrm>
        </p:spPr>
        <p:txBody>
          <a:bodyPr>
            <a:normAutofit lnSpcReduction="10000"/>
          </a:bodyPr>
          <a:lstStyle/>
          <a:p>
            <a:pPr marL="0" indent="0">
              <a:buNone/>
            </a:pPr>
            <a:r>
              <a:rPr lang="en-US" dirty="0" err="1"/>
              <a:t>struct</a:t>
            </a:r>
            <a:r>
              <a:rPr lang="en-US" dirty="0"/>
              <a:t> {</a:t>
            </a:r>
            <a:br>
              <a:rPr lang="en-US" dirty="0"/>
            </a:br>
            <a:r>
              <a:rPr lang="en-US" dirty="0"/>
              <a:t>	</a:t>
            </a:r>
            <a:r>
              <a:rPr lang="en-US" dirty="0" err="1"/>
              <a:t>int</a:t>
            </a:r>
            <a:r>
              <a:rPr lang="en-US" dirty="0"/>
              <a:t> b;</a:t>
            </a:r>
            <a:br>
              <a:rPr lang="en-US" dirty="0"/>
            </a:br>
            <a:r>
              <a:rPr lang="en-US" dirty="0"/>
              <a:t>	</a:t>
            </a:r>
            <a:r>
              <a:rPr lang="en-US" dirty="0" err="1"/>
              <a:t>int</a:t>
            </a:r>
            <a:r>
              <a:rPr lang="en-US" dirty="0"/>
              <a:t> c;</a:t>
            </a:r>
            <a:br>
              <a:rPr lang="en-US" dirty="0"/>
            </a:br>
            <a:r>
              <a:rPr lang="en-US" dirty="0"/>
              <a:t>} a;</a:t>
            </a:r>
          </a:p>
          <a:p>
            <a:pPr marL="0" indent="0">
              <a:buNone/>
            </a:pPr>
            <a:r>
              <a:rPr lang="en-US" dirty="0"/>
              <a:t>Let’s say &amp;a is already in register r</a:t>
            </a:r>
            <a:r>
              <a:rPr lang="en-US" baseline="-25000" dirty="0"/>
              <a:t>1</a:t>
            </a:r>
          </a:p>
          <a:p>
            <a:pPr marL="0" indent="0">
              <a:buNone/>
            </a:pPr>
            <a:r>
              <a:rPr lang="en-US" dirty="0"/>
              <a:t>    </a:t>
            </a:r>
            <a:r>
              <a:rPr lang="en-US" dirty="0" err="1"/>
              <a:t>ld</a:t>
            </a:r>
            <a:r>
              <a:rPr lang="en-US" dirty="0"/>
              <a:t>  </a:t>
            </a:r>
            <a:r>
              <a:rPr lang="en-US" dirty="0" err="1"/>
              <a:t>r</a:t>
            </a:r>
            <a:r>
              <a:rPr lang="en-US" baseline="-25000" dirty="0" err="1"/>
              <a:t>i</a:t>
            </a:r>
            <a:r>
              <a:rPr lang="en-US" dirty="0"/>
              <a:t>, </a:t>
            </a:r>
            <a:r>
              <a:rPr lang="en-US" i="1" dirty="0"/>
              <a:t>offset</a:t>
            </a:r>
            <a:r>
              <a:rPr lang="en-US" dirty="0"/>
              <a:t>(</a:t>
            </a:r>
            <a:r>
              <a:rPr lang="en-US" dirty="0" err="1"/>
              <a:t>r</a:t>
            </a:r>
            <a:r>
              <a:rPr lang="en-US" baseline="-25000" dirty="0" err="1"/>
              <a:t>base</a:t>
            </a:r>
            <a:r>
              <a:rPr lang="en-US" dirty="0"/>
              <a:t>)</a:t>
            </a:r>
          </a:p>
          <a:p>
            <a:pPr marL="0" indent="0">
              <a:buNone/>
            </a:pPr>
            <a:r>
              <a:rPr lang="en-US" dirty="0"/>
              <a:t>To load </a:t>
            </a:r>
            <a:r>
              <a:rPr lang="en-US" dirty="0" err="1"/>
              <a:t>a.b</a:t>
            </a:r>
            <a:r>
              <a:rPr lang="en-US" dirty="0"/>
              <a:t> &amp; </a:t>
            </a:r>
            <a:r>
              <a:rPr lang="en-US" dirty="0" err="1"/>
              <a:t>a.c</a:t>
            </a:r>
            <a:r>
              <a:rPr lang="en-US" dirty="0"/>
              <a:t>:</a:t>
            </a:r>
          </a:p>
          <a:p>
            <a:pPr marL="0" indent="0">
              <a:buNone/>
            </a:pPr>
            <a:r>
              <a:rPr lang="en-US" dirty="0"/>
              <a:t>    </a:t>
            </a:r>
            <a:r>
              <a:rPr lang="en-US" dirty="0" err="1"/>
              <a:t>ld</a:t>
            </a:r>
            <a:r>
              <a:rPr lang="en-US" dirty="0"/>
              <a:t>  r</a:t>
            </a:r>
            <a:r>
              <a:rPr lang="en-US" baseline="-25000" dirty="0"/>
              <a:t>2</a:t>
            </a:r>
            <a:r>
              <a:rPr lang="en-US" dirty="0"/>
              <a:t>, 0(r</a:t>
            </a:r>
            <a:r>
              <a:rPr lang="en-US" baseline="-25000" dirty="0"/>
              <a:t>1</a:t>
            </a:r>
            <a:r>
              <a:rPr lang="en-US" dirty="0"/>
              <a:t>)</a:t>
            </a:r>
            <a:br>
              <a:rPr lang="en-US" dirty="0"/>
            </a:br>
            <a:r>
              <a:rPr lang="en-US" dirty="0"/>
              <a:t>    </a:t>
            </a:r>
            <a:r>
              <a:rPr lang="en-US" dirty="0" err="1"/>
              <a:t>ld</a:t>
            </a:r>
            <a:r>
              <a:rPr lang="en-US" dirty="0"/>
              <a:t>  r</a:t>
            </a:r>
            <a:r>
              <a:rPr lang="en-US" baseline="-25000" dirty="0"/>
              <a:t>3</a:t>
            </a:r>
            <a:r>
              <a:rPr lang="en-US" dirty="0"/>
              <a:t>, 4(r</a:t>
            </a:r>
            <a:r>
              <a:rPr lang="en-US" baseline="-25000" dirty="0"/>
              <a:t>1</a:t>
            </a:r>
            <a:r>
              <a:rPr lang="en-US" dirty="0"/>
              <a:t>)</a:t>
            </a:r>
          </a:p>
        </p:txBody>
      </p:sp>
      <p:graphicFrame>
        <p:nvGraphicFramePr>
          <p:cNvPr id="5" name="Table 4"/>
          <p:cNvGraphicFramePr>
            <a:graphicFrameLocks noGrp="1"/>
          </p:cNvGraphicFramePr>
          <p:nvPr>
            <p:extLst>
              <p:ext uri="{D42A27DB-BD31-4B8C-83A1-F6EECF244321}">
                <p14:modId xmlns:p14="http://schemas.microsoft.com/office/powerpoint/2010/main" val="3172797484"/>
              </p:ext>
            </p:extLst>
          </p:nvPr>
        </p:nvGraphicFramePr>
        <p:xfrm>
          <a:off x="7094516" y="2299330"/>
          <a:ext cx="2341937" cy="3214920"/>
        </p:xfrm>
        <a:graphic>
          <a:graphicData uri="http://schemas.openxmlformats.org/drawingml/2006/table">
            <a:tbl>
              <a:tblPr firstRow="1" bandRow="1">
                <a:tableStyleId>{0505E3EF-67EA-436B-97B2-0124C06EBD24}</a:tableStyleId>
              </a:tblPr>
              <a:tblGrid>
                <a:gridCol w="2341937">
                  <a:extLst>
                    <a:ext uri="{9D8B030D-6E8A-4147-A177-3AD203B41FA5}">
                      <a16:colId xmlns:a16="http://schemas.microsoft.com/office/drawing/2014/main" val="20000"/>
                    </a:ext>
                  </a:extLst>
                </a:gridCol>
              </a:tblGrid>
              <a:tr h="535820">
                <a:tc>
                  <a:txBody>
                    <a:bodyPr/>
                    <a:lstStyle/>
                    <a:p>
                      <a:pPr algn="ctr"/>
                      <a:r>
                        <a:rPr lang="en-US" dirty="0"/>
                        <a:t>MEMORY</a:t>
                      </a:r>
                    </a:p>
                  </a:txBody>
                  <a:tcPr/>
                </a:tc>
                <a:extLst>
                  <a:ext uri="{0D108BD9-81ED-4DB2-BD59-A6C34878D82A}">
                    <a16:rowId xmlns:a16="http://schemas.microsoft.com/office/drawing/2014/main" val="10000"/>
                  </a:ext>
                </a:extLst>
              </a:tr>
              <a:tr h="535820">
                <a:tc>
                  <a:txBody>
                    <a:bodyPr/>
                    <a:lstStyle/>
                    <a:p>
                      <a:endParaRPr lang="en-US"/>
                    </a:p>
                  </a:txBody>
                  <a:tcPr/>
                </a:tc>
                <a:extLst>
                  <a:ext uri="{0D108BD9-81ED-4DB2-BD59-A6C34878D82A}">
                    <a16:rowId xmlns:a16="http://schemas.microsoft.com/office/drawing/2014/main" val="10001"/>
                  </a:ext>
                </a:extLst>
              </a:tr>
              <a:tr h="535820">
                <a:tc>
                  <a:txBody>
                    <a:bodyPr/>
                    <a:lstStyle/>
                    <a:p>
                      <a:r>
                        <a:rPr lang="en-US" dirty="0"/>
                        <a:t>b</a:t>
                      </a:r>
                    </a:p>
                  </a:txBody>
                  <a:tcPr/>
                </a:tc>
                <a:extLst>
                  <a:ext uri="{0D108BD9-81ED-4DB2-BD59-A6C34878D82A}">
                    <a16:rowId xmlns:a16="http://schemas.microsoft.com/office/drawing/2014/main" val="10002"/>
                  </a:ext>
                </a:extLst>
              </a:tr>
              <a:tr h="535820">
                <a:tc>
                  <a:txBody>
                    <a:bodyPr/>
                    <a:lstStyle/>
                    <a:p>
                      <a:r>
                        <a:rPr lang="en-US" dirty="0"/>
                        <a:t>c</a:t>
                      </a:r>
                    </a:p>
                  </a:txBody>
                  <a:tcPr/>
                </a:tc>
                <a:extLst>
                  <a:ext uri="{0D108BD9-81ED-4DB2-BD59-A6C34878D82A}">
                    <a16:rowId xmlns:a16="http://schemas.microsoft.com/office/drawing/2014/main" val="10003"/>
                  </a:ext>
                </a:extLst>
              </a:tr>
              <a:tr h="535820">
                <a:tc>
                  <a:txBody>
                    <a:bodyPr/>
                    <a:lstStyle/>
                    <a:p>
                      <a:endParaRPr lang="en-US"/>
                    </a:p>
                  </a:txBody>
                  <a:tcPr/>
                </a:tc>
                <a:extLst>
                  <a:ext uri="{0D108BD9-81ED-4DB2-BD59-A6C34878D82A}">
                    <a16:rowId xmlns:a16="http://schemas.microsoft.com/office/drawing/2014/main" val="10004"/>
                  </a:ext>
                </a:extLst>
              </a:tr>
              <a:tr h="535820">
                <a:tc>
                  <a:txBody>
                    <a:bodyPr/>
                    <a:lstStyle/>
                    <a:p>
                      <a:endParaRPr lang="en-US" dirty="0"/>
                    </a:p>
                  </a:txBody>
                  <a:tcPr/>
                </a:tc>
                <a:extLst>
                  <a:ext uri="{0D108BD9-81ED-4DB2-BD59-A6C34878D82A}">
                    <a16:rowId xmlns:a16="http://schemas.microsoft.com/office/drawing/2014/main" val="10005"/>
                  </a:ext>
                </a:extLst>
              </a:tr>
            </a:tbl>
          </a:graphicData>
        </a:graphic>
      </p:graphicFrame>
      <p:sp>
        <p:nvSpPr>
          <p:cNvPr id="6" name="TextBox 5"/>
          <p:cNvSpPr txBox="1"/>
          <p:nvPr/>
        </p:nvSpPr>
        <p:spPr>
          <a:xfrm>
            <a:off x="6303502" y="3375388"/>
            <a:ext cx="724167" cy="369332"/>
          </a:xfrm>
          <a:prstGeom prst="rect">
            <a:avLst/>
          </a:prstGeom>
          <a:noFill/>
        </p:spPr>
        <p:txBody>
          <a:bodyPr wrap="square" rtlCol="0">
            <a:spAutoFit/>
          </a:bodyPr>
          <a:lstStyle/>
          <a:p>
            <a:pPr algn="r"/>
            <a:r>
              <a:rPr lang="en-US" dirty="0"/>
              <a:t>a</a:t>
            </a:r>
          </a:p>
        </p:txBody>
      </p:sp>
      <p:sp>
        <p:nvSpPr>
          <p:cNvPr id="7" name="TextBox 6"/>
          <p:cNvSpPr txBox="1"/>
          <p:nvPr/>
        </p:nvSpPr>
        <p:spPr>
          <a:xfrm>
            <a:off x="9541967" y="3375388"/>
            <a:ext cx="724167" cy="369332"/>
          </a:xfrm>
          <a:prstGeom prst="rect">
            <a:avLst/>
          </a:prstGeom>
          <a:noFill/>
        </p:spPr>
        <p:txBody>
          <a:bodyPr wrap="square" rtlCol="0">
            <a:spAutoFit/>
          </a:bodyPr>
          <a:lstStyle/>
          <a:p>
            <a:r>
              <a:rPr lang="en-US" dirty="0"/>
              <a:t>100</a:t>
            </a:r>
          </a:p>
        </p:txBody>
      </p:sp>
      <p:sp>
        <p:nvSpPr>
          <p:cNvPr id="8" name="TextBox 7"/>
          <p:cNvSpPr txBox="1"/>
          <p:nvPr/>
        </p:nvSpPr>
        <p:spPr>
          <a:xfrm>
            <a:off x="9541967" y="3917555"/>
            <a:ext cx="724167" cy="369332"/>
          </a:xfrm>
          <a:prstGeom prst="rect">
            <a:avLst/>
          </a:prstGeom>
          <a:noFill/>
        </p:spPr>
        <p:txBody>
          <a:bodyPr wrap="square" rtlCol="0">
            <a:spAutoFit/>
          </a:bodyPr>
          <a:lstStyle/>
          <a:p>
            <a:r>
              <a:rPr lang="en-US" dirty="0"/>
              <a:t>104</a:t>
            </a:r>
          </a:p>
        </p:txBody>
      </p:sp>
    </p:spTree>
    <p:extLst>
      <p:ext uri="{BB962C8B-B14F-4D97-AF65-F5344CB8AC3E}">
        <p14:creationId xmlns:p14="http://schemas.microsoft.com/office/powerpoint/2010/main" val="9468610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An instruction set</a:t>
            </a:r>
            <a:r>
              <a:rPr lang="mr-IN" dirty="0"/>
              <a:t>…</a:t>
            </a:r>
            <a:endParaRPr lang="en-US" dirty="0"/>
          </a:p>
        </p:txBody>
      </p:sp>
      <p:sp>
        <p:nvSpPr>
          <p:cNvPr id="2" name="Title 1"/>
          <p:cNvSpPr>
            <a:spLocks noGrp="1"/>
          </p:cNvSpPr>
          <p:nvPr>
            <p:ph type="title"/>
          </p:nvPr>
        </p:nvSpPr>
        <p:spPr/>
        <p:txBody>
          <a:bodyPr>
            <a:normAutofit fontScale="90000"/>
          </a:bodyPr>
          <a:lstStyle/>
          <a:p>
            <a:r>
              <a:rPr lang="en-US" dirty="0"/>
              <a:t>Review Questions</a:t>
            </a:r>
          </a:p>
        </p:txBody>
      </p:sp>
      <p:sp>
        <p:nvSpPr>
          <p:cNvPr id="7" name="Text Placeholder 6">
            <a:extLst>
              <a:ext uri="{FF2B5EF4-FFF2-40B4-BE49-F238E27FC236}">
                <a16:creationId xmlns:a16="http://schemas.microsoft.com/office/drawing/2014/main" id="{1E46956D-1E15-5D69-187D-79FD46B86FCD}"/>
              </a:ext>
            </a:extLst>
          </p:cNvPr>
          <p:cNvSpPr>
            <a:spLocks noGrp="1"/>
          </p:cNvSpPr>
          <p:nvPr>
            <p:ph type="body" sz="quarter" idx="10"/>
          </p:nvPr>
        </p:nvSpPr>
        <p:spPr/>
        <p:txBody>
          <a:bodyPr/>
          <a:lstStyle/>
          <a:p>
            <a:pPr lvl="1"/>
            <a:r>
              <a:rPr lang="en-US" dirty="0"/>
              <a:t>Serves as a level of abstraction between software and hardware</a:t>
            </a:r>
          </a:p>
          <a:p>
            <a:pPr lvl="1"/>
            <a:r>
              <a:rPr lang="en-US" dirty="0"/>
              <a:t>Provides the details of the machine implementation</a:t>
            </a:r>
          </a:p>
          <a:p>
            <a:pPr lvl="1"/>
            <a:r>
              <a:rPr lang="en-US" dirty="0"/>
              <a:t>Deals with the </a:t>
            </a:r>
            <a:r>
              <a:rPr lang="en-US" dirty="0" err="1"/>
              <a:t>datapath</a:t>
            </a:r>
            <a:r>
              <a:rPr lang="en-US" dirty="0"/>
              <a:t> and control of the processor</a:t>
            </a:r>
          </a:p>
          <a:p>
            <a:pPr lvl="1"/>
            <a:r>
              <a:rPr lang="en-US" dirty="0"/>
              <a:t>None of the above</a:t>
            </a:r>
          </a:p>
        </p:txBody>
      </p:sp>
      <p:sp>
        <p:nvSpPr>
          <p:cNvPr id="8" name="Text Placeholder 7">
            <a:extLst>
              <a:ext uri="{FF2B5EF4-FFF2-40B4-BE49-F238E27FC236}">
                <a16:creationId xmlns:a16="http://schemas.microsoft.com/office/drawing/2014/main" id="{7C3CE549-DB30-246E-40F7-EA35E25F9486}"/>
              </a:ext>
            </a:extLst>
          </p:cNvPr>
          <p:cNvSpPr>
            <a:spLocks noGrp="1"/>
          </p:cNvSpPr>
          <p:nvPr>
            <p:ph type="body" sz="quarter" idx="11"/>
          </p:nvPr>
        </p:nvSpPr>
        <p:spPr/>
        <p:txBody>
          <a:bodyPr/>
          <a:lstStyle/>
          <a:p>
            <a:r>
              <a:rPr lang="en-US" dirty="0"/>
              <a:t>20</a:t>
            </a:r>
          </a:p>
        </p:txBody>
      </p:sp>
      <p:sp>
        <p:nvSpPr>
          <p:cNvPr id="5" name="Left Arrow 4">
            <a:extLst>
              <a:ext uri="{FF2B5EF4-FFF2-40B4-BE49-F238E27FC236}">
                <a16:creationId xmlns:a16="http://schemas.microsoft.com/office/drawing/2014/main" id="{9B37E953-2EDF-B04A-A062-ED7CEA409576}"/>
              </a:ext>
            </a:extLst>
          </p:cNvPr>
          <p:cNvSpPr/>
          <p:nvPr/>
        </p:nvSpPr>
        <p:spPr>
          <a:xfrm rot="10800000">
            <a:off x="1728778" y="3012102"/>
            <a:ext cx="741152" cy="416898"/>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0874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Addressing mode</a:t>
            </a:r>
            <a:r>
              <a:rPr lang="mr-IN" dirty="0"/>
              <a:t>…</a:t>
            </a:r>
            <a:endParaRPr lang="en-US" dirty="0"/>
          </a:p>
        </p:txBody>
      </p:sp>
      <p:sp>
        <p:nvSpPr>
          <p:cNvPr id="2" name="Title 1"/>
          <p:cNvSpPr>
            <a:spLocks noGrp="1"/>
          </p:cNvSpPr>
          <p:nvPr>
            <p:ph type="title"/>
          </p:nvPr>
        </p:nvSpPr>
        <p:spPr/>
        <p:txBody>
          <a:bodyPr>
            <a:normAutofit fontScale="90000"/>
          </a:bodyPr>
          <a:lstStyle/>
          <a:p>
            <a:r>
              <a:rPr lang="en-US" dirty="0"/>
              <a:t>Review Questions</a:t>
            </a:r>
          </a:p>
        </p:txBody>
      </p:sp>
      <p:sp>
        <p:nvSpPr>
          <p:cNvPr id="7" name="Text Placeholder 6">
            <a:extLst>
              <a:ext uri="{FF2B5EF4-FFF2-40B4-BE49-F238E27FC236}">
                <a16:creationId xmlns:a16="http://schemas.microsoft.com/office/drawing/2014/main" id="{D33FFC2D-CFA0-47EF-A659-B2CACA9E8119}"/>
              </a:ext>
            </a:extLst>
          </p:cNvPr>
          <p:cNvSpPr>
            <a:spLocks noGrp="1"/>
          </p:cNvSpPr>
          <p:nvPr>
            <p:ph type="body" sz="quarter" idx="10"/>
          </p:nvPr>
        </p:nvSpPr>
        <p:spPr/>
        <p:txBody>
          <a:bodyPr/>
          <a:lstStyle/>
          <a:p>
            <a:pPr lvl="1"/>
            <a:r>
              <a:rPr lang="en-US" dirty="0"/>
              <a:t>Refers to the kinds of opcodes supported in an architecture</a:t>
            </a:r>
          </a:p>
          <a:p>
            <a:pPr lvl="1"/>
            <a:r>
              <a:rPr lang="en-US" dirty="0"/>
              <a:t>Refers to the way the operands are specified in an instruction</a:t>
            </a:r>
          </a:p>
          <a:p>
            <a:pPr lvl="1"/>
            <a:r>
              <a:rPr lang="en-US" dirty="0"/>
              <a:t>Refers to the granularity of the memory element that can be addressed in an instruction</a:t>
            </a:r>
          </a:p>
          <a:p>
            <a:pPr lvl="1"/>
            <a:r>
              <a:rPr lang="en-US" dirty="0"/>
              <a:t>Refers to the </a:t>
            </a:r>
            <a:r>
              <a:rPr lang="en-US" dirty="0" err="1"/>
              <a:t>datapath</a:t>
            </a:r>
            <a:r>
              <a:rPr lang="en-US" dirty="0"/>
              <a:t> width</a:t>
            </a:r>
          </a:p>
          <a:p>
            <a:pPr lvl="1"/>
            <a:r>
              <a:rPr lang="en-US" dirty="0"/>
              <a:t>None of the above</a:t>
            </a:r>
          </a:p>
        </p:txBody>
      </p:sp>
      <p:sp>
        <p:nvSpPr>
          <p:cNvPr id="8" name="Text Placeholder 7">
            <a:extLst>
              <a:ext uri="{FF2B5EF4-FFF2-40B4-BE49-F238E27FC236}">
                <a16:creationId xmlns:a16="http://schemas.microsoft.com/office/drawing/2014/main" id="{E33D332C-CB36-FE54-715F-35D974BF7074}"/>
              </a:ext>
            </a:extLst>
          </p:cNvPr>
          <p:cNvSpPr>
            <a:spLocks noGrp="1"/>
          </p:cNvSpPr>
          <p:nvPr>
            <p:ph type="body" sz="quarter" idx="11"/>
          </p:nvPr>
        </p:nvSpPr>
        <p:spPr/>
        <p:txBody>
          <a:bodyPr/>
          <a:lstStyle/>
          <a:p>
            <a:r>
              <a:rPr lang="en-US" dirty="0"/>
              <a:t>30</a:t>
            </a:r>
          </a:p>
        </p:txBody>
      </p:sp>
      <p:sp>
        <p:nvSpPr>
          <p:cNvPr id="4" name="Left Arrow 3">
            <a:extLst>
              <a:ext uri="{FF2B5EF4-FFF2-40B4-BE49-F238E27FC236}">
                <a16:creationId xmlns:a16="http://schemas.microsoft.com/office/drawing/2014/main" id="{A0E5A41D-BE0C-594B-B439-9625D4234F87}"/>
              </a:ext>
            </a:extLst>
          </p:cNvPr>
          <p:cNvSpPr/>
          <p:nvPr/>
        </p:nvSpPr>
        <p:spPr>
          <a:xfrm rot="10800000">
            <a:off x="1729217" y="3390900"/>
            <a:ext cx="783194" cy="357351"/>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6594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Operand Granularity</a:t>
            </a:r>
          </a:p>
        </p:txBody>
      </p:sp>
      <p:sp>
        <p:nvSpPr>
          <p:cNvPr id="3" name="Content Placeholder 2"/>
          <p:cNvSpPr>
            <a:spLocks noGrp="1"/>
          </p:cNvSpPr>
          <p:nvPr>
            <p:ph idx="1"/>
          </p:nvPr>
        </p:nvSpPr>
        <p:spPr/>
        <p:txBody>
          <a:bodyPr>
            <a:normAutofit lnSpcReduction="10000"/>
          </a:bodyPr>
          <a:lstStyle/>
          <a:p>
            <a:pPr marL="0" indent="0">
              <a:buNone/>
            </a:pPr>
            <a:r>
              <a:rPr lang="en-US" dirty="0"/>
              <a:t>char	</a:t>
            </a:r>
            <a:r>
              <a:rPr lang="en-US" dirty="0">
                <a:sym typeface="Wingdings"/>
              </a:rPr>
              <a:t> 8 bits 	 byte</a:t>
            </a:r>
            <a:br>
              <a:rPr lang="en-US" dirty="0">
                <a:sym typeface="Wingdings"/>
              </a:rPr>
            </a:br>
            <a:r>
              <a:rPr lang="en-US" dirty="0">
                <a:sym typeface="Wingdings"/>
              </a:rPr>
              <a:t>short	 16 bits	 half word</a:t>
            </a:r>
            <a:br>
              <a:rPr lang="en-US" dirty="0">
                <a:sym typeface="Wingdings"/>
              </a:rPr>
            </a:br>
            <a:r>
              <a:rPr lang="en-US" dirty="0" err="1">
                <a:sym typeface="Wingdings"/>
              </a:rPr>
              <a:t>int</a:t>
            </a:r>
            <a:r>
              <a:rPr lang="en-US" dirty="0">
                <a:sym typeface="Wingdings"/>
              </a:rPr>
              <a:t>	 32 bits*	 word</a:t>
            </a:r>
            <a:br>
              <a:rPr lang="en-US" dirty="0">
                <a:sym typeface="Wingdings"/>
              </a:rPr>
            </a:br>
            <a:r>
              <a:rPr lang="en-US" dirty="0">
                <a:sym typeface="Wingdings"/>
              </a:rPr>
              <a:t>long	 64 bits*</a:t>
            </a:r>
          </a:p>
          <a:p>
            <a:pPr marL="0" indent="0">
              <a:buNone/>
            </a:pPr>
            <a:r>
              <a:rPr lang="en-US" dirty="0">
                <a:sym typeface="Wingdings"/>
              </a:rPr>
              <a:t>*depends on the word size of the architecture: </a:t>
            </a:r>
            <a:r>
              <a:rPr lang="en-US" dirty="0" err="1">
                <a:sym typeface="Wingdings"/>
              </a:rPr>
              <a:t>int</a:t>
            </a:r>
            <a:r>
              <a:rPr lang="en-US" dirty="0">
                <a:sym typeface="Wingdings"/>
              </a:rPr>
              <a:t>=16,long=32 and others can happen</a:t>
            </a:r>
          </a:p>
          <a:p>
            <a:pPr marL="0" indent="0">
              <a:buNone/>
            </a:pPr>
            <a:r>
              <a:rPr lang="en-US" dirty="0"/>
              <a:t>We need some instruction variants:</a:t>
            </a:r>
          </a:p>
          <a:p>
            <a:pPr marL="0" indent="0">
              <a:buNone/>
            </a:pPr>
            <a:r>
              <a:rPr lang="en-US" dirty="0"/>
              <a:t>	</a:t>
            </a:r>
            <a:r>
              <a:rPr lang="en-US" dirty="0" err="1"/>
              <a:t>ldb</a:t>
            </a:r>
            <a:r>
              <a:rPr lang="en-US" dirty="0"/>
              <a:t>, </a:t>
            </a:r>
            <a:r>
              <a:rPr lang="en-US" dirty="0" err="1"/>
              <a:t>ldh</a:t>
            </a:r>
            <a:r>
              <a:rPr lang="en-US" dirty="0"/>
              <a:t>, </a:t>
            </a:r>
            <a:r>
              <a:rPr lang="en-US" dirty="0" err="1"/>
              <a:t>ldl</a:t>
            </a:r>
            <a:r>
              <a:rPr lang="en-US" dirty="0"/>
              <a:t>, </a:t>
            </a:r>
            <a:r>
              <a:rPr lang="mr-IN" dirty="0"/>
              <a:t>…</a:t>
            </a:r>
            <a:br>
              <a:rPr lang="en-US" dirty="0"/>
            </a:br>
            <a:r>
              <a:rPr lang="en-US" dirty="0"/>
              <a:t>	store &amp; ALU instructions are similar</a:t>
            </a:r>
          </a:p>
        </p:txBody>
      </p:sp>
    </p:spTree>
    <p:extLst>
      <p:ext uri="{BB962C8B-B14F-4D97-AF65-F5344CB8AC3E}">
        <p14:creationId xmlns:p14="http://schemas.microsoft.com/office/powerpoint/2010/main" val="23969044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Operand Alignment</a:t>
            </a:r>
          </a:p>
        </p:txBody>
      </p:sp>
      <p:sp>
        <p:nvSpPr>
          <p:cNvPr id="3" name="Content Placeholder 2"/>
          <p:cNvSpPr>
            <a:spLocks noGrp="1"/>
          </p:cNvSpPr>
          <p:nvPr>
            <p:ph idx="1"/>
          </p:nvPr>
        </p:nvSpPr>
        <p:spPr/>
        <p:txBody>
          <a:bodyPr/>
          <a:lstStyle/>
          <a:p>
            <a:pPr marL="0" indent="0">
              <a:buNone/>
            </a:pPr>
            <a:r>
              <a:rPr lang="en-US" dirty="0"/>
              <a:t>struct {</a:t>
            </a:r>
            <a:br>
              <a:rPr lang="en-US" dirty="0"/>
            </a:br>
            <a:r>
              <a:rPr lang="en-US" dirty="0"/>
              <a:t>	char a;</a:t>
            </a:r>
            <a:br>
              <a:rPr lang="en-US" dirty="0"/>
            </a:br>
            <a:r>
              <a:rPr lang="en-US" dirty="0"/>
              <a:t>	char b[3];</a:t>
            </a:r>
            <a:br>
              <a:rPr lang="en-US" dirty="0"/>
            </a:br>
            <a:r>
              <a:rPr lang="en-US" dirty="0"/>
              <a:t>} s;</a:t>
            </a:r>
          </a:p>
        </p:txBody>
      </p:sp>
    </p:spTree>
    <p:extLst>
      <p:ext uri="{BB962C8B-B14F-4D97-AF65-F5344CB8AC3E}">
        <p14:creationId xmlns:p14="http://schemas.microsoft.com/office/powerpoint/2010/main" val="32055576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ChangeArrowheads="1"/>
          </p:cNvSpPr>
          <p:nvPr/>
        </p:nvSpPr>
        <p:spPr bwMode="auto">
          <a:xfrm>
            <a:off x="3048000" y="3862650"/>
            <a:ext cx="5715000" cy="7620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7171" name="Line 5"/>
          <p:cNvSpPr>
            <a:spLocks noChangeShapeType="1"/>
          </p:cNvSpPr>
          <p:nvPr/>
        </p:nvSpPr>
        <p:spPr bwMode="auto">
          <a:xfrm>
            <a:off x="5943600" y="3862650"/>
            <a:ext cx="0" cy="7620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172" name="Line 6"/>
          <p:cNvSpPr>
            <a:spLocks noChangeShapeType="1"/>
          </p:cNvSpPr>
          <p:nvPr/>
        </p:nvSpPr>
        <p:spPr bwMode="auto">
          <a:xfrm>
            <a:off x="4572000" y="3862650"/>
            <a:ext cx="0" cy="7620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173" name="Line 7"/>
          <p:cNvSpPr>
            <a:spLocks noChangeShapeType="1"/>
          </p:cNvSpPr>
          <p:nvPr/>
        </p:nvSpPr>
        <p:spPr bwMode="auto">
          <a:xfrm>
            <a:off x="7391400" y="3862650"/>
            <a:ext cx="0" cy="7620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174" name="Text Box 8"/>
          <p:cNvSpPr txBox="1">
            <a:spLocks noChangeArrowheads="1"/>
          </p:cNvSpPr>
          <p:nvPr/>
        </p:nvSpPr>
        <p:spPr bwMode="auto">
          <a:xfrm>
            <a:off x="3503613" y="3992826"/>
            <a:ext cx="6032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b="1"/>
              <a:t>b[2]</a:t>
            </a:r>
          </a:p>
        </p:txBody>
      </p:sp>
      <p:sp>
        <p:nvSpPr>
          <p:cNvPr id="7175" name="Text Box 9"/>
          <p:cNvSpPr txBox="1">
            <a:spLocks noChangeArrowheads="1"/>
          </p:cNvSpPr>
          <p:nvPr/>
        </p:nvSpPr>
        <p:spPr bwMode="auto">
          <a:xfrm>
            <a:off x="7848600" y="3992826"/>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b="1"/>
              <a:t>a</a:t>
            </a:r>
          </a:p>
        </p:txBody>
      </p:sp>
      <p:sp>
        <p:nvSpPr>
          <p:cNvPr id="7176" name="Text Box 10"/>
          <p:cNvSpPr txBox="1">
            <a:spLocks noChangeArrowheads="1"/>
          </p:cNvSpPr>
          <p:nvPr/>
        </p:nvSpPr>
        <p:spPr bwMode="auto">
          <a:xfrm>
            <a:off x="6477000" y="3992826"/>
            <a:ext cx="6032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b="1"/>
              <a:t>b[0]</a:t>
            </a:r>
          </a:p>
        </p:txBody>
      </p:sp>
      <p:sp>
        <p:nvSpPr>
          <p:cNvPr id="7177" name="Text Box 11"/>
          <p:cNvSpPr txBox="1">
            <a:spLocks noChangeArrowheads="1"/>
          </p:cNvSpPr>
          <p:nvPr/>
        </p:nvSpPr>
        <p:spPr bwMode="auto">
          <a:xfrm>
            <a:off x="5086350" y="3992826"/>
            <a:ext cx="6032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b="1"/>
              <a:t>b[1]</a:t>
            </a:r>
          </a:p>
        </p:txBody>
      </p:sp>
      <p:sp>
        <p:nvSpPr>
          <p:cNvPr id="7178" name="Text Box 12"/>
          <p:cNvSpPr txBox="1">
            <a:spLocks noChangeArrowheads="1"/>
          </p:cNvSpPr>
          <p:nvPr/>
        </p:nvSpPr>
        <p:spPr bwMode="auto">
          <a:xfrm>
            <a:off x="3352800" y="4661163"/>
            <a:ext cx="49466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t> </a:t>
            </a:r>
            <a:r>
              <a:rPr lang="en-US" b="1"/>
              <a:t>103</a:t>
            </a:r>
            <a:r>
              <a:rPr lang="en-US"/>
              <a:t>                  </a:t>
            </a:r>
            <a:r>
              <a:rPr lang="en-US" b="1"/>
              <a:t>102                101                100</a:t>
            </a:r>
          </a:p>
        </p:txBody>
      </p:sp>
      <p:sp>
        <p:nvSpPr>
          <p:cNvPr id="2" name="Title 1"/>
          <p:cNvSpPr>
            <a:spLocks noGrp="1"/>
          </p:cNvSpPr>
          <p:nvPr>
            <p:ph type="title"/>
          </p:nvPr>
        </p:nvSpPr>
        <p:spPr/>
        <p:txBody>
          <a:bodyPr/>
          <a:lstStyle/>
          <a:p>
            <a:r>
              <a:rPr lang="en-US" dirty="0"/>
              <a:t>Dense Packing</a:t>
            </a:r>
          </a:p>
        </p:txBody>
      </p:sp>
      <p:sp>
        <p:nvSpPr>
          <p:cNvPr id="3" name="Content Placeholder 2"/>
          <p:cNvSpPr>
            <a:spLocks noGrp="1"/>
          </p:cNvSpPr>
          <p:nvPr>
            <p:ph idx="1"/>
          </p:nvPr>
        </p:nvSpPr>
        <p:spPr>
          <a:xfrm>
            <a:off x="3305504" y="2133601"/>
            <a:ext cx="7076747" cy="4360961"/>
          </a:xfrm>
        </p:spPr>
        <p:txBody>
          <a:bodyPr>
            <a:normAutofit/>
          </a:bodyPr>
          <a:lstStyle/>
          <a:p>
            <a:pPr marL="0" indent="0">
              <a:buNone/>
            </a:pPr>
            <a:r>
              <a:rPr lang="en-US" dirty="0"/>
              <a:t>struct {</a:t>
            </a:r>
            <a:br>
              <a:rPr lang="en-US" dirty="0"/>
            </a:br>
            <a:r>
              <a:rPr lang="en-US" dirty="0"/>
              <a:t>	char a;</a:t>
            </a:r>
            <a:br>
              <a:rPr lang="en-US" dirty="0"/>
            </a:br>
            <a:r>
              <a:rPr lang="en-US" dirty="0"/>
              <a:t>	char b[3];</a:t>
            </a:r>
            <a:br>
              <a:rPr lang="en-US" dirty="0"/>
            </a:br>
            <a:r>
              <a:rPr lang="en-US" dirty="0"/>
              <a:t>} s;</a:t>
            </a:r>
          </a:p>
          <a:p>
            <a:pPr marL="0" indent="0">
              <a:buNone/>
            </a:pPr>
            <a:endParaRPr lang="en-US" dirty="0"/>
          </a:p>
          <a:p>
            <a:pPr marL="0" indent="0">
              <a:buNone/>
            </a:pPr>
            <a:endParaRPr lang="en-US" dirty="0"/>
          </a:p>
          <a:p>
            <a:pPr marL="0" indent="0">
              <a:buNone/>
            </a:pPr>
            <a:r>
              <a:rPr lang="en-US" dirty="0"/>
              <a:t>• We’re packing operands to save space.</a:t>
            </a:r>
          </a:p>
          <a:p>
            <a:pPr marL="0" indent="0">
              <a:buNone/>
            </a:pPr>
            <a:r>
              <a:rPr lang="en-US" dirty="0"/>
              <a:t>• ISA may support </a:t>
            </a:r>
            <a:r>
              <a:rPr lang="en-US" dirty="0" err="1"/>
              <a:t>ld</a:t>
            </a:r>
            <a:r>
              <a:rPr lang="en-US" dirty="0"/>
              <a:t>/</a:t>
            </a:r>
            <a:r>
              <a:rPr lang="en-US" dirty="0" err="1"/>
              <a:t>st</a:t>
            </a:r>
            <a:r>
              <a:rPr lang="en-US" dirty="0"/>
              <a:t> with different precision!</a:t>
            </a:r>
          </a:p>
          <a:p>
            <a:pPr marL="0" indent="0">
              <a:buNone/>
            </a:pPr>
            <a:endParaRPr lang="en-US" dirty="0"/>
          </a:p>
        </p:txBody>
      </p:sp>
      <p:cxnSp>
        <p:nvCxnSpPr>
          <p:cNvPr id="5" name="Elbow Connector 4"/>
          <p:cNvCxnSpPr/>
          <p:nvPr/>
        </p:nvCxnSpPr>
        <p:spPr>
          <a:xfrm>
            <a:off x="5579336" y="2751556"/>
            <a:ext cx="2484449" cy="1111095"/>
          </a:xfrm>
          <a:prstGeom prst="bentConnector3">
            <a:avLst>
              <a:gd name="adj1" fmla="val 99776"/>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Elbow Connector 16"/>
          <p:cNvCxnSpPr/>
          <p:nvPr/>
        </p:nvCxnSpPr>
        <p:spPr>
          <a:xfrm>
            <a:off x="5620775" y="3126754"/>
            <a:ext cx="1306624" cy="735897"/>
          </a:xfrm>
          <a:prstGeom prst="bentConnector3">
            <a:avLst>
              <a:gd name="adj1" fmla="val 101159"/>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Content Placeholder 2"/>
          <p:cNvSpPr>
            <a:spLocks noGrp="1"/>
          </p:cNvSpPr>
          <p:nvPr>
            <p:ph idx="1"/>
          </p:nvPr>
        </p:nvSpPr>
        <p:spPr>
          <a:xfrm>
            <a:off x="3036465" y="1846804"/>
            <a:ext cx="7076747" cy="5011196"/>
          </a:xfrm>
        </p:spPr>
        <p:txBody>
          <a:bodyPr>
            <a:normAutofit lnSpcReduction="10000"/>
          </a:bodyPr>
          <a:lstStyle/>
          <a:p>
            <a:pPr marL="0" indent="0">
              <a:buNone/>
            </a:pPr>
            <a:r>
              <a:rPr lang="en-US" dirty="0"/>
              <a:t>struct {</a:t>
            </a:r>
            <a:br>
              <a:rPr lang="en-US" dirty="0"/>
            </a:br>
            <a:r>
              <a:rPr lang="en-US" dirty="0"/>
              <a:t>	char a;</a:t>
            </a:r>
            <a:br>
              <a:rPr lang="en-US" dirty="0"/>
            </a:br>
            <a:r>
              <a:rPr lang="en-US" dirty="0"/>
              <a:t>	</a:t>
            </a:r>
            <a:r>
              <a:rPr lang="en-US" b="1" dirty="0"/>
              <a:t>int b;</a:t>
            </a:r>
            <a:br>
              <a:rPr lang="en-US" b="1" dirty="0"/>
            </a:br>
            <a:r>
              <a:rPr lang="en-US" dirty="0"/>
              <a:t>} 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If we have a 32-bit path to memory, how are we going to load b?</a:t>
            </a:r>
          </a:p>
          <a:p>
            <a:pPr marL="0" indent="0">
              <a:buNone/>
            </a:pPr>
            <a:endParaRPr lang="en-US" dirty="0"/>
          </a:p>
        </p:txBody>
      </p:sp>
      <p:sp>
        <p:nvSpPr>
          <p:cNvPr id="4" name="Oval 3"/>
          <p:cNvSpPr/>
          <p:nvPr/>
        </p:nvSpPr>
        <p:spPr>
          <a:xfrm>
            <a:off x="6325784" y="4076786"/>
            <a:ext cx="846718" cy="55741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4873876" y="4110756"/>
            <a:ext cx="846718" cy="55741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3321699" y="4110756"/>
            <a:ext cx="846718" cy="55741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7867239" y="4887409"/>
            <a:ext cx="846718" cy="55741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194" name="Group 4"/>
          <p:cNvGrpSpPr>
            <a:grpSpLocks noChangeAspect="1"/>
          </p:cNvGrpSpPr>
          <p:nvPr/>
        </p:nvGrpSpPr>
        <p:grpSpPr bwMode="auto">
          <a:xfrm>
            <a:off x="3036464" y="3408439"/>
            <a:ext cx="6792912" cy="2366962"/>
            <a:chOff x="2805" y="5462"/>
            <a:chExt cx="8460" cy="3028"/>
          </a:xfrm>
        </p:grpSpPr>
        <p:sp>
          <p:nvSpPr>
            <p:cNvPr id="8195" name="AutoShape 5"/>
            <p:cNvSpPr>
              <a:spLocks noChangeAspect="1" noChangeArrowheads="1"/>
            </p:cNvSpPr>
            <p:nvPr/>
          </p:nvSpPr>
          <p:spPr bwMode="auto">
            <a:xfrm>
              <a:off x="2805" y="5620"/>
              <a:ext cx="8460" cy="287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8196" name="Rectangle 6"/>
            <p:cNvSpPr>
              <a:spLocks noChangeArrowheads="1"/>
            </p:cNvSpPr>
            <p:nvPr/>
          </p:nvSpPr>
          <p:spPr bwMode="auto">
            <a:xfrm>
              <a:off x="2805" y="6188"/>
              <a:ext cx="7500" cy="1028"/>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8197" name="Line 7"/>
            <p:cNvSpPr>
              <a:spLocks noChangeShapeType="1"/>
            </p:cNvSpPr>
            <p:nvPr/>
          </p:nvSpPr>
          <p:spPr bwMode="auto">
            <a:xfrm>
              <a:off x="6605" y="6188"/>
              <a:ext cx="0" cy="102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198" name="Line 8"/>
            <p:cNvSpPr>
              <a:spLocks noChangeShapeType="1"/>
            </p:cNvSpPr>
            <p:nvPr/>
          </p:nvSpPr>
          <p:spPr bwMode="auto">
            <a:xfrm>
              <a:off x="4805" y="6188"/>
              <a:ext cx="0" cy="102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199" name="Line 9"/>
            <p:cNvSpPr>
              <a:spLocks noChangeShapeType="1"/>
            </p:cNvSpPr>
            <p:nvPr/>
          </p:nvSpPr>
          <p:spPr bwMode="auto">
            <a:xfrm>
              <a:off x="8505" y="6188"/>
              <a:ext cx="0" cy="102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200" name="Rectangle 10"/>
            <p:cNvSpPr>
              <a:spLocks noChangeArrowheads="1"/>
            </p:cNvSpPr>
            <p:nvPr/>
          </p:nvSpPr>
          <p:spPr bwMode="auto">
            <a:xfrm>
              <a:off x="2805" y="7216"/>
              <a:ext cx="7500" cy="1029"/>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8201" name="Line 11"/>
            <p:cNvSpPr>
              <a:spLocks noChangeShapeType="1"/>
            </p:cNvSpPr>
            <p:nvPr/>
          </p:nvSpPr>
          <p:spPr bwMode="auto">
            <a:xfrm>
              <a:off x="6605" y="7216"/>
              <a:ext cx="0" cy="1029"/>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202" name="Line 12"/>
            <p:cNvSpPr>
              <a:spLocks noChangeShapeType="1"/>
            </p:cNvSpPr>
            <p:nvPr/>
          </p:nvSpPr>
          <p:spPr bwMode="auto">
            <a:xfrm>
              <a:off x="4805" y="7216"/>
              <a:ext cx="0" cy="1029"/>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203" name="Line 13"/>
            <p:cNvSpPr>
              <a:spLocks noChangeShapeType="1"/>
            </p:cNvSpPr>
            <p:nvPr/>
          </p:nvSpPr>
          <p:spPr bwMode="auto">
            <a:xfrm>
              <a:off x="8505" y="7216"/>
              <a:ext cx="0" cy="1029"/>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204" name="Text Box 14"/>
            <p:cNvSpPr txBox="1">
              <a:spLocks noChangeArrowheads="1"/>
            </p:cNvSpPr>
            <p:nvPr/>
          </p:nvSpPr>
          <p:spPr bwMode="auto">
            <a:xfrm>
              <a:off x="10484" y="6256"/>
              <a:ext cx="577" cy="4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38862" tIns="19431" rIns="38862" bIns="19431">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b="1">
                  <a:solidFill>
                    <a:srgbClr val="000000"/>
                  </a:solidFill>
                </a:rPr>
                <a:t>100</a:t>
              </a:r>
              <a:endParaRPr lang="en-US" b="1"/>
            </a:p>
          </p:txBody>
        </p:sp>
        <p:sp>
          <p:nvSpPr>
            <p:cNvPr id="8205" name="Text Box 15"/>
            <p:cNvSpPr txBox="1">
              <a:spLocks noChangeArrowheads="1"/>
            </p:cNvSpPr>
            <p:nvPr/>
          </p:nvSpPr>
          <p:spPr bwMode="auto">
            <a:xfrm>
              <a:off x="10506" y="7180"/>
              <a:ext cx="577" cy="4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38862" tIns="19431" rIns="38862" bIns="19431">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b="1">
                  <a:solidFill>
                    <a:srgbClr val="000000"/>
                  </a:solidFill>
                </a:rPr>
                <a:t>104</a:t>
              </a:r>
              <a:endParaRPr lang="en-US" b="1"/>
            </a:p>
          </p:txBody>
        </p:sp>
        <p:sp>
          <p:nvSpPr>
            <p:cNvPr id="8206" name="Text Box 16"/>
            <p:cNvSpPr txBox="1">
              <a:spLocks noChangeArrowheads="1"/>
            </p:cNvSpPr>
            <p:nvPr/>
          </p:nvSpPr>
          <p:spPr bwMode="auto">
            <a:xfrm>
              <a:off x="9248" y="6457"/>
              <a:ext cx="257" cy="4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38862" tIns="19431" rIns="38862" bIns="19431">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b="1">
                  <a:solidFill>
                    <a:srgbClr val="000000"/>
                  </a:solidFill>
                </a:rPr>
                <a:t>a</a:t>
              </a:r>
              <a:endParaRPr lang="en-US" b="1"/>
            </a:p>
          </p:txBody>
        </p:sp>
        <p:sp>
          <p:nvSpPr>
            <p:cNvPr id="8207" name="Text Box 17"/>
            <p:cNvSpPr txBox="1">
              <a:spLocks noChangeArrowheads="1"/>
            </p:cNvSpPr>
            <p:nvPr/>
          </p:nvSpPr>
          <p:spPr bwMode="auto">
            <a:xfrm>
              <a:off x="7143" y="6457"/>
              <a:ext cx="551" cy="4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38862" tIns="19431" rIns="38862" bIns="19431">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b="1" dirty="0" err="1">
                  <a:solidFill>
                    <a:srgbClr val="000000"/>
                  </a:solidFill>
                </a:rPr>
                <a:t>b</a:t>
              </a:r>
              <a:r>
                <a:rPr lang="en-US" b="1" baseline="-25000" dirty="0" err="1">
                  <a:solidFill>
                    <a:srgbClr val="000000"/>
                  </a:solidFill>
                </a:rPr>
                <a:t>lsb</a:t>
              </a:r>
              <a:endParaRPr lang="en-US" b="1" dirty="0"/>
            </a:p>
          </p:txBody>
        </p:sp>
        <p:sp>
          <p:nvSpPr>
            <p:cNvPr id="8208" name="Text Box 18"/>
            <p:cNvSpPr txBox="1">
              <a:spLocks noChangeArrowheads="1"/>
            </p:cNvSpPr>
            <p:nvPr/>
          </p:nvSpPr>
          <p:spPr bwMode="auto">
            <a:xfrm>
              <a:off x="9126" y="7442"/>
              <a:ext cx="965" cy="4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38862" tIns="19431" rIns="38862" bIns="19431">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b="1" dirty="0" err="1">
                  <a:solidFill>
                    <a:srgbClr val="000000"/>
                  </a:solidFill>
                </a:rPr>
                <a:t>b</a:t>
              </a:r>
              <a:r>
                <a:rPr lang="en-US" b="1" baseline="-25000" dirty="0" err="1">
                  <a:solidFill>
                    <a:srgbClr val="000000"/>
                  </a:solidFill>
                </a:rPr>
                <a:t>msb</a:t>
              </a:r>
              <a:endParaRPr lang="en-US" b="1" dirty="0"/>
            </a:p>
          </p:txBody>
        </p:sp>
        <p:sp>
          <p:nvSpPr>
            <p:cNvPr id="8209" name="Rectangle 19"/>
            <p:cNvSpPr>
              <a:spLocks noChangeArrowheads="1"/>
            </p:cNvSpPr>
            <p:nvPr/>
          </p:nvSpPr>
          <p:spPr bwMode="auto">
            <a:xfrm>
              <a:off x="2805" y="7216"/>
              <a:ext cx="5700" cy="1029"/>
            </a:xfrm>
            <a:prstGeom prst="rect">
              <a:avLst/>
            </a:prstGeom>
            <a:solidFill>
              <a:srgbClr val="808080"/>
            </a:solidFill>
            <a:ln w="9525">
              <a:solidFill>
                <a:srgbClr val="000000"/>
              </a:solidFill>
              <a:miter lim="800000"/>
              <a:headEnd/>
              <a:tailEnd/>
            </a:ln>
          </p:spPr>
          <p:txBody>
            <a:bodyPr wrap="none" anchor="ctr"/>
            <a:lstStyle/>
            <a:p>
              <a:endParaRPr lang="en-US"/>
            </a:p>
          </p:txBody>
        </p:sp>
        <p:sp>
          <p:nvSpPr>
            <p:cNvPr id="8210" name="Text Box 20"/>
            <p:cNvSpPr txBox="1">
              <a:spLocks noChangeArrowheads="1"/>
            </p:cNvSpPr>
            <p:nvPr/>
          </p:nvSpPr>
          <p:spPr bwMode="auto">
            <a:xfrm>
              <a:off x="5385" y="6457"/>
              <a:ext cx="561" cy="4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38862" tIns="19431" rIns="38862" bIns="19431">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b="1" dirty="0">
                  <a:solidFill>
                    <a:srgbClr val="000000"/>
                  </a:solidFill>
                </a:rPr>
                <a:t>b</a:t>
              </a:r>
              <a:r>
                <a:rPr lang="en-US" b="1" dirty="0">
                  <a:solidFill>
                    <a:srgbClr val="000000"/>
                  </a:solidFill>
                  <a:latin typeface="Times New Roman" charset="0"/>
                </a:rPr>
                <a:t>…</a:t>
              </a:r>
              <a:endParaRPr lang="en-US" b="1" dirty="0"/>
            </a:p>
          </p:txBody>
        </p:sp>
        <p:sp>
          <p:nvSpPr>
            <p:cNvPr id="8211" name="Text Box 21"/>
            <p:cNvSpPr txBox="1">
              <a:spLocks noChangeArrowheads="1"/>
            </p:cNvSpPr>
            <p:nvPr/>
          </p:nvSpPr>
          <p:spPr bwMode="auto">
            <a:xfrm>
              <a:off x="3404" y="6457"/>
              <a:ext cx="561" cy="4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38862" tIns="19431" rIns="38862" bIns="19431">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b="1" dirty="0">
                  <a:solidFill>
                    <a:srgbClr val="000000"/>
                  </a:solidFill>
                </a:rPr>
                <a:t>b</a:t>
              </a:r>
              <a:r>
                <a:rPr lang="en-US" b="1" dirty="0">
                  <a:solidFill>
                    <a:srgbClr val="000000"/>
                  </a:solidFill>
                  <a:latin typeface="Times New Roman" charset="0"/>
                </a:rPr>
                <a:t>…</a:t>
              </a:r>
              <a:endParaRPr lang="en-US" b="1" dirty="0"/>
            </a:p>
          </p:txBody>
        </p:sp>
        <p:sp>
          <p:nvSpPr>
            <p:cNvPr id="8212" name="Text Box 22"/>
            <p:cNvSpPr txBox="1">
              <a:spLocks noChangeArrowheads="1"/>
            </p:cNvSpPr>
            <p:nvPr/>
          </p:nvSpPr>
          <p:spPr bwMode="auto">
            <a:xfrm>
              <a:off x="9084" y="5462"/>
              <a:ext cx="425" cy="4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38862" tIns="19431" rIns="38862" bIns="19431">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b="1">
                  <a:solidFill>
                    <a:srgbClr val="000000"/>
                  </a:solidFill>
                </a:rPr>
                <a:t>+0</a:t>
              </a:r>
              <a:endParaRPr lang="en-US" b="1"/>
            </a:p>
          </p:txBody>
        </p:sp>
        <p:sp>
          <p:nvSpPr>
            <p:cNvPr id="8213" name="Text Box 23"/>
            <p:cNvSpPr txBox="1">
              <a:spLocks noChangeArrowheads="1"/>
            </p:cNvSpPr>
            <p:nvPr/>
          </p:nvSpPr>
          <p:spPr bwMode="auto">
            <a:xfrm>
              <a:off x="7103" y="5515"/>
              <a:ext cx="425" cy="4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38862" tIns="19431" rIns="38862" bIns="19431">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b="1">
                  <a:solidFill>
                    <a:srgbClr val="000000"/>
                  </a:solidFill>
                </a:rPr>
                <a:t>+1</a:t>
              </a:r>
              <a:endParaRPr lang="en-US" b="1"/>
            </a:p>
          </p:txBody>
        </p:sp>
        <p:sp>
          <p:nvSpPr>
            <p:cNvPr id="8214" name="Text Box 24"/>
            <p:cNvSpPr txBox="1">
              <a:spLocks noChangeArrowheads="1"/>
            </p:cNvSpPr>
            <p:nvPr/>
          </p:nvSpPr>
          <p:spPr bwMode="auto">
            <a:xfrm>
              <a:off x="5322" y="5533"/>
              <a:ext cx="425" cy="4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38862" tIns="19431" rIns="38862" bIns="19431">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b="1">
                  <a:solidFill>
                    <a:srgbClr val="000000"/>
                  </a:solidFill>
                </a:rPr>
                <a:t>+2</a:t>
              </a:r>
              <a:endParaRPr lang="en-US" b="1"/>
            </a:p>
          </p:txBody>
        </p:sp>
        <p:sp>
          <p:nvSpPr>
            <p:cNvPr id="8215" name="Text Box 25"/>
            <p:cNvSpPr txBox="1">
              <a:spLocks noChangeArrowheads="1"/>
            </p:cNvSpPr>
            <p:nvPr/>
          </p:nvSpPr>
          <p:spPr bwMode="auto">
            <a:xfrm>
              <a:off x="3404" y="5533"/>
              <a:ext cx="425" cy="4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38862" tIns="19431" rIns="38862" bIns="19431">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b="1">
                  <a:solidFill>
                    <a:srgbClr val="000000"/>
                  </a:solidFill>
                </a:rPr>
                <a:t>+3</a:t>
              </a:r>
              <a:endParaRPr lang="en-US" b="1"/>
            </a:p>
          </p:txBody>
        </p:sp>
      </p:grpSp>
      <p:sp>
        <p:nvSpPr>
          <p:cNvPr id="2" name="Title 1"/>
          <p:cNvSpPr>
            <a:spLocks noGrp="1"/>
          </p:cNvSpPr>
          <p:nvPr>
            <p:ph type="title"/>
          </p:nvPr>
        </p:nvSpPr>
        <p:spPr/>
        <p:txBody>
          <a:bodyPr/>
          <a:lstStyle/>
          <a:p>
            <a:r>
              <a:rPr lang="en-US" dirty="0"/>
              <a:t>A Different  </a:t>
            </a:r>
            <a:r>
              <a:rPr lang="en-US" dirty="0" err="1"/>
              <a:t>Struct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8" grpId="0" animBg="1"/>
      <p:bldP spid="29" grpId="0" animBg="1"/>
      <p:bldP spid="3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3305504" y="2133601"/>
            <a:ext cx="7076747" cy="4572619"/>
          </a:xfrm>
        </p:spPr>
        <p:txBody>
          <a:bodyPr/>
          <a:lstStyle/>
          <a:p>
            <a:pPr marL="0" indent="0">
              <a:buNone/>
            </a:pPr>
            <a:r>
              <a:rPr lang="en-US" dirty="0"/>
              <a:t>struct {</a:t>
            </a:r>
            <a:br>
              <a:rPr lang="en-US" dirty="0"/>
            </a:br>
            <a:r>
              <a:rPr lang="en-US" dirty="0"/>
              <a:t>	char a;</a:t>
            </a:r>
            <a:br>
              <a:rPr lang="en-US" dirty="0"/>
            </a:br>
            <a:r>
              <a:rPr lang="en-US" dirty="0"/>
              <a:t>	</a:t>
            </a:r>
            <a:r>
              <a:rPr lang="en-US" b="1" dirty="0"/>
              <a:t>int b;</a:t>
            </a:r>
            <a:br>
              <a:rPr lang="en-US" b="1" dirty="0"/>
            </a:br>
            <a:r>
              <a:rPr lang="en-US" dirty="0"/>
              <a:t>} s;</a:t>
            </a:r>
          </a:p>
          <a:p>
            <a:pPr marL="0" indent="0">
              <a:buNone/>
            </a:pPr>
            <a:endParaRPr lang="en-US" dirty="0"/>
          </a:p>
          <a:p>
            <a:pPr marL="0" indent="0">
              <a:buNone/>
            </a:pPr>
            <a:endParaRPr lang="en-US" dirty="0"/>
          </a:p>
          <a:p>
            <a:pPr marL="0" indent="0">
              <a:buNone/>
            </a:pPr>
            <a:endParaRPr lang="en-US" dirty="0"/>
          </a:p>
          <a:p>
            <a:pPr marL="0" indent="0">
              <a:buNone/>
            </a:pPr>
            <a:r>
              <a:rPr lang="en-US" dirty="0"/>
              <a:t>This is one of many space/time tradeoffs that ISA designers must address.</a:t>
            </a:r>
          </a:p>
        </p:txBody>
      </p:sp>
      <p:sp>
        <p:nvSpPr>
          <p:cNvPr id="9218" name="Rectangle 4"/>
          <p:cNvSpPr>
            <a:spLocks noChangeArrowheads="1"/>
          </p:cNvSpPr>
          <p:nvPr/>
        </p:nvSpPr>
        <p:spPr bwMode="auto">
          <a:xfrm>
            <a:off x="3048000" y="4014087"/>
            <a:ext cx="5715000" cy="7620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9219" name="Line 5"/>
          <p:cNvSpPr>
            <a:spLocks noChangeShapeType="1"/>
          </p:cNvSpPr>
          <p:nvPr/>
        </p:nvSpPr>
        <p:spPr bwMode="auto">
          <a:xfrm>
            <a:off x="5943600" y="4014087"/>
            <a:ext cx="0" cy="7620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220" name="Line 6"/>
          <p:cNvSpPr>
            <a:spLocks noChangeShapeType="1"/>
          </p:cNvSpPr>
          <p:nvPr/>
        </p:nvSpPr>
        <p:spPr bwMode="auto">
          <a:xfrm>
            <a:off x="4572000" y="4014087"/>
            <a:ext cx="0" cy="7620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221" name="Line 7"/>
          <p:cNvSpPr>
            <a:spLocks noChangeShapeType="1"/>
          </p:cNvSpPr>
          <p:nvPr/>
        </p:nvSpPr>
        <p:spPr bwMode="auto">
          <a:xfrm>
            <a:off x="7391400" y="4014087"/>
            <a:ext cx="0" cy="7620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222" name="Rectangle 8"/>
          <p:cNvSpPr>
            <a:spLocks noChangeArrowheads="1"/>
          </p:cNvSpPr>
          <p:nvPr/>
        </p:nvSpPr>
        <p:spPr bwMode="auto">
          <a:xfrm>
            <a:off x="3048000" y="4776087"/>
            <a:ext cx="5715000" cy="7620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9223" name="Line 9"/>
          <p:cNvSpPr>
            <a:spLocks noChangeShapeType="1"/>
          </p:cNvSpPr>
          <p:nvPr/>
        </p:nvSpPr>
        <p:spPr bwMode="auto">
          <a:xfrm>
            <a:off x="5943600" y="4776087"/>
            <a:ext cx="0" cy="7620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224" name="Line 10"/>
          <p:cNvSpPr>
            <a:spLocks noChangeShapeType="1"/>
          </p:cNvSpPr>
          <p:nvPr/>
        </p:nvSpPr>
        <p:spPr bwMode="auto">
          <a:xfrm>
            <a:off x="4572000" y="4776087"/>
            <a:ext cx="0" cy="7620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225" name="Line 11"/>
          <p:cNvSpPr>
            <a:spLocks noChangeShapeType="1"/>
          </p:cNvSpPr>
          <p:nvPr/>
        </p:nvSpPr>
        <p:spPr bwMode="auto">
          <a:xfrm>
            <a:off x="7391400" y="4776087"/>
            <a:ext cx="0" cy="7620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226" name="Text Box 12"/>
          <p:cNvSpPr txBox="1">
            <a:spLocks noChangeArrowheads="1"/>
          </p:cNvSpPr>
          <p:nvPr/>
        </p:nvSpPr>
        <p:spPr bwMode="auto">
          <a:xfrm>
            <a:off x="8901113" y="4180775"/>
            <a:ext cx="565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b="1"/>
              <a:t>100</a:t>
            </a:r>
          </a:p>
        </p:txBody>
      </p:sp>
      <p:sp>
        <p:nvSpPr>
          <p:cNvPr id="9227" name="Text Box 13"/>
          <p:cNvSpPr txBox="1">
            <a:spLocks noChangeArrowheads="1"/>
          </p:cNvSpPr>
          <p:nvPr/>
        </p:nvSpPr>
        <p:spPr bwMode="auto">
          <a:xfrm>
            <a:off x="8915400" y="4866575"/>
            <a:ext cx="565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b="1"/>
              <a:t>104</a:t>
            </a:r>
          </a:p>
        </p:txBody>
      </p:sp>
      <p:sp>
        <p:nvSpPr>
          <p:cNvPr id="9228" name="Text Box 14"/>
          <p:cNvSpPr txBox="1">
            <a:spLocks noChangeArrowheads="1"/>
          </p:cNvSpPr>
          <p:nvPr/>
        </p:nvSpPr>
        <p:spPr bwMode="auto">
          <a:xfrm>
            <a:off x="7986713" y="42030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b="1"/>
              <a:t>a</a:t>
            </a:r>
          </a:p>
        </p:txBody>
      </p:sp>
      <p:sp>
        <p:nvSpPr>
          <p:cNvPr id="9229" name="Text Box 15"/>
          <p:cNvSpPr txBox="1">
            <a:spLocks noChangeArrowheads="1"/>
          </p:cNvSpPr>
          <p:nvPr/>
        </p:nvSpPr>
        <p:spPr bwMode="auto">
          <a:xfrm>
            <a:off x="8001001" y="4942775"/>
            <a:ext cx="544513"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b="1"/>
              <a:t>b</a:t>
            </a:r>
            <a:r>
              <a:rPr lang="en-US" b="1" baseline="-25000"/>
              <a:t>lsb</a:t>
            </a:r>
          </a:p>
        </p:txBody>
      </p:sp>
      <p:sp>
        <p:nvSpPr>
          <p:cNvPr id="9230" name="Text Box 16"/>
          <p:cNvSpPr txBox="1">
            <a:spLocks noChangeArrowheads="1"/>
          </p:cNvSpPr>
          <p:nvPr/>
        </p:nvSpPr>
        <p:spPr bwMode="auto">
          <a:xfrm>
            <a:off x="3429001" y="4942775"/>
            <a:ext cx="855663"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b="1"/>
              <a:t>b</a:t>
            </a:r>
            <a:r>
              <a:rPr lang="en-US" b="1" baseline="-25000"/>
              <a:t>msb</a:t>
            </a:r>
          </a:p>
        </p:txBody>
      </p:sp>
      <p:sp>
        <p:nvSpPr>
          <p:cNvPr id="9231" name="Rectangle 17"/>
          <p:cNvSpPr>
            <a:spLocks noChangeArrowheads="1"/>
          </p:cNvSpPr>
          <p:nvPr/>
        </p:nvSpPr>
        <p:spPr bwMode="auto">
          <a:xfrm>
            <a:off x="3048001" y="4014087"/>
            <a:ext cx="4343399" cy="762000"/>
          </a:xfrm>
          <a:prstGeom prst="rect">
            <a:avLst/>
          </a:prstGeom>
          <a:solidFill>
            <a:schemeClr val="accent6">
              <a:lumMod val="25000"/>
              <a:lumOff val="75000"/>
            </a:schemeClr>
          </a:solidFill>
          <a:ln w="9525">
            <a:solidFill>
              <a:schemeClr val="tx1"/>
            </a:solidFill>
            <a:miter lim="800000"/>
            <a:headEnd/>
            <a:tailEnd/>
          </a:ln>
        </p:spPr>
        <p:txBody>
          <a:bodyPr wrap="none" anchor="ctr"/>
          <a:lstStyle/>
          <a:p>
            <a:pPr algn="ctr"/>
            <a:r>
              <a:rPr lang="en-US" dirty="0">
                <a:solidFill>
                  <a:srgbClr val="3366FF"/>
                </a:solidFill>
              </a:rPr>
              <a:t>It’s OK to waste this space</a:t>
            </a:r>
          </a:p>
        </p:txBody>
      </p:sp>
      <p:sp>
        <p:nvSpPr>
          <p:cNvPr id="9232" name="Text Box 18"/>
          <p:cNvSpPr txBox="1">
            <a:spLocks noChangeArrowheads="1"/>
          </p:cNvSpPr>
          <p:nvPr/>
        </p:nvSpPr>
        <p:spPr bwMode="auto">
          <a:xfrm>
            <a:off x="5014913" y="4942775"/>
            <a:ext cx="5524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b="1"/>
              <a:t>b…</a:t>
            </a:r>
          </a:p>
        </p:txBody>
      </p:sp>
      <p:sp>
        <p:nvSpPr>
          <p:cNvPr id="9233" name="Text Box 19"/>
          <p:cNvSpPr txBox="1">
            <a:spLocks noChangeArrowheads="1"/>
          </p:cNvSpPr>
          <p:nvPr/>
        </p:nvSpPr>
        <p:spPr bwMode="auto">
          <a:xfrm>
            <a:off x="6324600" y="4942775"/>
            <a:ext cx="5524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b="1"/>
              <a:t>b…</a:t>
            </a:r>
          </a:p>
        </p:txBody>
      </p:sp>
      <p:sp>
        <p:nvSpPr>
          <p:cNvPr id="9234" name="Text Box 20"/>
          <p:cNvSpPr txBox="1">
            <a:spLocks noChangeArrowheads="1"/>
          </p:cNvSpPr>
          <p:nvPr/>
        </p:nvSpPr>
        <p:spPr bwMode="auto">
          <a:xfrm>
            <a:off x="7834313" y="3582260"/>
            <a:ext cx="4445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b="1"/>
              <a:t>+0</a:t>
            </a:r>
          </a:p>
        </p:txBody>
      </p:sp>
      <p:sp>
        <p:nvSpPr>
          <p:cNvPr id="9235" name="Text Box 21"/>
          <p:cNvSpPr txBox="1">
            <a:spLocks noChangeArrowheads="1"/>
          </p:cNvSpPr>
          <p:nvPr/>
        </p:nvSpPr>
        <p:spPr bwMode="auto">
          <a:xfrm>
            <a:off x="6324600" y="3621947"/>
            <a:ext cx="44450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b="1"/>
              <a:t>+1</a:t>
            </a:r>
          </a:p>
        </p:txBody>
      </p:sp>
      <p:sp>
        <p:nvSpPr>
          <p:cNvPr id="9236" name="Text Box 22"/>
          <p:cNvSpPr txBox="1">
            <a:spLocks noChangeArrowheads="1"/>
          </p:cNvSpPr>
          <p:nvPr/>
        </p:nvSpPr>
        <p:spPr bwMode="auto">
          <a:xfrm>
            <a:off x="4965700" y="3636235"/>
            <a:ext cx="4445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b="1"/>
              <a:t>+2</a:t>
            </a:r>
          </a:p>
        </p:txBody>
      </p:sp>
      <p:sp>
        <p:nvSpPr>
          <p:cNvPr id="9237" name="Text Box 23"/>
          <p:cNvSpPr txBox="1">
            <a:spLocks noChangeArrowheads="1"/>
          </p:cNvSpPr>
          <p:nvPr/>
        </p:nvSpPr>
        <p:spPr bwMode="auto">
          <a:xfrm>
            <a:off x="3505200" y="3636235"/>
            <a:ext cx="4445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b="1"/>
              <a:t>+3</a:t>
            </a:r>
          </a:p>
        </p:txBody>
      </p:sp>
      <p:sp>
        <p:nvSpPr>
          <p:cNvPr id="5" name="Title 4"/>
          <p:cNvSpPr>
            <a:spLocks noGrp="1"/>
          </p:cNvSpPr>
          <p:nvPr>
            <p:ph type="title"/>
          </p:nvPr>
        </p:nvSpPr>
        <p:spPr/>
        <p:txBody>
          <a:bodyPr/>
          <a:lstStyle/>
          <a:p>
            <a:r>
              <a:rPr lang="en-US" dirty="0"/>
              <a:t>Why Alignment Rules Matter</a:t>
            </a:r>
          </a:p>
        </p:txBody>
      </p:sp>
      <p:cxnSp>
        <p:nvCxnSpPr>
          <p:cNvPr id="8" name="Elbow Connector 7"/>
          <p:cNvCxnSpPr>
            <a:endCxn id="9222" idx="1"/>
          </p:cNvCxnSpPr>
          <p:nvPr/>
        </p:nvCxnSpPr>
        <p:spPr>
          <a:xfrm rot="5400000">
            <a:off x="2564977" y="3557636"/>
            <a:ext cx="2082477" cy="1116427"/>
          </a:xfrm>
          <a:prstGeom prst="bentConnector4">
            <a:avLst>
              <a:gd name="adj1" fmla="val -873"/>
              <a:gd name="adj2" fmla="val 120476"/>
            </a:avLst>
          </a:prstGeom>
          <a:ln>
            <a:headEnd type="none"/>
            <a:tailEnd type="arrow"/>
          </a:ln>
        </p:spPr>
        <p:style>
          <a:lnRef idx="2">
            <a:schemeClr val="accent1"/>
          </a:lnRef>
          <a:fillRef idx="0">
            <a:schemeClr val="accent1"/>
          </a:fillRef>
          <a:effectRef idx="1">
            <a:schemeClr val="accent1"/>
          </a:effectRef>
          <a:fontRef idx="minor">
            <a:schemeClr val="tx1"/>
          </a:fontRef>
        </p:style>
      </p:cxnSp>
      <p:cxnSp>
        <p:nvCxnSpPr>
          <p:cNvPr id="14" name="Elbow Connector 13"/>
          <p:cNvCxnSpPr/>
          <p:nvPr/>
        </p:nvCxnSpPr>
        <p:spPr>
          <a:xfrm>
            <a:off x="5189399" y="2751555"/>
            <a:ext cx="3356114" cy="1237104"/>
          </a:xfrm>
          <a:prstGeom prst="bentConnector3">
            <a:avLst>
              <a:gd name="adj1" fmla="val 99462"/>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Oval Callout 15"/>
          <p:cNvSpPr/>
          <p:nvPr/>
        </p:nvSpPr>
        <p:spPr>
          <a:xfrm>
            <a:off x="1670726" y="5538088"/>
            <a:ext cx="1726742" cy="1056733"/>
          </a:xfrm>
          <a:prstGeom prst="wedgeEllipseCallout">
            <a:avLst>
              <a:gd name="adj1" fmla="val 31980"/>
              <a:gd name="adj2" fmla="val -55568"/>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Now, how to load </a:t>
            </a:r>
            <a:r>
              <a:rPr lang="en-US" dirty="0" err="1"/>
              <a:t>s.b</a:t>
            </a:r>
            <a:r>
              <a:rPr lang="en-US" dirty="0"/>
              <a:t> is obvious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231">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852112" y="2291145"/>
            <a:ext cx="2817813" cy="4840287"/>
            <a:chOff x="2254250" y="1710673"/>
            <a:chExt cx="2817813" cy="4840287"/>
          </a:xfrm>
        </p:grpSpPr>
        <p:sp>
          <p:nvSpPr>
            <p:cNvPr id="10242" name="Rectangle 4"/>
            <p:cNvSpPr>
              <a:spLocks noChangeArrowheads="1"/>
            </p:cNvSpPr>
            <p:nvPr/>
          </p:nvSpPr>
          <p:spPr bwMode="auto">
            <a:xfrm>
              <a:off x="2819400" y="1750360"/>
              <a:ext cx="1524000" cy="3810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0243" name="Rectangle 5"/>
            <p:cNvSpPr>
              <a:spLocks noChangeArrowheads="1"/>
            </p:cNvSpPr>
            <p:nvPr/>
          </p:nvSpPr>
          <p:spPr bwMode="auto">
            <a:xfrm>
              <a:off x="2819400" y="2131360"/>
              <a:ext cx="1524000" cy="3810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0244" name="Rectangle 6"/>
            <p:cNvSpPr>
              <a:spLocks noChangeArrowheads="1"/>
            </p:cNvSpPr>
            <p:nvPr/>
          </p:nvSpPr>
          <p:spPr bwMode="auto">
            <a:xfrm>
              <a:off x="2819400" y="2512360"/>
              <a:ext cx="1524000" cy="3810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0245" name="Rectangle 7"/>
            <p:cNvSpPr>
              <a:spLocks noChangeArrowheads="1"/>
            </p:cNvSpPr>
            <p:nvPr/>
          </p:nvSpPr>
          <p:spPr bwMode="auto">
            <a:xfrm>
              <a:off x="2819400" y="2893360"/>
              <a:ext cx="1524000" cy="3810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0246" name="Rectangle 8"/>
            <p:cNvSpPr>
              <a:spLocks noChangeArrowheads="1"/>
            </p:cNvSpPr>
            <p:nvPr/>
          </p:nvSpPr>
          <p:spPr bwMode="auto">
            <a:xfrm>
              <a:off x="2819400" y="4417360"/>
              <a:ext cx="1524000" cy="3810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0247" name="Rectangle 9"/>
            <p:cNvSpPr>
              <a:spLocks noChangeArrowheads="1"/>
            </p:cNvSpPr>
            <p:nvPr/>
          </p:nvSpPr>
          <p:spPr bwMode="auto">
            <a:xfrm>
              <a:off x="2819400" y="4798360"/>
              <a:ext cx="1524000" cy="3810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grpSp>
          <p:nvGrpSpPr>
            <p:cNvPr id="10248" name="Group 10"/>
            <p:cNvGrpSpPr>
              <a:grpSpLocks/>
            </p:cNvGrpSpPr>
            <p:nvPr/>
          </p:nvGrpSpPr>
          <p:grpSpPr bwMode="auto">
            <a:xfrm>
              <a:off x="2819400" y="3234673"/>
              <a:ext cx="1524000" cy="1465262"/>
              <a:chOff x="1776" y="1799"/>
              <a:chExt cx="960" cy="923"/>
            </a:xfrm>
          </p:grpSpPr>
          <p:sp>
            <p:nvSpPr>
              <p:cNvPr id="10263" name="Rectangle 11"/>
              <p:cNvSpPr>
                <a:spLocks noChangeArrowheads="1"/>
              </p:cNvSpPr>
              <p:nvPr/>
            </p:nvSpPr>
            <p:spPr bwMode="auto">
              <a:xfrm>
                <a:off x="1776" y="1824"/>
                <a:ext cx="960" cy="72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lang="en-US" b="1"/>
              </a:p>
            </p:txBody>
          </p:sp>
          <p:sp>
            <p:nvSpPr>
              <p:cNvPr id="10264" name="Text Box 12"/>
              <p:cNvSpPr txBox="1">
                <a:spLocks noChangeArrowheads="1"/>
              </p:cNvSpPr>
              <p:nvPr/>
            </p:nvSpPr>
            <p:spPr bwMode="auto">
              <a:xfrm>
                <a:off x="2196" y="1799"/>
                <a:ext cx="156" cy="9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b="1"/>
                  <a:t>.</a:t>
                </a:r>
              </a:p>
              <a:p>
                <a:pPr eaLnBrk="1" hangingPunct="1"/>
                <a:r>
                  <a:rPr lang="en-US" b="1"/>
                  <a:t>.</a:t>
                </a:r>
              </a:p>
              <a:p>
                <a:pPr eaLnBrk="1" hangingPunct="1"/>
                <a:r>
                  <a:rPr lang="en-US" b="1"/>
                  <a:t>.</a:t>
                </a:r>
              </a:p>
              <a:p>
                <a:pPr eaLnBrk="1" hangingPunct="1"/>
                <a:r>
                  <a:rPr lang="en-US" b="1"/>
                  <a:t>.</a:t>
                </a:r>
              </a:p>
              <a:p>
                <a:pPr eaLnBrk="1" hangingPunct="1"/>
                <a:endParaRPr lang="en-US" b="1"/>
              </a:p>
            </p:txBody>
          </p:sp>
        </p:grpSp>
        <p:sp>
          <p:nvSpPr>
            <p:cNvPr id="10249" name="Text Box 13"/>
            <p:cNvSpPr txBox="1">
              <a:spLocks noChangeArrowheads="1"/>
            </p:cNvSpPr>
            <p:nvPr/>
          </p:nvSpPr>
          <p:spPr bwMode="auto">
            <a:xfrm>
              <a:off x="2254250" y="1786873"/>
              <a:ext cx="5651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b="1"/>
                <a:t>100</a:t>
              </a:r>
            </a:p>
          </p:txBody>
        </p:sp>
        <p:sp>
          <p:nvSpPr>
            <p:cNvPr id="10250" name="Text Box 14"/>
            <p:cNvSpPr txBox="1">
              <a:spLocks noChangeArrowheads="1"/>
            </p:cNvSpPr>
            <p:nvPr/>
          </p:nvSpPr>
          <p:spPr bwMode="auto">
            <a:xfrm>
              <a:off x="2254250" y="2145648"/>
              <a:ext cx="5651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b="1"/>
                <a:t>104</a:t>
              </a:r>
            </a:p>
          </p:txBody>
        </p:sp>
        <p:sp>
          <p:nvSpPr>
            <p:cNvPr id="10251" name="Text Box 15"/>
            <p:cNvSpPr txBox="1">
              <a:spLocks noChangeArrowheads="1"/>
            </p:cNvSpPr>
            <p:nvPr/>
          </p:nvSpPr>
          <p:spPr bwMode="auto">
            <a:xfrm>
              <a:off x="2254250" y="2526648"/>
              <a:ext cx="5651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b="1"/>
                <a:t>108</a:t>
              </a:r>
            </a:p>
          </p:txBody>
        </p:sp>
        <p:sp>
          <p:nvSpPr>
            <p:cNvPr id="10252" name="Text Box 16"/>
            <p:cNvSpPr txBox="1">
              <a:spLocks noChangeArrowheads="1"/>
            </p:cNvSpPr>
            <p:nvPr/>
          </p:nvSpPr>
          <p:spPr bwMode="auto">
            <a:xfrm>
              <a:off x="2254250" y="2907648"/>
              <a:ext cx="5651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b="1"/>
                <a:t>112</a:t>
              </a:r>
            </a:p>
          </p:txBody>
        </p:sp>
        <p:sp>
          <p:nvSpPr>
            <p:cNvPr id="10253" name="Text Box 17"/>
            <p:cNvSpPr txBox="1">
              <a:spLocks noChangeArrowheads="1"/>
            </p:cNvSpPr>
            <p:nvPr/>
          </p:nvSpPr>
          <p:spPr bwMode="auto">
            <a:xfrm>
              <a:off x="2286000" y="4431648"/>
              <a:ext cx="5651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b="1"/>
                <a:t>128</a:t>
              </a:r>
            </a:p>
          </p:txBody>
        </p:sp>
        <p:sp>
          <p:nvSpPr>
            <p:cNvPr id="10254" name="Text Box 18"/>
            <p:cNvSpPr txBox="1">
              <a:spLocks noChangeArrowheads="1"/>
            </p:cNvSpPr>
            <p:nvPr/>
          </p:nvSpPr>
          <p:spPr bwMode="auto">
            <a:xfrm>
              <a:off x="2286000" y="4812648"/>
              <a:ext cx="5651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b="1"/>
                <a:t>132</a:t>
              </a:r>
            </a:p>
          </p:txBody>
        </p:sp>
        <p:sp>
          <p:nvSpPr>
            <p:cNvPr id="10255" name="Text Box 19"/>
            <p:cNvSpPr txBox="1">
              <a:spLocks noChangeArrowheads="1"/>
            </p:cNvSpPr>
            <p:nvPr/>
          </p:nvSpPr>
          <p:spPr bwMode="auto">
            <a:xfrm>
              <a:off x="4481513" y="1710673"/>
              <a:ext cx="5905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b="1"/>
                <a:t>a[0]</a:t>
              </a:r>
            </a:p>
          </p:txBody>
        </p:sp>
        <p:sp>
          <p:nvSpPr>
            <p:cNvPr id="10256" name="Text Box 20"/>
            <p:cNvSpPr txBox="1">
              <a:spLocks noChangeArrowheads="1"/>
            </p:cNvSpPr>
            <p:nvPr/>
          </p:nvSpPr>
          <p:spPr bwMode="auto">
            <a:xfrm>
              <a:off x="4464050" y="2069448"/>
              <a:ext cx="5905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b="1"/>
                <a:t>a[1]</a:t>
              </a:r>
            </a:p>
          </p:txBody>
        </p:sp>
        <p:sp>
          <p:nvSpPr>
            <p:cNvPr id="10257" name="Text Box 21"/>
            <p:cNvSpPr txBox="1">
              <a:spLocks noChangeArrowheads="1"/>
            </p:cNvSpPr>
            <p:nvPr/>
          </p:nvSpPr>
          <p:spPr bwMode="auto">
            <a:xfrm>
              <a:off x="4464050" y="2436160"/>
              <a:ext cx="5905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b="1"/>
                <a:t>a[2]</a:t>
              </a:r>
            </a:p>
          </p:txBody>
        </p:sp>
        <p:sp>
          <p:nvSpPr>
            <p:cNvPr id="10258" name="Text Box 22"/>
            <p:cNvSpPr txBox="1">
              <a:spLocks noChangeArrowheads="1"/>
            </p:cNvSpPr>
            <p:nvPr/>
          </p:nvSpPr>
          <p:spPr bwMode="auto">
            <a:xfrm>
              <a:off x="4464050" y="2817160"/>
              <a:ext cx="5905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b="1"/>
                <a:t>a[3]</a:t>
              </a:r>
            </a:p>
          </p:txBody>
        </p:sp>
        <p:sp>
          <p:nvSpPr>
            <p:cNvPr id="10259" name="Text Box 23"/>
            <p:cNvSpPr txBox="1">
              <a:spLocks noChangeArrowheads="1"/>
            </p:cNvSpPr>
            <p:nvPr/>
          </p:nvSpPr>
          <p:spPr bwMode="auto">
            <a:xfrm>
              <a:off x="4464050" y="4355448"/>
              <a:ext cx="5905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b="1"/>
                <a:t>a[7]</a:t>
              </a:r>
            </a:p>
          </p:txBody>
        </p:sp>
        <p:sp>
          <p:nvSpPr>
            <p:cNvPr id="10260" name="Text Box 24"/>
            <p:cNvSpPr txBox="1">
              <a:spLocks noChangeArrowheads="1"/>
            </p:cNvSpPr>
            <p:nvPr/>
          </p:nvSpPr>
          <p:spPr bwMode="auto">
            <a:xfrm>
              <a:off x="4464050" y="4736448"/>
              <a:ext cx="5905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b="1"/>
                <a:t>a[8]</a:t>
              </a:r>
            </a:p>
          </p:txBody>
        </p:sp>
        <p:sp>
          <p:nvSpPr>
            <p:cNvPr id="10261" name="Rectangle 25"/>
            <p:cNvSpPr>
              <a:spLocks noChangeArrowheads="1"/>
            </p:cNvSpPr>
            <p:nvPr/>
          </p:nvSpPr>
          <p:spPr bwMode="auto">
            <a:xfrm>
              <a:off x="2819400" y="5179360"/>
              <a:ext cx="1524000" cy="10668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0262" name="Text Box 26"/>
            <p:cNvSpPr txBox="1">
              <a:spLocks noChangeArrowheads="1"/>
            </p:cNvSpPr>
            <p:nvPr/>
          </p:nvSpPr>
          <p:spPr bwMode="auto">
            <a:xfrm>
              <a:off x="3505200" y="5085698"/>
              <a:ext cx="247650" cy="1465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b="1"/>
                <a:t>.</a:t>
              </a:r>
            </a:p>
            <a:p>
              <a:pPr eaLnBrk="1" hangingPunct="1"/>
              <a:r>
                <a:rPr lang="en-US" b="1"/>
                <a:t>.</a:t>
              </a:r>
            </a:p>
            <a:p>
              <a:pPr eaLnBrk="1" hangingPunct="1"/>
              <a:r>
                <a:rPr lang="en-US" b="1"/>
                <a:t>.</a:t>
              </a:r>
            </a:p>
            <a:p>
              <a:pPr eaLnBrk="1" hangingPunct="1"/>
              <a:r>
                <a:rPr lang="en-US" b="1"/>
                <a:t>.</a:t>
              </a:r>
            </a:p>
            <a:p>
              <a:pPr eaLnBrk="1" hangingPunct="1"/>
              <a:endParaRPr lang="en-US" b="1"/>
            </a:p>
          </p:txBody>
        </p:sp>
      </p:grpSp>
      <p:sp>
        <p:nvSpPr>
          <p:cNvPr id="3" name="Title 2"/>
          <p:cNvSpPr>
            <a:spLocks noGrp="1"/>
          </p:cNvSpPr>
          <p:nvPr>
            <p:ph type="title"/>
          </p:nvPr>
        </p:nvSpPr>
        <p:spPr/>
        <p:txBody>
          <a:bodyPr/>
          <a:lstStyle/>
          <a:p>
            <a:r>
              <a:rPr lang="en-US" dirty="0"/>
              <a:t>Accessing Array Operands</a:t>
            </a:r>
          </a:p>
        </p:txBody>
      </p:sp>
      <p:sp>
        <p:nvSpPr>
          <p:cNvPr id="4" name="Content Placeholder 3"/>
          <p:cNvSpPr>
            <a:spLocks noGrp="1"/>
          </p:cNvSpPr>
          <p:nvPr>
            <p:ph idx="1"/>
          </p:nvPr>
        </p:nvSpPr>
        <p:spPr>
          <a:xfrm>
            <a:off x="1808164" y="1786874"/>
            <a:ext cx="1973305" cy="4339290"/>
          </a:xfrm>
        </p:spPr>
        <p:txBody>
          <a:bodyPr/>
          <a:lstStyle/>
          <a:p>
            <a:pPr marL="0" indent="0">
              <a:buNone/>
            </a:pPr>
            <a:r>
              <a:rPr lang="en-US" dirty="0" err="1"/>
              <a:t>int</a:t>
            </a:r>
            <a:r>
              <a:rPr lang="en-US" dirty="0"/>
              <a:t> a[100];</a:t>
            </a:r>
          </a:p>
        </p:txBody>
      </p:sp>
      <p:sp>
        <p:nvSpPr>
          <p:cNvPr id="5" name="TextBox 4"/>
          <p:cNvSpPr txBox="1"/>
          <p:nvPr/>
        </p:nvSpPr>
        <p:spPr>
          <a:xfrm>
            <a:off x="6804849" y="2355992"/>
            <a:ext cx="3665399" cy="2585323"/>
          </a:xfrm>
          <a:prstGeom prst="rect">
            <a:avLst/>
          </a:prstGeom>
          <a:noFill/>
        </p:spPr>
        <p:txBody>
          <a:bodyPr wrap="square" rtlCol="0">
            <a:spAutoFit/>
          </a:bodyPr>
          <a:lstStyle/>
          <a:p>
            <a:r>
              <a:rPr lang="en-US" dirty="0"/>
              <a:t>One approach, use </a:t>
            </a:r>
            <a:r>
              <a:rPr lang="en-US" dirty="0" err="1"/>
              <a:t>base+offset</a:t>
            </a:r>
            <a:endParaRPr lang="en-US" dirty="0"/>
          </a:p>
          <a:p>
            <a:endParaRPr lang="en-US" dirty="0"/>
          </a:p>
          <a:p>
            <a:r>
              <a:rPr lang="en-US" b="1" dirty="0"/>
              <a:t>     r</a:t>
            </a:r>
            <a:r>
              <a:rPr lang="en-US" b="1" baseline="-25000" dirty="0"/>
              <a:t>1</a:t>
            </a:r>
            <a:r>
              <a:rPr lang="en-US" b="1" dirty="0"/>
              <a:t> = 100; </a:t>
            </a:r>
            <a:r>
              <a:rPr lang="en-US" dirty="0"/>
              <a:t>// i.e. </a:t>
            </a:r>
            <a:r>
              <a:rPr lang="en-US" b="1" dirty="0"/>
              <a:t>r</a:t>
            </a:r>
            <a:r>
              <a:rPr lang="en-US" b="1" baseline="-25000" dirty="0"/>
              <a:t>1</a:t>
            </a:r>
            <a:r>
              <a:rPr lang="en-US" b="1" dirty="0"/>
              <a:t> = a;</a:t>
            </a:r>
          </a:p>
          <a:p>
            <a:endParaRPr lang="en-US" dirty="0"/>
          </a:p>
          <a:p>
            <a:r>
              <a:rPr lang="en-US" dirty="0"/>
              <a:t>To load a[8]</a:t>
            </a:r>
          </a:p>
          <a:p>
            <a:endParaRPr lang="en-US" dirty="0"/>
          </a:p>
          <a:p>
            <a:r>
              <a:rPr lang="en-US" dirty="0"/>
              <a:t>     </a:t>
            </a:r>
            <a:r>
              <a:rPr lang="en-US" dirty="0" err="1"/>
              <a:t>ld</a:t>
            </a:r>
            <a:r>
              <a:rPr lang="en-US" dirty="0"/>
              <a:t> r</a:t>
            </a:r>
            <a:r>
              <a:rPr lang="en-US" baseline="-25000" dirty="0"/>
              <a:t>8</a:t>
            </a:r>
            <a:r>
              <a:rPr lang="en-US" dirty="0"/>
              <a:t>, 32(r</a:t>
            </a:r>
            <a:r>
              <a:rPr lang="en-US" baseline="-25000" dirty="0"/>
              <a:t>1</a:t>
            </a:r>
            <a:r>
              <a:rPr lang="en-US" dirty="0"/>
              <a:t>)</a:t>
            </a:r>
          </a:p>
          <a:p>
            <a:endParaRPr lang="en-US" dirty="0"/>
          </a:p>
          <a:p>
            <a:r>
              <a:rPr lang="en-US" dirty="0">
                <a:solidFill>
                  <a:schemeClr val="accent1">
                    <a:lumMod val="60000"/>
                    <a:lumOff val="40000"/>
                  </a:schemeClr>
                </a:solidFill>
              </a:rPr>
              <a:t>Is this the best we can do?</a:t>
            </a:r>
          </a:p>
        </p:txBody>
      </p:sp>
    </p:spTree>
    <p:extLst>
      <p:ext uri="{BB962C8B-B14F-4D97-AF65-F5344CB8AC3E}">
        <p14:creationId xmlns:p14="http://schemas.microsoft.com/office/powerpoint/2010/main" val="1995952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Typical Array Use	</a:t>
            </a:r>
          </a:p>
        </p:txBody>
      </p:sp>
      <p:sp>
        <p:nvSpPr>
          <p:cNvPr id="3" name="Content Placeholder 2"/>
          <p:cNvSpPr>
            <a:spLocks noGrp="1"/>
          </p:cNvSpPr>
          <p:nvPr>
            <p:ph idx="1"/>
          </p:nvPr>
        </p:nvSpPr>
        <p:spPr/>
        <p:txBody>
          <a:bodyPr/>
          <a:lstStyle/>
          <a:p>
            <a:pPr marL="0" indent="0">
              <a:buNone/>
            </a:pPr>
            <a:r>
              <a:rPr lang="en-US" dirty="0"/>
              <a:t>• How do we typically use arrays?</a:t>
            </a:r>
          </a:p>
          <a:p>
            <a:pPr marL="0" indent="0">
              <a:buNone/>
            </a:pPr>
            <a:r>
              <a:rPr lang="en-US" dirty="0"/>
              <a:t>        loop</a:t>
            </a:r>
            <a:br>
              <a:rPr lang="en-US" dirty="0"/>
            </a:br>
            <a:r>
              <a:rPr lang="en-US" dirty="0"/>
              <a:t>	c[</a:t>
            </a:r>
            <a:r>
              <a:rPr lang="en-US" dirty="0" err="1"/>
              <a:t>i</a:t>
            </a:r>
            <a:r>
              <a:rPr lang="en-US" dirty="0"/>
              <a:t>] = a[</a:t>
            </a:r>
            <a:r>
              <a:rPr lang="en-US" dirty="0" err="1"/>
              <a:t>i</a:t>
            </a:r>
            <a:r>
              <a:rPr lang="en-US" dirty="0"/>
              <a:t>]</a:t>
            </a:r>
            <a:br>
              <a:rPr lang="en-US" dirty="0"/>
            </a:br>
            <a:r>
              <a:rPr lang="en-US" dirty="0"/>
              <a:t>	</a:t>
            </a:r>
            <a:r>
              <a:rPr lang="mr-IN" dirty="0"/>
              <a:t>…</a:t>
            </a:r>
            <a:br>
              <a:rPr lang="en-US" dirty="0"/>
            </a:br>
            <a:r>
              <a:rPr lang="en-US" dirty="0"/>
              <a:t>	</a:t>
            </a:r>
            <a:r>
              <a:rPr lang="en-US" dirty="0" err="1"/>
              <a:t>i</a:t>
            </a:r>
            <a:r>
              <a:rPr lang="en-US" dirty="0"/>
              <a:t> = </a:t>
            </a:r>
            <a:r>
              <a:rPr lang="en-US" dirty="0" err="1"/>
              <a:t>i</a:t>
            </a:r>
            <a:r>
              <a:rPr lang="en-US" dirty="0"/>
              <a:t> + 1</a:t>
            </a:r>
            <a:br>
              <a:rPr lang="en-US" dirty="0"/>
            </a:br>
            <a:r>
              <a:rPr lang="en-US" dirty="0"/>
              <a:t>        end loop</a:t>
            </a:r>
          </a:p>
          <a:p>
            <a:pPr marL="0" indent="0">
              <a:buNone/>
            </a:pPr>
            <a:r>
              <a:rPr lang="en-US" dirty="0"/>
              <a:t>• Looks like it’s time for a new addressing mode</a:t>
            </a:r>
          </a:p>
          <a:p>
            <a:pPr marL="0" indent="0">
              <a:buNone/>
            </a:pPr>
            <a:r>
              <a:rPr lang="en-US" dirty="0"/>
              <a:t>• Let’s implement </a:t>
            </a:r>
            <a:r>
              <a:rPr lang="en-US" dirty="0" err="1"/>
              <a:t>base+index</a:t>
            </a:r>
            <a:r>
              <a:rPr lang="en-US" dirty="0"/>
              <a:t> addressing</a:t>
            </a:r>
          </a:p>
        </p:txBody>
      </p:sp>
      <p:sp>
        <p:nvSpPr>
          <p:cNvPr id="4" name="Oval Callout 3"/>
          <p:cNvSpPr/>
          <p:nvPr/>
        </p:nvSpPr>
        <p:spPr>
          <a:xfrm>
            <a:off x="6815990" y="3030053"/>
            <a:ext cx="3208617" cy="1793523"/>
          </a:xfrm>
          <a:prstGeom prst="wedgeEllipseCallout">
            <a:avLst>
              <a:gd name="adj1" fmla="val -90023"/>
              <a:gd name="adj2" fmla="val -3004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Very often, our subscript is a variable!</a:t>
            </a:r>
          </a:p>
        </p:txBody>
      </p:sp>
    </p:spTree>
    <p:extLst>
      <p:ext uri="{BB962C8B-B14F-4D97-AF65-F5344CB8AC3E}">
        <p14:creationId xmlns:p14="http://schemas.microsoft.com/office/powerpoint/2010/main" val="197113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Meet Today's Attendance Quiz</a:t>
            </a:r>
          </a:p>
        </p:txBody>
      </p:sp>
      <p:sp>
        <p:nvSpPr>
          <p:cNvPr id="3" name="Content Placeholder 2"/>
          <p:cNvSpPr>
            <a:spLocks noGrp="1"/>
          </p:cNvSpPr>
          <p:nvPr>
            <p:ph idx="1"/>
          </p:nvPr>
        </p:nvSpPr>
        <p:spPr/>
        <p:txBody>
          <a:bodyPr/>
          <a:lstStyle/>
          <a:p>
            <a:r>
              <a:rPr lang="en-US" dirty="0"/>
              <a:t>Look on Canvas in Assignments for</a:t>
            </a:r>
          </a:p>
          <a:p>
            <a:pPr lvl="1"/>
            <a:r>
              <a:rPr lang="en-US" dirty="0"/>
              <a:t>Attendance Quiz 8-22 (for practice)</a:t>
            </a:r>
          </a:p>
          <a:p>
            <a:r>
              <a:rPr lang="en-US" dirty="0"/>
              <a:t>You can take it during the lecture</a:t>
            </a:r>
          </a:p>
          <a:p>
            <a:r>
              <a:rPr lang="en-US" dirty="0"/>
              <a:t>You'll find the answers in the lecture</a:t>
            </a:r>
          </a:p>
          <a:p>
            <a:r>
              <a:rPr lang="cs-CZ" dirty="0" err="1"/>
              <a:t>You</a:t>
            </a:r>
            <a:r>
              <a:rPr lang="cs-CZ" dirty="0"/>
              <a:t> </a:t>
            </a:r>
            <a:r>
              <a:rPr lang="cs-CZ" dirty="0" err="1"/>
              <a:t>might</a:t>
            </a:r>
            <a:r>
              <a:rPr lang="cs-CZ" dirty="0"/>
              <a:t> </a:t>
            </a:r>
            <a:r>
              <a:rPr lang="cs-CZ" dirty="0" err="1"/>
              <a:t>need</a:t>
            </a:r>
            <a:r>
              <a:rPr lang="cs-CZ" dirty="0"/>
              <a:t> </a:t>
            </a:r>
            <a:r>
              <a:rPr lang="cs-CZ" dirty="0" err="1"/>
              <a:t>this</a:t>
            </a:r>
            <a:r>
              <a:rPr lang="cs-CZ" dirty="0"/>
              <a:t> </a:t>
            </a:r>
            <a:r>
              <a:rPr lang="cs-CZ" dirty="0" err="1"/>
              <a:t>number</a:t>
            </a:r>
            <a:r>
              <a:rPr lang="cs-CZ" dirty="0"/>
              <a:t>: 49,283</a:t>
            </a:r>
            <a:endParaRPr lang="en-US" dirty="0"/>
          </a:p>
        </p:txBody>
      </p:sp>
    </p:spTree>
    <p:extLst>
      <p:ext uri="{BB962C8B-B14F-4D97-AF65-F5344CB8AC3E}">
        <p14:creationId xmlns:p14="http://schemas.microsoft.com/office/powerpoint/2010/main" val="3948199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dissolv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dissolv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852112" y="2291145"/>
            <a:ext cx="2817813" cy="4840287"/>
            <a:chOff x="2254250" y="1710673"/>
            <a:chExt cx="2817813" cy="4840287"/>
          </a:xfrm>
        </p:grpSpPr>
        <p:sp>
          <p:nvSpPr>
            <p:cNvPr id="10242" name="Rectangle 4"/>
            <p:cNvSpPr>
              <a:spLocks noChangeArrowheads="1"/>
            </p:cNvSpPr>
            <p:nvPr/>
          </p:nvSpPr>
          <p:spPr bwMode="auto">
            <a:xfrm>
              <a:off x="2819400" y="1750360"/>
              <a:ext cx="1524000" cy="3810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0243" name="Rectangle 5"/>
            <p:cNvSpPr>
              <a:spLocks noChangeArrowheads="1"/>
            </p:cNvSpPr>
            <p:nvPr/>
          </p:nvSpPr>
          <p:spPr bwMode="auto">
            <a:xfrm>
              <a:off x="2819400" y="2131360"/>
              <a:ext cx="1524000" cy="3810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0244" name="Rectangle 6"/>
            <p:cNvSpPr>
              <a:spLocks noChangeArrowheads="1"/>
            </p:cNvSpPr>
            <p:nvPr/>
          </p:nvSpPr>
          <p:spPr bwMode="auto">
            <a:xfrm>
              <a:off x="2819400" y="2512360"/>
              <a:ext cx="1524000" cy="3810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0245" name="Rectangle 7"/>
            <p:cNvSpPr>
              <a:spLocks noChangeArrowheads="1"/>
            </p:cNvSpPr>
            <p:nvPr/>
          </p:nvSpPr>
          <p:spPr bwMode="auto">
            <a:xfrm>
              <a:off x="2819400" y="2893360"/>
              <a:ext cx="1524000" cy="3810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0246" name="Rectangle 8"/>
            <p:cNvSpPr>
              <a:spLocks noChangeArrowheads="1"/>
            </p:cNvSpPr>
            <p:nvPr/>
          </p:nvSpPr>
          <p:spPr bwMode="auto">
            <a:xfrm>
              <a:off x="2819400" y="4417360"/>
              <a:ext cx="1524000" cy="3810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0247" name="Rectangle 9"/>
            <p:cNvSpPr>
              <a:spLocks noChangeArrowheads="1"/>
            </p:cNvSpPr>
            <p:nvPr/>
          </p:nvSpPr>
          <p:spPr bwMode="auto">
            <a:xfrm>
              <a:off x="2819400" y="4798360"/>
              <a:ext cx="1524000" cy="3810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grpSp>
          <p:nvGrpSpPr>
            <p:cNvPr id="10248" name="Group 10"/>
            <p:cNvGrpSpPr>
              <a:grpSpLocks/>
            </p:cNvGrpSpPr>
            <p:nvPr/>
          </p:nvGrpSpPr>
          <p:grpSpPr bwMode="auto">
            <a:xfrm>
              <a:off x="2819400" y="3234673"/>
              <a:ext cx="1524000" cy="1465262"/>
              <a:chOff x="1776" y="1799"/>
              <a:chExt cx="960" cy="923"/>
            </a:xfrm>
          </p:grpSpPr>
          <p:sp>
            <p:nvSpPr>
              <p:cNvPr id="10263" name="Rectangle 11"/>
              <p:cNvSpPr>
                <a:spLocks noChangeArrowheads="1"/>
              </p:cNvSpPr>
              <p:nvPr/>
            </p:nvSpPr>
            <p:spPr bwMode="auto">
              <a:xfrm>
                <a:off x="1776" y="1824"/>
                <a:ext cx="960" cy="72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lang="en-US" b="1"/>
              </a:p>
            </p:txBody>
          </p:sp>
          <p:sp>
            <p:nvSpPr>
              <p:cNvPr id="10264" name="Text Box 12"/>
              <p:cNvSpPr txBox="1">
                <a:spLocks noChangeArrowheads="1"/>
              </p:cNvSpPr>
              <p:nvPr/>
            </p:nvSpPr>
            <p:spPr bwMode="auto">
              <a:xfrm>
                <a:off x="2196" y="1799"/>
                <a:ext cx="156" cy="9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b="1"/>
                  <a:t>.</a:t>
                </a:r>
              </a:p>
              <a:p>
                <a:pPr eaLnBrk="1" hangingPunct="1"/>
                <a:r>
                  <a:rPr lang="en-US" b="1"/>
                  <a:t>.</a:t>
                </a:r>
              </a:p>
              <a:p>
                <a:pPr eaLnBrk="1" hangingPunct="1"/>
                <a:r>
                  <a:rPr lang="en-US" b="1"/>
                  <a:t>.</a:t>
                </a:r>
              </a:p>
              <a:p>
                <a:pPr eaLnBrk="1" hangingPunct="1"/>
                <a:r>
                  <a:rPr lang="en-US" b="1"/>
                  <a:t>.</a:t>
                </a:r>
              </a:p>
              <a:p>
                <a:pPr eaLnBrk="1" hangingPunct="1"/>
                <a:endParaRPr lang="en-US" b="1"/>
              </a:p>
            </p:txBody>
          </p:sp>
        </p:grpSp>
        <p:sp>
          <p:nvSpPr>
            <p:cNvPr id="10249" name="Text Box 13"/>
            <p:cNvSpPr txBox="1">
              <a:spLocks noChangeArrowheads="1"/>
            </p:cNvSpPr>
            <p:nvPr/>
          </p:nvSpPr>
          <p:spPr bwMode="auto">
            <a:xfrm>
              <a:off x="2254250" y="1786873"/>
              <a:ext cx="5651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b="1"/>
                <a:t>100</a:t>
              </a:r>
            </a:p>
          </p:txBody>
        </p:sp>
        <p:sp>
          <p:nvSpPr>
            <p:cNvPr id="10250" name="Text Box 14"/>
            <p:cNvSpPr txBox="1">
              <a:spLocks noChangeArrowheads="1"/>
            </p:cNvSpPr>
            <p:nvPr/>
          </p:nvSpPr>
          <p:spPr bwMode="auto">
            <a:xfrm>
              <a:off x="2254250" y="2145648"/>
              <a:ext cx="5651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b="1"/>
                <a:t>104</a:t>
              </a:r>
            </a:p>
          </p:txBody>
        </p:sp>
        <p:sp>
          <p:nvSpPr>
            <p:cNvPr id="10251" name="Text Box 15"/>
            <p:cNvSpPr txBox="1">
              <a:spLocks noChangeArrowheads="1"/>
            </p:cNvSpPr>
            <p:nvPr/>
          </p:nvSpPr>
          <p:spPr bwMode="auto">
            <a:xfrm>
              <a:off x="2254250" y="2526648"/>
              <a:ext cx="5651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b="1"/>
                <a:t>108</a:t>
              </a:r>
            </a:p>
          </p:txBody>
        </p:sp>
        <p:sp>
          <p:nvSpPr>
            <p:cNvPr id="10252" name="Text Box 16"/>
            <p:cNvSpPr txBox="1">
              <a:spLocks noChangeArrowheads="1"/>
            </p:cNvSpPr>
            <p:nvPr/>
          </p:nvSpPr>
          <p:spPr bwMode="auto">
            <a:xfrm>
              <a:off x="2254250" y="2907648"/>
              <a:ext cx="5651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b="1"/>
                <a:t>112</a:t>
              </a:r>
            </a:p>
          </p:txBody>
        </p:sp>
        <p:sp>
          <p:nvSpPr>
            <p:cNvPr id="10253" name="Text Box 17"/>
            <p:cNvSpPr txBox="1">
              <a:spLocks noChangeArrowheads="1"/>
            </p:cNvSpPr>
            <p:nvPr/>
          </p:nvSpPr>
          <p:spPr bwMode="auto">
            <a:xfrm>
              <a:off x="2286000" y="4431648"/>
              <a:ext cx="5651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b="1"/>
                <a:t>128</a:t>
              </a:r>
            </a:p>
          </p:txBody>
        </p:sp>
        <p:sp>
          <p:nvSpPr>
            <p:cNvPr id="10254" name="Text Box 18"/>
            <p:cNvSpPr txBox="1">
              <a:spLocks noChangeArrowheads="1"/>
            </p:cNvSpPr>
            <p:nvPr/>
          </p:nvSpPr>
          <p:spPr bwMode="auto">
            <a:xfrm>
              <a:off x="2286000" y="4812648"/>
              <a:ext cx="5651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b="1"/>
                <a:t>132</a:t>
              </a:r>
            </a:p>
          </p:txBody>
        </p:sp>
        <p:sp>
          <p:nvSpPr>
            <p:cNvPr id="10255" name="Text Box 19"/>
            <p:cNvSpPr txBox="1">
              <a:spLocks noChangeArrowheads="1"/>
            </p:cNvSpPr>
            <p:nvPr/>
          </p:nvSpPr>
          <p:spPr bwMode="auto">
            <a:xfrm>
              <a:off x="4481513" y="1710673"/>
              <a:ext cx="5905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b="1"/>
                <a:t>a[0]</a:t>
              </a:r>
            </a:p>
          </p:txBody>
        </p:sp>
        <p:sp>
          <p:nvSpPr>
            <p:cNvPr id="10256" name="Text Box 20"/>
            <p:cNvSpPr txBox="1">
              <a:spLocks noChangeArrowheads="1"/>
            </p:cNvSpPr>
            <p:nvPr/>
          </p:nvSpPr>
          <p:spPr bwMode="auto">
            <a:xfrm>
              <a:off x="4464050" y="2069448"/>
              <a:ext cx="5905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b="1"/>
                <a:t>a[1]</a:t>
              </a:r>
            </a:p>
          </p:txBody>
        </p:sp>
        <p:sp>
          <p:nvSpPr>
            <p:cNvPr id="10257" name="Text Box 21"/>
            <p:cNvSpPr txBox="1">
              <a:spLocks noChangeArrowheads="1"/>
            </p:cNvSpPr>
            <p:nvPr/>
          </p:nvSpPr>
          <p:spPr bwMode="auto">
            <a:xfrm>
              <a:off x="4464050" y="2436160"/>
              <a:ext cx="5905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b="1"/>
                <a:t>a[2]</a:t>
              </a:r>
            </a:p>
          </p:txBody>
        </p:sp>
        <p:sp>
          <p:nvSpPr>
            <p:cNvPr id="10258" name="Text Box 22"/>
            <p:cNvSpPr txBox="1">
              <a:spLocks noChangeArrowheads="1"/>
            </p:cNvSpPr>
            <p:nvPr/>
          </p:nvSpPr>
          <p:spPr bwMode="auto">
            <a:xfrm>
              <a:off x="4464050" y="2817160"/>
              <a:ext cx="5905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b="1"/>
                <a:t>a[3]</a:t>
              </a:r>
            </a:p>
          </p:txBody>
        </p:sp>
        <p:sp>
          <p:nvSpPr>
            <p:cNvPr id="10259" name="Text Box 23"/>
            <p:cNvSpPr txBox="1">
              <a:spLocks noChangeArrowheads="1"/>
            </p:cNvSpPr>
            <p:nvPr/>
          </p:nvSpPr>
          <p:spPr bwMode="auto">
            <a:xfrm>
              <a:off x="4464050" y="4355448"/>
              <a:ext cx="5905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b="1"/>
                <a:t>a[7]</a:t>
              </a:r>
            </a:p>
          </p:txBody>
        </p:sp>
        <p:sp>
          <p:nvSpPr>
            <p:cNvPr id="10260" name="Text Box 24"/>
            <p:cNvSpPr txBox="1">
              <a:spLocks noChangeArrowheads="1"/>
            </p:cNvSpPr>
            <p:nvPr/>
          </p:nvSpPr>
          <p:spPr bwMode="auto">
            <a:xfrm>
              <a:off x="4464050" y="4736448"/>
              <a:ext cx="5905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b="1"/>
                <a:t>a[8]</a:t>
              </a:r>
            </a:p>
          </p:txBody>
        </p:sp>
        <p:sp>
          <p:nvSpPr>
            <p:cNvPr id="10261" name="Rectangle 25"/>
            <p:cNvSpPr>
              <a:spLocks noChangeArrowheads="1"/>
            </p:cNvSpPr>
            <p:nvPr/>
          </p:nvSpPr>
          <p:spPr bwMode="auto">
            <a:xfrm>
              <a:off x="2819400" y="5179360"/>
              <a:ext cx="1524000" cy="10668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0262" name="Text Box 26"/>
            <p:cNvSpPr txBox="1">
              <a:spLocks noChangeArrowheads="1"/>
            </p:cNvSpPr>
            <p:nvPr/>
          </p:nvSpPr>
          <p:spPr bwMode="auto">
            <a:xfrm>
              <a:off x="3505200" y="5085698"/>
              <a:ext cx="247650" cy="1465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b="1"/>
                <a:t>.</a:t>
              </a:r>
            </a:p>
            <a:p>
              <a:pPr eaLnBrk="1" hangingPunct="1"/>
              <a:r>
                <a:rPr lang="en-US" b="1"/>
                <a:t>.</a:t>
              </a:r>
            </a:p>
            <a:p>
              <a:pPr eaLnBrk="1" hangingPunct="1"/>
              <a:r>
                <a:rPr lang="en-US" b="1"/>
                <a:t>.</a:t>
              </a:r>
            </a:p>
            <a:p>
              <a:pPr eaLnBrk="1" hangingPunct="1"/>
              <a:r>
                <a:rPr lang="en-US" b="1"/>
                <a:t>.</a:t>
              </a:r>
            </a:p>
            <a:p>
              <a:pPr eaLnBrk="1" hangingPunct="1"/>
              <a:endParaRPr lang="en-US" b="1"/>
            </a:p>
          </p:txBody>
        </p:sp>
      </p:grpSp>
      <p:sp>
        <p:nvSpPr>
          <p:cNvPr id="3" name="Title 2"/>
          <p:cNvSpPr>
            <a:spLocks noGrp="1"/>
          </p:cNvSpPr>
          <p:nvPr>
            <p:ph type="title"/>
          </p:nvPr>
        </p:nvSpPr>
        <p:spPr/>
        <p:txBody>
          <a:bodyPr/>
          <a:lstStyle/>
          <a:p>
            <a:r>
              <a:rPr lang="en-US" dirty="0"/>
              <a:t>Accessing Array Operands</a:t>
            </a:r>
          </a:p>
        </p:txBody>
      </p:sp>
      <p:sp>
        <p:nvSpPr>
          <p:cNvPr id="4" name="Content Placeholder 3"/>
          <p:cNvSpPr>
            <a:spLocks noGrp="1"/>
          </p:cNvSpPr>
          <p:nvPr>
            <p:ph idx="1"/>
          </p:nvPr>
        </p:nvSpPr>
        <p:spPr>
          <a:xfrm>
            <a:off x="1808164" y="1786874"/>
            <a:ext cx="1973305" cy="4339290"/>
          </a:xfrm>
        </p:spPr>
        <p:txBody>
          <a:bodyPr/>
          <a:lstStyle/>
          <a:p>
            <a:pPr marL="0" indent="0">
              <a:buNone/>
            </a:pPr>
            <a:r>
              <a:rPr lang="en-US" dirty="0" err="1"/>
              <a:t>int</a:t>
            </a:r>
            <a:r>
              <a:rPr lang="en-US" dirty="0"/>
              <a:t> a[100];</a:t>
            </a:r>
          </a:p>
        </p:txBody>
      </p:sp>
      <p:sp>
        <p:nvSpPr>
          <p:cNvPr id="5" name="TextBox 4"/>
          <p:cNvSpPr txBox="1"/>
          <p:nvPr/>
        </p:nvSpPr>
        <p:spPr>
          <a:xfrm>
            <a:off x="6804849" y="2355992"/>
            <a:ext cx="3665399" cy="2862323"/>
          </a:xfrm>
          <a:prstGeom prst="rect">
            <a:avLst/>
          </a:prstGeom>
          <a:noFill/>
        </p:spPr>
        <p:txBody>
          <a:bodyPr wrap="square" rtlCol="0">
            <a:spAutoFit/>
          </a:bodyPr>
          <a:lstStyle/>
          <a:p>
            <a:r>
              <a:rPr lang="en-US" dirty="0"/>
              <a:t>With </a:t>
            </a:r>
            <a:r>
              <a:rPr lang="en-US" dirty="0" err="1"/>
              <a:t>base+index</a:t>
            </a:r>
            <a:r>
              <a:rPr lang="en-US" dirty="0"/>
              <a:t> mode</a:t>
            </a:r>
          </a:p>
          <a:p>
            <a:endParaRPr lang="en-US" dirty="0"/>
          </a:p>
          <a:p>
            <a:r>
              <a:rPr lang="en-US" dirty="0"/>
              <a:t>     r</a:t>
            </a:r>
            <a:r>
              <a:rPr lang="en-US" baseline="-25000" dirty="0"/>
              <a:t>1</a:t>
            </a:r>
            <a:r>
              <a:rPr lang="en-US" dirty="0"/>
              <a:t> = 100</a:t>
            </a:r>
            <a:br>
              <a:rPr lang="en-US" dirty="0"/>
            </a:br>
            <a:r>
              <a:rPr lang="en-US" dirty="0"/>
              <a:t>     r</a:t>
            </a:r>
            <a:r>
              <a:rPr lang="en-US" baseline="-25000" dirty="0"/>
              <a:t>2</a:t>
            </a:r>
            <a:r>
              <a:rPr lang="en-US" dirty="0"/>
              <a:t> = </a:t>
            </a:r>
            <a:r>
              <a:rPr lang="en-US" dirty="0" err="1"/>
              <a:t>i</a:t>
            </a:r>
            <a:r>
              <a:rPr lang="en-US" dirty="0"/>
              <a:t> * 4</a:t>
            </a:r>
          </a:p>
          <a:p>
            <a:endParaRPr lang="en-US" dirty="0"/>
          </a:p>
          <a:p>
            <a:r>
              <a:rPr lang="en-US" dirty="0"/>
              <a:t>To load a[8]</a:t>
            </a:r>
          </a:p>
          <a:p>
            <a:endParaRPr lang="en-US" dirty="0"/>
          </a:p>
          <a:p>
            <a:r>
              <a:rPr lang="en-US" dirty="0"/>
              <a:t>     </a:t>
            </a:r>
            <a:r>
              <a:rPr lang="en-US" dirty="0" err="1"/>
              <a:t>ld</a:t>
            </a:r>
            <a:r>
              <a:rPr lang="en-US" dirty="0"/>
              <a:t> r</a:t>
            </a:r>
            <a:r>
              <a:rPr lang="en-US" baseline="-25000" dirty="0"/>
              <a:t>8</a:t>
            </a:r>
            <a:r>
              <a:rPr lang="en-US" dirty="0"/>
              <a:t>, r</a:t>
            </a:r>
            <a:r>
              <a:rPr lang="en-US" baseline="-25000" dirty="0"/>
              <a:t>2</a:t>
            </a:r>
            <a:r>
              <a:rPr lang="en-US" dirty="0"/>
              <a:t>(r</a:t>
            </a:r>
            <a:r>
              <a:rPr lang="en-US" baseline="-25000" dirty="0"/>
              <a:t>1</a:t>
            </a:r>
            <a:r>
              <a:rPr lang="en-US" dirty="0"/>
              <a:t>)</a:t>
            </a:r>
          </a:p>
          <a:p>
            <a:endParaRPr lang="en-US" dirty="0"/>
          </a:p>
          <a:p>
            <a:r>
              <a:rPr lang="en-US" dirty="0"/>
              <a:t>Using base + index</a:t>
            </a:r>
          </a:p>
        </p:txBody>
      </p:sp>
      <p:sp>
        <p:nvSpPr>
          <p:cNvPr id="29" name="Oval Callout 28"/>
          <p:cNvSpPr/>
          <p:nvPr/>
        </p:nvSpPr>
        <p:spPr>
          <a:xfrm>
            <a:off x="8630424" y="2811138"/>
            <a:ext cx="2037577" cy="1172986"/>
          </a:xfrm>
          <a:prstGeom prst="wedgeEllipseCallout">
            <a:avLst>
              <a:gd name="adj1" fmla="val -78541"/>
              <a:gd name="adj2" fmla="val 1009"/>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Why?</a:t>
            </a:r>
          </a:p>
        </p:txBody>
      </p:sp>
    </p:spTree>
    <p:extLst>
      <p:ext uri="{BB962C8B-B14F-4D97-AF65-F5344CB8AC3E}">
        <p14:creationId xmlns:p14="http://schemas.microsoft.com/office/powerpoint/2010/main" val="3969411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2106942" y="1701085"/>
            <a:ext cx="8275309" cy="4572619"/>
          </a:xfrm>
        </p:spPr>
        <p:txBody>
          <a:bodyPr/>
          <a:lstStyle/>
          <a:p>
            <a:pPr>
              <a:buFont typeface="Arial" panose="020B0604020202020204" pitchFamily="34" charset="0"/>
              <a:buChar char="•"/>
            </a:pPr>
            <a:r>
              <a:rPr lang="en-US" dirty="0">
                <a:solidFill>
                  <a:schemeClr val="tx1"/>
                </a:solidFill>
              </a:rPr>
              <a:t>Say we have a 32-bit register, R1, that contains the value 1 in twos-complement.</a:t>
            </a:r>
          </a:p>
          <a:p>
            <a:pPr>
              <a:buFont typeface="Arial" panose="020B0604020202020204" pitchFamily="34" charset="0"/>
              <a:buChar char="•"/>
            </a:pPr>
            <a:r>
              <a:rPr lang="en-US" dirty="0">
                <a:solidFill>
                  <a:schemeClr val="tx1"/>
                </a:solidFill>
              </a:rPr>
              <a:t>We store that register in an (aligned) memory location</a:t>
            </a:r>
          </a:p>
          <a:p>
            <a:pPr marL="0" indent="0">
              <a:buNone/>
            </a:pPr>
            <a:r>
              <a:rPr lang="en-US" dirty="0">
                <a:solidFill>
                  <a:schemeClr val="tx1"/>
                </a:solidFill>
              </a:rPr>
              <a:t>	ST    R1,Mem[100]</a:t>
            </a:r>
          </a:p>
          <a:p>
            <a:pPr>
              <a:buFont typeface="Arial" panose="020B0604020202020204" pitchFamily="34" charset="0"/>
              <a:buChar char="•"/>
            </a:pPr>
            <a:r>
              <a:rPr lang="en-US" dirty="0">
                <a:solidFill>
                  <a:schemeClr val="tx1"/>
                </a:solidFill>
              </a:rPr>
              <a:t>The value is stored in addresses 100-103 (of course).  </a:t>
            </a:r>
          </a:p>
          <a:p>
            <a:pPr>
              <a:buFont typeface="Arial" panose="020B0604020202020204" pitchFamily="34" charset="0"/>
              <a:buChar char="•"/>
            </a:pPr>
            <a:r>
              <a:rPr lang="en-US" dirty="0">
                <a:solidFill>
                  <a:schemeClr val="tx1"/>
                </a:solidFill>
              </a:rPr>
              <a:t>Which byte contains the 1?  (The other 3 will be zero, right?)</a:t>
            </a:r>
          </a:p>
        </p:txBody>
      </p:sp>
      <p:sp>
        <p:nvSpPr>
          <p:cNvPr id="9222" name="Rectangle 8"/>
          <p:cNvSpPr>
            <a:spLocks noChangeArrowheads="1"/>
          </p:cNvSpPr>
          <p:nvPr/>
        </p:nvSpPr>
        <p:spPr bwMode="auto">
          <a:xfrm>
            <a:off x="3005959" y="5892703"/>
            <a:ext cx="5715000" cy="7620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9223" name="Line 9"/>
          <p:cNvSpPr>
            <a:spLocks noChangeShapeType="1"/>
          </p:cNvSpPr>
          <p:nvPr/>
        </p:nvSpPr>
        <p:spPr bwMode="auto">
          <a:xfrm>
            <a:off x="5901559" y="5892703"/>
            <a:ext cx="0" cy="7620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224" name="Line 10"/>
          <p:cNvSpPr>
            <a:spLocks noChangeShapeType="1"/>
          </p:cNvSpPr>
          <p:nvPr/>
        </p:nvSpPr>
        <p:spPr bwMode="auto">
          <a:xfrm>
            <a:off x="4529959" y="5892703"/>
            <a:ext cx="0" cy="7620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225" name="Line 11"/>
          <p:cNvSpPr>
            <a:spLocks noChangeShapeType="1"/>
          </p:cNvSpPr>
          <p:nvPr/>
        </p:nvSpPr>
        <p:spPr bwMode="auto">
          <a:xfrm>
            <a:off x="7349359" y="5892703"/>
            <a:ext cx="0" cy="7620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234" name="Text Box 20"/>
          <p:cNvSpPr txBox="1">
            <a:spLocks noChangeArrowheads="1"/>
          </p:cNvSpPr>
          <p:nvPr/>
        </p:nvSpPr>
        <p:spPr bwMode="auto">
          <a:xfrm>
            <a:off x="7811323" y="5423128"/>
            <a:ext cx="569387"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b="1" dirty="0"/>
              <a:t>100</a:t>
            </a:r>
          </a:p>
        </p:txBody>
      </p:sp>
      <p:sp>
        <p:nvSpPr>
          <p:cNvPr id="9235" name="Text Box 21"/>
          <p:cNvSpPr txBox="1">
            <a:spLocks noChangeArrowheads="1"/>
          </p:cNvSpPr>
          <p:nvPr/>
        </p:nvSpPr>
        <p:spPr bwMode="auto">
          <a:xfrm>
            <a:off x="6301610" y="5462816"/>
            <a:ext cx="569387"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b="1" dirty="0"/>
              <a:t>101</a:t>
            </a:r>
          </a:p>
        </p:txBody>
      </p:sp>
      <p:sp>
        <p:nvSpPr>
          <p:cNvPr id="9236" name="Text Box 22"/>
          <p:cNvSpPr txBox="1">
            <a:spLocks noChangeArrowheads="1"/>
          </p:cNvSpPr>
          <p:nvPr/>
        </p:nvSpPr>
        <p:spPr bwMode="auto">
          <a:xfrm>
            <a:off x="4942710" y="5477103"/>
            <a:ext cx="569387"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b="1" dirty="0"/>
              <a:t>102</a:t>
            </a:r>
          </a:p>
        </p:txBody>
      </p:sp>
      <p:sp>
        <p:nvSpPr>
          <p:cNvPr id="9237" name="Text Box 23"/>
          <p:cNvSpPr txBox="1">
            <a:spLocks noChangeArrowheads="1"/>
          </p:cNvSpPr>
          <p:nvPr/>
        </p:nvSpPr>
        <p:spPr bwMode="auto">
          <a:xfrm>
            <a:off x="3482210" y="5477103"/>
            <a:ext cx="569387"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b="1" dirty="0"/>
              <a:t>103</a:t>
            </a:r>
          </a:p>
        </p:txBody>
      </p:sp>
      <p:sp>
        <p:nvSpPr>
          <p:cNvPr id="5" name="Title 4"/>
          <p:cNvSpPr>
            <a:spLocks noGrp="1"/>
          </p:cNvSpPr>
          <p:nvPr>
            <p:ph type="title"/>
          </p:nvPr>
        </p:nvSpPr>
        <p:spPr/>
        <p:txBody>
          <a:bodyPr/>
          <a:lstStyle/>
          <a:p>
            <a:r>
              <a:rPr lang="en-US" dirty="0" err="1"/>
              <a:t>Endianness</a:t>
            </a:r>
            <a:endParaRPr lang="en-US" dirty="0"/>
          </a:p>
        </p:txBody>
      </p:sp>
      <p:sp>
        <p:nvSpPr>
          <p:cNvPr id="4" name="Oval Callout 3">
            <a:extLst>
              <a:ext uri="{FF2B5EF4-FFF2-40B4-BE49-F238E27FC236}">
                <a16:creationId xmlns:a16="http://schemas.microsoft.com/office/drawing/2014/main" id="{6CA68DBB-29FE-1440-8607-C34A3B24A219}"/>
              </a:ext>
            </a:extLst>
          </p:cNvPr>
          <p:cNvSpPr/>
          <p:nvPr/>
        </p:nvSpPr>
        <p:spPr>
          <a:xfrm>
            <a:off x="9007366" y="5792460"/>
            <a:ext cx="1040524" cy="744974"/>
          </a:xfrm>
          <a:prstGeom prst="wedgeEllipseCallout">
            <a:avLst>
              <a:gd name="adj1" fmla="val -135984"/>
              <a:gd name="adj2" fmla="val 2017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Or this one?</a:t>
            </a:r>
          </a:p>
        </p:txBody>
      </p:sp>
      <p:sp>
        <p:nvSpPr>
          <p:cNvPr id="31" name="Oval Callout 30">
            <a:extLst>
              <a:ext uri="{FF2B5EF4-FFF2-40B4-BE49-F238E27FC236}">
                <a16:creationId xmlns:a16="http://schemas.microsoft.com/office/drawing/2014/main" id="{B061823C-6DE0-DB4B-B11C-7A41E01C49A1}"/>
              </a:ext>
            </a:extLst>
          </p:cNvPr>
          <p:cNvSpPr/>
          <p:nvPr/>
        </p:nvSpPr>
        <p:spPr>
          <a:xfrm>
            <a:off x="1862888" y="5827069"/>
            <a:ext cx="1040524" cy="744974"/>
          </a:xfrm>
          <a:prstGeom prst="wedgeEllipseCallout">
            <a:avLst>
              <a:gd name="adj1" fmla="val 129672"/>
              <a:gd name="adj2" fmla="val 10299"/>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This one?</a:t>
            </a:r>
          </a:p>
        </p:txBody>
      </p:sp>
    </p:spTree>
    <p:extLst>
      <p:ext uri="{BB962C8B-B14F-4D97-AF65-F5344CB8AC3E}">
        <p14:creationId xmlns:p14="http://schemas.microsoft.com/office/powerpoint/2010/main" val="3965485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dissolv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dissolve">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dissolve">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dissolve">
                                      <p:cBhvr>
                                        <p:cTn id="22" dur="500"/>
                                        <p:tgtEl>
                                          <p:spTgt spid="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dissolve">
                                      <p:cBhvr>
                                        <p:cTn id="27" dur="500"/>
                                        <p:tgtEl>
                                          <p:spTgt spid="31"/>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dissolve">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4" grpId="0" animBg="1"/>
      <p:bldP spid="3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2106942" y="1701084"/>
            <a:ext cx="8275309" cy="4951964"/>
          </a:xfrm>
        </p:spPr>
        <p:txBody>
          <a:bodyPr>
            <a:normAutofit lnSpcReduction="10000"/>
          </a:bodyPr>
          <a:lstStyle/>
          <a:p>
            <a:pPr marL="0" indent="0">
              <a:buNone/>
            </a:pPr>
            <a:r>
              <a:rPr lang="en-US" dirty="0">
                <a:solidFill>
                  <a:srgbClr val="FF0000"/>
                </a:solidFill>
              </a:rPr>
              <a:t>Tip: Endianness often shows up in byte-addressable memories because we can lift single bytes out of longer data types</a:t>
            </a:r>
          </a:p>
          <a:p>
            <a:pPr marL="0" indent="0">
              <a:buNone/>
            </a:pPr>
            <a:r>
              <a:rPr lang="en-US" dirty="0"/>
              <a:t>Little Endian </a:t>
            </a:r>
            <a:r>
              <a:rPr lang="en-US" dirty="0">
                <a:sym typeface="Wingdings"/>
              </a:rPr>
              <a:t> addresses the LSB of the word</a:t>
            </a:r>
          </a:p>
          <a:p>
            <a:pPr marL="0" indent="0">
              <a:buNone/>
            </a:pPr>
            <a:r>
              <a:rPr lang="en-US" dirty="0">
                <a:sym typeface="Wingdings"/>
              </a:rPr>
              <a:t>	int b = 0x11223344;</a:t>
            </a:r>
          </a:p>
          <a:p>
            <a:pPr marL="0" indent="0">
              <a:buNone/>
            </a:pPr>
            <a:endParaRPr lang="en-US" dirty="0">
              <a:sym typeface="Wingdings"/>
            </a:endParaRPr>
          </a:p>
          <a:p>
            <a:pPr marL="0" indent="0">
              <a:buNone/>
            </a:pPr>
            <a:endParaRPr lang="en-US" dirty="0">
              <a:sym typeface="Wingdings"/>
            </a:endParaRPr>
          </a:p>
          <a:p>
            <a:pPr marL="0" indent="0">
              <a:buNone/>
            </a:pPr>
            <a:endParaRPr lang="en-US" dirty="0">
              <a:sym typeface="Wingdings"/>
            </a:endParaRPr>
          </a:p>
          <a:p>
            <a:pPr marL="0" indent="0">
              <a:buNone/>
            </a:pPr>
            <a:endParaRPr lang="en-US" dirty="0">
              <a:sym typeface="Wingdings"/>
            </a:endParaRPr>
          </a:p>
          <a:p>
            <a:pPr marL="0" indent="0">
              <a:buNone/>
            </a:pPr>
            <a:r>
              <a:rPr lang="en-US" dirty="0"/>
              <a:t>Big Endian </a:t>
            </a:r>
            <a:r>
              <a:rPr lang="en-US" dirty="0">
                <a:sym typeface="Wingdings"/>
              </a:rPr>
              <a:t> addresses the MSB of the word</a:t>
            </a:r>
          </a:p>
          <a:p>
            <a:pPr marL="0" indent="0">
              <a:buNone/>
            </a:pPr>
            <a:endParaRPr lang="en-US" dirty="0"/>
          </a:p>
        </p:txBody>
      </p:sp>
      <p:sp>
        <p:nvSpPr>
          <p:cNvPr id="9218" name="Rectangle 4"/>
          <p:cNvSpPr>
            <a:spLocks noChangeArrowheads="1"/>
          </p:cNvSpPr>
          <p:nvPr/>
        </p:nvSpPr>
        <p:spPr bwMode="auto">
          <a:xfrm>
            <a:off x="3026979" y="4476542"/>
            <a:ext cx="5715000" cy="7620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9219" name="Line 5"/>
          <p:cNvSpPr>
            <a:spLocks noChangeShapeType="1"/>
          </p:cNvSpPr>
          <p:nvPr/>
        </p:nvSpPr>
        <p:spPr bwMode="auto">
          <a:xfrm>
            <a:off x="5922579" y="4476542"/>
            <a:ext cx="0" cy="762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220" name="Line 6"/>
          <p:cNvSpPr>
            <a:spLocks noChangeShapeType="1"/>
          </p:cNvSpPr>
          <p:nvPr/>
        </p:nvSpPr>
        <p:spPr bwMode="auto">
          <a:xfrm>
            <a:off x="4550979" y="4476542"/>
            <a:ext cx="0" cy="762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221" name="Line 7"/>
          <p:cNvSpPr>
            <a:spLocks noChangeShapeType="1"/>
          </p:cNvSpPr>
          <p:nvPr/>
        </p:nvSpPr>
        <p:spPr bwMode="auto">
          <a:xfrm>
            <a:off x="7370379" y="4476542"/>
            <a:ext cx="0" cy="762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222" name="Rectangle 8"/>
          <p:cNvSpPr>
            <a:spLocks noChangeArrowheads="1"/>
          </p:cNvSpPr>
          <p:nvPr/>
        </p:nvSpPr>
        <p:spPr bwMode="auto">
          <a:xfrm>
            <a:off x="3026979" y="5238542"/>
            <a:ext cx="5715000" cy="7620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9223" name="Line 9"/>
          <p:cNvSpPr>
            <a:spLocks noChangeShapeType="1"/>
          </p:cNvSpPr>
          <p:nvPr/>
        </p:nvSpPr>
        <p:spPr bwMode="auto">
          <a:xfrm>
            <a:off x="5922579" y="5238542"/>
            <a:ext cx="0" cy="762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224" name="Line 10"/>
          <p:cNvSpPr>
            <a:spLocks noChangeShapeType="1"/>
          </p:cNvSpPr>
          <p:nvPr/>
        </p:nvSpPr>
        <p:spPr bwMode="auto">
          <a:xfrm>
            <a:off x="4550979" y="5238542"/>
            <a:ext cx="0" cy="762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225" name="Line 11"/>
          <p:cNvSpPr>
            <a:spLocks noChangeShapeType="1"/>
          </p:cNvSpPr>
          <p:nvPr/>
        </p:nvSpPr>
        <p:spPr bwMode="auto">
          <a:xfrm>
            <a:off x="7370379" y="5238542"/>
            <a:ext cx="0" cy="762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226" name="Text Box 12"/>
          <p:cNvSpPr txBox="1">
            <a:spLocks noChangeArrowheads="1"/>
          </p:cNvSpPr>
          <p:nvPr/>
        </p:nvSpPr>
        <p:spPr bwMode="auto">
          <a:xfrm>
            <a:off x="8880092" y="4643230"/>
            <a:ext cx="5651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b="1"/>
              <a:t>100</a:t>
            </a:r>
          </a:p>
        </p:txBody>
      </p:sp>
      <p:sp>
        <p:nvSpPr>
          <p:cNvPr id="9227" name="Text Box 13"/>
          <p:cNvSpPr txBox="1">
            <a:spLocks noChangeArrowheads="1"/>
          </p:cNvSpPr>
          <p:nvPr/>
        </p:nvSpPr>
        <p:spPr bwMode="auto">
          <a:xfrm>
            <a:off x="8894379" y="5329030"/>
            <a:ext cx="5651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b="1"/>
              <a:t>104</a:t>
            </a:r>
          </a:p>
        </p:txBody>
      </p:sp>
      <p:sp>
        <p:nvSpPr>
          <p:cNvPr id="9228" name="Text Box 14"/>
          <p:cNvSpPr txBox="1">
            <a:spLocks noChangeArrowheads="1"/>
          </p:cNvSpPr>
          <p:nvPr/>
        </p:nvSpPr>
        <p:spPr bwMode="auto">
          <a:xfrm>
            <a:off x="7965692" y="4665455"/>
            <a:ext cx="3111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b="1"/>
              <a:t>a</a:t>
            </a:r>
          </a:p>
        </p:txBody>
      </p:sp>
      <p:sp>
        <p:nvSpPr>
          <p:cNvPr id="9229" name="Text Box 15"/>
          <p:cNvSpPr txBox="1">
            <a:spLocks noChangeArrowheads="1"/>
          </p:cNvSpPr>
          <p:nvPr/>
        </p:nvSpPr>
        <p:spPr bwMode="auto">
          <a:xfrm>
            <a:off x="7790800" y="5405230"/>
            <a:ext cx="544513"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b="1" dirty="0" err="1"/>
              <a:t>b</a:t>
            </a:r>
            <a:r>
              <a:rPr lang="en-US" b="1" baseline="-25000" dirty="0" err="1"/>
              <a:t>lsb</a:t>
            </a:r>
            <a:endParaRPr lang="en-US" b="1" baseline="-25000" dirty="0"/>
          </a:p>
        </p:txBody>
      </p:sp>
      <p:sp>
        <p:nvSpPr>
          <p:cNvPr id="9230" name="Text Box 16"/>
          <p:cNvSpPr txBox="1">
            <a:spLocks noChangeArrowheads="1"/>
          </p:cNvSpPr>
          <p:nvPr/>
        </p:nvSpPr>
        <p:spPr bwMode="auto">
          <a:xfrm>
            <a:off x="3407980" y="5405230"/>
            <a:ext cx="855663"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b="1" dirty="0" err="1"/>
              <a:t>b</a:t>
            </a:r>
            <a:r>
              <a:rPr lang="en-US" b="1" baseline="-25000" dirty="0" err="1"/>
              <a:t>msb</a:t>
            </a:r>
            <a:endParaRPr lang="en-US" b="1" baseline="-25000" dirty="0"/>
          </a:p>
        </p:txBody>
      </p:sp>
      <p:sp>
        <p:nvSpPr>
          <p:cNvPr id="9231" name="Rectangle 17"/>
          <p:cNvSpPr>
            <a:spLocks noChangeArrowheads="1"/>
          </p:cNvSpPr>
          <p:nvPr/>
        </p:nvSpPr>
        <p:spPr bwMode="auto">
          <a:xfrm>
            <a:off x="3026980" y="4476542"/>
            <a:ext cx="4343399" cy="762000"/>
          </a:xfrm>
          <a:prstGeom prst="rect">
            <a:avLst/>
          </a:prstGeom>
          <a:solidFill>
            <a:schemeClr val="accent6">
              <a:lumMod val="25000"/>
              <a:lumOff val="75000"/>
            </a:schemeClr>
          </a:solidFill>
          <a:ln w="9525">
            <a:solidFill>
              <a:schemeClr val="tx1"/>
            </a:solidFill>
            <a:miter lim="800000"/>
            <a:headEnd/>
            <a:tailEnd/>
          </a:ln>
        </p:spPr>
        <p:txBody>
          <a:bodyPr wrap="none" anchor="ctr"/>
          <a:lstStyle/>
          <a:p>
            <a:pPr algn="ctr"/>
            <a:endParaRPr lang="en-US" dirty="0">
              <a:solidFill>
                <a:srgbClr val="3366FF"/>
              </a:solidFill>
            </a:endParaRPr>
          </a:p>
        </p:txBody>
      </p:sp>
      <p:sp>
        <p:nvSpPr>
          <p:cNvPr id="9232" name="Text Box 18"/>
          <p:cNvSpPr txBox="1">
            <a:spLocks noChangeArrowheads="1"/>
          </p:cNvSpPr>
          <p:nvPr/>
        </p:nvSpPr>
        <p:spPr bwMode="auto">
          <a:xfrm>
            <a:off x="4993892" y="5405230"/>
            <a:ext cx="5524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b="1"/>
              <a:t>b…</a:t>
            </a:r>
          </a:p>
        </p:txBody>
      </p:sp>
      <p:sp>
        <p:nvSpPr>
          <p:cNvPr id="9233" name="Text Box 19"/>
          <p:cNvSpPr txBox="1">
            <a:spLocks noChangeArrowheads="1"/>
          </p:cNvSpPr>
          <p:nvPr/>
        </p:nvSpPr>
        <p:spPr bwMode="auto">
          <a:xfrm>
            <a:off x="6303579" y="5405230"/>
            <a:ext cx="5524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b="1"/>
              <a:t>b…</a:t>
            </a:r>
          </a:p>
        </p:txBody>
      </p:sp>
      <p:sp>
        <p:nvSpPr>
          <p:cNvPr id="9234" name="Text Box 20"/>
          <p:cNvSpPr txBox="1">
            <a:spLocks noChangeArrowheads="1"/>
          </p:cNvSpPr>
          <p:nvPr/>
        </p:nvSpPr>
        <p:spPr bwMode="auto">
          <a:xfrm>
            <a:off x="7813292" y="4044715"/>
            <a:ext cx="4445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b="1"/>
              <a:t>+0</a:t>
            </a:r>
          </a:p>
        </p:txBody>
      </p:sp>
      <p:sp>
        <p:nvSpPr>
          <p:cNvPr id="9235" name="Text Box 21"/>
          <p:cNvSpPr txBox="1">
            <a:spLocks noChangeArrowheads="1"/>
          </p:cNvSpPr>
          <p:nvPr/>
        </p:nvSpPr>
        <p:spPr bwMode="auto">
          <a:xfrm>
            <a:off x="6303579" y="4084402"/>
            <a:ext cx="44450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b="1"/>
              <a:t>+1</a:t>
            </a:r>
          </a:p>
        </p:txBody>
      </p:sp>
      <p:sp>
        <p:nvSpPr>
          <p:cNvPr id="9236" name="Text Box 22"/>
          <p:cNvSpPr txBox="1">
            <a:spLocks noChangeArrowheads="1"/>
          </p:cNvSpPr>
          <p:nvPr/>
        </p:nvSpPr>
        <p:spPr bwMode="auto">
          <a:xfrm>
            <a:off x="4944679" y="4098690"/>
            <a:ext cx="4445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b="1"/>
              <a:t>+2</a:t>
            </a:r>
          </a:p>
        </p:txBody>
      </p:sp>
      <p:sp>
        <p:nvSpPr>
          <p:cNvPr id="9237" name="Text Box 23"/>
          <p:cNvSpPr txBox="1">
            <a:spLocks noChangeArrowheads="1"/>
          </p:cNvSpPr>
          <p:nvPr/>
        </p:nvSpPr>
        <p:spPr bwMode="auto">
          <a:xfrm>
            <a:off x="3484179" y="4098690"/>
            <a:ext cx="4445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b="1"/>
              <a:t>+3</a:t>
            </a:r>
          </a:p>
        </p:txBody>
      </p:sp>
      <p:sp>
        <p:nvSpPr>
          <p:cNvPr id="5" name="Title 4"/>
          <p:cNvSpPr>
            <a:spLocks noGrp="1"/>
          </p:cNvSpPr>
          <p:nvPr>
            <p:ph type="title"/>
          </p:nvPr>
        </p:nvSpPr>
        <p:spPr/>
        <p:txBody>
          <a:bodyPr/>
          <a:lstStyle/>
          <a:p>
            <a:r>
              <a:rPr lang="en-US" dirty="0" err="1"/>
              <a:t>Endianness</a:t>
            </a:r>
            <a:endParaRPr lang="en-US" dirty="0"/>
          </a:p>
        </p:txBody>
      </p:sp>
      <p:sp>
        <p:nvSpPr>
          <p:cNvPr id="2" name="TextBox 1"/>
          <p:cNvSpPr txBox="1"/>
          <p:nvPr/>
        </p:nvSpPr>
        <p:spPr>
          <a:xfrm>
            <a:off x="3306764" y="5636769"/>
            <a:ext cx="579334" cy="366713"/>
          </a:xfrm>
          <a:prstGeom prst="rect">
            <a:avLst/>
          </a:prstGeom>
          <a:noFill/>
        </p:spPr>
        <p:txBody>
          <a:bodyPr wrap="square" rtlCol="0">
            <a:spAutoFit/>
          </a:bodyPr>
          <a:lstStyle/>
          <a:p>
            <a:pPr algn="ctr"/>
            <a:r>
              <a:rPr lang="en-US" dirty="0">
                <a:solidFill>
                  <a:schemeClr val="accent1">
                    <a:lumMod val="60000"/>
                    <a:lumOff val="40000"/>
                  </a:schemeClr>
                </a:solidFill>
              </a:rPr>
              <a:t>11</a:t>
            </a:r>
          </a:p>
        </p:txBody>
      </p:sp>
      <p:sp>
        <p:nvSpPr>
          <p:cNvPr id="28" name="TextBox 27"/>
          <p:cNvSpPr txBox="1"/>
          <p:nvPr/>
        </p:nvSpPr>
        <p:spPr>
          <a:xfrm>
            <a:off x="4933538" y="5636769"/>
            <a:ext cx="579334" cy="366713"/>
          </a:xfrm>
          <a:prstGeom prst="rect">
            <a:avLst/>
          </a:prstGeom>
          <a:noFill/>
        </p:spPr>
        <p:txBody>
          <a:bodyPr wrap="square" rtlCol="0">
            <a:spAutoFit/>
          </a:bodyPr>
          <a:lstStyle/>
          <a:p>
            <a:pPr algn="ctr"/>
            <a:r>
              <a:rPr lang="en-US" dirty="0">
                <a:solidFill>
                  <a:schemeClr val="accent1">
                    <a:lumMod val="60000"/>
                    <a:lumOff val="40000"/>
                  </a:schemeClr>
                </a:solidFill>
              </a:rPr>
              <a:t>22</a:t>
            </a:r>
          </a:p>
        </p:txBody>
      </p:sp>
      <p:sp>
        <p:nvSpPr>
          <p:cNvPr id="29" name="TextBox 28"/>
          <p:cNvSpPr txBox="1"/>
          <p:nvPr/>
        </p:nvSpPr>
        <p:spPr>
          <a:xfrm>
            <a:off x="6246151" y="5636769"/>
            <a:ext cx="579334" cy="366713"/>
          </a:xfrm>
          <a:prstGeom prst="rect">
            <a:avLst/>
          </a:prstGeom>
          <a:noFill/>
        </p:spPr>
        <p:txBody>
          <a:bodyPr wrap="square" rtlCol="0">
            <a:spAutoFit/>
          </a:bodyPr>
          <a:lstStyle/>
          <a:p>
            <a:pPr algn="ctr"/>
            <a:r>
              <a:rPr lang="en-US" dirty="0">
                <a:solidFill>
                  <a:schemeClr val="accent1">
                    <a:lumMod val="60000"/>
                    <a:lumOff val="40000"/>
                  </a:schemeClr>
                </a:solidFill>
              </a:rPr>
              <a:t>33</a:t>
            </a:r>
          </a:p>
        </p:txBody>
      </p:sp>
      <p:sp>
        <p:nvSpPr>
          <p:cNvPr id="30" name="TextBox 29"/>
          <p:cNvSpPr txBox="1"/>
          <p:nvPr/>
        </p:nvSpPr>
        <p:spPr>
          <a:xfrm>
            <a:off x="7697508" y="5636769"/>
            <a:ext cx="579334" cy="366713"/>
          </a:xfrm>
          <a:prstGeom prst="rect">
            <a:avLst/>
          </a:prstGeom>
          <a:noFill/>
        </p:spPr>
        <p:txBody>
          <a:bodyPr wrap="square" rtlCol="0">
            <a:spAutoFit/>
          </a:bodyPr>
          <a:lstStyle/>
          <a:p>
            <a:pPr algn="ctr"/>
            <a:r>
              <a:rPr lang="en-US" dirty="0">
                <a:solidFill>
                  <a:schemeClr val="accent1">
                    <a:lumMod val="60000"/>
                    <a:lumOff val="40000"/>
                  </a:schemeClr>
                </a:solidFill>
              </a:rPr>
              <a:t>44</a:t>
            </a:r>
          </a:p>
        </p:txBody>
      </p:sp>
      <p:sp>
        <p:nvSpPr>
          <p:cNvPr id="31" name="TextBox 30">
            <a:extLst>
              <a:ext uri="{FF2B5EF4-FFF2-40B4-BE49-F238E27FC236}">
                <a16:creationId xmlns:a16="http://schemas.microsoft.com/office/drawing/2014/main" id="{196D2B3A-6091-7D4D-8F1B-9EBC8AD0B425}"/>
              </a:ext>
            </a:extLst>
          </p:cNvPr>
          <p:cNvSpPr txBox="1"/>
          <p:nvPr/>
        </p:nvSpPr>
        <p:spPr>
          <a:xfrm>
            <a:off x="3362046" y="5216331"/>
            <a:ext cx="579334" cy="366713"/>
          </a:xfrm>
          <a:prstGeom prst="rect">
            <a:avLst/>
          </a:prstGeom>
          <a:noFill/>
        </p:spPr>
        <p:txBody>
          <a:bodyPr wrap="square" rtlCol="0">
            <a:spAutoFit/>
          </a:bodyPr>
          <a:lstStyle/>
          <a:p>
            <a:pPr algn="ctr"/>
            <a:r>
              <a:rPr lang="en-US" dirty="0">
                <a:solidFill>
                  <a:schemeClr val="accent1">
                    <a:lumMod val="60000"/>
                    <a:lumOff val="40000"/>
                  </a:schemeClr>
                </a:solidFill>
              </a:rPr>
              <a:t>44</a:t>
            </a:r>
          </a:p>
        </p:txBody>
      </p:sp>
      <p:sp>
        <p:nvSpPr>
          <p:cNvPr id="32" name="TextBox 31">
            <a:extLst>
              <a:ext uri="{FF2B5EF4-FFF2-40B4-BE49-F238E27FC236}">
                <a16:creationId xmlns:a16="http://schemas.microsoft.com/office/drawing/2014/main" id="{422B959C-0B3A-F745-B8F3-4046465F9528}"/>
              </a:ext>
            </a:extLst>
          </p:cNvPr>
          <p:cNvSpPr txBox="1"/>
          <p:nvPr/>
        </p:nvSpPr>
        <p:spPr>
          <a:xfrm>
            <a:off x="4922213" y="5216331"/>
            <a:ext cx="579334" cy="366713"/>
          </a:xfrm>
          <a:prstGeom prst="rect">
            <a:avLst/>
          </a:prstGeom>
          <a:noFill/>
        </p:spPr>
        <p:txBody>
          <a:bodyPr wrap="square" rtlCol="0">
            <a:spAutoFit/>
          </a:bodyPr>
          <a:lstStyle/>
          <a:p>
            <a:pPr algn="ctr"/>
            <a:r>
              <a:rPr lang="en-US" dirty="0">
                <a:solidFill>
                  <a:schemeClr val="accent1">
                    <a:lumMod val="60000"/>
                    <a:lumOff val="40000"/>
                  </a:schemeClr>
                </a:solidFill>
              </a:rPr>
              <a:t>33</a:t>
            </a:r>
          </a:p>
        </p:txBody>
      </p:sp>
      <p:sp>
        <p:nvSpPr>
          <p:cNvPr id="33" name="TextBox 32">
            <a:extLst>
              <a:ext uri="{FF2B5EF4-FFF2-40B4-BE49-F238E27FC236}">
                <a16:creationId xmlns:a16="http://schemas.microsoft.com/office/drawing/2014/main" id="{DFBF4ADE-2572-FD47-B939-7AC6AAC5FF99}"/>
              </a:ext>
            </a:extLst>
          </p:cNvPr>
          <p:cNvSpPr txBox="1"/>
          <p:nvPr/>
        </p:nvSpPr>
        <p:spPr>
          <a:xfrm>
            <a:off x="6247324" y="5216331"/>
            <a:ext cx="579334" cy="366713"/>
          </a:xfrm>
          <a:prstGeom prst="rect">
            <a:avLst/>
          </a:prstGeom>
          <a:noFill/>
        </p:spPr>
        <p:txBody>
          <a:bodyPr wrap="square" rtlCol="0">
            <a:spAutoFit/>
          </a:bodyPr>
          <a:lstStyle/>
          <a:p>
            <a:pPr algn="ctr"/>
            <a:r>
              <a:rPr lang="en-US" dirty="0">
                <a:solidFill>
                  <a:schemeClr val="accent1">
                    <a:lumMod val="60000"/>
                    <a:lumOff val="40000"/>
                  </a:schemeClr>
                </a:solidFill>
              </a:rPr>
              <a:t>22</a:t>
            </a:r>
          </a:p>
        </p:txBody>
      </p:sp>
      <p:sp>
        <p:nvSpPr>
          <p:cNvPr id="34" name="TextBox 33">
            <a:extLst>
              <a:ext uri="{FF2B5EF4-FFF2-40B4-BE49-F238E27FC236}">
                <a16:creationId xmlns:a16="http://schemas.microsoft.com/office/drawing/2014/main" id="{43F1582F-DAF9-E14B-B81E-1A5F4F4E9D57}"/>
              </a:ext>
            </a:extLst>
          </p:cNvPr>
          <p:cNvSpPr txBox="1"/>
          <p:nvPr/>
        </p:nvSpPr>
        <p:spPr>
          <a:xfrm>
            <a:off x="7672901" y="5216331"/>
            <a:ext cx="579334" cy="366713"/>
          </a:xfrm>
          <a:prstGeom prst="rect">
            <a:avLst/>
          </a:prstGeom>
          <a:noFill/>
        </p:spPr>
        <p:txBody>
          <a:bodyPr wrap="square" rtlCol="0">
            <a:spAutoFit/>
          </a:bodyPr>
          <a:lstStyle/>
          <a:p>
            <a:pPr algn="ctr"/>
            <a:r>
              <a:rPr lang="en-US" dirty="0">
                <a:solidFill>
                  <a:schemeClr val="accent1">
                    <a:lumMod val="60000"/>
                    <a:lumOff val="40000"/>
                  </a:schemeClr>
                </a:solidFill>
              </a:rPr>
              <a:t>11</a:t>
            </a:r>
          </a:p>
        </p:txBody>
      </p:sp>
    </p:spTree>
    <p:extLst>
      <p:ext uri="{BB962C8B-B14F-4D97-AF65-F5344CB8AC3E}">
        <p14:creationId xmlns:p14="http://schemas.microsoft.com/office/powerpoint/2010/main" val="4056999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9230"/>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9232"/>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9233"/>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9229"/>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9" presetClass="exit" presetSubtype="0" fill="hold" grpId="1" nodeType="clickEffect">
                                  <p:stCondLst>
                                    <p:cond delay="0"/>
                                  </p:stCondLst>
                                  <p:childTnLst>
                                    <p:animEffect transition="out" filter="dissolve">
                                      <p:cBhvr>
                                        <p:cTn id="30" dur="500"/>
                                        <p:tgtEl>
                                          <p:spTgt spid="2"/>
                                        </p:tgtEl>
                                      </p:cBhvr>
                                    </p:animEffect>
                                    <p:set>
                                      <p:cBhvr>
                                        <p:cTn id="31" dur="1" fill="hold">
                                          <p:stCondLst>
                                            <p:cond delay="499"/>
                                          </p:stCondLst>
                                        </p:cTn>
                                        <p:tgtEl>
                                          <p:spTgt spid="2"/>
                                        </p:tgtEl>
                                        <p:attrNameLst>
                                          <p:attrName>style.visibility</p:attrName>
                                        </p:attrNameLst>
                                      </p:cBhvr>
                                      <p:to>
                                        <p:strVal val="hidden"/>
                                      </p:to>
                                    </p:set>
                                  </p:childTnLst>
                                </p:cTn>
                              </p:par>
                              <p:par>
                                <p:cTn id="32" presetID="9" presetClass="exit" presetSubtype="0" fill="hold" grpId="1" nodeType="withEffect">
                                  <p:stCondLst>
                                    <p:cond delay="0"/>
                                  </p:stCondLst>
                                  <p:childTnLst>
                                    <p:animEffect transition="out" filter="dissolve">
                                      <p:cBhvr>
                                        <p:cTn id="33" dur="500"/>
                                        <p:tgtEl>
                                          <p:spTgt spid="28"/>
                                        </p:tgtEl>
                                      </p:cBhvr>
                                    </p:animEffect>
                                    <p:set>
                                      <p:cBhvr>
                                        <p:cTn id="34" dur="1" fill="hold">
                                          <p:stCondLst>
                                            <p:cond delay="499"/>
                                          </p:stCondLst>
                                        </p:cTn>
                                        <p:tgtEl>
                                          <p:spTgt spid="28"/>
                                        </p:tgtEl>
                                        <p:attrNameLst>
                                          <p:attrName>style.visibility</p:attrName>
                                        </p:attrNameLst>
                                      </p:cBhvr>
                                      <p:to>
                                        <p:strVal val="hidden"/>
                                      </p:to>
                                    </p:set>
                                  </p:childTnLst>
                                </p:cTn>
                              </p:par>
                              <p:par>
                                <p:cTn id="35" presetID="9" presetClass="exit" presetSubtype="0" fill="hold" grpId="1" nodeType="withEffect">
                                  <p:stCondLst>
                                    <p:cond delay="0"/>
                                  </p:stCondLst>
                                  <p:childTnLst>
                                    <p:animEffect transition="out" filter="dissolve">
                                      <p:cBhvr>
                                        <p:cTn id="36" dur="500"/>
                                        <p:tgtEl>
                                          <p:spTgt spid="29"/>
                                        </p:tgtEl>
                                      </p:cBhvr>
                                    </p:animEffect>
                                    <p:set>
                                      <p:cBhvr>
                                        <p:cTn id="37" dur="1" fill="hold">
                                          <p:stCondLst>
                                            <p:cond delay="499"/>
                                          </p:stCondLst>
                                        </p:cTn>
                                        <p:tgtEl>
                                          <p:spTgt spid="29"/>
                                        </p:tgtEl>
                                        <p:attrNameLst>
                                          <p:attrName>style.visibility</p:attrName>
                                        </p:attrNameLst>
                                      </p:cBhvr>
                                      <p:to>
                                        <p:strVal val="hidden"/>
                                      </p:to>
                                    </p:set>
                                  </p:childTnLst>
                                </p:cTn>
                              </p:par>
                              <p:par>
                                <p:cTn id="38" presetID="9" presetClass="exit" presetSubtype="0" fill="hold" grpId="1" nodeType="withEffect">
                                  <p:stCondLst>
                                    <p:cond delay="0"/>
                                  </p:stCondLst>
                                  <p:childTnLst>
                                    <p:animEffect transition="out" filter="dissolve">
                                      <p:cBhvr>
                                        <p:cTn id="39" dur="500"/>
                                        <p:tgtEl>
                                          <p:spTgt spid="30"/>
                                        </p:tgtEl>
                                      </p:cBhvr>
                                    </p:animEffect>
                                    <p:set>
                                      <p:cBhvr>
                                        <p:cTn id="40" dur="1" fill="hold">
                                          <p:stCondLst>
                                            <p:cond delay="499"/>
                                          </p:stCondLst>
                                        </p:cTn>
                                        <p:tgtEl>
                                          <p:spTgt spid="30"/>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4"/>
                                        </p:tgtEl>
                                        <p:attrNameLst>
                                          <p:attrName>style.visibility</p:attrName>
                                        </p:attrNameLst>
                                      </p:cBhvr>
                                      <p:to>
                                        <p:strVal val="visible"/>
                                      </p:to>
                                    </p:set>
                                  </p:childTnLst>
                                </p:cTn>
                              </p:par>
                              <p:par>
                                <p:cTn id="49" presetID="9" presetClass="exit" presetSubtype="0" fill="hold" nodeType="withEffect">
                                  <p:stCondLst>
                                    <p:cond delay="0"/>
                                  </p:stCondLst>
                                  <p:childTnLst>
                                    <p:animEffect transition="out" filter="dissolve">
                                      <p:cBhvr>
                                        <p:cTn id="50" dur="500"/>
                                        <p:tgtEl>
                                          <p:spTgt spid="6">
                                            <p:txEl>
                                              <p:pRg st="1" end="1"/>
                                            </p:txEl>
                                          </p:spTgt>
                                        </p:tgtEl>
                                      </p:cBhvr>
                                    </p:animEffect>
                                    <p:set>
                                      <p:cBhvr>
                                        <p:cTn id="51" dur="1" fill="hold">
                                          <p:stCondLst>
                                            <p:cond delay="499"/>
                                          </p:stCondLst>
                                        </p:cTn>
                                        <p:tgtEl>
                                          <p:spTgt spid="6">
                                            <p:txEl>
                                              <p:pRg st="1" end="1"/>
                                            </p:txEl>
                                          </p:spTgt>
                                        </p:tgtEl>
                                        <p:attrNameLst>
                                          <p:attrName>style.visibility</p:attrName>
                                        </p:attrNameLst>
                                      </p:cBhvr>
                                      <p:to>
                                        <p:strVal val="hidden"/>
                                      </p:to>
                                    </p:set>
                                  </p:childTnLst>
                                </p:cTn>
                              </p:par>
                              <p:par>
                                <p:cTn id="52" presetID="9" presetClass="entr" presetSubtype="0" fill="hold" nodeType="withEffect">
                                  <p:stCondLst>
                                    <p:cond delay="0"/>
                                  </p:stCondLst>
                                  <p:childTnLst>
                                    <p:set>
                                      <p:cBhvr>
                                        <p:cTn id="53" dur="1" fill="hold">
                                          <p:stCondLst>
                                            <p:cond delay="0"/>
                                          </p:stCondLst>
                                        </p:cTn>
                                        <p:tgtEl>
                                          <p:spTgt spid="6">
                                            <p:txEl>
                                              <p:pRg st="7" end="7"/>
                                            </p:txEl>
                                          </p:spTgt>
                                        </p:tgtEl>
                                        <p:attrNameLst>
                                          <p:attrName>style.visibility</p:attrName>
                                        </p:attrNameLst>
                                      </p:cBhvr>
                                      <p:to>
                                        <p:strVal val="visible"/>
                                      </p:to>
                                    </p:set>
                                    <p:animEffect transition="in" filter="dissolve">
                                      <p:cBhvr>
                                        <p:cTn id="54"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9" grpId="0"/>
      <p:bldP spid="9230" grpId="0"/>
      <p:bldP spid="9232" grpId="0"/>
      <p:bldP spid="9233" grpId="0"/>
      <p:bldP spid="2" grpId="0"/>
      <p:bldP spid="2" grpId="1"/>
      <p:bldP spid="28" grpId="0"/>
      <p:bldP spid="28" grpId="1"/>
      <p:bldP spid="29" grpId="0"/>
      <p:bldP spid="29" grpId="1"/>
      <p:bldP spid="30" grpId="0"/>
      <p:bldP spid="30" grpId="1"/>
      <p:bldP spid="31" grpId="0"/>
      <p:bldP spid="32" grpId="0"/>
      <p:bldP spid="33" grpId="0"/>
      <p:bldP spid="3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3338677" y="1893784"/>
            <a:ext cx="7076747" cy="4879276"/>
          </a:xfrm>
        </p:spPr>
        <p:txBody>
          <a:bodyPr/>
          <a:lstStyle/>
          <a:p>
            <a:pPr marL="0" indent="0">
              <a:buNone/>
            </a:pPr>
            <a:r>
              <a:rPr lang="en-US" dirty="0"/>
              <a:t>The difference shows up when taking a “word” apart (in this case, loading 8 bits from a 32-bit integer)  </a:t>
            </a:r>
          </a:p>
          <a:p>
            <a:pPr marL="0" indent="0">
              <a:buNone/>
            </a:pPr>
            <a:r>
              <a:rPr lang="en-US" dirty="0"/>
              <a:t>	</a:t>
            </a:r>
            <a:r>
              <a:rPr lang="en-US" dirty="0" err="1"/>
              <a:t>ld</a:t>
            </a:r>
            <a:r>
              <a:rPr lang="en-US" dirty="0" err="1">
                <a:solidFill>
                  <a:srgbClr val="FF0000"/>
                </a:solidFill>
              </a:rPr>
              <a:t>b</a:t>
            </a:r>
            <a:r>
              <a:rPr lang="en-US" dirty="0"/>
              <a:t>  r</a:t>
            </a:r>
            <a:r>
              <a:rPr lang="en-US" baseline="-25000" dirty="0"/>
              <a:t>1</a:t>
            </a:r>
            <a:r>
              <a:rPr lang="en-US" dirty="0"/>
              <a:t>, </a:t>
            </a:r>
            <a:r>
              <a:rPr lang="en-US" dirty="0" err="1"/>
              <a:t>Mem</a:t>
            </a:r>
            <a:r>
              <a:rPr lang="en-US" dirty="0"/>
              <a:t>[104]</a:t>
            </a:r>
          </a:p>
          <a:p>
            <a:pPr marL="0" indent="0">
              <a:buNone/>
            </a:pPr>
            <a:r>
              <a:rPr lang="en-US" dirty="0"/>
              <a:t>Big Endian </a:t>
            </a:r>
            <a:r>
              <a:rPr lang="en-US" dirty="0">
                <a:sym typeface="Wingdings"/>
              </a:rPr>
              <a:t> loads </a:t>
            </a:r>
            <a:r>
              <a:rPr lang="en-US" dirty="0">
                <a:solidFill>
                  <a:srgbClr val="FF0000"/>
                </a:solidFill>
                <a:sym typeface="Wingdings"/>
              </a:rPr>
              <a:t>0x11</a:t>
            </a:r>
            <a:r>
              <a:rPr lang="en-US" dirty="0">
                <a:sym typeface="Wingdings"/>
              </a:rPr>
              <a:t> into </a:t>
            </a:r>
            <a:r>
              <a:rPr lang="en-US" dirty="0"/>
              <a:t>r</a:t>
            </a:r>
            <a:r>
              <a:rPr lang="en-US" baseline="-25000" dirty="0"/>
              <a:t>1</a:t>
            </a:r>
            <a:endParaRPr lang="en-US" dirty="0">
              <a:sym typeface="Wingdings"/>
            </a:endParaRPr>
          </a:p>
          <a:p>
            <a:pPr marL="0" indent="0">
              <a:buNone/>
            </a:pPr>
            <a:r>
              <a:rPr lang="en-US" dirty="0">
                <a:sym typeface="Wingdings"/>
              </a:rPr>
              <a:t>Little Endian  loads </a:t>
            </a:r>
            <a:r>
              <a:rPr lang="en-US" dirty="0">
                <a:solidFill>
                  <a:srgbClr val="FF0000"/>
                </a:solidFill>
                <a:sym typeface="Wingdings"/>
              </a:rPr>
              <a:t>0x44</a:t>
            </a:r>
            <a:r>
              <a:rPr lang="en-US" dirty="0">
                <a:sym typeface="Wingdings"/>
              </a:rPr>
              <a:t> into </a:t>
            </a:r>
            <a:r>
              <a:rPr lang="en-US" dirty="0"/>
              <a:t>r</a:t>
            </a:r>
            <a:r>
              <a:rPr lang="en-US" baseline="-25000" dirty="0"/>
              <a:t>1</a:t>
            </a:r>
            <a:endParaRPr lang="en-US" dirty="0"/>
          </a:p>
        </p:txBody>
      </p:sp>
      <p:sp>
        <p:nvSpPr>
          <p:cNvPr id="9218" name="Rectangle 4"/>
          <p:cNvSpPr>
            <a:spLocks noChangeArrowheads="1"/>
          </p:cNvSpPr>
          <p:nvPr/>
        </p:nvSpPr>
        <p:spPr bwMode="auto">
          <a:xfrm>
            <a:off x="3048000" y="4871859"/>
            <a:ext cx="5715000" cy="7620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9219" name="Line 5"/>
          <p:cNvSpPr>
            <a:spLocks noChangeShapeType="1"/>
          </p:cNvSpPr>
          <p:nvPr/>
        </p:nvSpPr>
        <p:spPr bwMode="auto">
          <a:xfrm>
            <a:off x="5943600" y="4871859"/>
            <a:ext cx="0" cy="7620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220" name="Line 6"/>
          <p:cNvSpPr>
            <a:spLocks noChangeShapeType="1"/>
          </p:cNvSpPr>
          <p:nvPr/>
        </p:nvSpPr>
        <p:spPr bwMode="auto">
          <a:xfrm>
            <a:off x="4572000" y="4871859"/>
            <a:ext cx="0" cy="7620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221" name="Line 7"/>
          <p:cNvSpPr>
            <a:spLocks noChangeShapeType="1"/>
          </p:cNvSpPr>
          <p:nvPr/>
        </p:nvSpPr>
        <p:spPr bwMode="auto">
          <a:xfrm>
            <a:off x="7391400" y="4871859"/>
            <a:ext cx="0" cy="7620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222" name="Rectangle 8"/>
          <p:cNvSpPr>
            <a:spLocks noChangeArrowheads="1"/>
          </p:cNvSpPr>
          <p:nvPr/>
        </p:nvSpPr>
        <p:spPr bwMode="auto">
          <a:xfrm>
            <a:off x="3048000" y="5633859"/>
            <a:ext cx="5715000" cy="7620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9223" name="Line 9"/>
          <p:cNvSpPr>
            <a:spLocks noChangeShapeType="1"/>
          </p:cNvSpPr>
          <p:nvPr/>
        </p:nvSpPr>
        <p:spPr bwMode="auto">
          <a:xfrm>
            <a:off x="5943600" y="5633859"/>
            <a:ext cx="0" cy="7620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224" name="Line 10"/>
          <p:cNvSpPr>
            <a:spLocks noChangeShapeType="1"/>
          </p:cNvSpPr>
          <p:nvPr/>
        </p:nvSpPr>
        <p:spPr bwMode="auto">
          <a:xfrm>
            <a:off x="4572000" y="5633859"/>
            <a:ext cx="0" cy="7620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225" name="Line 11"/>
          <p:cNvSpPr>
            <a:spLocks noChangeShapeType="1"/>
          </p:cNvSpPr>
          <p:nvPr/>
        </p:nvSpPr>
        <p:spPr bwMode="auto">
          <a:xfrm>
            <a:off x="7391400" y="5633859"/>
            <a:ext cx="0" cy="7620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226" name="Text Box 12"/>
          <p:cNvSpPr txBox="1">
            <a:spLocks noChangeArrowheads="1"/>
          </p:cNvSpPr>
          <p:nvPr/>
        </p:nvSpPr>
        <p:spPr bwMode="auto">
          <a:xfrm>
            <a:off x="8901113" y="5038547"/>
            <a:ext cx="565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b="1"/>
              <a:t>100</a:t>
            </a:r>
          </a:p>
        </p:txBody>
      </p:sp>
      <p:sp>
        <p:nvSpPr>
          <p:cNvPr id="9227" name="Text Box 13"/>
          <p:cNvSpPr txBox="1">
            <a:spLocks noChangeArrowheads="1"/>
          </p:cNvSpPr>
          <p:nvPr/>
        </p:nvSpPr>
        <p:spPr bwMode="auto">
          <a:xfrm>
            <a:off x="8915400" y="5724347"/>
            <a:ext cx="565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b="1"/>
              <a:t>104</a:t>
            </a:r>
          </a:p>
        </p:txBody>
      </p:sp>
      <p:sp>
        <p:nvSpPr>
          <p:cNvPr id="9228" name="Text Box 14"/>
          <p:cNvSpPr txBox="1">
            <a:spLocks noChangeArrowheads="1"/>
          </p:cNvSpPr>
          <p:nvPr/>
        </p:nvSpPr>
        <p:spPr bwMode="auto">
          <a:xfrm>
            <a:off x="7986713" y="5060772"/>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b="1"/>
              <a:t>a</a:t>
            </a:r>
          </a:p>
        </p:txBody>
      </p:sp>
      <p:sp>
        <p:nvSpPr>
          <p:cNvPr id="9229" name="Text Box 15"/>
          <p:cNvSpPr txBox="1">
            <a:spLocks noChangeArrowheads="1"/>
          </p:cNvSpPr>
          <p:nvPr/>
        </p:nvSpPr>
        <p:spPr bwMode="auto">
          <a:xfrm>
            <a:off x="3393169" y="5762446"/>
            <a:ext cx="556563"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b="1" dirty="0"/>
              <a:t>b</a:t>
            </a:r>
            <a:r>
              <a:rPr lang="mr-IN" b="1" dirty="0"/>
              <a:t>…</a:t>
            </a:r>
            <a:endParaRPr lang="en-US" b="1" baseline="-25000" dirty="0"/>
          </a:p>
        </p:txBody>
      </p:sp>
      <p:sp>
        <p:nvSpPr>
          <p:cNvPr id="9230" name="Text Box 16"/>
          <p:cNvSpPr txBox="1">
            <a:spLocks noChangeArrowheads="1"/>
          </p:cNvSpPr>
          <p:nvPr/>
        </p:nvSpPr>
        <p:spPr bwMode="auto">
          <a:xfrm>
            <a:off x="7807658" y="5762447"/>
            <a:ext cx="855663"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b="1" dirty="0"/>
              <a:t>b</a:t>
            </a:r>
            <a:r>
              <a:rPr lang="mr-IN" b="1" dirty="0"/>
              <a:t>…</a:t>
            </a:r>
            <a:endParaRPr lang="en-US" b="1" baseline="-25000" dirty="0"/>
          </a:p>
        </p:txBody>
      </p:sp>
      <p:sp>
        <p:nvSpPr>
          <p:cNvPr id="9231" name="Rectangle 17"/>
          <p:cNvSpPr>
            <a:spLocks noChangeArrowheads="1"/>
          </p:cNvSpPr>
          <p:nvPr/>
        </p:nvSpPr>
        <p:spPr bwMode="auto">
          <a:xfrm>
            <a:off x="3048001" y="4871859"/>
            <a:ext cx="4343399" cy="762000"/>
          </a:xfrm>
          <a:prstGeom prst="rect">
            <a:avLst/>
          </a:prstGeom>
          <a:solidFill>
            <a:schemeClr val="accent6">
              <a:lumMod val="25000"/>
              <a:lumOff val="75000"/>
            </a:schemeClr>
          </a:solidFill>
          <a:ln w="9525">
            <a:solidFill>
              <a:schemeClr val="tx1"/>
            </a:solidFill>
            <a:miter lim="800000"/>
            <a:headEnd/>
            <a:tailEnd/>
          </a:ln>
        </p:spPr>
        <p:txBody>
          <a:bodyPr wrap="none" anchor="ctr"/>
          <a:lstStyle/>
          <a:p>
            <a:pPr algn="ctr"/>
            <a:endParaRPr lang="en-US" dirty="0">
              <a:solidFill>
                <a:srgbClr val="3366FF"/>
              </a:solidFill>
            </a:endParaRPr>
          </a:p>
        </p:txBody>
      </p:sp>
      <p:sp>
        <p:nvSpPr>
          <p:cNvPr id="9232" name="Text Box 18"/>
          <p:cNvSpPr txBox="1">
            <a:spLocks noChangeArrowheads="1"/>
          </p:cNvSpPr>
          <p:nvPr/>
        </p:nvSpPr>
        <p:spPr bwMode="auto">
          <a:xfrm>
            <a:off x="5014913" y="5762447"/>
            <a:ext cx="5524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b="1" dirty="0"/>
              <a:t>b…</a:t>
            </a:r>
          </a:p>
        </p:txBody>
      </p:sp>
      <p:sp>
        <p:nvSpPr>
          <p:cNvPr id="9233" name="Text Box 19"/>
          <p:cNvSpPr txBox="1">
            <a:spLocks noChangeArrowheads="1"/>
          </p:cNvSpPr>
          <p:nvPr/>
        </p:nvSpPr>
        <p:spPr bwMode="auto">
          <a:xfrm>
            <a:off x="6324600" y="5762447"/>
            <a:ext cx="5524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b="1"/>
              <a:t>b…</a:t>
            </a:r>
          </a:p>
        </p:txBody>
      </p:sp>
      <p:sp>
        <p:nvSpPr>
          <p:cNvPr id="9234" name="Text Box 20"/>
          <p:cNvSpPr txBox="1">
            <a:spLocks noChangeArrowheads="1"/>
          </p:cNvSpPr>
          <p:nvPr/>
        </p:nvSpPr>
        <p:spPr bwMode="auto">
          <a:xfrm>
            <a:off x="7834313" y="4440032"/>
            <a:ext cx="4445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b="1"/>
              <a:t>+0</a:t>
            </a:r>
          </a:p>
        </p:txBody>
      </p:sp>
      <p:sp>
        <p:nvSpPr>
          <p:cNvPr id="9235" name="Text Box 21"/>
          <p:cNvSpPr txBox="1">
            <a:spLocks noChangeArrowheads="1"/>
          </p:cNvSpPr>
          <p:nvPr/>
        </p:nvSpPr>
        <p:spPr bwMode="auto">
          <a:xfrm>
            <a:off x="6324600" y="4479719"/>
            <a:ext cx="44450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b="1"/>
              <a:t>+1</a:t>
            </a:r>
          </a:p>
        </p:txBody>
      </p:sp>
      <p:sp>
        <p:nvSpPr>
          <p:cNvPr id="9236" name="Text Box 22"/>
          <p:cNvSpPr txBox="1">
            <a:spLocks noChangeArrowheads="1"/>
          </p:cNvSpPr>
          <p:nvPr/>
        </p:nvSpPr>
        <p:spPr bwMode="auto">
          <a:xfrm>
            <a:off x="4965700" y="4494007"/>
            <a:ext cx="4445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b="1"/>
              <a:t>+2</a:t>
            </a:r>
          </a:p>
        </p:txBody>
      </p:sp>
      <p:sp>
        <p:nvSpPr>
          <p:cNvPr id="9237" name="Text Box 23"/>
          <p:cNvSpPr txBox="1">
            <a:spLocks noChangeArrowheads="1"/>
          </p:cNvSpPr>
          <p:nvPr/>
        </p:nvSpPr>
        <p:spPr bwMode="auto">
          <a:xfrm>
            <a:off x="3505200" y="4494007"/>
            <a:ext cx="4445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b="1"/>
              <a:t>+3</a:t>
            </a:r>
          </a:p>
        </p:txBody>
      </p:sp>
      <p:sp>
        <p:nvSpPr>
          <p:cNvPr id="5" name="Title 4"/>
          <p:cNvSpPr>
            <a:spLocks noGrp="1"/>
          </p:cNvSpPr>
          <p:nvPr>
            <p:ph type="title"/>
          </p:nvPr>
        </p:nvSpPr>
        <p:spPr/>
        <p:txBody>
          <a:bodyPr/>
          <a:lstStyle/>
          <a:p>
            <a:r>
              <a:rPr lang="en-US" dirty="0"/>
              <a:t>So What’s the Difference</a:t>
            </a:r>
          </a:p>
        </p:txBody>
      </p:sp>
      <p:sp>
        <p:nvSpPr>
          <p:cNvPr id="24" name="TextBox 23"/>
          <p:cNvSpPr txBox="1"/>
          <p:nvPr/>
        </p:nvSpPr>
        <p:spPr>
          <a:xfrm>
            <a:off x="3338676" y="6029147"/>
            <a:ext cx="579334" cy="366713"/>
          </a:xfrm>
          <a:prstGeom prst="rect">
            <a:avLst/>
          </a:prstGeom>
          <a:noFill/>
        </p:spPr>
        <p:txBody>
          <a:bodyPr wrap="square" rtlCol="0">
            <a:spAutoFit/>
          </a:bodyPr>
          <a:lstStyle/>
          <a:p>
            <a:pPr algn="ctr"/>
            <a:r>
              <a:rPr lang="en-US" dirty="0">
                <a:solidFill>
                  <a:schemeClr val="accent1">
                    <a:lumMod val="60000"/>
                    <a:lumOff val="40000"/>
                  </a:schemeClr>
                </a:solidFill>
              </a:rPr>
              <a:t>11</a:t>
            </a:r>
          </a:p>
        </p:txBody>
      </p:sp>
      <p:sp>
        <p:nvSpPr>
          <p:cNvPr id="25" name="TextBox 24"/>
          <p:cNvSpPr txBox="1"/>
          <p:nvPr/>
        </p:nvSpPr>
        <p:spPr>
          <a:xfrm>
            <a:off x="4965450" y="6029147"/>
            <a:ext cx="579334" cy="366713"/>
          </a:xfrm>
          <a:prstGeom prst="rect">
            <a:avLst/>
          </a:prstGeom>
          <a:noFill/>
        </p:spPr>
        <p:txBody>
          <a:bodyPr wrap="square" rtlCol="0">
            <a:spAutoFit/>
          </a:bodyPr>
          <a:lstStyle/>
          <a:p>
            <a:pPr algn="ctr"/>
            <a:r>
              <a:rPr lang="en-US" dirty="0">
                <a:solidFill>
                  <a:schemeClr val="accent1">
                    <a:lumMod val="60000"/>
                    <a:lumOff val="40000"/>
                  </a:schemeClr>
                </a:solidFill>
              </a:rPr>
              <a:t>22</a:t>
            </a:r>
          </a:p>
        </p:txBody>
      </p:sp>
      <p:sp>
        <p:nvSpPr>
          <p:cNvPr id="26" name="TextBox 25"/>
          <p:cNvSpPr txBox="1"/>
          <p:nvPr/>
        </p:nvSpPr>
        <p:spPr>
          <a:xfrm>
            <a:off x="6278063" y="6043845"/>
            <a:ext cx="579334" cy="366713"/>
          </a:xfrm>
          <a:prstGeom prst="rect">
            <a:avLst/>
          </a:prstGeom>
          <a:noFill/>
        </p:spPr>
        <p:txBody>
          <a:bodyPr wrap="square" rtlCol="0">
            <a:spAutoFit/>
          </a:bodyPr>
          <a:lstStyle/>
          <a:p>
            <a:pPr algn="ctr"/>
            <a:r>
              <a:rPr lang="en-US" dirty="0">
                <a:solidFill>
                  <a:schemeClr val="accent1">
                    <a:lumMod val="60000"/>
                    <a:lumOff val="40000"/>
                  </a:schemeClr>
                </a:solidFill>
              </a:rPr>
              <a:t>33</a:t>
            </a:r>
          </a:p>
        </p:txBody>
      </p:sp>
      <p:sp>
        <p:nvSpPr>
          <p:cNvPr id="27" name="TextBox 26"/>
          <p:cNvSpPr txBox="1"/>
          <p:nvPr/>
        </p:nvSpPr>
        <p:spPr>
          <a:xfrm>
            <a:off x="7729420" y="6029147"/>
            <a:ext cx="579334" cy="366713"/>
          </a:xfrm>
          <a:prstGeom prst="rect">
            <a:avLst/>
          </a:prstGeom>
          <a:noFill/>
        </p:spPr>
        <p:txBody>
          <a:bodyPr wrap="square" rtlCol="0">
            <a:spAutoFit/>
          </a:bodyPr>
          <a:lstStyle/>
          <a:p>
            <a:pPr algn="ctr"/>
            <a:r>
              <a:rPr lang="en-US" dirty="0">
                <a:solidFill>
                  <a:schemeClr val="accent1">
                    <a:lumMod val="60000"/>
                    <a:lumOff val="40000"/>
                  </a:schemeClr>
                </a:solidFill>
              </a:rPr>
              <a:t>44</a:t>
            </a:r>
          </a:p>
        </p:txBody>
      </p:sp>
    </p:spTree>
    <p:extLst>
      <p:ext uri="{BB962C8B-B14F-4D97-AF65-F5344CB8AC3E}">
        <p14:creationId xmlns:p14="http://schemas.microsoft.com/office/powerpoint/2010/main" val="2346084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2050775" y="1893784"/>
            <a:ext cx="8364649" cy="4879276"/>
          </a:xfrm>
        </p:spPr>
        <p:txBody>
          <a:bodyPr/>
          <a:lstStyle/>
          <a:p>
            <a:pPr marL="0" indent="0">
              <a:buNone/>
            </a:pPr>
            <a:r>
              <a:rPr lang="en-US" dirty="0"/>
              <a:t>• The </a:t>
            </a:r>
            <a:r>
              <a:rPr lang="en-US" dirty="0">
                <a:solidFill>
                  <a:srgbClr val="FF0000"/>
                </a:solidFill>
              </a:rPr>
              <a:t>difference shows up when taking a word apart</a:t>
            </a:r>
          </a:p>
          <a:p>
            <a:pPr marL="0" indent="0">
              <a:buNone/>
            </a:pPr>
            <a:r>
              <a:rPr lang="en-US" dirty="0">
                <a:solidFill>
                  <a:schemeClr val="tx1"/>
                </a:solidFill>
              </a:rPr>
              <a:t>• Let’s store 0x11223344 (a 32-bit integer) at location 104</a:t>
            </a:r>
          </a:p>
          <a:p>
            <a:pPr marL="0" indent="0">
              <a:buNone/>
            </a:pPr>
            <a:r>
              <a:rPr lang="en-US" dirty="0"/>
              <a:t>	</a:t>
            </a:r>
          </a:p>
        </p:txBody>
      </p:sp>
      <p:sp>
        <p:nvSpPr>
          <p:cNvPr id="9222" name="Rectangle 8"/>
          <p:cNvSpPr>
            <a:spLocks noChangeArrowheads="1"/>
          </p:cNvSpPr>
          <p:nvPr/>
        </p:nvSpPr>
        <p:spPr bwMode="auto">
          <a:xfrm>
            <a:off x="3048000" y="5619010"/>
            <a:ext cx="5715000" cy="985602"/>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9223" name="Line 9"/>
          <p:cNvSpPr>
            <a:spLocks noChangeShapeType="1"/>
          </p:cNvSpPr>
          <p:nvPr/>
        </p:nvSpPr>
        <p:spPr bwMode="auto">
          <a:xfrm>
            <a:off x="5943600" y="5619010"/>
            <a:ext cx="0" cy="98560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224" name="Line 10"/>
          <p:cNvSpPr>
            <a:spLocks noChangeShapeType="1"/>
          </p:cNvSpPr>
          <p:nvPr/>
        </p:nvSpPr>
        <p:spPr bwMode="auto">
          <a:xfrm>
            <a:off x="4572000" y="5619010"/>
            <a:ext cx="0" cy="98560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225" name="Line 11"/>
          <p:cNvSpPr>
            <a:spLocks noChangeShapeType="1"/>
          </p:cNvSpPr>
          <p:nvPr/>
        </p:nvSpPr>
        <p:spPr bwMode="auto">
          <a:xfrm>
            <a:off x="7391400" y="5619010"/>
            <a:ext cx="0" cy="985601"/>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229" name="Text Box 15"/>
          <p:cNvSpPr txBox="1">
            <a:spLocks noChangeArrowheads="1"/>
          </p:cNvSpPr>
          <p:nvPr/>
        </p:nvSpPr>
        <p:spPr bwMode="auto">
          <a:xfrm>
            <a:off x="3393169" y="5747597"/>
            <a:ext cx="556563"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b="1" dirty="0"/>
              <a:t>b</a:t>
            </a:r>
            <a:r>
              <a:rPr lang="mr-IN" b="1" dirty="0"/>
              <a:t>…</a:t>
            </a:r>
            <a:endParaRPr lang="en-US" b="1" baseline="-25000" dirty="0"/>
          </a:p>
        </p:txBody>
      </p:sp>
      <p:sp>
        <p:nvSpPr>
          <p:cNvPr id="9230" name="Text Box 16"/>
          <p:cNvSpPr txBox="1">
            <a:spLocks noChangeArrowheads="1"/>
          </p:cNvSpPr>
          <p:nvPr/>
        </p:nvSpPr>
        <p:spPr bwMode="auto">
          <a:xfrm>
            <a:off x="7807658" y="5747598"/>
            <a:ext cx="855663"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b="1" dirty="0"/>
              <a:t>b</a:t>
            </a:r>
            <a:r>
              <a:rPr lang="mr-IN" b="1" dirty="0"/>
              <a:t>…</a:t>
            </a:r>
            <a:endParaRPr lang="en-US" b="1" baseline="-25000" dirty="0"/>
          </a:p>
        </p:txBody>
      </p:sp>
      <p:sp>
        <p:nvSpPr>
          <p:cNvPr id="9232" name="Text Box 18"/>
          <p:cNvSpPr txBox="1">
            <a:spLocks noChangeArrowheads="1"/>
          </p:cNvSpPr>
          <p:nvPr/>
        </p:nvSpPr>
        <p:spPr bwMode="auto">
          <a:xfrm>
            <a:off x="5014913" y="5747598"/>
            <a:ext cx="5524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b="1" dirty="0"/>
              <a:t>b…</a:t>
            </a:r>
          </a:p>
        </p:txBody>
      </p:sp>
      <p:sp>
        <p:nvSpPr>
          <p:cNvPr id="9233" name="Text Box 19"/>
          <p:cNvSpPr txBox="1">
            <a:spLocks noChangeArrowheads="1"/>
          </p:cNvSpPr>
          <p:nvPr/>
        </p:nvSpPr>
        <p:spPr bwMode="auto">
          <a:xfrm>
            <a:off x="6324600" y="5747598"/>
            <a:ext cx="5524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b="1"/>
              <a:t>b…</a:t>
            </a:r>
          </a:p>
        </p:txBody>
      </p:sp>
      <p:sp>
        <p:nvSpPr>
          <p:cNvPr id="9234" name="Text Box 20"/>
          <p:cNvSpPr txBox="1">
            <a:spLocks noChangeArrowheads="1"/>
          </p:cNvSpPr>
          <p:nvPr/>
        </p:nvSpPr>
        <p:spPr bwMode="auto">
          <a:xfrm>
            <a:off x="7834314" y="5254407"/>
            <a:ext cx="569387"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b="1" dirty="0"/>
              <a:t>104</a:t>
            </a:r>
          </a:p>
        </p:txBody>
      </p:sp>
      <p:sp>
        <p:nvSpPr>
          <p:cNvPr id="9235" name="Text Box 21"/>
          <p:cNvSpPr txBox="1">
            <a:spLocks noChangeArrowheads="1"/>
          </p:cNvSpPr>
          <p:nvPr/>
        </p:nvSpPr>
        <p:spPr bwMode="auto">
          <a:xfrm>
            <a:off x="6391277" y="5254407"/>
            <a:ext cx="569387"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b="1" dirty="0"/>
              <a:t>105</a:t>
            </a:r>
          </a:p>
        </p:txBody>
      </p:sp>
      <p:sp>
        <p:nvSpPr>
          <p:cNvPr id="9236" name="Text Box 22"/>
          <p:cNvSpPr txBox="1">
            <a:spLocks noChangeArrowheads="1"/>
          </p:cNvSpPr>
          <p:nvPr/>
        </p:nvSpPr>
        <p:spPr bwMode="auto">
          <a:xfrm>
            <a:off x="4948239" y="5254407"/>
            <a:ext cx="569387"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b="1" dirty="0"/>
              <a:t>106</a:t>
            </a:r>
          </a:p>
        </p:txBody>
      </p:sp>
      <p:sp>
        <p:nvSpPr>
          <p:cNvPr id="9237" name="Text Box 23"/>
          <p:cNvSpPr txBox="1">
            <a:spLocks noChangeArrowheads="1"/>
          </p:cNvSpPr>
          <p:nvPr/>
        </p:nvSpPr>
        <p:spPr bwMode="auto">
          <a:xfrm>
            <a:off x="3505201" y="5254407"/>
            <a:ext cx="569387"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b="1" dirty="0"/>
              <a:t>107</a:t>
            </a:r>
          </a:p>
        </p:txBody>
      </p:sp>
      <p:sp>
        <p:nvSpPr>
          <p:cNvPr id="5" name="Title 4"/>
          <p:cNvSpPr>
            <a:spLocks noGrp="1"/>
          </p:cNvSpPr>
          <p:nvPr>
            <p:ph type="title"/>
          </p:nvPr>
        </p:nvSpPr>
        <p:spPr/>
        <p:txBody>
          <a:bodyPr/>
          <a:lstStyle/>
          <a:p>
            <a:r>
              <a:rPr lang="en-US" dirty="0"/>
              <a:t>So What’s the Difference</a:t>
            </a:r>
          </a:p>
        </p:txBody>
      </p:sp>
      <p:sp>
        <p:nvSpPr>
          <p:cNvPr id="24" name="TextBox 23"/>
          <p:cNvSpPr txBox="1"/>
          <p:nvPr/>
        </p:nvSpPr>
        <p:spPr>
          <a:xfrm>
            <a:off x="3338676" y="6277472"/>
            <a:ext cx="579334" cy="366713"/>
          </a:xfrm>
          <a:prstGeom prst="rect">
            <a:avLst/>
          </a:prstGeom>
          <a:noFill/>
        </p:spPr>
        <p:txBody>
          <a:bodyPr wrap="square" rtlCol="0">
            <a:spAutoFit/>
          </a:bodyPr>
          <a:lstStyle/>
          <a:p>
            <a:pPr algn="ctr"/>
            <a:r>
              <a:rPr lang="en-US" dirty="0">
                <a:solidFill>
                  <a:schemeClr val="accent1">
                    <a:lumMod val="60000"/>
                    <a:lumOff val="40000"/>
                  </a:schemeClr>
                </a:solidFill>
              </a:rPr>
              <a:t>11</a:t>
            </a:r>
          </a:p>
        </p:txBody>
      </p:sp>
      <p:sp>
        <p:nvSpPr>
          <p:cNvPr id="25" name="TextBox 24"/>
          <p:cNvSpPr txBox="1"/>
          <p:nvPr/>
        </p:nvSpPr>
        <p:spPr>
          <a:xfrm>
            <a:off x="4965450" y="6277472"/>
            <a:ext cx="579334" cy="366713"/>
          </a:xfrm>
          <a:prstGeom prst="rect">
            <a:avLst/>
          </a:prstGeom>
          <a:noFill/>
        </p:spPr>
        <p:txBody>
          <a:bodyPr wrap="square" rtlCol="0">
            <a:spAutoFit/>
          </a:bodyPr>
          <a:lstStyle/>
          <a:p>
            <a:pPr algn="ctr"/>
            <a:r>
              <a:rPr lang="en-US" dirty="0">
                <a:solidFill>
                  <a:schemeClr val="accent1">
                    <a:lumMod val="60000"/>
                    <a:lumOff val="40000"/>
                  </a:schemeClr>
                </a:solidFill>
              </a:rPr>
              <a:t>22</a:t>
            </a:r>
          </a:p>
        </p:txBody>
      </p:sp>
      <p:sp>
        <p:nvSpPr>
          <p:cNvPr id="26" name="TextBox 25"/>
          <p:cNvSpPr txBox="1"/>
          <p:nvPr/>
        </p:nvSpPr>
        <p:spPr>
          <a:xfrm>
            <a:off x="6278063" y="6277472"/>
            <a:ext cx="579334" cy="366713"/>
          </a:xfrm>
          <a:prstGeom prst="rect">
            <a:avLst/>
          </a:prstGeom>
          <a:noFill/>
        </p:spPr>
        <p:txBody>
          <a:bodyPr wrap="square" rtlCol="0">
            <a:spAutoFit/>
          </a:bodyPr>
          <a:lstStyle/>
          <a:p>
            <a:pPr algn="ctr"/>
            <a:r>
              <a:rPr lang="en-US" dirty="0">
                <a:solidFill>
                  <a:schemeClr val="accent1">
                    <a:lumMod val="60000"/>
                    <a:lumOff val="40000"/>
                  </a:schemeClr>
                </a:solidFill>
              </a:rPr>
              <a:t>33</a:t>
            </a:r>
          </a:p>
        </p:txBody>
      </p:sp>
      <p:sp>
        <p:nvSpPr>
          <p:cNvPr id="27" name="TextBox 26"/>
          <p:cNvSpPr txBox="1"/>
          <p:nvPr/>
        </p:nvSpPr>
        <p:spPr>
          <a:xfrm>
            <a:off x="7729420" y="6277472"/>
            <a:ext cx="579334" cy="366713"/>
          </a:xfrm>
          <a:prstGeom prst="rect">
            <a:avLst/>
          </a:prstGeom>
          <a:noFill/>
        </p:spPr>
        <p:txBody>
          <a:bodyPr wrap="square" rtlCol="0">
            <a:spAutoFit/>
          </a:bodyPr>
          <a:lstStyle/>
          <a:p>
            <a:pPr algn="ctr"/>
            <a:r>
              <a:rPr lang="en-US" dirty="0">
                <a:solidFill>
                  <a:schemeClr val="accent1">
                    <a:lumMod val="60000"/>
                    <a:lumOff val="40000"/>
                  </a:schemeClr>
                </a:solidFill>
              </a:rPr>
              <a:t>44</a:t>
            </a:r>
          </a:p>
        </p:txBody>
      </p:sp>
      <p:graphicFrame>
        <p:nvGraphicFramePr>
          <p:cNvPr id="2" name="Table 1">
            <a:extLst>
              <a:ext uri="{FF2B5EF4-FFF2-40B4-BE49-F238E27FC236}">
                <a16:creationId xmlns:a16="http://schemas.microsoft.com/office/drawing/2014/main" id="{47263DF5-7CAF-3949-A2AC-3FFA7502BD44}"/>
              </a:ext>
            </a:extLst>
          </p:cNvPr>
          <p:cNvGraphicFramePr>
            <a:graphicFrameLocks noGrp="1"/>
          </p:cNvGraphicFramePr>
          <p:nvPr>
            <p:extLst>
              <p:ext uri="{D42A27DB-BD31-4B8C-83A1-F6EECF244321}">
                <p14:modId xmlns:p14="http://schemas.microsoft.com/office/powerpoint/2010/main" val="1655350097"/>
              </p:ext>
            </p:extLst>
          </p:nvPr>
        </p:nvGraphicFramePr>
        <p:xfrm>
          <a:off x="2895600" y="3112452"/>
          <a:ext cx="6096000" cy="1752600"/>
        </p:xfrm>
        <a:graphic>
          <a:graphicData uri="http://schemas.openxmlformats.org/drawingml/2006/table">
            <a:tbl>
              <a:tblPr firstRow="1" bandRow="1">
                <a:tableStyleId>{5C22544A-7EE6-4342-B048-85BDC9FD1C3A}</a:tableStyleId>
              </a:tblPr>
              <a:tblGrid>
                <a:gridCol w="2033752">
                  <a:extLst>
                    <a:ext uri="{9D8B030D-6E8A-4147-A177-3AD203B41FA5}">
                      <a16:colId xmlns:a16="http://schemas.microsoft.com/office/drawing/2014/main" val="2035205876"/>
                    </a:ext>
                  </a:extLst>
                </a:gridCol>
                <a:gridCol w="1014248">
                  <a:extLst>
                    <a:ext uri="{9D8B030D-6E8A-4147-A177-3AD203B41FA5}">
                      <a16:colId xmlns:a16="http://schemas.microsoft.com/office/drawing/2014/main" val="543315380"/>
                    </a:ext>
                  </a:extLst>
                </a:gridCol>
                <a:gridCol w="1524000">
                  <a:extLst>
                    <a:ext uri="{9D8B030D-6E8A-4147-A177-3AD203B41FA5}">
                      <a16:colId xmlns:a16="http://schemas.microsoft.com/office/drawing/2014/main" val="3403267918"/>
                    </a:ext>
                  </a:extLst>
                </a:gridCol>
                <a:gridCol w="1524000">
                  <a:extLst>
                    <a:ext uri="{9D8B030D-6E8A-4147-A177-3AD203B41FA5}">
                      <a16:colId xmlns:a16="http://schemas.microsoft.com/office/drawing/2014/main" val="4080296355"/>
                    </a:ext>
                  </a:extLst>
                </a:gridCol>
              </a:tblGrid>
              <a:tr h="308483">
                <a:tc>
                  <a:txBody>
                    <a:bodyPr/>
                    <a:lstStyle/>
                    <a:p>
                      <a:endParaRPr lang="en-US" sz="1800" dirty="0"/>
                    </a:p>
                  </a:txBody>
                  <a:tcPr/>
                </a:tc>
                <a:tc>
                  <a:txBody>
                    <a:bodyPr/>
                    <a:lstStyle/>
                    <a:p>
                      <a:r>
                        <a:rPr lang="en-US" sz="1800" dirty="0"/>
                        <a:t># of Bits</a:t>
                      </a:r>
                      <a:br>
                        <a:rPr lang="en-US" sz="1800" dirty="0"/>
                      </a:br>
                      <a:r>
                        <a:rPr lang="en-US" sz="1800" dirty="0"/>
                        <a:t>Loaded</a:t>
                      </a:r>
                    </a:p>
                  </a:txBody>
                  <a:tcPr/>
                </a:tc>
                <a:tc>
                  <a:txBody>
                    <a:bodyPr/>
                    <a:lstStyle/>
                    <a:p>
                      <a:pPr algn="ctr"/>
                      <a:r>
                        <a:rPr lang="en-US" sz="1800" dirty="0"/>
                        <a:t>Little Endian Result Value</a:t>
                      </a:r>
                    </a:p>
                  </a:txBody>
                  <a:tcPr/>
                </a:tc>
                <a:tc>
                  <a:txBody>
                    <a:bodyPr/>
                    <a:lstStyle/>
                    <a:p>
                      <a:pPr algn="ctr"/>
                      <a:r>
                        <a:rPr lang="en-US" sz="1800" dirty="0"/>
                        <a:t>Big Endian Result Value</a:t>
                      </a:r>
                    </a:p>
                  </a:txBody>
                  <a:tcPr/>
                </a:tc>
                <a:extLst>
                  <a:ext uri="{0D108BD9-81ED-4DB2-BD59-A6C34878D82A}">
                    <a16:rowId xmlns:a16="http://schemas.microsoft.com/office/drawing/2014/main" val="748229926"/>
                  </a:ext>
                </a:extLst>
              </a:tr>
              <a:tr h="370840">
                <a:tc>
                  <a:txBody>
                    <a:bodyPr/>
                    <a:lstStyle/>
                    <a:p>
                      <a:r>
                        <a:rPr lang="en-US" sz="1800" dirty="0" err="1"/>
                        <a:t>ldb</a:t>
                      </a:r>
                      <a:r>
                        <a:rPr lang="en-US" sz="1800" dirty="0"/>
                        <a:t>  r</a:t>
                      </a:r>
                      <a:r>
                        <a:rPr lang="en-US" sz="1800" baseline="-25000" dirty="0"/>
                        <a:t>1</a:t>
                      </a:r>
                      <a:r>
                        <a:rPr lang="en-US" sz="1800" dirty="0"/>
                        <a:t>, Mem[104]</a:t>
                      </a:r>
                    </a:p>
                  </a:txBody>
                  <a:tcPr/>
                </a:tc>
                <a:tc>
                  <a:txBody>
                    <a:bodyPr/>
                    <a:lstStyle/>
                    <a:p>
                      <a:r>
                        <a:rPr lang="en-US" sz="1800" dirty="0"/>
                        <a:t>8</a:t>
                      </a:r>
                    </a:p>
                  </a:txBody>
                  <a:tcPr/>
                </a:tc>
                <a:tc>
                  <a:txBody>
                    <a:bodyPr/>
                    <a:lstStyle/>
                    <a:p>
                      <a:r>
                        <a:rPr lang="en-US" sz="1800" dirty="0"/>
                        <a:t>0x44</a:t>
                      </a:r>
                    </a:p>
                  </a:txBody>
                  <a:tcPr/>
                </a:tc>
                <a:tc>
                  <a:txBody>
                    <a:bodyPr/>
                    <a:lstStyle/>
                    <a:p>
                      <a:r>
                        <a:rPr lang="en-US" sz="1800" dirty="0"/>
                        <a:t>0x11</a:t>
                      </a:r>
                    </a:p>
                  </a:txBody>
                  <a:tcPr/>
                </a:tc>
                <a:extLst>
                  <a:ext uri="{0D108BD9-81ED-4DB2-BD59-A6C34878D82A}">
                    <a16:rowId xmlns:a16="http://schemas.microsoft.com/office/drawing/2014/main" val="3095118392"/>
                  </a:ext>
                </a:extLst>
              </a:tr>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800" dirty="0" err="1"/>
                        <a:t>ldh</a:t>
                      </a:r>
                      <a:r>
                        <a:rPr lang="en-US" sz="1800" dirty="0"/>
                        <a:t>  r</a:t>
                      </a:r>
                      <a:r>
                        <a:rPr lang="en-US" sz="1800" baseline="-25000" dirty="0"/>
                        <a:t>1</a:t>
                      </a:r>
                      <a:r>
                        <a:rPr lang="en-US" sz="1800" dirty="0"/>
                        <a:t>, Mem[104]</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800" dirty="0"/>
                        <a:t>16</a:t>
                      </a:r>
                    </a:p>
                  </a:txBody>
                  <a:tcPr/>
                </a:tc>
                <a:tc>
                  <a:txBody>
                    <a:bodyPr/>
                    <a:lstStyle/>
                    <a:p>
                      <a:r>
                        <a:rPr lang="en-US" sz="1800" dirty="0"/>
                        <a:t>0x3344</a:t>
                      </a:r>
                    </a:p>
                  </a:txBody>
                  <a:tcPr/>
                </a:tc>
                <a:tc>
                  <a:txBody>
                    <a:bodyPr/>
                    <a:lstStyle/>
                    <a:p>
                      <a:r>
                        <a:rPr lang="en-US" sz="1800" dirty="0"/>
                        <a:t>0x1122</a:t>
                      </a:r>
                    </a:p>
                  </a:txBody>
                  <a:tcPr/>
                </a:tc>
                <a:extLst>
                  <a:ext uri="{0D108BD9-81ED-4DB2-BD59-A6C34878D82A}">
                    <a16:rowId xmlns:a16="http://schemas.microsoft.com/office/drawing/2014/main" val="1318626149"/>
                  </a:ext>
                </a:extLst>
              </a:tr>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800" dirty="0" err="1"/>
                        <a:t>ldw</a:t>
                      </a:r>
                      <a:r>
                        <a:rPr lang="en-US" sz="1800" dirty="0"/>
                        <a:t>  r</a:t>
                      </a:r>
                      <a:r>
                        <a:rPr lang="en-US" sz="1800" baseline="-25000" dirty="0"/>
                        <a:t>1</a:t>
                      </a:r>
                      <a:r>
                        <a:rPr lang="en-US" sz="1800" dirty="0"/>
                        <a:t>, Mem[104]</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800" dirty="0"/>
                        <a:t>32</a:t>
                      </a:r>
                    </a:p>
                  </a:txBody>
                  <a:tcPr/>
                </a:tc>
                <a:tc>
                  <a:txBody>
                    <a:bodyPr/>
                    <a:lstStyle/>
                    <a:p>
                      <a:r>
                        <a:rPr lang="en-US" sz="1800" dirty="0"/>
                        <a:t>0x11223344</a:t>
                      </a:r>
                    </a:p>
                  </a:txBody>
                  <a:tcPr/>
                </a:tc>
                <a:tc>
                  <a:txBody>
                    <a:bodyPr/>
                    <a:lstStyle/>
                    <a:p>
                      <a:r>
                        <a:rPr lang="en-US" sz="1800" dirty="0"/>
                        <a:t>0x11223344</a:t>
                      </a:r>
                    </a:p>
                  </a:txBody>
                  <a:tcPr/>
                </a:tc>
                <a:extLst>
                  <a:ext uri="{0D108BD9-81ED-4DB2-BD59-A6C34878D82A}">
                    <a16:rowId xmlns:a16="http://schemas.microsoft.com/office/drawing/2014/main" val="3248588216"/>
                  </a:ext>
                </a:extLst>
              </a:tr>
            </a:tbl>
          </a:graphicData>
        </a:graphic>
      </p:graphicFrame>
      <p:sp>
        <p:nvSpPr>
          <p:cNvPr id="29" name="TextBox 28">
            <a:extLst>
              <a:ext uri="{FF2B5EF4-FFF2-40B4-BE49-F238E27FC236}">
                <a16:creationId xmlns:a16="http://schemas.microsoft.com/office/drawing/2014/main" id="{9D5E184E-A07C-3140-B140-5BA369D5C2B2}"/>
              </a:ext>
            </a:extLst>
          </p:cNvPr>
          <p:cNvSpPr txBox="1"/>
          <p:nvPr/>
        </p:nvSpPr>
        <p:spPr>
          <a:xfrm>
            <a:off x="3341991" y="6042247"/>
            <a:ext cx="579334" cy="366713"/>
          </a:xfrm>
          <a:prstGeom prst="rect">
            <a:avLst/>
          </a:prstGeom>
          <a:noFill/>
        </p:spPr>
        <p:txBody>
          <a:bodyPr wrap="square" rtlCol="0">
            <a:spAutoFit/>
          </a:bodyPr>
          <a:lstStyle/>
          <a:p>
            <a:pPr algn="ctr"/>
            <a:r>
              <a:rPr lang="en-US" dirty="0">
                <a:solidFill>
                  <a:srgbClr val="92D050"/>
                </a:solidFill>
              </a:rPr>
              <a:t>44</a:t>
            </a:r>
          </a:p>
        </p:txBody>
      </p:sp>
      <p:sp>
        <p:nvSpPr>
          <p:cNvPr id="30" name="TextBox 29">
            <a:extLst>
              <a:ext uri="{FF2B5EF4-FFF2-40B4-BE49-F238E27FC236}">
                <a16:creationId xmlns:a16="http://schemas.microsoft.com/office/drawing/2014/main" id="{625FE271-0533-EE4F-A3AA-596CFC1D626D}"/>
              </a:ext>
            </a:extLst>
          </p:cNvPr>
          <p:cNvSpPr txBox="1"/>
          <p:nvPr/>
        </p:nvSpPr>
        <p:spPr>
          <a:xfrm>
            <a:off x="4968765" y="6042247"/>
            <a:ext cx="579334" cy="366713"/>
          </a:xfrm>
          <a:prstGeom prst="rect">
            <a:avLst/>
          </a:prstGeom>
          <a:noFill/>
        </p:spPr>
        <p:txBody>
          <a:bodyPr wrap="square" rtlCol="0">
            <a:spAutoFit/>
          </a:bodyPr>
          <a:lstStyle/>
          <a:p>
            <a:pPr algn="ctr"/>
            <a:r>
              <a:rPr lang="en-US" dirty="0">
                <a:solidFill>
                  <a:srgbClr val="92D050"/>
                </a:solidFill>
              </a:rPr>
              <a:t>33</a:t>
            </a:r>
          </a:p>
        </p:txBody>
      </p:sp>
      <p:sp>
        <p:nvSpPr>
          <p:cNvPr id="31" name="TextBox 30">
            <a:extLst>
              <a:ext uri="{FF2B5EF4-FFF2-40B4-BE49-F238E27FC236}">
                <a16:creationId xmlns:a16="http://schemas.microsoft.com/office/drawing/2014/main" id="{60920982-F274-2447-A4CC-1B073689D4DA}"/>
              </a:ext>
            </a:extLst>
          </p:cNvPr>
          <p:cNvSpPr txBox="1"/>
          <p:nvPr/>
        </p:nvSpPr>
        <p:spPr>
          <a:xfrm>
            <a:off x="6281378" y="6042247"/>
            <a:ext cx="579334" cy="366713"/>
          </a:xfrm>
          <a:prstGeom prst="rect">
            <a:avLst/>
          </a:prstGeom>
          <a:noFill/>
        </p:spPr>
        <p:txBody>
          <a:bodyPr wrap="square" rtlCol="0">
            <a:spAutoFit/>
          </a:bodyPr>
          <a:lstStyle/>
          <a:p>
            <a:pPr algn="ctr"/>
            <a:r>
              <a:rPr lang="en-US" dirty="0">
                <a:solidFill>
                  <a:srgbClr val="92D050"/>
                </a:solidFill>
              </a:rPr>
              <a:t>22</a:t>
            </a:r>
          </a:p>
        </p:txBody>
      </p:sp>
      <p:sp>
        <p:nvSpPr>
          <p:cNvPr id="32" name="TextBox 31">
            <a:extLst>
              <a:ext uri="{FF2B5EF4-FFF2-40B4-BE49-F238E27FC236}">
                <a16:creationId xmlns:a16="http://schemas.microsoft.com/office/drawing/2014/main" id="{4CAB0EB1-71AA-3648-89E5-6BF8F29145D4}"/>
              </a:ext>
            </a:extLst>
          </p:cNvPr>
          <p:cNvSpPr txBox="1"/>
          <p:nvPr/>
        </p:nvSpPr>
        <p:spPr>
          <a:xfrm>
            <a:off x="7732735" y="6042247"/>
            <a:ext cx="579334" cy="366713"/>
          </a:xfrm>
          <a:prstGeom prst="rect">
            <a:avLst/>
          </a:prstGeom>
          <a:noFill/>
        </p:spPr>
        <p:txBody>
          <a:bodyPr wrap="square" rtlCol="0">
            <a:spAutoFit/>
          </a:bodyPr>
          <a:lstStyle/>
          <a:p>
            <a:pPr algn="ctr"/>
            <a:r>
              <a:rPr lang="en-US" dirty="0">
                <a:solidFill>
                  <a:srgbClr val="92D050"/>
                </a:solidFill>
              </a:rPr>
              <a:t>11</a:t>
            </a:r>
          </a:p>
        </p:txBody>
      </p:sp>
      <p:sp>
        <p:nvSpPr>
          <p:cNvPr id="3" name="TextBox 2">
            <a:extLst>
              <a:ext uri="{FF2B5EF4-FFF2-40B4-BE49-F238E27FC236}">
                <a16:creationId xmlns:a16="http://schemas.microsoft.com/office/drawing/2014/main" id="{EC929C9D-B89B-2241-B703-38DA307D0093}"/>
              </a:ext>
            </a:extLst>
          </p:cNvPr>
          <p:cNvSpPr txBox="1"/>
          <p:nvPr/>
        </p:nvSpPr>
        <p:spPr>
          <a:xfrm>
            <a:off x="1808165" y="6101183"/>
            <a:ext cx="1117571" cy="307777"/>
          </a:xfrm>
          <a:prstGeom prst="rect">
            <a:avLst/>
          </a:prstGeom>
          <a:noFill/>
        </p:spPr>
        <p:txBody>
          <a:bodyPr wrap="square" rtlCol="0">
            <a:spAutoFit/>
          </a:bodyPr>
          <a:lstStyle/>
          <a:p>
            <a:pPr algn="r"/>
            <a:r>
              <a:rPr lang="en-US" sz="1400" dirty="0">
                <a:solidFill>
                  <a:srgbClr val="92D050"/>
                </a:solidFill>
              </a:rPr>
              <a:t>Big Endian</a:t>
            </a:r>
          </a:p>
        </p:txBody>
      </p:sp>
      <p:sp>
        <p:nvSpPr>
          <p:cNvPr id="34" name="TextBox 33">
            <a:extLst>
              <a:ext uri="{FF2B5EF4-FFF2-40B4-BE49-F238E27FC236}">
                <a16:creationId xmlns:a16="http://schemas.microsoft.com/office/drawing/2014/main" id="{381A9683-3C5F-5145-A0AD-6DBFB5392BE1}"/>
              </a:ext>
            </a:extLst>
          </p:cNvPr>
          <p:cNvSpPr txBox="1"/>
          <p:nvPr/>
        </p:nvSpPr>
        <p:spPr>
          <a:xfrm>
            <a:off x="1600202" y="6336408"/>
            <a:ext cx="1339659" cy="307777"/>
          </a:xfrm>
          <a:prstGeom prst="rect">
            <a:avLst/>
          </a:prstGeom>
          <a:noFill/>
        </p:spPr>
        <p:txBody>
          <a:bodyPr wrap="square" rtlCol="0">
            <a:spAutoFit/>
          </a:bodyPr>
          <a:lstStyle/>
          <a:p>
            <a:pPr algn="r"/>
            <a:r>
              <a:rPr lang="en-US" sz="1400" dirty="0">
                <a:solidFill>
                  <a:schemeClr val="accent1">
                    <a:lumMod val="60000"/>
                    <a:lumOff val="40000"/>
                  </a:schemeClr>
                </a:solidFill>
              </a:rPr>
              <a:t>Little Endian</a:t>
            </a:r>
          </a:p>
        </p:txBody>
      </p:sp>
      <p:sp>
        <p:nvSpPr>
          <p:cNvPr id="4" name="Rounded Rectangle 3">
            <a:extLst>
              <a:ext uri="{FF2B5EF4-FFF2-40B4-BE49-F238E27FC236}">
                <a16:creationId xmlns:a16="http://schemas.microsoft.com/office/drawing/2014/main" id="{D35DC249-2988-D64F-A230-4DFCFC696AC1}"/>
              </a:ext>
            </a:extLst>
          </p:cNvPr>
          <p:cNvSpPr/>
          <p:nvPr/>
        </p:nvSpPr>
        <p:spPr>
          <a:xfrm>
            <a:off x="8952407" y="3636580"/>
            <a:ext cx="1671145" cy="2509033"/>
          </a:xfrm>
          <a:prstGeom prst="roundRect">
            <a:avLst/>
          </a:prstGeom>
          <a:solidFill>
            <a:schemeClr val="accent5"/>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Note that when we load the same number of bits as in the original data type, there is no difference in result!</a:t>
            </a:r>
          </a:p>
        </p:txBody>
      </p:sp>
      <p:cxnSp>
        <p:nvCxnSpPr>
          <p:cNvPr id="8" name="Straight Arrow Connector 7">
            <a:extLst>
              <a:ext uri="{FF2B5EF4-FFF2-40B4-BE49-F238E27FC236}">
                <a16:creationId xmlns:a16="http://schemas.microsoft.com/office/drawing/2014/main" id="{41CD59ED-C99A-FD40-9171-FC91D42C2916}"/>
              </a:ext>
            </a:extLst>
          </p:cNvPr>
          <p:cNvCxnSpPr>
            <a:cxnSpLocks/>
          </p:cNvCxnSpPr>
          <p:nvPr/>
        </p:nvCxnSpPr>
        <p:spPr>
          <a:xfrm flipH="1" flipV="1">
            <a:off x="5391808" y="4740166"/>
            <a:ext cx="3560599" cy="683190"/>
          </a:xfrm>
          <a:prstGeom prst="straightConnector1">
            <a:avLst/>
          </a:prstGeom>
          <a:ln>
            <a:solidFill>
              <a:schemeClr val="accent5"/>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42497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 about the LC-3</a:t>
            </a:r>
          </a:p>
        </p:txBody>
      </p:sp>
      <p:sp>
        <p:nvSpPr>
          <p:cNvPr id="3" name="Content Placeholder 2"/>
          <p:cNvSpPr>
            <a:spLocks noGrp="1"/>
          </p:cNvSpPr>
          <p:nvPr>
            <p:ph idx="1"/>
          </p:nvPr>
        </p:nvSpPr>
        <p:spPr>
          <a:xfrm>
            <a:off x="3305504" y="2133601"/>
            <a:ext cx="7076747" cy="4401447"/>
          </a:xfrm>
        </p:spPr>
        <p:txBody>
          <a:bodyPr>
            <a:normAutofit/>
          </a:bodyPr>
          <a:lstStyle/>
          <a:p>
            <a:r>
              <a:rPr lang="en-US" dirty="0"/>
              <a:t>Was it Big Endian or Little Endian?</a:t>
            </a:r>
          </a:p>
          <a:p>
            <a:r>
              <a:rPr lang="en-US" dirty="0"/>
              <a:t>Think carefully</a:t>
            </a:r>
            <a:r>
              <a:rPr lang="mr-IN" dirty="0"/>
              <a:t>…</a:t>
            </a:r>
            <a:endParaRPr lang="en-US" dirty="0"/>
          </a:p>
          <a:p>
            <a:r>
              <a:rPr lang="en-US" dirty="0"/>
              <a:t>There’s no way to tell!</a:t>
            </a:r>
          </a:p>
          <a:p>
            <a:r>
              <a:rPr lang="en-US" dirty="0"/>
              <a:t>There are no instructions that manipulate more or fewer than 16 bits</a:t>
            </a:r>
          </a:p>
          <a:p>
            <a:r>
              <a:rPr lang="en-US" dirty="0"/>
              <a:t>Thus, there is no way to see (or exploit) this implementation detail!</a:t>
            </a:r>
          </a:p>
          <a:p>
            <a:r>
              <a:rPr lang="en-US" dirty="0"/>
              <a:t>Was this accidental or on purpose?</a:t>
            </a:r>
          </a:p>
        </p:txBody>
      </p:sp>
    </p:spTree>
    <p:extLst>
      <p:ext uri="{BB962C8B-B14F-4D97-AF65-F5344CB8AC3E}">
        <p14:creationId xmlns:p14="http://schemas.microsoft.com/office/powerpoint/2010/main" val="3047547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dissolv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Recap</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578509528"/>
              </p:ext>
            </p:extLst>
          </p:nvPr>
        </p:nvGraphicFramePr>
        <p:xfrm>
          <a:off x="3305175" y="2133600"/>
          <a:ext cx="7077076" cy="4216400"/>
        </p:xfrm>
        <a:graphic>
          <a:graphicData uri="http://schemas.openxmlformats.org/drawingml/2006/table">
            <a:tbl>
              <a:tblPr firstRow="1" bandRow="1">
                <a:tableStyleId>{FABFCF23-3B69-468F-B69F-88F6DE6A72F2}</a:tableStyleId>
              </a:tblPr>
              <a:tblGrid>
                <a:gridCol w="3538538">
                  <a:extLst>
                    <a:ext uri="{9D8B030D-6E8A-4147-A177-3AD203B41FA5}">
                      <a16:colId xmlns:a16="http://schemas.microsoft.com/office/drawing/2014/main" val="20000"/>
                    </a:ext>
                  </a:extLst>
                </a:gridCol>
                <a:gridCol w="3538538">
                  <a:extLst>
                    <a:ext uri="{9D8B030D-6E8A-4147-A177-3AD203B41FA5}">
                      <a16:colId xmlns:a16="http://schemas.microsoft.com/office/drawing/2014/main" val="20001"/>
                    </a:ext>
                  </a:extLst>
                </a:gridCol>
              </a:tblGrid>
              <a:tr h="370840">
                <a:tc>
                  <a:txBody>
                    <a:bodyPr/>
                    <a:lstStyle/>
                    <a:p>
                      <a:r>
                        <a:rPr lang="en-US" dirty="0"/>
                        <a:t>Software</a:t>
                      </a:r>
                    </a:p>
                  </a:txBody>
                  <a:tcPr/>
                </a:tc>
                <a:tc>
                  <a:txBody>
                    <a:bodyPr/>
                    <a:lstStyle/>
                    <a:p>
                      <a:r>
                        <a:rPr lang="en-US" dirty="0"/>
                        <a:t>Hardware</a:t>
                      </a:r>
                    </a:p>
                  </a:txBody>
                  <a:tcPr/>
                </a:tc>
                <a:extLst>
                  <a:ext uri="{0D108BD9-81ED-4DB2-BD59-A6C34878D82A}">
                    <a16:rowId xmlns:a16="http://schemas.microsoft.com/office/drawing/2014/main" val="10000"/>
                  </a:ext>
                </a:extLst>
              </a:tr>
              <a:tr h="370840">
                <a:tc>
                  <a:txBody>
                    <a:bodyPr/>
                    <a:lstStyle/>
                    <a:p>
                      <a:r>
                        <a:rPr lang="en-US" dirty="0"/>
                        <a:t>Expressions &amp; assignments</a:t>
                      </a:r>
                    </a:p>
                  </a:txBody>
                  <a:tcPr/>
                </a:tc>
                <a:tc>
                  <a:txBody>
                    <a:bodyPr/>
                    <a:lstStyle/>
                    <a:p>
                      <a:r>
                        <a:rPr lang="en-US" dirty="0">
                          <a:solidFill>
                            <a:srgbClr val="FF2929"/>
                          </a:solidFill>
                        </a:rPr>
                        <a:t>ALU</a:t>
                      </a:r>
                      <a:r>
                        <a:rPr lang="en-US" dirty="0"/>
                        <a:t> instructions</a:t>
                      </a:r>
                    </a:p>
                  </a:txBody>
                  <a:tcPr/>
                </a:tc>
                <a:extLst>
                  <a:ext uri="{0D108BD9-81ED-4DB2-BD59-A6C34878D82A}">
                    <a16:rowId xmlns:a16="http://schemas.microsoft.com/office/drawing/2014/main" val="10001"/>
                  </a:ext>
                </a:extLst>
              </a:tr>
              <a:tr h="370840">
                <a:tc>
                  <a:txBody>
                    <a:bodyPr/>
                    <a:lstStyle/>
                    <a:p>
                      <a:r>
                        <a:rPr lang="en-US" dirty="0"/>
                        <a:t>Variable reuse</a:t>
                      </a:r>
                    </a:p>
                  </a:txBody>
                  <a:tcPr/>
                </a:tc>
                <a:tc>
                  <a:txBody>
                    <a:bodyPr/>
                    <a:lstStyle/>
                    <a:p>
                      <a:r>
                        <a:rPr lang="en-US" dirty="0">
                          <a:solidFill>
                            <a:srgbClr val="FF2929"/>
                          </a:solidFill>
                        </a:rPr>
                        <a:t>register</a:t>
                      </a:r>
                      <a:r>
                        <a:rPr lang="en-US" dirty="0"/>
                        <a:t> addressing mode</a:t>
                      </a:r>
                      <a:br>
                        <a:rPr lang="en-US" dirty="0"/>
                      </a:br>
                      <a:r>
                        <a:rPr lang="en-US" dirty="0" err="1">
                          <a:solidFill>
                            <a:srgbClr val="FF2929"/>
                          </a:solidFill>
                        </a:rPr>
                        <a:t>ld</a:t>
                      </a:r>
                      <a:r>
                        <a:rPr lang="en-US" dirty="0">
                          <a:solidFill>
                            <a:srgbClr val="FF2929"/>
                          </a:solidFill>
                        </a:rPr>
                        <a:t>/</a:t>
                      </a:r>
                      <a:r>
                        <a:rPr lang="en-US" dirty="0" err="1">
                          <a:solidFill>
                            <a:srgbClr val="FF2929"/>
                          </a:solidFill>
                        </a:rPr>
                        <a:t>st</a:t>
                      </a:r>
                      <a:r>
                        <a:rPr lang="en-US" baseline="0" dirty="0">
                          <a:solidFill>
                            <a:srgbClr val="FF2929"/>
                          </a:solidFill>
                        </a:rPr>
                        <a:t> </a:t>
                      </a:r>
                      <a:r>
                        <a:rPr lang="en-US" baseline="0" dirty="0"/>
                        <a:t>instructions</a:t>
                      </a:r>
                      <a:endParaRPr lang="en-US" dirty="0"/>
                    </a:p>
                  </a:txBody>
                  <a:tcPr/>
                </a:tc>
                <a:extLst>
                  <a:ext uri="{0D108BD9-81ED-4DB2-BD59-A6C34878D82A}">
                    <a16:rowId xmlns:a16="http://schemas.microsoft.com/office/drawing/2014/main" val="10002"/>
                  </a:ext>
                </a:extLst>
              </a:tr>
              <a:tr h="370840">
                <a:tc>
                  <a:txBody>
                    <a:bodyPr/>
                    <a:lstStyle/>
                    <a:p>
                      <a:r>
                        <a:rPr lang="en-US" dirty="0"/>
                        <a:t>Data abstraction</a:t>
                      </a:r>
                      <a:br>
                        <a:rPr lang="en-US" dirty="0"/>
                      </a:br>
                      <a:r>
                        <a:rPr lang="en-US" dirty="0"/>
                        <a:t> • </a:t>
                      </a:r>
                      <a:r>
                        <a:rPr lang="en-US" dirty="0" err="1"/>
                        <a:t>struct</a:t>
                      </a:r>
                      <a:br>
                        <a:rPr lang="en-US" dirty="0"/>
                      </a:br>
                      <a:r>
                        <a:rPr lang="en-US" baseline="0" dirty="0"/>
                        <a:t> • array</a:t>
                      </a:r>
                      <a:endParaRPr lang="en-US" dirty="0"/>
                    </a:p>
                  </a:txBody>
                  <a:tcPr/>
                </a:tc>
                <a:tc>
                  <a:txBody>
                    <a:bodyPr/>
                    <a:lstStyle/>
                    <a:p>
                      <a:endParaRPr lang="en-US" dirty="0">
                        <a:solidFill>
                          <a:srgbClr val="FF2929"/>
                        </a:solidFill>
                      </a:endParaRPr>
                    </a:p>
                    <a:p>
                      <a:r>
                        <a:rPr lang="en-US" dirty="0">
                          <a:solidFill>
                            <a:srgbClr val="FF2929"/>
                          </a:solidFill>
                        </a:rPr>
                        <a:t>base + offset </a:t>
                      </a:r>
                      <a:r>
                        <a:rPr lang="en-US" dirty="0" err="1"/>
                        <a:t>addr</a:t>
                      </a:r>
                      <a:r>
                        <a:rPr lang="en-US" dirty="0"/>
                        <a:t> mode</a:t>
                      </a:r>
                      <a:br>
                        <a:rPr lang="en-US" dirty="0"/>
                      </a:br>
                      <a:r>
                        <a:rPr lang="en-US" dirty="0">
                          <a:solidFill>
                            <a:srgbClr val="FF2929"/>
                          </a:solidFill>
                        </a:rPr>
                        <a:t>base + index </a:t>
                      </a:r>
                      <a:r>
                        <a:rPr lang="en-US" dirty="0" err="1"/>
                        <a:t>addr</a:t>
                      </a:r>
                      <a:r>
                        <a:rPr lang="en-US" dirty="0"/>
                        <a:t> mode</a:t>
                      </a:r>
                    </a:p>
                  </a:txBody>
                  <a:tcPr/>
                </a:tc>
                <a:extLst>
                  <a:ext uri="{0D108BD9-81ED-4DB2-BD59-A6C34878D82A}">
                    <a16:rowId xmlns:a16="http://schemas.microsoft.com/office/drawing/2014/main" val="10003"/>
                  </a:ext>
                </a:extLst>
              </a:tr>
              <a:tr h="370840">
                <a:tc>
                  <a:txBody>
                    <a:bodyPr/>
                    <a:lstStyle/>
                    <a:p>
                      <a:r>
                        <a:rPr lang="en-US" dirty="0"/>
                        <a:t>Granularity of operands</a:t>
                      </a:r>
                    </a:p>
                  </a:txBody>
                  <a:tcPr/>
                </a:tc>
                <a:tc>
                  <a:txBody>
                    <a:bodyPr/>
                    <a:lstStyle/>
                    <a:p>
                      <a:r>
                        <a:rPr lang="en-US" dirty="0" err="1">
                          <a:solidFill>
                            <a:srgbClr val="FF2929"/>
                          </a:solidFill>
                        </a:rPr>
                        <a:t>ldb</a:t>
                      </a:r>
                      <a:r>
                        <a:rPr lang="en-US" dirty="0">
                          <a:solidFill>
                            <a:srgbClr val="FF2929"/>
                          </a:solidFill>
                        </a:rPr>
                        <a:t>/</a:t>
                      </a:r>
                      <a:r>
                        <a:rPr lang="en-US" dirty="0" err="1">
                          <a:solidFill>
                            <a:srgbClr val="FF2929"/>
                          </a:solidFill>
                        </a:rPr>
                        <a:t>ldh</a:t>
                      </a:r>
                      <a:r>
                        <a:rPr lang="en-US" dirty="0">
                          <a:solidFill>
                            <a:srgbClr val="FF2929"/>
                          </a:solidFill>
                        </a:rPr>
                        <a:t>/</a:t>
                      </a:r>
                      <a:r>
                        <a:rPr lang="en-US" dirty="0" err="1">
                          <a:solidFill>
                            <a:srgbClr val="FF2929"/>
                          </a:solidFill>
                        </a:rPr>
                        <a:t>ldw</a:t>
                      </a:r>
                      <a:r>
                        <a:rPr lang="en-US" baseline="0" dirty="0">
                          <a:solidFill>
                            <a:srgbClr val="FF2929"/>
                          </a:solidFill>
                        </a:rPr>
                        <a:t> </a:t>
                      </a:r>
                      <a:r>
                        <a:rPr lang="en-US" baseline="0" dirty="0"/>
                        <a:t>instructions</a:t>
                      </a:r>
                      <a:br>
                        <a:rPr lang="en-US" baseline="0" dirty="0"/>
                      </a:br>
                      <a:r>
                        <a:rPr lang="en-US" baseline="0" dirty="0">
                          <a:solidFill>
                            <a:srgbClr val="FF2929"/>
                          </a:solidFill>
                        </a:rPr>
                        <a:t>addressability</a:t>
                      </a:r>
                      <a:r>
                        <a:rPr lang="en-US" baseline="0" dirty="0"/>
                        <a:t> (byte, word)</a:t>
                      </a:r>
                      <a:endParaRPr lang="en-US" dirty="0"/>
                    </a:p>
                  </a:txBody>
                  <a:tcPr/>
                </a:tc>
                <a:extLst>
                  <a:ext uri="{0D108BD9-81ED-4DB2-BD59-A6C34878D82A}">
                    <a16:rowId xmlns:a16="http://schemas.microsoft.com/office/drawing/2014/main" val="10004"/>
                  </a:ext>
                </a:extLst>
              </a:tr>
              <a:tr h="370840">
                <a:tc>
                  <a:txBody>
                    <a:bodyPr/>
                    <a:lstStyle/>
                    <a:p>
                      <a:r>
                        <a:rPr lang="en-US" dirty="0"/>
                        <a:t>Packing operands</a:t>
                      </a:r>
                    </a:p>
                  </a:txBody>
                  <a:tcPr/>
                </a:tc>
                <a:tc>
                  <a:txBody>
                    <a:bodyPr/>
                    <a:lstStyle/>
                    <a:p>
                      <a:r>
                        <a:rPr lang="en-US" dirty="0">
                          <a:solidFill>
                            <a:srgbClr val="FF2929"/>
                          </a:solidFill>
                        </a:rPr>
                        <a:t>Memory alignment </a:t>
                      </a:r>
                      <a:br>
                        <a:rPr lang="en-US" dirty="0"/>
                      </a:br>
                      <a:r>
                        <a:rPr lang="en-US" dirty="0"/>
                        <a:t>(space/time tradeoff)</a:t>
                      </a:r>
                    </a:p>
                  </a:txBody>
                  <a:tcPr/>
                </a:tc>
                <a:extLst>
                  <a:ext uri="{0D108BD9-81ED-4DB2-BD59-A6C34878D82A}">
                    <a16:rowId xmlns:a16="http://schemas.microsoft.com/office/drawing/2014/main" val="10005"/>
                  </a:ext>
                </a:extLst>
              </a:tr>
              <a:tr h="370840">
                <a:tc>
                  <a:txBody>
                    <a:bodyPr/>
                    <a:lstStyle/>
                    <a:p>
                      <a:r>
                        <a:rPr lang="en-US" dirty="0" err="1"/>
                        <a:t>Endianness</a:t>
                      </a:r>
                      <a:r>
                        <a:rPr lang="en-US" dirty="0"/>
                        <a:t> 0x11223344</a:t>
                      </a:r>
                    </a:p>
                  </a:txBody>
                  <a:tcPr/>
                </a:tc>
                <a:tc>
                  <a:txBody>
                    <a:bodyPr/>
                    <a:lstStyle/>
                    <a:p>
                      <a:r>
                        <a:rPr lang="en-US" dirty="0">
                          <a:solidFill>
                            <a:srgbClr val="FF2929"/>
                          </a:solidFill>
                        </a:rPr>
                        <a:t>Little</a:t>
                      </a:r>
                      <a:r>
                        <a:rPr lang="en-US" baseline="0" dirty="0">
                          <a:solidFill>
                            <a:srgbClr val="FF2929"/>
                          </a:solidFill>
                        </a:rPr>
                        <a:t> </a:t>
                      </a:r>
                      <a:r>
                        <a:rPr lang="en-US" baseline="0" dirty="0"/>
                        <a:t>(first byte is 0x44)</a:t>
                      </a:r>
                      <a:br>
                        <a:rPr lang="en-US" baseline="0" dirty="0"/>
                      </a:br>
                      <a:r>
                        <a:rPr lang="en-US" baseline="0" dirty="0"/>
                        <a:t> / </a:t>
                      </a:r>
                      <a:r>
                        <a:rPr lang="en-US" baseline="0" dirty="0">
                          <a:solidFill>
                            <a:srgbClr val="FF2929"/>
                          </a:solidFill>
                        </a:rPr>
                        <a:t>Big</a:t>
                      </a:r>
                      <a:r>
                        <a:rPr lang="en-US" baseline="0" dirty="0"/>
                        <a:t> (first byte is 0x11)</a:t>
                      </a:r>
                      <a:endParaRPr lang="en-US"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3985360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Endianness of an architecture</a:t>
            </a:r>
            <a:r>
              <a:rPr lang="mr-IN" dirty="0"/>
              <a:t>…</a:t>
            </a:r>
            <a:endParaRPr lang="en-US" dirty="0"/>
          </a:p>
        </p:txBody>
      </p:sp>
      <p:sp>
        <p:nvSpPr>
          <p:cNvPr id="2" name="Title 1"/>
          <p:cNvSpPr>
            <a:spLocks noGrp="1"/>
          </p:cNvSpPr>
          <p:nvPr>
            <p:ph type="title"/>
          </p:nvPr>
        </p:nvSpPr>
        <p:spPr/>
        <p:txBody>
          <a:bodyPr>
            <a:normAutofit fontScale="90000"/>
          </a:bodyPr>
          <a:lstStyle/>
          <a:p>
            <a:r>
              <a:rPr lang="en-US" dirty="0"/>
              <a:t>Review Questions</a:t>
            </a:r>
          </a:p>
        </p:txBody>
      </p:sp>
      <p:sp>
        <p:nvSpPr>
          <p:cNvPr id="9" name="Text Placeholder 8">
            <a:extLst>
              <a:ext uri="{FF2B5EF4-FFF2-40B4-BE49-F238E27FC236}">
                <a16:creationId xmlns:a16="http://schemas.microsoft.com/office/drawing/2014/main" id="{F345B8B3-038D-AC61-5932-DEB03D6AB0B7}"/>
              </a:ext>
            </a:extLst>
          </p:cNvPr>
          <p:cNvSpPr>
            <a:spLocks noGrp="1"/>
          </p:cNvSpPr>
          <p:nvPr>
            <p:ph type="body" sz="quarter" idx="10"/>
          </p:nvPr>
        </p:nvSpPr>
        <p:spPr>
          <a:xfrm>
            <a:off x="3305505" y="2669629"/>
            <a:ext cx="6611179" cy="3883572"/>
          </a:xfrm>
        </p:spPr>
        <p:txBody>
          <a:bodyPr>
            <a:normAutofit lnSpcReduction="10000"/>
          </a:bodyPr>
          <a:lstStyle/>
          <a:p>
            <a:pPr lvl="1"/>
            <a:r>
              <a:rPr lang="en-US" dirty="0"/>
              <a:t>Is a key determinant of processor performance</a:t>
            </a:r>
          </a:p>
          <a:p>
            <a:pPr lvl="1"/>
            <a:r>
              <a:rPr lang="en-US" dirty="0"/>
              <a:t>Is a key determinant of how the compiler lays out data structures in memory</a:t>
            </a:r>
          </a:p>
          <a:p>
            <a:pPr lvl="1"/>
            <a:r>
              <a:rPr lang="en-US" dirty="0"/>
              <a:t>Matters if one declares a datatype of a particular precision and accesses it as another precision</a:t>
            </a:r>
          </a:p>
          <a:p>
            <a:pPr lvl="1"/>
            <a:r>
              <a:rPr lang="en-US" dirty="0"/>
              <a:t>Has to do with the end of the semester party for completing this course</a:t>
            </a:r>
          </a:p>
          <a:p>
            <a:pPr lvl="1"/>
            <a:r>
              <a:rPr lang="en-US" dirty="0"/>
              <a:t>None of the above</a:t>
            </a:r>
          </a:p>
          <a:p>
            <a:pPr marL="457200" lvl="1" indent="0">
              <a:buNone/>
            </a:pPr>
            <a:endParaRPr lang="en-US" dirty="0"/>
          </a:p>
          <a:p>
            <a:pPr marL="457200" lvl="1" indent="0">
              <a:buNone/>
            </a:pPr>
            <a:r>
              <a:rPr lang="en-US" dirty="0"/>
              <a:t>Today’s number is 29,291</a:t>
            </a:r>
          </a:p>
          <a:p>
            <a:pPr lvl="1"/>
            <a:endParaRPr lang="en-US" dirty="0"/>
          </a:p>
        </p:txBody>
      </p:sp>
      <p:sp>
        <p:nvSpPr>
          <p:cNvPr id="10" name="Text Placeholder 9">
            <a:extLst>
              <a:ext uri="{FF2B5EF4-FFF2-40B4-BE49-F238E27FC236}">
                <a16:creationId xmlns:a16="http://schemas.microsoft.com/office/drawing/2014/main" id="{D03D4D8C-F96F-7FCB-24AF-A409C8A1CC82}"/>
              </a:ext>
            </a:extLst>
          </p:cNvPr>
          <p:cNvSpPr>
            <a:spLocks noGrp="1"/>
          </p:cNvSpPr>
          <p:nvPr>
            <p:ph type="body" sz="quarter" idx="11"/>
          </p:nvPr>
        </p:nvSpPr>
        <p:spPr/>
        <p:txBody>
          <a:bodyPr/>
          <a:lstStyle/>
          <a:p>
            <a:r>
              <a:rPr lang="en-US" dirty="0"/>
              <a:t>40</a:t>
            </a:r>
          </a:p>
        </p:txBody>
      </p:sp>
      <p:sp>
        <p:nvSpPr>
          <p:cNvPr id="6" name="Left Arrow 5">
            <a:extLst>
              <a:ext uri="{FF2B5EF4-FFF2-40B4-BE49-F238E27FC236}">
                <a16:creationId xmlns:a16="http://schemas.microsoft.com/office/drawing/2014/main" id="{6241C4FE-382D-7647-9909-A26DE44B584F}"/>
              </a:ext>
            </a:extLst>
          </p:cNvPr>
          <p:cNvSpPr/>
          <p:nvPr/>
        </p:nvSpPr>
        <p:spPr>
          <a:xfrm rot="10800000">
            <a:off x="2604126" y="3694199"/>
            <a:ext cx="701378" cy="351238"/>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916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 we need for</a:t>
            </a:r>
            <a:r>
              <a:rPr lang="mr-IN" dirty="0"/>
              <a:t>…</a:t>
            </a:r>
            <a:r>
              <a:rPr lang="en-US" dirty="0"/>
              <a:t>	</a:t>
            </a:r>
          </a:p>
        </p:txBody>
      </p:sp>
      <p:sp>
        <p:nvSpPr>
          <p:cNvPr id="3" name="Content Placeholder 2"/>
          <p:cNvSpPr>
            <a:spLocks noGrp="1"/>
          </p:cNvSpPr>
          <p:nvPr>
            <p:ph idx="1"/>
          </p:nvPr>
        </p:nvSpPr>
        <p:spPr/>
        <p:txBody>
          <a:bodyPr/>
          <a:lstStyle/>
          <a:p>
            <a:r>
              <a:rPr lang="en-US" dirty="0"/>
              <a:t>Conditional statements</a:t>
            </a:r>
          </a:p>
          <a:p>
            <a:r>
              <a:rPr lang="en-US" dirty="0"/>
              <a:t>Switch statements</a:t>
            </a:r>
          </a:p>
          <a:p>
            <a:r>
              <a:rPr lang="en-US" dirty="0"/>
              <a:t>Loops</a:t>
            </a:r>
          </a:p>
          <a:p>
            <a:r>
              <a:rPr lang="en-US" dirty="0"/>
              <a:t>Procedure calls</a:t>
            </a:r>
          </a:p>
          <a:p>
            <a:r>
              <a:rPr lang="en-US" dirty="0"/>
              <a:t>Other considerations for ISA</a:t>
            </a:r>
          </a:p>
        </p:txBody>
      </p:sp>
    </p:spTree>
    <p:extLst>
      <p:ext uri="{BB962C8B-B14F-4D97-AF65-F5344CB8AC3E}">
        <p14:creationId xmlns:p14="http://schemas.microsoft.com/office/powerpoint/2010/main" val="42891868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Compiling Conditional Statements</a:t>
            </a:r>
          </a:p>
        </p:txBody>
      </p:sp>
      <p:sp>
        <p:nvSpPr>
          <p:cNvPr id="3" name="Content Placeholder 2"/>
          <p:cNvSpPr>
            <a:spLocks noGrp="1"/>
          </p:cNvSpPr>
          <p:nvPr>
            <p:ph idx="1"/>
          </p:nvPr>
        </p:nvSpPr>
        <p:spPr/>
        <p:txBody>
          <a:bodyPr/>
          <a:lstStyle/>
          <a:p>
            <a:r>
              <a:rPr lang="en-US" dirty="0"/>
              <a:t>In what order are program statements normally executed?</a:t>
            </a:r>
          </a:p>
          <a:p>
            <a:r>
              <a:rPr lang="en-US" dirty="0"/>
              <a:t>How do we know what instruction to execute next?</a:t>
            </a:r>
          </a:p>
          <a:p>
            <a:r>
              <a:rPr lang="en-US" dirty="0"/>
              <a:t>How can we handle this type high-level language construct:</a:t>
            </a:r>
          </a:p>
          <a:p>
            <a:pPr>
              <a:buNone/>
            </a:pPr>
            <a:r>
              <a:rPr lang="en-US" sz="2800" dirty="0">
                <a:latin typeface="Courier New" pitchFamily="49" charset="0"/>
                <a:cs typeface="Courier New" pitchFamily="49" charset="0"/>
              </a:rPr>
              <a:t>		</a:t>
            </a:r>
            <a:r>
              <a:rPr lang="en-US" sz="2800" b="1" dirty="0">
                <a:latin typeface="Courier New" pitchFamily="49" charset="0"/>
                <a:cs typeface="Courier New" pitchFamily="49" charset="0"/>
              </a:rPr>
              <a:t>if(x == y) z = 7;</a:t>
            </a:r>
          </a:p>
        </p:txBody>
      </p:sp>
    </p:spTree>
    <p:extLst>
      <p:ext uri="{BB962C8B-B14F-4D97-AF65-F5344CB8AC3E}">
        <p14:creationId xmlns:p14="http://schemas.microsoft.com/office/powerpoint/2010/main" val="95879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dissolv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Moving forward</a:t>
            </a:r>
          </a:p>
        </p:txBody>
      </p:sp>
      <p:sp>
        <p:nvSpPr>
          <p:cNvPr id="3" name="Content Placeholder 2"/>
          <p:cNvSpPr>
            <a:spLocks noGrp="1"/>
          </p:cNvSpPr>
          <p:nvPr>
            <p:ph idx="1"/>
          </p:nvPr>
        </p:nvSpPr>
        <p:spPr/>
        <p:txBody>
          <a:bodyPr/>
          <a:lstStyle/>
          <a:p>
            <a:r>
              <a:rPr lang="en-US" dirty="0"/>
              <a:t>Instruction set design from HLL constructs</a:t>
            </a:r>
          </a:p>
          <a:p>
            <a:pPr lvl="1"/>
            <a:r>
              <a:rPr lang="en-US" dirty="0"/>
              <a:t>Expressions, assignments =&gt; ALU instructions</a:t>
            </a:r>
          </a:p>
          <a:p>
            <a:pPr lvl="1"/>
            <a:r>
              <a:rPr lang="en-US" dirty="0"/>
              <a:t>Data abstraction =&gt; Addressing modes</a:t>
            </a:r>
          </a:p>
          <a:p>
            <a:pPr lvl="1"/>
            <a:r>
              <a:rPr lang="en-US" dirty="0"/>
              <a:t>Conditional &amp; loop statements =&gt; Branch </a:t>
            </a:r>
            <a:r>
              <a:rPr lang="en-US" dirty="0" err="1"/>
              <a:t>inst</a:t>
            </a:r>
            <a:endParaRPr lang="en-US" dirty="0"/>
          </a:p>
          <a:p>
            <a:pPr lvl="1"/>
            <a:r>
              <a:rPr lang="en-US" dirty="0"/>
              <a:t>Procedure calls/returns =&gt; stack management</a:t>
            </a:r>
          </a:p>
          <a:p>
            <a:r>
              <a:rPr lang="en-US" dirty="0"/>
              <a:t>Please note the reading assignments in the schedule: Today you should have started chapter 2</a:t>
            </a:r>
          </a:p>
        </p:txBody>
      </p:sp>
    </p:spTree>
    <p:extLst>
      <p:ext uri="{BB962C8B-B14F-4D97-AF65-F5344CB8AC3E}">
        <p14:creationId xmlns:p14="http://schemas.microsoft.com/office/powerpoint/2010/main" val="2276035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dissolv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 We Need to Do?</a:t>
            </a:r>
          </a:p>
        </p:txBody>
      </p:sp>
      <p:sp>
        <p:nvSpPr>
          <p:cNvPr id="3" name="Content Placeholder 2"/>
          <p:cNvSpPr>
            <a:spLocks noGrp="1"/>
          </p:cNvSpPr>
          <p:nvPr>
            <p:ph idx="1"/>
          </p:nvPr>
        </p:nvSpPr>
        <p:spPr>
          <a:xfrm>
            <a:off x="3305504" y="4399643"/>
            <a:ext cx="7076747" cy="2222500"/>
          </a:xfrm>
        </p:spPr>
        <p:txBody>
          <a:bodyPr/>
          <a:lstStyle/>
          <a:p>
            <a:r>
              <a:rPr lang="en-US" dirty="0"/>
              <a:t>Evaluate predicate</a:t>
            </a:r>
          </a:p>
          <a:p>
            <a:r>
              <a:rPr lang="en-US" dirty="0"/>
              <a:t>Break the sequential flow of instructions</a:t>
            </a:r>
          </a:p>
          <a:p>
            <a:r>
              <a:rPr lang="en-US" dirty="0"/>
              <a:t>Rejoin control path</a:t>
            </a:r>
          </a:p>
          <a:p>
            <a:endParaRPr lang="en-US" dirty="0"/>
          </a:p>
        </p:txBody>
      </p:sp>
      <p:sp>
        <p:nvSpPr>
          <p:cNvPr id="4" name="Diamond 3"/>
          <p:cNvSpPr/>
          <p:nvPr/>
        </p:nvSpPr>
        <p:spPr>
          <a:xfrm>
            <a:off x="7202090" y="1968798"/>
            <a:ext cx="2178395" cy="689428"/>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Predicate</a:t>
            </a:r>
          </a:p>
        </p:txBody>
      </p:sp>
      <p:sp>
        <p:nvSpPr>
          <p:cNvPr id="5" name="Rectangle 4"/>
          <p:cNvSpPr/>
          <p:nvPr/>
        </p:nvSpPr>
        <p:spPr>
          <a:xfrm>
            <a:off x="7855858" y="3066144"/>
            <a:ext cx="870858" cy="8073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if part</a:t>
            </a:r>
          </a:p>
        </p:txBody>
      </p:sp>
      <p:sp>
        <p:nvSpPr>
          <p:cNvPr id="6" name="Rectangle 5"/>
          <p:cNvSpPr/>
          <p:nvPr/>
        </p:nvSpPr>
        <p:spPr>
          <a:xfrm>
            <a:off x="9078685" y="3071594"/>
            <a:ext cx="870858" cy="8073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else part</a:t>
            </a:r>
          </a:p>
        </p:txBody>
      </p:sp>
      <p:sp>
        <p:nvSpPr>
          <p:cNvPr id="7" name="TextBox 6"/>
          <p:cNvSpPr txBox="1"/>
          <p:nvPr/>
        </p:nvSpPr>
        <p:spPr>
          <a:xfrm>
            <a:off x="7708863" y="2696811"/>
            <a:ext cx="582424" cy="369332"/>
          </a:xfrm>
          <a:prstGeom prst="rect">
            <a:avLst/>
          </a:prstGeom>
          <a:noFill/>
        </p:spPr>
        <p:txBody>
          <a:bodyPr wrap="none" rtlCol="0">
            <a:spAutoFit/>
          </a:bodyPr>
          <a:lstStyle/>
          <a:p>
            <a:r>
              <a:rPr lang="en-US" dirty="0"/>
              <a:t>true</a:t>
            </a:r>
          </a:p>
        </p:txBody>
      </p:sp>
      <p:sp>
        <p:nvSpPr>
          <p:cNvPr id="8" name="TextBox 7"/>
          <p:cNvSpPr txBox="1"/>
          <p:nvPr/>
        </p:nvSpPr>
        <p:spPr>
          <a:xfrm>
            <a:off x="9514115" y="2702261"/>
            <a:ext cx="672254" cy="369332"/>
          </a:xfrm>
          <a:prstGeom prst="rect">
            <a:avLst/>
          </a:prstGeom>
          <a:noFill/>
        </p:spPr>
        <p:txBody>
          <a:bodyPr wrap="none" rtlCol="0">
            <a:spAutoFit/>
          </a:bodyPr>
          <a:lstStyle/>
          <a:p>
            <a:r>
              <a:rPr lang="en-US" dirty="0"/>
              <a:t>false</a:t>
            </a:r>
          </a:p>
        </p:txBody>
      </p:sp>
      <p:cxnSp>
        <p:nvCxnSpPr>
          <p:cNvPr id="10" name="Elbow Connector 9"/>
          <p:cNvCxnSpPr>
            <a:cxnSpLocks/>
            <a:stCxn id="4" idx="3"/>
            <a:endCxn id="6" idx="0"/>
          </p:cNvCxnSpPr>
          <p:nvPr/>
        </p:nvCxnSpPr>
        <p:spPr>
          <a:xfrm>
            <a:off x="9380484" y="2313513"/>
            <a:ext cx="133630" cy="758081"/>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cxnSpLocks/>
            <a:stCxn id="4" idx="2"/>
            <a:endCxn id="5" idx="0"/>
          </p:cNvCxnSpPr>
          <p:nvPr/>
        </p:nvCxnSpPr>
        <p:spPr>
          <a:xfrm>
            <a:off x="8291287" y="2658227"/>
            <a:ext cx="0" cy="40791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5" idx="2"/>
          </p:cNvCxnSpPr>
          <p:nvPr/>
        </p:nvCxnSpPr>
        <p:spPr>
          <a:xfrm flipH="1">
            <a:off x="8273143" y="3873501"/>
            <a:ext cx="18144" cy="115207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Elbow Connector 24"/>
          <p:cNvCxnSpPr>
            <a:stCxn id="6" idx="2"/>
          </p:cNvCxnSpPr>
          <p:nvPr/>
        </p:nvCxnSpPr>
        <p:spPr>
          <a:xfrm rot="5400000">
            <a:off x="8633284" y="3518812"/>
            <a:ext cx="520693" cy="1240971"/>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131890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a Conditional</a:t>
            </a:r>
          </a:p>
        </p:txBody>
      </p:sp>
      <p:sp>
        <p:nvSpPr>
          <p:cNvPr id="3" name="Content Placeholder 2"/>
          <p:cNvSpPr>
            <a:spLocks noGrp="1"/>
          </p:cNvSpPr>
          <p:nvPr>
            <p:ph idx="1"/>
          </p:nvPr>
        </p:nvSpPr>
        <p:spPr>
          <a:xfrm>
            <a:off x="3305504" y="2133601"/>
            <a:ext cx="7076747" cy="4488543"/>
          </a:xfrm>
        </p:spPr>
        <p:txBody>
          <a:bodyPr>
            <a:normAutofit/>
          </a:bodyPr>
          <a:lstStyle/>
          <a:p>
            <a:r>
              <a:rPr lang="en-US" dirty="0"/>
              <a:t>Evaluate predicate</a:t>
            </a:r>
          </a:p>
          <a:p>
            <a:pPr lvl="1"/>
            <a:r>
              <a:rPr lang="en-US" dirty="0">
                <a:solidFill>
                  <a:srgbClr val="0000FF"/>
                </a:solidFill>
              </a:rPr>
              <a:t>ALU Op</a:t>
            </a:r>
          </a:p>
          <a:p>
            <a:r>
              <a:rPr lang="en-US" dirty="0"/>
              <a:t>Break sequential flow</a:t>
            </a:r>
          </a:p>
          <a:p>
            <a:pPr lvl="1"/>
            <a:r>
              <a:rPr lang="en-US" dirty="0">
                <a:solidFill>
                  <a:srgbClr val="0000FF"/>
                </a:solidFill>
              </a:rPr>
              <a:t>Need to know where we are</a:t>
            </a:r>
          </a:p>
          <a:p>
            <a:pPr marL="914400" lvl="2" indent="0">
              <a:buNone/>
            </a:pPr>
            <a:r>
              <a:rPr lang="en-US" dirty="0">
                <a:solidFill>
                  <a:srgbClr val="0000FF"/>
                </a:solidFill>
                <a:sym typeface="Wingdings"/>
              </a:rPr>
              <a:t> </a:t>
            </a:r>
            <a:r>
              <a:rPr lang="en-US" dirty="0">
                <a:solidFill>
                  <a:srgbClr val="008000"/>
                </a:solidFill>
                <a:sym typeface="Wingdings"/>
              </a:rPr>
              <a:t>PC</a:t>
            </a:r>
          </a:p>
          <a:p>
            <a:pPr lvl="1"/>
            <a:r>
              <a:rPr lang="en-US" dirty="0">
                <a:solidFill>
                  <a:srgbClr val="0000FF"/>
                </a:solidFill>
                <a:sym typeface="Wingdings"/>
              </a:rPr>
              <a:t>Need a new instruction</a:t>
            </a:r>
          </a:p>
          <a:p>
            <a:pPr marL="914400" lvl="2" indent="0">
              <a:buNone/>
            </a:pPr>
            <a:r>
              <a:rPr lang="en-US" dirty="0">
                <a:sym typeface="Wingdings"/>
              </a:rPr>
              <a:t> </a:t>
            </a:r>
            <a:r>
              <a:rPr lang="en-US" dirty="0">
                <a:solidFill>
                  <a:srgbClr val="008000"/>
                </a:solidFill>
                <a:sym typeface="Wingdings"/>
              </a:rPr>
              <a:t>BEQ	r1, r2, offset</a:t>
            </a:r>
          </a:p>
          <a:p>
            <a:pPr lvl="2">
              <a:buFont typeface="Wingdings" charset="0"/>
              <a:buChar char="è"/>
            </a:pPr>
            <a:r>
              <a:rPr lang="en-US" dirty="0">
                <a:solidFill>
                  <a:srgbClr val="0000FF"/>
                </a:solidFill>
                <a:sym typeface="Wingdings"/>
              </a:rPr>
              <a:t>if r1 == r2 then PC = PC + offset</a:t>
            </a:r>
            <a:br>
              <a:rPr lang="en-US" dirty="0">
                <a:solidFill>
                  <a:srgbClr val="0000FF"/>
                </a:solidFill>
                <a:sym typeface="Wingdings"/>
              </a:rPr>
            </a:br>
            <a:r>
              <a:rPr lang="en-US" dirty="0">
                <a:solidFill>
                  <a:srgbClr val="0000FF"/>
                </a:solidFill>
                <a:sym typeface="Wingdings"/>
              </a:rPr>
              <a:t>else do nothing</a:t>
            </a:r>
          </a:p>
          <a:p>
            <a:pPr marL="914400" lvl="2" indent="0">
              <a:buNone/>
            </a:pPr>
            <a:r>
              <a:rPr lang="en-US" dirty="0">
                <a:sym typeface="Wingdings"/>
              </a:rPr>
              <a:t> </a:t>
            </a:r>
            <a:r>
              <a:rPr lang="en-US" dirty="0">
                <a:solidFill>
                  <a:srgbClr val="008000"/>
                </a:solidFill>
                <a:sym typeface="Wingdings"/>
              </a:rPr>
              <a:t>PC relative addressing mode!</a:t>
            </a:r>
          </a:p>
        </p:txBody>
      </p:sp>
    </p:spTree>
    <p:extLst>
      <p:ext uri="{BB962C8B-B14F-4D97-AF65-F5344CB8AC3E}">
        <p14:creationId xmlns:p14="http://schemas.microsoft.com/office/powerpoint/2010/main" val="3668352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a Conditional</a:t>
            </a:r>
          </a:p>
        </p:txBody>
      </p:sp>
      <p:sp>
        <p:nvSpPr>
          <p:cNvPr id="3" name="Content Placeholder 2"/>
          <p:cNvSpPr>
            <a:spLocks noGrp="1"/>
          </p:cNvSpPr>
          <p:nvPr>
            <p:ph idx="1"/>
          </p:nvPr>
        </p:nvSpPr>
        <p:spPr>
          <a:xfrm>
            <a:off x="3305504" y="2133601"/>
            <a:ext cx="7076747" cy="4488543"/>
          </a:xfrm>
        </p:spPr>
        <p:txBody>
          <a:bodyPr>
            <a:normAutofit/>
          </a:bodyPr>
          <a:lstStyle/>
          <a:p>
            <a:r>
              <a:rPr lang="en-US" dirty="0"/>
              <a:t>Evaluate predicate</a:t>
            </a:r>
          </a:p>
          <a:p>
            <a:pPr lvl="1"/>
            <a:r>
              <a:rPr lang="en-US" dirty="0">
                <a:solidFill>
                  <a:srgbClr val="0000FF"/>
                </a:solidFill>
              </a:rPr>
              <a:t>ALU Op</a:t>
            </a:r>
          </a:p>
          <a:p>
            <a:r>
              <a:rPr lang="en-US" dirty="0"/>
              <a:t>Break sequential flow</a:t>
            </a:r>
          </a:p>
          <a:p>
            <a:pPr lvl="1"/>
            <a:r>
              <a:rPr lang="en-US" dirty="0">
                <a:solidFill>
                  <a:srgbClr val="0000FF"/>
                </a:solidFill>
              </a:rPr>
              <a:t>Need to know where we are</a:t>
            </a:r>
          </a:p>
          <a:p>
            <a:pPr marL="914400" lvl="2" indent="0">
              <a:buNone/>
            </a:pPr>
            <a:r>
              <a:rPr lang="en-US" dirty="0">
                <a:solidFill>
                  <a:srgbClr val="0000FF"/>
                </a:solidFill>
                <a:sym typeface="Wingdings"/>
              </a:rPr>
              <a:t> </a:t>
            </a:r>
            <a:r>
              <a:rPr lang="en-US" dirty="0">
                <a:solidFill>
                  <a:srgbClr val="008000"/>
                </a:solidFill>
                <a:sym typeface="Wingdings"/>
              </a:rPr>
              <a:t>PC</a:t>
            </a:r>
          </a:p>
          <a:p>
            <a:pPr lvl="1"/>
            <a:r>
              <a:rPr lang="en-US" dirty="0">
                <a:solidFill>
                  <a:srgbClr val="0000FF"/>
                </a:solidFill>
                <a:sym typeface="Wingdings"/>
              </a:rPr>
              <a:t>Need a new instruction</a:t>
            </a:r>
          </a:p>
          <a:p>
            <a:pPr lvl="2">
              <a:buFont typeface="Wingdings" charset="0"/>
              <a:buChar char="è"/>
            </a:pPr>
            <a:r>
              <a:rPr lang="en-US" dirty="0">
                <a:solidFill>
                  <a:srgbClr val="008000"/>
                </a:solidFill>
                <a:sym typeface="Wingdings"/>
              </a:rPr>
              <a:t>BEQ	r1, r2, offset</a:t>
            </a:r>
          </a:p>
          <a:p>
            <a:r>
              <a:rPr lang="en-US" dirty="0"/>
              <a:t>Rejoin control flow</a:t>
            </a:r>
          </a:p>
          <a:p>
            <a:pPr marL="457200" lvl="1" indent="0">
              <a:buNone/>
            </a:pPr>
            <a:r>
              <a:rPr lang="en-US" dirty="0">
                <a:solidFill>
                  <a:srgbClr val="008000"/>
                </a:solidFill>
                <a:sym typeface="Wingdings"/>
              </a:rPr>
              <a:t> need an unconditional jump</a:t>
            </a:r>
          </a:p>
        </p:txBody>
      </p:sp>
    </p:spTree>
    <p:extLst>
      <p:ext uri="{BB962C8B-B14F-4D97-AF65-F5344CB8AC3E}">
        <p14:creationId xmlns:p14="http://schemas.microsoft.com/office/powerpoint/2010/main" val="2823315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An Example</a:t>
            </a:r>
          </a:p>
        </p:txBody>
      </p:sp>
      <p:sp>
        <p:nvSpPr>
          <p:cNvPr id="5" name="Content Placeholder 4"/>
          <p:cNvSpPr>
            <a:spLocks noGrp="1"/>
          </p:cNvSpPr>
          <p:nvPr>
            <p:ph sz="half" idx="1"/>
          </p:nvPr>
        </p:nvSpPr>
        <p:spPr>
          <a:xfrm>
            <a:off x="1981200" y="1600201"/>
            <a:ext cx="2919046" cy="2228222"/>
          </a:xfrm>
        </p:spPr>
        <p:txBody>
          <a:bodyPr>
            <a:normAutofit/>
          </a:bodyPr>
          <a:lstStyle/>
          <a:p>
            <a:r>
              <a:rPr lang="en-US" dirty="0"/>
              <a:t>C</a:t>
            </a:r>
          </a:p>
          <a:p>
            <a:pPr lvl="1">
              <a:buNone/>
            </a:pPr>
            <a:r>
              <a:rPr lang="en-US" b="1" dirty="0">
                <a:latin typeface="Courier New" pitchFamily="49" charset="0"/>
                <a:cs typeface="Courier New" pitchFamily="49" charset="0"/>
              </a:rPr>
              <a:t>if(a == b)</a:t>
            </a:r>
          </a:p>
          <a:p>
            <a:pPr lvl="1">
              <a:buNone/>
            </a:pPr>
            <a:r>
              <a:rPr lang="en-US" b="1" dirty="0">
                <a:latin typeface="Courier New" pitchFamily="49" charset="0"/>
                <a:cs typeface="Courier New" pitchFamily="49" charset="0"/>
              </a:rPr>
              <a:t>	c = d + e;</a:t>
            </a:r>
          </a:p>
          <a:p>
            <a:pPr lvl="1">
              <a:buNone/>
            </a:pPr>
            <a:r>
              <a:rPr lang="en-US" b="1" dirty="0">
                <a:latin typeface="Courier New" pitchFamily="49" charset="0"/>
                <a:cs typeface="Courier New" pitchFamily="49" charset="0"/>
              </a:rPr>
              <a:t>else</a:t>
            </a:r>
          </a:p>
          <a:p>
            <a:pPr lvl="1">
              <a:buNone/>
            </a:pPr>
            <a:r>
              <a:rPr lang="en-US" b="1" dirty="0">
                <a:latin typeface="Courier New" pitchFamily="49" charset="0"/>
                <a:cs typeface="Courier New" pitchFamily="49" charset="0"/>
              </a:rPr>
              <a:t>	c = f + g;</a:t>
            </a:r>
          </a:p>
          <a:p>
            <a:pPr>
              <a:buNone/>
            </a:pPr>
            <a:endParaRPr lang="en-US" dirty="0"/>
          </a:p>
          <a:p>
            <a:pPr>
              <a:buNone/>
            </a:pPr>
            <a:endParaRPr lang="en-US" dirty="0"/>
          </a:p>
        </p:txBody>
      </p:sp>
      <p:sp>
        <p:nvSpPr>
          <p:cNvPr id="6" name="Content Placeholder 5"/>
          <p:cNvSpPr>
            <a:spLocks noGrp="1"/>
          </p:cNvSpPr>
          <p:nvPr>
            <p:ph sz="half" idx="2"/>
          </p:nvPr>
        </p:nvSpPr>
        <p:spPr>
          <a:xfrm>
            <a:off x="5221794" y="1600201"/>
            <a:ext cx="4989007" cy="4525963"/>
          </a:xfrm>
        </p:spPr>
        <p:txBody>
          <a:bodyPr>
            <a:normAutofit/>
          </a:bodyPr>
          <a:lstStyle/>
          <a:p>
            <a:r>
              <a:rPr lang="en-US" dirty="0"/>
              <a:t>Assembly</a:t>
            </a:r>
          </a:p>
          <a:p>
            <a:pPr lvl="1">
              <a:buNone/>
            </a:pPr>
            <a:r>
              <a:rPr lang="en-US" b="1" dirty="0">
                <a:latin typeface="Courier New" pitchFamily="49" charset="0"/>
                <a:cs typeface="Courier New" pitchFamily="49" charset="0"/>
              </a:rPr>
              <a:t>     </a:t>
            </a:r>
            <a:r>
              <a:rPr lang="en-US" b="1" dirty="0" err="1">
                <a:latin typeface="Courier New" pitchFamily="49" charset="0"/>
                <a:cs typeface="Courier New" pitchFamily="49" charset="0"/>
              </a:rPr>
              <a:t>beq</a:t>
            </a:r>
            <a:r>
              <a:rPr lang="en-US" b="1" dirty="0">
                <a:latin typeface="Courier New" pitchFamily="49" charset="0"/>
                <a:cs typeface="Courier New" pitchFamily="49" charset="0"/>
              </a:rPr>
              <a:t>  r1, r2, then</a:t>
            </a:r>
          </a:p>
          <a:p>
            <a:pPr lvl="1">
              <a:buNone/>
            </a:pPr>
            <a:r>
              <a:rPr lang="en-US" b="1" dirty="0">
                <a:latin typeface="Courier New" pitchFamily="49" charset="0"/>
                <a:cs typeface="Courier New" pitchFamily="49" charset="0"/>
              </a:rPr>
              <a:t>     add r3, r6, r7</a:t>
            </a:r>
          </a:p>
          <a:p>
            <a:pPr lvl="1">
              <a:buNone/>
            </a:pPr>
            <a:r>
              <a:rPr lang="en-US" b="1" dirty="0">
                <a:latin typeface="Courier New" pitchFamily="49" charset="0"/>
                <a:cs typeface="Courier New" pitchFamily="49" charset="0"/>
              </a:rPr>
              <a:t>     </a:t>
            </a:r>
            <a:r>
              <a:rPr lang="en-US" b="1" dirty="0" err="1">
                <a:latin typeface="Courier New" pitchFamily="49" charset="0"/>
                <a:cs typeface="Courier New" pitchFamily="49" charset="0"/>
              </a:rPr>
              <a:t>beq</a:t>
            </a:r>
            <a:r>
              <a:rPr lang="en-US" b="1" dirty="0">
                <a:latin typeface="Courier New" pitchFamily="49" charset="0"/>
                <a:cs typeface="Courier New" pitchFamily="49" charset="0"/>
              </a:rPr>
              <a:t> r1, r1, skip*</a:t>
            </a:r>
          </a:p>
          <a:p>
            <a:pPr lvl="1">
              <a:buNone/>
            </a:pPr>
            <a:r>
              <a:rPr lang="en-US" b="1" dirty="0">
                <a:latin typeface="Courier New" pitchFamily="49" charset="0"/>
                <a:cs typeface="Courier New" pitchFamily="49" charset="0"/>
              </a:rPr>
              <a:t>then add r3, r4, r5</a:t>
            </a:r>
          </a:p>
          <a:p>
            <a:pPr lvl="1">
              <a:buNone/>
            </a:pPr>
            <a:r>
              <a:rPr lang="en-US" b="1" dirty="0">
                <a:latin typeface="Courier New" pitchFamily="49" charset="0"/>
                <a:cs typeface="Courier New" pitchFamily="49" charset="0"/>
              </a:rPr>
              <a:t>skip …</a:t>
            </a:r>
          </a:p>
          <a:p>
            <a:pPr lvl="1">
              <a:buNone/>
            </a:pPr>
            <a:endParaRPr lang="en-US" b="1" dirty="0">
              <a:latin typeface="Courier New" pitchFamily="49" charset="0"/>
              <a:cs typeface="Courier New" pitchFamily="49" charset="0"/>
            </a:endParaRPr>
          </a:p>
          <a:p>
            <a:pPr lvl="1">
              <a:buNone/>
            </a:pPr>
            <a:endParaRPr lang="en-US" b="1" dirty="0">
              <a:latin typeface="Courier New" pitchFamily="49" charset="0"/>
              <a:cs typeface="Courier New" pitchFamily="49" charset="0"/>
            </a:endParaRPr>
          </a:p>
          <a:p>
            <a:pPr lvl="1">
              <a:buNone/>
            </a:pPr>
            <a:endParaRPr lang="en-US" b="1" dirty="0">
              <a:latin typeface="Courier New" pitchFamily="49" charset="0"/>
              <a:cs typeface="Courier New" pitchFamily="49" charset="0"/>
            </a:endParaRPr>
          </a:p>
          <a:p>
            <a:pPr lvl="1">
              <a:buNone/>
            </a:pPr>
            <a:r>
              <a:rPr lang="en-US" dirty="0">
                <a:cs typeface="Courier New" pitchFamily="49" charset="0"/>
              </a:rPr>
              <a:t>* Effectively an unconditional branch</a:t>
            </a:r>
          </a:p>
        </p:txBody>
      </p:sp>
      <p:sp>
        <p:nvSpPr>
          <p:cNvPr id="7" name="TextBox 6"/>
          <p:cNvSpPr txBox="1"/>
          <p:nvPr/>
        </p:nvSpPr>
        <p:spPr>
          <a:xfrm>
            <a:off x="1981201" y="4411226"/>
            <a:ext cx="1197764" cy="2308324"/>
          </a:xfrm>
          <a:prstGeom prst="rect">
            <a:avLst/>
          </a:prstGeom>
          <a:noFill/>
        </p:spPr>
        <p:txBody>
          <a:bodyPr wrap="none" rtlCol="0">
            <a:spAutoFit/>
          </a:bodyPr>
          <a:lstStyle/>
          <a:p>
            <a:r>
              <a:rPr lang="en-US" dirty="0"/>
              <a:t>Assuming</a:t>
            </a:r>
          </a:p>
          <a:p>
            <a:r>
              <a:rPr lang="en-US" dirty="0"/>
              <a:t>r1 = a</a:t>
            </a:r>
          </a:p>
          <a:p>
            <a:r>
              <a:rPr lang="en-US" dirty="0"/>
              <a:t>r2 = b</a:t>
            </a:r>
          </a:p>
          <a:p>
            <a:r>
              <a:rPr lang="en-US" dirty="0"/>
              <a:t>r3 = c</a:t>
            </a:r>
          </a:p>
          <a:p>
            <a:r>
              <a:rPr lang="en-US" dirty="0"/>
              <a:t>r4 = d</a:t>
            </a:r>
          </a:p>
          <a:p>
            <a:r>
              <a:rPr lang="en-US" dirty="0"/>
              <a:t>r5 = e</a:t>
            </a:r>
          </a:p>
          <a:p>
            <a:r>
              <a:rPr lang="en-US" dirty="0"/>
              <a:t>r6 = f</a:t>
            </a:r>
          </a:p>
          <a:p>
            <a:r>
              <a:rPr lang="en-US" dirty="0"/>
              <a:t>r7 = g</a:t>
            </a:r>
          </a:p>
        </p:txBody>
      </p:sp>
    </p:spTree>
    <p:extLst>
      <p:ext uri="{BB962C8B-B14F-4D97-AF65-F5344CB8AC3E}">
        <p14:creationId xmlns:p14="http://schemas.microsoft.com/office/powerpoint/2010/main" val="40503785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Upshot of Conditional Statements	</a:t>
            </a:r>
          </a:p>
        </p:txBody>
      </p:sp>
      <p:sp>
        <p:nvSpPr>
          <p:cNvPr id="6" name="Content Placeholder 5"/>
          <p:cNvSpPr>
            <a:spLocks noGrp="1"/>
          </p:cNvSpPr>
          <p:nvPr>
            <p:ph idx="1"/>
          </p:nvPr>
        </p:nvSpPr>
        <p:spPr/>
        <p:txBody>
          <a:bodyPr/>
          <a:lstStyle/>
          <a:p>
            <a:r>
              <a:rPr lang="en-US" dirty="0"/>
              <a:t>Introduction of PC </a:t>
            </a:r>
          </a:p>
          <a:p>
            <a:r>
              <a:rPr lang="en-US" dirty="0"/>
              <a:t>One new instruction</a:t>
            </a:r>
            <a:br>
              <a:rPr lang="en-US" dirty="0"/>
            </a:br>
            <a:r>
              <a:rPr lang="en-US" dirty="0"/>
              <a:t>	</a:t>
            </a:r>
            <a:r>
              <a:rPr lang="en-US" dirty="0">
                <a:solidFill>
                  <a:srgbClr val="008000"/>
                </a:solidFill>
              </a:rPr>
              <a:t>BEQ r</a:t>
            </a:r>
            <a:r>
              <a:rPr lang="en-US" baseline="-25000" dirty="0">
                <a:solidFill>
                  <a:srgbClr val="008000"/>
                </a:solidFill>
              </a:rPr>
              <a:t>1</a:t>
            </a:r>
            <a:r>
              <a:rPr lang="en-US" dirty="0">
                <a:solidFill>
                  <a:srgbClr val="008000"/>
                </a:solidFill>
              </a:rPr>
              <a:t>, r</a:t>
            </a:r>
            <a:r>
              <a:rPr lang="en-US" baseline="-25000" dirty="0">
                <a:solidFill>
                  <a:srgbClr val="008000"/>
                </a:solidFill>
              </a:rPr>
              <a:t>2</a:t>
            </a:r>
            <a:r>
              <a:rPr lang="en-US" dirty="0">
                <a:solidFill>
                  <a:srgbClr val="008000"/>
                </a:solidFill>
              </a:rPr>
              <a:t>, offset</a:t>
            </a:r>
          </a:p>
          <a:p>
            <a:r>
              <a:rPr lang="en-US" dirty="0"/>
              <a:t>One new addressing mode: </a:t>
            </a:r>
            <a:r>
              <a:rPr lang="en-US" dirty="0">
                <a:solidFill>
                  <a:schemeClr val="accent1">
                    <a:lumMod val="60000"/>
                    <a:lumOff val="40000"/>
                  </a:schemeClr>
                </a:solidFill>
              </a:rPr>
              <a:t>PC-relative</a:t>
            </a:r>
          </a:p>
          <a:p>
            <a:r>
              <a:rPr lang="en-US" dirty="0">
                <a:solidFill>
                  <a:srgbClr val="FF2929"/>
                </a:solidFill>
              </a:rPr>
              <a:t>(optional) </a:t>
            </a:r>
            <a:r>
              <a:rPr lang="en-US" dirty="0"/>
              <a:t>an Unconditional Jump </a:t>
            </a:r>
            <a:br>
              <a:rPr lang="en-US" dirty="0"/>
            </a:br>
            <a:r>
              <a:rPr lang="en-US" dirty="0"/>
              <a:t>	</a:t>
            </a:r>
            <a:r>
              <a:rPr lang="en-US" dirty="0">
                <a:solidFill>
                  <a:srgbClr val="008000"/>
                </a:solidFill>
              </a:rPr>
              <a:t>J  </a:t>
            </a:r>
            <a:r>
              <a:rPr lang="en-US" dirty="0" err="1">
                <a:solidFill>
                  <a:srgbClr val="008000"/>
                </a:solidFill>
              </a:rPr>
              <a:t>r</a:t>
            </a:r>
            <a:r>
              <a:rPr lang="en-US" baseline="-25000" dirty="0" err="1">
                <a:solidFill>
                  <a:srgbClr val="008000"/>
                </a:solidFill>
              </a:rPr>
              <a:t>n</a:t>
            </a:r>
            <a:r>
              <a:rPr lang="en-US" dirty="0">
                <a:solidFill>
                  <a:srgbClr val="008000"/>
                </a:solidFill>
              </a:rPr>
              <a:t>	; PC &lt;- </a:t>
            </a:r>
            <a:r>
              <a:rPr lang="en-US" dirty="0" err="1">
                <a:solidFill>
                  <a:srgbClr val="008000"/>
                </a:solidFill>
              </a:rPr>
              <a:t>r</a:t>
            </a:r>
            <a:r>
              <a:rPr lang="en-US" baseline="-25000" dirty="0" err="1">
                <a:solidFill>
                  <a:srgbClr val="008000"/>
                </a:solidFill>
              </a:rPr>
              <a:t>n</a:t>
            </a:r>
            <a:endParaRPr lang="en-US" baseline="-25000" dirty="0">
              <a:solidFill>
                <a:srgbClr val="008000"/>
              </a:solidFill>
            </a:endParaRPr>
          </a:p>
          <a:p>
            <a:r>
              <a:rPr lang="en-US" dirty="0">
                <a:solidFill>
                  <a:srgbClr val="008000"/>
                </a:solidFill>
              </a:rPr>
              <a:t>Do we really need an unconditional jump??</a:t>
            </a:r>
          </a:p>
        </p:txBody>
      </p:sp>
    </p:spTree>
    <p:extLst>
      <p:ext uri="{BB962C8B-B14F-4D97-AF65-F5344CB8AC3E}">
        <p14:creationId xmlns:p14="http://schemas.microsoft.com/office/powerpoint/2010/main" val="4065727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Compiling Switch Statements</a:t>
            </a:r>
          </a:p>
        </p:txBody>
      </p:sp>
      <p:sp>
        <p:nvSpPr>
          <p:cNvPr id="5" name="Content Placeholder 4"/>
          <p:cNvSpPr>
            <a:spLocks noGrp="1"/>
          </p:cNvSpPr>
          <p:nvPr>
            <p:ph sz="half" idx="1"/>
          </p:nvPr>
        </p:nvSpPr>
        <p:spPr/>
        <p:txBody>
          <a:bodyPr>
            <a:normAutofit fontScale="92500" lnSpcReduction="10000"/>
          </a:bodyPr>
          <a:lstStyle/>
          <a:p>
            <a:pPr marL="0" indent="0">
              <a:spcBef>
                <a:spcPts val="0"/>
              </a:spcBef>
              <a:buNone/>
            </a:pPr>
            <a:r>
              <a:rPr lang="en-US" sz="2000" dirty="0">
                <a:latin typeface="Courier"/>
                <a:cs typeface="Courier"/>
              </a:rPr>
              <a:t>i</a:t>
            </a:r>
            <a:r>
              <a:rPr lang="mr-IN" sz="2000" dirty="0">
                <a:latin typeface="Courier"/>
                <a:cs typeface="Courier"/>
              </a:rPr>
              <a:t>f</a:t>
            </a:r>
            <a:r>
              <a:rPr lang="en-US" sz="2000" dirty="0">
                <a:latin typeface="Courier"/>
                <a:cs typeface="Courier"/>
              </a:rPr>
              <a:t> (</a:t>
            </a:r>
            <a:r>
              <a:rPr lang="mr-IN" sz="2000" dirty="0">
                <a:latin typeface="Courier"/>
                <a:cs typeface="Courier"/>
              </a:rPr>
              <a:t>n==0</a:t>
            </a:r>
            <a:r>
              <a:rPr lang="en-US" sz="2000" dirty="0">
                <a:latin typeface="Courier"/>
                <a:cs typeface="Courier"/>
              </a:rPr>
              <a:t>)</a:t>
            </a:r>
            <a:endParaRPr lang="mr-IN" sz="2000" dirty="0">
              <a:latin typeface="Courier"/>
              <a:cs typeface="Courier"/>
            </a:endParaRPr>
          </a:p>
          <a:p>
            <a:pPr marL="0" indent="0">
              <a:spcBef>
                <a:spcPts val="0"/>
              </a:spcBef>
              <a:buNone/>
            </a:pPr>
            <a:r>
              <a:rPr lang="mr-IN" sz="2000" dirty="0">
                <a:latin typeface="Courier"/>
                <a:cs typeface="Courier"/>
              </a:rPr>
              <a:t>	x=a;</a:t>
            </a:r>
          </a:p>
          <a:p>
            <a:pPr marL="0" indent="0">
              <a:spcBef>
                <a:spcPts val="0"/>
              </a:spcBef>
              <a:buNone/>
            </a:pPr>
            <a:r>
              <a:rPr lang="mr-IN" sz="2000" dirty="0">
                <a:latin typeface="Courier"/>
                <a:cs typeface="Courier"/>
              </a:rPr>
              <a:t>else if</a:t>
            </a:r>
            <a:r>
              <a:rPr lang="en-US" sz="2000" dirty="0">
                <a:latin typeface="Courier"/>
                <a:cs typeface="Courier"/>
              </a:rPr>
              <a:t> (</a:t>
            </a:r>
            <a:r>
              <a:rPr lang="mr-IN" sz="2000" dirty="0">
                <a:latin typeface="Courier"/>
                <a:cs typeface="Courier"/>
              </a:rPr>
              <a:t>n==1</a:t>
            </a:r>
            <a:r>
              <a:rPr lang="en-US" sz="2000" dirty="0">
                <a:latin typeface="Courier"/>
                <a:cs typeface="Courier"/>
              </a:rPr>
              <a:t>)</a:t>
            </a:r>
            <a:endParaRPr lang="mr-IN" sz="2000" dirty="0">
              <a:latin typeface="Courier"/>
              <a:cs typeface="Courier"/>
            </a:endParaRPr>
          </a:p>
          <a:p>
            <a:pPr marL="0" indent="0">
              <a:spcBef>
                <a:spcPts val="0"/>
              </a:spcBef>
              <a:buNone/>
            </a:pPr>
            <a:r>
              <a:rPr lang="mr-IN" sz="2000" dirty="0">
                <a:latin typeface="Courier"/>
                <a:cs typeface="Courier"/>
              </a:rPr>
              <a:t>	x=b;</a:t>
            </a:r>
          </a:p>
          <a:p>
            <a:pPr marL="0" indent="0">
              <a:spcBef>
                <a:spcPts val="0"/>
              </a:spcBef>
              <a:buNone/>
            </a:pPr>
            <a:r>
              <a:rPr lang="mr-IN" sz="2000" dirty="0">
                <a:latin typeface="Courier"/>
                <a:cs typeface="Courier"/>
              </a:rPr>
              <a:t>else if</a:t>
            </a:r>
            <a:r>
              <a:rPr lang="en-US" sz="2000" dirty="0">
                <a:latin typeface="Courier"/>
                <a:cs typeface="Courier"/>
              </a:rPr>
              <a:t> (</a:t>
            </a:r>
            <a:r>
              <a:rPr lang="mr-IN" sz="2000" dirty="0">
                <a:latin typeface="Courier"/>
                <a:cs typeface="Courier"/>
              </a:rPr>
              <a:t>n==2</a:t>
            </a:r>
            <a:r>
              <a:rPr lang="en-US" sz="2000" dirty="0">
                <a:latin typeface="Courier"/>
                <a:cs typeface="Courier"/>
              </a:rPr>
              <a:t>)</a:t>
            </a:r>
            <a:endParaRPr lang="mr-IN" sz="2000" dirty="0">
              <a:latin typeface="Courier"/>
              <a:cs typeface="Courier"/>
            </a:endParaRPr>
          </a:p>
          <a:p>
            <a:pPr marL="0" indent="0">
              <a:spcBef>
                <a:spcPts val="0"/>
              </a:spcBef>
              <a:buNone/>
            </a:pPr>
            <a:r>
              <a:rPr lang="mr-IN" sz="2000" dirty="0">
                <a:latin typeface="Courier"/>
                <a:cs typeface="Courier"/>
              </a:rPr>
              <a:t>	x=c;</a:t>
            </a:r>
          </a:p>
          <a:p>
            <a:pPr marL="0" indent="0">
              <a:spcBef>
                <a:spcPts val="0"/>
              </a:spcBef>
              <a:buNone/>
            </a:pPr>
            <a:r>
              <a:rPr lang="mr-IN" sz="2000" dirty="0">
                <a:latin typeface="Courier"/>
                <a:cs typeface="Courier"/>
              </a:rPr>
              <a:t>else</a:t>
            </a:r>
          </a:p>
          <a:p>
            <a:pPr marL="0" indent="0">
              <a:spcBef>
                <a:spcPts val="0"/>
              </a:spcBef>
              <a:buNone/>
            </a:pPr>
            <a:r>
              <a:rPr lang="mr-IN" sz="2000" dirty="0">
                <a:latin typeface="Courier"/>
                <a:cs typeface="Courier"/>
              </a:rPr>
              <a:t>	x=d;</a:t>
            </a:r>
          </a:p>
          <a:p>
            <a:pPr marL="0" indent="0">
              <a:spcBef>
                <a:spcPts val="0"/>
              </a:spcBef>
              <a:buNone/>
            </a:pPr>
            <a:endParaRPr lang="en-US" sz="2000" dirty="0">
              <a:latin typeface="Courier"/>
              <a:cs typeface="Courier"/>
            </a:endParaRPr>
          </a:p>
        </p:txBody>
      </p:sp>
      <p:sp>
        <p:nvSpPr>
          <p:cNvPr id="6" name="Content Placeholder 5"/>
          <p:cNvSpPr>
            <a:spLocks noGrp="1"/>
          </p:cNvSpPr>
          <p:nvPr>
            <p:ph sz="half" idx="2"/>
          </p:nvPr>
        </p:nvSpPr>
        <p:spPr/>
        <p:txBody>
          <a:bodyPr>
            <a:normAutofit fontScale="92500" lnSpcReduction="10000"/>
          </a:bodyPr>
          <a:lstStyle/>
          <a:p>
            <a:pPr marL="0" indent="0">
              <a:spcBef>
                <a:spcPts val="0"/>
              </a:spcBef>
              <a:buNone/>
            </a:pPr>
            <a:r>
              <a:rPr lang="en-US" dirty="0">
                <a:latin typeface="Courier"/>
                <a:cs typeface="Courier"/>
              </a:rPr>
              <a:t>switch (n) {</a:t>
            </a:r>
          </a:p>
          <a:p>
            <a:pPr marL="0" indent="0">
              <a:spcBef>
                <a:spcPts val="0"/>
              </a:spcBef>
              <a:buNone/>
            </a:pPr>
            <a:r>
              <a:rPr lang="en-US" dirty="0">
                <a:latin typeface="Courier"/>
                <a:cs typeface="Courier"/>
              </a:rPr>
              <a:t>	case 0:</a:t>
            </a:r>
          </a:p>
          <a:p>
            <a:pPr marL="0" indent="0">
              <a:spcBef>
                <a:spcPts val="0"/>
              </a:spcBef>
              <a:buNone/>
            </a:pPr>
            <a:r>
              <a:rPr lang="en-US" dirty="0">
                <a:latin typeface="Courier"/>
                <a:cs typeface="Courier"/>
              </a:rPr>
              <a:t>		x=a;</a:t>
            </a:r>
          </a:p>
          <a:p>
            <a:pPr marL="0" indent="0">
              <a:spcBef>
                <a:spcPts val="0"/>
              </a:spcBef>
              <a:buNone/>
            </a:pPr>
            <a:r>
              <a:rPr lang="en-US" dirty="0">
                <a:latin typeface="Courier"/>
                <a:cs typeface="Courier"/>
              </a:rPr>
              <a:t>		break;</a:t>
            </a:r>
          </a:p>
          <a:p>
            <a:pPr marL="0" indent="0">
              <a:spcBef>
                <a:spcPts val="0"/>
              </a:spcBef>
              <a:buNone/>
            </a:pPr>
            <a:r>
              <a:rPr lang="en-US" dirty="0">
                <a:latin typeface="Courier"/>
                <a:cs typeface="Courier"/>
              </a:rPr>
              <a:t>	case 1:</a:t>
            </a:r>
          </a:p>
          <a:p>
            <a:pPr marL="0" indent="0">
              <a:spcBef>
                <a:spcPts val="0"/>
              </a:spcBef>
              <a:buNone/>
            </a:pPr>
            <a:r>
              <a:rPr lang="en-US" dirty="0">
                <a:latin typeface="Courier"/>
                <a:cs typeface="Courier"/>
              </a:rPr>
              <a:t>		x=b;</a:t>
            </a:r>
          </a:p>
          <a:p>
            <a:pPr marL="0" indent="0">
              <a:spcBef>
                <a:spcPts val="0"/>
              </a:spcBef>
              <a:buNone/>
            </a:pPr>
            <a:r>
              <a:rPr lang="en-US" dirty="0">
                <a:latin typeface="Courier"/>
                <a:cs typeface="Courier"/>
              </a:rPr>
              <a:t>		break;</a:t>
            </a:r>
          </a:p>
          <a:p>
            <a:pPr marL="0" indent="0">
              <a:spcBef>
                <a:spcPts val="0"/>
              </a:spcBef>
              <a:buNone/>
            </a:pPr>
            <a:r>
              <a:rPr lang="en-US" dirty="0">
                <a:latin typeface="Courier"/>
                <a:cs typeface="Courier"/>
              </a:rPr>
              <a:t>	case 2:</a:t>
            </a:r>
          </a:p>
          <a:p>
            <a:pPr marL="0" indent="0">
              <a:spcBef>
                <a:spcPts val="0"/>
              </a:spcBef>
              <a:buNone/>
            </a:pPr>
            <a:r>
              <a:rPr lang="en-US" dirty="0">
                <a:latin typeface="Courier"/>
                <a:cs typeface="Courier"/>
              </a:rPr>
              <a:t>		x=c;</a:t>
            </a:r>
          </a:p>
          <a:p>
            <a:pPr marL="0" indent="0">
              <a:spcBef>
                <a:spcPts val="0"/>
              </a:spcBef>
              <a:buNone/>
            </a:pPr>
            <a:r>
              <a:rPr lang="en-US" dirty="0">
                <a:latin typeface="Courier"/>
                <a:cs typeface="Courier"/>
              </a:rPr>
              <a:t>		break;</a:t>
            </a:r>
          </a:p>
          <a:p>
            <a:pPr marL="0" indent="0">
              <a:spcBef>
                <a:spcPts val="0"/>
              </a:spcBef>
              <a:buNone/>
            </a:pPr>
            <a:r>
              <a:rPr lang="en-US" dirty="0">
                <a:latin typeface="Courier"/>
                <a:cs typeface="Courier"/>
              </a:rPr>
              <a:t>	default:</a:t>
            </a:r>
          </a:p>
          <a:p>
            <a:pPr marL="0" indent="0">
              <a:spcBef>
                <a:spcPts val="0"/>
              </a:spcBef>
              <a:buNone/>
            </a:pPr>
            <a:r>
              <a:rPr lang="en-US" dirty="0">
                <a:latin typeface="Courier"/>
                <a:cs typeface="Courier"/>
              </a:rPr>
              <a:t>		x=d;</a:t>
            </a:r>
          </a:p>
          <a:p>
            <a:pPr marL="0" indent="0">
              <a:spcBef>
                <a:spcPts val="0"/>
              </a:spcBef>
              <a:buNone/>
            </a:pPr>
            <a:r>
              <a:rPr lang="en-US" dirty="0">
                <a:latin typeface="Courier"/>
                <a:cs typeface="Courier"/>
              </a:rPr>
              <a:t>}</a:t>
            </a:r>
          </a:p>
          <a:p>
            <a:pPr marL="0" indent="0">
              <a:spcBef>
                <a:spcPts val="0"/>
              </a:spcBef>
              <a:buNone/>
            </a:pPr>
            <a:endParaRPr lang="en-US" dirty="0">
              <a:latin typeface="Courier"/>
              <a:cs typeface="Courier"/>
            </a:endParaRPr>
          </a:p>
          <a:p>
            <a:pPr marL="0" indent="0">
              <a:spcBef>
                <a:spcPts val="0"/>
              </a:spcBef>
              <a:buNone/>
            </a:pPr>
            <a:endParaRPr lang="en-US" dirty="0"/>
          </a:p>
        </p:txBody>
      </p:sp>
      <p:sp>
        <p:nvSpPr>
          <p:cNvPr id="7" name="TextBox 6"/>
          <p:cNvSpPr txBox="1"/>
          <p:nvPr/>
        </p:nvSpPr>
        <p:spPr>
          <a:xfrm>
            <a:off x="2018575" y="4351106"/>
            <a:ext cx="3678283" cy="1384995"/>
          </a:xfrm>
          <a:prstGeom prst="rect">
            <a:avLst/>
          </a:prstGeom>
          <a:solidFill>
            <a:srgbClr val="00B0F0"/>
          </a:solidFill>
          <a:effectLst>
            <a:outerShdw blurRad="50800" dist="38100" dir="2700000" algn="tl" rotWithShape="0">
              <a:prstClr val="black">
                <a:alpha val="40000"/>
              </a:prstClr>
            </a:outerShdw>
          </a:effectLst>
        </p:spPr>
        <p:txBody>
          <a:bodyPr wrap="square" rtlCol="0">
            <a:spAutoFit/>
          </a:bodyPr>
          <a:lstStyle/>
          <a:p>
            <a:r>
              <a:rPr lang="en-US" sz="2800" dirty="0"/>
              <a:t>Do these produce </a:t>
            </a:r>
          </a:p>
          <a:p>
            <a:r>
              <a:rPr lang="en-US" sz="2800" dirty="0"/>
              <a:t>essentially equivalent </a:t>
            </a:r>
          </a:p>
          <a:p>
            <a:r>
              <a:rPr lang="en-US" sz="2800" dirty="0"/>
              <a:t>assembly code?</a:t>
            </a:r>
          </a:p>
        </p:txBody>
      </p:sp>
      <p:sp>
        <p:nvSpPr>
          <p:cNvPr id="8" name="TextBox 7"/>
          <p:cNvSpPr txBox="1"/>
          <p:nvPr/>
        </p:nvSpPr>
        <p:spPr>
          <a:xfrm>
            <a:off x="2018575" y="5794689"/>
            <a:ext cx="3678283" cy="954107"/>
          </a:xfrm>
          <a:prstGeom prst="rect">
            <a:avLst/>
          </a:prstGeom>
          <a:solidFill>
            <a:srgbClr val="00B0F0"/>
          </a:solidFill>
          <a:effectLst>
            <a:outerShdw blurRad="50800" dist="38100" dir="2700000" algn="tl" rotWithShape="0">
              <a:prstClr val="black">
                <a:alpha val="40000"/>
              </a:prstClr>
            </a:outerShdw>
          </a:effectLst>
        </p:spPr>
        <p:txBody>
          <a:bodyPr wrap="square" rtlCol="0">
            <a:spAutoFit/>
          </a:bodyPr>
          <a:lstStyle/>
          <a:p>
            <a:r>
              <a:rPr lang="en-US" sz="2800" dirty="0"/>
              <a:t>They can, but they don’t have to!</a:t>
            </a:r>
          </a:p>
        </p:txBody>
      </p:sp>
    </p:spTree>
    <p:extLst>
      <p:ext uri="{BB962C8B-B14F-4D97-AF65-F5344CB8AC3E}">
        <p14:creationId xmlns:p14="http://schemas.microsoft.com/office/powerpoint/2010/main" val="1020042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ChangeArrowheads="1"/>
          </p:cNvSpPr>
          <p:nvPr/>
        </p:nvSpPr>
        <p:spPr bwMode="auto">
          <a:xfrm>
            <a:off x="7817719" y="1788866"/>
            <a:ext cx="1905000" cy="41910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lang="en-US" sz="1600"/>
          </a:p>
        </p:txBody>
      </p:sp>
      <p:sp>
        <p:nvSpPr>
          <p:cNvPr id="12291" name="Text Box 5"/>
          <p:cNvSpPr txBox="1">
            <a:spLocks noChangeArrowheads="1"/>
          </p:cNvSpPr>
          <p:nvPr/>
        </p:nvSpPr>
        <p:spPr bwMode="auto">
          <a:xfrm>
            <a:off x="6743879" y="1977779"/>
            <a:ext cx="1031051" cy="5847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sz="1600" b="1" dirty="0"/>
              <a:t>Code for</a:t>
            </a:r>
          </a:p>
          <a:p>
            <a:pPr algn="ctr" eaLnBrk="1" hangingPunct="1"/>
            <a:r>
              <a:rPr lang="en-US" sz="1600" b="1" dirty="0"/>
              <a:t>Case 0</a:t>
            </a:r>
          </a:p>
        </p:txBody>
      </p:sp>
      <p:sp>
        <p:nvSpPr>
          <p:cNvPr id="12292" name="Text Box 6"/>
          <p:cNvSpPr txBox="1">
            <a:spLocks noChangeArrowheads="1"/>
          </p:cNvSpPr>
          <p:nvPr/>
        </p:nvSpPr>
        <p:spPr bwMode="auto">
          <a:xfrm>
            <a:off x="6758166" y="3088800"/>
            <a:ext cx="1031051" cy="5847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sz="1600" b="1" dirty="0"/>
              <a:t>Code for</a:t>
            </a:r>
          </a:p>
          <a:p>
            <a:pPr algn="ctr" eaLnBrk="1" hangingPunct="1"/>
            <a:r>
              <a:rPr lang="en-US" sz="1600" b="1" dirty="0"/>
              <a:t>Case 1</a:t>
            </a:r>
          </a:p>
        </p:txBody>
      </p:sp>
      <p:sp>
        <p:nvSpPr>
          <p:cNvPr id="12293" name="Text Box 7"/>
          <p:cNvSpPr txBox="1">
            <a:spLocks noChangeArrowheads="1"/>
          </p:cNvSpPr>
          <p:nvPr/>
        </p:nvSpPr>
        <p:spPr bwMode="auto">
          <a:xfrm>
            <a:off x="6758166" y="4179181"/>
            <a:ext cx="1031051" cy="5847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sz="1600" b="1" dirty="0"/>
              <a:t>Code for</a:t>
            </a:r>
          </a:p>
          <a:p>
            <a:pPr algn="ctr" eaLnBrk="1" hangingPunct="1"/>
            <a:r>
              <a:rPr lang="en-US" sz="1600" b="1" dirty="0"/>
              <a:t>Case 2</a:t>
            </a:r>
          </a:p>
        </p:txBody>
      </p:sp>
      <p:sp>
        <p:nvSpPr>
          <p:cNvPr id="12294" name="Line 8"/>
          <p:cNvSpPr>
            <a:spLocks noChangeShapeType="1"/>
          </p:cNvSpPr>
          <p:nvPr/>
        </p:nvSpPr>
        <p:spPr bwMode="auto">
          <a:xfrm>
            <a:off x="7817719" y="2931866"/>
            <a:ext cx="1905000" cy="1588"/>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algn="ctr"/>
            <a:endParaRPr lang="en-US" sz="1600"/>
          </a:p>
        </p:txBody>
      </p:sp>
      <p:sp>
        <p:nvSpPr>
          <p:cNvPr id="12295" name="Line 9"/>
          <p:cNvSpPr>
            <a:spLocks noChangeShapeType="1"/>
          </p:cNvSpPr>
          <p:nvPr/>
        </p:nvSpPr>
        <p:spPr bwMode="auto">
          <a:xfrm>
            <a:off x="7817719" y="3998666"/>
            <a:ext cx="1905000" cy="1588"/>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algn="ctr"/>
            <a:endParaRPr lang="en-US" sz="1600"/>
          </a:p>
        </p:txBody>
      </p:sp>
      <p:sp>
        <p:nvSpPr>
          <p:cNvPr id="12296" name="Line 10"/>
          <p:cNvSpPr>
            <a:spLocks noChangeShapeType="1"/>
          </p:cNvSpPr>
          <p:nvPr/>
        </p:nvSpPr>
        <p:spPr bwMode="auto">
          <a:xfrm>
            <a:off x="7817719" y="4989266"/>
            <a:ext cx="1905000" cy="1588"/>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algn="ctr"/>
            <a:endParaRPr lang="en-US" sz="1600"/>
          </a:p>
        </p:txBody>
      </p:sp>
      <p:sp>
        <p:nvSpPr>
          <p:cNvPr id="12297" name="Text Box 11"/>
          <p:cNvSpPr txBox="1">
            <a:spLocks noChangeArrowheads="1"/>
          </p:cNvSpPr>
          <p:nvPr/>
        </p:nvSpPr>
        <p:spPr bwMode="auto">
          <a:xfrm>
            <a:off x="6896279" y="5101979"/>
            <a:ext cx="446857" cy="5847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sz="1600" b="1"/>
              <a:t>….</a:t>
            </a:r>
          </a:p>
          <a:p>
            <a:pPr algn="ctr" eaLnBrk="1" hangingPunct="1"/>
            <a:r>
              <a:rPr lang="en-US" sz="1600" b="1"/>
              <a:t>….</a:t>
            </a:r>
          </a:p>
        </p:txBody>
      </p:sp>
      <p:sp>
        <p:nvSpPr>
          <p:cNvPr id="12298" name="Text Box 12"/>
          <p:cNvSpPr txBox="1">
            <a:spLocks noChangeArrowheads="1"/>
          </p:cNvSpPr>
          <p:nvPr/>
        </p:nvSpPr>
        <p:spPr bwMode="auto">
          <a:xfrm>
            <a:off x="8489233" y="1941267"/>
            <a:ext cx="700087"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sz="1600" b="1"/>
              <a:t>…</a:t>
            </a:r>
          </a:p>
          <a:p>
            <a:pPr algn="ctr" eaLnBrk="1" hangingPunct="1"/>
            <a:r>
              <a:rPr lang="en-US" sz="1600" b="1"/>
              <a:t>…</a:t>
            </a:r>
          </a:p>
          <a:p>
            <a:pPr algn="ctr" eaLnBrk="1" hangingPunct="1"/>
            <a:r>
              <a:rPr lang="en-US" sz="1600" b="1"/>
              <a:t>J</a:t>
            </a:r>
          </a:p>
        </p:txBody>
      </p:sp>
      <p:sp>
        <p:nvSpPr>
          <p:cNvPr id="12299" name="Text Box 13"/>
          <p:cNvSpPr txBox="1">
            <a:spLocks noChangeArrowheads="1"/>
          </p:cNvSpPr>
          <p:nvPr/>
        </p:nvSpPr>
        <p:spPr bwMode="auto">
          <a:xfrm>
            <a:off x="8503519" y="3006480"/>
            <a:ext cx="838200"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sz="1600" b="1"/>
              <a:t>…</a:t>
            </a:r>
          </a:p>
          <a:p>
            <a:pPr algn="ctr" eaLnBrk="1" hangingPunct="1"/>
            <a:r>
              <a:rPr lang="en-US" sz="1600" b="1"/>
              <a:t>…</a:t>
            </a:r>
          </a:p>
          <a:p>
            <a:pPr algn="ctr" eaLnBrk="1" hangingPunct="1"/>
            <a:r>
              <a:rPr lang="en-US" sz="1600" b="1"/>
              <a:t>J</a:t>
            </a:r>
          </a:p>
        </p:txBody>
      </p:sp>
      <p:sp>
        <p:nvSpPr>
          <p:cNvPr id="12300" name="Text Box 14"/>
          <p:cNvSpPr txBox="1">
            <a:spLocks noChangeArrowheads="1"/>
          </p:cNvSpPr>
          <p:nvPr/>
        </p:nvSpPr>
        <p:spPr bwMode="auto">
          <a:xfrm>
            <a:off x="8503519" y="4074867"/>
            <a:ext cx="838200"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sz="1600" b="1"/>
              <a:t>…</a:t>
            </a:r>
          </a:p>
          <a:p>
            <a:pPr algn="ctr" eaLnBrk="1" hangingPunct="1"/>
            <a:r>
              <a:rPr lang="en-US" sz="1600" b="1"/>
              <a:t>…</a:t>
            </a:r>
          </a:p>
          <a:p>
            <a:pPr algn="ctr" eaLnBrk="1" hangingPunct="1"/>
            <a:r>
              <a:rPr lang="en-US" sz="1600" b="1"/>
              <a:t>J</a:t>
            </a:r>
          </a:p>
        </p:txBody>
      </p:sp>
      <p:sp>
        <p:nvSpPr>
          <p:cNvPr id="12301" name="Text Box 15"/>
          <p:cNvSpPr txBox="1">
            <a:spLocks noChangeArrowheads="1"/>
          </p:cNvSpPr>
          <p:nvPr/>
        </p:nvSpPr>
        <p:spPr bwMode="auto">
          <a:xfrm>
            <a:off x="4687170" y="6193951"/>
            <a:ext cx="1267795"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sz="1600" b="1" dirty="0"/>
              <a:t>Jump table</a:t>
            </a:r>
          </a:p>
        </p:txBody>
      </p:sp>
      <p:sp>
        <p:nvSpPr>
          <p:cNvPr id="12302" name="Rectangle 16"/>
          <p:cNvSpPr>
            <a:spLocks noChangeArrowheads="1"/>
          </p:cNvSpPr>
          <p:nvPr/>
        </p:nvSpPr>
        <p:spPr bwMode="auto">
          <a:xfrm>
            <a:off x="4687169" y="1788866"/>
            <a:ext cx="1295400" cy="41910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lang="en-US" sz="1600"/>
          </a:p>
        </p:txBody>
      </p:sp>
      <p:sp>
        <p:nvSpPr>
          <p:cNvPr id="12303" name="Line 17"/>
          <p:cNvSpPr>
            <a:spLocks noChangeShapeType="1"/>
          </p:cNvSpPr>
          <p:nvPr/>
        </p:nvSpPr>
        <p:spPr bwMode="auto">
          <a:xfrm>
            <a:off x="4687169" y="2855666"/>
            <a:ext cx="12954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algn="ctr"/>
            <a:endParaRPr lang="en-US" sz="1600"/>
          </a:p>
        </p:txBody>
      </p:sp>
      <p:sp>
        <p:nvSpPr>
          <p:cNvPr id="12304" name="Line 18"/>
          <p:cNvSpPr>
            <a:spLocks noChangeShapeType="1"/>
          </p:cNvSpPr>
          <p:nvPr/>
        </p:nvSpPr>
        <p:spPr bwMode="auto">
          <a:xfrm>
            <a:off x="4687169" y="3922466"/>
            <a:ext cx="12954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algn="ctr"/>
            <a:endParaRPr lang="en-US" sz="1600"/>
          </a:p>
        </p:txBody>
      </p:sp>
      <p:sp>
        <p:nvSpPr>
          <p:cNvPr id="12305" name="Line 19"/>
          <p:cNvSpPr>
            <a:spLocks noChangeShapeType="1"/>
          </p:cNvSpPr>
          <p:nvPr/>
        </p:nvSpPr>
        <p:spPr bwMode="auto">
          <a:xfrm>
            <a:off x="4687169" y="4913066"/>
            <a:ext cx="12954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algn="ctr"/>
            <a:endParaRPr lang="en-US" sz="1600"/>
          </a:p>
        </p:txBody>
      </p:sp>
      <p:sp>
        <p:nvSpPr>
          <p:cNvPr id="12306" name="Text Box 20"/>
          <p:cNvSpPr txBox="1">
            <a:spLocks noChangeArrowheads="1"/>
          </p:cNvSpPr>
          <p:nvPr/>
        </p:nvSpPr>
        <p:spPr bwMode="auto">
          <a:xfrm>
            <a:off x="4687169" y="1985716"/>
            <a:ext cx="1338828" cy="5847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sz="1600" b="1"/>
              <a:t>Address for</a:t>
            </a:r>
          </a:p>
          <a:p>
            <a:pPr algn="ctr" eaLnBrk="1" hangingPunct="1"/>
            <a:r>
              <a:rPr lang="en-US" sz="1600" b="1"/>
              <a:t>Case 0</a:t>
            </a:r>
          </a:p>
        </p:txBody>
      </p:sp>
      <p:sp>
        <p:nvSpPr>
          <p:cNvPr id="12307" name="Text Box 21"/>
          <p:cNvSpPr txBox="1">
            <a:spLocks noChangeArrowheads="1"/>
          </p:cNvSpPr>
          <p:nvPr/>
        </p:nvSpPr>
        <p:spPr bwMode="auto">
          <a:xfrm>
            <a:off x="4687169" y="3052516"/>
            <a:ext cx="1338828" cy="5847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sz="1600" b="1"/>
              <a:t>Address for</a:t>
            </a:r>
          </a:p>
          <a:p>
            <a:pPr algn="ctr" eaLnBrk="1" hangingPunct="1"/>
            <a:r>
              <a:rPr lang="en-US" sz="1600" b="1"/>
              <a:t>Case 1</a:t>
            </a:r>
          </a:p>
        </p:txBody>
      </p:sp>
      <p:sp>
        <p:nvSpPr>
          <p:cNvPr id="12308" name="Text Box 22"/>
          <p:cNvSpPr txBox="1">
            <a:spLocks noChangeArrowheads="1"/>
          </p:cNvSpPr>
          <p:nvPr/>
        </p:nvSpPr>
        <p:spPr bwMode="auto">
          <a:xfrm>
            <a:off x="4687169" y="4119316"/>
            <a:ext cx="1338828" cy="5847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sz="1600" b="1"/>
              <a:t>Address for</a:t>
            </a:r>
          </a:p>
          <a:p>
            <a:pPr algn="ctr" eaLnBrk="1" hangingPunct="1"/>
            <a:r>
              <a:rPr lang="en-US" sz="1600" b="1"/>
              <a:t>Case 2</a:t>
            </a:r>
          </a:p>
        </p:txBody>
      </p:sp>
      <p:sp>
        <p:nvSpPr>
          <p:cNvPr id="12309" name="Text Box 23"/>
          <p:cNvSpPr txBox="1">
            <a:spLocks noChangeArrowheads="1"/>
          </p:cNvSpPr>
          <p:nvPr/>
        </p:nvSpPr>
        <p:spPr bwMode="auto">
          <a:xfrm>
            <a:off x="4901482" y="4949580"/>
            <a:ext cx="709048"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sz="1600" b="1"/>
              <a:t> …….</a:t>
            </a:r>
          </a:p>
          <a:p>
            <a:pPr algn="ctr" eaLnBrk="1" hangingPunct="1"/>
            <a:r>
              <a:rPr lang="en-US" sz="1600" b="1"/>
              <a:t> …….</a:t>
            </a:r>
          </a:p>
          <a:p>
            <a:pPr algn="ctr" eaLnBrk="1" hangingPunct="1"/>
            <a:r>
              <a:rPr lang="en-US" sz="1600" b="1"/>
              <a:t> …….</a:t>
            </a:r>
          </a:p>
        </p:txBody>
      </p:sp>
      <p:sp>
        <p:nvSpPr>
          <p:cNvPr id="2" name="Title 1"/>
          <p:cNvSpPr>
            <a:spLocks noGrp="1"/>
          </p:cNvSpPr>
          <p:nvPr>
            <p:ph type="title"/>
          </p:nvPr>
        </p:nvSpPr>
        <p:spPr/>
        <p:txBody>
          <a:bodyPr/>
          <a:lstStyle/>
          <a:p>
            <a:r>
              <a:rPr lang="en-US" dirty="0"/>
              <a:t>Switch Can Use a Jump Table</a:t>
            </a:r>
          </a:p>
        </p:txBody>
      </p:sp>
      <p:sp>
        <p:nvSpPr>
          <p:cNvPr id="3" name="Content Placeholder 2"/>
          <p:cNvSpPr>
            <a:spLocks noGrp="1"/>
          </p:cNvSpPr>
          <p:nvPr>
            <p:ph idx="1"/>
          </p:nvPr>
        </p:nvSpPr>
        <p:spPr>
          <a:xfrm>
            <a:off x="1808163" y="1941266"/>
            <a:ext cx="2879006" cy="4689948"/>
          </a:xfrm>
        </p:spPr>
        <p:txBody>
          <a:bodyPr/>
          <a:lstStyle/>
          <a:p>
            <a:r>
              <a:rPr lang="en-US" dirty="0"/>
              <a:t>Think of a C array of pointers to the individual cases</a:t>
            </a:r>
          </a:p>
          <a:p>
            <a:r>
              <a:rPr lang="en-US" dirty="0"/>
              <a:t>To do this we need an indirect addressing mode</a:t>
            </a:r>
          </a:p>
          <a:p>
            <a:pPr marL="457200" lvl="1" indent="0">
              <a:buNone/>
            </a:pPr>
            <a:r>
              <a:rPr lang="en-US" dirty="0"/>
              <a:t>	J   @r</a:t>
            </a:r>
            <a:r>
              <a:rPr lang="en-US" baseline="-25000" dirty="0"/>
              <a:t>1</a:t>
            </a:r>
            <a:r>
              <a:rPr lang="en-US" dirty="0"/>
              <a:t> </a:t>
            </a:r>
          </a:p>
          <a:p>
            <a:r>
              <a:rPr lang="en-US" dirty="0">
                <a:sym typeface="Wingdings"/>
              </a:rPr>
              <a:t> PC &lt;- </a:t>
            </a:r>
            <a:r>
              <a:rPr lang="en-US" dirty="0" err="1">
                <a:sym typeface="Wingdings"/>
              </a:rPr>
              <a:t>Mem</a:t>
            </a:r>
            <a:r>
              <a:rPr lang="en-US" dirty="0">
                <a:sym typeface="Wingdings"/>
              </a:rPr>
              <a:t>[r</a:t>
            </a:r>
            <a:r>
              <a:rPr lang="en-US" baseline="-25000" dirty="0">
                <a:sym typeface="Wingdings"/>
              </a:rPr>
              <a:t>1</a:t>
            </a:r>
            <a:r>
              <a:rPr lang="en-US" dirty="0">
                <a:sym typeface="Wingdings"/>
              </a:rPr>
              <a:t>]</a:t>
            </a:r>
            <a:endParaRPr lang="en-US" dirty="0"/>
          </a:p>
        </p:txBody>
      </p:sp>
      <p:cxnSp>
        <p:nvCxnSpPr>
          <p:cNvPr id="5" name="Straight Arrow Connector 4"/>
          <p:cNvCxnSpPr>
            <a:stCxn id="12306" idx="3"/>
          </p:cNvCxnSpPr>
          <p:nvPr/>
        </p:nvCxnSpPr>
        <p:spPr>
          <a:xfrm flipV="1">
            <a:off x="6025997" y="1868714"/>
            <a:ext cx="1791722" cy="40939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flipV="1">
            <a:off x="6025997" y="2971369"/>
            <a:ext cx="1791722" cy="40939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flipV="1">
            <a:off x="6025997" y="4074024"/>
            <a:ext cx="1791722" cy="40939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290234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Loops</a:t>
            </a:r>
          </a:p>
        </p:txBody>
      </p:sp>
      <p:sp>
        <p:nvSpPr>
          <p:cNvPr id="3" name="Content Placeholder 2"/>
          <p:cNvSpPr>
            <a:spLocks noGrp="1"/>
          </p:cNvSpPr>
          <p:nvPr>
            <p:ph idx="1"/>
          </p:nvPr>
        </p:nvSpPr>
        <p:spPr/>
        <p:txBody>
          <a:bodyPr/>
          <a:lstStyle/>
          <a:p>
            <a:r>
              <a:rPr lang="en-US" dirty="0"/>
              <a:t>Do we need anything new in the ISA?</a:t>
            </a:r>
          </a:p>
          <a:p>
            <a:r>
              <a:rPr lang="en-US" dirty="0"/>
              <a:t>Not really.</a:t>
            </a:r>
          </a:p>
        </p:txBody>
      </p:sp>
    </p:spTree>
    <p:extLst>
      <p:ext uri="{BB962C8B-B14F-4D97-AF65-F5344CB8AC3E}">
        <p14:creationId xmlns:p14="http://schemas.microsoft.com/office/powerpoint/2010/main" val="2505824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Compiling Loops</a:t>
            </a:r>
          </a:p>
        </p:txBody>
      </p:sp>
      <p:sp>
        <p:nvSpPr>
          <p:cNvPr id="4" name="Content Placeholder 3"/>
          <p:cNvSpPr>
            <a:spLocks noGrp="1"/>
          </p:cNvSpPr>
          <p:nvPr>
            <p:ph sz="half" idx="1"/>
          </p:nvPr>
        </p:nvSpPr>
        <p:spPr>
          <a:xfrm>
            <a:off x="1739154" y="1854189"/>
            <a:ext cx="4066391" cy="4525963"/>
          </a:xfrm>
        </p:spPr>
        <p:txBody>
          <a:bodyPr/>
          <a:lstStyle/>
          <a:p>
            <a:r>
              <a:rPr lang="en-US" dirty="0"/>
              <a:t>C</a:t>
            </a:r>
          </a:p>
          <a:p>
            <a:pPr lvl="1">
              <a:buNone/>
            </a:pPr>
            <a:r>
              <a:rPr lang="en-US" b="1" dirty="0">
                <a:latin typeface="Courier New" pitchFamily="49" charset="0"/>
                <a:cs typeface="Courier New" pitchFamily="49" charset="0"/>
              </a:rPr>
              <a:t>while(j ! = 0) </a:t>
            </a:r>
          </a:p>
          <a:p>
            <a:pPr lvl="1">
              <a:buNone/>
            </a:pPr>
            <a:r>
              <a:rPr lang="en-US" b="1" dirty="0">
                <a:latin typeface="Courier New" pitchFamily="49" charset="0"/>
                <a:cs typeface="Courier New" pitchFamily="49" charset="0"/>
              </a:rPr>
              <a:t>{</a:t>
            </a:r>
          </a:p>
          <a:p>
            <a:pPr lvl="1">
              <a:buNone/>
            </a:pPr>
            <a:r>
              <a:rPr lang="en-US" b="1" dirty="0">
                <a:latin typeface="Courier New" pitchFamily="49" charset="0"/>
                <a:cs typeface="Courier New" pitchFamily="49" charset="0"/>
              </a:rPr>
              <a:t>   /* loop body */</a:t>
            </a:r>
          </a:p>
          <a:p>
            <a:pPr lvl="1">
              <a:buNone/>
            </a:pPr>
            <a:r>
              <a:rPr lang="en-US" b="1" dirty="0">
                <a:latin typeface="Courier New" pitchFamily="49" charset="0"/>
                <a:cs typeface="Courier New" pitchFamily="49" charset="0"/>
              </a:rPr>
              <a:t>   t = t + a[j--];</a:t>
            </a:r>
          </a:p>
          <a:p>
            <a:pPr lvl="1">
              <a:buNone/>
            </a:pPr>
            <a:r>
              <a:rPr lang="en-US" b="1" dirty="0">
                <a:latin typeface="Courier New" pitchFamily="49" charset="0"/>
                <a:cs typeface="Courier New" pitchFamily="49" charset="0"/>
              </a:rPr>
              <a:t>}</a:t>
            </a:r>
          </a:p>
          <a:p>
            <a:endParaRPr lang="en-US" dirty="0"/>
          </a:p>
        </p:txBody>
      </p:sp>
      <p:sp>
        <p:nvSpPr>
          <p:cNvPr id="5" name="Content Placeholder 4"/>
          <p:cNvSpPr>
            <a:spLocks noGrp="1"/>
          </p:cNvSpPr>
          <p:nvPr>
            <p:ph sz="half" idx="2"/>
          </p:nvPr>
        </p:nvSpPr>
        <p:spPr>
          <a:xfrm>
            <a:off x="6052970" y="1854189"/>
            <a:ext cx="4421393" cy="4525963"/>
          </a:xfrm>
        </p:spPr>
        <p:txBody>
          <a:bodyPr/>
          <a:lstStyle/>
          <a:p>
            <a:r>
              <a:rPr lang="en-US" dirty="0"/>
              <a:t>Assembly</a:t>
            </a:r>
          </a:p>
          <a:p>
            <a:pPr lvl="1">
              <a:buNone/>
            </a:pPr>
            <a:r>
              <a:rPr lang="en-US" b="1" dirty="0">
                <a:latin typeface="Courier New" pitchFamily="49" charset="0"/>
                <a:cs typeface="Courier New" pitchFamily="49" charset="0"/>
              </a:rPr>
              <a:t>loop  </a:t>
            </a:r>
            <a:r>
              <a:rPr lang="en-US" b="1" dirty="0" err="1">
                <a:latin typeface="Courier New" pitchFamily="49" charset="0"/>
                <a:cs typeface="Courier New" pitchFamily="49" charset="0"/>
              </a:rPr>
              <a:t>beq</a:t>
            </a:r>
            <a:r>
              <a:rPr lang="en-US" b="1" dirty="0">
                <a:latin typeface="Courier New" pitchFamily="49" charset="0"/>
                <a:cs typeface="Courier New" pitchFamily="49" charset="0"/>
              </a:rPr>
              <a:t> r1,r0,done</a:t>
            </a:r>
          </a:p>
          <a:p>
            <a:pPr lvl="1">
              <a:buNone/>
            </a:pPr>
            <a:r>
              <a:rPr lang="en-US" b="1" dirty="0">
                <a:latin typeface="Courier New" pitchFamily="49" charset="0"/>
                <a:cs typeface="Courier New" pitchFamily="49" charset="0"/>
              </a:rPr>
              <a:t>   ; loop body</a:t>
            </a:r>
          </a:p>
          <a:p>
            <a:pPr lvl="1">
              <a:buNone/>
            </a:pPr>
            <a:r>
              <a:rPr lang="en-US" b="1" dirty="0">
                <a:latin typeface="Courier New" pitchFamily="49" charset="0"/>
                <a:cs typeface="Courier New" pitchFamily="49" charset="0"/>
              </a:rPr>
              <a:t>   …</a:t>
            </a:r>
          </a:p>
          <a:p>
            <a:pPr lvl="1">
              <a:buNone/>
            </a:pPr>
            <a:r>
              <a:rPr lang="en-US" b="1" dirty="0">
                <a:latin typeface="Courier New" pitchFamily="49" charset="0"/>
                <a:cs typeface="Courier New" pitchFamily="49" charset="0"/>
              </a:rPr>
              <a:t>   </a:t>
            </a:r>
            <a:r>
              <a:rPr lang="en-US" b="1" dirty="0" err="1">
                <a:latin typeface="Courier New" pitchFamily="49" charset="0"/>
                <a:cs typeface="Courier New" pitchFamily="49" charset="0"/>
              </a:rPr>
              <a:t>beq</a:t>
            </a:r>
            <a:r>
              <a:rPr lang="en-US" b="1" dirty="0">
                <a:latin typeface="Courier New" pitchFamily="49" charset="0"/>
                <a:cs typeface="Courier New" pitchFamily="49" charset="0"/>
              </a:rPr>
              <a:t> r0, r0, loop</a:t>
            </a:r>
          </a:p>
          <a:p>
            <a:pPr lvl="1">
              <a:buNone/>
            </a:pPr>
            <a:r>
              <a:rPr lang="en-US" b="1" dirty="0">
                <a:latin typeface="Courier New" pitchFamily="49" charset="0"/>
                <a:cs typeface="Courier New" pitchFamily="49" charset="0"/>
              </a:rPr>
              <a:t>done …</a:t>
            </a:r>
          </a:p>
        </p:txBody>
      </p:sp>
    </p:spTree>
    <p:extLst>
      <p:ext uri="{BB962C8B-B14F-4D97-AF65-F5344CB8AC3E}">
        <p14:creationId xmlns:p14="http://schemas.microsoft.com/office/powerpoint/2010/main" val="21977601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545791744"/>
              </p:ext>
            </p:extLst>
          </p:nvPr>
        </p:nvGraphicFramePr>
        <p:xfrm>
          <a:off x="2911367" y="2133600"/>
          <a:ext cx="7470885" cy="2570480"/>
        </p:xfrm>
        <a:graphic>
          <a:graphicData uri="http://schemas.openxmlformats.org/drawingml/2006/table">
            <a:tbl>
              <a:tblPr firstRow="1" bandRow="1">
                <a:tableStyleId>{FABFCF23-3B69-468F-B69F-88F6DE6A72F2}</a:tableStyleId>
              </a:tblPr>
              <a:tblGrid>
                <a:gridCol w="2732689">
                  <a:extLst>
                    <a:ext uri="{9D8B030D-6E8A-4147-A177-3AD203B41FA5}">
                      <a16:colId xmlns:a16="http://schemas.microsoft.com/office/drawing/2014/main" val="20000"/>
                    </a:ext>
                  </a:extLst>
                </a:gridCol>
                <a:gridCol w="4738196">
                  <a:extLst>
                    <a:ext uri="{9D8B030D-6E8A-4147-A177-3AD203B41FA5}">
                      <a16:colId xmlns:a16="http://schemas.microsoft.com/office/drawing/2014/main" val="20001"/>
                    </a:ext>
                  </a:extLst>
                </a:gridCol>
              </a:tblGrid>
              <a:tr h="370840">
                <a:tc>
                  <a:txBody>
                    <a:bodyPr/>
                    <a:lstStyle/>
                    <a:p>
                      <a:r>
                        <a:rPr lang="en-US" dirty="0"/>
                        <a:t>Software</a:t>
                      </a:r>
                    </a:p>
                  </a:txBody>
                  <a:tcPr/>
                </a:tc>
                <a:tc>
                  <a:txBody>
                    <a:bodyPr/>
                    <a:lstStyle/>
                    <a:p>
                      <a:r>
                        <a:rPr lang="en-US" dirty="0"/>
                        <a:t>Hardware</a:t>
                      </a:r>
                    </a:p>
                  </a:txBody>
                  <a:tcPr/>
                </a:tc>
                <a:extLst>
                  <a:ext uri="{0D108BD9-81ED-4DB2-BD59-A6C34878D82A}">
                    <a16:rowId xmlns:a16="http://schemas.microsoft.com/office/drawing/2014/main" val="10000"/>
                  </a:ext>
                </a:extLst>
              </a:tr>
              <a:tr h="370840">
                <a:tc>
                  <a:txBody>
                    <a:bodyPr/>
                    <a:lstStyle/>
                    <a:p>
                      <a:r>
                        <a:rPr lang="en-US" dirty="0"/>
                        <a:t>Expressions &amp; assignments</a:t>
                      </a:r>
                    </a:p>
                  </a:txBody>
                  <a:tcPr/>
                </a:tc>
                <a:tc>
                  <a:txBody>
                    <a:bodyPr/>
                    <a:lstStyle/>
                    <a:p>
                      <a:r>
                        <a:rPr lang="en-US" dirty="0">
                          <a:solidFill>
                            <a:srgbClr val="FF2929"/>
                          </a:solidFill>
                        </a:rPr>
                        <a:t>ALU</a:t>
                      </a:r>
                      <a:r>
                        <a:rPr lang="en-US" dirty="0"/>
                        <a:t> instructions, </a:t>
                      </a:r>
                      <a:r>
                        <a:rPr lang="en-US" dirty="0">
                          <a:solidFill>
                            <a:srgbClr val="FF2929"/>
                          </a:solidFill>
                        </a:rPr>
                        <a:t>LD/ST</a:t>
                      </a:r>
                      <a:r>
                        <a:rPr lang="en-US" dirty="0"/>
                        <a:t> instructions</a:t>
                      </a:r>
                    </a:p>
                  </a:txBody>
                  <a:tcPr/>
                </a:tc>
                <a:extLst>
                  <a:ext uri="{0D108BD9-81ED-4DB2-BD59-A6C34878D82A}">
                    <a16:rowId xmlns:a16="http://schemas.microsoft.com/office/drawing/2014/main" val="10001"/>
                  </a:ext>
                </a:extLst>
              </a:tr>
              <a:tr h="370840">
                <a:tc>
                  <a:txBody>
                    <a:bodyPr/>
                    <a:lstStyle/>
                    <a:p>
                      <a:r>
                        <a:rPr lang="en-US" dirty="0"/>
                        <a:t>Data abstraction</a:t>
                      </a:r>
                      <a:br>
                        <a:rPr lang="en-US" dirty="0"/>
                      </a:br>
                      <a:r>
                        <a:rPr lang="en-US" dirty="0"/>
                        <a:t> • </a:t>
                      </a:r>
                      <a:r>
                        <a:rPr lang="en-US" dirty="0" err="1"/>
                        <a:t>struct</a:t>
                      </a:r>
                      <a:br>
                        <a:rPr lang="en-US" dirty="0"/>
                      </a:br>
                      <a:r>
                        <a:rPr lang="en-US" baseline="0" dirty="0"/>
                        <a:t> • array</a:t>
                      </a:r>
                      <a:endParaRPr lang="en-US" dirty="0"/>
                    </a:p>
                  </a:txBody>
                  <a:tcPr/>
                </a:tc>
                <a:tc>
                  <a:txBody>
                    <a:bodyPr/>
                    <a:lstStyle/>
                    <a:p>
                      <a:r>
                        <a:rPr lang="en-US" dirty="0">
                          <a:solidFill>
                            <a:srgbClr val="FF2929"/>
                          </a:solidFill>
                        </a:rPr>
                        <a:t>register </a:t>
                      </a:r>
                      <a:r>
                        <a:rPr lang="en-US" dirty="0" err="1">
                          <a:solidFill>
                            <a:schemeClr val="tx1"/>
                          </a:solidFill>
                        </a:rPr>
                        <a:t>addr</a:t>
                      </a:r>
                      <a:r>
                        <a:rPr lang="en-US" dirty="0">
                          <a:solidFill>
                            <a:schemeClr val="tx1"/>
                          </a:solidFill>
                        </a:rPr>
                        <a:t> mode</a:t>
                      </a:r>
                    </a:p>
                    <a:p>
                      <a:r>
                        <a:rPr lang="en-US" dirty="0">
                          <a:solidFill>
                            <a:srgbClr val="FF2929"/>
                          </a:solidFill>
                        </a:rPr>
                        <a:t>base + offset </a:t>
                      </a:r>
                      <a:r>
                        <a:rPr lang="en-US" dirty="0" err="1"/>
                        <a:t>addr</a:t>
                      </a:r>
                      <a:r>
                        <a:rPr lang="en-US" dirty="0"/>
                        <a:t> mode</a:t>
                      </a:r>
                      <a:br>
                        <a:rPr lang="en-US" dirty="0"/>
                      </a:br>
                      <a:r>
                        <a:rPr lang="en-US" dirty="0">
                          <a:solidFill>
                            <a:srgbClr val="FF2929"/>
                          </a:solidFill>
                        </a:rPr>
                        <a:t>base + index </a:t>
                      </a:r>
                      <a:r>
                        <a:rPr lang="en-US" dirty="0" err="1"/>
                        <a:t>addr</a:t>
                      </a:r>
                      <a:r>
                        <a:rPr lang="en-US" dirty="0"/>
                        <a:t> mode</a:t>
                      </a:r>
                    </a:p>
                  </a:txBody>
                  <a:tcPr/>
                </a:tc>
                <a:extLst>
                  <a:ext uri="{0D108BD9-81ED-4DB2-BD59-A6C34878D82A}">
                    <a16:rowId xmlns:a16="http://schemas.microsoft.com/office/drawing/2014/main" val="10002"/>
                  </a:ext>
                </a:extLst>
              </a:tr>
              <a:tr h="370840">
                <a:tc>
                  <a:txBody>
                    <a:bodyPr/>
                    <a:lstStyle/>
                    <a:p>
                      <a:r>
                        <a:rPr lang="en-US" dirty="0"/>
                        <a:t>Conditionals &amp; Loops</a:t>
                      </a:r>
                    </a:p>
                  </a:txBody>
                  <a:tcPr/>
                </a:tc>
                <a:tc>
                  <a:txBody>
                    <a:bodyPr/>
                    <a:lstStyle/>
                    <a:p>
                      <a:r>
                        <a:rPr lang="en-US" dirty="0">
                          <a:solidFill>
                            <a:srgbClr val="FF2929"/>
                          </a:solidFill>
                        </a:rPr>
                        <a:t>PC-relative</a:t>
                      </a:r>
                      <a:r>
                        <a:rPr lang="en-US" baseline="0" dirty="0">
                          <a:solidFill>
                            <a:srgbClr val="FF2929"/>
                          </a:solidFill>
                        </a:rPr>
                        <a:t> </a:t>
                      </a:r>
                      <a:r>
                        <a:rPr lang="en-US" baseline="0" dirty="0" err="1"/>
                        <a:t>addr</a:t>
                      </a:r>
                      <a:r>
                        <a:rPr lang="en-US" baseline="0" dirty="0"/>
                        <a:t> mode</a:t>
                      </a:r>
                      <a:br>
                        <a:rPr lang="en-US" baseline="0" dirty="0"/>
                      </a:br>
                      <a:r>
                        <a:rPr lang="en-US" baseline="0" dirty="0">
                          <a:solidFill>
                            <a:srgbClr val="FF2929"/>
                          </a:solidFill>
                        </a:rPr>
                        <a:t>branch/jump </a:t>
                      </a:r>
                      <a:r>
                        <a:rPr lang="en-US" baseline="0" dirty="0">
                          <a:solidFill>
                            <a:schemeClr val="tx1"/>
                          </a:solidFill>
                        </a:rPr>
                        <a:t>instruction (register or PC-relative)</a:t>
                      </a:r>
                    </a:p>
                    <a:p>
                      <a:r>
                        <a:rPr lang="en-US" baseline="0" dirty="0">
                          <a:solidFill>
                            <a:srgbClr val="FF2929"/>
                          </a:solidFill>
                        </a:rPr>
                        <a:t>Indirect </a:t>
                      </a:r>
                      <a:r>
                        <a:rPr lang="en-US" baseline="0" dirty="0" err="1">
                          <a:solidFill>
                            <a:schemeClr val="tx1"/>
                          </a:solidFill>
                        </a:rPr>
                        <a:t>addr</a:t>
                      </a:r>
                      <a:r>
                        <a:rPr lang="en-US" baseline="0" dirty="0">
                          <a:solidFill>
                            <a:schemeClr val="tx1"/>
                          </a:solidFill>
                        </a:rPr>
                        <a:t> mode </a:t>
                      </a:r>
                      <a:r>
                        <a:rPr lang="en-US" baseline="0" dirty="0">
                          <a:solidFill>
                            <a:srgbClr val="FF2929"/>
                          </a:solidFill>
                        </a:rPr>
                        <a:t>(optional)</a:t>
                      </a:r>
                      <a:endParaRPr lang="en-US"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963716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Group 5"/>
          <p:cNvGrpSpPr>
            <a:grpSpLocks noChangeAspect="1"/>
          </p:cNvGrpSpPr>
          <p:nvPr/>
        </p:nvGrpSpPr>
        <p:grpSpPr bwMode="auto">
          <a:xfrm>
            <a:off x="4292600" y="1814513"/>
            <a:ext cx="3657600" cy="2082800"/>
            <a:chOff x="2805" y="1500"/>
            <a:chExt cx="7200" cy="4217"/>
          </a:xfrm>
        </p:grpSpPr>
        <p:sp>
          <p:nvSpPr>
            <p:cNvPr id="4099" name="AutoShape 6"/>
            <p:cNvSpPr>
              <a:spLocks noChangeAspect="1" noChangeArrowheads="1"/>
            </p:cNvSpPr>
            <p:nvPr/>
          </p:nvSpPr>
          <p:spPr bwMode="auto">
            <a:xfrm>
              <a:off x="2805" y="1500"/>
              <a:ext cx="7200" cy="421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b="1"/>
            </a:p>
          </p:txBody>
        </p:sp>
        <p:sp>
          <p:nvSpPr>
            <p:cNvPr id="4100" name="Text Box 7"/>
            <p:cNvSpPr txBox="1">
              <a:spLocks noChangeArrowheads="1"/>
            </p:cNvSpPr>
            <p:nvPr/>
          </p:nvSpPr>
          <p:spPr bwMode="auto">
            <a:xfrm>
              <a:off x="3020" y="2268"/>
              <a:ext cx="1720" cy="4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1265" tIns="30632" rIns="61265" bIns="30632">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sz="1200" b="1">
                  <a:solidFill>
                    <a:srgbClr val="000000"/>
                  </a:solidFill>
                </a:rPr>
                <a:t>Processor</a:t>
              </a:r>
              <a:endParaRPr lang="en-US" b="1"/>
            </a:p>
          </p:txBody>
        </p:sp>
        <p:sp>
          <p:nvSpPr>
            <p:cNvPr id="4101" name="Oval 8"/>
            <p:cNvSpPr>
              <a:spLocks noChangeArrowheads="1"/>
            </p:cNvSpPr>
            <p:nvPr/>
          </p:nvSpPr>
          <p:spPr bwMode="auto">
            <a:xfrm>
              <a:off x="2805" y="1500"/>
              <a:ext cx="2100" cy="2263"/>
            </a:xfrm>
            <a:prstGeom prst="ellipse">
              <a:avLst/>
            </a:prstGeom>
            <a:noFill/>
            <a:ln w="9525">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4102" name="Text Box 9"/>
            <p:cNvSpPr txBox="1">
              <a:spLocks noChangeArrowheads="1"/>
            </p:cNvSpPr>
            <p:nvPr/>
          </p:nvSpPr>
          <p:spPr bwMode="auto">
            <a:xfrm>
              <a:off x="7805" y="2323"/>
              <a:ext cx="1400" cy="4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61265" tIns="30632" rIns="61265" bIns="30632">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200" b="1">
                  <a:solidFill>
                    <a:srgbClr val="000000"/>
                  </a:solidFill>
                </a:rPr>
                <a:t>Memory</a:t>
              </a:r>
              <a:endParaRPr lang="en-US" b="1"/>
            </a:p>
          </p:txBody>
        </p:sp>
        <p:sp>
          <p:nvSpPr>
            <p:cNvPr id="4103" name="Rectangle 10"/>
            <p:cNvSpPr>
              <a:spLocks noChangeArrowheads="1"/>
            </p:cNvSpPr>
            <p:nvPr/>
          </p:nvSpPr>
          <p:spPr bwMode="auto">
            <a:xfrm>
              <a:off x="7105" y="1809"/>
              <a:ext cx="2800" cy="1542"/>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4104" name="Rectangle 11"/>
            <p:cNvSpPr>
              <a:spLocks noChangeArrowheads="1"/>
            </p:cNvSpPr>
            <p:nvPr/>
          </p:nvSpPr>
          <p:spPr bwMode="auto">
            <a:xfrm>
              <a:off x="7105" y="4277"/>
              <a:ext cx="2900" cy="144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4105" name="Text Box 12"/>
            <p:cNvSpPr txBox="1">
              <a:spLocks noChangeArrowheads="1"/>
            </p:cNvSpPr>
            <p:nvPr/>
          </p:nvSpPr>
          <p:spPr bwMode="auto">
            <a:xfrm>
              <a:off x="7899" y="4688"/>
              <a:ext cx="1383" cy="4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1265" tIns="30632" rIns="61265" bIns="30632">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200" b="1">
                  <a:solidFill>
                    <a:srgbClr val="000000"/>
                  </a:solidFill>
                </a:rPr>
                <a:t>Devices</a:t>
              </a:r>
              <a:endParaRPr lang="en-US" b="1"/>
            </a:p>
          </p:txBody>
        </p:sp>
        <p:sp>
          <p:nvSpPr>
            <p:cNvPr id="4106" name="Line 13"/>
            <p:cNvSpPr>
              <a:spLocks noChangeShapeType="1"/>
            </p:cNvSpPr>
            <p:nvPr/>
          </p:nvSpPr>
          <p:spPr bwMode="auto">
            <a:xfrm>
              <a:off x="4905" y="2631"/>
              <a:ext cx="220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107" name="Line 14"/>
            <p:cNvSpPr>
              <a:spLocks noChangeShapeType="1"/>
            </p:cNvSpPr>
            <p:nvPr/>
          </p:nvSpPr>
          <p:spPr bwMode="auto">
            <a:xfrm>
              <a:off x="6005" y="2631"/>
              <a:ext cx="0" cy="2469"/>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108" name="Line 15"/>
            <p:cNvSpPr>
              <a:spLocks noChangeShapeType="1"/>
            </p:cNvSpPr>
            <p:nvPr/>
          </p:nvSpPr>
          <p:spPr bwMode="auto">
            <a:xfrm>
              <a:off x="6005" y="5100"/>
              <a:ext cx="110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sp>
        <p:nvSpPr>
          <p:cNvPr id="2" name="Title 1"/>
          <p:cNvSpPr>
            <a:spLocks noGrp="1"/>
          </p:cNvSpPr>
          <p:nvPr>
            <p:ph type="title"/>
          </p:nvPr>
        </p:nvSpPr>
        <p:spPr/>
        <p:txBody>
          <a:bodyPr/>
          <a:lstStyle/>
          <a:p>
            <a:r>
              <a:rPr lang="en-US" dirty="0"/>
              <a:t>Simple Machine Model</a:t>
            </a:r>
          </a:p>
        </p:txBody>
      </p:sp>
      <p:sp>
        <p:nvSpPr>
          <p:cNvPr id="3" name="Content Placeholder 2"/>
          <p:cNvSpPr>
            <a:spLocks noGrp="1"/>
          </p:cNvSpPr>
          <p:nvPr>
            <p:ph idx="1"/>
          </p:nvPr>
        </p:nvSpPr>
        <p:spPr>
          <a:xfrm>
            <a:off x="3305504" y="3988084"/>
            <a:ext cx="7076747" cy="2525252"/>
          </a:xfrm>
        </p:spPr>
        <p:txBody>
          <a:bodyPr>
            <a:normAutofit fontScale="92500" lnSpcReduction="10000"/>
          </a:bodyPr>
          <a:lstStyle/>
          <a:p>
            <a:r>
              <a:rPr lang="en-US" dirty="0"/>
              <a:t>Remember the LC-3?  It used a greatly simplified ARM instruction set</a:t>
            </a:r>
          </a:p>
          <a:p>
            <a:r>
              <a:rPr lang="en-US" dirty="0"/>
              <a:t>Now we'll be introducing the LC-2200 which is a greatly simplified MIPS instruction set</a:t>
            </a:r>
          </a:p>
          <a:p>
            <a:r>
              <a:rPr lang="en-US" dirty="0"/>
              <a:t>So prepare yourself for an architecture that's similar, but not the same as the LC-3.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Line 5"/>
          <p:cNvSpPr>
            <a:spLocks noChangeShapeType="1"/>
          </p:cNvSpPr>
          <p:nvPr/>
        </p:nvSpPr>
        <p:spPr bwMode="auto">
          <a:xfrm flipV="1">
            <a:off x="4973639" y="3233480"/>
            <a:ext cx="1368425" cy="754063"/>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13315" name="Line 4"/>
          <p:cNvSpPr>
            <a:spLocks noChangeShapeType="1"/>
          </p:cNvSpPr>
          <p:nvPr/>
        </p:nvSpPr>
        <p:spPr bwMode="auto">
          <a:xfrm flipH="1">
            <a:off x="4143375" y="4543167"/>
            <a:ext cx="2427288" cy="0"/>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13316" name="Rectangle 6"/>
          <p:cNvSpPr>
            <a:spLocks noChangeArrowheads="1"/>
          </p:cNvSpPr>
          <p:nvPr/>
        </p:nvSpPr>
        <p:spPr bwMode="auto">
          <a:xfrm>
            <a:off x="828675" y="2820729"/>
            <a:ext cx="8528050"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p>
            <a:r>
              <a:rPr lang="en-US" b="1" dirty="0">
                <a:cs typeface="Times New Roman" charset="0"/>
              </a:rPr>
              <a:t>	</a:t>
            </a:r>
            <a:r>
              <a:rPr lang="en-US" b="1" dirty="0" err="1">
                <a:cs typeface="Times New Roman" charset="0"/>
              </a:rPr>
              <a:t>int</a:t>
            </a:r>
            <a:r>
              <a:rPr lang="en-US" b="1" dirty="0">
                <a:cs typeface="Times New Roman" charset="0"/>
              </a:rPr>
              <a:t> main()				</a:t>
            </a:r>
            <a:r>
              <a:rPr lang="en-US" b="1" dirty="0" err="1">
                <a:cs typeface="Times New Roman" charset="0"/>
              </a:rPr>
              <a:t>int</a:t>
            </a:r>
            <a:r>
              <a:rPr lang="en-US" b="1" dirty="0">
                <a:cs typeface="Times New Roman" charset="0"/>
              </a:rPr>
              <a:t> foo(formal-parameters)</a:t>
            </a:r>
            <a:endParaRPr lang="en-US" b="1" dirty="0"/>
          </a:p>
          <a:p>
            <a:pPr eaLnBrk="0" hangingPunct="0"/>
            <a:endParaRPr lang="en-US" b="1" dirty="0"/>
          </a:p>
        </p:txBody>
      </p:sp>
      <p:sp>
        <p:nvSpPr>
          <p:cNvPr id="13317" name="Rectangle 7"/>
          <p:cNvSpPr>
            <a:spLocks noChangeArrowheads="1"/>
          </p:cNvSpPr>
          <p:nvPr/>
        </p:nvSpPr>
        <p:spPr bwMode="auto">
          <a:xfrm>
            <a:off x="828675" y="3233480"/>
            <a:ext cx="8642350" cy="1465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p>
            <a:r>
              <a:rPr lang="en-US" b="1" dirty="0">
                <a:cs typeface="Times New Roman" charset="0"/>
              </a:rPr>
              <a:t>	{					{</a:t>
            </a:r>
            <a:endParaRPr lang="en-US" b="1" dirty="0"/>
          </a:p>
          <a:p>
            <a:pPr eaLnBrk="0" hangingPunct="0"/>
            <a:r>
              <a:rPr lang="en-US" b="1" dirty="0">
                <a:cs typeface="Times New Roman" charset="0"/>
              </a:rPr>
              <a:t>	    &lt;</a:t>
            </a:r>
            <a:r>
              <a:rPr lang="en-US" b="1" dirty="0" err="1">
                <a:cs typeface="Times New Roman" charset="0"/>
              </a:rPr>
              <a:t>decl</a:t>
            </a:r>
            <a:r>
              <a:rPr lang="en-US" b="1" dirty="0">
                <a:cs typeface="Times New Roman" charset="0"/>
              </a:rPr>
              <a:t> local-variables&gt;			    &lt;</a:t>
            </a:r>
            <a:r>
              <a:rPr lang="en-US" b="1" dirty="0" err="1">
                <a:cs typeface="Times New Roman" charset="0"/>
              </a:rPr>
              <a:t>decl</a:t>
            </a:r>
            <a:r>
              <a:rPr lang="en-US" b="1" dirty="0">
                <a:cs typeface="Times New Roman" charset="0"/>
              </a:rPr>
              <a:t> local-variables&gt;</a:t>
            </a:r>
            <a:endParaRPr lang="en-US" b="1" dirty="0"/>
          </a:p>
          <a:p>
            <a:pPr eaLnBrk="0" hangingPunct="0"/>
            <a:r>
              <a:rPr lang="en-US" b="1" dirty="0">
                <a:cs typeface="Times New Roman" charset="0"/>
              </a:rPr>
              <a:t>		</a:t>
            </a:r>
            <a:endParaRPr lang="en-US" b="1" dirty="0"/>
          </a:p>
          <a:p>
            <a:pPr eaLnBrk="0" hangingPunct="0"/>
            <a:r>
              <a:rPr lang="en-US" b="1" dirty="0">
                <a:cs typeface="Times New Roman" charset="0"/>
              </a:rPr>
              <a:t>	    return-value = foo(actual-</a:t>
            </a:r>
            <a:r>
              <a:rPr lang="en-US" b="1" dirty="0" err="1">
                <a:cs typeface="Times New Roman" charset="0"/>
              </a:rPr>
              <a:t>parms</a:t>
            </a:r>
            <a:r>
              <a:rPr lang="en-US" b="1" dirty="0">
                <a:cs typeface="Times New Roman" charset="0"/>
              </a:rPr>
              <a:t>);	    /* </a:t>
            </a:r>
            <a:r>
              <a:rPr lang="en-US" b="1" dirty="0">
                <a:solidFill>
                  <a:srgbClr val="0000FF"/>
                </a:solidFill>
                <a:cs typeface="Times New Roman" charset="0"/>
              </a:rPr>
              <a:t>code for function foo </a:t>
            </a:r>
            <a:r>
              <a:rPr lang="en-US" b="1" dirty="0">
                <a:cs typeface="Times New Roman" charset="0"/>
              </a:rPr>
              <a:t>*/</a:t>
            </a:r>
            <a:endParaRPr lang="en-US" b="1" dirty="0"/>
          </a:p>
          <a:p>
            <a:pPr eaLnBrk="0" hangingPunct="0"/>
            <a:endParaRPr lang="en-US" b="1" dirty="0"/>
          </a:p>
        </p:txBody>
      </p:sp>
      <p:sp>
        <p:nvSpPr>
          <p:cNvPr id="13318" name="Rectangle 8"/>
          <p:cNvSpPr>
            <a:spLocks noChangeArrowheads="1"/>
          </p:cNvSpPr>
          <p:nvPr/>
        </p:nvSpPr>
        <p:spPr bwMode="auto">
          <a:xfrm>
            <a:off x="828675" y="4328855"/>
            <a:ext cx="7664450" cy="11906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p>
            <a:r>
              <a:rPr lang="en-US" b="1" dirty="0">
                <a:cs typeface="Times New Roman" charset="0"/>
              </a:rPr>
              <a:t>	    /* </a:t>
            </a:r>
            <a:r>
              <a:rPr lang="en-US" b="1" dirty="0">
                <a:solidFill>
                  <a:srgbClr val="0000FF"/>
                </a:solidFill>
                <a:cs typeface="Times New Roman" charset="0"/>
              </a:rPr>
              <a:t>continue upon </a:t>
            </a:r>
            <a:r>
              <a:rPr lang="en-US" b="1" dirty="0">
                <a:cs typeface="Times New Roman" charset="0"/>
              </a:rPr>
              <a:t>			    return(&lt;value&gt;);</a:t>
            </a:r>
            <a:endParaRPr lang="en-US" b="1" dirty="0"/>
          </a:p>
          <a:p>
            <a:pPr eaLnBrk="0" hangingPunct="0"/>
            <a:r>
              <a:rPr lang="en-US" b="1" dirty="0">
                <a:cs typeface="Times New Roman" charset="0"/>
              </a:rPr>
              <a:t>	     * </a:t>
            </a:r>
            <a:r>
              <a:rPr lang="en-US" b="1" dirty="0">
                <a:solidFill>
                  <a:srgbClr val="0000FF"/>
                </a:solidFill>
                <a:cs typeface="Times New Roman" charset="0"/>
              </a:rPr>
              <a:t>returning from foo</a:t>
            </a:r>
            <a:r>
              <a:rPr lang="en-US" b="1" dirty="0">
                <a:cs typeface="Times New Roman" charset="0"/>
              </a:rPr>
              <a:t>			}</a:t>
            </a:r>
            <a:endParaRPr lang="en-US" b="1" dirty="0"/>
          </a:p>
          <a:p>
            <a:pPr eaLnBrk="0" hangingPunct="0"/>
            <a:r>
              <a:rPr lang="en-US" b="1" dirty="0">
                <a:cs typeface="Times New Roman" charset="0"/>
              </a:rPr>
              <a:t>	     */</a:t>
            </a:r>
            <a:endParaRPr lang="en-US" b="1" dirty="0"/>
          </a:p>
          <a:p>
            <a:pPr eaLnBrk="0" hangingPunct="0"/>
            <a:r>
              <a:rPr lang="en-US" b="1" dirty="0">
                <a:cs typeface="Times New Roman" charset="0"/>
              </a:rPr>
              <a:t>	}</a:t>
            </a:r>
            <a:endParaRPr lang="en-US" b="1" dirty="0"/>
          </a:p>
        </p:txBody>
      </p:sp>
      <p:sp>
        <p:nvSpPr>
          <p:cNvPr id="5" name="Title 4"/>
          <p:cNvSpPr>
            <a:spLocks noGrp="1"/>
          </p:cNvSpPr>
          <p:nvPr>
            <p:ph type="title"/>
          </p:nvPr>
        </p:nvSpPr>
        <p:spPr/>
        <p:txBody>
          <a:bodyPr/>
          <a:lstStyle/>
          <a:p>
            <a:r>
              <a:rPr lang="en-US" dirty="0"/>
              <a:t>How Do We Compile Function Calls?</a:t>
            </a:r>
          </a:p>
        </p:txBody>
      </p:sp>
      <p:sp>
        <p:nvSpPr>
          <p:cNvPr id="6" name="Line Callout 3 5"/>
          <p:cNvSpPr/>
          <p:nvPr/>
        </p:nvSpPr>
        <p:spPr>
          <a:xfrm>
            <a:off x="2122715" y="1741715"/>
            <a:ext cx="2775857" cy="1079015"/>
          </a:xfrm>
          <a:prstGeom prst="borderCallout3">
            <a:avLst>
              <a:gd name="adj1" fmla="val 18750"/>
              <a:gd name="adj2" fmla="val -8333"/>
              <a:gd name="adj3" fmla="val 18750"/>
              <a:gd name="adj4" fmla="val -16667"/>
              <a:gd name="adj5" fmla="val 235790"/>
              <a:gd name="adj6" fmla="val -15360"/>
              <a:gd name="adj7" fmla="val 245595"/>
              <a:gd name="adj8" fmla="val 1144"/>
            </a:avLst>
          </a:prstGeom>
          <a:ln>
            <a:solidFill>
              <a:schemeClr val="accent1"/>
            </a:solidFill>
            <a:tailEnd type="triangle"/>
          </a:ln>
        </p:spPr>
        <p:style>
          <a:lnRef idx="1">
            <a:schemeClr val="accent1"/>
          </a:lnRef>
          <a:fillRef idx="3">
            <a:schemeClr val="accent1"/>
          </a:fillRef>
          <a:effectRef idx="2">
            <a:schemeClr val="accent1"/>
          </a:effectRef>
          <a:fontRef idx="minor">
            <a:schemeClr val="lt1"/>
          </a:fontRef>
        </p:style>
        <p:txBody>
          <a:bodyPr rtlCol="0" anchor="ctr"/>
          <a:lstStyle/>
          <a:p>
            <a:r>
              <a:rPr lang="en-US" dirty="0"/>
              <a:t>State of Caller</a:t>
            </a:r>
          </a:p>
          <a:p>
            <a:r>
              <a:rPr lang="en-US" dirty="0"/>
              <a:t>    Pass parameters</a:t>
            </a:r>
            <a:br>
              <a:rPr lang="en-US" dirty="0"/>
            </a:br>
            <a:r>
              <a:rPr lang="en-US" dirty="0"/>
              <a:t>    Remember return </a:t>
            </a:r>
            <a:r>
              <a:rPr lang="en-US" dirty="0" err="1"/>
              <a:t>addr</a:t>
            </a:r>
            <a:br>
              <a:rPr lang="en-US" dirty="0"/>
            </a:br>
            <a:r>
              <a:rPr lang="en-US" dirty="0"/>
              <a:t>    Jump to procedure   </a:t>
            </a:r>
          </a:p>
        </p:txBody>
      </p:sp>
      <p:sp>
        <p:nvSpPr>
          <p:cNvPr id="12" name="Line Callout 3 11"/>
          <p:cNvSpPr/>
          <p:nvPr/>
        </p:nvSpPr>
        <p:spPr>
          <a:xfrm>
            <a:off x="6955972" y="1941286"/>
            <a:ext cx="2775857" cy="635000"/>
          </a:xfrm>
          <a:prstGeom prst="borderCallout3">
            <a:avLst>
              <a:gd name="adj1" fmla="val 18498"/>
              <a:gd name="adj2" fmla="val 103758"/>
              <a:gd name="adj3" fmla="val 18340"/>
              <a:gd name="adj4" fmla="val 112745"/>
              <a:gd name="adj5" fmla="val 152477"/>
              <a:gd name="adj6" fmla="val 112745"/>
              <a:gd name="adj7" fmla="val 266739"/>
              <a:gd name="adj8" fmla="val 83170"/>
            </a:avLst>
          </a:prstGeom>
          <a:ln>
            <a:solidFill>
              <a:schemeClr val="accent1"/>
            </a:solidFill>
            <a:tailEnd type="triangle"/>
          </a:ln>
        </p:spPr>
        <p:style>
          <a:lnRef idx="1">
            <a:schemeClr val="accent1"/>
          </a:lnRef>
          <a:fillRef idx="3">
            <a:schemeClr val="accent1"/>
          </a:fillRef>
          <a:effectRef idx="2">
            <a:schemeClr val="accent1"/>
          </a:effectRef>
          <a:fontRef idx="minor">
            <a:schemeClr val="lt1"/>
          </a:fontRef>
        </p:style>
        <p:txBody>
          <a:bodyPr rtlCol="0" anchor="ctr"/>
          <a:lstStyle/>
          <a:p>
            <a:r>
              <a:rPr lang="en-US" dirty="0"/>
              <a:t>Allocate space for local </a:t>
            </a:r>
            <a:r>
              <a:rPr lang="en-US" dirty="0" err="1"/>
              <a:t>vars</a:t>
            </a:r>
            <a:endParaRPr lang="en-US" dirty="0"/>
          </a:p>
        </p:txBody>
      </p:sp>
      <p:sp>
        <p:nvSpPr>
          <p:cNvPr id="13" name="Line Callout 3 12"/>
          <p:cNvSpPr/>
          <p:nvPr/>
        </p:nvSpPr>
        <p:spPr>
          <a:xfrm>
            <a:off x="6790872" y="5323115"/>
            <a:ext cx="2775857" cy="635000"/>
          </a:xfrm>
          <a:prstGeom prst="borderCallout3">
            <a:avLst>
              <a:gd name="adj1" fmla="val 18498"/>
              <a:gd name="adj2" fmla="val 103758"/>
              <a:gd name="adj3" fmla="val 18340"/>
              <a:gd name="adj4" fmla="val 112745"/>
              <a:gd name="adj5" fmla="val -84666"/>
              <a:gd name="adj6" fmla="val 112418"/>
              <a:gd name="adj7" fmla="val -118975"/>
              <a:gd name="adj8" fmla="val 61928"/>
            </a:avLst>
          </a:prstGeom>
          <a:ln>
            <a:solidFill>
              <a:schemeClr val="accent1"/>
            </a:solidFill>
            <a:tailEnd type="triangle"/>
          </a:ln>
        </p:spPr>
        <p:style>
          <a:lnRef idx="1">
            <a:schemeClr val="accent1"/>
          </a:lnRef>
          <a:fillRef idx="3">
            <a:schemeClr val="accent1"/>
          </a:fillRef>
          <a:effectRef idx="2">
            <a:schemeClr val="accent1"/>
          </a:effectRef>
          <a:fontRef idx="minor">
            <a:schemeClr val="lt1"/>
          </a:fontRef>
        </p:style>
        <p:txBody>
          <a:bodyPr rtlCol="0" anchor="ctr"/>
          <a:lstStyle/>
          <a:p>
            <a:r>
              <a:rPr lang="en-US" dirty="0"/>
              <a:t>Pass result to caller</a:t>
            </a:r>
            <a:br>
              <a:rPr lang="en-US" dirty="0"/>
            </a:br>
            <a:r>
              <a:rPr lang="en-US" dirty="0"/>
              <a:t>Return to caller</a:t>
            </a:r>
          </a:p>
        </p:txBody>
      </p:sp>
      <p:sp>
        <p:nvSpPr>
          <p:cNvPr id="7" name="TextBox 6"/>
          <p:cNvSpPr txBox="1"/>
          <p:nvPr/>
        </p:nvSpPr>
        <p:spPr>
          <a:xfrm>
            <a:off x="2295071" y="6271981"/>
            <a:ext cx="2258786" cy="369332"/>
          </a:xfrm>
          <a:prstGeom prst="rect">
            <a:avLst/>
          </a:prstGeom>
          <a:noFill/>
        </p:spPr>
        <p:txBody>
          <a:bodyPr wrap="square" rtlCol="0">
            <a:spAutoFit/>
          </a:bodyPr>
          <a:lstStyle/>
          <a:p>
            <a:pPr algn="ctr"/>
            <a:r>
              <a:rPr lang="en-US" dirty="0">
                <a:solidFill>
                  <a:srgbClr val="008000"/>
                </a:solidFill>
              </a:rPr>
              <a:t>Caller</a:t>
            </a:r>
          </a:p>
        </p:txBody>
      </p:sp>
      <p:sp>
        <p:nvSpPr>
          <p:cNvPr id="15" name="TextBox 14"/>
          <p:cNvSpPr txBox="1"/>
          <p:nvPr/>
        </p:nvSpPr>
        <p:spPr>
          <a:xfrm>
            <a:off x="7097939" y="6271981"/>
            <a:ext cx="2258786" cy="369332"/>
          </a:xfrm>
          <a:prstGeom prst="rect">
            <a:avLst/>
          </a:prstGeom>
          <a:noFill/>
        </p:spPr>
        <p:txBody>
          <a:bodyPr wrap="square" rtlCol="0">
            <a:spAutoFit/>
          </a:bodyPr>
          <a:lstStyle/>
          <a:p>
            <a:pPr algn="ctr"/>
            <a:r>
              <a:rPr lang="en-US" dirty="0" err="1">
                <a:solidFill>
                  <a:srgbClr val="008000"/>
                </a:solidFill>
              </a:rPr>
              <a:t>Callee</a:t>
            </a:r>
            <a:endParaRPr lang="en-US" dirty="0">
              <a:solidFill>
                <a:srgbClr val="008000"/>
              </a:solidFill>
            </a:endParaRPr>
          </a:p>
        </p:txBody>
      </p:sp>
      <p:sp>
        <p:nvSpPr>
          <p:cNvPr id="14" name="Line Callout 3 13"/>
          <p:cNvSpPr/>
          <p:nvPr/>
        </p:nvSpPr>
        <p:spPr>
          <a:xfrm>
            <a:off x="2590408" y="5475515"/>
            <a:ext cx="2775857" cy="796466"/>
          </a:xfrm>
          <a:prstGeom prst="borderCallout3">
            <a:avLst>
              <a:gd name="adj1" fmla="val 18498"/>
              <a:gd name="adj2" fmla="val 103758"/>
              <a:gd name="adj3" fmla="val 18340"/>
              <a:gd name="adj4" fmla="val 112745"/>
              <a:gd name="adj5" fmla="val -84666"/>
              <a:gd name="adj6" fmla="val 112418"/>
              <a:gd name="adj7" fmla="val -118975"/>
              <a:gd name="adj8" fmla="val 61928"/>
            </a:avLst>
          </a:prstGeom>
          <a:ln>
            <a:solidFill>
              <a:schemeClr val="accent1"/>
            </a:solidFill>
            <a:tailEnd type="triangle"/>
          </a:ln>
        </p:spPr>
        <p:style>
          <a:lnRef idx="1">
            <a:schemeClr val="accent1"/>
          </a:lnRef>
          <a:fillRef idx="3">
            <a:schemeClr val="accent1"/>
          </a:fillRef>
          <a:effectRef idx="2">
            <a:schemeClr val="accent1"/>
          </a:effectRef>
          <a:fontRef idx="minor">
            <a:schemeClr val="lt1"/>
          </a:fontRef>
        </p:style>
        <p:txBody>
          <a:bodyPr rtlCol="0" anchor="ctr"/>
          <a:lstStyle/>
          <a:p>
            <a:r>
              <a:rPr lang="en-US" dirty="0"/>
              <a:t>Save the result</a:t>
            </a:r>
          </a:p>
          <a:p>
            <a:r>
              <a:rPr lang="en-US" dirty="0"/>
              <a:t>Continue the program</a:t>
            </a:r>
          </a:p>
        </p:txBody>
      </p:sp>
    </p:spTree>
    <p:extLst>
      <p:ext uri="{BB962C8B-B14F-4D97-AF65-F5344CB8AC3E}">
        <p14:creationId xmlns:p14="http://schemas.microsoft.com/office/powerpoint/2010/main" val="601891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animBg="1"/>
      <p:bldP spid="13" grpId="0" animBg="1"/>
      <p:bldP spid="1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Remembering the Return Address</a:t>
            </a:r>
          </a:p>
        </p:txBody>
      </p:sp>
      <p:sp>
        <p:nvSpPr>
          <p:cNvPr id="3" name="Content Placeholder 2"/>
          <p:cNvSpPr>
            <a:spLocks noGrp="1"/>
          </p:cNvSpPr>
          <p:nvPr>
            <p:ph idx="1"/>
          </p:nvPr>
        </p:nvSpPr>
        <p:spPr/>
        <p:txBody>
          <a:bodyPr/>
          <a:lstStyle/>
          <a:p>
            <a:r>
              <a:rPr lang="en-US" dirty="0"/>
              <a:t>Have we needed to do this before?</a:t>
            </a:r>
          </a:p>
          <a:p>
            <a:endParaRPr lang="en-US" dirty="0"/>
          </a:p>
          <a:p>
            <a:r>
              <a:rPr lang="en-US" dirty="0"/>
              <a:t>Add a Jump &amp; Link instruction</a:t>
            </a:r>
          </a:p>
          <a:p>
            <a:pPr lvl="1"/>
            <a:r>
              <a:rPr lang="en-US" dirty="0"/>
              <a:t>JALR	</a:t>
            </a:r>
            <a:r>
              <a:rPr lang="en-US" dirty="0" err="1"/>
              <a:t>r</a:t>
            </a:r>
            <a:r>
              <a:rPr lang="en-US" baseline="-25000" dirty="0" err="1"/>
              <a:t>target</a:t>
            </a:r>
            <a:r>
              <a:rPr lang="en-US" baseline="-25000" dirty="0"/>
              <a:t>, </a:t>
            </a:r>
            <a:r>
              <a:rPr lang="en-US" dirty="0" err="1"/>
              <a:t>r</a:t>
            </a:r>
            <a:r>
              <a:rPr lang="en-US" baseline="-25000" dirty="0" err="1"/>
              <a:t>link</a:t>
            </a:r>
            <a:r>
              <a:rPr lang="en-US" dirty="0"/>
              <a:t>          ;  </a:t>
            </a:r>
            <a:r>
              <a:rPr lang="en-US" dirty="0" err="1"/>
              <a:t>r</a:t>
            </a:r>
            <a:r>
              <a:rPr lang="en-US" baseline="-25000" dirty="0" err="1"/>
              <a:t>link</a:t>
            </a:r>
            <a:r>
              <a:rPr lang="en-US" dirty="0"/>
              <a:t> &lt;= PC, PC &lt;= </a:t>
            </a:r>
            <a:r>
              <a:rPr lang="en-US" dirty="0" err="1"/>
              <a:t>r</a:t>
            </a:r>
            <a:r>
              <a:rPr lang="en-US" baseline="-25000" dirty="0" err="1"/>
              <a:t>target</a:t>
            </a:r>
            <a:endParaRPr lang="en-US" dirty="0"/>
          </a:p>
          <a:p>
            <a:r>
              <a:rPr lang="en-US" dirty="0"/>
              <a:t>Recall  </a:t>
            </a:r>
            <a:br>
              <a:rPr lang="en-US" dirty="0"/>
            </a:br>
            <a:r>
              <a:rPr lang="en-US" dirty="0"/>
              <a:t>	 </a:t>
            </a:r>
            <a:r>
              <a:rPr lang="en-US" sz="2200" dirty="0"/>
              <a:t>J 	</a:t>
            </a:r>
            <a:r>
              <a:rPr lang="en-US" sz="2200" dirty="0" err="1"/>
              <a:t>r</a:t>
            </a:r>
            <a:r>
              <a:rPr lang="en-US" sz="2200" baseline="-25000" dirty="0" err="1"/>
              <a:t>target</a:t>
            </a:r>
            <a:r>
              <a:rPr lang="en-US" sz="2200" baseline="-25000" dirty="0"/>
              <a:t>		</a:t>
            </a:r>
            <a:r>
              <a:rPr lang="en-US" sz="2200" dirty="0"/>
              <a:t>             ; PC &lt;= </a:t>
            </a:r>
            <a:r>
              <a:rPr lang="en-US" sz="2200" dirty="0" err="1"/>
              <a:t>r</a:t>
            </a:r>
            <a:r>
              <a:rPr lang="en-US" sz="2200" baseline="-25000" dirty="0" err="1"/>
              <a:t>target</a:t>
            </a:r>
            <a:endParaRPr lang="en-US" sz="2200" baseline="-25000" dirty="0"/>
          </a:p>
          <a:p>
            <a:r>
              <a:rPr lang="en-US" dirty="0"/>
              <a:t>Do we need this instruction any more?</a:t>
            </a:r>
          </a:p>
        </p:txBody>
      </p:sp>
    </p:spTree>
    <p:extLst>
      <p:ext uri="{BB962C8B-B14F-4D97-AF65-F5344CB8AC3E}">
        <p14:creationId xmlns:p14="http://schemas.microsoft.com/office/powerpoint/2010/main" val="3137743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Control Flow</a:t>
            </a:r>
          </a:p>
        </p:txBody>
      </p:sp>
      <p:sp>
        <p:nvSpPr>
          <p:cNvPr id="5" name="Content Placeholder 4"/>
          <p:cNvSpPr>
            <a:spLocks noGrp="1"/>
          </p:cNvSpPr>
          <p:nvPr>
            <p:ph sz="half" idx="1"/>
          </p:nvPr>
        </p:nvSpPr>
        <p:spPr/>
        <p:txBody>
          <a:bodyPr/>
          <a:lstStyle/>
          <a:p>
            <a:pPr marL="0" indent="0">
              <a:buNone/>
            </a:pPr>
            <a:r>
              <a:rPr lang="en-US" dirty="0">
                <a:latin typeface="Courier"/>
                <a:cs typeface="Courier"/>
              </a:rPr>
              <a:t>main() {</a:t>
            </a:r>
          </a:p>
          <a:p>
            <a:pPr marL="0" indent="0">
              <a:buNone/>
            </a:pPr>
            <a:r>
              <a:rPr lang="en-US" dirty="0">
                <a:latin typeface="Courier"/>
                <a:cs typeface="Courier"/>
              </a:rPr>
              <a:t>.</a:t>
            </a:r>
          </a:p>
          <a:p>
            <a:pPr marL="0" indent="0">
              <a:buNone/>
            </a:pPr>
            <a:r>
              <a:rPr lang="en-US" dirty="0">
                <a:latin typeface="Courier"/>
                <a:cs typeface="Courier"/>
              </a:rPr>
              <a:t>.</a:t>
            </a:r>
          </a:p>
          <a:p>
            <a:pPr marL="0" indent="0">
              <a:buNone/>
            </a:pPr>
            <a:r>
              <a:rPr lang="en-US" dirty="0">
                <a:latin typeface="Courier"/>
                <a:cs typeface="Courier"/>
              </a:rPr>
              <a:t>	foo();</a:t>
            </a:r>
          </a:p>
          <a:p>
            <a:pPr marL="0" indent="0">
              <a:buNone/>
            </a:pPr>
            <a:r>
              <a:rPr lang="en-US" dirty="0">
                <a:latin typeface="Courier"/>
                <a:cs typeface="Courier"/>
              </a:rPr>
              <a:t>.</a:t>
            </a:r>
          </a:p>
          <a:p>
            <a:pPr marL="0" indent="0">
              <a:buNone/>
            </a:pPr>
            <a:r>
              <a:rPr lang="en-US" dirty="0">
                <a:latin typeface="Courier"/>
                <a:cs typeface="Courier"/>
              </a:rPr>
              <a:t>.</a:t>
            </a:r>
          </a:p>
          <a:p>
            <a:pPr marL="0" indent="0">
              <a:buNone/>
            </a:pPr>
            <a:r>
              <a:rPr lang="en-US" dirty="0">
                <a:latin typeface="Courier"/>
                <a:cs typeface="Courier"/>
              </a:rPr>
              <a:t>}</a:t>
            </a:r>
          </a:p>
        </p:txBody>
      </p:sp>
      <p:sp>
        <p:nvSpPr>
          <p:cNvPr id="6" name="Content Placeholder 5"/>
          <p:cNvSpPr>
            <a:spLocks noGrp="1"/>
          </p:cNvSpPr>
          <p:nvPr>
            <p:ph sz="half" idx="2"/>
          </p:nvPr>
        </p:nvSpPr>
        <p:spPr/>
        <p:txBody>
          <a:bodyPr/>
          <a:lstStyle/>
          <a:p>
            <a:pPr marL="0" indent="0">
              <a:buNone/>
            </a:pPr>
            <a:r>
              <a:rPr lang="en-US" dirty="0">
                <a:latin typeface="Courier"/>
                <a:cs typeface="Courier"/>
              </a:rPr>
              <a:t>foo() {</a:t>
            </a:r>
          </a:p>
          <a:p>
            <a:pPr marL="0" indent="0">
              <a:buNone/>
            </a:pPr>
            <a:endParaRPr lang="en-US" dirty="0">
              <a:latin typeface="Courier"/>
              <a:cs typeface="Courier"/>
            </a:endParaRPr>
          </a:p>
          <a:p>
            <a:pPr marL="0" indent="0">
              <a:buNone/>
            </a:pPr>
            <a:endParaRPr lang="en-US" dirty="0">
              <a:latin typeface="Courier"/>
              <a:cs typeface="Courier"/>
            </a:endParaRPr>
          </a:p>
          <a:p>
            <a:pPr marL="0" indent="0">
              <a:buNone/>
            </a:pPr>
            <a:endParaRPr lang="en-US" dirty="0">
              <a:latin typeface="Courier"/>
              <a:cs typeface="Courier"/>
            </a:endParaRPr>
          </a:p>
          <a:p>
            <a:pPr marL="0" indent="0">
              <a:buNone/>
            </a:pPr>
            <a:endParaRPr lang="en-US" dirty="0">
              <a:latin typeface="Courier"/>
              <a:cs typeface="Courier"/>
            </a:endParaRPr>
          </a:p>
          <a:p>
            <a:pPr marL="0" indent="0">
              <a:buNone/>
            </a:pPr>
            <a:r>
              <a:rPr lang="en-US" dirty="0">
                <a:latin typeface="Courier"/>
                <a:cs typeface="Courier"/>
              </a:rPr>
              <a:t>}</a:t>
            </a:r>
          </a:p>
        </p:txBody>
      </p:sp>
      <p:cxnSp>
        <p:nvCxnSpPr>
          <p:cNvPr id="8" name="Straight Arrow Connector 7"/>
          <p:cNvCxnSpPr/>
          <p:nvPr/>
        </p:nvCxnSpPr>
        <p:spPr>
          <a:xfrm flipV="1">
            <a:off x="4009571" y="2639787"/>
            <a:ext cx="3274786" cy="150585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H="1" flipV="1">
            <a:off x="3900714" y="4490359"/>
            <a:ext cx="2512786" cy="7619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4669973" y="3093356"/>
            <a:ext cx="1042403" cy="369332"/>
          </a:xfrm>
          <a:prstGeom prst="rect">
            <a:avLst/>
          </a:prstGeom>
          <a:noFill/>
        </p:spPr>
        <p:txBody>
          <a:bodyPr wrap="square" rtlCol="0">
            <a:spAutoFit/>
          </a:bodyPr>
          <a:lstStyle/>
          <a:p>
            <a:pPr algn="ctr"/>
            <a:r>
              <a:rPr lang="en-US" dirty="0">
                <a:solidFill>
                  <a:schemeClr val="accent1">
                    <a:lumMod val="60000"/>
                    <a:lumOff val="40000"/>
                  </a:schemeClr>
                </a:solidFill>
              </a:rPr>
              <a:t>Call</a:t>
            </a:r>
          </a:p>
        </p:txBody>
      </p:sp>
      <p:sp>
        <p:nvSpPr>
          <p:cNvPr id="13" name="TextBox 12"/>
          <p:cNvSpPr txBox="1"/>
          <p:nvPr/>
        </p:nvSpPr>
        <p:spPr>
          <a:xfrm>
            <a:off x="4669973" y="4951187"/>
            <a:ext cx="1042403" cy="369332"/>
          </a:xfrm>
          <a:prstGeom prst="rect">
            <a:avLst/>
          </a:prstGeom>
          <a:noFill/>
        </p:spPr>
        <p:txBody>
          <a:bodyPr wrap="square" rtlCol="0">
            <a:spAutoFit/>
          </a:bodyPr>
          <a:lstStyle/>
          <a:p>
            <a:pPr algn="ctr"/>
            <a:r>
              <a:rPr lang="en-US" dirty="0">
                <a:solidFill>
                  <a:schemeClr val="accent1">
                    <a:lumMod val="60000"/>
                    <a:lumOff val="40000"/>
                  </a:schemeClr>
                </a:solidFill>
              </a:rPr>
              <a:t>Return</a:t>
            </a:r>
          </a:p>
        </p:txBody>
      </p:sp>
      <p:sp>
        <p:nvSpPr>
          <p:cNvPr id="14" name="Oval 13"/>
          <p:cNvSpPr/>
          <p:nvPr/>
        </p:nvSpPr>
        <p:spPr>
          <a:xfrm>
            <a:off x="5844970" y="2739571"/>
            <a:ext cx="571500" cy="3020786"/>
          </a:xfrm>
          <a:prstGeom prst="ellipse">
            <a:avLst/>
          </a:prstGeom>
          <a:no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p:nvSpPr>
        <p:spPr>
          <a:xfrm>
            <a:off x="5859333" y="5756831"/>
            <a:ext cx="2285189" cy="369332"/>
          </a:xfrm>
          <a:prstGeom prst="rect">
            <a:avLst/>
          </a:prstGeom>
          <a:noFill/>
        </p:spPr>
        <p:txBody>
          <a:bodyPr wrap="square" rtlCol="0">
            <a:spAutoFit/>
          </a:bodyPr>
          <a:lstStyle/>
          <a:p>
            <a:r>
              <a:rPr lang="en-US" dirty="0">
                <a:solidFill>
                  <a:srgbClr val="008000"/>
                </a:solidFill>
              </a:rPr>
              <a:t>JALR   </a:t>
            </a:r>
            <a:r>
              <a:rPr lang="en-US" dirty="0" err="1">
                <a:solidFill>
                  <a:srgbClr val="008000"/>
                </a:solidFill>
              </a:rPr>
              <a:t>r</a:t>
            </a:r>
            <a:r>
              <a:rPr lang="en-US" baseline="-25000" dirty="0" err="1">
                <a:solidFill>
                  <a:srgbClr val="008000"/>
                </a:solidFill>
              </a:rPr>
              <a:t>target</a:t>
            </a:r>
            <a:r>
              <a:rPr lang="en-US" dirty="0">
                <a:solidFill>
                  <a:srgbClr val="008000"/>
                </a:solidFill>
              </a:rPr>
              <a:t>, </a:t>
            </a:r>
            <a:r>
              <a:rPr lang="en-US" dirty="0" err="1">
                <a:solidFill>
                  <a:srgbClr val="008000"/>
                </a:solidFill>
              </a:rPr>
              <a:t>r</a:t>
            </a:r>
            <a:r>
              <a:rPr lang="en-US" baseline="-25000" dirty="0" err="1">
                <a:solidFill>
                  <a:srgbClr val="008000"/>
                </a:solidFill>
              </a:rPr>
              <a:t>link</a:t>
            </a:r>
            <a:endParaRPr lang="en-US" baseline="-25000" dirty="0">
              <a:solidFill>
                <a:srgbClr val="008000"/>
              </a:solidFill>
            </a:endParaRPr>
          </a:p>
        </p:txBody>
      </p:sp>
    </p:spTree>
    <p:extLst>
      <p:ext uri="{BB962C8B-B14F-4D97-AF65-F5344CB8AC3E}">
        <p14:creationId xmlns:p14="http://schemas.microsoft.com/office/powerpoint/2010/main" val="1601040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animBg="1"/>
      <p:bldP spid="1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Control Flow</a:t>
            </a:r>
          </a:p>
        </p:txBody>
      </p:sp>
      <p:sp>
        <p:nvSpPr>
          <p:cNvPr id="5" name="Content Placeholder 4"/>
          <p:cNvSpPr>
            <a:spLocks noGrp="1"/>
          </p:cNvSpPr>
          <p:nvPr>
            <p:ph sz="half" idx="1"/>
          </p:nvPr>
        </p:nvSpPr>
        <p:spPr/>
        <p:txBody>
          <a:bodyPr/>
          <a:lstStyle/>
          <a:p>
            <a:pPr marL="0" indent="0">
              <a:buNone/>
            </a:pPr>
            <a:r>
              <a:rPr lang="en-US" dirty="0">
                <a:latin typeface="Courier"/>
                <a:cs typeface="Courier"/>
              </a:rPr>
              <a:t>main() {</a:t>
            </a:r>
          </a:p>
          <a:p>
            <a:pPr marL="0" indent="0">
              <a:buNone/>
            </a:pPr>
            <a:r>
              <a:rPr lang="en-US" dirty="0">
                <a:latin typeface="Courier"/>
                <a:cs typeface="Courier"/>
              </a:rPr>
              <a:t>.</a:t>
            </a:r>
          </a:p>
          <a:p>
            <a:pPr marL="0" indent="0">
              <a:buNone/>
            </a:pPr>
            <a:r>
              <a:rPr lang="en-US" dirty="0">
                <a:latin typeface="Courier"/>
                <a:cs typeface="Courier"/>
              </a:rPr>
              <a:t>.</a:t>
            </a:r>
          </a:p>
          <a:p>
            <a:pPr marL="0" indent="0">
              <a:buNone/>
            </a:pPr>
            <a:r>
              <a:rPr lang="en-US" dirty="0">
                <a:latin typeface="Courier"/>
                <a:cs typeface="Courier"/>
              </a:rPr>
              <a:t>	foo();</a:t>
            </a:r>
          </a:p>
          <a:p>
            <a:pPr marL="0" indent="0">
              <a:buNone/>
            </a:pPr>
            <a:r>
              <a:rPr lang="en-US" dirty="0">
                <a:latin typeface="Courier"/>
                <a:cs typeface="Courier"/>
              </a:rPr>
              <a:t>.</a:t>
            </a:r>
          </a:p>
          <a:p>
            <a:pPr marL="0" indent="0">
              <a:buNone/>
            </a:pPr>
            <a:r>
              <a:rPr lang="en-US" dirty="0">
                <a:latin typeface="Courier"/>
                <a:cs typeface="Courier"/>
              </a:rPr>
              <a:t>.</a:t>
            </a:r>
          </a:p>
          <a:p>
            <a:pPr marL="0" indent="0">
              <a:buNone/>
            </a:pPr>
            <a:r>
              <a:rPr lang="en-US" dirty="0">
                <a:latin typeface="Courier"/>
                <a:cs typeface="Courier"/>
              </a:rPr>
              <a:t>}</a:t>
            </a:r>
          </a:p>
        </p:txBody>
      </p:sp>
      <p:sp>
        <p:nvSpPr>
          <p:cNvPr id="6" name="Content Placeholder 5"/>
          <p:cNvSpPr>
            <a:spLocks noGrp="1"/>
          </p:cNvSpPr>
          <p:nvPr>
            <p:ph sz="half" idx="2"/>
          </p:nvPr>
        </p:nvSpPr>
        <p:spPr>
          <a:xfrm>
            <a:off x="6138902" y="2151063"/>
            <a:ext cx="3931920" cy="3975100"/>
          </a:xfrm>
        </p:spPr>
        <p:txBody>
          <a:bodyPr/>
          <a:lstStyle/>
          <a:p>
            <a:pPr marL="0" indent="0">
              <a:buNone/>
            </a:pPr>
            <a:r>
              <a:rPr lang="en-US" dirty="0">
                <a:latin typeface="Courier"/>
                <a:cs typeface="Courier"/>
              </a:rPr>
              <a:t>foo() {</a:t>
            </a:r>
          </a:p>
          <a:p>
            <a:pPr marL="0" indent="0">
              <a:buNone/>
            </a:pPr>
            <a:endParaRPr lang="en-US" dirty="0">
              <a:latin typeface="Courier"/>
              <a:cs typeface="Courier"/>
            </a:endParaRPr>
          </a:p>
          <a:p>
            <a:pPr marL="0" indent="0">
              <a:buNone/>
            </a:pPr>
            <a:endParaRPr lang="en-US" dirty="0">
              <a:latin typeface="Courier"/>
              <a:cs typeface="Courier"/>
            </a:endParaRPr>
          </a:p>
          <a:p>
            <a:pPr marL="0" indent="0">
              <a:buNone/>
            </a:pPr>
            <a:endParaRPr lang="en-US" dirty="0">
              <a:latin typeface="Courier"/>
              <a:cs typeface="Courier"/>
            </a:endParaRPr>
          </a:p>
          <a:p>
            <a:pPr marL="0" indent="0">
              <a:buNone/>
            </a:pPr>
            <a:endParaRPr lang="en-US" dirty="0">
              <a:latin typeface="Courier"/>
              <a:cs typeface="Courier"/>
            </a:endParaRPr>
          </a:p>
          <a:p>
            <a:pPr marL="0" indent="0">
              <a:buNone/>
            </a:pPr>
            <a:r>
              <a:rPr lang="en-US" dirty="0">
                <a:latin typeface="Courier"/>
                <a:cs typeface="Courier"/>
              </a:rPr>
              <a:t>}</a:t>
            </a:r>
          </a:p>
        </p:txBody>
      </p:sp>
      <p:cxnSp>
        <p:nvCxnSpPr>
          <p:cNvPr id="8" name="Straight Arrow Connector 7"/>
          <p:cNvCxnSpPr/>
          <p:nvPr/>
        </p:nvCxnSpPr>
        <p:spPr>
          <a:xfrm flipV="1">
            <a:off x="4009571" y="2639787"/>
            <a:ext cx="3274786" cy="1505857"/>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H="1" flipV="1">
            <a:off x="3900714" y="4490359"/>
            <a:ext cx="2512786" cy="761999"/>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4669973" y="3093356"/>
            <a:ext cx="1042403" cy="369332"/>
          </a:xfrm>
          <a:prstGeom prst="rect">
            <a:avLst/>
          </a:prstGeom>
          <a:noFill/>
          <a:ln>
            <a:noFill/>
          </a:ln>
        </p:spPr>
        <p:txBody>
          <a:bodyPr wrap="square" rtlCol="0">
            <a:spAutoFit/>
          </a:bodyPr>
          <a:lstStyle/>
          <a:p>
            <a:pPr algn="ctr"/>
            <a:r>
              <a:rPr lang="en-US" dirty="0">
                <a:solidFill>
                  <a:srgbClr val="008000"/>
                </a:solidFill>
              </a:rPr>
              <a:t>Call</a:t>
            </a:r>
          </a:p>
        </p:txBody>
      </p:sp>
      <p:sp>
        <p:nvSpPr>
          <p:cNvPr id="13" name="TextBox 12"/>
          <p:cNvSpPr txBox="1"/>
          <p:nvPr/>
        </p:nvSpPr>
        <p:spPr>
          <a:xfrm>
            <a:off x="4669973" y="4951187"/>
            <a:ext cx="1042403" cy="369332"/>
          </a:xfrm>
          <a:prstGeom prst="rect">
            <a:avLst/>
          </a:prstGeom>
          <a:noFill/>
          <a:ln>
            <a:noFill/>
          </a:ln>
        </p:spPr>
        <p:txBody>
          <a:bodyPr wrap="square" rtlCol="0">
            <a:spAutoFit/>
          </a:bodyPr>
          <a:lstStyle/>
          <a:p>
            <a:pPr algn="ctr"/>
            <a:r>
              <a:rPr lang="en-US" dirty="0">
                <a:solidFill>
                  <a:srgbClr val="008000"/>
                </a:solidFill>
              </a:rPr>
              <a:t>Return</a:t>
            </a:r>
          </a:p>
        </p:txBody>
      </p:sp>
      <p:sp>
        <p:nvSpPr>
          <p:cNvPr id="2" name="Line Callout 3 1"/>
          <p:cNvSpPr/>
          <p:nvPr/>
        </p:nvSpPr>
        <p:spPr>
          <a:xfrm>
            <a:off x="2376714" y="2812143"/>
            <a:ext cx="1524000" cy="789214"/>
          </a:xfrm>
          <a:prstGeom prst="borderCallout3">
            <a:avLst>
              <a:gd name="adj1" fmla="val 18750"/>
              <a:gd name="adj2" fmla="val -8333"/>
              <a:gd name="adj3" fmla="val 18750"/>
              <a:gd name="adj4" fmla="val -16667"/>
              <a:gd name="adj5" fmla="val 128736"/>
              <a:gd name="adj6" fmla="val -17857"/>
              <a:gd name="adj7" fmla="val 155492"/>
              <a:gd name="adj8" fmla="val 96429"/>
            </a:avLst>
          </a:prstGeom>
          <a:ln>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Save state (before)</a:t>
            </a:r>
          </a:p>
        </p:txBody>
      </p:sp>
      <p:sp>
        <p:nvSpPr>
          <p:cNvPr id="3" name="Line Callout 3 2"/>
          <p:cNvSpPr/>
          <p:nvPr/>
        </p:nvSpPr>
        <p:spPr>
          <a:xfrm>
            <a:off x="2667000" y="4744358"/>
            <a:ext cx="1460500" cy="716643"/>
          </a:xfrm>
          <a:prstGeom prst="borderCallout3">
            <a:avLst>
              <a:gd name="adj1" fmla="val 18750"/>
              <a:gd name="adj2" fmla="val -8333"/>
              <a:gd name="adj3" fmla="val 18750"/>
              <a:gd name="adj4" fmla="val -16667"/>
              <a:gd name="adj5" fmla="val -40506"/>
              <a:gd name="adj6" fmla="val -15425"/>
              <a:gd name="adj7" fmla="val -41467"/>
              <a:gd name="adj8" fmla="val 70549"/>
            </a:avLst>
          </a:prstGeom>
          <a:ln>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Restore state (after)</a:t>
            </a:r>
          </a:p>
        </p:txBody>
      </p:sp>
      <p:sp>
        <p:nvSpPr>
          <p:cNvPr id="7" name="TextBox 6"/>
          <p:cNvSpPr txBox="1"/>
          <p:nvPr/>
        </p:nvSpPr>
        <p:spPr>
          <a:xfrm>
            <a:off x="5733143" y="3156544"/>
            <a:ext cx="1360714" cy="646331"/>
          </a:xfrm>
          <a:prstGeom prst="rect">
            <a:avLst/>
          </a:prstGeom>
          <a:noFill/>
        </p:spPr>
        <p:txBody>
          <a:bodyPr wrap="square" rtlCol="0">
            <a:spAutoFit/>
          </a:bodyPr>
          <a:lstStyle/>
          <a:p>
            <a:pPr algn="ctr"/>
            <a:r>
              <a:rPr lang="en-US" dirty="0">
                <a:solidFill>
                  <a:srgbClr val="0000FF"/>
                </a:solidFill>
                <a:sym typeface="Wingdings"/>
              </a:rPr>
              <a:t> Pass in parameters</a:t>
            </a:r>
            <a:endParaRPr lang="en-US" dirty="0">
              <a:solidFill>
                <a:srgbClr val="0000FF"/>
              </a:solidFill>
            </a:endParaRPr>
          </a:p>
        </p:txBody>
      </p:sp>
      <p:sp>
        <p:nvSpPr>
          <p:cNvPr id="16" name="TextBox 15"/>
          <p:cNvSpPr txBox="1"/>
          <p:nvPr/>
        </p:nvSpPr>
        <p:spPr>
          <a:xfrm>
            <a:off x="5621831" y="4503281"/>
            <a:ext cx="1360714" cy="646331"/>
          </a:xfrm>
          <a:prstGeom prst="rect">
            <a:avLst/>
          </a:prstGeom>
          <a:noFill/>
        </p:spPr>
        <p:txBody>
          <a:bodyPr wrap="square" rtlCol="0">
            <a:spAutoFit/>
          </a:bodyPr>
          <a:lstStyle/>
          <a:p>
            <a:pPr algn="ctr"/>
            <a:r>
              <a:rPr lang="en-US" dirty="0">
                <a:solidFill>
                  <a:srgbClr val="0000FF"/>
                </a:solidFill>
                <a:sym typeface="Wingdings"/>
              </a:rPr>
              <a:t> Return result</a:t>
            </a:r>
            <a:endParaRPr lang="en-US" dirty="0">
              <a:solidFill>
                <a:srgbClr val="0000FF"/>
              </a:solidFill>
            </a:endParaRPr>
          </a:p>
        </p:txBody>
      </p:sp>
    </p:spTree>
    <p:extLst>
      <p:ext uri="{BB962C8B-B14F-4D97-AF65-F5344CB8AC3E}">
        <p14:creationId xmlns:p14="http://schemas.microsoft.com/office/powerpoint/2010/main" val="3549093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p:bldP spid="1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8" name="Group 5"/>
          <p:cNvGrpSpPr>
            <a:grpSpLocks noChangeAspect="1"/>
          </p:cNvGrpSpPr>
          <p:nvPr/>
        </p:nvGrpSpPr>
        <p:grpSpPr bwMode="auto">
          <a:xfrm>
            <a:off x="3061153" y="1757128"/>
            <a:ext cx="4978400" cy="5264150"/>
            <a:chOff x="2805" y="5404"/>
            <a:chExt cx="5046" cy="5489"/>
          </a:xfrm>
        </p:grpSpPr>
        <p:sp>
          <p:nvSpPr>
            <p:cNvPr id="14339" name="AutoShape 6"/>
            <p:cNvSpPr>
              <a:spLocks noChangeAspect="1" noChangeArrowheads="1"/>
            </p:cNvSpPr>
            <p:nvPr/>
          </p:nvSpPr>
          <p:spPr bwMode="auto">
            <a:xfrm>
              <a:off x="2805" y="5520"/>
              <a:ext cx="5046" cy="53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4340" name="Rectangle 7"/>
            <p:cNvSpPr>
              <a:spLocks noChangeArrowheads="1"/>
            </p:cNvSpPr>
            <p:nvPr/>
          </p:nvSpPr>
          <p:spPr bwMode="auto">
            <a:xfrm>
              <a:off x="2805" y="6549"/>
              <a:ext cx="1700" cy="1954"/>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4341" name="Text Box 8"/>
            <p:cNvSpPr txBox="1">
              <a:spLocks noChangeArrowheads="1"/>
            </p:cNvSpPr>
            <p:nvPr/>
          </p:nvSpPr>
          <p:spPr bwMode="auto">
            <a:xfrm>
              <a:off x="2984" y="6689"/>
              <a:ext cx="1029" cy="6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45445" tIns="22723" rIns="45445" bIns="22723">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b="1">
                  <a:solidFill>
                    <a:srgbClr val="000000"/>
                  </a:solidFill>
                </a:rPr>
                <a:t>Register</a:t>
              </a:r>
            </a:p>
            <a:p>
              <a:pPr eaLnBrk="1" hangingPunct="1"/>
              <a:r>
                <a:rPr lang="en-US" b="1">
                  <a:solidFill>
                    <a:srgbClr val="000000"/>
                  </a:solidFill>
                </a:rPr>
                <a:t>   set</a:t>
              </a:r>
              <a:endParaRPr lang="en-US" b="1"/>
            </a:p>
          </p:txBody>
        </p:sp>
        <p:sp>
          <p:nvSpPr>
            <p:cNvPr id="14342" name="Rectangle 9"/>
            <p:cNvSpPr>
              <a:spLocks noChangeArrowheads="1"/>
            </p:cNvSpPr>
            <p:nvPr/>
          </p:nvSpPr>
          <p:spPr bwMode="auto">
            <a:xfrm>
              <a:off x="5805" y="7577"/>
              <a:ext cx="1700" cy="1954"/>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4343" name="Text Box 10"/>
            <p:cNvSpPr txBox="1">
              <a:spLocks noChangeArrowheads="1"/>
            </p:cNvSpPr>
            <p:nvPr/>
          </p:nvSpPr>
          <p:spPr bwMode="auto">
            <a:xfrm>
              <a:off x="5983" y="7716"/>
              <a:ext cx="1020" cy="90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45445" tIns="22723" rIns="45445" bIns="22723">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b="1">
                  <a:solidFill>
                    <a:srgbClr val="000000"/>
                  </a:solidFill>
                </a:rPr>
                <a:t>Shadow</a:t>
              </a:r>
            </a:p>
            <a:p>
              <a:pPr eaLnBrk="1" hangingPunct="1"/>
              <a:r>
                <a:rPr lang="en-US" b="1">
                  <a:solidFill>
                    <a:srgbClr val="000000"/>
                  </a:solidFill>
                </a:rPr>
                <a:t>Register</a:t>
              </a:r>
            </a:p>
            <a:p>
              <a:pPr eaLnBrk="1" hangingPunct="1"/>
              <a:r>
                <a:rPr lang="en-US" b="1">
                  <a:solidFill>
                    <a:srgbClr val="000000"/>
                  </a:solidFill>
                </a:rPr>
                <a:t>   set</a:t>
              </a:r>
              <a:endParaRPr lang="en-US" b="1"/>
            </a:p>
          </p:txBody>
        </p:sp>
        <p:cxnSp>
          <p:nvCxnSpPr>
            <p:cNvPr id="14344" name="AutoShape 11"/>
            <p:cNvCxnSpPr>
              <a:cxnSpLocks noChangeShapeType="1"/>
              <a:stCxn id="14340" idx="0"/>
              <a:endCxn id="14342" idx="0"/>
            </p:cNvCxnSpPr>
            <p:nvPr/>
          </p:nvCxnSpPr>
          <p:spPr bwMode="auto">
            <a:xfrm rot="5400000" flipV="1">
              <a:off x="4641" y="5563"/>
              <a:ext cx="1028" cy="3000"/>
            </a:xfrm>
            <a:prstGeom prst="curvedConnector3">
              <a:avLst>
                <a:gd name="adj1" fmla="val -61019"/>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sp>
          <p:nvSpPr>
            <p:cNvPr id="14345" name="Text Box 12"/>
            <p:cNvSpPr txBox="1">
              <a:spLocks noChangeArrowheads="1"/>
            </p:cNvSpPr>
            <p:nvPr/>
          </p:nvSpPr>
          <p:spPr bwMode="auto">
            <a:xfrm>
              <a:off x="3605" y="5404"/>
              <a:ext cx="3200" cy="3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45445" tIns="22723" rIns="45445" bIns="22723">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b="1">
                  <a:solidFill>
                    <a:srgbClr val="000000"/>
                  </a:solidFill>
                </a:rPr>
                <a:t>Save prior to Procedure call</a:t>
              </a:r>
              <a:endParaRPr lang="en-US" b="1"/>
            </a:p>
          </p:txBody>
        </p:sp>
        <p:cxnSp>
          <p:nvCxnSpPr>
            <p:cNvPr id="14346" name="AutoShape 13"/>
            <p:cNvCxnSpPr>
              <a:cxnSpLocks noChangeShapeType="1"/>
              <a:stCxn id="14342" idx="2"/>
              <a:endCxn id="14340" idx="2"/>
            </p:cNvCxnSpPr>
            <p:nvPr/>
          </p:nvCxnSpPr>
          <p:spPr bwMode="auto">
            <a:xfrm rot="16200000" flipV="1">
              <a:off x="4641" y="7517"/>
              <a:ext cx="1028" cy="3000"/>
            </a:xfrm>
            <a:prstGeom prst="curvedConnector3">
              <a:avLst>
                <a:gd name="adj1" fmla="val -61019"/>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sp>
          <p:nvSpPr>
            <p:cNvPr id="14347" name="Text Box 14"/>
            <p:cNvSpPr txBox="1">
              <a:spLocks noChangeArrowheads="1"/>
            </p:cNvSpPr>
            <p:nvPr/>
          </p:nvSpPr>
          <p:spPr bwMode="auto">
            <a:xfrm>
              <a:off x="3473" y="10152"/>
              <a:ext cx="3564" cy="3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45445" tIns="22723" rIns="45445" bIns="22723">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b="1" dirty="0">
                  <a:solidFill>
                    <a:srgbClr val="000000"/>
                  </a:solidFill>
                </a:rPr>
                <a:t>Restore upon Procedure return</a:t>
              </a:r>
              <a:endParaRPr lang="en-US" b="1" dirty="0"/>
            </a:p>
          </p:txBody>
        </p:sp>
      </p:grpSp>
      <p:sp>
        <p:nvSpPr>
          <p:cNvPr id="2" name="Title 1"/>
          <p:cNvSpPr>
            <a:spLocks noGrp="1"/>
          </p:cNvSpPr>
          <p:nvPr>
            <p:ph type="title"/>
          </p:nvPr>
        </p:nvSpPr>
        <p:spPr/>
        <p:txBody>
          <a:bodyPr/>
          <a:lstStyle/>
          <a:p>
            <a:r>
              <a:rPr lang="en-US" dirty="0"/>
              <a:t>Another Way to Save State</a:t>
            </a:r>
          </a:p>
        </p:txBody>
      </p:sp>
    </p:spTree>
    <p:extLst>
      <p:ext uri="{BB962C8B-B14F-4D97-AF65-F5344CB8AC3E}">
        <p14:creationId xmlns:p14="http://schemas.microsoft.com/office/powerpoint/2010/main" val="85425069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ChangeArrowheads="1"/>
          </p:cNvSpPr>
          <p:nvPr/>
        </p:nvSpPr>
        <p:spPr bwMode="auto">
          <a:xfrm>
            <a:off x="2514600" y="2347912"/>
            <a:ext cx="1295400" cy="14478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5363" name="Text Box 5"/>
          <p:cNvSpPr txBox="1">
            <a:spLocks noChangeArrowheads="1"/>
          </p:cNvSpPr>
          <p:nvPr/>
        </p:nvSpPr>
        <p:spPr bwMode="auto">
          <a:xfrm>
            <a:off x="2652713" y="2536825"/>
            <a:ext cx="1098550"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b="1"/>
              <a:t>Register</a:t>
            </a:r>
          </a:p>
          <a:p>
            <a:pPr eaLnBrk="1" hangingPunct="1"/>
            <a:r>
              <a:rPr lang="en-US" b="1"/>
              <a:t>   set</a:t>
            </a:r>
          </a:p>
        </p:txBody>
      </p:sp>
      <p:sp>
        <p:nvSpPr>
          <p:cNvPr id="15364" name="Rectangle 6"/>
          <p:cNvSpPr>
            <a:spLocks noChangeArrowheads="1"/>
          </p:cNvSpPr>
          <p:nvPr/>
        </p:nvSpPr>
        <p:spPr bwMode="auto">
          <a:xfrm>
            <a:off x="3962400" y="2576512"/>
            <a:ext cx="1295400" cy="14478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5365" name="Text Box 7"/>
          <p:cNvSpPr txBox="1">
            <a:spLocks noChangeArrowheads="1"/>
          </p:cNvSpPr>
          <p:nvPr/>
        </p:nvSpPr>
        <p:spPr bwMode="auto">
          <a:xfrm>
            <a:off x="4114800" y="2881312"/>
            <a:ext cx="1098550" cy="9159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b="1" dirty="0"/>
              <a:t>Shadow</a:t>
            </a:r>
          </a:p>
          <a:p>
            <a:pPr eaLnBrk="1" hangingPunct="1"/>
            <a:r>
              <a:rPr lang="en-US" b="1" dirty="0"/>
              <a:t>Register</a:t>
            </a:r>
          </a:p>
          <a:p>
            <a:pPr eaLnBrk="1" hangingPunct="1"/>
            <a:r>
              <a:rPr lang="en-US" b="1" dirty="0"/>
              <a:t>   set 1</a:t>
            </a:r>
          </a:p>
        </p:txBody>
      </p:sp>
      <p:cxnSp>
        <p:nvCxnSpPr>
          <p:cNvPr id="15366" name="AutoShape 8"/>
          <p:cNvCxnSpPr>
            <a:cxnSpLocks noChangeShapeType="1"/>
            <a:stCxn id="15362" idx="0"/>
            <a:endCxn id="15364" idx="0"/>
          </p:cNvCxnSpPr>
          <p:nvPr/>
        </p:nvCxnSpPr>
        <p:spPr bwMode="auto">
          <a:xfrm rot="5400000" flipV="1">
            <a:off x="3771900" y="1738312"/>
            <a:ext cx="228600" cy="1447800"/>
          </a:xfrm>
          <a:prstGeom prst="curvedConnector3">
            <a:avLst>
              <a:gd name="adj1" fmla="val -10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15367" name="AutoShape 9"/>
          <p:cNvCxnSpPr>
            <a:cxnSpLocks noChangeShapeType="1"/>
            <a:stCxn id="15364" idx="2"/>
            <a:endCxn id="15362" idx="2"/>
          </p:cNvCxnSpPr>
          <p:nvPr/>
        </p:nvCxnSpPr>
        <p:spPr bwMode="auto">
          <a:xfrm rot="16200000" flipV="1">
            <a:off x="3771900" y="3186112"/>
            <a:ext cx="228600" cy="1447800"/>
          </a:xfrm>
          <a:prstGeom prst="curvedConnector3">
            <a:avLst>
              <a:gd name="adj1" fmla="val -10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15368" name="Rectangle 10"/>
          <p:cNvSpPr>
            <a:spLocks noChangeArrowheads="1"/>
          </p:cNvSpPr>
          <p:nvPr/>
        </p:nvSpPr>
        <p:spPr bwMode="auto">
          <a:xfrm>
            <a:off x="5410200" y="2805112"/>
            <a:ext cx="1295400" cy="14478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5369" name="Text Box 11"/>
          <p:cNvSpPr txBox="1">
            <a:spLocks noChangeArrowheads="1"/>
          </p:cNvSpPr>
          <p:nvPr/>
        </p:nvSpPr>
        <p:spPr bwMode="auto">
          <a:xfrm>
            <a:off x="5562600" y="3109912"/>
            <a:ext cx="1098550" cy="9159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b="1" dirty="0"/>
              <a:t>Shadow</a:t>
            </a:r>
          </a:p>
          <a:p>
            <a:pPr eaLnBrk="1" hangingPunct="1"/>
            <a:r>
              <a:rPr lang="en-US" b="1" dirty="0"/>
              <a:t>Register</a:t>
            </a:r>
          </a:p>
          <a:p>
            <a:pPr eaLnBrk="1" hangingPunct="1"/>
            <a:r>
              <a:rPr lang="en-US" b="1" dirty="0"/>
              <a:t>   set 2</a:t>
            </a:r>
          </a:p>
        </p:txBody>
      </p:sp>
      <p:cxnSp>
        <p:nvCxnSpPr>
          <p:cNvPr id="15370" name="AutoShape 12"/>
          <p:cNvCxnSpPr>
            <a:cxnSpLocks noChangeShapeType="1"/>
            <a:stCxn id="15364" idx="0"/>
            <a:endCxn id="15368" idx="0"/>
          </p:cNvCxnSpPr>
          <p:nvPr/>
        </p:nvCxnSpPr>
        <p:spPr bwMode="auto">
          <a:xfrm rot="5400000" flipV="1">
            <a:off x="5219700" y="1966912"/>
            <a:ext cx="228600" cy="1447800"/>
          </a:xfrm>
          <a:prstGeom prst="curvedConnector3">
            <a:avLst>
              <a:gd name="adj1" fmla="val -10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15371" name="Rectangle 13"/>
          <p:cNvSpPr>
            <a:spLocks noChangeArrowheads="1"/>
          </p:cNvSpPr>
          <p:nvPr/>
        </p:nvSpPr>
        <p:spPr bwMode="auto">
          <a:xfrm>
            <a:off x="6858000" y="2957512"/>
            <a:ext cx="1295400" cy="14478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5372" name="Text Box 14"/>
          <p:cNvSpPr txBox="1">
            <a:spLocks noChangeArrowheads="1"/>
          </p:cNvSpPr>
          <p:nvPr/>
        </p:nvSpPr>
        <p:spPr bwMode="auto">
          <a:xfrm>
            <a:off x="7010400" y="3262312"/>
            <a:ext cx="1098550" cy="9159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b="1" dirty="0"/>
              <a:t>Shadow</a:t>
            </a:r>
          </a:p>
          <a:p>
            <a:pPr eaLnBrk="1" hangingPunct="1"/>
            <a:r>
              <a:rPr lang="en-US" b="1" dirty="0"/>
              <a:t>Register</a:t>
            </a:r>
          </a:p>
          <a:p>
            <a:pPr eaLnBrk="1" hangingPunct="1"/>
            <a:r>
              <a:rPr lang="en-US" b="1" dirty="0"/>
              <a:t>   set 3</a:t>
            </a:r>
          </a:p>
        </p:txBody>
      </p:sp>
      <p:sp>
        <p:nvSpPr>
          <p:cNvPr id="15373" name="Rectangle 15"/>
          <p:cNvSpPr>
            <a:spLocks noChangeArrowheads="1"/>
          </p:cNvSpPr>
          <p:nvPr/>
        </p:nvSpPr>
        <p:spPr bwMode="auto">
          <a:xfrm>
            <a:off x="8305800" y="3109912"/>
            <a:ext cx="1295400" cy="14478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5374" name="Text Box 16"/>
          <p:cNvSpPr txBox="1">
            <a:spLocks noChangeArrowheads="1"/>
          </p:cNvSpPr>
          <p:nvPr/>
        </p:nvSpPr>
        <p:spPr bwMode="auto">
          <a:xfrm>
            <a:off x="8458200" y="3414712"/>
            <a:ext cx="1098550" cy="9159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b="1" dirty="0"/>
              <a:t>Shadow</a:t>
            </a:r>
          </a:p>
          <a:p>
            <a:pPr eaLnBrk="1" hangingPunct="1"/>
            <a:r>
              <a:rPr lang="en-US" b="1" dirty="0"/>
              <a:t>Register</a:t>
            </a:r>
          </a:p>
          <a:p>
            <a:pPr eaLnBrk="1" hangingPunct="1"/>
            <a:r>
              <a:rPr lang="en-US" b="1" dirty="0"/>
              <a:t>   set 4</a:t>
            </a:r>
          </a:p>
        </p:txBody>
      </p:sp>
      <p:cxnSp>
        <p:nvCxnSpPr>
          <p:cNvPr id="15375" name="AutoShape 17"/>
          <p:cNvCxnSpPr>
            <a:cxnSpLocks noChangeShapeType="1"/>
            <a:stCxn id="15368" idx="0"/>
            <a:endCxn id="15371" idx="0"/>
          </p:cNvCxnSpPr>
          <p:nvPr/>
        </p:nvCxnSpPr>
        <p:spPr bwMode="auto">
          <a:xfrm rot="5400000" flipV="1">
            <a:off x="6705600" y="2157412"/>
            <a:ext cx="152400" cy="1447800"/>
          </a:xfrm>
          <a:prstGeom prst="curvedConnector3">
            <a:avLst>
              <a:gd name="adj1" fmla="val -15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15376" name="AutoShape 18"/>
          <p:cNvCxnSpPr>
            <a:cxnSpLocks noChangeShapeType="1"/>
            <a:stCxn id="15371" idx="0"/>
            <a:endCxn id="15373" idx="0"/>
          </p:cNvCxnSpPr>
          <p:nvPr/>
        </p:nvCxnSpPr>
        <p:spPr bwMode="auto">
          <a:xfrm rot="5400000" flipV="1">
            <a:off x="8153400" y="2309812"/>
            <a:ext cx="152400" cy="1447800"/>
          </a:xfrm>
          <a:prstGeom prst="curvedConnector3">
            <a:avLst>
              <a:gd name="adj1" fmla="val -15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15377" name="AutoShape 19"/>
          <p:cNvCxnSpPr>
            <a:cxnSpLocks noChangeShapeType="1"/>
            <a:stCxn id="15373" idx="2"/>
            <a:endCxn id="15371" idx="2"/>
          </p:cNvCxnSpPr>
          <p:nvPr/>
        </p:nvCxnSpPr>
        <p:spPr bwMode="auto">
          <a:xfrm rot="16200000" flipV="1">
            <a:off x="8153400" y="3757612"/>
            <a:ext cx="152400" cy="1447800"/>
          </a:xfrm>
          <a:prstGeom prst="curvedConnector3">
            <a:avLst>
              <a:gd name="adj1" fmla="val -15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15378" name="AutoShape 20"/>
          <p:cNvCxnSpPr>
            <a:cxnSpLocks noChangeShapeType="1"/>
            <a:stCxn id="15371" idx="2"/>
            <a:endCxn id="15368" idx="2"/>
          </p:cNvCxnSpPr>
          <p:nvPr/>
        </p:nvCxnSpPr>
        <p:spPr bwMode="auto">
          <a:xfrm rot="16200000" flipV="1">
            <a:off x="6705600" y="3605212"/>
            <a:ext cx="152400" cy="1447800"/>
          </a:xfrm>
          <a:prstGeom prst="curvedConnector3">
            <a:avLst>
              <a:gd name="adj1" fmla="val -15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15379" name="AutoShape 21"/>
          <p:cNvCxnSpPr>
            <a:cxnSpLocks noChangeShapeType="1"/>
            <a:stCxn id="15368" idx="2"/>
            <a:endCxn id="15364" idx="2"/>
          </p:cNvCxnSpPr>
          <p:nvPr/>
        </p:nvCxnSpPr>
        <p:spPr bwMode="auto">
          <a:xfrm rot="16200000" flipV="1">
            <a:off x="5219700" y="3414712"/>
            <a:ext cx="228600" cy="1447800"/>
          </a:xfrm>
          <a:prstGeom prst="curvedConnector3">
            <a:avLst>
              <a:gd name="adj1" fmla="val -10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15380" name="Text Box 22"/>
          <p:cNvSpPr txBox="1">
            <a:spLocks noChangeArrowheads="1"/>
          </p:cNvSpPr>
          <p:nvPr/>
        </p:nvSpPr>
        <p:spPr bwMode="auto">
          <a:xfrm>
            <a:off x="9663113" y="3603625"/>
            <a:ext cx="7683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b="1"/>
              <a:t>……..</a:t>
            </a:r>
          </a:p>
        </p:txBody>
      </p:sp>
      <p:sp>
        <p:nvSpPr>
          <p:cNvPr id="15381" name="Text Box 23"/>
          <p:cNvSpPr txBox="1">
            <a:spLocks noChangeArrowheads="1"/>
          </p:cNvSpPr>
          <p:nvPr/>
        </p:nvSpPr>
        <p:spPr bwMode="auto">
          <a:xfrm>
            <a:off x="3567113" y="1698625"/>
            <a:ext cx="5397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b="1"/>
              <a:t>foo</a:t>
            </a:r>
          </a:p>
        </p:txBody>
      </p:sp>
      <p:sp>
        <p:nvSpPr>
          <p:cNvPr id="15382" name="Text Box 24"/>
          <p:cNvSpPr txBox="1">
            <a:spLocks noChangeArrowheads="1"/>
          </p:cNvSpPr>
          <p:nvPr/>
        </p:nvSpPr>
        <p:spPr bwMode="auto">
          <a:xfrm>
            <a:off x="5014913" y="2003425"/>
            <a:ext cx="5397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b="1"/>
              <a:t>bar</a:t>
            </a:r>
          </a:p>
        </p:txBody>
      </p:sp>
      <p:sp>
        <p:nvSpPr>
          <p:cNvPr id="15383" name="Text Box 25"/>
          <p:cNvSpPr txBox="1">
            <a:spLocks noChangeArrowheads="1"/>
          </p:cNvSpPr>
          <p:nvPr/>
        </p:nvSpPr>
        <p:spPr bwMode="auto">
          <a:xfrm>
            <a:off x="6462713" y="2155825"/>
            <a:ext cx="5651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b="1"/>
              <a:t>baz</a:t>
            </a:r>
          </a:p>
        </p:txBody>
      </p:sp>
      <p:sp>
        <p:nvSpPr>
          <p:cNvPr id="15384" name="Text Box 26"/>
          <p:cNvSpPr txBox="1">
            <a:spLocks noChangeArrowheads="1"/>
          </p:cNvSpPr>
          <p:nvPr/>
        </p:nvSpPr>
        <p:spPr bwMode="auto">
          <a:xfrm>
            <a:off x="7834313" y="2384425"/>
            <a:ext cx="4762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b="1"/>
              <a:t>….</a:t>
            </a:r>
          </a:p>
        </p:txBody>
      </p:sp>
      <p:sp>
        <p:nvSpPr>
          <p:cNvPr id="6" name="Title 5"/>
          <p:cNvSpPr>
            <a:spLocks noGrp="1"/>
          </p:cNvSpPr>
          <p:nvPr>
            <p:ph type="title"/>
          </p:nvPr>
        </p:nvSpPr>
        <p:spPr/>
        <p:txBody>
          <a:bodyPr/>
          <a:lstStyle/>
          <a:p>
            <a:r>
              <a:rPr lang="en-US" dirty="0"/>
              <a:t>Shadow Register Sets</a:t>
            </a:r>
          </a:p>
        </p:txBody>
      </p:sp>
      <p:sp>
        <p:nvSpPr>
          <p:cNvPr id="7" name="Content Placeholder 6"/>
          <p:cNvSpPr>
            <a:spLocks noGrp="1"/>
          </p:cNvSpPr>
          <p:nvPr>
            <p:ph idx="1"/>
          </p:nvPr>
        </p:nvSpPr>
        <p:spPr>
          <a:xfrm>
            <a:off x="3305504" y="4780643"/>
            <a:ext cx="7076747" cy="1968500"/>
          </a:xfrm>
        </p:spPr>
        <p:txBody>
          <a:bodyPr>
            <a:normAutofit lnSpcReduction="10000"/>
          </a:bodyPr>
          <a:lstStyle/>
          <a:p>
            <a:r>
              <a:rPr lang="en-US" dirty="0"/>
              <a:t>foo() calls bar() who calls </a:t>
            </a:r>
            <a:r>
              <a:rPr lang="en-US" dirty="0" err="1"/>
              <a:t>baz</a:t>
            </a:r>
            <a:r>
              <a:rPr lang="en-US" dirty="0"/>
              <a:t>(), etc.  </a:t>
            </a:r>
          </a:p>
          <a:p>
            <a:r>
              <a:rPr lang="en-US" dirty="0"/>
              <a:t>The Big Deal:  </a:t>
            </a:r>
            <a:r>
              <a:rPr lang="en-US" dirty="0">
                <a:solidFill>
                  <a:schemeClr val="accent1">
                    <a:lumMod val="60000"/>
                    <a:lumOff val="40000"/>
                  </a:schemeClr>
                </a:solidFill>
              </a:rPr>
              <a:t>No memory accesses!</a:t>
            </a:r>
            <a:br>
              <a:rPr lang="en-US" dirty="0">
                <a:solidFill>
                  <a:schemeClr val="accent1">
                    <a:lumMod val="60000"/>
                    <a:lumOff val="40000"/>
                  </a:schemeClr>
                </a:solidFill>
              </a:rPr>
            </a:br>
            <a:r>
              <a:rPr lang="en-US" dirty="0"/>
              <a:t>		(but we need lots of extra registers)</a:t>
            </a:r>
          </a:p>
          <a:p>
            <a:r>
              <a:rPr lang="en-US" dirty="0"/>
              <a:t>Another form of this is called </a:t>
            </a:r>
            <a:r>
              <a:rPr lang="en-US" b="1" dirty="0"/>
              <a:t>register renaming</a:t>
            </a:r>
          </a:p>
        </p:txBody>
      </p:sp>
    </p:spTree>
    <p:extLst>
      <p:ext uri="{BB962C8B-B14F-4D97-AF65-F5344CB8AC3E}">
        <p14:creationId xmlns:p14="http://schemas.microsoft.com/office/powerpoint/2010/main" val="2017218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Saving State</a:t>
            </a:r>
          </a:p>
        </p:txBody>
      </p:sp>
      <p:sp>
        <p:nvSpPr>
          <p:cNvPr id="3" name="Content Placeholder 2"/>
          <p:cNvSpPr>
            <a:spLocks noGrp="1"/>
          </p:cNvSpPr>
          <p:nvPr>
            <p:ph idx="1"/>
          </p:nvPr>
        </p:nvSpPr>
        <p:spPr>
          <a:xfrm>
            <a:off x="3305504" y="2133600"/>
            <a:ext cx="7076747" cy="4350736"/>
          </a:xfrm>
        </p:spPr>
        <p:txBody>
          <a:bodyPr>
            <a:normAutofit fontScale="92500" lnSpcReduction="10000"/>
          </a:bodyPr>
          <a:lstStyle/>
          <a:p>
            <a:r>
              <a:rPr lang="en-US" dirty="0"/>
              <a:t>If we don’t have shadow registers, where are we going to save all that state?</a:t>
            </a:r>
          </a:p>
          <a:p>
            <a:r>
              <a:rPr lang="en-US" dirty="0">
                <a:solidFill>
                  <a:srgbClr val="008000"/>
                </a:solidFill>
              </a:rPr>
              <a:t>(Cue drum roll!)</a:t>
            </a:r>
          </a:p>
          <a:p>
            <a:r>
              <a:rPr lang="en-US" dirty="0">
                <a:solidFill>
                  <a:schemeClr val="accent1">
                    <a:lumMod val="60000"/>
                    <a:lumOff val="40000"/>
                  </a:schemeClr>
                </a:solidFill>
              </a:rPr>
              <a:t>A stack</a:t>
            </a:r>
            <a:br>
              <a:rPr lang="en-US" dirty="0">
                <a:solidFill>
                  <a:schemeClr val="accent1">
                    <a:lumMod val="60000"/>
                    <a:lumOff val="40000"/>
                  </a:schemeClr>
                </a:solidFill>
              </a:rPr>
            </a:br>
            <a:r>
              <a:rPr lang="en-US" dirty="0">
                <a:solidFill>
                  <a:srgbClr val="008000"/>
                </a:solidFill>
              </a:rPr>
              <a:t>(Cue cymbal crash!)</a:t>
            </a:r>
          </a:p>
          <a:p>
            <a:r>
              <a:rPr lang="en-US" dirty="0"/>
              <a:t>Where are we going to put the stack?</a:t>
            </a:r>
          </a:p>
          <a:p>
            <a:r>
              <a:rPr lang="en-US" dirty="0"/>
              <a:t>In memory</a:t>
            </a:r>
          </a:p>
          <a:p>
            <a:r>
              <a:rPr lang="en-US" dirty="0"/>
              <a:t>But in small cases, could we hold the state in a few extra registers? (another space/time tradeoff)</a:t>
            </a:r>
          </a:p>
        </p:txBody>
      </p:sp>
    </p:spTree>
    <p:extLst>
      <p:ext uri="{BB962C8B-B14F-4D97-AF65-F5344CB8AC3E}">
        <p14:creationId xmlns:p14="http://schemas.microsoft.com/office/powerpoint/2010/main" val="3090222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Use a Stack to Communicate</a:t>
            </a:r>
          </a:p>
        </p:txBody>
      </p:sp>
      <p:sp>
        <p:nvSpPr>
          <p:cNvPr id="5" name="Content Placeholder 4"/>
          <p:cNvSpPr>
            <a:spLocks noGrp="1"/>
          </p:cNvSpPr>
          <p:nvPr>
            <p:ph sz="half" idx="1"/>
          </p:nvPr>
        </p:nvSpPr>
        <p:spPr/>
        <p:txBody>
          <a:bodyPr/>
          <a:lstStyle/>
          <a:p>
            <a:pPr marL="0" indent="0">
              <a:buNone/>
            </a:pPr>
            <a:r>
              <a:rPr lang="en-US" dirty="0">
                <a:latin typeface="Courier"/>
                <a:cs typeface="Courier"/>
              </a:rPr>
              <a:t>main() {</a:t>
            </a:r>
          </a:p>
          <a:p>
            <a:pPr marL="0" indent="0">
              <a:buNone/>
            </a:pPr>
            <a:r>
              <a:rPr lang="en-US" dirty="0">
                <a:latin typeface="Courier"/>
                <a:cs typeface="Courier"/>
              </a:rPr>
              <a:t>.</a:t>
            </a:r>
          </a:p>
          <a:p>
            <a:pPr marL="0" indent="0">
              <a:buNone/>
            </a:pPr>
            <a:r>
              <a:rPr lang="en-US" dirty="0">
                <a:latin typeface="Courier"/>
                <a:cs typeface="Courier"/>
              </a:rPr>
              <a:t>.</a:t>
            </a:r>
          </a:p>
          <a:p>
            <a:pPr marL="0" indent="0">
              <a:buNone/>
            </a:pPr>
            <a:r>
              <a:rPr lang="en-US" dirty="0">
                <a:latin typeface="Courier"/>
                <a:cs typeface="Courier"/>
              </a:rPr>
              <a:t>	foo();</a:t>
            </a:r>
          </a:p>
          <a:p>
            <a:pPr marL="0" indent="0">
              <a:buNone/>
            </a:pPr>
            <a:r>
              <a:rPr lang="en-US" dirty="0">
                <a:latin typeface="Courier"/>
                <a:cs typeface="Courier"/>
              </a:rPr>
              <a:t>.</a:t>
            </a:r>
          </a:p>
          <a:p>
            <a:pPr marL="0" indent="0">
              <a:buNone/>
            </a:pPr>
            <a:r>
              <a:rPr lang="en-US" dirty="0">
                <a:latin typeface="Courier"/>
                <a:cs typeface="Courier"/>
              </a:rPr>
              <a:t>.</a:t>
            </a:r>
          </a:p>
          <a:p>
            <a:pPr marL="0" indent="0">
              <a:buNone/>
            </a:pPr>
            <a:r>
              <a:rPr lang="en-US" dirty="0">
                <a:latin typeface="Courier"/>
                <a:cs typeface="Courier"/>
              </a:rPr>
              <a:t>}</a:t>
            </a:r>
          </a:p>
        </p:txBody>
      </p:sp>
      <p:sp>
        <p:nvSpPr>
          <p:cNvPr id="6" name="Content Placeholder 5"/>
          <p:cNvSpPr>
            <a:spLocks noGrp="1"/>
          </p:cNvSpPr>
          <p:nvPr>
            <p:ph sz="half" idx="2"/>
          </p:nvPr>
        </p:nvSpPr>
        <p:spPr>
          <a:xfrm>
            <a:off x="6138902" y="2151063"/>
            <a:ext cx="3931920" cy="3975100"/>
          </a:xfrm>
        </p:spPr>
        <p:txBody>
          <a:bodyPr/>
          <a:lstStyle/>
          <a:p>
            <a:pPr marL="0" indent="0">
              <a:buNone/>
            </a:pPr>
            <a:r>
              <a:rPr lang="en-US" dirty="0">
                <a:latin typeface="Courier"/>
                <a:cs typeface="Courier"/>
              </a:rPr>
              <a:t>foo() {</a:t>
            </a:r>
          </a:p>
          <a:p>
            <a:pPr marL="0" indent="0">
              <a:buNone/>
            </a:pPr>
            <a:endParaRPr lang="en-US" dirty="0">
              <a:latin typeface="Courier"/>
              <a:cs typeface="Courier"/>
            </a:endParaRPr>
          </a:p>
          <a:p>
            <a:pPr marL="0" indent="0">
              <a:buNone/>
            </a:pPr>
            <a:endParaRPr lang="en-US" dirty="0">
              <a:latin typeface="Courier"/>
              <a:cs typeface="Courier"/>
            </a:endParaRPr>
          </a:p>
          <a:p>
            <a:pPr marL="0" indent="0">
              <a:buNone/>
            </a:pPr>
            <a:endParaRPr lang="en-US" dirty="0">
              <a:latin typeface="Courier"/>
              <a:cs typeface="Courier"/>
            </a:endParaRPr>
          </a:p>
          <a:p>
            <a:pPr marL="0" indent="0">
              <a:buNone/>
            </a:pPr>
            <a:endParaRPr lang="en-US" dirty="0">
              <a:latin typeface="Courier"/>
              <a:cs typeface="Courier"/>
            </a:endParaRPr>
          </a:p>
          <a:p>
            <a:pPr marL="0" indent="0">
              <a:buNone/>
            </a:pPr>
            <a:r>
              <a:rPr lang="en-US" dirty="0">
                <a:latin typeface="Courier"/>
                <a:cs typeface="Courier"/>
              </a:rPr>
              <a:t>}</a:t>
            </a:r>
          </a:p>
        </p:txBody>
      </p:sp>
      <p:sp>
        <p:nvSpPr>
          <p:cNvPr id="9" name="Rectangle 8"/>
          <p:cNvSpPr/>
          <p:nvPr/>
        </p:nvSpPr>
        <p:spPr>
          <a:xfrm>
            <a:off x="4553048" y="2394857"/>
            <a:ext cx="1306285" cy="25672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flipV="1">
            <a:off x="3129643" y="3193144"/>
            <a:ext cx="1423404" cy="517071"/>
          </a:xfrm>
          <a:prstGeom prst="straightConnector1">
            <a:avLst/>
          </a:prstGeom>
          <a:ln w="63500">
            <a:headEnd type="arrow"/>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a:off x="5859332" y="3193144"/>
            <a:ext cx="1343382" cy="517070"/>
          </a:xfrm>
          <a:prstGeom prst="straightConnector1">
            <a:avLst/>
          </a:prstGeom>
          <a:ln w="63500">
            <a:headEnd type="arrow"/>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6658430" y="3955144"/>
            <a:ext cx="3723821" cy="1754327"/>
          </a:xfrm>
          <a:prstGeom prst="rect">
            <a:avLst/>
          </a:prstGeom>
          <a:noFill/>
        </p:spPr>
        <p:txBody>
          <a:bodyPr wrap="square" rtlCol="0">
            <a:spAutoFit/>
          </a:bodyPr>
          <a:lstStyle/>
          <a:p>
            <a:pPr marL="285750" indent="-285750">
              <a:buFontTx/>
              <a:buChar char="-"/>
            </a:pPr>
            <a:r>
              <a:rPr lang="en-US" dirty="0">
                <a:solidFill>
                  <a:srgbClr val="0000FF"/>
                </a:solidFill>
              </a:rPr>
              <a:t>Save/restore state</a:t>
            </a:r>
          </a:p>
          <a:p>
            <a:pPr marL="285750" indent="-285750">
              <a:buFontTx/>
              <a:buChar char="-"/>
            </a:pPr>
            <a:r>
              <a:rPr lang="en-US" dirty="0">
                <a:solidFill>
                  <a:srgbClr val="0000FF"/>
                </a:solidFill>
              </a:rPr>
              <a:t>Pass parameters</a:t>
            </a:r>
          </a:p>
          <a:p>
            <a:pPr marL="285750" indent="-285750">
              <a:buFontTx/>
              <a:buChar char="-"/>
            </a:pPr>
            <a:r>
              <a:rPr lang="en-US" dirty="0">
                <a:solidFill>
                  <a:srgbClr val="0000FF"/>
                </a:solidFill>
              </a:rPr>
              <a:t>Return results</a:t>
            </a:r>
          </a:p>
          <a:p>
            <a:endParaRPr lang="en-US" dirty="0"/>
          </a:p>
          <a:p>
            <a:pPr marL="285750" indent="-285750">
              <a:buFontTx/>
              <a:buChar char="-"/>
            </a:pPr>
            <a:r>
              <a:rPr lang="en-US" dirty="0">
                <a:solidFill>
                  <a:srgbClr val="008000"/>
                </a:solidFill>
              </a:rPr>
              <a:t>What else is needed in ISA?</a:t>
            </a:r>
          </a:p>
          <a:p>
            <a:pPr marL="285750" indent="-285750">
              <a:buFontTx/>
              <a:buChar char="-"/>
            </a:pPr>
            <a:r>
              <a:rPr lang="en-US" dirty="0">
                <a:solidFill>
                  <a:srgbClr val="008000"/>
                </a:solidFill>
              </a:rPr>
              <a:t>Nothing new..</a:t>
            </a:r>
          </a:p>
        </p:txBody>
      </p:sp>
    </p:spTree>
    <p:extLst>
      <p:ext uri="{BB962C8B-B14F-4D97-AF65-F5344CB8AC3E}">
        <p14:creationId xmlns:p14="http://schemas.microsoft.com/office/powerpoint/2010/main" val="1044798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Saving Registers During a Procedure</a:t>
            </a:r>
          </a:p>
        </p:txBody>
      </p:sp>
      <p:sp>
        <p:nvSpPr>
          <p:cNvPr id="6" name="Content Placeholder 5"/>
          <p:cNvSpPr>
            <a:spLocks noGrp="1"/>
          </p:cNvSpPr>
          <p:nvPr>
            <p:ph idx="1"/>
          </p:nvPr>
        </p:nvSpPr>
        <p:spPr>
          <a:xfrm>
            <a:off x="2973778" y="2135223"/>
            <a:ext cx="7408472" cy="4408113"/>
          </a:xfrm>
        </p:spPr>
        <p:txBody>
          <a:bodyPr>
            <a:normAutofit/>
          </a:bodyPr>
          <a:lstStyle/>
          <a:p>
            <a:r>
              <a:rPr lang="en-US" dirty="0"/>
              <a:t>We can have the </a:t>
            </a:r>
            <a:r>
              <a:rPr lang="en-US" b="1" dirty="0"/>
              <a:t>caller</a:t>
            </a:r>
            <a:r>
              <a:rPr lang="en-US" dirty="0"/>
              <a:t> save all the registers</a:t>
            </a:r>
            <a:br>
              <a:rPr lang="en-US" dirty="0"/>
            </a:br>
            <a:r>
              <a:rPr lang="en-US" dirty="0"/>
              <a:t>	-or-</a:t>
            </a:r>
            <a:br>
              <a:rPr lang="en-US" dirty="0"/>
            </a:br>
            <a:r>
              <a:rPr lang="en-US" dirty="0"/>
              <a:t>We can have the </a:t>
            </a:r>
            <a:r>
              <a:rPr lang="en-US" b="1" dirty="0" err="1"/>
              <a:t>callee</a:t>
            </a:r>
            <a:r>
              <a:rPr lang="en-US" dirty="0"/>
              <a:t> save all the registers</a:t>
            </a:r>
          </a:p>
          <a:p>
            <a:r>
              <a:rPr lang="en-US" dirty="0"/>
              <a:t>What's wrong with those choices?</a:t>
            </a:r>
          </a:p>
          <a:p>
            <a:r>
              <a:rPr lang="en-US" dirty="0"/>
              <a:t>Right!  Not everything needs to be saved every time</a:t>
            </a:r>
            <a:r>
              <a:rPr lang="mr-IN" dirty="0"/>
              <a:t>…</a:t>
            </a:r>
            <a:endParaRPr lang="en-US" dirty="0"/>
          </a:p>
          <a:p>
            <a:endParaRPr lang="en-US" dirty="0"/>
          </a:p>
        </p:txBody>
      </p:sp>
    </p:spTree>
    <p:extLst>
      <p:ext uri="{BB962C8B-B14F-4D97-AF65-F5344CB8AC3E}">
        <p14:creationId xmlns:p14="http://schemas.microsoft.com/office/powerpoint/2010/main" val="3969090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dissolv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dissolve">
                                      <p:cBhvr>
                                        <p:cTn id="1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Saving Registers During a Procedure</a:t>
            </a:r>
          </a:p>
        </p:txBody>
      </p:sp>
      <p:sp>
        <p:nvSpPr>
          <p:cNvPr id="6" name="Content Placeholder 5"/>
          <p:cNvSpPr>
            <a:spLocks noGrp="1"/>
          </p:cNvSpPr>
          <p:nvPr>
            <p:ph idx="1"/>
          </p:nvPr>
        </p:nvSpPr>
        <p:spPr>
          <a:xfrm>
            <a:off x="2973778" y="2133600"/>
            <a:ext cx="7408472" cy="4485592"/>
          </a:xfrm>
        </p:spPr>
        <p:txBody>
          <a:bodyPr>
            <a:normAutofit/>
          </a:bodyPr>
          <a:lstStyle/>
          <a:p>
            <a:r>
              <a:rPr lang="en-US" dirty="0"/>
              <a:t>If we split the assignment of the registers, then most of the time, the </a:t>
            </a:r>
            <a:r>
              <a:rPr lang="en-US" b="1" dirty="0"/>
              <a:t>caller</a:t>
            </a:r>
            <a:r>
              <a:rPr lang="en-US" dirty="0"/>
              <a:t> and </a:t>
            </a:r>
            <a:r>
              <a:rPr lang="en-US" b="1" dirty="0" err="1"/>
              <a:t>callee</a:t>
            </a:r>
            <a:r>
              <a:rPr lang="en-US" dirty="0"/>
              <a:t> can each save fewer registers based on what they actually need to use</a:t>
            </a:r>
          </a:p>
          <a:p>
            <a:r>
              <a:rPr lang="en-US" dirty="0"/>
              <a:t>In the LC-2200 case, we'll functionally divide the working register set</a:t>
            </a:r>
          </a:p>
          <a:p>
            <a:pPr lvl="1"/>
            <a:r>
              <a:rPr lang="en-US" b="1" dirty="0"/>
              <a:t>s0-s2 </a:t>
            </a:r>
            <a:r>
              <a:rPr lang="en-US" dirty="0"/>
              <a:t>registers which the </a:t>
            </a:r>
            <a:r>
              <a:rPr lang="en-US" b="1" dirty="0" err="1"/>
              <a:t>callee</a:t>
            </a:r>
            <a:r>
              <a:rPr lang="en-US" dirty="0"/>
              <a:t> must preserve if it wants to use them</a:t>
            </a:r>
          </a:p>
          <a:p>
            <a:pPr lvl="1"/>
            <a:r>
              <a:rPr lang="en-US" b="1" dirty="0"/>
              <a:t>t0-t2 </a:t>
            </a:r>
            <a:r>
              <a:rPr lang="en-US" dirty="0"/>
              <a:t>registers which the </a:t>
            </a:r>
            <a:r>
              <a:rPr lang="en-US" b="1" dirty="0"/>
              <a:t>caller</a:t>
            </a:r>
            <a:r>
              <a:rPr lang="en-US" dirty="0"/>
              <a:t> must preserve if it wants their values to persist over a function call</a:t>
            </a:r>
          </a:p>
          <a:p>
            <a:r>
              <a:rPr lang="en-US" dirty="0"/>
              <a:t>This division of responsibility saves memory accesses. </a:t>
            </a:r>
          </a:p>
          <a:p>
            <a:endParaRPr lang="en-US" dirty="0"/>
          </a:p>
        </p:txBody>
      </p:sp>
    </p:spTree>
    <p:extLst>
      <p:ext uri="{BB962C8B-B14F-4D97-AF65-F5344CB8AC3E}">
        <p14:creationId xmlns:p14="http://schemas.microsoft.com/office/powerpoint/2010/main" val="755347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dissolve">
                                      <p:cBhvr>
                                        <p:cTn id="7" dur="500"/>
                                        <p:tgtEl>
                                          <p:spTgt spid="6">
                                            <p:txEl>
                                              <p:pRg st="1" end="1"/>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dissolve">
                                      <p:cBhvr>
                                        <p:cTn id="10" dur="500"/>
                                        <p:tgtEl>
                                          <p:spTgt spid="6">
                                            <p:txEl>
                                              <p:pRg st="2" end="2"/>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animEffect transition="in" filter="dissolve">
                                      <p:cBhvr>
                                        <p:cTn id="13" dur="500"/>
                                        <p:tgtEl>
                                          <p:spTgt spid="6">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6">
                                            <p:txEl>
                                              <p:pRg st="4" end="4"/>
                                            </p:txEl>
                                          </p:spTgt>
                                        </p:tgtEl>
                                        <p:attrNameLst>
                                          <p:attrName>style.visibility</p:attrName>
                                        </p:attrNameLst>
                                      </p:cBhvr>
                                      <p:to>
                                        <p:strVal val="visible"/>
                                      </p:to>
                                    </p:set>
                                    <p:animEffect transition="in" filter="dissolve">
                                      <p:cBhvr>
                                        <p:cTn id="18"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Group 5"/>
          <p:cNvGrpSpPr>
            <a:grpSpLocks noChangeAspect="1"/>
          </p:cNvGrpSpPr>
          <p:nvPr/>
        </p:nvGrpSpPr>
        <p:grpSpPr bwMode="auto">
          <a:xfrm>
            <a:off x="4292600" y="1814513"/>
            <a:ext cx="3657600" cy="2082800"/>
            <a:chOff x="2805" y="1500"/>
            <a:chExt cx="7200" cy="4217"/>
          </a:xfrm>
        </p:grpSpPr>
        <p:sp>
          <p:nvSpPr>
            <p:cNvPr id="4099" name="AutoShape 6"/>
            <p:cNvSpPr>
              <a:spLocks noChangeAspect="1" noChangeArrowheads="1"/>
            </p:cNvSpPr>
            <p:nvPr/>
          </p:nvSpPr>
          <p:spPr bwMode="auto">
            <a:xfrm>
              <a:off x="2805" y="1500"/>
              <a:ext cx="7200" cy="421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b="1"/>
            </a:p>
          </p:txBody>
        </p:sp>
        <p:sp>
          <p:nvSpPr>
            <p:cNvPr id="4100" name="Text Box 7"/>
            <p:cNvSpPr txBox="1">
              <a:spLocks noChangeArrowheads="1"/>
            </p:cNvSpPr>
            <p:nvPr/>
          </p:nvSpPr>
          <p:spPr bwMode="auto">
            <a:xfrm>
              <a:off x="3020" y="2268"/>
              <a:ext cx="1720" cy="4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1265" tIns="30632" rIns="61265" bIns="30632">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sz="1200" b="1">
                  <a:solidFill>
                    <a:srgbClr val="000000"/>
                  </a:solidFill>
                </a:rPr>
                <a:t>Processor</a:t>
              </a:r>
              <a:endParaRPr lang="en-US" b="1"/>
            </a:p>
          </p:txBody>
        </p:sp>
        <p:sp>
          <p:nvSpPr>
            <p:cNvPr id="4101" name="Oval 8"/>
            <p:cNvSpPr>
              <a:spLocks noChangeArrowheads="1"/>
            </p:cNvSpPr>
            <p:nvPr/>
          </p:nvSpPr>
          <p:spPr bwMode="auto">
            <a:xfrm>
              <a:off x="2805" y="1500"/>
              <a:ext cx="2100" cy="2263"/>
            </a:xfrm>
            <a:prstGeom prst="ellipse">
              <a:avLst/>
            </a:prstGeom>
            <a:noFill/>
            <a:ln w="9525">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4102" name="Text Box 9"/>
            <p:cNvSpPr txBox="1">
              <a:spLocks noChangeArrowheads="1"/>
            </p:cNvSpPr>
            <p:nvPr/>
          </p:nvSpPr>
          <p:spPr bwMode="auto">
            <a:xfrm>
              <a:off x="7805" y="2323"/>
              <a:ext cx="1400" cy="4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61265" tIns="30632" rIns="61265" bIns="30632">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200" b="1">
                  <a:solidFill>
                    <a:srgbClr val="000000"/>
                  </a:solidFill>
                </a:rPr>
                <a:t>Memory</a:t>
              </a:r>
              <a:endParaRPr lang="en-US" b="1"/>
            </a:p>
          </p:txBody>
        </p:sp>
        <p:sp>
          <p:nvSpPr>
            <p:cNvPr id="4103" name="Rectangle 10"/>
            <p:cNvSpPr>
              <a:spLocks noChangeArrowheads="1"/>
            </p:cNvSpPr>
            <p:nvPr/>
          </p:nvSpPr>
          <p:spPr bwMode="auto">
            <a:xfrm>
              <a:off x="7105" y="1809"/>
              <a:ext cx="2800" cy="1542"/>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4104" name="Rectangle 11"/>
            <p:cNvSpPr>
              <a:spLocks noChangeArrowheads="1"/>
            </p:cNvSpPr>
            <p:nvPr/>
          </p:nvSpPr>
          <p:spPr bwMode="auto">
            <a:xfrm>
              <a:off x="7105" y="4277"/>
              <a:ext cx="2900" cy="144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4105" name="Text Box 12"/>
            <p:cNvSpPr txBox="1">
              <a:spLocks noChangeArrowheads="1"/>
            </p:cNvSpPr>
            <p:nvPr/>
          </p:nvSpPr>
          <p:spPr bwMode="auto">
            <a:xfrm>
              <a:off x="7899" y="4688"/>
              <a:ext cx="1383" cy="4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1265" tIns="30632" rIns="61265" bIns="30632">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200" b="1">
                  <a:solidFill>
                    <a:srgbClr val="000000"/>
                  </a:solidFill>
                </a:rPr>
                <a:t>Devices</a:t>
              </a:r>
              <a:endParaRPr lang="en-US" b="1"/>
            </a:p>
          </p:txBody>
        </p:sp>
        <p:sp>
          <p:nvSpPr>
            <p:cNvPr id="4106" name="Line 13"/>
            <p:cNvSpPr>
              <a:spLocks noChangeShapeType="1"/>
            </p:cNvSpPr>
            <p:nvPr/>
          </p:nvSpPr>
          <p:spPr bwMode="auto">
            <a:xfrm>
              <a:off x="4905" y="2631"/>
              <a:ext cx="220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107" name="Line 14"/>
            <p:cNvSpPr>
              <a:spLocks noChangeShapeType="1"/>
            </p:cNvSpPr>
            <p:nvPr/>
          </p:nvSpPr>
          <p:spPr bwMode="auto">
            <a:xfrm>
              <a:off x="6005" y="2631"/>
              <a:ext cx="0" cy="2469"/>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108" name="Line 15"/>
            <p:cNvSpPr>
              <a:spLocks noChangeShapeType="1"/>
            </p:cNvSpPr>
            <p:nvPr/>
          </p:nvSpPr>
          <p:spPr bwMode="auto">
            <a:xfrm>
              <a:off x="6005" y="5100"/>
              <a:ext cx="110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sp>
        <p:nvSpPr>
          <p:cNvPr id="2" name="Title 1"/>
          <p:cNvSpPr>
            <a:spLocks noGrp="1"/>
          </p:cNvSpPr>
          <p:nvPr>
            <p:ph type="title"/>
          </p:nvPr>
        </p:nvSpPr>
        <p:spPr/>
        <p:txBody>
          <a:bodyPr/>
          <a:lstStyle/>
          <a:p>
            <a:r>
              <a:rPr lang="en-US" dirty="0"/>
              <a:t>Simple Machine Model</a:t>
            </a:r>
          </a:p>
        </p:txBody>
      </p:sp>
      <p:sp>
        <p:nvSpPr>
          <p:cNvPr id="3" name="Content Placeholder 2"/>
          <p:cNvSpPr>
            <a:spLocks noGrp="1"/>
          </p:cNvSpPr>
          <p:nvPr>
            <p:ph idx="1"/>
          </p:nvPr>
        </p:nvSpPr>
        <p:spPr>
          <a:xfrm>
            <a:off x="3305504" y="3988084"/>
            <a:ext cx="7076747" cy="2595596"/>
          </a:xfrm>
        </p:spPr>
        <p:txBody>
          <a:bodyPr>
            <a:normAutofit/>
          </a:bodyPr>
          <a:lstStyle/>
          <a:p>
            <a:r>
              <a:rPr lang="en-US" dirty="0"/>
              <a:t>Let's consider the execution of a HLL </a:t>
            </a:r>
          </a:p>
          <a:p>
            <a:r>
              <a:rPr lang="en-US" dirty="0"/>
              <a:t>a = a + 1</a:t>
            </a:r>
            <a:br>
              <a:rPr lang="en-US" dirty="0"/>
            </a:br>
            <a:r>
              <a:rPr lang="en-US" dirty="0"/>
              <a:t>c = a + b</a:t>
            </a:r>
            <a:br>
              <a:rPr lang="en-US" dirty="0"/>
            </a:br>
            <a:r>
              <a:rPr lang="en-US" dirty="0"/>
              <a:t>if (c == d) {</a:t>
            </a:r>
            <a:br>
              <a:rPr lang="en-US" dirty="0"/>
            </a:br>
            <a:r>
              <a:rPr lang="en-US" dirty="0"/>
              <a:t>	</a:t>
            </a:r>
            <a:r>
              <a:rPr lang="mr-IN" dirty="0"/>
              <a:t>…</a:t>
            </a:r>
            <a:br>
              <a:rPr lang="en-US" dirty="0"/>
            </a:br>
            <a:r>
              <a:rPr lang="en-US" dirty="0"/>
              <a:t>}</a:t>
            </a:r>
          </a:p>
          <a:p>
            <a:endParaRPr lang="en-US" dirty="0"/>
          </a:p>
        </p:txBody>
      </p:sp>
    </p:spTree>
    <p:extLst>
      <p:ext uri="{BB962C8B-B14F-4D97-AF65-F5344CB8AC3E}">
        <p14:creationId xmlns:p14="http://schemas.microsoft.com/office/powerpoint/2010/main" val="2547198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Stack as Communication Area</a:t>
            </a:r>
          </a:p>
        </p:txBody>
      </p:sp>
      <p:sp>
        <p:nvSpPr>
          <p:cNvPr id="6" name="Content Placeholder 5"/>
          <p:cNvSpPr>
            <a:spLocks noGrp="1"/>
          </p:cNvSpPr>
          <p:nvPr>
            <p:ph idx="1"/>
          </p:nvPr>
        </p:nvSpPr>
        <p:spPr/>
        <p:txBody>
          <a:bodyPr/>
          <a:lstStyle/>
          <a:p>
            <a:r>
              <a:rPr lang="en-US" dirty="0"/>
              <a:t>Saving/restoring state over a procedure call</a:t>
            </a:r>
          </a:p>
          <a:p>
            <a:pPr marL="0" indent="0">
              <a:buNone/>
            </a:pPr>
            <a:r>
              <a:rPr lang="en-US" dirty="0">
                <a:solidFill>
                  <a:schemeClr val="accent1">
                    <a:lumMod val="60000"/>
                    <a:lumOff val="40000"/>
                  </a:schemeClr>
                </a:solidFill>
              </a:rPr>
              <a:t>	Who does it?</a:t>
            </a:r>
          </a:p>
          <a:p>
            <a:pPr marL="0" indent="0">
              <a:buNone/>
            </a:pPr>
            <a:r>
              <a:rPr lang="en-US" dirty="0">
                <a:sym typeface="Wingdings"/>
              </a:rPr>
              <a:t>	 </a:t>
            </a:r>
            <a:r>
              <a:rPr lang="en-US" dirty="0">
                <a:solidFill>
                  <a:srgbClr val="008000"/>
                </a:solidFill>
                <a:sym typeface="Wingdings"/>
              </a:rPr>
              <a:t>Split between Caller and </a:t>
            </a:r>
            <a:r>
              <a:rPr lang="en-US" dirty="0" err="1">
                <a:solidFill>
                  <a:srgbClr val="008000"/>
                </a:solidFill>
                <a:sym typeface="Wingdings"/>
              </a:rPr>
              <a:t>Callee</a:t>
            </a:r>
            <a:endParaRPr lang="en-US" dirty="0">
              <a:solidFill>
                <a:srgbClr val="008000"/>
              </a:solidFill>
              <a:sym typeface="Wingdings"/>
            </a:endParaRPr>
          </a:p>
          <a:p>
            <a:pPr marL="457200" lvl="1" indent="0">
              <a:buNone/>
            </a:pPr>
            <a:endParaRPr lang="en-US" dirty="0">
              <a:sym typeface="Wingdings"/>
            </a:endParaRPr>
          </a:p>
          <a:p>
            <a:pPr marL="457200" lvl="1" indent="0">
              <a:buNone/>
            </a:pPr>
            <a:endParaRPr lang="en-US" dirty="0">
              <a:sym typeface="Wingdings"/>
            </a:endParaRPr>
          </a:p>
        </p:txBody>
      </p:sp>
    </p:spTree>
    <p:extLst>
      <p:ext uri="{BB962C8B-B14F-4D97-AF65-F5344CB8AC3E}">
        <p14:creationId xmlns:p14="http://schemas.microsoft.com/office/powerpoint/2010/main" val="3086847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Stack as Communication Area</a:t>
            </a:r>
          </a:p>
        </p:txBody>
      </p:sp>
      <p:sp>
        <p:nvSpPr>
          <p:cNvPr id="6" name="Content Placeholder 5"/>
          <p:cNvSpPr>
            <a:spLocks noGrp="1"/>
          </p:cNvSpPr>
          <p:nvPr>
            <p:ph idx="1"/>
          </p:nvPr>
        </p:nvSpPr>
        <p:spPr/>
        <p:txBody>
          <a:bodyPr/>
          <a:lstStyle/>
          <a:p>
            <a:r>
              <a:rPr lang="en-US" dirty="0"/>
              <a:t>Returning results</a:t>
            </a:r>
          </a:p>
          <a:p>
            <a:pPr marL="0" indent="0">
              <a:buNone/>
            </a:pPr>
            <a:r>
              <a:rPr lang="en-US" dirty="0">
                <a:solidFill>
                  <a:srgbClr val="008000"/>
                </a:solidFill>
              </a:rPr>
              <a:t>	</a:t>
            </a:r>
            <a:r>
              <a:rPr lang="en-US" dirty="0">
                <a:solidFill>
                  <a:schemeClr val="accent1">
                    <a:lumMod val="60000"/>
                    <a:lumOff val="40000"/>
                  </a:schemeClr>
                </a:solidFill>
              </a:rPr>
              <a:t>Do we really need to put them on the stack?</a:t>
            </a:r>
          </a:p>
          <a:p>
            <a:pPr marL="0" indent="0">
              <a:buNone/>
            </a:pPr>
            <a:r>
              <a:rPr lang="en-US" dirty="0">
                <a:solidFill>
                  <a:schemeClr val="accent1">
                    <a:lumMod val="60000"/>
                    <a:lumOff val="40000"/>
                  </a:schemeClr>
                </a:solidFill>
              </a:rPr>
              <a:t>	</a:t>
            </a:r>
            <a:r>
              <a:rPr lang="en-US" dirty="0">
                <a:solidFill>
                  <a:srgbClr val="008000"/>
                </a:solidFill>
                <a:sym typeface="Wingdings"/>
              </a:rPr>
              <a:t> Use registers</a:t>
            </a:r>
            <a:br>
              <a:rPr lang="en-US" dirty="0">
                <a:solidFill>
                  <a:srgbClr val="008000"/>
                </a:solidFill>
                <a:sym typeface="Wingdings"/>
              </a:rPr>
            </a:br>
            <a:r>
              <a:rPr lang="en-US" dirty="0">
                <a:solidFill>
                  <a:srgbClr val="008000"/>
                </a:solidFill>
                <a:sym typeface="Wingdings"/>
              </a:rPr>
              <a:t>	(We'll call this register </a:t>
            </a:r>
            <a:r>
              <a:rPr lang="en-US" b="1" dirty="0">
                <a:solidFill>
                  <a:srgbClr val="008000"/>
                </a:solidFill>
                <a:sym typeface="Wingdings"/>
              </a:rPr>
              <a:t>v0</a:t>
            </a:r>
            <a:r>
              <a:rPr lang="en-US" dirty="0">
                <a:solidFill>
                  <a:srgbClr val="008000"/>
                </a:solidFill>
                <a:sym typeface="Wingdings"/>
              </a:rPr>
              <a:t>)</a:t>
            </a:r>
            <a:endParaRPr lang="en-US" dirty="0">
              <a:solidFill>
                <a:srgbClr val="008000"/>
              </a:solidFill>
            </a:endParaRPr>
          </a:p>
          <a:p>
            <a:pPr marL="457200" lvl="1" indent="0">
              <a:buNone/>
            </a:pPr>
            <a:endParaRPr lang="en-US" dirty="0">
              <a:sym typeface="Wingdings"/>
            </a:endParaRPr>
          </a:p>
          <a:p>
            <a:pPr marL="457200" lvl="1" indent="0">
              <a:buNone/>
            </a:pPr>
            <a:endParaRPr lang="en-US" dirty="0">
              <a:sym typeface="Wingdings"/>
            </a:endParaRPr>
          </a:p>
        </p:txBody>
      </p:sp>
    </p:spTree>
    <p:extLst>
      <p:ext uri="{BB962C8B-B14F-4D97-AF65-F5344CB8AC3E}">
        <p14:creationId xmlns:p14="http://schemas.microsoft.com/office/powerpoint/2010/main" val="1524166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Stack as Communication Area</a:t>
            </a:r>
          </a:p>
        </p:txBody>
      </p:sp>
      <p:sp>
        <p:nvSpPr>
          <p:cNvPr id="6" name="Content Placeholder 5"/>
          <p:cNvSpPr>
            <a:spLocks noGrp="1"/>
          </p:cNvSpPr>
          <p:nvPr>
            <p:ph idx="1"/>
          </p:nvPr>
        </p:nvSpPr>
        <p:spPr/>
        <p:txBody>
          <a:bodyPr/>
          <a:lstStyle/>
          <a:p>
            <a:r>
              <a:rPr lang="en-US" dirty="0"/>
              <a:t>Parameter Passing</a:t>
            </a:r>
          </a:p>
          <a:p>
            <a:pPr marL="0" indent="0">
              <a:buNone/>
            </a:pPr>
            <a:r>
              <a:rPr lang="en-US" dirty="0">
                <a:solidFill>
                  <a:srgbClr val="008000"/>
                </a:solidFill>
              </a:rPr>
              <a:t>	</a:t>
            </a:r>
            <a:r>
              <a:rPr lang="en-US" dirty="0">
                <a:solidFill>
                  <a:schemeClr val="accent1">
                    <a:lumMod val="60000"/>
                    <a:lumOff val="40000"/>
                  </a:schemeClr>
                </a:solidFill>
              </a:rPr>
              <a:t>Do we really need to put them on the stack?</a:t>
            </a:r>
          </a:p>
          <a:p>
            <a:pPr marL="0" indent="0">
              <a:buNone/>
            </a:pPr>
            <a:r>
              <a:rPr lang="en-US" dirty="0">
                <a:solidFill>
                  <a:schemeClr val="accent1">
                    <a:lumMod val="60000"/>
                    <a:lumOff val="40000"/>
                  </a:schemeClr>
                </a:solidFill>
              </a:rPr>
              <a:t>	</a:t>
            </a:r>
            <a:r>
              <a:rPr lang="en-US" dirty="0">
                <a:solidFill>
                  <a:srgbClr val="008000"/>
                </a:solidFill>
                <a:sym typeface="Wingdings"/>
              </a:rPr>
              <a:t> Use registers</a:t>
            </a:r>
            <a:br>
              <a:rPr lang="en-US" dirty="0">
                <a:solidFill>
                  <a:srgbClr val="008000"/>
                </a:solidFill>
                <a:sym typeface="Wingdings"/>
              </a:rPr>
            </a:br>
            <a:r>
              <a:rPr lang="en-US" dirty="0">
                <a:solidFill>
                  <a:srgbClr val="008000"/>
                </a:solidFill>
                <a:sym typeface="Wingdings"/>
              </a:rPr>
              <a:t>	(We'll call these registers </a:t>
            </a:r>
            <a:r>
              <a:rPr lang="en-US" b="1" dirty="0">
                <a:solidFill>
                  <a:srgbClr val="008000"/>
                </a:solidFill>
                <a:sym typeface="Wingdings"/>
              </a:rPr>
              <a:t>a0-a2</a:t>
            </a:r>
            <a:r>
              <a:rPr lang="en-US" dirty="0">
                <a:solidFill>
                  <a:srgbClr val="008000"/>
                </a:solidFill>
                <a:sym typeface="Wingdings"/>
              </a:rPr>
              <a:t>)</a:t>
            </a:r>
            <a:endParaRPr lang="en-US" dirty="0">
              <a:solidFill>
                <a:srgbClr val="008000"/>
              </a:solidFill>
            </a:endParaRPr>
          </a:p>
          <a:p>
            <a:pPr marL="457200" lvl="1" indent="0">
              <a:buNone/>
            </a:pPr>
            <a:endParaRPr lang="en-US" dirty="0">
              <a:sym typeface="Wingdings"/>
            </a:endParaRPr>
          </a:p>
          <a:p>
            <a:pPr marL="457200" lvl="1" indent="0">
              <a:buNone/>
            </a:pPr>
            <a:endParaRPr lang="en-US" dirty="0">
              <a:sym typeface="Wingdings"/>
            </a:endParaRPr>
          </a:p>
        </p:txBody>
      </p:sp>
    </p:spTree>
    <p:extLst>
      <p:ext uri="{BB962C8B-B14F-4D97-AF65-F5344CB8AC3E}">
        <p14:creationId xmlns:p14="http://schemas.microsoft.com/office/powerpoint/2010/main" val="2170098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1684E-A1FF-F441-9D5B-55D34E4CB806}"/>
              </a:ext>
            </a:extLst>
          </p:cNvPr>
          <p:cNvSpPr>
            <a:spLocks noGrp="1"/>
          </p:cNvSpPr>
          <p:nvPr>
            <p:ph type="title"/>
          </p:nvPr>
        </p:nvSpPr>
        <p:spPr/>
        <p:txBody>
          <a:bodyPr/>
          <a:lstStyle/>
          <a:p>
            <a:r>
              <a:rPr lang="en-US" dirty="0"/>
              <a:t>Your action items for this week</a:t>
            </a:r>
          </a:p>
        </p:txBody>
      </p:sp>
      <p:sp>
        <p:nvSpPr>
          <p:cNvPr id="3" name="Content Placeholder 2">
            <a:extLst>
              <a:ext uri="{FF2B5EF4-FFF2-40B4-BE49-F238E27FC236}">
                <a16:creationId xmlns:a16="http://schemas.microsoft.com/office/drawing/2014/main" id="{F1A1C5E1-4025-5945-B809-585B5A638C1E}"/>
              </a:ext>
            </a:extLst>
          </p:cNvPr>
          <p:cNvSpPr>
            <a:spLocks noGrp="1"/>
          </p:cNvSpPr>
          <p:nvPr>
            <p:ph idx="1"/>
          </p:nvPr>
        </p:nvSpPr>
        <p:spPr/>
        <p:txBody>
          <a:bodyPr/>
          <a:lstStyle/>
          <a:p>
            <a:pPr marL="457200" indent="-457200">
              <a:buFont typeface="+mj-lt"/>
              <a:buAutoNum type="arabicPeriod"/>
            </a:pPr>
            <a:r>
              <a:rPr lang="en-US" dirty="0"/>
              <a:t>Homework 1 (due next Tuesday)</a:t>
            </a:r>
          </a:p>
          <a:p>
            <a:pPr marL="457200" indent="-457200">
              <a:buFont typeface="+mj-lt"/>
              <a:buAutoNum type="arabicPeriod"/>
            </a:pPr>
            <a:r>
              <a:rPr lang="en-US" dirty="0"/>
              <a:t>Project 1 (due in less than 3 weeks)</a:t>
            </a:r>
          </a:p>
          <a:p>
            <a:pPr marL="457200" indent="-457200">
              <a:buFont typeface="+mj-lt"/>
              <a:buAutoNum type="arabicPeriod"/>
            </a:pPr>
            <a:r>
              <a:rPr lang="en-US" dirty="0"/>
              <a:t>Attendance Quizzes 8-25 and 8-27</a:t>
            </a:r>
          </a:p>
          <a:p>
            <a:pPr marL="457200" indent="-457200">
              <a:buFont typeface="+mj-lt"/>
              <a:buAutoNum type="arabicPeriod"/>
            </a:pPr>
            <a:r>
              <a:rPr lang="en-US" dirty="0"/>
              <a:t>Make sure you have read Chapter 2 in R&amp;L</a:t>
            </a:r>
          </a:p>
          <a:p>
            <a:pPr marL="457200" indent="-457200">
              <a:buFont typeface="+mj-lt"/>
              <a:buAutoNum type="arabicPeriod"/>
            </a:pPr>
            <a:r>
              <a:rPr lang="en-US" dirty="0"/>
              <a:t>You should be well into Chapter 3 by this time next week</a:t>
            </a:r>
          </a:p>
        </p:txBody>
      </p:sp>
    </p:spTree>
    <p:extLst>
      <p:ext uri="{BB962C8B-B14F-4D97-AF65-F5344CB8AC3E}">
        <p14:creationId xmlns:p14="http://schemas.microsoft.com/office/powerpoint/2010/main" val="84871526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 as Communication Area</a:t>
            </a:r>
          </a:p>
        </p:txBody>
      </p:sp>
      <p:sp>
        <p:nvSpPr>
          <p:cNvPr id="3" name="Content Placeholder 2"/>
          <p:cNvSpPr>
            <a:spLocks noGrp="1"/>
          </p:cNvSpPr>
          <p:nvPr>
            <p:ph idx="1"/>
          </p:nvPr>
        </p:nvSpPr>
        <p:spPr/>
        <p:txBody>
          <a:bodyPr/>
          <a:lstStyle/>
          <a:p>
            <a:r>
              <a:rPr lang="en-US" dirty="0"/>
              <a:t>Will we need the stack at all for parameters and results?</a:t>
            </a:r>
          </a:p>
          <a:p>
            <a:r>
              <a:rPr lang="en-US" dirty="0">
                <a:solidFill>
                  <a:schemeClr val="accent1">
                    <a:lumMod val="60000"/>
                    <a:lumOff val="40000"/>
                  </a:schemeClr>
                </a:solidFill>
              </a:rPr>
              <a:t>What if we run out of registers?</a:t>
            </a:r>
          </a:p>
          <a:p>
            <a:r>
              <a:rPr lang="en-US" dirty="0">
                <a:solidFill>
                  <a:schemeClr val="accent1">
                    <a:lumMod val="60000"/>
                    <a:lumOff val="40000"/>
                  </a:schemeClr>
                </a:solidFill>
              </a:rPr>
              <a:t>We use the stack if we run out</a:t>
            </a:r>
          </a:p>
          <a:p>
            <a:r>
              <a:rPr lang="en-US" dirty="0">
                <a:solidFill>
                  <a:schemeClr val="tx1"/>
                </a:solidFill>
              </a:rPr>
              <a:t>Here we're trading time for complexity</a:t>
            </a:r>
          </a:p>
        </p:txBody>
      </p:sp>
    </p:spTree>
    <p:extLst>
      <p:ext uri="{BB962C8B-B14F-4D97-AF65-F5344CB8AC3E}">
        <p14:creationId xmlns:p14="http://schemas.microsoft.com/office/powerpoint/2010/main" val="3306955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Moral of the Story	</a:t>
            </a:r>
          </a:p>
        </p:txBody>
      </p:sp>
      <p:sp>
        <p:nvSpPr>
          <p:cNvPr id="3" name="Content Placeholder 2"/>
          <p:cNvSpPr>
            <a:spLocks noGrp="1"/>
          </p:cNvSpPr>
          <p:nvPr>
            <p:ph idx="1"/>
          </p:nvPr>
        </p:nvSpPr>
        <p:spPr/>
        <p:txBody>
          <a:bodyPr/>
          <a:lstStyle/>
          <a:p>
            <a:r>
              <a:rPr lang="en-US" dirty="0"/>
              <a:t>Use the stack sparingly</a:t>
            </a:r>
          </a:p>
          <a:p>
            <a:pPr lvl="1"/>
            <a:r>
              <a:rPr lang="en-US" dirty="0"/>
              <a:t>LD/ST instructions are expensive </a:t>
            </a:r>
            <a:br>
              <a:rPr lang="en-US" dirty="0"/>
            </a:br>
            <a:r>
              <a:rPr lang="en-US" dirty="0"/>
              <a:t>(i.e. memory access is slow)</a:t>
            </a:r>
          </a:p>
          <a:p>
            <a:r>
              <a:rPr lang="en-US" dirty="0"/>
              <a:t>Software calling convention</a:t>
            </a:r>
          </a:p>
          <a:p>
            <a:pPr lvl="1"/>
            <a:r>
              <a:rPr lang="en-US" dirty="0"/>
              <a:t>Used by the compiler to keep track of the use of the stack and registers</a:t>
            </a:r>
          </a:p>
          <a:p>
            <a:pPr lvl="1"/>
            <a:r>
              <a:rPr lang="en-US" dirty="0"/>
              <a:t>Better have one!</a:t>
            </a:r>
          </a:p>
        </p:txBody>
      </p:sp>
    </p:spTree>
    <p:extLst>
      <p:ext uri="{BB962C8B-B14F-4D97-AF65-F5344CB8AC3E}">
        <p14:creationId xmlns:p14="http://schemas.microsoft.com/office/powerpoint/2010/main" val="444301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dirty="0">
                <a:latin typeface="Arial" charset="0"/>
                <a:cs typeface="Arial" charset="0"/>
              </a:rPr>
              <a:t>Software Convention for LC-2200</a:t>
            </a:r>
          </a:p>
        </p:txBody>
      </p:sp>
      <p:sp>
        <p:nvSpPr>
          <p:cNvPr id="16387" name="Rectangle 3"/>
          <p:cNvSpPr>
            <a:spLocks noGrp="1" noChangeArrowheads="1"/>
          </p:cNvSpPr>
          <p:nvPr>
            <p:ph idx="1"/>
          </p:nvPr>
        </p:nvSpPr>
        <p:spPr/>
        <p:txBody>
          <a:bodyPr/>
          <a:lstStyle/>
          <a:p>
            <a:pPr lvl="1" eaLnBrk="1" hangingPunct="1"/>
            <a:r>
              <a:rPr lang="en-US" dirty="0">
                <a:solidFill>
                  <a:srgbClr val="008000"/>
                </a:solidFill>
                <a:latin typeface="Arial" charset="0"/>
                <a:cs typeface="Arial" charset="0"/>
              </a:rPr>
              <a:t>Registers </a:t>
            </a:r>
            <a:r>
              <a:rPr lang="en-US" b="1" dirty="0">
                <a:solidFill>
                  <a:srgbClr val="008000"/>
                </a:solidFill>
                <a:latin typeface="Arial" charset="0"/>
                <a:cs typeface="Arial" charset="0"/>
              </a:rPr>
              <a:t>s0-s2 </a:t>
            </a:r>
            <a:r>
              <a:rPr lang="en-US" dirty="0">
                <a:solidFill>
                  <a:srgbClr val="008000"/>
                </a:solidFill>
                <a:latin typeface="Arial" charset="0"/>
                <a:cs typeface="Arial" charset="0"/>
              </a:rPr>
              <a:t>are the caller's s registers</a:t>
            </a:r>
          </a:p>
          <a:p>
            <a:pPr lvl="1" eaLnBrk="1" hangingPunct="1"/>
            <a:r>
              <a:rPr lang="en-US" dirty="0">
                <a:solidFill>
                  <a:srgbClr val="008000"/>
                </a:solidFill>
                <a:latin typeface="Arial" charset="0"/>
                <a:cs typeface="Arial" charset="0"/>
              </a:rPr>
              <a:t>Registers </a:t>
            </a:r>
            <a:r>
              <a:rPr lang="en-US" b="1" dirty="0">
                <a:solidFill>
                  <a:srgbClr val="008000"/>
                </a:solidFill>
                <a:latin typeface="Arial" charset="0"/>
                <a:cs typeface="Arial" charset="0"/>
              </a:rPr>
              <a:t>t0-t2</a:t>
            </a:r>
            <a:r>
              <a:rPr lang="en-US" dirty="0">
                <a:solidFill>
                  <a:srgbClr val="008000"/>
                </a:solidFill>
                <a:latin typeface="Arial" charset="0"/>
                <a:cs typeface="Arial" charset="0"/>
              </a:rPr>
              <a:t> are the temporary registers</a:t>
            </a:r>
          </a:p>
          <a:p>
            <a:pPr lvl="1" eaLnBrk="1" hangingPunct="1"/>
            <a:r>
              <a:rPr lang="en-US" dirty="0">
                <a:solidFill>
                  <a:srgbClr val="008000"/>
                </a:solidFill>
                <a:latin typeface="Arial" charset="0"/>
                <a:cs typeface="Arial" charset="0"/>
              </a:rPr>
              <a:t>Registers </a:t>
            </a:r>
            <a:r>
              <a:rPr lang="en-US" b="1" dirty="0">
                <a:solidFill>
                  <a:srgbClr val="008000"/>
                </a:solidFill>
                <a:latin typeface="Arial" charset="0"/>
                <a:cs typeface="Arial" charset="0"/>
              </a:rPr>
              <a:t>a0-a2</a:t>
            </a:r>
            <a:r>
              <a:rPr lang="en-US" dirty="0">
                <a:solidFill>
                  <a:srgbClr val="008000"/>
                </a:solidFill>
                <a:latin typeface="Arial" charset="0"/>
                <a:cs typeface="Arial" charset="0"/>
              </a:rPr>
              <a:t> are the parameter passing registers</a:t>
            </a:r>
          </a:p>
          <a:p>
            <a:pPr lvl="1" eaLnBrk="1" hangingPunct="1"/>
            <a:r>
              <a:rPr lang="en-US" dirty="0">
                <a:solidFill>
                  <a:srgbClr val="008000"/>
                </a:solidFill>
                <a:latin typeface="Arial" charset="0"/>
                <a:cs typeface="Arial" charset="0"/>
              </a:rPr>
              <a:t>Register </a:t>
            </a:r>
            <a:r>
              <a:rPr lang="en-US" b="1" dirty="0">
                <a:solidFill>
                  <a:srgbClr val="008000"/>
                </a:solidFill>
                <a:latin typeface="Arial" charset="0"/>
                <a:cs typeface="Arial" charset="0"/>
              </a:rPr>
              <a:t>v0</a:t>
            </a:r>
            <a:r>
              <a:rPr lang="en-US" dirty="0">
                <a:solidFill>
                  <a:srgbClr val="008000"/>
                </a:solidFill>
                <a:latin typeface="Arial" charset="0"/>
                <a:cs typeface="Arial" charset="0"/>
              </a:rPr>
              <a:t> is used for return value</a:t>
            </a:r>
            <a:br>
              <a:rPr lang="en-US" dirty="0">
                <a:solidFill>
                  <a:srgbClr val="008000"/>
                </a:solidFill>
                <a:latin typeface="Arial" charset="0"/>
                <a:cs typeface="Arial" charset="0"/>
              </a:rPr>
            </a:br>
            <a:endParaRPr lang="en-US" dirty="0">
              <a:solidFill>
                <a:srgbClr val="008000"/>
              </a:solidFill>
              <a:latin typeface="Arial" charset="0"/>
              <a:cs typeface="Arial" charset="0"/>
            </a:endParaRPr>
          </a:p>
          <a:p>
            <a:pPr lvl="1" eaLnBrk="1" hangingPunct="1"/>
            <a:r>
              <a:rPr lang="en-US" dirty="0">
                <a:solidFill>
                  <a:srgbClr val="0000FF"/>
                </a:solidFill>
                <a:latin typeface="Arial" charset="0"/>
                <a:cs typeface="Arial" charset="0"/>
              </a:rPr>
              <a:t>Register </a:t>
            </a:r>
            <a:r>
              <a:rPr lang="en-US" b="1" dirty="0" err="1">
                <a:solidFill>
                  <a:srgbClr val="0000FF"/>
                </a:solidFill>
                <a:latin typeface="Arial" charset="0"/>
                <a:cs typeface="Arial" charset="0"/>
              </a:rPr>
              <a:t>ra</a:t>
            </a:r>
            <a:r>
              <a:rPr lang="en-US" dirty="0">
                <a:solidFill>
                  <a:srgbClr val="0000FF"/>
                </a:solidFill>
                <a:latin typeface="Arial" charset="0"/>
                <a:cs typeface="Arial" charset="0"/>
              </a:rPr>
              <a:t> is used for return address (</a:t>
            </a:r>
            <a:r>
              <a:rPr lang="en-US" dirty="0" err="1">
                <a:solidFill>
                  <a:srgbClr val="0000FF"/>
                </a:solidFill>
                <a:latin typeface="Arial" charset="0"/>
                <a:cs typeface="Arial" charset="0"/>
              </a:rPr>
              <a:t>r</a:t>
            </a:r>
            <a:r>
              <a:rPr lang="en-US" baseline="-25000" dirty="0" err="1">
                <a:solidFill>
                  <a:srgbClr val="0000FF"/>
                </a:solidFill>
                <a:latin typeface="Arial" charset="0"/>
                <a:cs typeface="Arial" charset="0"/>
              </a:rPr>
              <a:t>link</a:t>
            </a:r>
            <a:r>
              <a:rPr lang="en-US" dirty="0">
                <a:solidFill>
                  <a:srgbClr val="0000FF"/>
                </a:solidFill>
                <a:latin typeface="Arial" charset="0"/>
                <a:cs typeface="Arial" charset="0"/>
              </a:rPr>
              <a:t>)</a:t>
            </a:r>
          </a:p>
          <a:p>
            <a:pPr lvl="1" eaLnBrk="1" hangingPunct="1"/>
            <a:r>
              <a:rPr lang="en-US" dirty="0">
                <a:solidFill>
                  <a:srgbClr val="0000FF"/>
                </a:solidFill>
                <a:latin typeface="Arial" charset="0"/>
                <a:cs typeface="Arial" charset="0"/>
              </a:rPr>
              <a:t>Register </a:t>
            </a:r>
            <a:r>
              <a:rPr lang="en-US" b="1" dirty="0">
                <a:solidFill>
                  <a:srgbClr val="0000FF"/>
                </a:solidFill>
                <a:latin typeface="Arial" charset="0"/>
                <a:cs typeface="Arial" charset="0"/>
              </a:rPr>
              <a:t>at</a:t>
            </a:r>
            <a:r>
              <a:rPr lang="en-US" dirty="0">
                <a:solidFill>
                  <a:srgbClr val="0000FF"/>
                </a:solidFill>
                <a:latin typeface="Arial" charset="0"/>
                <a:cs typeface="Arial" charset="0"/>
              </a:rPr>
              <a:t> is used for target address (</a:t>
            </a:r>
            <a:r>
              <a:rPr lang="en-US" dirty="0" err="1">
                <a:solidFill>
                  <a:srgbClr val="0000FF"/>
                </a:solidFill>
                <a:latin typeface="Arial" charset="0"/>
                <a:cs typeface="Arial" charset="0"/>
              </a:rPr>
              <a:t>r</a:t>
            </a:r>
            <a:r>
              <a:rPr lang="en-US" baseline="-25000" dirty="0" err="1">
                <a:solidFill>
                  <a:srgbClr val="0000FF"/>
                </a:solidFill>
                <a:latin typeface="Arial" charset="0"/>
                <a:cs typeface="Arial" charset="0"/>
              </a:rPr>
              <a:t>target</a:t>
            </a:r>
            <a:r>
              <a:rPr lang="en-US" dirty="0">
                <a:solidFill>
                  <a:srgbClr val="0000FF"/>
                </a:solidFill>
                <a:latin typeface="Arial" charset="0"/>
                <a:cs typeface="Arial" charset="0"/>
              </a:rPr>
              <a:t>)</a:t>
            </a:r>
          </a:p>
          <a:p>
            <a:pPr lvl="1" eaLnBrk="1" hangingPunct="1"/>
            <a:r>
              <a:rPr lang="en-US" dirty="0">
                <a:solidFill>
                  <a:srgbClr val="0000FF"/>
                </a:solidFill>
                <a:latin typeface="Arial" charset="0"/>
                <a:cs typeface="Arial" charset="0"/>
              </a:rPr>
              <a:t>Register </a:t>
            </a:r>
            <a:r>
              <a:rPr lang="en-US" b="1" dirty="0" err="1">
                <a:solidFill>
                  <a:srgbClr val="0000FF"/>
                </a:solidFill>
                <a:latin typeface="Arial" charset="0"/>
                <a:cs typeface="Arial" charset="0"/>
              </a:rPr>
              <a:t>sp</a:t>
            </a:r>
            <a:r>
              <a:rPr lang="en-US" dirty="0">
                <a:solidFill>
                  <a:srgbClr val="0000FF"/>
                </a:solidFill>
                <a:latin typeface="Arial" charset="0"/>
                <a:cs typeface="Arial" charset="0"/>
              </a:rPr>
              <a:t> is used as a stack pointer</a:t>
            </a:r>
          </a:p>
          <a:p>
            <a:pPr eaLnBrk="1" hangingPunct="1"/>
            <a:endParaRPr lang="en-US" dirty="0">
              <a:latin typeface="Arial" charset="0"/>
              <a:cs typeface="Arial" charset="0"/>
            </a:endParaRPr>
          </a:p>
        </p:txBody>
      </p:sp>
      <p:sp>
        <p:nvSpPr>
          <p:cNvPr id="2" name="Rounded Rectangle 1"/>
          <p:cNvSpPr/>
          <p:nvPr/>
        </p:nvSpPr>
        <p:spPr>
          <a:xfrm>
            <a:off x="1214665" y="2643702"/>
            <a:ext cx="1507671" cy="925286"/>
          </a:xfrm>
          <a:prstGeom prst="round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Use:</a:t>
            </a:r>
            <a:br>
              <a:rPr lang="en-US" dirty="0"/>
            </a:br>
            <a:r>
              <a:rPr lang="en-US" dirty="0"/>
              <a:t>Program Data</a:t>
            </a:r>
          </a:p>
        </p:txBody>
      </p:sp>
      <p:sp>
        <p:nvSpPr>
          <p:cNvPr id="5" name="Rounded Rectangle 4"/>
          <p:cNvSpPr/>
          <p:nvPr/>
        </p:nvSpPr>
        <p:spPr>
          <a:xfrm>
            <a:off x="1214665" y="4267627"/>
            <a:ext cx="1507671" cy="925286"/>
          </a:xfrm>
          <a:prstGeom prst="roundRect">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Use:</a:t>
            </a:r>
          </a:p>
          <a:p>
            <a:pPr algn="ctr"/>
            <a:r>
              <a:rPr lang="en-US" dirty="0"/>
              <a:t>Bookkeeping</a:t>
            </a:r>
          </a:p>
        </p:txBody>
      </p:sp>
    </p:spTree>
    <p:extLst>
      <p:ext uri="{BB962C8B-B14F-4D97-AF65-F5344CB8AC3E}">
        <p14:creationId xmlns:p14="http://schemas.microsoft.com/office/powerpoint/2010/main" val="50372232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Saving and restoring of registers on a procedure call</a:t>
            </a:r>
            <a:r>
              <a:rPr lang="mr-IN" dirty="0"/>
              <a:t>…</a:t>
            </a:r>
            <a:endParaRPr lang="en-US" dirty="0"/>
          </a:p>
        </p:txBody>
      </p:sp>
      <p:sp>
        <p:nvSpPr>
          <p:cNvPr id="2" name="Title 1"/>
          <p:cNvSpPr>
            <a:spLocks noGrp="1"/>
          </p:cNvSpPr>
          <p:nvPr>
            <p:ph type="title"/>
          </p:nvPr>
        </p:nvSpPr>
        <p:spPr/>
        <p:txBody>
          <a:bodyPr>
            <a:normAutofit fontScale="90000"/>
          </a:bodyPr>
          <a:lstStyle/>
          <a:p>
            <a:r>
              <a:rPr lang="en-US" dirty="0"/>
              <a:t>Question?</a:t>
            </a:r>
          </a:p>
        </p:txBody>
      </p:sp>
      <p:sp>
        <p:nvSpPr>
          <p:cNvPr id="7" name="Text Placeholder 6">
            <a:extLst>
              <a:ext uri="{FF2B5EF4-FFF2-40B4-BE49-F238E27FC236}">
                <a16:creationId xmlns:a16="http://schemas.microsoft.com/office/drawing/2014/main" id="{000AC229-5E7D-30A1-C8EB-30AAD4A277F4}"/>
              </a:ext>
            </a:extLst>
          </p:cNvPr>
          <p:cNvSpPr>
            <a:spLocks noGrp="1"/>
          </p:cNvSpPr>
          <p:nvPr>
            <p:ph type="body" sz="quarter" idx="10"/>
          </p:nvPr>
        </p:nvSpPr>
        <p:spPr/>
        <p:txBody>
          <a:bodyPr/>
          <a:lstStyle/>
          <a:p>
            <a:pPr lvl="1"/>
            <a:r>
              <a:rPr lang="en-US" dirty="0"/>
              <a:t>Is always done by the caller</a:t>
            </a:r>
          </a:p>
          <a:p>
            <a:pPr lvl="1"/>
            <a:r>
              <a:rPr lang="en-US" dirty="0"/>
              <a:t>Is always done by the callee</a:t>
            </a:r>
          </a:p>
          <a:p>
            <a:pPr lvl="1"/>
            <a:r>
              <a:rPr lang="en-US" dirty="0"/>
              <a:t>Is never done since hardware magically takes care of it</a:t>
            </a:r>
          </a:p>
          <a:p>
            <a:pPr lvl="1"/>
            <a:r>
              <a:rPr lang="en-US" dirty="0"/>
              <a:t>Is done on a need basis partly by the caller and partly by the callee</a:t>
            </a:r>
          </a:p>
          <a:p>
            <a:pPr lvl="1"/>
            <a:r>
              <a:rPr lang="en-US" dirty="0"/>
              <a:t>What is a caller/callee?</a:t>
            </a:r>
          </a:p>
        </p:txBody>
      </p:sp>
      <p:sp>
        <p:nvSpPr>
          <p:cNvPr id="8" name="Text Placeholder 7">
            <a:extLst>
              <a:ext uri="{FF2B5EF4-FFF2-40B4-BE49-F238E27FC236}">
                <a16:creationId xmlns:a16="http://schemas.microsoft.com/office/drawing/2014/main" id="{B89FD6DE-EBC7-334C-E13F-8B4DD46B1A16}"/>
              </a:ext>
            </a:extLst>
          </p:cNvPr>
          <p:cNvSpPr>
            <a:spLocks noGrp="1"/>
          </p:cNvSpPr>
          <p:nvPr>
            <p:ph type="body" sz="quarter" idx="11"/>
          </p:nvPr>
        </p:nvSpPr>
        <p:spPr/>
        <p:txBody>
          <a:bodyPr/>
          <a:lstStyle/>
          <a:p>
            <a:r>
              <a:rPr lang="en-US" dirty="0"/>
              <a:t>50</a:t>
            </a:r>
          </a:p>
        </p:txBody>
      </p:sp>
      <p:sp>
        <p:nvSpPr>
          <p:cNvPr id="5" name="Left Arrow 4">
            <a:extLst>
              <a:ext uri="{FF2B5EF4-FFF2-40B4-BE49-F238E27FC236}">
                <a16:creationId xmlns:a16="http://schemas.microsoft.com/office/drawing/2014/main" id="{A6BB2E3A-FFB5-E641-A121-F33474F6152C}"/>
              </a:ext>
            </a:extLst>
          </p:cNvPr>
          <p:cNvSpPr/>
          <p:nvPr/>
        </p:nvSpPr>
        <p:spPr>
          <a:xfrm rot="10800000">
            <a:off x="1839311" y="4616110"/>
            <a:ext cx="662152" cy="29429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432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We store some values in registers during a procedure call.   Why?</a:t>
            </a:r>
          </a:p>
        </p:txBody>
      </p:sp>
      <p:sp>
        <p:nvSpPr>
          <p:cNvPr id="2" name="Title 1"/>
          <p:cNvSpPr>
            <a:spLocks noGrp="1"/>
          </p:cNvSpPr>
          <p:nvPr>
            <p:ph type="title"/>
          </p:nvPr>
        </p:nvSpPr>
        <p:spPr/>
        <p:txBody>
          <a:bodyPr>
            <a:normAutofit fontScale="90000"/>
          </a:bodyPr>
          <a:lstStyle/>
          <a:p>
            <a:endParaRPr lang="en-US" dirty="0"/>
          </a:p>
        </p:txBody>
      </p:sp>
      <p:sp>
        <p:nvSpPr>
          <p:cNvPr id="5" name="Text Placeholder 4">
            <a:extLst>
              <a:ext uri="{FF2B5EF4-FFF2-40B4-BE49-F238E27FC236}">
                <a16:creationId xmlns:a16="http://schemas.microsoft.com/office/drawing/2014/main" id="{78EA1948-A321-CD47-8763-EBDDE340534F}"/>
              </a:ext>
            </a:extLst>
          </p:cNvPr>
          <p:cNvSpPr>
            <a:spLocks noGrp="1"/>
          </p:cNvSpPr>
          <p:nvPr>
            <p:ph type="body" sz="quarter" idx="10"/>
          </p:nvPr>
        </p:nvSpPr>
        <p:spPr/>
        <p:txBody>
          <a:bodyPr/>
          <a:lstStyle/>
          <a:p>
            <a:r>
              <a:rPr lang="en-US" dirty="0"/>
              <a:t>Because we can.</a:t>
            </a:r>
          </a:p>
          <a:p>
            <a:r>
              <a:rPr lang="en-US" dirty="0"/>
              <a:t>Because it keeps us from having to reference memory as often.</a:t>
            </a:r>
          </a:p>
          <a:p>
            <a:r>
              <a:rPr lang="en-US" dirty="0"/>
              <a:t>It makes the stack shorter so there is less danger of overflow.</a:t>
            </a:r>
          </a:p>
          <a:p>
            <a:r>
              <a:rPr lang="en-US" dirty="0"/>
              <a:t>The calling sequence is improved because it is more complex. </a:t>
            </a:r>
          </a:p>
          <a:p>
            <a:endParaRPr lang="en-US" dirty="0"/>
          </a:p>
        </p:txBody>
      </p:sp>
      <p:sp>
        <p:nvSpPr>
          <p:cNvPr id="6" name="Text Placeholder 5">
            <a:extLst>
              <a:ext uri="{FF2B5EF4-FFF2-40B4-BE49-F238E27FC236}">
                <a16:creationId xmlns:a16="http://schemas.microsoft.com/office/drawing/2014/main" id="{8B319A13-1F06-4C47-A9DC-307CCE3ABF66}"/>
              </a:ext>
            </a:extLst>
          </p:cNvPr>
          <p:cNvSpPr>
            <a:spLocks noGrp="1"/>
          </p:cNvSpPr>
          <p:nvPr>
            <p:ph type="body" sz="quarter" idx="11"/>
          </p:nvPr>
        </p:nvSpPr>
        <p:spPr/>
        <p:txBody>
          <a:bodyPr/>
          <a:lstStyle/>
          <a:p>
            <a:r>
              <a:rPr lang="en-US" dirty="0"/>
              <a:t>60</a:t>
            </a:r>
          </a:p>
        </p:txBody>
      </p:sp>
      <p:sp>
        <p:nvSpPr>
          <p:cNvPr id="4" name="Left Arrow 3">
            <a:extLst>
              <a:ext uri="{FF2B5EF4-FFF2-40B4-BE49-F238E27FC236}">
                <a16:creationId xmlns:a16="http://schemas.microsoft.com/office/drawing/2014/main" id="{7853213C-9E78-9249-A65C-B70DB495B6D0}"/>
              </a:ext>
            </a:extLst>
          </p:cNvPr>
          <p:cNvSpPr/>
          <p:nvPr/>
        </p:nvSpPr>
        <p:spPr>
          <a:xfrm>
            <a:off x="10859169" y="3631327"/>
            <a:ext cx="662152" cy="29429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77843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On the LC-2200, how are actual parameters passed to a function?</a:t>
            </a:r>
          </a:p>
        </p:txBody>
      </p:sp>
      <p:sp>
        <p:nvSpPr>
          <p:cNvPr id="2" name="Title 1"/>
          <p:cNvSpPr>
            <a:spLocks noGrp="1"/>
          </p:cNvSpPr>
          <p:nvPr>
            <p:ph type="title"/>
          </p:nvPr>
        </p:nvSpPr>
        <p:spPr/>
        <p:txBody>
          <a:bodyPr>
            <a:normAutofit fontScale="90000"/>
          </a:bodyPr>
          <a:lstStyle/>
          <a:p>
            <a:r>
              <a:rPr lang="en-US" dirty="0"/>
              <a:t>Question?</a:t>
            </a:r>
          </a:p>
        </p:txBody>
      </p:sp>
      <p:sp>
        <p:nvSpPr>
          <p:cNvPr id="5" name="Text Placeholder 4">
            <a:extLst>
              <a:ext uri="{FF2B5EF4-FFF2-40B4-BE49-F238E27FC236}">
                <a16:creationId xmlns:a16="http://schemas.microsoft.com/office/drawing/2014/main" id="{51C9D440-C8A5-5FE6-7E5B-541911DE2CCD}"/>
              </a:ext>
            </a:extLst>
          </p:cNvPr>
          <p:cNvSpPr>
            <a:spLocks noGrp="1"/>
          </p:cNvSpPr>
          <p:nvPr>
            <p:ph type="body" sz="quarter" idx="10"/>
          </p:nvPr>
        </p:nvSpPr>
        <p:spPr/>
        <p:txBody>
          <a:bodyPr>
            <a:normAutofit/>
          </a:bodyPr>
          <a:lstStyle/>
          <a:p>
            <a:pPr lvl="1"/>
            <a:r>
              <a:rPr lang="en-US" sz="2400" dirty="0"/>
              <a:t>On the stack</a:t>
            </a:r>
          </a:p>
          <a:p>
            <a:pPr lvl="1"/>
            <a:r>
              <a:rPr lang="en-US" sz="2400" dirty="0"/>
              <a:t>On the heap</a:t>
            </a:r>
          </a:p>
          <a:p>
            <a:pPr lvl="1"/>
            <a:r>
              <a:rPr lang="en-US" sz="2400" dirty="0"/>
              <a:t>Up to 3 in registers, the rest on the stack</a:t>
            </a:r>
          </a:p>
          <a:p>
            <a:pPr lvl="1"/>
            <a:r>
              <a:rPr lang="en-US" sz="2400" dirty="0"/>
              <a:t>Up to 6 in registers, the rest on the stack</a:t>
            </a:r>
          </a:p>
          <a:p>
            <a:pPr lvl="1"/>
            <a:r>
              <a:rPr lang="en-US" sz="2400" dirty="0"/>
              <a:t>None of the above.</a:t>
            </a:r>
          </a:p>
          <a:p>
            <a:pPr lvl="1"/>
            <a:endParaRPr lang="en-US" sz="2400" dirty="0"/>
          </a:p>
        </p:txBody>
      </p:sp>
      <p:sp>
        <p:nvSpPr>
          <p:cNvPr id="6" name="Text Placeholder 5">
            <a:extLst>
              <a:ext uri="{FF2B5EF4-FFF2-40B4-BE49-F238E27FC236}">
                <a16:creationId xmlns:a16="http://schemas.microsoft.com/office/drawing/2014/main" id="{8E19230A-BB38-A25B-E4E4-500B9DA8D6DE}"/>
              </a:ext>
            </a:extLst>
          </p:cNvPr>
          <p:cNvSpPr>
            <a:spLocks noGrp="1"/>
          </p:cNvSpPr>
          <p:nvPr>
            <p:ph type="body" sz="quarter" idx="11"/>
          </p:nvPr>
        </p:nvSpPr>
        <p:spPr/>
        <p:txBody>
          <a:bodyPr/>
          <a:lstStyle/>
          <a:p>
            <a:r>
              <a:rPr lang="en-US" dirty="0"/>
              <a:t>65</a:t>
            </a:r>
          </a:p>
        </p:txBody>
      </p:sp>
      <p:sp>
        <p:nvSpPr>
          <p:cNvPr id="4" name="Left Arrow 3">
            <a:extLst>
              <a:ext uri="{FF2B5EF4-FFF2-40B4-BE49-F238E27FC236}">
                <a16:creationId xmlns:a16="http://schemas.microsoft.com/office/drawing/2014/main" id="{2F86AEA4-BC69-7A4A-A019-4E19E80D8B17}"/>
              </a:ext>
            </a:extLst>
          </p:cNvPr>
          <p:cNvSpPr/>
          <p:nvPr/>
        </p:nvSpPr>
        <p:spPr>
          <a:xfrm rot="10800000">
            <a:off x="1907455" y="3893727"/>
            <a:ext cx="662152" cy="29429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5109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Design an Instruction Set?</a:t>
            </a:r>
          </a:p>
        </p:txBody>
      </p:sp>
      <p:sp>
        <p:nvSpPr>
          <p:cNvPr id="3" name="Content Placeholder 2"/>
          <p:cNvSpPr>
            <a:spLocks noGrp="1"/>
          </p:cNvSpPr>
          <p:nvPr>
            <p:ph idx="1"/>
          </p:nvPr>
        </p:nvSpPr>
        <p:spPr>
          <a:xfrm>
            <a:off x="3305504" y="3943525"/>
            <a:ext cx="7076747" cy="1080570"/>
          </a:xfrm>
        </p:spPr>
        <p:txBody>
          <a:bodyPr>
            <a:normAutofit fontScale="92500"/>
          </a:bodyPr>
          <a:lstStyle/>
          <a:p>
            <a:pPr marL="0" indent="0">
              <a:buNone/>
            </a:pPr>
            <a:r>
              <a:rPr lang="en-US" dirty="0"/>
              <a:t>Start thinking like a compiler writer</a:t>
            </a:r>
          </a:p>
          <a:p>
            <a:pPr lvl="1">
              <a:buFont typeface="Wingdings" charset="0"/>
              <a:buChar char="è"/>
            </a:pPr>
            <a:r>
              <a:rPr lang="en-US" dirty="0"/>
              <a:t>What instructions are needed for each HLL construct?</a:t>
            </a:r>
          </a:p>
          <a:p>
            <a:pPr lvl="1">
              <a:buFont typeface="Wingdings" charset="0"/>
              <a:buChar char="è"/>
            </a:pPr>
            <a:endParaRPr lang="en-US" dirty="0"/>
          </a:p>
        </p:txBody>
      </p:sp>
      <p:grpSp>
        <p:nvGrpSpPr>
          <p:cNvPr id="6" name="Group 5"/>
          <p:cNvGrpSpPr>
            <a:grpSpLocks noChangeAspect="1"/>
          </p:cNvGrpSpPr>
          <p:nvPr/>
        </p:nvGrpSpPr>
        <p:grpSpPr bwMode="auto">
          <a:xfrm>
            <a:off x="4292600" y="1725393"/>
            <a:ext cx="3657600" cy="2082800"/>
            <a:chOff x="2805" y="1500"/>
            <a:chExt cx="7200" cy="4217"/>
          </a:xfrm>
        </p:grpSpPr>
        <p:sp>
          <p:nvSpPr>
            <p:cNvPr id="7" name="AutoShape 6"/>
            <p:cNvSpPr>
              <a:spLocks noChangeAspect="1" noChangeArrowheads="1"/>
            </p:cNvSpPr>
            <p:nvPr/>
          </p:nvSpPr>
          <p:spPr bwMode="auto">
            <a:xfrm>
              <a:off x="2805" y="1500"/>
              <a:ext cx="7200" cy="421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b="1"/>
            </a:p>
          </p:txBody>
        </p:sp>
        <p:sp>
          <p:nvSpPr>
            <p:cNvPr id="8" name="Text Box 7"/>
            <p:cNvSpPr txBox="1">
              <a:spLocks noChangeArrowheads="1"/>
            </p:cNvSpPr>
            <p:nvPr/>
          </p:nvSpPr>
          <p:spPr bwMode="auto">
            <a:xfrm>
              <a:off x="3020" y="2268"/>
              <a:ext cx="1720" cy="4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1265" tIns="30632" rIns="61265" bIns="30632">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sz="1200" b="1">
                  <a:solidFill>
                    <a:srgbClr val="000000"/>
                  </a:solidFill>
                </a:rPr>
                <a:t>Processor</a:t>
              </a:r>
              <a:endParaRPr lang="en-US" b="1"/>
            </a:p>
          </p:txBody>
        </p:sp>
        <p:sp>
          <p:nvSpPr>
            <p:cNvPr id="9" name="Oval 8"/>
            <p:cNvSpPr>
              <a:spLocks noChangeArrowheads="1"/>
            </p:cNvSpPr>
            <p:nvPr/>
          </p:nvSpPr>
          <p:spPr bwMode="auto">
            <a:xfrm>
              <a:off x="2805" y="1500"/>
              <a:ext cx="2100" cy="2263"/>
            </a:xfrm>
            <a:prstGeom prst="ellipse">
              <a:avLst/>
            </a:prstGeom>
            <a:noFill/>
            <a:ln w="9525">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0" name="Text Box 9"/>
            <p:cNvSpPr txBox="1">
              <a:spLocks noChangeArrowheads="1"/>
            </p:cNvSpPr>
            <p:nvPr/>
          </p:nvSpPr>
          <p:spPr bwMode="auto">
            <a:xfrm>
              <a:off x="7805" y="2323"/>
              <a:ext cx="1400" cy="4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61265" tIns="30632" rIns="61265" bIns="30632">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200" b="1">
                  <a:solidFill>
                    <a:srgbClr val="000000"/>
                  </a:solidFill>
                </a:rPr>
                <a:t>Memory</a:t>
              </a:r>
              <a:endParaRPr lang="en-US" b="1"/>
            </a:p>
          </p:txBody>
        </p:sp>
        <p:sp>
          <p:nvSpPr>
            <p:cNvPr id="11" name="Rectangle 10"/>
            <p:cNvSpPr>
              <a:spLocks noChangeArrowheads="1"/>
            </p:cNvSpPr>
            <p:nvPr/>
          </p:nvSpPr>
          <p:spPr bwMode="auto">
            <a:xfrm>
              <a:off x="7105" y="1809"/>
              <a:ext cx="2800" cy="1542"/>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2" name="Rectangle 11"/>
            <p:cNvSpPr>
              <a:spLocks noChangeArrowheads="1"/>
            </p:cNvSpPr>
            <p:nvPr/>
          </p:nvSpPr>
          <p:spPr bwMode="auto">
            <a:xfrm>
              <a:off x="7105" y="4277"/>
              <a:ext cx="2900" cy="144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3" name="Text Box 12"/>
            <p:cNvSpPr txBox="1">
              <a:spLocks noChangeArrowheads="1"/>
            </p:cNvSpPr>
            <p:nvPr/>
          </p:nvSpPr>
          <p:spPr bwMode="auto">
            <a:xfrm>
              <a:off x="7899" y="4688"/>
              <a:ext cx="1383" cy="4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1265" tIns="30632" rIns="61265" bIns="30632">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200" b="1">
                  <a:solidFill>
                    <a:srgbClr val="000000"/>
                  </a:solidFill>
                </a:rPr>
                <a:t>Devices</a:t>
              </a:r>
              <a:endParaRPr lang="en-US" b="1"/>
            </a:p>
          </p:txBody>
        </p:sp>
        <p:sp>
          <p:nvSpPr>
            <p:cNvPr id="14" name="Line 13"/>
            <p:cNvSpPr>
              <a:spLocks noChangeShapeType="1"/>
            </p:cNvSpPr>
            <p:nvPr/>
          </p:nvSpPr>
          <p:spPr bwMode="auto">
            <a:xfrm>
              <a:off x="4905" y="2631"/>
              <a:ext cx="220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5" name="Line 14"/>
            <p:cNvSpPr>
              <a:spLocks noChangeShapeType="1"/>
            </p:cNvSpPr>
            <p:nvPr/>
          </p:nvSpPr>
          <p:spPr bwMode="auto">
            <a:xfrm>
              <a:off x="6005" y="2631"/>
              <a:ext cx="0" cy="2469"/>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6" name="Line 15"/>
            <p:cNvSpPr>
              <a:spLocks noChangeShapeType="1"/>
            </p:cNvSpPr>
            <p:nvPr/>
          </p:nvSpPr>
          <p:spPr bwMode="auto">
            <a:xfrm>
              <a:off x="6005" y="5100"/>
              <a:ext cx="110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2843631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Activation Record</a:t>
            </a:r>
          </a:p>
        </p:txBody>
      </p:sp>
      <p:sp>
        <p:nvSpPr>
          <p:cNvPr id="3" name="Content Placeholder 2"/>
          <p:cNvSpPr>
            <a:spLocks noGrp="1"/>
          </p:cNvSpPr>
          <p:nvPr>
            <p:ph idx="1"/>
          </p:nvPr>
        </p:nvSpPr>
        <p:spPr/>
        <p:txBody>
          <a:bodyPr>
            <a:normAutofit fontScale="92500" lnSpcReduction="10000"/>
          </a:bodyPr>
          <a:lstStyle/>
          <a:p>
            <a:r>
              <a:rPr lang="en-US" dirty="0"/>
              <a:t>Also known as a Stack Frame</a:t>
            </a:r>
          </a:p>
          <a:p>
            <a:r>
              <a:rPr lang="en-US" dirty="0"/>
              <a:t>It’s the space used by the caller and </a:t>
            </a:r>
            <a:r>
              <a:rPr lang="en-US" dirty="0" err="1"/>
              <a:t>callee</a:t>
            </a:r>
            <a:r>
              <a:rPr lang="en-US" dirty="0"/>
              <a:t> during the execution of a procedure call</a:t>
            </a:r>
          </a:p>
          <a:p>
            <a:r>
              <a:rPr lang="en-US" dirty="0"/>
              <a:t>Used to store…</a:t>
            </a:r>
          </a:p>
          <a:p>
            <a:pPr lvl="1"/>
            <a:r>
              <a:rPr lang="en-US" dirty="0"/>
              <a:t>Caller saved registers</a:t>
            </a:r>
          </a:p>
          <a:p>
            <a:pPr lvl="1"/>
            <a:r>
              <a:rPr lang="en-US" dirty="0"/>
              <a:t>Additional parameters</a:t>
            </a:r>
          </a:p>
          <a:p>
            <a:pPr lvl="1"/>
            <a:r>
              <a:rPr lang="en-US" dirty="0"/>
              <a:t>Additional return values</a:t>
            </a:r>
          </a:p>
          <a:p>
            <a:pPr lvl="1"/>
            <a:r>
              <a:rPr lang="en-US" dirty="0"/>
              <a:t>Return address</a:t>
            </a:r>
          </a:p>
          <a:p>
            <a:pPr lvl="1"/>
            <a:r>
              <a:rPr lang="en-US" dirty="0" err="1"/>
              <a:t>Callee</a:t>
            </a:r>
            <a:r>
              <a:rPr lang="en-US" dirty="0"/>
              <a:t> saved registers</a:t>
            </a:r>
          </a:p>
          <a:p>
            <a:pPr lvl="1"/>
            <a:r>
              <a:rPr lang="en-US" dirty="0"/>
              <a:t>Local variables</a:t>
            </a:r>
          </a:p>
        </p:txBody>
      </p:sp>
    </p:spTree>
    <p:extLst>
      <p:ext uri="{BB962C8B-B14F-4D97-AF65-F5344CB8AC3E}">
        <p14:creationId xmlns:p14="http://schemas.microsoft.com/office/powerpoint/2010/main" val="162063855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0" name="Group 15"/>
          <p:cNvGrpSpPr>
            <a:grpSpLocks/>
          </p:cNvGrpSpPr>
          <p:nvPr/>
        </p:nvGrpSpPr>
        <p:grpSpPr bwMode="auto">
          <a:xfrm>
            <a:off x="1716089" y="1697195"/>
            <a:ext cx="8414203" cy="5127887"/>
            <a:chOff x="192088" y="944301"/>
            <a:chExt cx="8414203" cy="5127887"/>
          </a:xfrm>
        </p:grpSpPr>
        <p:sp>
          <p:nvSpPr>
            <p:cNvPr id="17411" name="Text Box 16"/>
            <p:cNvSpPr txBox="1">
              <a:spLocks noChangeArrowheads="1"/>
            </p:cNvSpPr>
            <p:nvPr/>
          </p:nvSpPr>
          <p:spPr bwMode="auto">
            <a:xfrm>
              <a:off x="4245428" y="1345066"/>
              <a:ext cx="4360863" cy="240065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marL="342900" indent="-342900" eaLnBrk="1" hangingPunct="1">
                <a:spcBef>
                  <a:spcPct val="50000"/>
                </a:spcBef>
                <a:buFontTx/>
                <a:buChar char="-"/>
              </a:pPr>
              <a:r>
                <a:rPr lang="en-US" sz="2000" dirty="0"/>
                <a:t>Stack grows toward lower memory addresses</a:t>
              </a:r>
            </a:p>
            <a:p>
              <a:pPr marL="342900" indent="-342900" eaLnBrk="1" hangingPunct="1">
                <a:spcBef>
                  <a:spcPct val="50000"/>
                </a:spcBef>
                <a:buFontTx/>
                <a:buChar char="-"/>
              </a:pPr>
              <a:r>
                <a:rPr lang="en-US" sz="2000" dirty="0"/>
                <a:t>Decrement, then push</a:t>
              </a:r>
            </a:p>
            <a:p>
              <a:pPr marL="342900" indent="-342900" eaLnBrk="1" hangingPunct="1">
                <a:spcBef>
                  <a:spcPct val="50000"/>
                </a:spcBef>
                <a:buFontTx/>
                <a:buChar char="-"/>
              </a:pPr>
              <a:r>
                <a:rPr lang="en-US" sz="2000" dirty="0"/>
                <a:t>Pop, then increment</a:t>
              </a:r>
            </a:p>
            <a:p>
              <a:pPr marL="342900" indent="-342900" eaLnBrk="1" hangingPunct="1">
                <a:spcBef>
                  <a:spcPct val="50000"/>
                </a:spcBef>
                <a:buFontTx/>
                <a:buChar char="-"/>
              </a:pPr>
              <a:r>
                <a:rPr lang="en-US" sz="2000" dirty="0"/>
                <a:t>Top of Stack points to last item placed in it</a:t>
              </a:r>
            </a:p>
          </p:txBody>
        </p:sp>
        <p:sp>
          <p:nvSpPr>
            <p:cNvPr id="17412" name="AutoShape 18"/>
            <p:cNvSpPr>
              <a:spLocks noChangeArrowheads="1"/>
            </p:cNvSpPr>
            <p:nvPr/>
          </p:nvSpPr>
          <p:spPr bwMode="auto">
            <a:xfrm>
              <a:off x="192088" y="5262563"/>
              <a:ext cx="1476375" cy="809625"/>
            </a:xfrm>
            <a:prstGeom prst="rightArrowCallout">
              <a:avLst>
                <a:gd name="adj1" fmla="val 25000"/>
                <a:gd name="adj2" fmla="val 25000"/>
                <a:gd name="adj3" fmla="val 30392"/>
                <a:gd name="adj4" fmla="val 66667"/>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b="1"/>
                <a:t>Stack</a:t>
              </a:r>
            </a:p>
            <a:p>
              <a:pPr algn="ctr"/>
              <a:r>
                <a:rPr lang="en-US" b="1"/>
                <a:t>Pointer</a:t>
              </a:r>
            </a:p>
          </p:txBody>
        </p:sp>
        <p:sp>
          <p:nvSpPr>
            <p:cNvPr id="17413" name="Text Box 21"/>
            <p:cNvSpPr txBox="1">
              <a:spLocks noChangeArrowheads="1"/>
            </p:cNvSpPr>
            <p:nvPr/>
          </p:nvSpPr>
          <p:spPr bwMode="auto">
            <a:xfrm>
              <a:off x="1668463" y="465455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b="1">
                <a:latin typeface="Courier New" charset="0"/>
              </a:endParaRPr>
            </a:p>
          </p:txBody>
        </p:sp>
        <p:sp>
          <p:nvSpPr>
            <p:cNvPr id="17414" name="Text Box 22"/>
            <p:cNvSpPr txBox="1">
              <a:spLocks noChangeArrowheads="1"/>
            </p:cNvSpPr>
            <p:nvPr/>
          </p:nvSpPr>
          <p:spPr bwMode="auto">
            <a:xfrm>
              <a:off x="1668463" y="397510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b="1">
                <a:latin typeface="Courier New" charset="0"/>
              </a:endParaRPr>
            </a:p>
          </p:txBody>
        </p:sp>
        <p:sp>
          <p:nvSpPr>
            <p:cNvPr id="17415" name="Text Box 23"/>
            <p:cNvSpPr txBox="1">
              <a:spLocks noChangeArrowheads="1"/>
            </p:cNvSpPr>
            <p:nvPr/>
          </p:nvSpPr>
          <p:spPr bwMode="auto">
            <a:xfrm>
              <a:off x="1668463" y="329565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b="1">
                <a:latin typeface="Courier New" charset="0"/>
              </a:endParaRPr>
            </a:p>
          </p:txBody>
        </p:sp>
        <p:sp>
          <p:nvSpPr>
            <p:cNvPr id="17416" name="Text Box 24"/>
            <p:cNvSpPr txBox="1">
              <a:spLocks noChangeArrowheads="1"/>
            </p:cNvSpPr>
            <p:nvPr/>
          </p:nvSpPr>
          <p:spPr bwMode="auto">
            <a:xfrm>
              <a:off x="1668463" y="261620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b="1">
                <a:latin typeface="Courier New" charset="0"/>
              </a:endParaRPr>
            </a:p>
          </p:txBody>
        </p:sp>
        <p:sp>
          <p:nvSpPr>
            <p:cNvPr id="17417" name="Text Box 25"/>
            <p:cNvSpPr txBox="1">
              <a:spLocks noChangeArrowheads="1"/>
            </p:cNvSpPr>
            <p:nvPr/>
          </p:nvSpPr>
          <p:spPr bwMode="auto">
            <a:xfrm>
              <a:off x="1668463" y="193675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b="1">
                <a:latin typeface="Courier New" charset="0"/>
              </a:endParaRPr>
            </a:p>
          </p:txBody>
        </p:sp>
        <p:sp>
          <p:nvSpPr>
            <p:cNvPr id="17418" name="Text Box 26"/>
            <p:cNvSpPr txBox="1">
              <a:spLocks noChangeArrowheads="1"/>
            </p:cNvSpPr>
            <p:nvPr/>
          </p:nvSpPr>
          <p:spPr bwMode="auto">
            <a:xfrm>
              <a:off x="1668463" y="125730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b="1">
                <a:latin typeface="Courier New" charset="0"/>
              </a:endParaRPr>
            </a:p>
          </p:txBody>
        </p:sp>
        <p:sp>
          <p:nvSpPr>
            <p:cNvPr id="17419" name="Text Box 27"/>
            <p:cNvSpPr txBox="1">
              <a:spLocks noChangeArrowheads="1"/>
            </p:cNvSpPr>
            <p:nvPr/>
          </p:nvSpPr>
          <p:spPr bwMode="auto">
            <a:xfrm>
              <a:off x="1668463" y="944301"/>
              <a:ext cx="2003425" cy="679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b="1" dirty="0">
                  <a:latin typeface="Courier New" charset="0"/>
                </a:rPr>
                <a:t>STACK</a:t>
              </a:r>
            </a:p>
          </p:txBody>
        </p:sp>
      </p:grpSp>
      <p:sp>
        <p:nvSpPr>
          <p:cNvPr id="3" name="Title 2"/>
          <p:cNvSpPr>
            <a:spLocks noGrp="1"/>
          </p:cNvSpPr>
          <p:nvPr>
            <p:ph type="title"/>
          </p:nvPr>
        </p:nvSpPr>
        <p:spPr/>
        <p:txBody>
          <a:bodyPr/>
          <a:lstStyle/>
          <a:p>
            <a:r>
              <a:rPr lang="en-US" dirty="0"/>
              <a:t>Stack Conventions</a:t>
            </a:r>
          </a:p>
        </p:txBody>
      </p:sp>
      <p:sp>
        <p:nvSpPr>
          <p:cNvPr id="4" name="TextBox 3"/>
          <p:cNvSpPr txBox="1"/>
          <p:nvPr/>
        </p:nvSpPr>
        <p:spPr>
          <a:xfrm>
            <a:off x="1387249" y="2097959"/>
            <a:ext cx="1805214" cy="369332"/>
          </a:xfrm>
          <a:prstGeom prst="rect">
            <a:avLst/>
          </a:prstGeom>
          <a:noFill/>
        </p:spPr>
        <p:txBody>
          <a:bodyPr wrap="square" rtlCol="0">
            <a:spAutoFit/>
          </a:bodyPr>
          <a:lstStyle/>
          <a:p>
            <a:pPr algn="r"/>
            <a:r>
              <a:rPr lang="en-US" dirty="0"/>
              <a:t>Low address</a:t>
            </a:r>
          </a:p>
        </p:txBody>
      </p:sp>
      <p:sp>
        <p:nvSpPr>
          <p:cNvPr id="17" name="TextBox 16"/>
          <p:cNvSpPr txBox="1"/>
          <p:nvPr/>
        </p:nvSpPr>
        <p:spPr>
          <a:xfrm>
            <a:off x="1387249" y="5541701"/>
            <a:ext cx="1805214" cy="369332"/>
          </a:xfrm>
          <a:prstGeom prst="rect">
            <a:avLst/>
          </a:prstGeom>
          <a:noFill/>
        </p:spPr>
        <p:txBody>
          <a:bodyPr wrap="square" rtlCol="0">
            <a:spAutoFit/>
          </a:bodyPr>
          <a:lstStyle/>
          <a:p>
            <a:pPr algn="r"/>
            <a:r>
              <a:rPr lang="en-US" dirty="0"/>
              <a:t>High address</a:t>
            </a:r>
          </a:p>
        </p:txBody>
      </p:sp>
      <p:cxnSp>
        <p:nvCxnSpPr>
          <p:cNvPr id="6" name="Straight Arrow Connector 5"/>
          <p:cNvCxnSpPr>
            <a:endCxn id="17" idx="0"/>
          </p:cNvCxnSpPr>
          <p:nvPr/>
        </p:nvCxnSpPr>
        <p:spPr>
          <a:xfrm>
            <a:off x="2286000" y="2558143"/>
            <a:ext cx="3856" cy="2983558"/>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7" name="Oval Callout 6"/>
          <p:cNvSpPr/>
          <p:nvPr/>
        </p:nvSpPr>
        <p:spPr>
          <a:xfrm>
            <a:off x="5878287" y="5787572"/>
            <a:ext cx="2494643" cy="816429"/>
          </a:xfrm>
          <a:prstGeom prst="wedgeEllipseCallout">
            <a:avLst>
              <a:gd name="adj1" fmla="val -91378"/>
              <a:gd name="adj2" fmla="val 191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Stack is initially empty</a:t>
            </a:r>
          </a:p>
        </p:txBody>
      </p:sp>
    </p:spTree>
    <p:extLst>
      <p:ext uri="{BB962C8B-B14F-4D97-AF65-F5344CB8AC3E}">
        <p14:creationId xmlns:p14="http://schemas.microsoft.com/office/powerpoint/2010/main" val="379633682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0" name="Group 15"/>
          <p:cNvGrpSpPr>
            <a:grpSpLocks/>
          </p:cNvGrpSpPr>
          <p:nvPr/>
        </p:nvGrpSpPr>
        <p:grpSpPr bwMode="auto">
          <a:xfrm>
            <a:off x="1716089" y="569914"/>
            <a:ext cx="8613775" cy="5502275"/>
            <a:chOff x="192088" y="569913"/>
            <a:chExt cx="8613775" cy="5502275"/>
          </a:xfrm>
        </p:grpSpPr>
        <p:sp>
          <p:nvSpPr>
            <p:cNvPr id="17411" name="Text Box 16"/>
            <p:cNvSpPr txBox="1">
              <a:spLocks noChangeArrowheads="1"/>
            </p:cNvSpPr>
            <p:nvPr/>
          </p:nvSpPr>
          <p:spPr bwMode="auto">
            <a:xfrm>
              <a:off x="4445000" y="909638"/>
              <a:ext cx="4360863" cy="14157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Bef>
                  <a:spcPct val="50000"/>
                </a:spcBef>
              </a:pPr>
              <a:r>
                <a:rPr lang="en-US" sz="2000" dirty="0"/>
                <a:t>Step 1.</a:t>
              </a:r>
            </a:p>
            <a:p>
              <a:pPr eaLnBrk="1" hangingPunct="1">
                <a:spcBef>
                  <a:spcPct val="50000"/>
                </a:spcBef>
              </a:pPr>
              <a:r>
                <a:rPr lang="en-US" dirty="0">
                  <a:solidFill>
                    <a:srgbClr val="0000FF"/>
                  </a:solidFill>
                </a:rPr>
                <a:t>Caller</a:t>
              </a:r>
              <a:r>
                <a:rPr lang="en-US" dirty="0"/>
                <a:t> saves any of registers t0-t2 on the stack (if it needs the values in them upon return).</a:t>
              </a:r>
              <a:r>
                <a:rPr lang="en-US" sz="2000" dirty="0"/>
                <a:t> </a:t>
              </a:r>
            </a:p>
          </p:txBody>
        </p:sp>
        <p:sp>
          <p:nvSpPr>
            <p:cNvPr id="17412" name="AutoShape 18"/>
            <p:cNvSpPr>
              <a:spLocks noChangeArrowheads="1"/>
            </p:cNvSpPr>
            <p:nvPr/>
          </p:nvSpPr>
          <p:spPr bwMode="auto">
            <a:xfrm>
              <a:off x="192088" y="5262563"/>
              <a:ext cx="1476375" cy="809625"/>
            </a:xfrm>
            <a:prstGeom prst="rightArrowCallout">
              <a:avLst>
                <a:gd name="adj1" fmla="val 25000"/>
                <a:gd name="adj2" fmla="val 25000"/>
                <a:gd name="adj3" fmla="val 30392"/>
                <a:gd name="adj4" fmla="val 66667"/>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b="1"/>
                <a:t>Stack</a:t>
              </a:r>
            </a:p>
            <a:p>
              <a:pPr algn="ctr"/>
              <a:r>
                <a:rPr lang="en-US" b="1"/>
                <a:t>Pointer</a:t>
              </a:r>
            </a:p>
          </p:txBody>
        </p:sp>
        <p:sp>
          <p:nvSpPr>
            <p:cNvPr id="17413" name="Text Box 21"/>
            <p:cNvSpPr txBox="1">
              <a:spLocks noChangeArrowheads="1"/>
            </p:cNvSpPr>
            <p:nvPr/>
          </p:nvSpPr>
          <p:spPr bwMode="auto">
            <a:xfrm>
              <a:off x="1668463" y="465455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b="1">
                <a:latin typeface="Courier New" charset="0"/>
              </a:endParaRPr>
            </a:p>
          </p:txBody>
        </p:sp>
        <p:sp>
          <p:nvSpPr>
            <p:cNvPr id="17414" name="Text Box 22"/>
            <p:cNvSpPr txBox="1">
              <a:spLocks noChangeArrowheads="1"/>
            </p:cNvSpPr>
            <p:nvPr/>
          </p:nvSpPr>
          <p:spPr bwMode="auto">
            <a:xfrm>
              <a:off x="1668463" y="397510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b="1">
                <a:latin typeface="Courier New" charset="0"/>
              </a:endParaRPr>
            </a:p>
          </p:txBody>
        </p:sp>
        <p:sp>
          <p:nvSpPr>
            <p:cNvPr id="17415" name="Text Box 23"/>
            <p:cNvSpPr txBox="1">
              <a:spLocks noChangeArrowheads="1"/>
            </p:cNvSpPr>
            <p:nvPr/>
          </p:nvSpPr>
          <p:spPr bwMode="auto">
            <a:xfrm>
              <a:off x="1668463" y="329565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b="1">
                <a:latin typeface="Courier New" charset="0"/>
              </a:endParaRPr>
            </a:p>
          </p:txBody>
        </p:sp>
        <p:sp>
          <p:nvSpPr>
            <p:cNvPr id="17416" name="Text Box 24"/>
            <p:cNvSpPr txBox="1">
              <a:spLocks noChangeArrowheads="1"/>
            </p:cNvSpPr>
            <p:nvPr/>
          </p:nvSpPr>
          <p:spPr bwMode="auto">
            <a:xfrm>
              <a:off x="1668463" y="261620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b="1">
                <a:latin typeface="Courier New" charset="0"/>
              </a:endParaRPr>
            </a:p>
          </p:txBody>
        </p:sp>
        <p:sp>
          <p:nvSpPr>
            <p:cNvPr id="17417" name="Text Box 25"/>
            <p:cNvSpPr txBox="1">
              <a:spLocks noChangeArrowheads="1"/>
            </p:cNvSpPr>
            <p:nvPr/>
          </p:nvSpPr>
          <p:spPr bwMode="auto">
            <a:xfrm>
              <a:off x="1668463" y="193675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b="1">
                <a:latin typeface="Courier New" charset="0"/>
              </a:endParaRPr>
            </a:p>
          </p:txBody>
        </p:sp>
        <p:sp>
          <p:nvSpPr>
            <p:cNvPr id="17418" name="Text Box 26"/>
            <p:cNvSpPr txBox="1">
              <a:spLocks noChangeArrowheads="1"/>
            </p:cNvSpPr>
            <p:nvPr/>
          </p:nvSpPr>
          <p:spPr bwMode="auto">
            <a:xfrm>
              <a:off x="1668463" y="125730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b="1">
                <a:latin typeface="Courier New" charset="0"/>
              </a:endParaRPr>
            </a:p>
          </p:txBody>
        </p:sp>
        <p:sp>
          <p:nvSpPr>
            <p:cNvPr id="17419" name="Text Box 27"/>
            <p:cNvSpPr txBox="1">
              <a:spLocks noChangeArrowheads="1"/>
            </p:cNvSpPr>
            <p:nvPr/>
          </p:nvSpPr>
          <p:spPr bwMode="auto">
            <a:xfrm>
              <a:off x="1668463" y="569913"/>
              <a:ext cx="2003425" cy="679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b="1">
                  <a:latin typeface="Courier New" charset="0"/>
                </a:rPr>
                <a:t>STACK</a:t>
              </a:r>
            </a:p>
          </p:txBody>
        </p:sp>
        <p:sp>
          <p:nvSpPr>
            <p:cNvPr id="2081" name="AutoShape 33"/>
            <p:cNvSpPr>
              <a:spLocks noChangeArrowheads="1"/>
            </p:cNvSpPr>
            <p:nvPr/>
          </p:nvSpPr>
          <p:spPr bwMode="auto">
            <a:xfrm flipH="1">
              <a:off x="3671888" y="5334000"/>
              <a:ext cx="1758950" cy="679450"/>
            </a:xfrm>
            <a:prstGeom prst="homePlate">
              <a:avLst>
                <a:gd name="adj" fmla="val 64720"/>
              </a:avLst>
            </a:prstGeom>
            <a:solidFill>
              <a:schemeClr val="accent1">
                <a:lumMod val="90000"/>
              </a:schemeClr>
            </a:solidFill>
            <a:ln w="9525">
              <a:solidFill>
                <a:schemeClr val="tx1"/>
              </a:solidFill>
              <a:miter lim="800000"/>
              <a:headEnd/>
              <a:tailEnd/>
            </a:ln>
            <a:effectLst/>
          </p:spPr>
          <p:txBody>
            <a:bodyPr anchor="ctr"/>
            <a:lstStyle/>
            <a:p>
              <a:pPr algn="ctr">
                <a:defRPr/>
              </a:pPr>
              <a:r>
                <a:rPr lang="en-US" b="1" dirty="0">
                  <a:solidFill>
                    <a:schemeClr val="bg1"/>
                  </a:solidFill>
                  <a:ea typeface="+mn-ea"/>
                </a:rPr>
                <a:t>From t registers</a:t>
              </a:r>
            </a:p>
          </p:txBody>
        </p:sp>
        <p:sp>
          <p:nvSpPr>
            <p:cNvPr id="2082" name="Text Box 34"/>
            <p:cNvSpPr txBox="1">
              <a:spLocks noChangeArrowheads="1"/>
            </p:cNvSpPr>
            <p:nvPr/>
          </p:nvSpPr>
          <p:spPr bwMode="auto">
            <a:xfrm>
              <a:off x="1668463" y="5334000"/>
              <a:ext cx="2003425" cy="679450"/>
            </a:xfrm>
            <a:prstGeom prst="rect">
              <a:avLst/>
            </a:prstGeom>
            <a:solidFill>
              <a:schemeClr val="accent1">
                <a:lumMod val="90000"/>
              </a:schemeClr>
            </a:solidFill>
            <a:ln w="38100">
              <a:solidFill>
                <a:schemeClr val="tx1"/>
              </a:solidFill>
              <a:miter lim="800000"/>
              <a:headEnd/>
              <a:tailEnd/>
            </a:ln>
            <a:effectLst/>
          </p:spPr>
          <p:txBody>
            <a:bodyPr/>
            <a:lstStyle/>
            <a:p>
              <a:pPr algn="ctr">
                <a:defRPr/>
              </a:pPr>
              <a:r>
                <a:rPr lang="en-US" b="1" dirty="0">
                  <a:solidFill>
                    <a:schemeClr val="bg1"/>
                  </a:solidFill>
                  <a:latin typeface="Courier New" pitchFamily="49" charset="0"/>
                  <a:ea typeface="+mn-ea"/>
                </a:rPr>
                <a:t>Saved t Registers</a:t>
              </a:r>
            </a:p>
          </p:txBody>
        </p:sp>
      </p:grpSp>
    </p:spTree>
    <p:extLst>
      <p:ext uri="{BB962C8B-B14F-4D97-AF65-F5344CB8AC3E}">
        <p14:creationId xmlns:p14="http://schemas.microsoft.com/office/powerpoint/2010/main" val="152661690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4" name="Group 14"/>
          <p:cNvGrpSpPr>
            <a:grpSpLocks/>
          </p:cNvGrpSpPr>
          <p:nvPr/>
        </p:nvGrpSpPr>
        <p:grpSpPr bwMode="auto">
          <a:xfrm>
            <a:off x="1716089" y="569914"/>
            <a:ext cx="8543925" cy="5443537"/>
            <a:chOff x="192088" y="569913"/>
            <a:chExt cx="8543925" cy="5443537"/>
          </a:xfrm>
        </p:grpSpPr>
        <p:sp>
          <p:nvSpPr>
            <p:cNvPr id="18435" name="Text Box 14"/>
            <p:cNvSpPr txBox="1">
              <a:spLocks noChangeArrowheads="1"/>
            </p:cNvSpPr>
            <p:nvPr/>
          </p:nvSpPr>
          <p:spPr bwMode="auto">
            <a:xfrm>
              <a:off x="4445000" y="909638"/>
              <a:ext cx="4291013" cy="1816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Bef>
                  <a:spcPct val="50000"/>
                </a:spcBef>
              </a:pPr>
              <a:r>
                <a:rPr lang="en-US" sz="2000" dirty="0"/>
                <a:t>Step 2.</a:t>
              </a:r>
            </a:p>
            <a:p>
              <a:pPr eaLnBrk="1" hangingPunct="1">
                <a:spcBef>
                  <a:spcPct val="50000"/>
                </a:spcBef>
              </a:pPr>
              <a:r>
                <a:rPr lang="en-US" dirty="0">
                  <a:solidFill>
                    <a:srgbClr val="0000FF"/>
                  </a:solidFill>
                </a:rPr>
                <a:t>Caller</a:t>
              </a:r>
              <a:r>
                <a:rPr lang="en-US" dirty="0"/>
                <a:t> places the parameters in a0-a2 (using the stack for additional parameters if needed).</a:t>
              </a:r>
            </a:p>
            <a:p>
              <a:pPr eaLnBrk="1" hangingPunct="1">
                <a:spcBef>
                  <a:spcPct val="50000"/>
                </a:spcBef>
              </a:pPr>
              <a:endParaRPr lang="en-US" sz="2000" dirty="0"/>
            </a:p>
          </p:txBody>
        </p:sp>
        <p:sp>
          <p:nvSpPr>
            <p:cNvPr id="18436" name="AutoShape 15"/>
            <p:cNvSpPr>
              <a:spLocks noChangeArrowheads="1"/>
            </p:cNvSpPr>
            <p:nvPr/>
          </p:nvSpPr>
          <p:spPr bwMode="auto">
            <a:xfrm>
              <a:off x="192088" y="4591050"/>
              <a:ext cx="1476375" cy="809625"/>
            </a:xfrm>
            <a:prstGeom prst="rightArrowCallout">
              <a:avLst>
                <a:gd name="adj1" fmla="val 25000"/>
                <a:gd name="adj2" fmla="val 25000"/>
                <a:gd name="adj3" fmla="val 30392"/>
                <a:gd name="adj4" fmla="val 66667"/>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b="1"/>
                <a:t>Stack</a:t>
              </a:r>
            </a:p>
            <a:p>
              <a:pPr algn="ctr"/>
              <a:r>
                <a:rPr lang="en-US" b="1"/>
                <a:t>Pointer</a:t>
              </a:r>
            </a:p>
          </p:txBody>
        </p:sp>
        <p:sp>
          <p:nvSpPr>
            <p:cNvPr id="18437" name="Text Box 17"/>
            <p:cNvSpPr txBox="1">
              <a:spLocks noChangeArrowheads="1"/>
            </p:cNvSpPr>
            <p:nvPr/>
          </p:nvSpPr>
          <p:spPr bwMode="auto">
            <a:xfrm>
              <a:off x="1668463" y="533400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b="1">
                  <a:latin typeface="Courier New" charset="0"/>
                </a:rPr>
                <a:t>Saved t Registers</a:t>
              </a:r>
            </a:p>
          </p:txBody>
        </p:sp>
        <p:sp>
          <p:nvSpPr>
            <p:cNvPr id="18438" name="Text Box 18"/>
            <p:cNvSpPr txBox="1">
              <a:spLocks noChangeArrowheads="1"/>
            </p:cNvSpPr>
            <p:nvPr/>
          </p:nvSpPr>
          <p:spPr bwMode="auto">
            <a:xfrm>
              <a:off x="1668463" y="397510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b="1">
                <a:latin typeface="Courier New" charset="0"/>
              </a:endParaRPr>
            </a:p>
          </p:txBody>
        </p:sp>
        <p:sp>
          <p:nvSpPr>
            <p:cNvPr id="18439" name="Text Box 19"/>
            <p:cNvSpPr txBox="1">
              <a:spLocks noChangeArrowheads="1"/>
            </p:cNvSpPr>
            <p:nvPr/>
          </p:nvSpPr>
          <p:spPr bwMode="auto">
            <a:xfrm>
              <a:off x="1668463" y="329565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b="1">
                <a:latin typeface="Courier New" charset="0"/>
              </a:endParaRPr>
            </a:p>
          </p:txBody>
        </p:sp>
        <p:sp>
          <p:nvSpPr>
            <p:cNvPr id="18440" name="Text Box 20"/>
            <p:cNvSpPr txBox="1">
              <a:spLocks noChangeArrowheads="1"/>
            </p:cNvSpPr>
            <p:nvPr/>
          </p:nvSpPr>
          <p:spPr bwMode="auto">
            <a:xfrm>
              <a:off x="1668463" y="261620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b="1">
                <a:latin typeface="Courier New" charset="0"/>
              </a:endParaRPr>
            </a:p>
          </p:txBody>
        </p:sp>
        <p:sp>
          <p:nvSpPr>
            <p:cNvPr id="18441" name="Text Box 21"/>
            <p:cNvSpPr txBox="1">
              <a:spLocks noChangeArrowheads="1"/>
            </p:cNvSpPr>
            <p:nvPr/>
          </p:nvSpPr>
          <p:spPr bwMode="auto">
            <a:xfrm>
              <a:off x="1668463" y="193675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b="1">
                <a:latin typeface="Courier New" charset="0"/>
              </a:endParaRPr>
            </a:p>
          </p:txBody>
        </p:sp>
        <p:sp>
          <p:nvSpPr>
            <p:cNvPr id="18442" name="Text Box 22"/>
            <p:cNvSpPr txBox="1">
              <a:spLocks noChangeArrowheads="1"/>
            </p:cNvSpPr>
            <p:nvPr/>
          </p:nvSpPr>
          <p:spPr bwMode="auto">
            <a:xfrm>
              <a:off x="1668463" y="125730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b="1">
                <a:latin typeface="Courier New" charset="0"/>
              </a:endParaRPr>
            </a:p>
          </p:txBody>
        </p:sp>
        <p:sp>
          <p:nvSpPr>
            <p:cNvPr id="3095" name="Text Box 23"/>
            <p:cNvSpPr txBox="1">
              <a:spLocks noChangeArrowheads="1"/>
            </p:cNvSpPr>
            <p:nvPr/>
          </p:nvSpPr>
          <p:spPr bwMode="auto">
            <a:xfrm>
              <a:off x="1668463" y="4654550"/>
              <a:ext cx="2003425" cy="679450"/>
            </a:xfrm>
            <a:prstGeom prst="rect">
              <a:avLst/>
            </a:prstGeom>
            <a:solidFill>
              <a:schemeClr val="accent1">
                <a:lumMod val="90000"/>
              </a:schemeClr>
            </a:solidFill>
            <a:ln w="38100">
              <a:solidFill>
                <a:schemeClr val="tx1"/>
              </a:solidFill>
              <a:miter lim="800000"/>
              <a:headEnd/>
              <a:tailEnd/>
            </a:ln>
            <a:effectLst/>
          </p:spPr>
          <p:txBody>
            <a:bodyPr/>
            <a:lstStyle/>
            <a:p>
              <a:pPr algn="ctr">
                <a:defRPr/>
              </a:pPr>
              <a:r>
                <a:rPr lang="en-US" b="1" dirty="0">
                  <a:solidFill>
                    <a:schemeClr val="bg1"/>
                  </a:solidFill>
                  <a:latin typeface="Courier New" pitchFamily="49" charset="0"/>
                  <a:ea typeface="+mn-ea"/>
                </a:rPr>
                <a:t>Additional parameters</a:t>
              </a:r>
            </a:p>
          </p:txBody>
        </p:sp>
        <p:sp>
          <p:nvSpPr>
            <p:cNvPr id="18444" name="Text Box 24"/>
            <p:cNvSpPr txBox="1">
              <a:spLocks noChangeArrowheads="1"/>
            </p:cNvSpPr>
            <p:nvPr/>
          </p:nvSpPr>
          <p:spPr bwMode="auto">
            <a:xfrm>
              <a:off x="1668463" y="569913"/>
              <a:ext cx="2003425" cy="679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b="1">
                  <a:latin typeface="Courier New" charset="0"/>
                </a:rPr>
                <a:t>STACK</a:t>
              </a:r>
            </a:p>
          </p:txBody>
        </p:sp>
        <p:sp>
          <p:nvSpPr>
            <p:cNvPr id="3098" name="AutoShape 26"/>
            <p:cNvSpPr>
              <a:spLocks noChangeArrowheads="1"/>
            </p:cNvSpPr>
            <p:nvPr/>
          </p:nvSpPr>
          <p:spPr bwMode="auto">
            <a:xfrm flipH="1">
              <a:off x="3671888" y="4670425"/>
              <a:ext cx="2016125" cy="679450"/>
            </a:xfrm>
            <a:prstGeom prst="homePlate">
              <a:avLst>
                <a:gd name="adj" fmla="val 74182"/>
              </a:avLst>
            </a:prstGeom>
            <a:solidFill>
              <a:schemeClr val="accent1">
                <a:lumMod val="90000"/>
              </a:schemeClr>
            </a:solidFill>
            <a:ln w="9525">
              <a:solidFill>
                <a:schemeClr val="tx1"/>
              </a:solidFill>
              <a:miter lim="800000"/>
              <a:headEnd/>
              <a:tailEnd/>
            </a:ln>
            <a:effectLst/>
          </p:spPr>
          <p:txBody>
            <a:bodyPr anchor="ctr"/>
            <a:lstStyle/>
            <a:p>
              <a:pPr algn="ctr">
                <a:defRPr/>
              </a:pPr>
              <a:r>
                <a:rPr lang="en-US" b="1" dirty="0">
                  <a:solidFill>
                    <a:schemeClr val="bg1"/>
                  </a:solidFill>
                  <a:ea typeface="+mn-ea"/>
                </a:rPr>
                <a:t>From function call</a:t>
              </a:r>
            </a:p>
          </p:txBody>
        </p:sp>
      </p:grpSp>
    </p:spTree>
    <p:extLst>
      <p:ext uri="{BB962C8B-B14F-4D97-AF65-F5344CB8AC3E}">
        <p14:creationId xmlns:p14="http://schemas.microsoft.com/office/powerpoint/2010/main" val="334207084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8" name="Group 13"/>
          <p:cNvGrpSpPr>
            <a:grpSpLocks/>
          </p:cNvGrpSpPr>
          <p:nvPr/>
        </p:nvGrpSpPr>
        <p:grpSpPr bwMode="auto">
          <a:xfrm>
            <a:off x="1716088" y="569914"/>
            <a:ext cx="8515350" cy="5443537"/>
            <a:chOff x="192088" y="569913"/>
            <a:chExt cx="8515350" cy="5443537"/>
          </a:xfrm>
        </p:grpSpPr>
        <p:sp>
          <p:nvSpPr>
            <p:cNvPr id="19459" name="Text Box 14"/>
            <p:cNvSpPr txBox="1">
              <a:spLocks noChangeArrowheads="1"/>
            </p:cNvSpPr>
            <p:nvPr/>
          </p:nvSpPr>
          <p:spPr bwMode="auto">
            <a:xfrm>
              <a:off x="4445000" y="909638"/>
              <a:ext cx="4262438" cy="1158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4763" indent="-4763"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Bef>
                  <a:spcPct val="50000"/>
                </a:spcBef>
              </a:pPr>
              <a:r>
                <a:rPr lang="en-US" sz="2000" dirty="0"/>
                <a:t>Step 3.</a:t>
              </a:r>
            </a:p>
            <a:p>
              <a:pPr eaLnBrk="1" hangingPunct="1">
                <a:spcBef>
                  <a:spcPct val="50000"/>
                </a:spcBef>
              </a:pPr>
              <a:r>
                <a:rPr lang="en-US" sz="2000" dirty="0">
                  <a:solidFill>
                    <a:srgbClr val="0000FF"/>
                  </a:solidFill>
                </a:rPr>
                <a:t>Caller</a:t>
              </a:r>
              <a:r>
                <a:rPr lang="en-US" sz="2000" dirty="0"/>
                <a:t> allocates space for any additional return values on the stack </a:t>
              </a:r>
            </a:p>
          </p:txBody>
        </p:sp>
        <p:sp>
          <p:nvSpPr>
            <p:cNvPr id="19460" name="AutoShape 15"/>
            <p:cNvSpPr>
              <a:spLocks noChangeArrowheads="1"/>
            </p:cNvSpPr>
            <p:nvPr/>
          </p:nvSpPr>
          <p:spPr bwMode="auto">
            <a:xfrm>
              <a:off x="192088" y="3905250"/>
              <a:ext cx="1476375" cy="809625"/>
            </a:xfrm>
            <a:prstGeom prst="rightArrowCallout">
              <a:avLst>
                <a:gd name="adj1" fmla="val 25000"/>
                <a:gd name="adj2" fmla="val 25000"/>
                <a:gd name="adj3" fmla="val 30392"/>
                <a:gd name="adj4" fmla="val 66667"/>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b="1"/>
                <a:t>Stack</a:t>
              </a:r>
            </a:p>
            <a:p>
              <a:pPr algn="ctr"/>
              <a:r>
                <a:rPr lang="en-US" b="1"/>
                <a:t>Pointer</a:t>
              </a:r>
            </a:p>
          </p:txBody>
        </p:sp>
        <p:sp>
          <p:nvSpPr>
            <p:cNvPr id="19461" name="Text Box 19"/>
            <p:cNvSpPr txBox="1">
              <a:spLocks noChangeArrowheads="1"/>
            </p:cNvSpPr>
            <p:nvPr/>
          </p:nvSpPr>
          <p:spPr bwMode="auto">
            <a:xfrm>
              <a:off x="1668463" y="329565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b="1">
                <a:latin typeface="Courier New" charset="0"/>
              </a:endParaRPr>
            </a:p>
          </p:txBody>
        </p:sp>
        <p:sp>
          <p:nvSpPr>
            <p:cNvPr id="19462" name="Text Box 20"/>
            <p:cNvSpPr txBox="1">
              <a:spLocks noChangeArrowheads="1"/>
            </p:cNvSpPr>
            <p:nvPr/>
          </p:nvSpPr>
          <p:spPr bwMode="auto">
            <a:xfrm>
              <a:off x="1668463" y="261620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b="1">
                <a:latin typeface="Courier New" charset="0"/>
              </a:endParaRPr>
            </a:p>
          </p:txBody>
        </p:sp>
        <p:sp>
          <p:nvSpPr>
            <p:cNvPr id="19463" name="Text Box 21"/>
            <p:cNvSpPr txBox="1">
              <a:spLocks noChangeArrowheads="1"/>
            </p:cNvSpPr>
            <p:nvPr/>
          </p:nvSpPr>
          <p:spPr bwMode="auto">
            <a:xfrm>
              <a:off x="1668463" y="193675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b="1">
                <a:latin typeface="Courier New" charset="0"/>
              </a:endParaRPr>
            </a:p>
          </p:txBody>
        </p:sp>
        <p:sp>
          <p:nvSpPr>
            <p:cNvPr id="19464" name="Text Box 22"/>
            <p:cNvSpPr txBox="1">
              <a:spLocks noChangeArrowheads="1"/>
            </p:cNvSpPr>
            <p:nvPr/>
          </p:nvSpPr>
          <p:spPr bwMode="auto">
            <a:xfrm>
              <a:off x="1668463" y="125730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b="1">
                <a:latin typeface="Courier New" charset="0"/>
              </a:endParaRPr>
            </a:p>
          </p:txBody>
        </p:sp>
        <p:sp>
          <p:nvSpPr>
            <p:cNvPr id="19465" name="Text Box 24"/>
            <p:cNvSpPr txBox="1">
              <a:spLocks noChangeArrowheads="1"/>
            </p:cNvSpPr>
            <p:nvPr/>
          </p:nvSpPr>
          <p:spPr bwMode="auto">
            <a:xfrm>
              <a:off x="1668463" y="569913"/>
              <a:ext cx="2003425" cy="679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b="1">
                  <a:latin typeface="Courier New" charset="0"/>
                </a:rPr>
                <a:t>STACK</a:t>
              </a:r>
            </a:p>
          </p:txBody>
        </p:sp>
        <p:sp>
          <p:nvSpPr>
            <p:cNvPr id="4121" name="Text Box 25"/>
            <p:cNvSpPr txBox="1">
              <a:spLocks noChangeArrowheads="1"/>
            </p:cNvSpPr>
            <p:nvPr/>
          </p:nvSpPr>
          <p:spPr bwMode="auto">
            <a:xfrm>
              <a:off x="1668463" y="3975100"/>
              <a:ext cx="2003425" cy="679450"/>
            </a:xfrm>
            <a:prstGeom prst="rect">
              <a:avLst/>
            </a:prstGeom>
            <a:solidFill>
              <a:schemeClr val="accent1">
                <a:lumMod val="90000"/>
              </a:schemeClr>
            </a:solidFill>
            <a:ln w="38100">
              <a:solidFill>
                <a:schemeClr val="tx1"/>
              </a:solidFill>
              <a:miter lim="800000"/>
              <a:headEnd/>
              <a:tailEnd/>
            </a:ln>
            <a:effectLst/>
          </p:spPr>
          <p:txBody>
            <a:bodyPr/>
            <a:lstStyle/>
            <a:p>
              <a:pPr algn="ctr">
                <a:defRPr/>
              </a:pPr>
              <a:r>
                <a:rPr lang="en-US" b="1" dirty="0">
                  <a:solidFill>
                    <a:schemeClr val="bg1"/>
                  </a:solidFill>
                  <a:latin typeface="Courier New" pitchFamily="49" charset="0"/>
                  <a:ea typeface="+mn-ea"/>
                </a:rPr>
                <a:t>Additional return values</a:t>
              </a:r>
            </a:p>
          </p:txBody>
        </p:sp>
        <p:sp>
          <p:nvSpPr>
            <p:cNvPr id="19467" name="Text Box 26"/>
            <p:cNvSpPr txBox="1">
              <a:spLocks noChangeArrowheads="1"/>
            </p:cNvSpPr>
            <p:nvPr/>
          </p:nvSpPr>
          <p:spPr bwMode="auto">
            <a:xfrm>
              <a:off x="1668463" y="533400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b="1">
                  <a:latin typeface="Courier New" charset="0"/>
                </a:rPr>
                <a:t>Saved t Registers</a:t>
              </a:r>
            </a:p>
          </p:txBody>
        </p:sp>
        <p:sp>
          <p:nvSpPr>
            <p:cNvPr id="19468" name="Text Box 27"/>
            <p:cNvSpPr txBox="1">
              <a:spLocks noChangeArrowheads="1"/>
            </p:cNvSpPr>
            <p:nvPr/>
          </p:nvSpPr>
          <p:spPr bwMode="auto">
            <a:xfrm>
              <a:off x="1668463" y="465455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b="1" dirty="0">
                  <a:latin typeface="Courier New" charset="0"/>
                </a:rPr>
                <a:t>Additional parameters</a:t>
              </a:r>
            </a:p>
          </p:txBody>
        </p:sp>
      </p:grpSp>
    </p:spTree>
    <p:extLst>
      <p:ext uri="{BB962C8B-B14F-4D97-AF65-F5344CB8AC3E}">
        <p14:creationId xmlns:p14="http://schemas.microsoft.com/office/powerpoint/2010/main" val="141847682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2" name="Group 14"/>
          <p:cNvGrpSpPr>
            <a:grpSpLocks/>
          </p:cNvGrpSpPr>
          <p:nvPr/>
        </p:nvGrpSpPr>
        <p:grpSpPr bwMode="auto">
          <a:xfrm>
            <a:off x="1716089" y="569914"/>
            <a:ext cx="7896225" cy="5443537"/>
            <a:chOff x="192088" y="569913"/>
            <a:chExt cx="7896225" cy="5443537"/>
          </a:xfrm>
        </p:grpSpPr>
        <p:sp>
          <p:nvSpPr>
            <p:cNvPr id="20483" name="Text Box 14"/>
            <p:cNvSpPr txBox="1">
              <a:spLocks noChangeArrowheads="1"/>
            </p:cNvSpPr>
            <p:nvPr/>
          </p:nvSpPr>
          <p:spPr bwMode="auto">
            <a:xfrm>
              <a:off x="4445000" y="909638"/>
              <a:ext cx="3643313" cy="11695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4763" indent="-4763"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Bef>
                  <a:spcPct val="50000"/>
                </a:spcBef>
              </a:pPr>
              <a:r>
                <a:rPr lang="en-US" sz="2000" dirty="0"/>
                <a:t>Step 4.</a:t>
              </a:r>
            </a:p>
            <a:p>
              <a:pPr eaLnBrk="1" hangingPunct="1">
                <a:spcBef>
                  <a:spcPct val="50000"/>
                </a:spcBef>
              </a:pPr>
              <a:r>
                <a:rPr lang="en-US" sz="2000" dirty="0">
                  <a:solidFill>
                    <a:srgbClr val="0000FF"/>
                  </a:solidFill>
                </a:rPr>
                <a:t>Caller</a:t>
              </a:r>
              <a:r>
                <a:rPr lang="en-US" sz="2000" dirty="0"/>
                <a:t> saves previous return address currently in </a:t>
              </a:r>
              <a:r>
                <a:rPr lang="en-US" sz="2000" dirty="0" err="1"/>
                <a:t>ra</a:t>
              </a:r>
              <a:r>
                <a:rPr lang="en-US" sz="2000" dirty="0"/>
                <a:t> </a:t>
              </a:r>
            </a:p>
          </p:txBody>
        </p:sp>
        <p:sp>
          <p:nvSpPr>
            <p:cNvPr id="20484" name="AutoShape 15"/>
            <p:cNvSpPr>
              <a:spLocks noChangeArrowheads="1"/>
            </p:cNvSpPr>
            <p:nvPr/>
          </p:nvSpPr>
          <p:spPr bwMode="auto">
            <a:xfrm>
              <a:off x="192088" y="3219450"/>
              <a:ext cx="1476375" cy="809625"/>
            </a:xfrm>
            <a:prstGeom prst="rightArrowCallout">
              <a:avLst>
                <a:gd name="adj1" fmla="val 25000"/>
                <a:gd name="adj2" fmla="val 25000"/>
                <a:gd name="adj3" fmla="val 30392"/>
                <a:gd name="adj4" fmla="val 66667"/>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b="1"/>
                <a:t>Stack</a:t>
              </a:r>
            </a:p>
            <a:p>
              <a:pPr algn="ctr"/>
              <a:r>
                <a:rPr lang="en-US" b="1"/>
                <a:t>Pointer</a:t>
              </a:r>
            </a:p>
          </p:txBody>
        </p:sp>
        <p:sp>
          <p:nvSpPr>
            <p:cNvPr id="5138" name="Text Box 18"/>
            <p:cNvSpPr txBox="1">
              <a:spLocks noChangeArrowheads="1"/>
            </p:cNvSpPr>
            <p:nvPr/>
          </p:nvSpPr>
          <p:spPr bwMode="auto">
            <a:xfrm>
              <a:off x="1668463" y="3295650"/>
              <a:ext cx="2003425" cy="679450"/>
            </a:xfrm>
            <a:prstGeom prst="rect">
              <a:avLst/>
            </a:prstGeom>
            <a:solidFill>
              <a:schemeClr val="accent1">
                <a:lumMod val="90000"/>
              </a:schemeClr>
            </a:solidFill>
            <a:ln w="38100">
              <a:solidFill>
                <a:schemeClr val="tx1"/>
              </a:solidFill>
              <a:miter lim="800000"/>
              <a:headEnd/>
              <a:tailEnd/>
            </a:ln>
            <a:effectLst/>
          </p:spPr>
          <p:txBody>
            <a:bodyPr/>
            <a:lstStyle/>
            <a:p>
              <a:pPr algn="ctr">
                <a:defRPr/>
              </a:pPr>
              <a:r>
                <a:rPr lang="en-US" b="1" dirty="0" err="1">
                  <a:solidFill>
                    <a:schemeClr val="bg1"/>
                  </a:solidFill>
                  <a:latin typeface="Courier New" pitchFamily="49" charset="0"/>
                  <a:ea typeface="+mn-ea"/>
                </a:rPr>
                <a:t>Prev</a:t>
              </a:r>
              <a:r>
                <a:rPr lang="en-US" b="1" dirty="0">
                  <a:solidFill>
                    <a:schemeClr val="bg1"/>
                  </a:solidFill>
                  <a:latin typeface="Courier New" pitchFamily="49" charset="0"/>
                  <a:ea typeface="+mn-ea"/>
                </a:rPr>
                <a:t> Return address</a:t>
              </a:r>
            </a:p>
          </p:txBody>
        </p:sp>
        <p:sp>
          <p:nvSpPr>
            <p:cNvPr id="20486" name="Text Box 20"/>
            <p:cNvSpPr txBox="1">
              <a:spLocks noChangeArrowheads="1"/>
            </p:cNvSpPr>
            <p:nvPr/>
          </p:nvSpPr>
          <p:spPr bwMode="auto">
            <a:xfrm>
              <a:off x="1668463" y="261620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b="1">
                <a:latin typeface="Courier New" charset="0"/>
              </a:endParaRPr>
            </a:p>
          </p:txBody>
        </p:sp>
        <p:sp>
          <p:nvSpPr>
            <p:cNvPr id="20487" name="Text Box 21"/>
            <p:cNvSpPr txBox="1">
              <a:spLocks noChangeArrowheads="1"/>
            </p:cNvSpPr>
            <p:nvPr/>
          </p:nvSpPr>
          <p:spPr bwMode="auto">
            <a:xfrm>
              <a:off x="1668463" y="193675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b="1">
                <a:latin typeface="Courier New" charset="0"/>
              </a:endParaRPr>
            </a:p>
          </p:txBody>
        </p:sp>
        <p:sp>
          <p:nvSpPr>
            <p:cNvPr id="20488" name="Text Box 22"/>
            <p:cNvSpPr txBox="1">
              <a:spLocks noChangeArrowheads="1"/>
            </p:cNvSpPr>
            <p:nvPr/>
          </p:nvSpPr>
          <p:spPr bwMode="auto">
            <a:xfrm>
              <a:off x="1668463" y="125730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b="1">
                <a:latin typeface="Courier New" charset="0"/>
              </a:endParaRPr>
            </a:p>
          </p:txBody>
        </p:sp>
        <p:sp>
          <p:nvSpPr>
            <p:cNvPr id="20489" name="Text Box 24"/>
            <p:cNvSpPr txBox="1">
              <a:spLocks noChangeArrowheads="1"/>
            </p:cNvSpPr>
            <p:nvPr/>
          </p:nvSpPr>
          <p:spPr bwMode="auto">
            <a:xfrm>
              <a:off x="1668463" y="569913"/>
              <a:ext cx="2003425" cy="679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b="1">
                  <a:latin typeface="Courier New" charset="0"/>
                </a:rPr>
                <a:t>STACK</a:t>
              </a:r>
            </a:p>
          </p:txBody>
        </p:sp>
        <p:sp>
          <p:nvSpPr>
            <p:cNvPr id="20490" name="Text Box 25"/>
            <p:cNvSpPr txBox="1">
              <a:spLocks noChangeArrowheads="1"/>
            </p:cNvSpPr>
            <p:nvPr/>
          </p:nvSpPr>
          <p:spPr bwMode="auto">
            <a:xfrm>
              <a:off x="1668463" y="397510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b="1">
                  <a:latin typeface="Courier New" charset="0"/>
                </a:rPr>
                <a:t>Additional return values</a:t>
              </a:r>
            </a:p>
          </p:txBody>
        </p:sp>
        <p:sp>
          <p:nvSpPr>
            <p:cNvPr id="5146" name="AutoShape 26"/>
            <p:cNvSpPr>
              <a:spLocks noChangeArrowheads="1"/>
            </p:cNvSpPr>
            <p:nvPr/>
          </p:nvSpPr>
          <p:spPr bwMode="auto">
            <a:xfrm flipH="1">
              <a:off x="3671888" y="3297238"/>
              <a:ext cx="1758950" cy="679450"/>
            </a:xfrm>
            <a:prstGeom prst="homePlate">
              <a:avLst>
                <a:gd name="adj" fmla="val 64720"/>
              </a:avLst>
            </a:prstGeom>
            <a:solidFill>
              <a:schemeClr val="accent1">
                <a:lumMod val="90000"/>
              </a:schemeClr>
            </a:solidFill>
            <a:ln w="9525">
              <a:solidFill>
                <a:schemeClr val="tx1"/>
              </a:solidFill>
              <a:miter lim="800000"/>
              <a:headEnd/>
              <a:tailEnd/>
            </a:ln>
            <a:effectLst/>
          </p:spPr>
          <p:txBody>
            <a:bodyPr anchor="ctr"/>
            <a:lstStyle/>
            <a:p>
              <a:pPr algn="ctr">
                <a:defRPr/>
              </a:pPr>
              <a:r>
                <a:rPr lang="en-US" b="1">
                  <a:solidFill>
                    <a:schemeClr val="bg1"/>
                  </a:solidFill>
                  <a:ea typeface="+mn-ea"/>
                </a:rPr>
                <a:t>From ra</a:t>
              </a:r>
            </a:p>
          </p:txBody>
        </p:sp>
        <p:sp>
          <p:nvSpPr>
            <p:cNvPr id="20492" name="Text Box 27"/>
            <p:cNvSpPr txBox="1">
              <a:spLocks noChangeArrowheads="1"/>
            </p:cNvSpPr>
            <p:nvPr/>
          </p:nvSpPr>
          <p:spPr bwMode="auto">
            <a:xfrm>
              <a:off x="1668463" y="533400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b="1">
                  <a:latin typeface="Courier New" charset="0"/>
                </a:rPr>
                <a:t>Saved t Registers</a:t>
              </a:r>
            </a:p>
          </p:txBody>
        </p:sp>
        <p:sp>
          <p:nvSpPr>
            <p:cNvPr id="20493" name="Text Box 28"/>
            <p:cNvSpPr txBox="1">
              <a:spLocks noChangeArrowheads="1"/>
            </p:cNvSpPr>
            <p:nvPr/>
          </p:nvSpPr>
          <p:spPr bwMode="auto">
            <a:xfrm>
              <a:off x="1668463" y="465455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b="1" dirty="0">
                  <a:latin typeface="Courier New" charset="0"/>
                </a:rPr>
                <a:t>Additional parameters</a:t>
              </a:r>
            </a:p>
          </p:txBody>
        </p:sp>
      </p:grpSp>
      <p:sp>
        <p:nvSpPr>
          <p:cNvPr id="2" name="TextBox 1"/>
          <p:cNvSpPr txBox="1"/>
          <p:nvPr/>
        </p:nvSpPr>
        <p:spPr>
          <a:xfrm>
            <a:off x="7248071" y="3297238"/>
            <a:ext cx="1378858" cy="369332"/>
          </a:xfrm>
          <a:prstGeom prst="rect">
            <a:avLst/>
          </a:prstGeom>
          <a:noFill/>
        </p:spPr>
        <p:txBody>
          <a:bodyPr wrap="square" rtlCol="0">
            <a:spAutoFit/>
          </a:bodyPr>
          <a:lstStyle/>
          <a:p>
            <a:r>
              <a:rPr lang="en-US" dirty="0">
                <a:solidFill>
                  <a:srgbClr val="FF2929"/>
                </a:solidFill>
              </a:rPr>
              <a:t>Why?</a:t>
            </a:r>
          </a:p>
        </p:txBody>
      </p:sp>
    </p:spTree>
    <p:extLst>
      <p:ext uri="{BB962C8B-B14F-4D97-AF65-F5344CB8AC3E}">
        <p14:creationId xmlns:p14="http://schemas.microsoft.com/office/powerpoint/2010/main" val="1068847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06" name="Group 14"/>
          <p:cNvGrpSpPr>
            <a:grpSpLocks/>
          </p:cNvGrpSpPr>
          <p:nvPr/>
        </p:nvGrpSpPr>
        <p:grpSpPr bwMode="auto">
          <a:xfrm>
            <a:off x="1716089" y="569914"/>
            <a:ext cx="7896225" cy="5443537"/>
            <a:chOff x="192088" y="569913"/>
            <a:chExt cx="7896225" cy="5443537"/>
          </a:xfrm>
        </p:grpSpPr>
        <p:sp>
          <p:nvSpPr>
            <p:cNvPr id="14" name="Rectangle 13"/>
            <p:cNvSpPr/>
            <p:nvPr/>
          </p:nvSpPr>
          <p:spPr>
            <a:xfrm>
              <a:off x="4445000" y="1414463"/>
              <a:ext cx="3643313" cy="806450"/>
            </a:xfrm>
            <a:prstGeom prst="rect">
              <a:avLst/>
            </a:prstGeom>
            <a:solidFill>
              <a:schemeClr val="accent1">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508" name="Text Box 2"/>
            <p:cNvSpPr txBox="1">
              <a:spLocks noChangeArrowheads="1"/>
            </p:cNvSpPr>
            <p:nvPr/>
          </p:nvSpPr>
          <p:spPr bwMode="auto">
            <a:xfrm>
              <a:off x="4445000" y="909638"/>
              <a:ext cx="3643313" cy="1311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4763" indent="-4763"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Bef>
                  <a:spcPct val="50000"/>
                </a:spcBef>
              </a:pPr>
              <a:r>
                <a:rPr lang="en-US" sz="2000" dirty="0"/>
                <a:t>Step 5.</a:t>
              </a:r>
            </a:p>
            <a:p>
              <a:pPr eaLnBrk="1" hangingPunct="1">
                <a:spcBef>
                  <a:spcPct val="50000"/>
                </a:spcBef>
              </a:pPr>
              <a:r>
                <a:rPr lang="en-US" sz="2000" dirty="0">
                  <a:solidFill>
                    <a:srgbClr val="C3C5D1"/>
                  </a:solidFill>
                </a:rPr>
                <a:t>Caller </a:t>
              </a:r>
              <a:r>
                <a:rPr lang="en-US" sz="2000" dirty="0">
                  <a:solidFill>
                    <a:schemeClr val="bg1"/>
                  </a:solidFill>
                </a:rPr>
                <a:t>executes JALR at, </a:t>
              </a:r>
              <a:r>
                <a:rPr lang="en-US" sz="2000" dirty="0" err="1">
                  <a:solidFill>
                    <a:schemeClr val="bg1"/>
                  </a:solidFill>
                </a:rPr>
                <a:t>ra</a:t>
              </a:r>
              <a:endParaRPr lang="en-US" sz="2000" dirty="0">
                <a:solidFill>
                  <a:schemeClr val="bg1"/>
                </a:solidFill>
              </a:endParaRPr>
            </a:p>
            <a:p>
              <a:pPr eaLnBrk="1" hangingPunct="1">
                <a:spcBef>
                  <a:spcPct val="50000"/>
                </a:spcBef>
              </a:pPr>
              <a:r>
                <a:rPr lang="en-US" sz="2000" dirty="0">
                  <a:solidFill>
                    <a:schemeClr val="bg1"/>
                  </a:solidFill>
                </a:rPr>
                <a:t>(no effect on stack)</a:t>
              </a:r>
            </a:p>
          </p:txBody>
        </p:sp>
        <p:sp>
          <p:nvSpPr>
            <p:cNvPr id="21509" name="AutoShape 3"/>
            <p:cNvSpPr>
              <a:spLocks noChangeArrowheads="1"/>
            </p:cNvSpPr>
            <p:nvPr/>
          </p:nvSpPr>
          <p:spPr bwMode="auto">
            <a:xfrm>
              <a:off x="192088" y="3219450"/>
              <a:ext cx="1476375" cy="809625"/>
            </a:xfrm>
            <a:prstGeom prst="rightArrowCallout">
              <a:avLst>
                <a:gd name="adj1" fmla="val 25000"/>
                <a:gd name="adj2" fmla="val 25000"/>
                <a:gd name="adj3" fmla="val 30392"/>
                <a:gd name="adj4" fmla="val 66667"/>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b="1"/>
                <a:t>Stack</a:t>
              </a:r>
            </a:p>
            <a:p>
              <a:pPr algn="ctr"/>
              <a:r>
                <a:rPr lang="en-US" b="1"/>
                <a:t>Pointer</a:t>
              </a:r>
            </a:p>
          </p:txBody>
        </p:sp>
        <p:sp>
          <p:nvSpPr>
            <p:cNvPr id="21510" name="Text Box 6"/>
            <p:cNvSpPr txBox="1">
              <a:spLocks noChangeArrowheads="1"/>
            </p:cNvSpPr>
            <p:nvPr/>
          </p:nvSpPr>
          <p:spPr bwMode="auto">
            <a:xfrm>
              <a:off x="1668463" y="261620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b="1">
                <a:latin typeface="Courier New" charset="0"/>
              </a:endParaRPr>
            </a:p>
          </p:txBody>
        </p:sp>
        <p:sp>
          <p:nvSpPr>
            <p:cNvPr id="21511" name="Text Box 7"/>
            <p:cNvSpPr txBox="1">
              <a:spLocks noChangeArrowheads="1"/>
            </p:cNvSpPr>
            <p:nvPr/>
          </p:nvSpPr>
          <p:spPr bwMode="auto">
            <a:xfrm>
              <a:off x="1668463" y="193675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b="1">
                <a:latin typeface="Courier New" charset="0"/>
              </a:endParaRPr>
            </a:p>
          </p:txBody>
        </p:sp>
        <p:sp>
          <p:nvSpPr>
            <p:cNvPr id="21512" name="Text Box 8"/>
            <p:cNvSpPr txBox="1">
              <a:spLocks noChangeArrowheads="1"/>
            </p:cNvSpPr>
            <p:nvPr/>
          </p:nvSpPr>
          <p:spPr bwMode="auto">
            <a:xfrm>
              <a:off x="1668463" y="125730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b="1">
                <a:latin typeface="Courier New" charset="0"/>
              </a:endParaRPr>
            </a:p>
          </p:txBody>
        </p:sp>
        <p:sp>
          <p:nvSpPr>
            <p:cNvPr id="21513" name="Text Box 10"/>
            <p:cNvSpPr txBox="1">
              <a:spLocks noChangeArrowheads="1"/>
            </p:cNvSpPr>
            <p:nvPr/>
          </p:nvSpPr>
          <p:spPr bwMode="auto">
            <a:xfrm>
              <a:off x="1668463" y="569913"/>
              <a:ext cx="2003425" cy="679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b="1">
                  <a:latin typeface="Courier New" charset="0"/>
                </a:rPr>
                <a:t>STACK</a:t>
              </a:r>
            </a:p>
          </p:txBody>
        </p:sp>
        <p:sp>
          <p:nvSpPr>
            <p:cNvPr id="21514" name="Text Box 13"/>
            <p:cNvSpPr txBox="1">
              <a:spLocks noChangeArrowheads="1"/>
            </p:cNvSpPr>
            <p:nvPr/>
          </p:nvSpPr>
          <p:spPr bwMode="auto">
            <a:xfrm>
              <a:off x="1668463" y="329565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b="1">
                  <a:latin typeface="Courier New" charset="0"/>
                </a:rPr>
                <a:t>Prev Return address</a:t>
              </a:r>
            </a:p>
          </p:txBody>
        </p:sp>
        <p:sp>
          <p:nvSpPr>
            <p:cNvPr id="21515" name="Text Box 15"/>
            <p:cNvSpPr txBox="1">
              <a:spLocks noChangeArrowheads="1"/>
            </p:cNvSpPr>
            <p:nvPr/>
          </p:nvSpPr>
          <p:spPr bwMode="auto">
            <a:xfrm>
              <a:off x="1668463" y="397510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b="1">
                  <a:latin typeface="Courier New" charset="0"/>
                </a:rPr>
                <a:t>Additional return values</a:t>
              </a:r>
            </a:p>
          </p:txBody>
        </p:sp>
        <p:sp>
          <p:nvSpPr>
            <p:cNvPr id="21516" name="Text Box 16"/>
            <p:cNvSpPr txBox="1">
              <a:spLocks noChangeArrowheads="1"/>
            </p:cNvSpPr>
            <p:nvPr/>
          </p:nvSpPr>
          <p:spPr bwMode="auto">
            <a:xfrm>
              <a:off x="1668463" y="533400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b="1">
                  <a:latin typeface="Courier New" charset="0"/>
                </a:rPr>
                <a:t>Saved t Registers</a:t>
              </a:r>
            </a:p>
          </p:txBody>
        </p:sp>
        <p:sp>
          <p:nvSpPr>
            <p:cNvPr id="21517" name="Text Box 17"/>
            <p:cNvSpPr txBox="1">
              <a:spLocks noChangeArrowheads="1"/>
            </p:cNvSpPr>
            <p:nvPr/>
          </p:nvSpPr>
          <p:spPr bwMode="auto">
            <a:xfrm>
              <a:off x="1668463" y="465455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b="1" dirty="0">
                  <a:latin typeface="Courier New" charset="0"/>
                </a:rPr>
                <a:t>Additional parameters</a:t>
              </a:r>
            </a:p>
          </p:txBody>
        </p:sp>
      </p:grpSp>
    </p:spTree>
    <p:extLst>
      <p:ext uri="{BB962C8B-B14F-4D97-AF65-F5344CB8AC3E}">
        <p14:creationId xmlns:p14="http://schemas.microsoft.com/office/powerpoint/2010/main" val="299732616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30" name="Group 14"/>
          <p:cNvGrpSpPr>
            <a:grpSpLocks/>
          </p:cNvGrpSpPr>
          <p:nvPr/>
        </p:nvGrpSpPr>
        <p:grpSpPr bwMode="auto">
          <a:xfrm>
            <a:off x="1716088" y="569914"/>
            <a:ext cx="8515350" cy="5443537"/>
            <a:chOff x="192088" y="569913"/>
            <a:chExt cx="8515350" cy="5443537"/>
          </a:xfrm>
        </p:grpSpPr>
        <p:sp>
          <p:nvSpPr>
            <p:cNvPr id="22531" name="Text Box 14"/>
            <p:cNvSpPr txBox="1">
              <a:spLocks noChangeArrowheads="1"/>
            </p:cNvSpPr>
            <p:nvPr/>
          </p:nvSpPr>
          <p:spPr bwMode="auto">
            <a:xfrm>
              <a:off x="4445000" y="909638"/>
              <a:ext cx="4262438" cy="1463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4763" indent="-4763"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Bef>
                  <a:spcPct val="50000"/>
                </a:spcBef>
              </a:pPr>
              <a:r>
                <a:rPr lang="en-US" sz="2000" dirty="0"/>
                <a:t>Step 6.</a:t>
              </a:r>
            </a:p>
            <a:p>
              <a:pPr eaLnBrk="1" hangingPunct="1">
                <a:spcBef>
                  <a:spcPct val="50000"/>
                </a:spcBef>
              </a:pPr>
              <a:r>
                <a:rPr lang="en-US" sz="2000" dirty="0" err="1">
                  <a:solidFill>
                    <a:srgbClr val="008000"/>
                  </a:solidFill>
                </a:rPr>
                <a:t>Callee</a:t>
              </a:r>
              <a:r>
                <a:rPr lang="en-US" sz="2000" dirty="0">
                  <a:solidFill>
                    <a:srgbClr val="008000"/>
                  </a:solidFill>
                </a:rPr>
                <a:t> </a:t>
              </a:r>
              <a:r>
                <a:rPr lang="en-US" sz="2000" dirty="0"/>
                <a:t>saves any of registers s0-s2 that it plans to use during its execution on the stack. </a:t>
              </a:r>
            </a:p>
          </p:txBody>
        </p:sp>
        <p:sp>
          <p:nvSpPr>
            <p:cNvPr id="22532" name="AutoShape 15"/>
            <p:cNvSpPr>
              <a:spLocks noChangeArrowheads="1"/>
            </p:cNvSpPr>
            <p:nvPr/>
          </p:nvSpPr>
          <p:spPr bwMode="auto">
            <a:xfrm>
              <a:off x="192088" y="2547938"/>
              <a:ext cx="1476375" cy="809625"/>
            </a:xfrm>
            <a:prstGeom prst="rightArrowCallout">
              <a:avLst>
                <a:gd name="adj1" fmla="val 25000"/>
                <a:gd name="adj2" fmla="val 25000"/>
                <a:gd name="adj3" fmla="val 30392"/>
                <a:gd name="adj4" fmla="val 66667"/>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b="1"/>
                <a:t>Stack</a:t>
              </a:r>
            </a:p>
            <a:p>
              <a:pPr algn="ctr"/>
              <a:r>
                <a:rPr lang="en-US" b="1"/>
                <a:t>Pointer</a:t>
              </a:r>
            </a:p>
          </p:txBody>
        </p:sp>
        <p:sp>
          <p:nvSpPr>
            <p:cNvPr id="6164" name="Text Box 20"/>
            <p:cNvSpPr txBox="1">
              <a:spLocks noChangeArrowheads="1"/>
            </p:cNvSpPr>
            <p:nvPr/>
          </p:nvSpPr>
          <p:spPr bwMode="auto">
            <a:xfrm>
              <a:off x="1668463" y="2616200"/>
              <a:ext cx="2003425" cy="679450"/>
            </a:xfrm>
            <a:prstGeom prst="rect">
              <a:avLst/>
            </a:prstGeom>
            <a:solidFill>
              <a:schemeClr val="accent1">
                <a:lumMod val="90000"/>
              </a:schemeClr>
            </a:solidFill>
            <a:ln w="38100" algn="ctr">
              <a:solidFill>
                <a:schemeClr val="tx1"/>
              </a:solidFill>
              <a:miter lim="800000"/>
              <a:headEnd/>
              <a:tailEnd/>
            </a:ln>
            <a:effectLst/>
          </p:spPr>
          <p:txBody>
            <a:bodyPr/>
            <a:lstStyle/>
            <a:p>
              <a:pPr algn="ctr">
                <a:defRPr/>
              </a:pPr>
              <a:r>
                <a:rPr lang="en-US" b="1" dirty="0">
                  <a:solidFill>
                    <a:schemeClr val="bg1"/>
                  </a:solidFill>
                  <a:latin typeface="Courier New" pitchFamily="49" charset="0"/>
                  <a:ea typeface="+mn-ea"/>
                </a:rPr>
                <a:t>Saved s Registers</a:t>
              </a:r>
            </a:p>
          </p:txBody>
        </p:sp>
        <p:sp>
          <p:nvSpPr>
            <p:cNvPr id="22534" name="Text Box 21"/>
            <p:cNvSpPr txBox="1">
              <a:spLocks noChangeArrowheads="1"/>
            </p:cNvSpPr>
            <p:nvPr/>
          </p:nvSpPr>
          <p:spPr bwMode="auto">
            <a:xfrm>
              <a:off x="1668463" y="193675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b="1">
                <a:latin typeface="Courier New" charset="0"/>
              </a:endParaRPr>
            </a:p>
          </p:txBody>
        </p:sp>
        <p:sp>
          <p:nvSpPr>
            <p:cNvPr id="22535" name="Text Box 22"/>
            <p:cNvSpPr txBox="1">
              <a:spLocks noChangeArrowheads="1"/>
            </p:cNvSpPr>
            <p:nvPr/>
          </p:nvSpPr>
          <p:spPr bwMode="auto">
            <a:xfrm>
              <a:off x="1668463" y="125730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b="1">
                <a:latin typeface="Courier New" charset="0"/>
              </a:endParaRPr>
            </a:p>
          </p:txBody>
        </p:sp>
        <p:sp>
          <p:nvSpPr>
            <p:cNvPr id="22536" name="Text Box 24"/>
            <p:cNvSpPr txBox="1">
              <a:spLocks noChangeArrowheads="1"/>
            </p:cNvSpPr>
            <p:nvPr/>
          </p:nvSpPr>
          <p:spPr bwMode="auto">
            <a:xfrm>
              <a:off x="1668463" y="569913"/>
              <a:ext cx="2003425" cy="679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b="1">
                  <a:latin typeface="Courier New" charset="0"/>
                </a:rPr>
                <a:t>STACK</a:t>
              </a:r>
            </a:p>
          </p:txBody>
        </p:sp>
        <p:sp>
          <p:nvSpPr>
            <p:cNvPr id="22537" name="Text Box 26"/>
            <p:cNvSpPr txBox="1">
              <a:spLocks noChangeArrowheads="1"/>
            </p:cNvSpPr>
            <p:nvPr/>
          </p:nvSpPr>
          <p:spPr bwMode="auto">
            <a:xfrm>
              <a:off x="1668463" y="329565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b="1">
                  <a:latin typeface="Courier New" charset="0"/>
                </a:rPr>
                <a:t>Prev Return address</a:t>
              </a:r>
            </a:p>
          </p:txBody>
        </p:sp>
        <p:sp>
          <p:nvSpPr>
            <p:cNvPr id="22538" name="Text Box 28"/>
            <p:cNvSpPr txBox="1">
              <a:spLocks noChangeArrowheads="1"/>
            </p:cNvSpPr>
            <p:nvPr/>
          </p:nvSpPr>
          <p:spPr bwMode="auto">
            <a:xfrm>
              <a:off x="1668463" y="397510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b="1">
                  <a:latin typeface="Courier New" charset="0"/>
                </a:rPr>
                <a:t>Additional return values</a:t>
              </a:r>
            </a:p>
          </p:txBody>
        </p:sp>
        <p:sp>
          <p:nvSpPr>
            <p:cNvPr id="6173" name="AutoShape 29"/>
            <p:cNvSpPr>
              <a:spLocks noChangeArrowheads="1"/>
            </p:cNvSpPr>
            <p:nvPr/>
          </p:nvSpPr>
          <p:spPr bwMode="auto">
            <a:xfrm flipH="1">
              <a:off x="3671888" y="2611438"/>
              <a:ext cx="1758950" cy="679450"/>
            </a:xfrm>
            <a:prstGeom prst="homePlate">
              <a:avLst>
                <a:gd name="adj" fmla="val 64720"/>
              </a:avLst>
            </a:prstGeom>
            <a:solidFill>
              <a:schemeClr val="accent1">
                <a:lumMod val="90000"/>
              </a:schemeClr>
            </a:solidFill>
            <a:ln w="9525">
              <a:solidFill>
                <a:schemeClr val="tx1"/>
              </a:solidFill>
              <a:miter lim="800000"/>
              <a:headEnd/>
              <a:tailEnd/>
            </a:ln>
            <a:effectLst/>
          </p:spPr>
          <p:txBody>
            <a:bodyPr anchor="ctr"/>
            <a:lstStyle/>
            <a:p>
              <a:pPr algn="ctr">
                <a:defRPr/>
              </a:pPr>
              <a:r>
                <a:rPr lang="en-US" b="1" dirty="0">
                  <a:solidFill>
                    <a:schemeClr val="bg1"/>
                  </a:solidFill>
                  <a:ea typeface="+mn-ea"/>
                </a:rPr>
                <a:t>From s</a:t>
              </a:r>
            </a:p>
            <a:p>
              <a:pPr algn="ctr">
                <a:defRPr/>
              </a:pPr>
              <a:r>
                <a:rPr lang="en-US" b="1" dirty="0">
                  <a:solidFill>
                    <a:schemeClr val="bg1"/>
                  </a:solidFill>
                  <a:ea typeface="+mn-ea"/>
                </a:rPr>
                <a:t>registers</a:t>
              </a:r>
            </a:p>
          </p:txBody>
        </p:sp>
        <p:sp>
          <p:nvSpPr>
            <p:cNvPr id="22540" name="Text Box 30"/>
            <p:cNvSpPr txBox="1">
              <a:spLocks noChangeArrowheads="1"/>
            </p:cNvSpPr>
            <p:nvPr/>
          </p:nvSpPr>
          <p:spPr bwMode="auto">
            <a:xfrm>
              <a:off x="1668463" y="533400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b="1">
                  <a:latin typeface="Courier New" charset="0"/>
                </a:rPr>
                <a:t>Saved t Registers</a:t>
              </a:r>
            </a:p>
          </p:txBody>
        </p:sp>
        <p:sp>
          <p:nvSpPr>
            <p:cNvPr id="22541" name="Text Box 31"/>
            <p:cNvSpPr txBox="1">
              <a:spLocks noChangeArrowheads="1"/>
            </p:cNvSpPr>
            <p:nvPr/>
          </p:nvSpPr>
          <p:spPr bwMode="auto">
            <a:xfrm>
              <a:off x="1668463" y="465455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b="1" dirty="0">
                  <a:latin typeface="Courier New" charset="0"/>
                </a:rPr>
                <a:t>Additional parameters</a:t>
              </a:r>
            </a:p>
          </p:txBody>
        </p:sp>
      </p:grpSp>
    </p:spTree>
    <p:extLst>
      <p:ext uri="{BB962C8B-B14F-4D97-AF65-F5344CB8AC3E}">
        <p14:creationId xmlns:p14="http://schemas.microsoft.com/office/powerpoint/2010/main" val="7806083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554" name="Group 13"/>
          <p:cNvGrpSpPr>
            <a:grpSpLocks/>
          </p:cNvGrpSpPr>
          <p:nvPr/>
        </p:nvGrpSpPr>
        <p:grpSpPr bwMode="auto">
          <a:xfrm>
            <a:off x="1716089" y="569914"/>
            <a:ext cx="7896225" cy="5443537"/>
            <a:chOff x="192088" y="569913"/>
            <a:chExt cx="7896225" cy="5443537"/>
          </a:xfrm>
        </p:grpSpPr>
        <p:sp>
          <p:nvSpPr>
            <p:cNvPr id="23555" name="Text Box 14"/>
            <p:cNvSpPr txBox="1">
              <a:spLocks noChangeArrowheads="1"/>
            </p:cNvSpPr>
            <p:nvPr/>
          </p:nvSpPr>
          <p:spPr bwMode="auto">
            <a:xfrm>
              <a:off x="4445000" y="909638"/>
              <a:ext cx="3643313" cy="1158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4763" indent="-4763"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Bef>
                  <a:spcPct val="50000"/>
                </a:spcBef>
              </a:pPr>
              <a:r>
                <a:rPr lang="en-US" sz="2000" dirty="0"/>
                <a:t>Step 7.</a:t>
              </a:r>
            </a:p>
            <a:p>
              <a:pPr eaLnBrk="1" hangingPunct="1">
                <a:spcBef>
                  <a:spcPct val="50000"/>
                </a:spcBef>
              </a:pPr>
              <a:r>
                <a:rPr lang="en-US" sz="2000" dirty="0" err="1">
                  <a:solidFill>
                    <a:srgbClr val="008000"/>
                  </a:solidFill>
                </a:rPr>
                <a:t>Callee</a:t>
              </a:r>
              <a:r>
                <a:rPr lang="en-US" sz="2000" dirty="0">
                  <a:solidFill>
                    <a:srgbClr val="008000"/>
                  </a:solidFill>
                </a:rPr>
                <a:t> </a:t>
              </a:r>
              <a:r>
                <a:rPr lang="en-US" sz="2000" dirty="0"/>
                <a:t>allocates space for any local variables on the stack </a:t>
              </a:r>
            </a:p>
          </p:txBody>
        </p:sp>
        <p:sp>
          <p:nvSpPr>
            <p:cNvPr id="23556" name="AutoShape 15"/>
            <p:cNvSpPr>
              <a:spLocks noChangeArrowheads="1"/>
            </p:cNvSpPr>
            <p:nvPr/>
          </p:nvSpPr>
          <p:spPr bwMode="auto">
            <a:xfrm>
              <a:off x="192088" y="1862138"/>
              <a:ext cx="1476375" cy="809625"/>
            </a:xfrm>
            <a:prstGeom prst="rightArrowCallout">
              <a:avLst>
                <a:gd name="adj1" fmla="val 25000"/>
                <a:gd name="adj2" fmla="val 25000"/>
                <a:gd name="adj3" fmla="val 30392"/>
                <a:gd name="adj4" fmla="val 66667"/>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b="1"/>
                <a:t>Stack</a:t>
              </a:r>
            </a:p>
            <a:p>
              <a:pPr algn="ctr"/>
              <a:r>
                <a:rPr lang="en-US" b="1"/>
                <a:t>Pointer</a:t>
              </a:r>
            </a:p>
          </p:txBody>
        </p:sp>
        <p:sp>
          <p:nvSpPr>
            <p:cNvPr id="8212" name="Text Box 20"/>
            <p:cNvSpPr txBox="1">
              <a:spLocks noChangeArrowheads="1"/>
            </p:cNvSpPr>
            <p:nvPr/>
          </p:nvSpPr>
          <p:spPr bwMode="auto">
            <a:xfrm>
              <a:off x="1668463" y="1936750"/>
              <a:ext cx="2003425" cy="679450"/>
            </a:xfrm>
            <a:prstGeom prst="rect">
              <a:avLst/>
            </a:prstGeom>
            <a:solidFill>
              <a:schemeClr val="accent1">
                <a:lumMod val="90000"/>
              </a:schemeClr>
            </a:solidFill>
            <a:ln w="38100">
              <a:solidFill>
                <a:schemeClr val="tx1"/>
              </a:solidFill>
              <a:miter lim="800000"/>
              <a:headEnd/>
              <a:tailEnd/>
            </a:ln>
            <a:effectLst/>
          </p:spPr>
          <p:txBody>
            <a:bodyPr/>
            <a:lstStyle/>
            <a:p>
              <a:pPr algn="ctr">
                <a:defRPr/>
              </a:pPr>
              <a:r>
                <a:rPr lang="en-US" b="1" dirty="0">
                  <a:solidFill>
                    <a:schemeClr val="bg1"/>
                  </a:solidFill>
                  <a:latin typeface="Courier New" pitchFamily="49" charset="0"/>
                  <a:ea typeface="+mn-ea"/>
                </a:rPr>
                <a:t>Local variables</a:t>
              </a:r>
            </a:p>
          </p:txBody>
        </p:sp>
        <p:sp>
          <p:nvSpPr>
            <p:cNvPr id="23558" name="Text Box 21"/>
            <p:cNvSpPr txBox="1">
              <a:spLocks noChangeArrowheads="1"/>
            </p:cNvSpPr>
            <p:nvPr/>
          </p:nvSpPr>
          <p:spPr bwMode="auto">
            <a:xfrm>
              <a:off x="1668463" y="125730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b="1">
                <a:latin typeface="Courier New" charset="0"/>
              </a:endParaRPr>
            </a:p>
          </p:txBody>
        </p:sp>
        <p:sp>
          <p:nvSpPr>
            <p:cNvPr id="23559" name="Text Box 23"/>
            <p:cNvSpPr txBox="1">
              <a:spLocks noChangeArrowheads="1"/>
            </p:cNvSpPr>
            <p:nvPr/>
          </p:nvSpPr>
          <p:spPr bwMode="auto">
            <a:xfrm>
              <a:off x="1668463" y="569913"/>
              <a:ext cx="2003425" cy="679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b="1">
                  <a:latin typeface="Courier New" charset="0"/>
                </a:rPr>
                <a:t>STACK</a:t>
              </a:r>
            </a:p>
          </p:txBody>
        </p:sp>
        <p:sp>
          <p:nvSpPr>
            <p:cNvPr id="23560" name="Text Box 24"/>
            <p:cNvSpPr txBox="1">
              <a:spLocks noChangeArrowheads="1"/>
            </p:cNvSpPr>
            <p:nvPr/>
          </p:nvSpPr>
          <p:spPr bwMode="auto">
            <a:xfrm>
              <a:off x="1668463" y="261620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b="1">
                  <a:latin typeface="Courier New" charset="0"/>
                </a:rPr>
                <a:t>Saved s Registers</a:t>
              </a:r>
            </a:p>
          </p:txBody>
        </p:sp>
        <p:sp>
          <p:nvSpPr>
            <p:cNvPr id="23561" name="Text Box 26"/>
            <p:cNvSpPr txBox="1">
              <a:spLocks noChangeArrowheads="1"/>
            </p:cNvSpPr>
            <p:nvPr/>
          </p:nvSpPr>
          <p:spPr bwMode="auto">
            <a:xfrm>
              <a:off x="1668463" y="329565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b="1">
                  <a:latin typeface="Courier New" charset="0"/>
                </a:rPr>
                <a:t>Prev Return address</a:t>
              </a:r>
            </a:p>
          </p:txBody>
        </p:sp>
        <p:sp>
          <p:nvSpPr>
            <p:cNvPr id="23562" name="Text Box 28"/>
            <p:cNvSpPr txBox="1">
              <a:spLocks noChangeArrowheads="1"/>
            </p:cNvSpPr>
            <p:nvPr/>
          </p:nvSpPr>
          <p:spPr bwMode="auto">
            <a:xfrm>
              <a:off x="1668463" y="397510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b="1">
                  <a:latin typeface="Courier New" charset="0"/>
                </a:rPr>
                <a:t>Additional return values</a:t>
              </a:r>
            </a:p>
          </p:txBody>
        </p:sp>
        <p:sp>
          <p:nvSpPr>
            <p:cNvPr id="23563" name="Text Box 29"/>
            <p:cNvSpPr txBox="1">
              <a:spLocks noChangeArrowheads="1"/>
            </p:cNvSpPr>
            <p:nvPr/>
          </p:nvSpPr>
          <p:spPr bwMode="auto">
            <a:xfrm>
              <a:off x="1668463" y="533400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b="1">
                  <a:latin typeface="Courier New" charset="0"/>
                </a:rPr>
                <a:t>Saved t Registers</a:t>
              </a:r>
            </a:p>
          </p:txBody>
        </p:sp>
        <p:sp>
          <p:nvSpPr>
            <p:cNvPr id="23564" name="Text Box 30"/>
            <p:cNvSpPr txBox="1">
              <a:spLocks noChangeArrowheads="1"/>
            </p:cNvSpPr>
            <p:nvPr/>
          </p:nvSpPr>
          <p:spPr bwMode="auto">
            <a:xfrm>
              <a:off x="1668463" y="465455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b="1" dirty="0">
                  <a:latin typeface="Courier New" charset="0"/>
                </a:rPr>
                <a:t>Additional parameters</a:t>
              </a:r>
            </a:p>
          </p:txBody>
        </p:sp>
      </p:grpSp>
    </p:spTree>
    <p:extLst>
      <p:ext uri="{BB962C8B-B14F-4D97-AF65-F5344CB8AC3E}">
        <p14:creationId xmlns:p14="http://schemas.microsoft.com/office/powerpoint/2010/main" val="218011502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78" name="Group 15"/>
          <p:cNvGrpSpPr>
            <a:grpSpLocks/>
          </p:cNvGrpSpPr>
          <p:nvPr/>
        </p:nvGrpSpPr>
        <p:grpSpPr bwMode="auto">
          <a:xfrm>
            <a:off x="1716089" y="569914"/>
            <a:ext cx="7896225" cy="5443537"/>
            <a:chOff x="192088" y="569913"/>
            <a:chExt cx="7896225" cy="5443537"/>
          </a:xfrm>
        </p:grpSpPr>
        <p:sp>
          <p:nvSpPr>
            <p:cNvPr id="24579" name="Text Box 14"/>
            <p:cNvSpPr txBox="1">
              <a:spLocks noChangeArrowheads="1"/>
            </p:cNvSpPr>
            <p:nvPr/>
          </p:nvSpPr>
          <p:spPr bwMode="auto">
            <a:xfrm>
              <a:off x="4445000" y="909638"/>
              <a:ext cx="3643313" cy="1463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4763" indent="-4763"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Bef>
                  <a:spcPct val="50000"/>
                </a:spcBef>
              </a:pPr>
              <a:r>
                <a:rPr lang="en-US" sz="2000" dirty="0"/>
                <a:t>Step 8.</a:t>
              </a:r>
            </a:p>
            <a:p>
              <a:pPr eaLnBrk="1" hangingPunct="1">
                <a:spcBef>
                  <a:spcPct val="50000"/>
                </a:spcBef>
              </a:pPr>
              <a:r>
                <a:rPr lang="en-US" sz="2000" dirty="0"/>
                <a:t>Prior to return, </a:t>
              </a:r>
              <a:r>
                <a:rPr lang="en-US" sz="2000" dirty="0" err="1">
                  <a:solidFill>
                    <a:srgbClr val="008000"/>
                  </a:solidFill>
                </a:rPr>
                <a:t>Callee</a:t>
              </a:r>
              <a:r>
                <a:rPr lang="en-US" sz="2000" dirty="0">
                  <a:solidFill>
                    <a:srgbClr val="008000"/>
                  </a:solidFill>
                </a:rPr>
                <a:t> </a:t>
              </a:r>
              <a:r>
                <a:rPr lang="en-US" sz="2000" dirty="0"/>
                <a:t>restores any saved s0-s2 registers from the stack  </a:t>
              </a:r>
            </a:p>
          </p:txBody>
        </p:sp>
        <p:sp>
          <p:nvSpPr>
            <p:cNvPr id="24580" name="AutoShape 15"/>
            <p:cNvSpPr>
              <a:spLocks noChangeArrowheads="1"/>
            </p:cNvSpPr>
            <p:nvPr/>
          </p:nvSpPr>
          <p:spPr bwMode="auto">
            <a:xfrm>
              <a:off x="192088" y="2519363"/>
              <a:ext cx="1476375" cy="809625"/>
            </a:xfrm>
            <a:prstGeom prst="rightArrowCallout">
              <a:avLst>
                <a:gd name="adj1" fmla="val 25000"/>
                <a:gd name="adj2" fmla="val 25000"/>
                <a:gd name="adj3" fmla="val 30392"/>
                <a:gd name="adj4" fmla="val 66667"/>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b="1"/>
                <a:t>Stack</a:t>
              </a:r>
            </a:p>
            <a:p>
              <a:pPr algn="ctr"/>
              <a:r>
                <a:rPr lang="en-US" b="1"/>
                <a:t>Pointer</a:t>
              </a:r>
            </a:p>
          </p:txBody>
        </p:sp>
        <p:sp>
          <p:nvSpPr>
            <p:cNvPr id="24581" name="Text Box 22"/>
            <p:cNvSpPr txBox="1">
              <a:spLocks noChangeArrowheads="1"/>
            </p:cNvSpPr>
            <p:nvPr/>
          </p:nvSpPr>
          <p:spPr bwMode="auto">
            <a:xfrm>
              <a:off x="1668463" y="125730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b="1">
                <a:latin typeface="Courier New" charset="0"/>
              </a:endParaRPr>
            </a:p>
          </p:txBody>
        </p:sp>
        <p:sp>
          <p:nvSpPr>
            <p:cNvPr id="24582" name="Text Box 24"/>
            <p:cNvSpPr txBox="1">
              <a:spLocks noChangeArrowheads="1"/>
            </p:cNvSpPr>
            <p:nvPr/>
          </p:nvSpPr>
          <p:spPr bwMode="auto">
            <a:xfrm>
              <a:off x="1668463" y="569913"/>
              <a:ext cx="2003425" cy="679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b="1">
                  <a:latin typeface="Courier New" charset="0"/>
                </a:rPr>
                <a:t>STACK</a:t>
              </a:r>
            </a:p>
          </p:txBody>
        </p:sp>
        <p:sp>
          <p:nvSpPr>
            <p:cNvPr id="24583" name="Text Box 31"/>
            <p:cNvSpPr txBox="1">
              <a:spLocks noChangeArrowheads="1"/>
            </p:cNvSpPr>
            <p:nvPr/>
          </p:nvSpPr>
          <p:spPr bwMode="auto">
            <a:xfrm>
              <a:off x="1668463" y="193675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b="1">
                <a:latin typeface="Courier New" charset="0"/>
              </a:endParaRPr>
            </a:p>
          </p:txBody>
        </p:sp>
        <p:sp>
          <p:nvSpPr>
            <p:cNvPr id="9248" name="Text Box 32"/>
            <p:cNvSpPr txBox="1">
              <a:spLocks noChangeArrowheads="1"/>
            </p:cNvSpPr>
            <p:nvPr/>
          </p:nvSpPr>
          <p:spPr bwMode="auto">
            <a:xfrm>
              <a:off x="1668463" y="2616200"/>
              <a:ext cx="2003425" cy="679450"/>
            </a:xfrm>
            <a:prstGeom prst="rect">
              <a:avLst/>
            </a:prstGeom>
            <a:solidFill>
              <a:schemeClr val="accent1">
                <a:lumMod val="90000"/>
              </a:schemeClr>
            </a:solidFill>
            <a:ln w="38100" algn="ctr">
              <a:solidFill>
                <a:schemeClr val="tx1"/>
              </a:solidFill>
              <a:miter lim="800000"/>
              <a:headEnd/>
              <a:tailEnd/>
            </a:ln>
            <a:effectLst/>
          </p:spPr>
          <p:txBody>
            <a:bodyPr/>
            <a:lstStyle/>
            <a:p>
              <a:pPr algn="ctr">
                <a:defRPr/>
              </a:pPr>
              <a:r>
                <a:rPr lang="en-US" b="1" dirty="0">
                  <a:solidFill>
                    <a:schemeClr val="bg1"/>
                  </a:solidFill>
                  <a:latin typeface="Courier New" pitchFamily="49" charset="0"/>
                  <a:ea typeface="+mn-ea"/>
                </a:rPr>
                <a:t>Saved s Registers</a:t>
              </a:r>
            </a:p>
          </p:txBody>
        </p:sp>
        <p:sp>
          <p:nvSpPr>
            <p:cNvPr id="24585" name="Text Box 34"/>
            <p:cNvSpPr txBox="1">
              <a:spLocks noChangeArrowheads="1"/>
            </p:cNvSpPr>
            <p:nvPr/>
          </p:nvSpPr>
          <p:spPr bwMode="auto">
            <a:xfrm>
              <a:off x="1668463" y="329565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b="1">
                  <a:latin typeface="Courier New" charset="0"/>
                </a:rPr>
                <a:t>Prev Return address</a:t>
              </a:r>
            </a:p>
          </p:txBody>
        </p:sp>
        <p:sp>
          <p:nvSpPr>
            <p:cNvPr id="24586" name="Text Box 36"/>
            <p:cNvSpPr txBox="1">
              <a:spLocks noChangeArrowheads="1"/>
            </p:cNvSpPr>
            <p:nvPr/>
          </p:nvSpPr>
          <p:spPr bwMode="auto">
            <a:xfrm>
              <a:off x="1668463" y="397510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b="1">
                  <a:latin typeface="Courier New" charset="0"/>
                </a:rPr>
                <a:t>Additional return values</a:t>
              </a:r>
            </a:p>
          </p:txBody>
        </p:sp>
        <p:sp>
          <p:nvSpPr>
            <p:cNvPr id="9253" name="AutoShape 37"/>
            <p:cNvSpPr>
              <a:spLocks noChangeArrowheads="1"/>
            </p:cNvSpPr>
            <p:nvPr/>
          </p:nvSpPr>
          <p:spPr bwMode="auto">
            <a:xfrm>
              <a:off x="3671888" y="2616200"/>
              <a:ext cx="1758950" cy="679450"/>
            </a:xfrm>
            <a:prstGeom prst="homePlate">
              <a:avLst>
                <a:gd name="adj" fmla="val 64720"/>
              </a:avLst>
            </a:prstGeom>
            <a:solidFill>
              <a:schemeClr val="accent1">
                <a:lumMod val="90000"/>
              </a:schemeClr>
            </a:solidFill>
            <a:ln w="9525">
              <a:solidFill>
                <a:schemeClr val="tx1"/>
              </a:solidFill>
              <a:miter lim="800000"/>
              <a:headEnd/>
              <a:tailEnd/>
            </a:ln>
            <a:effectLst/>
          </p:spPr>
          <p:txBody>
            <a:bodyPr wrap="none" anchor="ctr"/>
            <a:lstStyle/>
            <a:p>
              <a:pPr algn="ctr">
                <a:defRPr/>
              </a:pPr>
              <a:r>
                <a:rPr lang="en-US" b="1" dirty="0">
                  <a:solidFill>
                    <a:schemeClr val="bg1"/>
                  </a:solidFill>
                  <a:ea typeface="+mn-ea"/>
                </a:rPr>
                <a:t>To S</a:t>
              </a:r>
            </a:p>
            <a:p>
              <a:pPr algn="ctr">
                <a:defRPr/>
              </a:pPr>
              <a:r>
                <a:rPr lang="en-US" b="1" dirty="0">
                  <a:solidFill>
                    <a:schemeClr val="bg1"/>
                  </a:solidFill>
                  <a:ea typeface="+mn-ea"/>
                </a:rPr>
                <a:t>registers</a:t>
              </a:r>
            </a:p>
          </p:txBody>
        </p:sp>
        <p:sp>
          <p:nvSpPr>
            <p:cNvPr id="24588" name="Text Box 38"/>
            <p:cNvSpPr txBox="1">
              <a:spLocks noChangeArrowheads="1"/>
            </p:cNvSpPr>
            <p:nvPr/>
          </p:nvSpPr>
          <p:spPr bwMode="auto">
            <a:xfrm>
              <a:off x="1668463" y="533400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b="1">
                  <a:latin typeface="Courier New" charset="0"/>
                </a:rPr>
                <a:t>Saved t Registers</a:t>
              </a:r>
            </a:p>
          </p:txBody>
        </p:sp>
        <p:sp>
          <p:nvSpPr>
            <p:cNvPr id="24589" name="Text Box 39"/>
            <p:cNvSpPr txBox="1">
              <a:spLocks noChangeArrowheads="1"/>
            </p:cNvSpPr>
            <p:nvPr/>
          </p:nvSpPr>
          <p:spPr bwMode="auto">
            <a:xfrm>
              <a:off x="1668463" y="465455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b="1" dirty="0">
                  <a:latin typeface="Courier New" charset="0"/>
                </a:rPr>
                <a:t>Additional parameters</a:t>
              </a:r>
            </a:p>
          </p:txBody>
        </p:sp>
      </p:grpSp>
    </p:spTree>
    <p:extLst>
      <p:ext uri="{BB962C8B-B14F-4D97-AF65-F5344CB8AC3E}">
        <p14:creationId xmlns:p14="http://schemas.microsoft.com/office/powerpoint/2010/main" val="310782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Arithmetic/Logical Expressions</a:t>
            </a:r>
          </a:p>
        </p:txBody>
      </p:sp>
      <p:sp>
        <p:nvSpPr>
          <p:cNvPr id="3" name="Content Placeholder 2"/>
          <p:cNvSpPr>
            <a:spLocks noGrp="1"/>
          </p:cNvSpPr>
          <p:nvPr>
            <p:ph idx="1"/>
          </p:nvPr>
        </p:nvSpPr>
        <p:spPr>
          <a:xfrm>
            <a:off x="3305504" y="3943525"/>
            <a:ext cx="7076747" cy="2784975"/>
          </a:xfrm>
        </p:spPr>
        <p:txBody>
          <a:bodyPr>
            <a:normAutofit fontScale="92500"/>
          </a:bodyPr>
          <a:lstStyle/>
          <a:p>
            <a:pPr marL="0" indent="0">
              <a:buNone/>
            </a:pPr>
            <a:r>
              <a:rPr lang="en-US" dirty="0"/>
              <a:t>Start thinking like a compiler writer</a:t>
            </a:r>
          </a:p>
          <a:p>
            <a:pPr marL="457200" lvl="1" indent="0">
              <a:buNone/>
            </a:pPr>
            <a:r>
              <a:rPr lang="en-US" dirty="0">
                <a:sym typeface="Wingdings"/>
              </a:rPr>
              <a:t> </a:t>
            </a:r>
            <a:r>
              <a:rPr lang="en-US" dirty="0"/>
              <a:t>What instructions are needed for each HLL construct?</a:t>
            </a:r>
          </a:p>
          <a:p>
            <a:pPr marL="457200" lvl="1" indent="0">
              <a:buNone/>
            </a:pPr>
            <a:r>
              <a:rPr lang="en-US" dirty="0"/>
              <a:t>c = a + b</a:t>
            </a:r>
          </a:p>
          <a:p>
            <a:pPr marL="457200" lvl="1" indent="0">
              <a:buNone/>
            </a:pPr>
            <a:r>
              <a:rPr lang="en-US" dirty="0"/>
              <a:t>   becomes</a:t>
            </a:r>
          </a:p>
          <a:p>
            <a:pPr marL="457200" lvl="1" indent="0">
              <a:buNone/>
            </a:pPr>
            <a:r>
              <a:rPr lang="en-US" dirty="0"/>
              <a:t>add   c, a, b</a:t>
            </a:r>
          </a:p>
          <a:p>
            <a:pPr lvl="1">
              <a:buFont typeface="Wingdings" charset="0"/>
              <a:buChar char="è"/>
            </a:pPr>
            <a:r>
              <a:rPr lang="en-US" dirty="0">
                <a:sym typeface="Wingdings"/>
              </a:rPr>
              <a:t>memory operands</a:t>
            </a:r>
          </a:p>
          <a:p>
            <a:pPr lvl="1">
              <a:buFont typeface="Wingdings" charset="0"/>
              <a:buChar char="è"/>
            </a:pPr>
            <a:r>
              <a:rPr lang="en-US" dirty="0">
                <a:sym typeface="Wingdings"/>
              </a:rPr>
              <a:t>memory addressing mode</a:t>
            </a:r>
            <a:endParaRPr lang="en-US" dirty="0"/>
          </a:p>
        </p:txBody>
      </p:sp>
      <p:sp>
        <p:nvSpPr>
          <p:cNvPr id="4" name="Oval Callout 3"/>
          <p:cNvSpPr/>
          <p:nvPr/>
        </p:nvSpPr>
        <p:spPr>
          <a:xfrm>
            <a:off x="5133694" y="4868137"/>
            <a:ext cx="3052642" cy="712954"/>
          </a:xfrm>
          <a:prstGeom prst="wedgeEllipseCallout">
            <a:avLst>
              <a:gd name="adj1" fmla="val -50760"/>
              <a:gd name="adj2" fmla="val 5351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What do you call these?</a:t>
            </a:r>
          </a:p>
        </p:txBody>
      </p:sp>
      <p:sp>
        <p:nvSpPr>
          <p:cNvPr id="5" name="Oval Callout 4"/>
          <p:cNvSpPr/>
          <p:nvPr/>
        </p:nvSpPr>
        <p:spPr>
          <a:xfrm>
            <a:off x="5133694" y="5767191"/>
            <a:ext cx="3052642" cy="560273"/>
          </a:xfrm>
          <a:prstGeom prst="wedgeEllipseCallout">
            <a:avLst>
              <a:gd name="adj1" fmla="val -51855"/>
              <a:gd name="adj2" fmla="val -6358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Where are they?</a:t>
            </a:r>
          </a:p>
        </p:txBody>
      </p:sp>
      <p:grpSp>
        <p:nvGrpSpPr>
          <p:cNvPr id="6" name="Group 5"/>
          <p:cNvGrpSpPr>
            <a:grpSpLocks noChangeAspect="1"/>
          </p:cNvGrpSpPr>
          <p:nvPr/>
        </p:nvGrpSpPr>
        <p:grpSpPr bwMode="auto">
          <a:xfrm>
            <a:off x="4292600" y="1725393"/>
            <a:ext cx="3657600" cy="2082800"/>
            <a:chOff x="2805" y="1500"/>
            <a:chExt cx="7200" cy="4217"/>
          </a:xfrm>
        </p:grpSpPr>
        <p:sp>
          <p:nvSpPr>
            <p:cNvPr id="7" name="AutoShape 6"/>
            <p:cNvSpPr>
              <a:spLocks noChangeAspect="1" noChangeArrowheads="1"/>
            </p:cNvSpPr>
            <p:nvPr/>
          </p:nvSpPr>
          <p:spPr bwMode="auto">
            <a:xfrm>
              <a:off x="2805" y="1500"/>
              <a:ext cx="7200" cy="421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b="1"/>
            </a:p>
          </p:txBody>
        </p:sp>
        <p:sp>
          <p:nvSpPr>
            <p:cNvPr id="8" name="Text Box 7"/>
            <p:cNvSpPr txBox="1">
              <a:spLocks noChangeArrowheads="1"/>
            </p:cNvSpPr>
            <p:nvPr/>
          </p:nvSpPr>
          <p:spPr bwMode="auto">
            <a:xfrm>
              <a:off x="3020" y="2268"/>
              <a:ext cx="1720" cy="4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1265" tIns="30632" rIns="61265" bIns="30632">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sz="1200" b="1">
                  <a:solidFill>
                    <a:srgbClr val="000000"/>
                  </a:solidFill>
                </a:rPr>
                <a:t>Processor</a:t>
              </a:r>
              <a:endParaRPr lang="en-US" b="1"/>
            </a:p>
          </p:txBody>
        </p:sp>
        <p:sp>
          <p:nvSpPr>
            <p:cNvPr id="9" name="Oval 8"/>
            <p:cNvSpPr>
              <a:spLocks noChangeArrowheads="1"/>
            </p:cNvSpPr>
            <p:nvPr/>
          </p:nvSpPr>
          <p:spPr bwMode="auto">
            <a:xfrm>
              <a:off x="2805" y="1500"/>
              <a:ext cx="2100" cy="2263"/>
            </a:xfrm>
            <a:prstGeom prst="ellipse">
              <a:avLst/>
            </a:prstGeom>
            <a:noFill/>
            <a:ln w="9525">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0" name="Text Box 9"/>
            <p:cNvSpPr txBox="1">
              <a:spLocks noChangeArrowheads="1"/>
            </p:cNvSpPr>
            <p:nvPr/>
          </p:nvSpPr>
          <p:spPr bwMode="auto">
            <a:xfrm>
              <a:off x="7805" y="2323"/>
              <a:ext cx="1400" cy="4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61265" tIns="30632" rIns="61265" bIns="30632">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200" b="1">
                  <a:solidFill>
                    <a:srgbClr val="000000"/>
                  </a:solidFill>
                </a:rPr>
                <a:t>Memory</a:t>
              </a:r>
              <a:endParaRPr lang="en-US" b="1"/>
            </a:p>
          </p:txBody>
        </p:sp>
        <p:sp>
          <p:nvSpPr>
            <p:cNvPr id="11" name="Rectangle 10"/>
            <p:cNvSpPr>
              <a:spLocks noChangeArrowheads="1"/>
            </p:cNvSpPr>
            <p:nvPr/>
          </p:nvSpPr>
          <p:spPr bwMode="auto">
            <a:xfrm>
              <a:off x="7105" y="1809"/>
              <a:ext cx="2800" cy="1542"/>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2" name="Rectangle 11"/>
            <p:cNvSpPr>
              <a:spLocks noChangeArrowheads="1"/>
            </p:cNvSpPr>
            <p:nvPr/>
          </p:nvSpPr>
          <p:spPr bwMode="auto">
            <a:xfrm>
              <a:off x="7105" y="4277"/>
              <a:ext cx="2900" cy="144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3" name="Text Box 12"/>
            <p:cNvSpPr txBox="1">
              <a:spLocks noChangeArrowheads="1"/>
            </p:cNvSpPr>
            <p:nvPr/>
          </p:nvSpPr>
          <p:spPr bwMode="auto">
            <a:xfrm>
              <a:off x="7899" y="4688"/>
              <a:ext cx="1383" cy="4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1265" tIns="30632" rIns="61265" bIns="30632">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200" b="1">
                  <a:solidFill>
                    <a:srgbClr val="000000"/>
                  </a:solidFill>
                </a:rPr>
                <a:t>Devices</a:t>
              </a:r>
              <a:endParaRPr lang="en-US" b="1"/>
            </a:p>
          </p:txBody>
        </p:sp>
        <p:sp>
          <p:nvSpPr>
            <p:cNvPr id="14" name="Line 13"/>
            <p:cNvSpPr>
              <a:spLocks noChangeShapeType="1"/>
            </p:cNvSpPr>
            <p:nvPr/>
          </p:nvSpPr>
          <p:spPr bwMode="auto">
            <a:xfrm>
              <a:off x="4905" y="2631"/>
              <a:ext cx="220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5" name="Line 14"/>
            <p:cNvSpPr>
              <a:spLocks noChangeShapeType="1"/>
            </p:cNvSpPr>
            <p:nvPr/>
          </p:nvSpPr>
          <p:spPr bwMode="auto">
            <a:xfrm>
              <a:off x="6005" y="2631"/>
              <a:ext cx="0" cy="2469"/>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6" name="Line 15"/>
            <p:cNvSpPr>
              <a:spLocks noChangeShapeType="1"/>
            </p:cNvSpPr>
            <p:nvPr/>
          </p:nvSpPr>
          <p:spPr bwMode="auto">
            <a:xfrm>
              <a:off x="6005" y="5100"/>
              <a:ext cx="110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sp>
        <p:nvSpPr>
          <p:cNvPr id="17" name="Oval 16"/>
          <p:cNvSpPr/>
          <p:nvPr/>
        </p:nvSpPr>
        <p:spPr>
          <a:xfrm>
            <a:off x="6236655" y="1725394"/>
            <a:ext cx="2027668" cy="1026162"/>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3715208" y="1770919"/>
            <a:ext cx="2027668" cy="1026162"/>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7182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4"/>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5"/>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17" grpId="0" animBg="1"/>
      <p:bldP spid="18"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602" name="Group 14"/>
          <p:cNvGrpSpPr>
            <a:grpSpLocks/>
          </p:cNvGrpSpPr>
          <p:nvPr/>
        </p:nvGrpSpPr>
        <p:grpSpPr bwMode="auto">
          <a:xfrm>
            <a:off x="1716089" y="569914"/>
            <a:ext cx="7896225" cy="5443537"/>
            <a:chOff x="192088" y="569913"/>
            <a:chExt cx="7896225" cy="5443537"/>
          </a:xfrm>
        </p:grpSpPr>
        <p:sp>
          <p:nvSpPr>
            <p:cNvPr id="25603" name="Text Box 14"/>
            <p:cNvSpPr txBox="1">
              <a:spLocks noChangeArrowheads="1"/>
            </p:cNvSpPr>
            <p:nvPr/>
          </p:nvSpPr>
          <p:spPr bwMode="auto">
            <a:xfrm>
              <a:off x="4445000" y="909638"/>
              <a:ext cx="3643313" cy="1323439"/>
            </a:xfrm>
            <a:prstGeom prst="rect">
              <a:avLst/>
            </a:prstGeom>
            <a:solidFill>
              <a:srgbClr val="99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4763" indent="-4763"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Bef>
                  <a:spcPct val="50000"/>
                </a:spcBef>
              </a:pPr>
              <a:r>
                <a:rPr lang="en-US" sz="2000" dirty="0">
                  <a:solidFill>
                    <a:srgbClr val="FFFFFF"/>
                  </a:solidFill>
                </a:rPr>
                <a:t>Step 9.</a:t>
              </a:r>
            </a:p>
            <a:p>
              <a:pPr eaLnBrk="1" hangingPunct="1">
                <a:spcBef>
                  <a:spcPct val="50000"/>
                </a:spcBef>
              </a:pPr>
              <a:r>
                <a:rPr lang="en-US" sz="2000" dirty="0" err="1">
                  <a:solidFill>
                    <a:schemeClr val="accent5">
                      <a:lumMod val="60000"/>
                      <a:lumOff val="40000"/>
                    </a:schemeClr>
                  </a:solidFill>
                </a:rPr>
                <a:t>Callee</a:t>
              </a:r>
              <a:r>
                <a:rPr lang="en-US" sz="2000" dirty="0">
                  <a:solidFill>
                    <a:schemeClr val="accent5">
                      <a:lumMod val="60000"/>
                      <a:lumOff val="40000"/>
                    </a:schemeClr>
                  </a:solidFill>
                </a:rPr>
                <a:t> </a:t>
              </a:r>
              <a:r>
                <a:rPr lang="en-US" sz="2000" dirty="0">
                  <a:solidFill>
                    <a:srgbClr val="FFFFFF"/>
                  </a:solidFill>
                </a:rPr>
                <a:t>executes jump to </a:t>
              </a:r>
              <a:r>
                <a:rPr lang="en-US" sz="2000" dirty="0" err="1">
                  <a:solidFill>
                    <a:srgbClr val="FFFFFF"/>
                  </a:solidFill>
                </a:rPr>
                <a:t>ra</a:t>
              </a:r>
              <a:endParaRPr lang="en-US" sz="2000" dirty="0">
                <a:solidFill>
                  <a:srgbClr val="FFFFFF"/>
                </a:solidFill>
              </a:endParaRPr>
            </a:p>
            <a:p>
              <a:pPr eaLnBrk="1" hangingPunct="1">
                <a:spcBef>
                  <a:spcPct val="50000"/>
                </a:spcBef>
              </a:pPr>
              <a:r>
                <a:rPr lang="en-US" sz="2000" dirty="0">
                  <a:solidFill>
                    <a:srgbClr val="FFFFFF"/>
                  </a:solidFill>
                </a:rPr>
                <a:t>No change to stack.</a:t>
              </a:r>
            </a:p>
          </p:txBody>
        </p:sp>
        <p:sp>
          <p:nvSpPr>
            <p:cNvPr id="25604" name="AutoShape 15"/>
            <p:cNvSpPr>
              <a:spLocks noChangeArrowheads="1"/>
            </p:cNvSpPr>
            <p:nvPr/>
          </p:nvSpPr>
          <p:spPr bwMode="auto">
            <a:xfrm>
              <a:off x="192088" y="3219450"/>
              <a:ext cx="1476375" cy="809625"/>
            </a:xfrm>
            <a:prstGeom prst="rightArrowCallout">
              <a:avLst>
                <a:gd name="adj1" fmla="val 25000"/>
                <a:gd name="adj2" fmla="val 25000"/>
                <a:gd name="adj3" fmla="val 30392"/>
                <a:gd name="adj4" fmla="val 66667"/>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b="1"/>
                <a:t>Stack</a:t>
              </a:r>
            </a:p>
            <a:p>
              <a:pPr algn="ctr"/>
              <a:r>
                <a:rPr lang="en-US" b="1"/>
                <a:t>Pointer</a:t>
              </a:r>
            </a:p>
          </p:txBody>
        </p:sp>
        <p:sp>
          <p:nvSpPr>
            <p:cNvPr id="25605" name="Text Box 22"/>
            <p:cNvSpPr txBox="1">
              <a:spLocks noChangeArrowheads="1"/>
            </p:cNvSpPr>
            <p:nvPr/>
          </p:nvSpPr>
          <p:spPr bwMode="auto">
            <a:xfrm>
              <a:off x="1668463" y="125730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b="1">
                <a:latin typeface="Courier New" charset="0"/>
              </a:endParaRPr>
            </a:p>
          </p:txBody>
        </p:sp>
        <p:sp>
          <p:nvSpPr>
            <p:cNvPr id="25606" name="Text Box 24"/>
            <p:cNvSpPr txBox="1">
              <a:spLocks noChangeArrowheads="1"/>
            </p:cNvSpPr>
            <p:nvPr/>
          </p:nvSpPr>
          <p:spPr bwMode="auto">
            <a:xfrm>
              <a:off x="1668463" y="569913"/>
              <a:ext cx="2003425" cy="679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b="1">
                  <a:latin typeface="Courier New" charset="0"/>
                </a:rPr>
                <a:t>STACK</a:t>
              </a:r>
            </a:p>
          </p:txBody>
        </p:sp>
        <p:sp>
          <p:nvSpPr>
            <p:cNvPr id="10272" name="Text Box 32"/>
            <p:cNvSpPr txBox="1">
              <a:spLocks noChangeArrowheads="1"/>
            </p:cNvSpPr>
            <p:nvPr/>
          </p:nvSpPr>
          <p:spPr bwMode="auto">
            <a:xfrm>
              <a:off x="1668463" y="3295650"/>
              <a:ext cx="2003425" cy="679450"/>
            </a:xfrm>
            <a:prstGeom prst="rect">
              <a:avLst/>
            </a:prstGeom>
            <a:solidFill>
              <a:schemeClr val="bg1"/>
            </a:solidFill>
            <a:ln w="38100">
              <a:solidFill>
                <a:schemeClr val="tx1"/>
              </a:solidFill>
              <a:miter lim="800000"/>
              <a:headEnd/>
              <a:tailEnd/>
            </a:ln>
            <a:effectLst/>
          </p:spPr>
          <p:txBody>
            <a:bodyPr/>
            <a:lstStyle/>
            <a:p>
              <a:pPr algn="ctr">
                <a:defRPr/>
              </a:pPr>
              <a:r>
                <a:rPr lang="en-US" b="1" dirty="0" err="1">
                  <a:latin typeface="Courier New" pitchFamily="49" charset="0"/>
                  <a:ea typeface="+mn-ea"/>
                </a:rPr>
                <a:t>Prev</a:t>
              </a:r>
              <a:r>
                <a:rPr lang="en-US" b="1" dirty="0">
                  <a:latin typeface="Courier New" pitchFamily="49" charset="0"/>
                  <a:ea typeface="+mn-ea"/>
                </a:rPr>
                <a:t> Return address</a:t>
              </a:r>
            </a:p>
          </p:txBody>
        </p:sp>
        <p:sp>
          <p:nvSpPr>
            <p:cNvPr id="25608" name="Text Box 34"/>
            <p:cNvSpPr txBox="1">
              <a:spLocks noChangeArrowheads="1"/>
            </p:cNvSpPr>
            <p:nvPr/>
          </p:nvSpPr>
          <p:spPr bwMode="auto">
            <a:xfrm>
              <a:off x="1668463" y="397510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b="1">
                  <a:latin typeface="Courier New" charset="0"/>
                </a:rPr>
                <a:t>Additional return values</a:t>
              </a:r>
            </a:p>
          </p:txBody>
        </p:sp>
        <p:sp>
          <p:nvSpPr>
            <p:cNvPr id="25609" name="Text Box 35"/>
            <p:cNvSpPr txBox="1">
              <a:spLocks noChangeArrowheads="1"/>
            </p:cNvSpPr>
            <p:nvPr/>
          </p:nvSpPr>
          <p:spPr bwMode="auto">
            <a:xfrm>
              <a:off x="1668463" y="193675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b="1">
                <a:latin typeface="Courier New" charset="0"/>
              </a:endParaRPr>
            </a:p>
          </p:txBody>
        </p:sp>
        <p:sp>
          <p:nvSpPr>
            <p:cNvPr id="25610" name="Text Box 36"/>
            <p:cNvSpPr txBox="1">
              <a:spLocks noChangeArrowheads="1"/>
            </p:cNvSpPr>
            <p:nvPr/>
          </p:nvSpPr>
          <p:spPr bwMode="auto">
            <a:xfrm>
              <a:off x="1668463" y="261620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b="1">
                <a:latin typeface="Courier New" charset="0"/>
              </a:endParaRPr>
            </a:p>
          </p:txBody>
        </p:sp>
        <p:sp>
          <p:nvSpPr>
            <p:cNvPr id="25612" name="Text Box 38"/>
            <p:cNvSpPr txBox="1">
              <a:spLocks noChangeArrowheads="1"/>
            </p:cNvSpPr>
            <p:nvPr/>
          </p:nvSpPr>
          <p:spPr bwMode="auto">
            <a:xfrm>
              <a:off x="1668463" y="533400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b="1">
                  <a:latin typeface="Courier New" charset="0"/>
                </a:rPr>
                <a:t>Saved t Registers</a:t>
              </a:r>
            </a:p>
          </p:txBody>
        </p:sp>
        <p:sp>
          <p:nvSpPr>
            <p:cNvPr id="25613" name="Text Box 39"/>
            <p:cNvSpPr txBox="1">
              <a:spLocks noChangeArrowheads="1"/>
            </p:cNvSpPr>
            <p:nvPr/>
          </p:nvSpPr>
          <p:spPr bwMode="auto">
            <a:xfrm>
              <a:off x="1668463" y="465455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b="1" dirty="0">
                  <a:latin typeface="Courier New" charset="0"/>
                </a:rPr>
                <a:t>Additional parameters</a:t>
              </a:r>
            </a:p>
          </p:txBody>
        </p:sp>
      </p:grpSp>
    </p:spTree>
    <p:extLst>
      <p:ext uri="{BB962C8B-B14F-4D97-AF65-F5344CB8AC3E}">
        <p14:creationId xmlns:p14="http://schemas.microsoft.com/office/powerpoint/2010/main" val="403355998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602" name="Group 14"/>
          <p:cNvGrpSpPr>
            <a:grpSpLocks/>
          </p:cNvGrpSpPr>
          <p:nvPr/>
        </p:nvGrpSpPr>
        <p:grpSpPr bwMode="auto">
          <a:xfrm>
            <a:off x="1716089" y="569914"/>
            <a:ext cx="7896225" cy="5443537"/>
            <a:chOff x="192088" y="569913"/>
            <a:chExt cx="7896225" cy="5443537"/>
          </a:xfrm>
        </p:grpSpPr>
        <p:sp>
          <p:nvSpPr>
            <p:cNvPr id="25603" name="Text Box 14"/>
            <p:cNvSpPr txBox="1">
              <a:spLocks noChangeArrowheads="1"/>
            </p:cNvSpPr>
            <p:nvPr/>
          </p:nvSpPr>
          <p:spPr bwMode="auto">
            <a:xfrm>
              <a:off x="4445000" y="909638"/>
              <a:ext cx="3643313" cy="11695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4763" indent="-4763"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Bef>
                  <a:spcPct val="50000"/>
                </a:spcBef>
              </a:pPr>
              <a:r>
                <a:rPr lang="en-US" sz="2000" dirty="0"/>
                <a:t>Step 10.</a:t>
              </a:r>
            </a:p>
            <a:p>
              <a:pPr eaLnBrk="1" hangingPunct="1">
                <a:spcBef>
                  <a:spcPct val="50000"/>
                </a:spcBef>
              </a:pPr>
              <a:r>
                <a:rPr lang="en-US" sz="2000" dirty="0"/>
                <a:t>Upon return, </a:t>
              </a:r>
              <a:r>
                <a:rPr lang="en-US" sz="2000" dirty="0">
                  <a:solidFill>
                    <a:srgbClr val="0000FF"/>
                  </a:solidFill>
                </a:rPr>
                <a:t>Caller</a:t>
              </a:r>
              <a:r>
                <a:rPr lang="en-US" sz="2000" dirty="0"/>
                <a:t> restores previous return address to </a:t>
              </a:r>
              <a:r>
                <a:rPr lang="en-US" sz="2000" dirty="0" err="1"/>
                <a:t>ra</a:t>
              </a:r>
              <a:r>
                <a:rPr lang="en-US" sz="2000" dirty="0"/>
                <a:t> </a:t>
              </a:r>
            </a:p>
          </p:txBody>
        </p:sp>
        <p:sp>
          <p:nvSpPr>
            <p:cNvPr id="25604" name="AutoShape 15"/>
            <p:cNvSpPr>
              <a:spLocks noChangeArrowheads="1"/>
            </p:cNvSpPr>
            <p:nvPr/>
          </p:nvSpPr>
          <p:spPr bwMode="auto">
            <a:xfrm>
              <a:off x="192088" y="3219450"/>
              <a:ext cx="1476375" cy="809625"/>
            </a:xfrm>
            <a:prstGeom prst="rightArrowCallout">
              <a:avLst>
                <a:gd name="adj1" fmla="val 25000"/>
                <a:gd name="adj2" fmla="val 25000"/>
                <a:gd name="adj3" fmla="val 30392"/>
                <a:gd name="adj4" fmla="val 66667"/>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b="1"/>
                <a:t>Stack</a:t>
              </a:r>
            </a:p>
            <a:p>
              <a:pPr algn="ctr"/>
              <a:r>
                <a:rPr lang="en-US" b="1"/>
                <a:t>Pointer</a:t>
              </a:r>
            </a:p>
          </p:txBody>
        </p:sp>
        <p:sp>
          <p:nvSpPr>
            <p:cNvPr id="25605" name="Text Box 22"/>
            <p:cNvSpPr txBox="1">
              <a:spLocks noChangeArrowheads="1"/>
            </p:cNvSpPr>
            <p:nvPr/>
          </p:nvSpPr>
          <p:spPr bwMode="auto">
            <a:xfrm>
              <a:off x="1668463" y="125730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b="1">
                <a:latin typeface="Courier New" charset="0"/>
              </a:endParaRPr>
            </a:p>
          </p:txBody>
        </p:sp>
        <p:sp>
          <p:nvSpPr>
            <p:cNvPr id="25606" name="Text Box 24"/>
            <p:cNvSpPr txBox="1">
              <a:spLocks noChangeArrowheads="1"/>
            </p:cNvSpPr>
            <p:nvPr/>
          </p:nvSpPr>
          <p:spPr bwMode="auto">
            <a:xfrm>
              <a:off x="1668463" y="569913"/>
              <a:ext cx="2003425" cy="679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b="1">
                  <a:latin typeface="Courier New" charset="0"/>
                </a:rPr>
                <a:t>STACK</a:t>
              </a:r>
            </a:p>
          </p:txBody>
        </p:sp>
        <p:sp>
          <p:nvSpPr>
            <p:cNvPr id="10272" name="Text Box 32"/>
            <p:cNvSpPr txBox="1">
              <a:spLocks noChangeArrowheads="1"/>
            </p:cNvSpPr>
            <p:nvPr/>
          </p:nvSpPr>
          <p:spPr bwMode="auto">
            <a:xfrm>
              <a:off x="1668463" y="3295650"/>
              <a:ext cx="2003425" cy="679450"/>
            </a:xfrm>
            <a:prstGeom prst="rect">
              <a:avLst/>
            </a:prstGeom>
            <a:solidFill>
              <a:schemeClr val="accent1">
                <a:lumMod val="90000"/>
              </a:schemeClr>
            </a:solidFill>
            <a:ln w="38100">
              <a:solidFill>
                <a:schemeClr val="tx1"/>
              </a:solidFill>
              <a:miter lim="800000"/>
              <a:headEnd/>
              <a:tailEnd/>
            </a:ln>
            <a:effectLst/>
          </p:spPr>
          <p:txBody>
            <a:bodyPr/>
            <a:lstStyle/>
            <a:p>
              <a:pPr algn="ctr">
                <a:defRPr/>
              </a:pPr>
              <a:r>
                <a:rPr lang="en-US" b="1" dirty="0" err="1">
                  <a:solidFill>
                    <a:schemeClr val="bg1"/>
                  </a:solidFill>
                  <a:latin typeface="Courier New" pitchFamily="49" charset="0"/>
                  <a:ea typeface="+mn-ea"/>
                </a:rPr>
                <a:t>Prev</a:t>
              </a:r>
              <a:r>
                <a:rPr lang="en-US" b="1" dirty="0">
                  <a:solidFill>
                    <a:schemeClr val="bg1"/>
                  </a:solidFill>
                  <a:latin typeface="Courier New" pitchFamily="49" charset="0"/>
                  <a:ea typeface="+mn-ea"/>
                </a:rPr>
                <a:t> Return address</a:t>
              </a:r>
            </a:p>
          </p:txBody>
        </p:sp>
        <p:sp>
          <p:nvSpPr>
            <p:cNvPr id="25608" name="Text Box 34"/>
            <p:cNvSpPr txBox="1">
              <a:spLocks noChangeArrowheads="1"/>
            </p:cNvSpPr>
            <p:nvPr/>
          </p:nvSpPr>
          <p:spPr bwMode="auto">
            <a:xfrm>
              <a:off x="1668463" y="397510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b="1">
                  <a:latin typeface="Courier New" charset="0"/>
                </a:rPr>
                <a:t>Additional return values</a:t>
              </a:r>
            </a:p>
          </p:txBody>
        </p:sp>
        <p:sp>
          <p:nvSpPr>
            <p:cNvPr id="25609" name="Text Box 35"/>
            <p:cNvSpPr txBox="1">
              <a:spLocks noChangeArrowheads="1"/>
            </p:cNvSpPr>
            <p:nvPr/>
          </p:nvSpPr>
          <p:spPr bwMode="auto">
            <a:xfrm>
              <a:off x="1668463" y="193675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b="1">
                <a:latin typeface="Courier New" charset="0"/>
              </a:endParaRPr>
            </a:p>
          </p:txBody>
        </p:sp>
        <p:sp>
          <p:nvSpPr>
            <p:cNvPr id="25610" name="Text Box 36"/>
            <p:cNvSpPr txBox="1">
              <a:spLocks noChangeArrowheads="1"/>
            </p:cNvSpPr>
            <p:nvPr/>
          </p:nvSpPr>
          <p:spPr bwMode="auto">
            <a:xfrm>
              <a:off x="1668463" y="261620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b="1">
                <a:latin typeface="Courier New" charset="0"/>
              </a:endParaRPr>
            </a:p>
          </p:txBody>
        </p:sp>
        <p:sp>
          <p:nvSpPr>
            <p:cNvPr id="10277" name="AutoShape 37"/>
            <p:cNvSpPr>
              <a:spLocks noChangeArrowheads="1"/>
            </p:cNvSpPr>
            <p:nvPr/>
          </p:nvSpPr>
          <p:spPr bwMode="auto">
            <a:xfrm>
              <a:off x="3671888" y="3295650"/>
              <a:ext cx="1758950" cy="679450"/>
            </a:xfrm>
            <a:prstGeom prst="homePlate">
              <a:avLst>
                <a:gd name="adj" fmla="val 64720"/>
              </a:avLst>
            </a:prstGeom>
            <a:solidFill>
              <a:schemeClr val="accent1">
                <a:lumMod val="90000"/>
              </a:schemeClr>
            </a:solidFill>
            <a:ln w="9525">
              <a:solidFill>
                <a:schemeClr val="tx1"/>
              </a:solidFill>
              <a:miter lim="800000"/>
              <a:headEnd/>
              <a:tailEnd/>
            </a:ln>
            <a:effectLst/>
          </p:spPr>
          <p:txBody>
            <a:bodyPr wrap="none" anchor="ctr"/>
            <a:lstStyle/>
            <a:p>
              <a:pPr algn="ctr">
                <a:defRPr/>
              </a:pPr>
              <a:r>
                <a:rPr lang="en-US" b="1">
                  <a:solidFill>
                    <a:schemeClr val="bg1"/>
                  </a:solidFill>
                  <a:ea typeface="+mn-ea"/>
                </a:rPr>
                <a:t>To ra</a:t>
              </a:r>
            </a:p>
          </p:txBody>
        </p:sp>
        <p:sp>
          <p:nvSpPr>
            <p:cNvPr id="25612" name="Text Box 38"/>
            <p:cNvSpPr txBox="1">
              <a:spLocks noChangeArrowheads="1"/>
            </p:cNvSpPr>
            <p:nvPr/>
          </p:nvSpPr>
          <p:spPr bwMode="auto">
            <a:xfrm>
              <a:off x="1668463" y="533400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b="1">
                  <a:latin typeface="Courier New" charset="0"/>
                </a:rPr>
                <a:t>Saved t Registers</a:t>
              </a:r>
            </a:p>
          </p:txBody>
        </p:sp>
        <p:sp>
          <p:nvSpPr>
            <p:cNvPr id="25613" name="Text Box 39"/>
            <p:cNvSpPr txBox="1">
              <a:spLocks noChangeArrowheads="1"/>
            </p:cNvSpPr>
            <p:nvPr/>
          </p:nvSpPr>
          <p:spPr bwMode="auto">
            <a:xfrm>
              <a:off x="1668463" y="465455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b="1" dirty="0">
                  <a:latin typeface="Courier New" charset="0"/>
                </a:rPr>
                <a:t>Additional parameters</a:t>
              </a:r>
            </a:p>
          </p:txBody>
        </p:sp>
      </p:grpSp>
    </p:spTree>
    <p:extLst>
      <p:ext uri="{BB962C8B-B14F-4D97-AF65-F5344CB8AC3E}">
        <p14:creationId xmlns:p14="http://schemas.microsoft.com/office/powerpoint/2010/main" val="124627621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26" name="Group 14"/>
          <p:cNvGrpSpPr>
            <a:grpSpLocks/>
          </p:cNvGrpSpPr>
          <p:nvPr/>
        </p:nvGrpSpPr>
        <p:grpSpPr bwMode="auto">
          <a:xfrm>
            <a:off x="1716089" y="569914"/>
            <a:ext cx="7896225" cy="5443537"/>
            <a:chOff x="192088" y="569913"/>
            <a:chExt cx="7896225" cy="5443537"/>
          </a:xfrm>
        </p:grpSpPr>
        <p:sp>
          <p:nvSpPr>
            <p:cNvPr id="26627" name="Text Box 14"/>
            <p:cNvSpPr txBox="1">
              <a:spLocks noChangeArrowheads="1"/>
            </p:cNvSpPr>
            <p:nvPr/>
          </p:nvSpPr>
          <p:spPr bwMode="auto">
            <a:xfrm>
              <a:off x="4445000" y="909638"/>
              <a:ext cx="3643313" cy="12618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4763" indent="-4763"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Bef>
                  <a:spcPct val="50000"/>
                </a:spcBef>
              </a:pPr>
              <a:r>
                <a:rPr lang="en-US" sz="2000" dirty="0"/>
                <a:t>Step 11.</a:t>
              </a:r>
            </a:p>
            <a:p>
              <a:pPr eaLnBrk="1" hangingPunct="1">
                <a:spcBef>
                  <a:spcPct val="50000"/>
                </a:spcBef>
              </a:pPr>
              <a:r>
                <a:rPr lang="en-US" sz="2000" dirty="0">
                  <a:solidFill>
                    <a:srgbClr val="0000FF"/>
                  </a:solidFill>
                </a:rPr>
                <a:t>Caller</a:t>
              </a:r>
              <a:r>
                <a:rPr lang="en-US" sz="2000" dirty="0"/>
                <a:t> stores additional return values as desired </a:t>
              </a:r>
              <a:r>
                <a:rPr lang="en-US" sz="2400" dirty="0"/>
                <a:t>  </a:t>
              </a:r>
            </a:p>
          </p:txBody>
        </p:sp>
        <p:sp>
          <p:nvSpPr>
            <p:cNvPr id="26628" name="AutoShape 15"/>
            <p:cNvSpPr>
              <a:spLocks noChangeArrowheads="1"/>
            </p:cNvSpPr>
            <p:nvPr/>
          </p:nvSpPr>
          <p:spPr bwMode="auto">
            <a:xfrm>
              <a:off x="192088" y="3905250"/>
              <a:ext cx="1476375" cy="809625"/>
            </a:xfrm>
            <a:prstGeom prst="rightArrowCallout">
              <a:avLst>
                <a:gd name="adj1" fmla="val 25000"/>
                <a:gd name="adj2" fmla="val 25000"/>
                <a:gd name="adj3" fmla="val 30392"/>
                <a:gd name="adj4" fmla="val 66667"/>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b="1"/>
                <a:t>Stack</a:t>
              </a:r>
            </a:p>
            <a:p>
              <a:pPr algn="ctr"/>
              <a:r>
                <a:rPr lang="en-US" b="1"/>
                <a:t>Pointer</a:t>
              </a:r>
            </a:p>
          </p:txBody>
        </p:sp>
        <p:sp>
          <p:nvSpPr>
            <p:cNvPr id="26629" name="Text Box 22"/>
            <p:cNvSpPr txBox="1">
              <a:spLocks noChangeArrowheads="1"/>
            </p:cNvSpPr>
            <p:nvPr/>
          </p:nvSpPr>
          <p:spPr bwMode="auto">
            <a:xfrm>
              <a:off x="1668463" y="125730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b="1">
                <a:latin typeface="Courier New" charset="0"/>
              </a:endParaRPr>
            </a:p>
          </p:txBody>
        </p:sp>
        <p:sp>
          <p:nvSpPr>
            <p:cNvPr id="26630" name="Text Box 24"/>
            <p:cNvSpPr txBox="1">
              <a:spLocks noChangeArrowheads="1"/>
            </p:cNvSpPr>
            <p:nvPr/>
          </p:nvSpPr>
          <p:spPr bwMode="auto">
            <a:xfrm>
              <a:off x="1668463" y="569913"/>
              <a:ext cx="2003425" cy="679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b="1">
                  <a:latin typeface="Courier New" charset="0"/>
                </a:rPr>
                <a:t>STACK</a:t>
              </a:r>
            </a:p>
          </p:txBody>
        </p:sp>
        <p:sp>
          <p:nvSpPr>
            <p:cNvPr id="11297" name="Text Box 33"/>
            <p:cNvSpPr txBox="1">
              <a:spLocks noChangeArrowheads="1"/>
            </p:cNvSpPr>
            <p:nvPr/>
          </p:nvSpPr>
          <p:spPr bwMode="auto">
            <a:xfrm>
              <a:off x="1668463" y="3975100"/>
              <a:ext cx="2003425" cy="679450"/>
            </a:xfrm>
            <a:prstGeom prst="rect">
              <a:avLst/>
            </a:prstGeom>
            <a:solidFill>
              <a:schemeClr val="accent1">
                <a:lumMod val="90000"/>
              </a:schemeClr>
            </a:solidFill>
            <a:ln w="38100">
              <a:solidFill>
                <a:schemeClr val="tx1"/>
              </a:solidFill>
              <a:miter lim="800000"/>
              <a:headEnd/>
              <a:tailEnd/>
            </a:ln>
            <a:effectLst/>
          </p:spPr>
          <p:txBody>
            <a:bodyPr/>
            <a:lstStyle/>
            <a:p>
              <a:pPr algn="ctr">
                <a:defRPr/>
              </a:pPr>
              <a:r>
                <a:rPr lang="en-US" b="1" dirty="0">
                  <a:solidFill>
                    <a:schemeClr val="bg1"/>
                  </a:solidFill>
                  <a:latin typeface="Courier New" pitchFamily="49" charset="0"/>
                  <a:ea typeface="+mn-ea"/>
                </a:rPr>
                <a:t>Additional return values</a:t>
              </a:r>
            </a:p>
          </p:txBody>
        </p:sp>
        <p:sp>
          <p:nvSpPr>
            <p:cNvPr id="26632" name="Text Box 34"/>
            <p:cNvSpPr txBox="1">
              <a:spLocks noChangeArrowheads="1"/>
            </p:cNvSpPr>
            <p:nvPr/>
          </p:nvSpPr>
          <p:spPr bwMode="auto">
            <a:xfrm>
              <a:off x="1668463" y="329565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b="1">
                <a:latin typeface="Courier New" charset="0"/>
              </a:endParaRPr>
            </a:p>
          </p:txBody>
        </p:sp>
        <p:sp>
          <p:nvSpPr>
            <p:cNvPr id="26633" name="Text Box 35"/>
            <p:cNvSpPr txBox="1">
              <a:spLocks noChangeArrowheads="1"/>
            </p:cNvSpPr>
            <p:nvPr/>
          </p:nvSpPr>
          <p:spPr bwMode="auto">
            <a:xfrm>
              <a:off x="1668463" y="193675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b="1">
                <a:latin typeface="Courier New" charset="0"/>
              </a:endParaRPr>
            </a:p>
          </p:txBody>
        </p:sp>
        <p:sp>
          <p:nvSpPr>
            <p:cNvPr id="26634" name="Text Box 36"/>
            <p:cNvSpPr txBox="1">
              <a:spLocks noChangeArrowheads="1"/>
            </p:cNvSpPr>
            <p:nvPr/>
          </p:nvSpPr>
          <p:spPr bwMode="auto">
            <a:xfrm>
              <a:off x="1668463" y="261620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b="1">
                <a:latin typeface="Courier New" charset="0"/>
              </a:endParaRPr>
            </a:p>
          </p:txBody>
        </p:sp>
        <p:sp>
          <p:nvSpPr>
            <p:cNvPr id="11301" name="AutoShape 37"/>
            <p:cNvSpPr>
              <a:spLocks noChangeArrowheads="1"/>
            </p:cNvSpPr>
            <p:nvPr/>
          </p:nvSpPr>
          <p:spPr bwMode="auto">
            <a:xfrm>
              <a:off x="3671888" y="3967163"/>
              <a:ext cx="1758950" cy="679450"/>
            </a:xfrm>
            <a:prstGeom prst="homePlate">
              <a:avLst>
                <a:gd name="adj" fmla="val 64720"/>
              </a:avLst>
            </a:prstGeom>
            <a:solidFill>
              <a:schemeClr val="accent1">
                <a:lumMod val="90000"/>
              </a:schemeClr>
            </a:solidFill>
            <a:ln w="9525">
              <a:solidFill>
                <a:schemeClr val="tx1"/>
              </a:solidFill>
              <a:miter lim="800000"/>
              <a:headEnd/>
              <a:tailEnd/>
            </a:ln>
            <a:effectLst/>
          </p:spPr>
          <p:txBody>
            <a:bodyPr wrap="none" anchor="ctr"/>
            <a:lstStyle/>
            <a:p>
              <a:pPr algn="ctr">
                <a:defRPr/>
              </a:pPr>
              <a:r>
                <a:rPr lang="en-US" b="1">
                  <a:solidFill>
                    <a:schemeClr val="bg1"/>
                  </a:solidFill>
                  <a:ea typeface="+mn-ea"/>
                </a:rPr>
                <a:t>As desired</a:t>
              </a:r>
            </a:p>
          </p:txBody>
        </p:sp>
        <p:sp>
          <p:nvSpPr>
            <p:cNvPr id="26636" name="Text Box 38"/>
            <p:cNvSpPr txBox="1">
              <a:spLocks noChangeArrowheads="1"/>
            </p:cNvSpPr>
            <p:nvPr/>
          </p:nvSpPr>
          <p:spPr bwMode="auto">
            <a:xfrm>
              <a:off x="1668463" y="533400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b="1">
                  <a:latin typeface="Courier New" charset="0"/>
                </a:rPr>
                <a:t>Saved t Registers</a:t>
              </a:r>
            </a:p>
          </p:txBody>
        </p:sp>
        <p:sp>
          <p:nvSpPr>
            <p:cNvPr id="26637" name="Text Box 39"/>
            <p:cNvSpPr txBox="1">
              <a:spLocks noChangeArrowheads="1"/>
            </p:cNvSpPr>
            <p:nvPr/>
          </p:nvSpPr>
          <p:spPr bwMode="auto">
            <a:xfrm>
              <a:off x="1668463" y="465455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b="1" dirty="0">
                  <a:latin typeface="Courier New" charset="0"/>
                </a:rPr>
                <a:t>Additional parameters</a:t>
              </a:r>
            </a:p>
          </p:txBody>
        </p:sp>
      </p:grpSp>
    </p:spTree>
    <p:extLst>
      <p:ext uri="{BB962C8B-B14F-4D97-AF65-F5344CB8AC3E}">
        <p14:creationId xmlns:p14="http://schemas.microsoft.com/office/powerpoint/2010/main" val="385531145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50" name="Group 13"/>
          <p:cNvGrpSpPr>
            <a:grpSpLocks/>
          </p:cNvGrpSpPr>
          <p:nvPr/>
        </p:nvGrpSpPr>
        <p:grpSpPr bwMode="auto">
          <a:xfrm>
            <a:off x="1716089" y="569914"/>
            <a:ext cx="7896225" cy="5443537"/>
            <a:chOff x="192088" y="569913"/>
            <a:chExt cx="7896225" cy="5443537"/>
          </a:xfrm>
        </p:grpSpPr>
        <p:sp>
          <p:nvSpPr>
            <p:cNvPr id="27651" name="Text Box 2"/>
            <p:cNvSpPr txBox="1">
              <a:spLocks noChangeArrowheads="1"/>
            </p:cNvSpPr>
            <p:nvPr/>
          </p:nvSpPr>
          <p:spPr bwMode="auto">
            <a:xfrm>
              <a:off x="4445000" y="909638"/>
              <a:ext cx="3643313" cy="1463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4763" indent="-4763"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Bef>
                  <a:spcPct val="50000"/>
                </a:spcBef>
              </a:pPr>
              <a:r>
                <a:rPr lang="en-US" sz="2000" dirty="0"/>
                <a:t>Step 12.</a:t>
              </a:r>
            </a:p>
            <a:p>
              <a:pPr eaLnBrk="1" hangingPunct="1">
                <a:spcBef>
                  <a:spcPct val="50000"/>
                </a:spcBef>
              </a:pPr>
              <a:r>
                <a:rPr lang="en-US" sz="2000" dirty="0"/>
                <a:t>Upon return, </a:t>
              </a:r>
              <a:r>
                <a:rPr lang="en-US" sz="2000" dirty="0">
                  <a:solidFill>
                    <a:srgbClr val="0000FF"/>
                  </a:solidFill>
                </a:rPr>
                <a:t>Caller</a:t>
              </a:r>
              <a:r>
                <a:rPr lang="en-US" sz="2000" dirty="0"/>
                <a:t> moves stack pointer to discard additional parameters</a:t>
              </a:r>
            </a:p>
          </p:txBody>
        </p:sp>
        <p:sp>
          <p:nvSpPr>
            <p:cNvPr id="27652" name="AutoShape 3"/>
            <p:cNvSpPr>
              <a:spLocks noChangeArrowheads="1"/>
            </p:cNvSpPr>
            <p:nvPr/>
          </p:nvSpPr>
          <p:spPr bwMode="auto">
            <a:xfrm>
              <a:off x="192088" y="4576763"/>
              <a:ext cx="1476375" cy="809625"/>
            </a:xfrm>
            <a:prstGeom prst="rightArrowCallout">
              <a:avLst>
                <a:gd name="adj1" fmla="val 25000"/>
                <a:gd name="adj2" fmla="val 25000"/>
                <a:gd name="adj3" fmla="val 30392"/>
                <a:gd name="adj4" fmla="val 66667"/>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b="1"/>
                <a:t>Stack</a:t>
              </a:r>
            </a:p>
            <a:p>
              <a:pPr algn="ctr"/>
              <a:r>
                <a:rPr lang="en-US" b="1"/>
                <a:t>Pointer</a:t>
              </a:r>
            </a:p>
          </p:txBody>
        </p:sp>
        <p:sp>
          <p:nvSpPr>
            <p:cNvPr id="27653" name="Text Box 4"/>
            <p:cNvSpPr txBox="1">
              <a:spLocks noChangeArrowheads="1"/>
            </p:cNvSpPr>
            <p:nvPr/>
          </p:nvSpPr>
          <p:spPr bwMode="auto">
            <a:xfrm>
              <a:off x="1668463" y="125730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b="1">
                <a:latin typeface="Courier New" charset="0"/>
              </a:endParaRPr>
            </a:p>
          </p:txBody>
        </p:sp>
        <p:sp>
          <p:nvSpPr>
            <p:cNvPr id="27654" name="Text Box 5"/>
            <p:cNvSpPr txBox="1">
              <a:spLocks noChangeArrowheads="1"/>
            </p:cNvSpPr>
            <p:nvPr/>
          </p:nvSpPr>
          <p:spPr bwMode="auto">
            <a:xfrm>
              <a:off x="1668463" y="569913"/>
              <a:ext cx="2003425" cy="679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b="1">
                  <a:latin typeface="Courier New" charset="0"/>
                </a:rPr>
                <a:t>STACK</a:t>
              </a:r>
            </a:p>
          </p:txBody>
        </p:sp>
        <p:sp>
          <p:nvSpPr>
            <p:cNvPr id="27655" name="Text Box 14"/>
            <p:cNvSpPr txBox="1">
              <a:spLocks noChangeArrowheads="1"/>
            </p:cNvSpPr>
            <p:nvPr/>
          </p:nvSpPr>
          <p:spPr bwMode="auto">
            <a:xfrm>
              <a:off x="1668463" y="397510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b="1">
                <a:latin typeface="Courier New" charset="0"/>
              </a:endParaRPr>
            </a:p>
          </p:txBody>
        </p:sp>
        <p:sp>
          <p:nvSpPr>
            <p:cNvPr id="27656" name="Text Box 15"/>
            <p:cNvSpPr txBox="1">
              <a:spLocks noChangeArrowheads="1"/>
            </p:cNvSpPr>
            <p:nvPr/>
          </p:nvSpPr>
          <p:spPr bwMode="auto">
            <a:xfrm>
              <a:off x="1668463" y="329565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b="1">
                <a:latin typeface="Courier New" charset="0"/>
              </a:endParaRPr>
            </a:p>
          </p:txBody>
        </p:sp>
        <p:sp>
          <p:nvSpPr>
            <p:cNvPr id="27657" name="Text Box 16"/>
            <p:cNvSpPr txBox="1">
              <a:spLocks noChangeArrowheads="1"/>
            </p:cNvSpPr>
            <p:nvPr/>
          </p:nvSpPr>
          <p:spPr bwMode="auto">
            <a:xfrm>
              <a:off x="1668463" y="193675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b="1">
                <a:latin typeface="Courier New" charset="0"/>
              </a:endParaRPr>
            </a:p>
          </p:txBody>
        </p:sp>
        <p:sp>
          <p:nvSpPr>
            <p:cNvPr id="27658" name="Text Box 17"/>
            <p:cNvSpPr txBox="1">
              <a:spLocks noChangeArrowheads="1"/>
            </p:cNvSpPr>
            <p:nvPr/>
          </p:nvSpPr>
          <p:spPr bwMode="auto">
            <a:xfrm>
              <a:off x="1668463" y="261620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b="1">
                <a:latin typeface="Courier New" charset="0"/>
              </a:endParaRPr>
            </a:p>
          </p:txBody>
        </p:sp>
        <p:sp>
          <p:nvSpPr>
            <p:cNvPr id="27659" name="Text Box 19"/>
            <p:cNvSpPr txBox="1">
              <a:spLocks noChangeArrowheads="1"/>
            </p:cNvSpPr>
            <p:nvPr/>
          </p:nvSpPr>
          <p:spPr bwMode="auto">
            <a:xfrm>
              <a:off x="1668463" y="533400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b="1">
                  <a:latin typeface="Courier New" charset="0"/>
                </a:rPr>
                <a:t>Saved t Registers</a:t>
              </a:r>
            </a:p>
          </p:txBody>
        </p:sp>
        <p:sp>
          <p:nvSpPr>
            <p:cNvPr id="13332" name="Text Box 20"/>
            <p:cNvSpPr txBox="1">
              <a:spLocks noChangeArrowheads="1"/>
            </p:cNvSpPr>
            <p:nvPr/>
          </p:nvSpPr>
          <p:spPr bwMode="auto">
            <a:xfrm>
              <a:off x="1668463" y="4654550"/>
              <a:ext cx="2003425" cy="679450"/>
            </a:xfrm>
            <a:prstGeom prst="rect">
              <a:avLst/>
            </a:prstGeom>
            <a:solidFill>
              <a:schemeClr val="accent1">
                <a:lumMod val="90000"/>
              </a:schemeClr>
            </a:solidFill>
            <a:ln w="38100">
              <a:solidFill>
                <a:schemeClr val="tx1"/>
              </a:solidFill>
              <a:miter lim="800000"/>
              <a:headEnd/>
              <a:tailEnd/>
            </a:ln>
            <a:effectLst/>
          </p:spPr>
          <p:txBody>
            <a:bodyPr/>
            <a:lstStyle/>
            <a:p>
              <a:pPr algn="ctr">
                <a:defRPr/>
              </a:pPr>
              <a:r>
                <a:rPr lang="en-US" b="1" dirty="0">
                  <a:solidFill>
                    <a:schemeClr val="bg1"/>
                  </a:solidFill>
                  <a:latin typeface="Courier New" pitchFamily="49" charset="0"/>
                  <a:ea typeface="+mn-ea"/>
                </a:rPr>
                <a:t>Additional parameters</a:t>
              </a:r>
            </a:p>
          </p:txBody>
        </p:sp>
      </p:grpSp>
    </p:spTree>
    <p:extLst>
      <p:ext uri="{BB962C8B-B14F-4D97-AF65-F5344CB8AC3E}">
        <p14:creationId xmlns:p14="http://schemas.microsoft.com/office/powerpoint/2010/main" val="153825492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4" name="Group 14"/>
          <p:cNvGrpSpPr>
            <a:grpSpLocks/>
          </p:cNvGrpSpPr>
          <p:nvPr/>
        </p:nvGrpSpPr>
        <p:grpSpPr bwMode="auto">
          <a:xfrm>
            <a:off x="1716089" y="569913"/>
            <a:ext cx="7896225" cy="5446712"/>
            <a:chOff x="192088" y="569913"/>
            <a:chExt cx="7896225" cy="5446033"/>
          </a:xfrm>
        </p:grpSpPr>
        <p:sp>
          <p:nvSpPr>
            <p:cNvPr id="28675" name="Text Box 2"/>
            <p:cNvSpPr txBox="1">
              <a:spLocks noChangeArrowheads="1"/>
            </p:cNvSpPr>
            <p:nvPr/>
          </p:nvSpPr>
          <p:spPr bwMode="auto">
            <a:xfrm>
              <a:off x="4445000" y="909638"/>
              <a:ext cx="3643313" cy="1463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4763" indent="-4763"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Bef>
                  <a:spcPct val="50000"/>
                </a:spcBef>
              </a:pPr>
              <a:r>
                <a:rPr lang="en-US" sz="2000" dirty="0"/>
                <a:t>Step 13.</a:t>
              </a:r>
            </a:p>
            <a:p>
              <a:pPr eaLnBrk="1" hangingPunct="1">
                <a:spcBef>
                  <a:spcPct val="50000"/>
                </a:spcBef>
              </a:pPr>
              <a:r>
                <a:rPr lang="en-US" sz="2000" dirty="0"/>
                <a:t>Upon return, </a:t>
              </a:r>
              <a:r>
                <a:rPr lang="en-US" sz="2000" dirty="0">
                  <a:solidFill>
                    <a:srgbClr val="0000FF"/>
                  </a:solidFill>
                </a:rPr>
                <a:t>Caller</a:t>
              </a:r>
              <a:r>
                <a:rPr lang="en-US" sz="2000" dirty="0"/>
                <a:t> restores any saved t0-t2 registers from the stack </a:t>
              </a:r>
            </a:p>
          </p:txBody>
        </p:sp>
        <p:sp>
          <p:nvSpPr>
            <p:cNvPr id="28676" name="AutoShape 3"/>
            <p:cNvSpPr>
              <a:spLocks noChangeArrowheads="1"/>
            </p:cNvSpPr>
            <p:nvPr/>
          </p:nvSpPr>
          <p:spPr bwMode="auto">
            <a:xfrm>
              <a:off x="192088" y="5203825"/>
              <a:ext cx="1476375" cy="809625"/>
            </a:xfrm>
            <a:prstGeom prst="rightArrowCallout">
              <a:avLst>
                <a:gd name="adj1" fmla="val 25000"/>
                <a:gd name="adj2" fmla="val 25000"/>
                <a:gd name="adj3" fmla="val 30392"/>
                <a:gd name="adj4" fmla="val 66667"/>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b="1"/>
                <a:t>Stack</a:t>
              </a:r>
            </a:p>
            <a:p>
              <a:pPr algn="ctr"/>
              <a:r>
                <a:rPr lang="en-US" b="1"/>
                <a:t>Pointer</a:t>
              </a:r>
            </a:p>
          </p:txBody>
        </p:sp>
        <p:sp>
          <p:nvSpPr>
            <p:cNvPr id="28677" name="Text Box 4"/>
            <p:cNvSpPr txBox="1">
              <a:spLocks noChangeArrowheads="1"/>
            </p:cNvSpPr>
            <p:nvPr/>
          </p:nvSpPr>
          <p:spPr bwMode="auto">
            <a:xfrm>
              <a:off x="1668463" y="125730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b="1">
                <a:latin typeface="Courier New" charset="0"/>
              </a:endParaRPr>
            </a:p>
          </p:txBody>
        </p:sp>
        <p:sp>
          <p:nvSpPr>
            <p:cNvPr id="28678" name="Text Box 5"/>
            <p:cNvSpPr txBox="1">
              <a:spLocks noChangeArrowheads="1"/>
            </p:cNvSpPr>
            <p:nvPr/>
          </p:nvSpPr>
          <p:spPr bwMode="auto">
            <a:xfrm>
              <a:off x="1668463" y="569913"/>
              <a:ext cx="2003425" cy="679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b="1">
                  <a:latin typeface="Courier New" charset="0"/>
                </a:rPr>
                <a:t>STACK</a:t>
              </a:r>
            </a:p>
          </p:txBody>
        </p:sp>
        <p:sp>
          <p:nvSpPr>
            <p:cNvPr id="28679" name="Text Box 6"/>
            <p:cNvSpPr txBox="1">
              <a:spLocks noChangeArrowheads="1"/>
            </p:cNvSpPr>
            <p:nvPr/>
          </p:nvSpPr>
          <p:spPr bwMode="auto">
            <a:xfrm>
              <a:off x="1668463" y="397510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b="1">
                <a:latin typeface="Courier New" charset="0"/>
              </a:endParaRPr>
            </a:p>
          </p:txBody>
        </p:sp>
        <p:sp>
          <p:nvSpPr>
            <p:cNvPr id="28680" name="Text Box 7"/>
            <p:cNvSpPr txBox="1">
              <a:spLocks noChangeArrowheads="1"/>
            </p:cNvSpPr>
            <p:nvPr/>
          </p:nvSpPr>
          <p:spPr bwMode="auto">
            <a:xfrm>
              <a:off x="1668463" y="329565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b="1">
                <a:latin typeface="Courier New" charset="0"/>
              </a:endParaRPr>
            </a:p>
          </p:txBody>
        </p:sp>
        <p:sp>
          <p:nvSpPr>
            <p:cNvPr id="28681" name="Text Box 8"/>
            <p:cNvSpPr txBox="1">
              <a:spLocks noChangeArrowheads="1"/>
            </p:cNvSpPr>
            <p:nvPr/>
          </p:nvSpPr>
          <p:spPr bwMode="auto">
            <a:xfrm>
              <a:off x="1668463" y="193675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b="1">
                <a:latin typeface="Courier New" charset="0"/>
              </a:endParaRPr>
            </a:p>
          </p:txBody>
        </p:sp>
        <p:sp>
          <p:nvSpPr>
            <p:cNvPr id="28682" name="Text Box 9"/>
            <p:cNvSpPr txBox="1">
              <a:spLocks noChangeArrowheads="1"/>
            </p:cNvSpPr>
            <p:nvPr/>
          </p:nvSpPr>
          <p:spPr bwMode="auto">
            <a:xfrm>
              <a:off x="1668463" y="261620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b="1">
                <a:latin typeface="Courier New" charset="0"/>
              </a:endParaRPr>
            </a:p>
          </p:txBody>
        </p:sp>
        <p:sp>
          <p:nvSpPr>
            <p:cNvPr id="16394" name="AutoShape 10"/>
            <p:cNvSpPr>
              <a:spLocks noChangeArrowheads="1"/>
            </p:cNvSpPr>
            <p:nvPr/>
          </p:nvSpPr>
          <p:spPr bwMode="auto">
            <a:xfrm>
              <a:off x="3671888" y="5336581"/>
              <a:ext cx="1758950" cy="679365"/>
            </a:xfrm>
            <a:prstGeom prst="homePlate">
              <a:avLst>
                <a:gd name="adj" fmla="val 64720"/>
              </a:avLst>
            </a:prstGeom>
            <a:solidFill>
              <a:schemeClr val="accent1">
                <a:lumMod val="90000"/>
              </a:schemeClr>
            </a:solidFill>
            <a:ln w="9525">
              <a:solidFill>
                <a:schemeClr val="tx1"/>
              </a:solidFill>
              <a:miter lim="800000"/>
              <a:headEnd/>
              <a:tailEnd/>
            </a:ln>
            <a:effectLst/>
          </p:spPr>
          <p:txBody>
            <a:bodyPr wrap="none" anchor="ctr"/>
            <a:lstStyle/>
            <a:p>
              <a:pPr algn="ctr">
                <a:defRPr/>
              </a:pPr>
              <a:r>
                <a:rPr lang="en-US" b="1">
                  <a:solidFill>
                    <a:schemeClr val="bg1"/>
                  </a:solidFill>
                  <a:ea typeface="+mn-ea"/>
                </a:rPr>
                <a:t>To t</a:t>
              </a:r>
            </a:p>
            <a:p>
              <a:pPr algn="ctr">
                <a:defRPr/>
              </a:pPr>
              <a:r>
                <a:rPr lang="en-US" b="1">
                  <a:solidFill>
                    <a:schemeClr val="bg1"/>
                  </a:solidFill>
                  <a:ea typeface="+mn-ea"/>
                </a:rPr>
                <a:t>registers</a:t>
              </a:r>
            </a:p>
          </p:txBody>
        </p:sp>
        <p:sp>
          <p:nvSpPr>
            <p:cNvPr id="16395" name="Text Box 11"/>
            <p:cNvSpPr txBox="1">
              <a:spLocks noChangeArrowheads="1"/>
            </p:cNvSpPr>
            <p:nvPr/>
          </p:nvSpPr>
          <p:spPr bwMode="auto">
            <a:xfrm>
              <a:off x="1668463" y="5333406"/>
              <a:ext cx="2003425" cy="679365"/>
            </a:xfrm>
            <a:prstGeom prst="rect">
              <a:avLst/>
            </a:prstGeom>
            <a:solidFill>
              <a:schemeClr val="accent1">
                <a:lumMod val="90000"/>
              </a:schemeClr>
            </a:solidFill>
            <a:ln w="38100">
              <a:solidFill>
                <a:schemeClr val="tx1"/>
              </a:solidFill>
              <a:miter lim="800000"/>
              <a:headEnd/>
              <a:tailEnd/>
            </a:ln>
            <a:effectLst/>
          </p:spPr>
          <p:txBody>
            <a:bodyPr/>
            <a:lstStyle/>
            <a:p>
              <a:pPr algn="ctr">
                <a:defRPr/>
              </a:pPr>
              <a:r>
                <a:rPr lang="en-US" b="1" dirty="0">
                  <a:solidFill>
                    <a:schemeClr val="bg1"/>
                  </a:solidFill>
                  <a:latin typeface="Courier New" pitchFamily="49" charset="0"/>
                  <a:ea typeface="+mn-ea"/>
                </a:rPr>
                <a:t>Saved t Registers</a:t>
              </a:r>
            </a:p>
          </p:txBody>
        </p:sp>
        <p:sp>
          <p:nvSpPr>
            <p:cNvPr id="28685" name="Text Box 12"/>
            <p:cNvSpPr txBox="1">
              <a:spLocks noChangeArrowheads="1"/>
            </p:cNvSpPr>
            <p:nvPr/>
          </p:nvSpPr>
          <p:spPr bwMode="auto">
            <a:xfrm>
              <a:off x="1668463" y="465455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b="1">
                <a:latin typeface="Courier New" charset="0"/>
              </a:endParaRPr>
            </a:p>
          </p:txBody>
        </p:sp>
      </p:grpSp>
    </p:spTree>
    <p:extLst>
      <p:ext uri="{BB962C8B-B14F-4D97-AF65-F5344CB8AC3E}">
        <p14:creationId xmlns:p14="http://schemas.microsoft.com/office/powerpoint/2010/main" val="86987701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Local variables in a procedure...</a:t>
            </a:r>
          </a:p>
        </p:txBody>
      </p:sp>
      <p:sp>
        <p:nvSpPr>
          <p:cNvPr id="2" name="Title 1"/>
          <p:cNvSpPr>
            <a:spLocks noGrp="1"/>
          </p:cNvSpPr>
          <p:nvPr>
            <p:ph type="title"/>
          </p:nvPr>
        </p:nvSpPr>
        <p:spPr/>
        <p:txBody>
          <a:bodyPr>
            <a:normAutofit fontScale="90000"/>
          </a:bodyPr>
          <a:lstStyle/>
          <a:p>
            <a:r>
              <a:rPr lang="en-US" dirty="0"/>
              <a:t>Question?</a:t>
            </a:r>
          </a:p>
        </p:txBody>
      </p:sp>
      <p:sp>
        <p:nvSpPr>
          <p:cNvPr id="5" name="Text Placeholder 4">
            <a:extLst>
              <a:ext uri="{FF2B5EF4-FFF2-40B4-BE49-F238E27FC236}">
                <a16:creationId xmlns:a16="http://schemas.microsoft.com/office/drawing/2014/main" id="{51C9D440-C8A5-5FE6-7E5B-541911DE2CCD}"/>
              </a:ext>
            </a:extLst>
          </p:cNvPr>
          <p:cNvSpPr>
            <a:spLocks noGrp="1"/>
          </p:cNvSpPr>
          <p:nvPr>
            <p:ph type="body" sz="quarter" idx="10"/>
          </p:nvPr>
        </p:nvSpPr>
        <p:spPr/>
        <p:txBody>
          <a:bodyPr/>
          <a:lstStyle/>
          <a:p>
            <a:pPr lvl="1"/>
            <a:r>
              <a:rPr lang="en-US" dirty="0"/>
              <a:t>Are usually allocated on the stack</a:t>
            </a:r>
          </a:p>
          <a:p>
            <a:pPr lvl="1"/>
            <a:r>
              <a:rPr lang="en-US" dirty="0"/>
              <a:t>Are usually kept in processor registers</a:t>
            </a:r>
          </a:p>
          <a:p>
            <a:pPr lvl="1"/>
            <a:r>
              <a:rPr lang="en-US" dirty="0"/>
              <a:t>Are usually kept in a special hardware</a:t>
            </a:r>
          </a:p>
          <a:p>
            <a:pPr lvl="1"/>
            <a:r>
              <a:rPr lang="en-US" dirty="0"/>
              <a:t>Are usually allocated in the heap space of the program</a:t>
            </a:r>
          </a:p>
          <a:p>
            <a:pPr lvl="1"/>
            <a:r>
              <a:rPr lang="en-US" dirty="0"/>
              <a:t>Are usually allocated in the static (global) data space of the program</a:t>
            </a:r>
          </a:p>
          <a:p>
            <a:pPr lvl="1"/>
            <a:r>
              <a:rPr lang="en-US" dirty="0"/>
              <a:t>None of the above</a:t>
            </a:r>
          </a:p>
        </p:txBody>
      </p:sp>
      <p:sp>
        <p:nvSpPr>
          <p:cNvPr id="6" name="Text Placeholder 5">
            <a:extLst>
              <a:ext uri="{FF2B5EF4-FFF2-40B4-BE49-F238E27FC236}">
                <a16:creationId xmlns:a16="http://schemas.microsoft.com/office/drawing/2014/main" id="{8E19230A-BB38-A25B-E4E4-500B9DA8D6DE}"/>
              </a:ext>
            </a:extLst>
          </p:cNvPr>
          <p:cNvSpPr>
            <a:spLocks noGrp="1"/>
          </p:cNvSpPr>
          <p:nvPr>
            <p:ph type="body" sz="quarter" idx="11"/>
          </p:nvPr>
        </p:nvSpPr>
        <p:spPr/>
        <p:txBody>
          <a:bodyPr/>
          <a:lstStyle/>
          <a:p>
            <a:r>
              <a:rPr lang="en-US" dirty="0"/>
              <a:t>67</a:t>
            </a:r>
          </a:p>
        </p:txBody>
      </p:sp>
      <p:sp>
        <p:nvSpPr>
          <p:cNvPr id="4" name="Left Arrow 3">
            <a:extLst>
              <a:ext uri="{FF2B5EF4-FFF2-40B4-BE49-F238E27FC236}">
                <a16:creationId xmlns:a16="http://schemas.microsoft.com/office/drawing/2014/main" id="{2F86AEA4-BC69-7A4A-A019-4E19E80D8B17}"/>
              </a:ext>
            </a:extLst>
          </p:cNvPr>
          <p:cNvSpPr/>
          <p:nvPr/>
        </p:nvSpPr>
        <p:spPr>
          <a:xfrm rot="10800000">
            <a:off x="1713187" y="3006716"/>
            <a:ext cx="662152" cy="29429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9231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AutoShape 3"/>
          <p:cNvSpPr>
            <a:spLocks noChangeArrowheads="1"/>
          </p:cNvSpPr>
          <p:nvPr/>
        </p:nvSpPr>
        <p:spPr bwMode="auto">
          <a:xfrm>
            <a:off x="1603376" y="1523547"/>
            <a:ext cx="1476375" cy="809625"/>
          </a:xfrm>
          <a:prstGeom prst="rightArrowCallout">
            <a:avLst>
              <a:gd name="adj1" fmla="val 29019"/>
              <a:gd name="adj2" fmla="val 26861"/>
              <a:gd name="adj3" fmla="val 28434"/>
              <a:gd name="adj4" fmla="val 66667"/>
            </a:avLst>
          </a:prstGeom>
          <a:noFill/>
          <a:ln w="9525">
            <a:solidFill>
              <a:schemeClr val="tx1"/>
            </a:solidFill>
            <a:miter lim="800000"/>
            <a:headEnd/>
            <a:tailEnd/>
          </a:ln>
          <a:effectLst/>
        </p:spPr>
        <p:txBody>
          <a:bodyPr wrap="none" anchor="ctr"/>
          <a:lstStyle/>
          <a:p>
            <a:pPr algn="ctr"/>
            <a:r>
              <a:rPr lang="en-US" b="1"/>
              <a:t>Stack</a:t>
            </a:r>
          </a:p>
          <a:p>
            <a:pPr algn="ctr"/>
            <a:r>
              <a:rPr lang="en-US" b="1"/>
              <a:t>Pointer</a:t>
            </a:r>
          </a:p>
        </p:txBody>
      </p:sp>
      <p:sp>
        <p:nvSpPr>
          <p:cNvPr id="14354" name="Text Box 18"/>
          <p:cNvSpPr txBox="1">
            <a:spLocks noChangeArrowheads="1"/>
          </p:cNvSpPr>
          <p:nvPr/>
        </p:nvSpPr>
        <p:spPr bwMode="auto">
          <a:xfrm>
            <a:off x="3103564" y="1809297"/>
            <a:ext cx="1417637" cy="1228725"/>
          </a:xfrm>
          <a:prstGeom prst="rect">
            <a:avLst/>
          </a:prstGeom>
          <a:noFill/>
          <a:ln w="38100">
            <a:solidFill>
              <a:schemeClr val="tx1"/>
            </a:solidFill>
            <a:miter lim="800000"/>
            <a:headEnd/>
            <a:tailEnd/>
          </a:ln>
          <a:effectLst/>
        </p:spPr>
        <p:txBody>
          <a:bodyPr>
            <a:spAutoFit/>
          </a:bodyPr>
          <a:lstStyle/>
          <a:p>
            <a:pPr algn="ctr"/>
            <a:r>
              <a:rPr lang="en-US" b="1" dirty="0"/>
              <a:t>Activation</a:t>
            </a:r>
          </a:p>
          <a:p>
            <a:pPr algn="ctr"/>
            <a:r>
              <a:rPr lang="en-US" b="1" dirty="0"/>
              <a:t>Stack</a:t>
            </a:r>
          </a:p>
          <a:p>
            <a:pPr algn="ctr"/>
            <a:r>
              <a:rPr lang="en-US" b="1" dirty="0"/>
              <a:t>Frame for</a:t>
            </a:r>
          </a:p>
          <a:p>
            <a:pPr algn="ctr"/>
            <a:r>
              <a:rPr lang="en-US" b="1" dirty="0" err="1"/>
              <a:t>baz</a:t>
            </a:r>
            <a:endParaRPr lang="en-US" b="1" dirty="0"/>
          </a:p>
        </p:txBody>
      </p:sp>
      <p:sp>
        <p:nvSpPr>
          <p:cNvPr id="14355" name="Text Box 19"/>
          <p:cNvSpPr txBox="1">
            <a:spLocks noChangeArrowheads="1"/>
          </p:cNvSpPr>
          <p:nvPr/>
        </p:nvSpPr>
        <p:spPr bwMode="auto">
          <a:xfrm>
            <a:off x="3103564" y="3038022"/>
            <a:ext cx="1417637" cy="1228725"/>
          </a:xfrm>
          <a:prstGeom prst="rect">
            <a:avLst/>
          </a:prstGeom>
          <a:noFill/>
          <a:ln w="38100" algn="ctr">
            <a:solidFill>
              <a:schemeClr val="tx1"/>
            </a:solidFill>
            <a:miter lim="800000"/>
            <a:headEnd/>
            <a:tailEnd/>
          </a:ln>
          <a:effectLst/>
        </p:spPr>
        <p:txBody>
          <a:bodyPr>
            <a:spAutoFit/>
          </a:bodyPr>
          <a:lstStyle/>
          <a:p>
            <a:pPr algn="ctr"/>
            <a:r>
              <a:rPr lang="en-US" b="1" dirty="0"/>
              <a:t>Activation</a:t>
            </a:r>
          </a:p>
          <a:p>
            <a:pPr algn="ctr"/>
            <a:r>
              <a:rPr lang="en-US" b="1" dirty="0"/>
              <a:t>Stack</a:t>
            </a:r>
          </a:p>
          <a:p>
            <a:pPr algn="ctr"/>
            <a:r>
              <a:rPr lang="en-US" b="1" dirty="0"/>
              <a:t>Frame for</a:t>
            </a:r>
          </a:p>
          <a:p>
            <a:pPr algn="ctr"/>
            <a:r>
              <a:rPr lang="en-US" b="1" dirty="0"/>
              <a:t>bar</a:t>
            </a:r>
          </a:p>
        </p:txBody>
      </p:sp>
      <p:sp>
        <p:nvSpPr>
          <p:cNvPr id="14356" name="Text Box 20"/>
          <p:cNvSpPr txBox="1">
            <a:spLocks noChangeArrowheads="1"/>
          </p:cNvSpPr>
          <p:nvPr/>
        </p:nvSpPr>
        <p:spPr bwMode="auto">
          <a:xfrm>
            <a:off x="3103564" y="4266747"/>
            <a:ext cx="1417637" cy="1228725"/>
          </a:xfrm>
          <a:prstGeom prst="rect">
            <a:avLst/>
          </a:prstGeom>
          <a:noFill/>
          <a:ln w="38100" algn="ctr">
            <a:solidFill>
              <a:schemeClr val="tx1"/>
            </a:solidFill>
            <a:miter lim="800000"/>
            <a:headEnd/>
            <a:tailEnd/>
          </a:ln>
          <a:effectLst/>
        </p:spPr>
        <p:txBody>
          <a:bodyPr>
            <a:spAutoFit/>
          </a:bodyPr>
          <a:lstStyle/>
          <a:p>
            <a:pPr algn="ctr"/>
            <a:r>
              <a:rPr lang="en-US" b="1" dirty="0"/>
              <a:t>Activation</a:t>
            </a:r>
          </a:p>
          <a:p>
            <a:pPr algn="ctr"/>
            <a:r>
              <a:rPr lang="en-US" b="1" dirty="0"/>
              <a:t>Stack</a:t>
            </a:r>
          </a:p>
          <a:p>
            <a:pPr algn="ctr"/>
            <a:r>
              <a:rPr lang="en-US" b="1" dirty="0"/>
              <a:t>Frame for</a:t>
            </a:r>
          </a:p>
          <a:p>
            <a:pPr algn="ctr"/>
            <a:r>
              <a:rPr lang="en-US" b="1" dirty="0"/>
              <a:t>foo</a:t>
            </a:r>
          </a:p>
        </p:txBody>
      </p:sp>
      <p:sp>
        <p:nvSpPr>
          <p:cNvPr id="14357" name="Text Box 21"/>
          <p:cNvSpPr txBox="1">
            <a:spLocks noChangeArrowheads="1"/>
          </p:cNvSpPr>
          <p:nvPr/>
        </p:nvSpPr>
        <p:spPr bwMode="auto">
          <a:xfrm>
            <a:off x="3103564" y="5497060"/>
            <a:ext cx="1417637" cy="1228725"/>
          </a:xfrm>
          <a:prstGeom prst="rect">
            <a:avLst/>
          </a:prstGeom>
          <a:noFill/>
          <a:ln w="38100" algn="ctr">
            <a:solidFill>
              <a:schemeClr val="tx1"/>
            </a:solidFill>
            <a:miter lim="800000"/>
            <a:headEnd/>
            <a:tailEnd/>
          </a:ln>
          <a:effectLst/>
        </p:spPr>
        <p:txBody>
          <a:bodyPr>
            <a:spAutoFit/>
          </a:bodyPr>
          <a:lstStyle/>
          <a:p>
            <a:pPr algn="ctr"/>
            <a:r>
              <a:rPr lang="en-US" b="1" dirty="0"/>
              <a:t>Activation</a:t>
            </a:r>
          </a:p>
          <a:p>
            <a:pPr algn="ctr"/>
            <a:r>
              <a:rPr lang="en-US" b="1" dirty="0"/>
              <a:t>Stack</a:t>
            </a:r>
          </a:p>
          <a:p>
            <a:pPr algn="ctr"/>
            <a:r>
              <a:rPr lang="en-US" b="1" dirty="0"/>
              <a:t>Frame for</a:t>
            </a:r>
          </a:p>
          <a:p>
            <a:pPr algn="ctr"/>
            <a:r>
              <a:rPr lang="en-US" b="1" dirty="0"/>
              <a:t>main</a:t>
            </a:r>
          </a:p>
        </p:txBody>
      </p:sp>
      <p:sp>
        <p:nvSpPr>
          <p:cNvPr id="14358" name="Text Box 22"/>
          <p:cNvSpPr txBox="1">
            <a:spLocks noChangeArrowheads="1"/>
          </p:cNvSpPr>
          <p:nvPr/>
        </p:nvSpPr>
        <p:spPr bwMode="auto">
          <a:xfrm>
            <a:off x="6989764" y="967921"/>
            <a:ext cx="2003425" cy="679450"/>
          </a:xfrm>
          <a:prstGeom prst="rect">
            <a:avLst/>
          </a:prstGeom>
          <a:noFill/>
          <a:ln w="38100">
            <a:solidFill>
              <a:schemeClr val="tx1"/>
            </a:solidFill>
            <a:miter lim="800000"/>
            <a:headEnd/>
            <a:tailEnd/>
          </a:ln>
          <a:effectLst/>
        </p:spPr>
        <p:txBody>
          <a:bodyPr/>
          <a:lstStyle/>
          <a:p>
            <a:pPr algn="ctr"/>
            <a:r>
              <a:rPr lang="en-US" b="1" dirty="0">
                <a:latin typeface="Courier New" pitchFamily="49" charset="0"/>
              </a:rPr>
              <a:t>Local variables</a:t>
            </a:r>
          </a:p>
        </p:txBody>
      </p:sp>
      <p:sp>
        <p:nvSpPr>
          <p:cNvPr id="14360" name="Text Box 24"/>
          <p:cNvSpPr txBox="1">
            <a:spLocks noChangeArrowheads="1"/>
          </p:cNvSpPr>
          <p:nvPr/>
        </p:nvSpPr>
        <p:spPr bwMode="auto">
          <a:xfrm>
            <a:off x="6989764" y="1647371"/>
            <a:ext cx="2003425" cy="679450"/>
          </a:xfrm>
          <a:prstGeom prst="rect">
            <a:avLst/>
          </a:prstGeom>
          <a:noFill/>
          <a:ln w="38100" algn="ctr">
            <a:solidFill>
              <a:schemeClr val="tx1"/>
            </a:solidFill>
            <a:miter lim="800000"/>
            <a:headEnd/>
            <a:tailEnd/>
          </a:ln>
          <a:effectLst/>
        </p:spPr>
        <p:txBody>
          <a:bodyPr/>
          <a:lstStyle/>
          <a:p>
            <a:pPr algn="ctr"/>
            <a:r>
              <a:rPr lang="en-US" b="1">
                <a:latin typeface="Courier New" pitchFamily="49" charset="0"/>
              </a:rPr>
              <a:t>Saved s Registers</a:t>
            </a:r>
          </a:p>
        </p:txBody>
      </p:sp>
      <p:sp>
        <p:nvSpPr>
          <p:cNvPr id="14362" name="Text Box 26"/>
          <p:cNvSpPr txBox="1">
            <a:spLocks noChangeArrowheads="1"/>
          </p:cNvSpPr>
          <p:nvPr/>
        </p:nvSpPr>
        <p:spPr bwMode="auto">
          <a:xfrm>
            <a:off x="6989764" y="2326821"/>
            <a:ext cx="2003425" cy="679450"/>
          </a:xfrm>
          <a:prstGeom prst="rect">
            <a:avLst/>
          </a:prstGeom>
          <a:noFill/>
          <a:ln w="38100">
            <a:solidFill>
              <a:schemeClr val="tx1"/>
            </a:solidFill>
            <a:miter lim="800000"/>
            <a:headEnd/>
            <a:tailEnd/>
          </a:ln>
          <a:effectLst/>
        </p:spPr>
        <p:txBody>
          <a:bodyPr/>
          <a:lstStyle/>
          <a:p>
            <a:pPr algn="ctr"/>
            <a:r>
              <a:rPr lang="en-US" b="1">
                <a:latin typeface="Courier New" pitchFamily="49" charset="0"/>
              </a:rPr>
              <a:t>ra</a:t>
            </a:r>
          </a:p>
        </p:txBody>
      </p:sp>
      <p:sp>
        <p:nvSpPr>
          <p:cNvPr id="14364" name="Text Box 28"/>
          <p:cNvSpPr txBox="1">
            <a:spLocks noChangeArrowheads="1"/>
          </p:cNvSpPr>
          <p:nvPr/>
        </p:nvSpPr>
        <p:spPr bwMode="auto">
          <a:xfrm>
            <a:off x="6989764" y="3006271"/>
            <a:ext cx="2003425" cy="679450"/>
          </a:xfrm>
          <a:prstGeom prst="rect">
            <a:avLst/>
          </a:prstGeom>
          <a:noFill/>
          <a:ln w="38100">
            <a:solidFill>
              <a:schemeClr val="tx1"/>
            </a:solidFill>
            <a:miter lim="800000"/>
            <a:headEnd/>
            <a:tailEnd/>
          </a:ln>
          <a:effectLst/>
        </p:spPr>
        <p:txBody>
          <a:bodyPr/>
          <a:lstStyle/>
          <a:p>
            <a:pPr algn="ctr"/>
            <a:r>
              <a:rPr lang="en-US" b="1">
                <a:latin typeface="Courier New" pitchFamily="49" charset="0"/>
              </a:rPr>
              <a:t>Additional return values</a:t>
            </a:r>
          </a:p>
        </p:txBody>
      </p:sp>
      <p:sp>
        <p:nvSpPr>
          <p:cNvPr id="14365" name="Line 29"/>
          <p:cNvSpPr>
            <a:spLocks noChangeShapeType="1"/>
          </p:cNvSpPr>
          <p:nvPr/>
        </p:nvSpPr>
        <p:spPr bwMode="auto">
          <a:xfrm flipV="1">
            <a:off x="4521201" y="967922"/>
            <a:ext cx="2468563" cy="841375"/>
          </a:xfrm>
          <a:prstGeom prst="line">
            <a:avLst/>
          </a:prstGeom>
          <a:noFill/>
          <a:ln w="9525">
            <a:solidFill>
              <a:schemeClr val="tx1"/>
            </a:solidFill>
            <a:round/>
            <a:headEnd/>
            <a:tailEnd/>
          </a:ln>
          <a:effectLst/>
        </p:spPr>
        <p:txBody>
          <a:bodyPr/>
          <a:lstStyle/>
          <a:p>
            <a:endParaRPr lang="en-US"/>
          </a:p>
        </p:txBody>
      </p:sp>
      <p:sp>
        <p:nvSpPr>
          <p:cNvPr id="14366" name="Line 30"/>
          <p:cNvSpPr>
            <a:spLocks noChangeShapeType="1"/>
          </p:cNvSpPr>
          <p:nvPr/>
        </p:nvSpPr>
        <p:spPr bwMode="auto">
          <a:xfrm>
            <a:off x="4521201" y="3038021"/>
            <a:ext cx="2468563" cy="2006600"/>
          </a:xfrm>
          <a:prstGeom prst="line">
            <a:avLst/>
          </a:prstGeom>
          <a:noFill/>
          <a:ln w="9525">
            <a:solidFill>
              <a:schemeClr val="tx1"/>
            </a:solidFill>
            <a:round/>
            <a:headEnd/>
            <a:tailEnd/>
          </a:ln>
          <a:effectLst/>
        </p:spPr>
        <p:txBody>
          <a:bodyPr/>
          <a:lstStyle/>
          <a:p>
            <a:endParaRPr lang="en-US"/>
          </a:p>
        </p:txBody>
      </p:sp>
      <p:sp>
        <p:nvSpPr>
          <p:cNvPr id="14367" name="Text Box 31"/>
          <p:cNvSpPr txBox="1">
            <a:spLocks noChangeArrowheads="1"/>
          </p:cNvSpPr>
          <p:nvPr/>
        </p:nvSpPr>
        <p:spPr bwMode="auto">
          <a:xfrm>
            <a:off x="6989764" y="4365171"/>
            <a:ext cx="2003425" cy="679450"/>
          </a:xfrm>
          <a:prstGeom prst="rect">
            <a:avLst/>
          </a:prstGeom>
          <a:noFill/>
          <a:ln w="38100">
            <a:solidFill>
              <a:schemeClr val="tx1"/>
            </a:solidFill>
            <a:miter lim="800000"/>
            <a:headEnd/>
            <a:tailEnd/>
          </a:ln>
          <a:effectLst/>
        </p:spPr>
        <p:txBody>
          <a:bodyPr/>
          <a:lstStyle/>
          <a:p>
            <a:pPr algn="ctr"/>
            <a:r>
              <a:rPr lang="en-US" b="1">
                <a:latin typeface="Courier New" pitchFamily="49" charset="0"/>
              </a:rPr>
              <a:t>Saved t Registers</a:t>
            </a:r>
          </a:p>
        </p:txBody>
      </p:sp>
      <p:sp>
        <p:nvSpPr>
          <p:cNvPr id="14368" name="Text Box 32"/>
          <p:cNvSpPr txBox="1">
            <a:spLocks noChangeArrowheads="1"/>
          </p:cNvSpPr>
          <p:nvPr/>
        </p:nvSpPr>
        <p:spPr bwMode="auto">
          <a:xfrm>
            <a:off x="6989764" y="3685721"/>
            <a:ext cx="2003425" cy="679450"/>
          </a:xfrm>
          <a:prstGeom prst="rect">
            <a:avLst/>
          </a:prstGeom>
          <a:noFill/>
          <a:ln w="38100">
            <a:solidFill>
              <a:schemeClr val="tx1"/>
            </a:solidFill>
            <a:miter lim="800000"/>
            <a:headEnd/>
            <a:tailEnd/>
          </a:ln>
          <a:effectLst/>
        </p:spPr>
        <p:txBody>
          <a:bodyPr/>
          <a:lstStyle/>
          <a:p>
            <a:pPr algn="ctr"/>
            <a:r>
              <a:rPr lang="en-US" b="1" dirty="0">
                <a:latin typeface="Courier New" pitchFamily="49" charset="0"/>
              </a:rPr>
              <a:t>Additional parameters</a:t>
            </a:r>
          </a:p>
        </p:txBody>
      </p:sp>
      <p:sp>
        <p:nvSpPr>
          <p:cNvPr id="5" name="Vertical Title 4"/>
          <p:cNvSpPr>
            <a:spLocks noGrp="1"/>
          </p:cNvSpPr>
          <p:nvPr>
            <p:ph type="title" orient="vert"/>
          </p:nvPr>
        </p:nvSpPr>
        <p:spPr/>
        <p:txBody>
          <a:bodyPr/>
          <a:lstStyle/>
          <a:p>
            <a:r>
              <a:rPr lang="en-US" dirty="0"/>
              <a:t>A Stack of Activation Records</a:t>
            </a:r>
          </a:p>
        </p:txBody>
      </p:sp>
      <p:sp>
        <p:nvSpPr>
          <p:cNvPr id="8" name="TextBox 7"/>
          <p:cNvSpPr txBox="1"/>
          <p:nvPr/>
        </p:nvSpPr>
        <p:spPr>
          <a:xfrm>
            <a:off x="1932215" y="255361"/>
            <a:ext cx="4181929" cy="369332"/>
          </a:xfrm>
          <a:prstGeom prst="rect">
            <a:avLst/>
          </a:prstGeom>
          <a:noFill/>
        </p:spPr>
        <p:txBody>
          <a:bodyPr wrap="square" rtlCol="0">
            <a:spAutoFit/>
          </a:bodyPr>
          <a:lstStyle/>
          <a:p>
            <a:r>
              <a:rPr lang="en-US" dirty="0"/>
              <a:t>main () </a:t>
            </a:r>
            <a:r>
              <a:rPr lang="en-US" dirty="0">
                <a:sym typeface="Wingdings"/>
              </a:rPr>
              <a:t> foo()  bar()  </a:t>
            </a:r>
            <a:r>
              <a:rPr lang="en-US" dirty="0" err="1">
                <a:sym typeface="Wingdings"/>
              </a:rPr>
              <a:t>baz</a:t>
            </a:r>
            <a:r>
              <a:rPr lang="en-US" dirty="0">
                <a:sym typeface="Wingdings"/>
              </a:rPr>
              <a:t>()</a:t>
            </a:r>
            <a:endParaRPr lang="en-US" dirty="0"/>
          </a:p>
        </p:txBody>
      </p:sp>
      <p:cxnSp>
        <p:nvCxnSpPr>
          <p:cNvPr id="6" name="Straight Connector 5">
            <a:extLst>
              <a:ext uri="{FF2B5EF4-FFF2-40B4-BE49-F238E27FC236}">
                <a16:creationId xmlns:a16="http://schemas.microsoft.com/office/drawing/2014/main" id="{7AD1B810-5F0A-0DE2-4B76-2792D0D8FFAC}"/>
              </a:ext>
            </a:extLst>
          </p:cNvPr>
          <p:cNvCxnSpPr>
            <a:cxnSpLocks/>
          </p:cNvCxnSpPr>
          <p:nvPr/>
        </p:nvCxnSpPr>
        <p:spPr>
          <a:xfrm>
            <a:off x="9157732" y="2326821"/>
            <a:ext cx="658930" cy="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AAD34964-0F95-06FD-7CBB-030EAB24F812}"/>
              </a:ext>
            </a:extLst>
          </p:cNvPr>
          <p:cNvSpPr txBox="1"/>
          <p:nvPr/>
        </p:nvSpPr>
        <p:spPr>
          <a:xfrm>
            <a:off x="9126201" y="1669141"/>
            <a:ext cx="721992" cy="307777"/>
          </a:xfrm>
          <a:prstGeom prst="rect">
            <a:avLst/>
          </a:prstGeom>
          <a:noFill/>
        </p:spPr>
        <p:txBody>
          <a:bodyPr wrap="square" rtlCol="0">
            <a:spAutoFit/>
          </a:bodyPr>
          <a:lstStyle/>
          <a:p>
            <a:r>
              <a:rPr lang="en-US" sz="1400" dirty="0">
                <a:solidFill>
                  <a:schemeClr val="accent1"/>
                </a:solidFill>
              </a:rPr>
              <a:t>Callee</a:t>
            </a:r>
          </a:p>
        </p:txBody>
      </p:sp>
      <p:sp>
        <p:nvSpPr>
          <p:cNvPr id="9" name="TextBox 8">
            <a:extLst>
              <a:ext uri="{FF2B5EF4-FFF2-40B4-BE49-F238E27FC236}">
                <a16:creationId xmlns:a16="http://schemas.microsoft.com/office/drawing/2014/main" id="{9EBE9951-129C-042B-539D-F145108E30D1}"/>
              </a:ext>
            </a:extLst>
          </p:cNvPr>
          <p:cNvSpPr txBox="1"/>
          <p:nvPr/>
        </p:nvSpPr>
        <p:spPr>
          <a:xfrm>
            <a:off x="9126201" y="2719752"/>
            <a:ext cx="721992" cy="307777"/>
          </a:xfrm>
          <a:prstGeom prst="rect">
            <a:avLst/>
          </a:prstGeom>
          <a:noFill/>
        </p:spPr>
        <p:txBody>
          <a:bodyPr wrap="square" rtlCol="0">
            <a:spAutoFit/>
          </a:bodyPr>
          <a:lstStyle/>
          <a:p>
            <a:r>
              <a:rPr lang="en-US" sz="1400" dirty="0">
                <a:solidFill>
                  <a:schemeClr val="accent1"/>
                </a:solidFill>
              </a:rPr>
              <a:t>Caller</a:t>
            </a:r>
          </a:p>
        </p:txBody>
      </p:sp>
      <p:sp>
        <p:nvSpPr>
          <p:cNvPr id="10" name="Up Arrow 9">
            <a:extLst>
              <a:ext uri="{FF2B5EF4-FFF2-40B4-BE49-F238E27FC236}">
                <a16:creationId xmlns:a16="http://schemas.microsoft.com/office/drawing/2014/main" id="{5944E60C-42B5-E472-002D-B9DE60A972F4}"/>
              </a:ext>
            </a:extLst>
          </p:cNvPr>
          <p:cNvSpPr/>
          <p:nvPr/>
        </p:nvSpPr>
        <p:spPr>
          <a:xfrm>
            <a:off x="9361073" y="1916041"/>
            <a:ext cx="252248" cy="23868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Down Arrow 10">
            <a:extLst>
              <a:ext uri="{FF2B5EF4-FFF2-40B4-BE49-F238E27FC236}">
                <a16:creationId xmlns:a16="http://schemas.microsoft.com/office/drawing/2014/main" id="{A1907551-14C0-66FB-EB92-C3D049E0FAD2}"/>
              </a:ext>
            </a:extLst>
          </p:cNvPr>
          <p:cNvSpPr/>
          <p:nvPr/>
        </p:nvSpPr>
        <p:spPr>
          <a:xfrm>
            <a:off x="9359181" y="2498141"/>
            <a:ext cx="256032" cy="23774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622903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Recursion</a:t>
            </a:r>
          </a:p>
        </p:txBody>
      </p:sp>
      <p:sp>
        <p:nvSpPr>
          <p:cNvPr id="3" name="Content Placeholder 2"/>
          <p:cNvSpPr>
            <a:spLocks noGrp="1"/>
          </p:cNvSpPr>
          <p:nvPr>
            <p:ph idx="1"/>
          </p:nvPr>
        </p:nvSpPr>
        <p:spPr/>
        <p:txBody>
          <a:bodyPr/>
          <a:lstStyle/>
          <a:p>
            <a:r>
              <a:rPr lang="en-US" dirty="0"/>
              <a:t>Does recursion require any additional instruction set architecture items?</a:t>
            </a:r>
          </a:p>
        </p:txBody>
      </p:sp>
    </p:spTree>
    <p:extLst>
      <p:ext uri="{BB962C8B-B14F-4D97-AF65-F5344CB8AC3E}">
        <p14:creationId xmlns:p14="http://schemas.microsoft.com/office/powerpoint/2010/main" val="31835607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 More Thing: Frame Pointer</a:t>
            </a:r>
          </a:p>
        </p:txBody>
      </p:sp>
      <p:sp>
        <p:nvSpPr>
          <p:cNvPr id="3" name="Content Placeholder 2"/>
          <p:cNvSpPr>
            <a:spLocks noGrp="1"/>
          </p:cNvSpPr>
          <p:nvPr>
            <p:ph idx="1"/>
          </p:nvPr>
        </p:nvSpPr>
        <p:spPr/>
        <p:txBody>
          <a:bodyPr>
            <a:normAutofit/>
          </a:bodyPr>
          <a:lstStyle/>
          <a:p>
            <a:r>
              <a:rPr lang="en-US" dirty="0"/>
              <a:t>During execution of given module it is possible for the stack pointer to move.</a:t>
            </a:r>
          </a:p>
          <a:p>
            <a:r>
              <a:rPr lang="en-US" dirty="0"/>
              <a:t>Since the location of all items in a stack frame is based on the stack pointer it useful to define a fixed point in each stack frame and maintain the address of this fixed point in a register called the frame pointer</a:t>
            </a:r>
          </a:p>
          <a:p>
            <a:r>
              <a:rPr lang="en-US" dirty="0"/>
              <a:t>This necessitates storing the old frame pointer in each stack frame (</a:t>
            </a:r>
            <a:r>
              <a:rPr lang="en-US" dirty="0" err="1"/>
              <a:t>i.e</a:t>
            </a:r>
            <a:r>
              <a:rPr lang="en-US" dirty="0"/>
              <a:t> caller’s frame pointer) </a:t>
            </a:r>
          </a:p>
        </p:txBody>
      </p:sp>
    </p:spTree>
    <p:extLst>
      <p:ext uri="{BB962C8B-B14F-4D97-AF65-F5344CB8AC3E}">
        <p14:creationId xmlns:p14="http://schemas.microsoft.com/office/powerpoint/2010/main" val="162239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Do We Need a Frame Pointer?</a:t>
            </a:r>
          </a:p>
        </p:txBody>
      </p:sp>
      <p:sp>
        <p:nvSpPr>
          <p:cNvPr id="3" name="Content Placeholder 2"/>
          <p:cNvSpPr>
            <a:spLocks noGrp="1"/>
          </p:cNvSpPr>
          <p:nvPr>
            <p:ph idx="1"/>
          </p:nvPr>
        </p:nvSpPr>
        <p:spPr>
          <a:xfrm>
            <a:off x="3305504" y="2133600"/>
            <a:ext cx="7076747" cy="4338088"/>
          </a:xfrm>
        </p:spPr>
        <p:txBody>
          <a:bodyPr>
            <a:normAutofit fontScale="92500" lnSpcReduction="10000"/>
          </a:bodyPr>
          <a:lstStyle/>
          <a:p>
            <a:pPr marL="0" indent="0">
              <a:buNone/>
            </a:pPr>
            <a:r>
              <a:rPr lang="en-US" dirty="0"/>
              <a:t>This code will cause us a problem:</a:t>
            </a:r>
          </a:p>
          <a:p>
            <a:pPr marL="0" indent="0">
              <a:buNone/>
            </a:pPr>
            <a:r>
              <a:rPr lang="en-US" dirty="0">
                <a:latin typeface="Courier"/>
                <a:cs typeface="Courier"/>
              </a:rPr>
              <a:t>foo(</a:t>
            </a:r>
            <a:r>
              <a:rPr lang="en-US" dirty="0" err="1">
                <a:latin typeface="Courier"/>
                <a:cs typeface="Courier"/>
              </a:rPr>
              <a:t>int</a:t>
            </a:r>
            <a:r>
              <a:rPr lang="en-US" dirty="0">
                <a:latin typeface="Courier"/>
                <a:cs typeface="Courier"/>
              </a:rPr>
              <a:t> p) {</a:t>
            </a:r>
            <a:br>
              <a:rPr lang="en-US" dirty="0">
                <a:latin typeface="Courier"/>
                <a:cs typeface="Courier"/>
              </a:rPr>
            </a:br>
            <a:r>
              <a:rPr lang="en-US" dirty="0">
                <a:latin typeface="Courier"/>
                <a:cs typeface="Courier"/>
              </a:rPr>
              <a:t>	</a:t>
            </a:r>
            <a:r>
              <a:rPr lang="en-US" dirty="0" err="1">
                <a:latin typeface="Courier"/>
                <a:cs typeface="Courier"/>
              </a:rPr>
              <a:t>int</a:t>
            </a:r>
            <a:r>
              <a:rPr lang="en-US" dirty="0">
                <a:latin typeface="Courier"/>
                <a:cs typeface="Courier"/>
              </a:rPr>
              <a:t> a = 1, b = 3;</a:t>
            </a:r>
            <a:br>
              <a:rPr lang="en-US" dirty="0">
                <a:latin typeface="Courier"/>
                <a:cs typeface="Courier"/>
              </a:rPr>
            </a:br>
            <a:r>
              <a:rPr lang="en-US" dirty="0">
                <a:latin typeface="Courier"/>
                <a:cs typeface="Courier"/>
              </a:rPr>
              <a:t>	if (a != p) {</a:t>
            </a:r>
            <a:br>
              <a:rPr lang="en-US" dirty="0">
                <a:latin typeface="Courier"/>
                <a:cs typeface="Courier"/>
              </a:rPr>
            </a:br>
            <a:r>
              <a:rPr lang="en-US" dirty="0">
                <a:latin typeface="Courier"/>
                <a:cs typeface="Courier"/>
              </a:rPr>
              <a:t> 		</a:t>
            </a:r>
            <a:r>
              <a:rPr lang="en-US" dirty="0" err="1">
                <a:solidFill>
                  <a:srgbClr val="FF0000"/>
                </a:solidFill>
                <a:latin typeface="Courier"/>
                <a:cs typeface="Courier"/>
              </a:rPr>
              <a:t>int</a:t>
            </a:r>
            <a:r>
              <a:rPr lang="en-US" dirty="0">
                <a:solidFill>
                  <a:srgbClr val="FF0000"/>
                </a:solidFill>
                <a:latin typeface="Courier"/>
                <a:cs typeface="Courier"/>
              </a:rPr>
              <a:t> c[p];</a:t>
            </a:r>
            <a:br>
              <a:rPr lang="en-US" dirty="0">
                <a:latin typeface="Courier"/>
                <a:cs typeface="Courier"/>
              </a:rPr>
            </a:br>
            <a:r>
              <a:rPr lang="en-US" dirty="0">
                <a:latin typeface="Courier"/>
                <a:cs typeface="Courier"/>
              </a:rPr>
              <a:t>		c[p </a:t>
            </a:r>
            <a:r>
              <a:rPr lang="mr-IN" dirty="0">
                <a:latin typeface="Courier"/>
                <a:cs typeface="Courier"/>
              </a:rPr>
              <a:t>–</a:t>
            </a:r>
            <a:r>
              <a:rPr lang="en-US" dirty="0">
                <a:latin typeface="Courier"/>
                <a:cs typeface="Courier"/>
              </a:rPr>
              <a:t> 1] = b + a;</a:t>
            </a:r>
            <a:br>
              <a:rPr lang="en-US" dirty="0">
                <a:latin typeface="Courier"/>
                <a:cs typeface="Courier"/>
              </a:rPr>
            </a:br>
            <a:r>
              <a:rPr lang="en-US" dirty="0">
                <a:latin typeface="Courier"/>
                <a:cs typeface="Courier"/>
              </a:rPr>
              <a:t>		</a:t>
            </a:r>
            <a:r>
              <a:rPr lang="mr-IN" dirty="0">
                <a:latin typeface="Courier"/>
                <a:cs typeface="Courier"/>
              </a:rPr>
              <a:t>…</a:t>
            </a:r>
            <a:br>
              <a:rPr lang="en-US" dirty="0">
                <a:latin typeface="Courier"/>
                <a:cs typeface="Courier"/>
              </a:rPr>
            </a:br>
            <a:r>
              <a:rPr lang="en-US" dirty="0">
                <a:latin typeface="Courier"/>
                <a:cs typeface="Courier"/>
              </a:rPr>
              <a:t>	}</a:t>
            </a:r>
            <a:br>
              <a:rPr lang="en-US" dirty="0">
                <a:latin typeface="Courier"/>
                <a:cs typeface="Courier"/>
              </a:rPr>
            </a:br>
            <a:r>
              <a:rPr lang="en-US" dirty="0">
                <a:latin typeface="Courier"/>
                <a:cs typeface="Courier"/>
              </a:rPr>
              <a:t>	b++; a++;</a:t>
            </a:r>
            <a:br>
              <a:rPr lang="en-US" dirty="0">
                <a:latin typeface="Courier"/>
                <a:cs typeface="Courier"/>
              </a:rPr>
            </a:br>
            <a:r>
              <a:rPr lang="en-US" dirty="0">
                <a:latin typeface="Courier"/>
                <a:cs typeface="Courier"/>
              </a:rPr>
              <a:t>;	</a:t>
            </a:r>
            <a:r>
              <a:rPr lang="mr-IN" dirty="0">
                <a:latin typeface="Courier"/>
                <a:cs typeface="Courier"/>
              </a:rPr>
              <a:t>…</a:t>
            </a:r>
            <a:br>
              <a:rPr lang="en-US" dirty="0">
                <a:latin typeface="Courier"/>
                <a:cs typeface="Courier"/>
              </a:rPr>
            </a:br>
            <a:r>
              <a:rPr lang="en-US" dirty="0">
                <a:latin typeface="Courier"/>
                <a:cs typeface="Courier"/>
              </a:rPr>
              <a:t>}</a:t>
            </a:r>
          </a:p>
          <a:p>
            <a:pPr marL="0" indent="0">
              <a:buNone/>
            </a:pPr>
            <a:r>
              <a:rPr lang="en-US" dirty="0"/>
              <a:t>Let's look in detail at the stack</a:t>
            </a:r>
          </a:p>
        </p:txBody>
      </p:sp>
      <p:sp>
        <p:nvSpPr>
          <p:cNvPr id="4" name="Oval Callout 3">
            <a:extLst>
              <a:ext uri="{FF2B5EF4-FFF2-40B4-BE49-F238E27FC236}">
                <a16:creationId xmlns:a16="http://schemas.microsoft.com/office/drawing/2014/main" id="{048D7BC8-A176-CE4C-92F9-63AFA2FFE270}"/>
              </a:ext>
            </a:extLst>
          </p:cNvPr>
          <p:cNvSpPr/>
          <p:nvPr/>
        </p:nvSpPr>
        <p:spPr>
          <a:xfrm>
            <a:off x="8534400" y="3142593"/>
            <a:ext cx="2017986" cy="1734207"/>
          </a:xfrm>
          <a:prstGeom prst="wedgeEllipseCallout">
            <a:avLst>
              <a:gd name="adj1" fmla="val -70833"/>
              <a:gd name="adj2" fmla="val 553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 and b are no longer at the same offset from SP</a:t>
            </a:r>
          </a:p>
        </p:txBody>
      </p:sp>
    </p:spTree>
    <p:extLst>
      <p:ext uri="{BB962C8B-B14F-4D97-AF65-F5344CB8AC3E}">
        <p14:creationId xmlns:p14="http://schemas.microsoft.com/office/powerpoint/2010/main" val="3570241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Arithmetic/Logical Expressions</a:t>
            </a:r>
          </a:p>
        </p:txBody>
      </p:sp>
      <p:sp>
        <p:nvSpPr>
          <p:cNvPr id="3" name="Content Placeholder 2"/>
          <p:cNvSpPr>
            <a:spLocks noGrp="1"/>
          </p:cNvSpPr>
          <p:nvPr>
            <p:ph idx="1"/>
          </p:nvPr>
        </p:nvSpPr>
        <p:spPr>
          <a:xfrm>
            <a:off x="3305504" y="3943525"/>
            <a:ext cx="7076747" cy="2784975"/>
          </a:xfrm>
        </p:spPr>
        <p:txBody>
          <a:bodyPr>
            <a:normAutofit lnSpcReduction="10000"/>
          </a:bodyPr>
          <a:lstStyle/>
          <a:p>
            <a:pPr marL="0" indent="0">
              <a:buNone/>
            </a:pPr>
            <a:r>
              <a:rPr lang="en-US" dirty="0"/>
              <a:t>Start thinking like a compiler writer</a:t>
            </a:r>
          </a:p>
          <a:p>
            <a:pPr marL="457200" lvl="1" indent="0">
              <a:buNone/>
            </a:pPr>
            <a:r>
              <a:rPr lang="en-US" dirty="0">
                <a:sym typeface="Wingdings"/>
              </a:rPr>
              <a:t> </a:t>
            </a:r>
            <a:r>
              <a:rPr lang="en-US" dirty="0"/>
              <a:t>What instructions are needed for each HLL construct?</a:t>
            </a:r>
          </a:p>
          <a:p>
            <a:pPr marL="457200" lvl="1" indent="0">
              <a:buNone/>
            </a:pPr>
            <a:r>
              <a:rPr lang="en-US" dirty="0"/>
              <a:t>c = a + b </a:t>
            </a:r>
            <a:r>
              <a:rPr lang="en-US" dirty="0">
                <a:sym typeface="Wingdings"/>
              </a:rPr>
              <a:t> add  c, a, b</a:t>
            </a:r>
          </a:p>
          <a:p>
            <a:pPr marL="457200" lvl="1" indent="0">
              <a:buNone/>
            </a:pPr>
            <a:r>
              <a:rPr lang="en-US" dirty="0">
                <a:sym typeface="Wingdings"/>
              </a:rPr>
              <a:t>Keep adding to repertoire</a:t>
            </a:r>
          </a:p>
          <a:p>
            <a:pPr marL="457200" lvl="1" indent="0">
              <a:buNone/>
            </a:pPr>
            <a:r>
              <a:rPr lang="en-US" dirty="0">
                <a:sym typeface="Wingdings"/>
              </a:rPr>
              <a:t>c = a </a:t>
            </a:r>
            <a:r>
              <a:rPr lang="mr-IN" dirty="0">
                <a:sym typeface="Wingdings"/>
              </a:rPr>
              <a:t>–</a:t>
            </a:r>
            <a:r>
              <a:rPr lang="en-US" dirty="0">
                <a:sym typeface="Wingdings"/>
              </a:rPr>
              <a:t> b   sub  c, a, b</a:t>
            </a:r>
          </a:p>
          <a:p>
            <a:pPr marL="457200" lvl="1" indent="0">
              <a:buNone/>
            </a:pPr>
            <a:r>
              <a:rPr lang="en-US" dirty="0">
                <a:sym typeface="Wingdings"/>
              </a:rPr>
              <a:t>c = !(a &amp; b)    </a:t>
            </a:r>
            <a:r>
              <a:rPr lang="en-US" dirty="0" err="1">
                <a:sym typeface="Wingdings"/>
              </a:rPr>
              <a:t>nand</a:t>
            </a:r>
            <a:r>
              <a:rPr lang="en-US" dirty="0">
                <a:sym typeface="Wingdings"/>
              </a:rPr>
              <a:t>  c, a, b</a:t>
            </a:r>
            <a:endParaRPr lang="en-US" dirty="0"/>
          </a:p>
        </p:txBody>
      </p:sp>
      <p:grpSp>
        <p:nvGrpSpPr>
          <p:cNvPr id="6" name="Group 5"/>
          <p:cNvGrpSpPr>
            <a:grpSpLocks noChangeAspect="1"/>
          </p:cNvGrpSpPr>
          <p:nvPr/>
        </p:nvGrpSpPr>
        <p:grpSpPr bwMode="auto">
          <a:xfrm>
            <a:off x="4292600" y="1725393"/>
            <a:ext cx="3657600" cy="2082800"/>
            <a:chOff x="2805" y="1500"/>
            <a:chExt cx="7200" cy="4217"/>
          </a:xfrm>
        </p:grpSpPr>
        <p:sp>
          <p:nvSpPr>
            <p:cNvPr id="7" name="AutoShape 6"/>
            <p:cNvSpPr>
              <a:spLocks noChangeAspect="1" noChangeArrowheads="1"/>
            </p:cNvSpPr>
            <p:nvPr/>
          </p:nvSpPr>
          <p:spPr bwMode="auto">
            <a:xfrm>
              <a:off x="2805" y="1500"/>
              <a:ext cx="7200" cy="421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b="1"/>
            </a:p>
          </p:txBody>
        </p:sp>
        <p:sp>
          <p:nvSpPr>
            <p:cNvPr id="8" name="Text Box 7"/>
            <p:cNvSpPr txBox="1">
              <a:spLocks noChangeArrowheads="1"/>
            </p:cNvSpPr>
            <p:nvPr/>
          </p:nvSpPr>
          <p:spPr bwMode="auto">
            <a:xfrm>
              <a:off x="3020" y="2268"/>
              <a:ext cx="1720" cy="4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1265" tIns="30632" rIns="61265" bIns="30632">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sz="1200" b="1">
                  <a:solidFill>
                    <a:srgbClr val="000000"/>
                  </a:solidFill>
                </a:rPr>
                <a:t>Processor</a:t>
              </a:r>
              <a:endParaRPr lang="en-US" b="1"/>
            </a:p>
          </p:txBody>
        </p:sp>
        <p:sp>
          <p:nvSpPr>
            <p:cNvPr id="9" name="Oval 8"/>
            <p:cNvSpPr>
              <a:spLocks noChangeArrowheads="1"/>
            </p:cNvSpPr>
            <p:nvPr/>
          </p:nvSpPr>
          <p:spPr bwMode="auto">
            <a:xfrm>
              <a:off x="2805" y="1500"/>
              <a:ext cx="2100" cy="2263"/>
            </a:xfrm>
            <a:prstGeom prst="ellipse">
              <a:avLst/>
            </a:prstGeom>
            <a:noFill/>
            <a:ln w="9525">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0" name="Text Box 9"/>
            <p:cNvSpPr txBox="1">
              <a:spLocks noChangeArrowheads="1"/>
            </p:cNvSpPr>
            <p:nvPr/>
          </p:nvSpPr>
          <p:spPr bwMode="auto">
            <a:xfrm>
              <a:off x="7805" y="2323"/>
              <a:ext cx="1400" cy="4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61265" tIns="30632" rIns="61265" bIns="30632">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200" b="1">
                  <a:solidFill>
                    <a:srgbClr val="000000"/>
                  </a:solidFill>
                </a:rPr>
                <a:t>Memory</a:t>
              </a:r>
              <a:endParaRPr lang="en-US" b="1"/>
            </a:p>
          </p:txBody>
        </p:sp>
        <p:sp>
          <p:nvSpPr>
            <p:cNvPr id="11" name="Rectangle 10"/>
            <p:cNvSpPr>
              <a:spLocks noChangeArrowheads="1"/>
            </p:cNvSpPr>
            <p:nvPr/>
          </p:nvSpPr>
          <p:spPr bwMode="auto">
            <a:xfrm>
              <a:off x="7105" y="1809"/>
              <a:ext cx="2800" cy="1542"/>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2" name="Rectangle 11"/>
            <p:cNvSpPr>
              <a:spLocks noChangeArrowheads="1"/>
            </p:cNvSpPr>
            <p:nvPr/>
          </p:nvSpPr>
          <p:spPr bwMode="auto">
            <a:xfrm>
              <a:off x="7105" y="4277"/>
              <a:ext cx="2900" cy="144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3" name="Text Box 12"/>
            <p:cNvSpPr txBox="1">
              <a:spLocks noChangeArrowheads="1"/>
            </p:cNvSpPr>
            <p:nvPr/>
          </p:nvSpPr>
          <p:spPr bwMode="auto">
            <a:xfrm>
              <a:off x="7899" y="4688"/>
              <a:ext cx="1383" cy="4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1265" tIns="30632" rIns="61265" bIns="30632">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200" b="1">
                  <a:solidFill>
                    <a:srgbClr val="000000"/>
                  </a:solidFill>
                </a:rPr>
                <a:t>Devices</a:t>
              </a:r>
              <a:endParaRPr lang="en-US" b="1"/>
            </a:p>
          </p:txBody>
        </p:sp>
        <p:sp>
          <p:nvSpPr>
            <p:cNvPr id="14" name="Line 13"/>
            <p:cNvSpPr>
              <a:spLocks noChangeShapeType="1"/>
            </p:cNvSpPr>
            <p:nvPr/>
          </p:nvSpPr>
          <p:spPr bwMode="auto">
            <a:xfrm>
              <a:off x="4905" y="2631"/>
              <a:ext cx="220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5" name="Line 14"/>
            <p:cNvSpPr>
              <a:spLocks noChangeShapeType="1"/>
            </p:cNvSpPr>
            <p:nvPr/>
          </p:nvSpPr>
          <p:spPr bwMode="auto">
            <a:xfrm>
              <a:off x="6005" y="2631"/>
              <a:ext cx="0" cy="2469"/>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6" name="Line 15"/>
            <p:cNvSpPr>
              <a:spLocks noChangeShapeType="1"/>
            </p:cNvSpPr>
            <p:nvPr/>
          </p:nvSpPr>
          <p:spPr bwMode="auto">
            <a:xfrm>
              <a:off x="6005" y="5100"/>
              <a:ext cx="110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sp>
        <p:nvSpPr>
          <p:cNvPr id="17" name="Oval 16"/>
          <p:cNvSpPr/>
          <p:nvPr/>
        </p:nvSpPr>
        <p:spPr>
          <a:xfrm>
            <a:off x="6236655" y="1725394"/>
            <a:ext cx="2027668" cy="1026162"/>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3715208" y="1770919"/>
            <a:ext cx="2027668" cy="1026162"/>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3602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Let’s Start at Step 7</a:t>
            </a:r>
            <a:br>
              <a:rPr lang="en-US" dirty="0"/>
            </a:br>
            <a:r>
              <a:rPr lang="en-US" dirty="0"/>
              <a:t>To See What Our Function Does</a:t>
            </a:r>
          </a:p>
        </p:txBody>
      </p:sp>
      <p:grpSp>
        <p:nvGrpSpPr>
          <p:cNvPr id="11" name="Group 10"/>
          <p:cNvGrpSpPr/>
          <p:nvPr/>
        </p:nvGrpSpPr>
        <p:grpSpPr>
          <a:xfrm>
            <a:off x="1716088" y="1831540"/>
            <a:ext cx="3479800" cy="4155374"/>
            <a:chOff x="192088" y="1831540"/>
            <a:chExt cx="3479800" cy="4155374"/>
          </a:xfrm>
        </p:grpSpPr>
        <p:sp>
          <p:nvSpPr>
            <p:cNvPr id="12" name="AutoShape 15"/>
            <p:cNvSpPr>
              <a:spLocks noChangeArrowheads="1"/>
            </p:cNvSpPr>
            <p:nvPr/>
          </p:nvSpPr>
          <p:spPr bwMode="auto">
            <a:xfrm>
              <a:off x="192088" y="1831540"/>
              <a:ext cx="1476375" cy="809625"/>
            </a:xfrm>
            <a:prstGeom prst="rightArrowCallout">
              <a:avLst>
                <a:gd name="adj1" fmla="val 25000"/>
                <a:gd name="adj2" fmla="val 25000"/>
                <a:gd name="adj3" fmla="val 30392"/>
                <a:gd name="adj4" fmla="val 66667"/>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b="1"/>
                <a:t>Stack</a:t>
              </a:r>
            </a:p>
            <a:p>
              <a:pPr algn="ctr"/>
              <a:r>
                <a:rPr lang="en-US" b="1"/>
                <a:t>Pointer</a:t>
              </a:r>
            </a:p>
          </p:txBody>
        </p:sp>
        <p:sp>
          <p:nvSpPr>
            <p:cNvPr id="14" name="Text Box 20"/>
            <p:cNvSpPr txBox="1">
              <a:spLocks noChangeArrowheads="1"/>
            </p:cNvSpPr>
            <p:nvPr/>
          </p:nvSpPr>
          <p:spPr bwMode="auto">
            <a:xfrm>
              <a:off x="1668463" y="1890853"/>
              <a:ext cx="2003425" cy="679450"/>
            </a:xfrm>
            <a:prstGeom prst="rect">
              <a:avLst/>
            </a:prstGeom>
            <a:solidFill>
              <a:schemeClr val="accent1">
                <a:lumMod val="90000"/>
              </a:schemeClr>
            </a:solidFill>
            <a:ln w="38100">
              <a:solidFill>
                <a:schemeClr val="tx1"/>
              </a:solidFill>
              <a:miter lim="800000"/>
              <a:headEnd/>
              <a:tailEnd/>
            </a:ln>
            <a:effectLst/>
          </p:spPr>
          <p:txBody>
            <a:bodyPr/>
            <a:lstStyle/>
            <a:p>
              <a:pPr algn="ctr">
                <a:defRPr/>
              </a:pPr>
              <a:r>
                <a:rPr lang="en-US" b="1" dirty="0">
                  <a:solidFill>
                    <a:schemeClr val="bg1"/>
                  </a:solidFill>
                  <a:latin typeface="Courier New" pitchFamily="49" charset="0"/>
                  <a:ea typeface="+mn-ea"/>
                </a:rPr>
                <a:t>Local variables</a:t>
              </a:r>
            </a:p>
          </p:txBody>
        </p:sp>
        <p:sp>
          <p:nvSpPr>
            <p:cNvPr id="16" name="Text Box 24"/>
            <p:cNvSpPr txBox="1">
              <a:spLocks noChangeArrowheads="1"/>
            </p:cNvSpPr>
            <p:nvPr/>
          </p:nvSpPr>
          <p:spPr bwMode="auto">
            <a:xfrm>
              <a:off x="1668463" y="2579308"/>
              <a:ext cx="2003425" cy="679450"/>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b="1">
                  <a:latin typeface="Courier New" charset="0"/>
                </a:rPr>
                <a:t>Saved s Registers</a:t>
              </a:r>
            </a:p>
          </p:txBody>
        </p:sp>
        <p:sp>
          <p:nvSpPr>
            <p:cNvPr id="17" name="Text Box 26"/>
            <p:cNvSpPr txBox="1">
              <a:spLocks noChangeArrowheads="1"/>
            </p:cNvSpPr>
            <p:nvPr/>
          </p:nvSpPr>
          <p:spPr bwMode="auto">
            <a:xfrm>
              <a:off x="1668463" y="3269114"/>
              <a:ext cx="2003425" cy="679450"/>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b="1" dirty="0" err="1">
                  <a:latin typeface="Courier New" charset="0"/>
                </a:rPr>
                <a:t>Prev</a:t>
              </a:r>
              <a:r>
                <a:rPr lang="en-US" b="1" dirty="0">
                  <a:latin typeface="Courier New" charset="0"/>
                </a:rPr>
                <a:t> Return address</a:t>
              </a:r>
            </a:p>
          </p:txBody>
        </p:sp>
        <p:sp>
          <p:nvSpPr>
            <p:cNvPr id="18" name="Text Box 28"/>
            <p:cNvSpPr txBox="1">
              <a:spLocks noChangeArrowheads="1"/>
            </p:cNvSpPr>
            <p:nvPr/>
          </p:nvSpPr>
          <p:spPr bwMode="auto">
            <a:xfrm>
              <a:off x="1668463" y="3948564"/>
              <a:ext cx="2003425" cy="679450"/>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b="1" dirty="0">
                  <a:latin typeface="Courier New" charset="0"/>
                </a:rPr>
                <a:t>Additional return values</a:t>
              </a:r>
            </a:p>
          </p:txBody>
        </p:sp>
        <p:sp>
          <p:nvSpPr>
            <p:cNvPr id="19" name="Text Box 29"/>
            <p:cNvSpPr txBox="1">
              <a:spLocks noChangeArrowheads="1"/>
            </p:cNvSpPr>
            <p:nvPr/>
          </p:nvSpPr>
          <p:spPr bwMode="auto">
            <a:xfrm>
              <a:off x="1668463" y="5307464"/>
              <a:ext cx="2003425" cy="679450"/>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b="1" dirty="0">
                  <a:latin typeface="Courier New" charset="0"/>
                </a:rPr>
                <a:t>Saved t Registers</a:t>
              </a:r>
            </a:p>
          </p:txBody>
        </p:sp>
        <p:sp>
          <p:nvSpPr>
            <p:cNvPr id="20" name="Text Box 30"/>
            <p:cNvSpPr txBox="1">
              <a:spLocks noChangeArrowheads="1"/>
            </p:cNvSpPr>
            <p:nvPr/>
          </p:nvSpPr>
          <p:spPr bwMode="auto">
            <a:xfrm>
              <a:off x="1668463" y="4628014"/>
              <a:ext cx="2003425" cy="679450"/>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b="1" dirty="0">
                  <a:latin typeface="Courier New" charset="0"/>
                </a:rPr>
                <a:t>Additional parameters</a:t>
              </a:r>
            </a:p>
          </p:txBody>
        </p:sp>
      </p:grpSp>
      <p:sp>
        <p:nvSpPr>
          <p:cNvPr id="22" name="TextBox 21">
            <a:extLst>
              <a:ext uri="{FF2B5EF4-FFF2-40B4-BE49-F238E27FC236}">
                <a16:creationId xmlns:a16="http://schemas.microsoft.com/office/drawing/2014/main" id="{A93EA7B8-4D2A-9A44-BDE3-48A1FAD3EB3D}"/>
              </a:ext>
            </a:extLst>
          </p:cNvPr>
          <p:cNvSpPr txBox="1"/>
          <p:nvPr/>
        </p:nvSpPr>
        <p:spPr>
          <a:xfrm>
            <a:off x="6007066" y="3203678"/>
            <a:ext cx="4099774" cy="2031325"/>
          </a:xfrm>
          <a:prstGeom prst="rect">
            <a:avLst/>
          </a:prstGeom>
          <a:noFill/>
        </p:spPr>
        <p:txBody>
          <a:bodyPr wrap="square" rtlCol="0">
            <a:spAutoFit/>
          </a:bodyPr>
          <a:lstStyle/>
          <a:p>
            <a:r>
              <a:rPr lang="en-US" dirty="0" err="1">
                <a:latin typeface="Courier"/>
                <a:cs typeface="Courier"/>
              </a:rPr>
              <a:t>int</a:t>
            </a:r>
            <a:r>
              <a:rPr lang="en-US" dirty="0">
                <a:latin typeface="Courier"/>
                <a:cs typeface="Courier"/>
              </a:rPr>
              <a:t> a = 1, b = 3;</a:t>
            </a:r>
            <a:br>
              <a:rPr lang="en-US" dirty="0">
                <a:latin typeface="Courier"/>
                <a:cs typeface="Courier"/>
              </a:rPr>
            </a:br>
            <a:r>
              <a:rPr lang="en-US" dirty="0">
                <a:latin typeface="Courier"/>
                <a:cs typeface="Courier"/>
              </a:rPr>
              <a:t>if (a != p) {</a:t>
            </a:r>
            <a:br>
              <a:rPr lang="en-US" dirty="0">
                <a:latin typeface="Courier"/>
                <a:cs typeface="Courier"/>
              </a:rPr>
            </a:br>
            <a:r>
              <a:rPr lang="en-US" dirty="0">
                <a:latin typeface="Courier"/>
                <a:cs typeface="Courier"/>
              </a:rPr>
              <a:t> 	</a:t>
            </a:r>
            <a:r>
              <a:rPr lang="en-US" dirty="0" err="1">
                <a:latin typeface="Courier"/>
                <a:cs typeface="Courier"/>
              </a:rPr>
              <a:t>int</a:t>
            </a:r>
            <a:r>
              <a:rPr lang="en-US" dirty="0">
                <a:latin typeface="Courier"/>
                <a:cs typeface="Courier"/>
              </a:rPr>
              <a:t> c[p];</a:t>
            </a:r>
            <a:br>
              <a:rPr lang="en-US" dirty="0">
                <a:latin typeface="Courier"/>
                <a:cs typeface="Courier"/>
              </a:rPr>
            </a:br>
            <a:r>
              <a:rPr lang="en-US" dirty="0">
                <a:latin typeface="Courier"/>
                <a:cs typeface="Courier"/>
              </a:rPr>
              <a:t>	c[p-1] = b + a;</a:t>
            </a:r>
            <a:br>
              <a:rPr lang="en-US" dirty="0">
                <a:latin typeface="Courier"/>
                <a:cs typeface="Courier"/>
              </a:rPr>
            </a:br>
            <a:r>
              <a:rPr lang="en-US" dirty="0">
                <a:latin typeface="Courier"/>
                <a:cs typeface="Courier"/>
              </a:rPr>
              <a:t>	</a:t>
            </a:r>
            <a:r>
              <a:rPr lang="mr-IN" dirty="0">
                <a:latin typeface="Courier"/>
                <a:cs typeface="Courier"/>
              </a:rPr>
              <a:t>…</a:t>
            </a:r>
            <a:br>
              <a:rPr lang="en-US" dirty="0">
                <a:latin typeface="Courier"/>
                <a:cs typeface="Courier"/>
              </a:rPr>
            </a:br>
            <a:r>
              <a:rPr lang="en-US" dirty="0">
                <a:latin typeface="Courier"/>
                <a:cs typeface="Courier"/>
              </a:rPr>
              <a:t>	}</a:t>
            </a:r>
            <a:br>
              <a:rPr lang="en-US" dirty="0">
                <a:latin typeface="Courier"/>
                <a:cs typeface="Courier"/>
              </a:rPr>
            </a:br>
            <a:r>
              <a:rPr lang="en-US" dirty="0">
                <a:latin typeface="Courier"/>
                <a:cs typeface="Courier"/>
              </a:rPr>
              <a:t>b++; a++;</a:t>
            </a:r>
          </a:p>
        </p:txBody>
      </p:sp>
    </p:spTree>
    <p:extLst>
      <p:ext uri="{BB962C8B-B14F-4D97-AF65-F5344CB8AC3E}">
        <p14:creationId xmlns:p14="http://schemas.microsoft.com/office/powerpoint/2010/main" val="46297025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554" name="Group 13"/>
          <p:cNvGrpSpPr>
            <a:grpSpLocks/>
          </p:cNvGrpSpPr>
          <p:nvPr/>
        </p:nvGrpSpPr>
        <p:grpSpPr bwMode="auto">
          <a:xfrm>
            <a:off x="1716088" y="3927504"/>
            <a:ext cx="3479800" cy="2113459"/>
            <a:chOff x="192088" y="1188982"/>
            <a:chExt cx="3479800" cy="2113459"/>
          </a:xfrm>
        </p:grpSpPr>
        <p:sp>
          <p:nvSpPr>
            <p:cNvPr id="23556" name="AutoShape 15"/>
            <p:cNvSpPr>
              <a:spLocks noChangeArrowheads="1"/>
            </p:cNvSpPr>
            <p:nvPr/>
          </p:nvSpPr>
          <p:spPr bwMode="auto">
            <a:xfrm>
              <a:off x="192088" y="1188982"/>
              <a:ext cx="1476375" cy="809625"/>
            </a:xfrm>
            <a:prstGeom prst="rightArrowCallout">
              <a:avLst>
                <a:gd name="adj1" fmla="val 25000"/>
                <a:gd name="adj2" fmla="val 25000"/>
                <a:gd name="adj3" fmla="val 30392"/>
                <a:gd name="adj4" fmla="val 66667"/>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b="1"/>
                <a:t>Stack</a:t>
              </a:r>
            </a:p>
            <a:p>
              <a:pPr algn="ctr"/>
              <a:r>
                <a:rPr lang="en-US" b="1"/>
                <a:t>Pointer</a:t>
              </a:r>
            </a:p>
          </p:txBody>
        </p:sp>
        <p:sp>
          <p:nvSpPr>
            <p:cNvPr id="8212" name="Text Box 20"/>
            <p:cNvSpPr txBox="1">
              <a:spLocks noChangeArrowheads="1"/>
            </p:cNvSpPr>
            <p:nvPr/>
          </p:nvSpPr>
          <p:spPr bwMode="auto">
            <a:xfrm>
              <a:off x="1668463" y="1248295"/>
              <a:ext cx="2003425" cy="679450"/>
            </a:xfrm>
            <a:prstGeom prst="rect">
              <a:avLst/>
            </a:prstGeom>
            <a:solidFill>
              <a:schemeClr val="accent1">
                <a:lumMod val="90000"/>
              </a:schemeClr>
            </a:solidFill>
            <a:ln w="38100">
              <a:solidFill>
                <a:schemeClr val="tx1"/>
              </a:solidFill>
              <a:miter lim="800000"/>
              <a:headEnd/>
              <a:tailEnd/>
            </a:ln>
            <a:effectLst/>
          </p:spPr>
          <p:txBody>
            <a:bodyPr/>
            <a:lstStyle/>
            <a:p>
              <a:pPr algn="ctr">
                <a:defRPr/>
              </a:pPr>
              <a:r>
                <a:rPr lang="en-US" b="1" dirty="0">
                  <a:solidFill>
                    <a:schemeClr val="bg1"/>
                  </a:solidFill>
                  <a:latin typeface="Courier New" pitchFamily="49" charset="0"/>
                  <a:ea typeface="+mn-ea"/>
                </a:rPr>
                <a:t>Local variables</a:t>
              </a:r>
            </a:p>
          </p:txBody>
        </p:sp>
        <p:sp>
          <p:nvSpPr>
            <p:cNvPr id="23560" name="Text Box 24"/>
            <p:cNvSpPr txBox="1">
              <a:spLocks noChangeArrowheads="1"/>
            </p:cNvSpPr>
            <p:nvPr/>
          </p:nvSpPr>
          <p:spPr bwMode="auto">
            <a:xfrm>
              <a:off x="1668463" y="1941815"/>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b="1" dirty="0">
                  <a:latin typeface="Courier New" charset="0"/>
                </a:rPr>
                <a:t>Saved s Registers</a:t>
              </a:r>
            </a:p>
          </p:txBody>
        </p:sp>
        <p:sp>
          <p:nvSpPr>
            <p:cNvPr id="23561" name="Text Box 26"/>
            <p:cNvSpPr txBox="1">
              <a:spLocks noChangeArrowheads="1"/>
            </p:cNvSpPr>
            <p:nvPr/>
          </p:nvSpPr>
          <p:spPr bwMode="auto">
            <a:xfrm>
              <a:off x="1668463" y="2622991"/>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b="1" dirty="0" err="1">
                  <a:latin typeface="Courier New" charset="0"/>
                </a:rPr>
                <a:t>Prev</a:t>
              </a:r>
              <a:r>
                <a:rPr lang="en-US" b="1" dirty="0">
                  <a:latin typeface="Courier New" charset="0"/>
                </a:rPr>
                <a:t> Return address</a:t>
              </a:r>
            </a:p>
          </p:txBody>
        </p:sp>
      </p:grpSp>
      <p:sp>
        <p:nvSpPr>
          <p:cNvPr id="2" name="Title 1"/>
          <p:cNvSpPr>
            <a:spLocks noGrp="1"/>
          </p:cNvSpPr>
          <p:nvPr>
            <p:ph type="title"/>
          </p:nvPr>
        </p:nvSpPr>
        <p:spPr/>
        <p:txBody>
          <a:bodyPr>
            <a:normAutofit/>
          </a:bodyPr>
          <a:lstStyle/>
          <a:p>
            <a:r>
              <a:rPr lang="en-US" dirty="0"/>
              <a:t>Slide The Stack Diagram Down</a:t>
            </a:r>
          </a:p>
        </p:txBody>
      </p:sp>
      <p:sp>
        <p:nvSpPr>
          <p:cNvPr id="3" name="Down Arrow 2"/>
          <p:cNvSpPr/>
          <p:nvPr/>
        </p:nvSpPr>
        <p:spPr>
          <a:xfrm>
            <a:off x="3421274" y="2126630"/>
            <a:ext cx="1499455" cy="110156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85C18017-2D17-FD49-8275-959E977A1F3A}"/>
              </a:ext>
            </a:extLst>
          </p:cNvPr>
          <p:cNvSpPr txBox="1"/>
          <p:nvPr/>
        </p:nvSpPr>
        <p:spPr>
          <a:xfrm>
            <a:off x="6007066" y="3203678"/>
            <a:ext cx="4099774" cy="2031325"/>
          </a:xfrm>
          <a:prstGeom prst="rect">
            <a:avLst/>
          </a:prstGeom>
          <a:noFill/>
        </p:spPr>
        <p:txBody>
          <a:bodyPr wrap="square" rtlCol="0">
            <a:spAutoFit/>
          </a:bodyPr>
          <a:lstStyle/>
          <a:p>
            <a:r>
              <a:rPr lang="en-US" dirty="0" err="1">
                <a:latin typeface="Courier"/>
                <a:cs typeface="Courier"/>
              </a:rPr>
              <a:t>int</a:t>
            </a:r>
            <a:r>
              <a:rPr lang="en-US" dirty="0">
                <a:latin typeface="Courier"/>
                <a:cs typeface="Courier"/>
              </a:rPr>
              <a:t> a = 1, b = 3;</a:t>
            </a:r>
            <a:br>
              <a:rPr lang="en-US" dirty="0">
                <a:latin typeface="Courier"/>
                <a:cs typeface="Courier"/>
              </a:rPr>
            </a:br>
            <a:r>
              <a:rPr lang="en-US" dirty="0">
                <a:latin typeface="Courier"/>
                <a:cs typeface="Courier"/>
              </a:rPr>
              <a:t>if (a != p) {</a:t>
            </a:r>
            <a:br>
              <a:rPr lang="en-US" dirty="0">
                <a:latin typeface="Courier"/>
                <a:cs typeface="Courier"/>
              </a:rPr>
            </a:br>
            <a:r>
              <a:rPr lang="en-US" dirty="0">
                <a:latin typeface="Courier"/>
                <a:cs typeface="Courier"/>
              </a:rPr>
              <a:t> 	</a:t>
            </a:r>
            <a:r>
              <a:rPr lang="en-US" dirty="0" err="1">
                <a:latin typeface="Courier"/>
                <a:cs typeface="Courier"/>
              </a:rPr>
              <a:t>int</a:t>
            </a:r>
            <a:r>
              <a:rPr lang="en-US" dirty="0">
                <a:latin typeface="Courier"/>
                <a:cs typeface="Courier"/>
              </a:rPr>
              <a:t> c[p];</a:t>
            </a:r>
            <a:br>
              <a:rPr lang="en-US" dirty="0">
                <a:latin typeface="Courier"/>
                <a:cs typeface="Courier"/>
              </a:rPr>
            </a:br>
            <a:r>
              <a:rPr lang="en-US" dirty="0">
                <a:latin typeface="Courier"/>
                <a:cs typeface="Courier"/>
              </a:rPr>
              <a:t>	c[p-1] = b + a;</a:t>
            </a:r>
            <a:br>
              <a:rPr lang="en-US" dirty="0">
                <a:latin typeface="Courier"/>
                <a:cs typeface="Courier"/>
              </a:rPr>
            </a:br>
            <a:r>
              <a:rPr lang="en-US" dirty="0">
                <a:latin typeface="Courier"/>
                <a:cs typeface="Courier"/>
              </a:rPr>
              <a:t>	</a:t>
            </a:r>
            <a:r>
              <a:rPr lang="mr-IN" dirty="0">
                <a:latin typeface="Courier"/>
                <a:cs typeface="Courier"/>
              </a:rPr>
              <a:t>…</a:t>
            </a:r>
            <a:br>
              <a:rPr lang="en-US" dirty="0">
                <a:latin typeface="Courier"/>
                <a:cs typeface="Courier"/>
              </a:rPr>
            </a:br>
            <a:r>
              <a:rPr lang="en-US" dirty="0">
                <a:latin typeface="Courier"/>
                <a:cs typeface="Courier"/>
              </a:rPr>
              <a:t>	}</a:t>
            </a:r>
            <a:br>
              <a:rPr lang="en-US" dirty="0">
                <a:latin typeface="Courier"/>
                <a:cs typeface="Courier"/>
              </a:rPr>
            </a:br>
            <a:r>
              <a:rPr lang="en-US" dirty="0">
                <a:latin typeface="Courier"/>
                <a:cs typeface="Courier"/>
              </a:rPr>
              <a:t>b++; a++;</a:t>
            </a:r>
          </a:p>
        </p:txBody>
      </p:sp>
    </p:spTree>
    <p:extLst>
      <p:ext uri="{BB962C8B-B14F-4D97-AF65-F5344CB8AC3E}">
        <p14:creationId xmlns:p14="http://schemas.microsoft.com/office/powerpoint/2010/main" val="95031818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AutoShape 15"/>
          <p:cNvSpPr>
            <a:spLocks noChangeArrowheads="1"/>
          </p:cNvSpPr>
          <p:nvPr/>
        </p:nvSpPr>
        <p:spPr bwMode="auto">
          <a:xfrm>
            <a:off x="1808164" y="1762159"/>
            <a:ext cx="1476375" cy="809625"/>
          </a:xfrm>
          <a:prstGeom prst="rightArrowCallout">
            <a:avLst>
              <a:gd name="adj1" fmla="val 25000"/>
              <a:gd name="adj2" fmla="val 25000"/>
              <a:gd name="adj3" fmla="val 30392"/>
              <a:gd name="adj4" fmla="val 66667"/>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b="1" dirty="0"/>
              <a:t>Stack</a:t>
            </a:r>
          </a:p>
          <a:p>
            <a:pPr algn="ctr"/>
            <a:r>
              <a:rPr lang="en-US" b="1" dirty="0"/>
              <a:t>Pointer</a:t>
            </a:r>
          </a:p>
        </p:txBody>
      </p:sp>
      <p:sp>
        <p:nvSpPr>
          <p:cNvPr id="8212" name="Text Box 20"/>
          <p:cNvSpPr txBox="1">
            <a:spLocks noChangeArrowheads="1"/>
          </p:cNvSpPr>
          <p:nvPr/>
        </p:nvSpPr>
        <p:spPr bwMode="auto">
          <a:xfrm>
            <a:off x="3284539" y="3989641"/>
            <a:ext cx="2003425" cy="679450"/>
          </a:xfrm>
          <a:prstGeom prst="rect">
            <a:avLst/>
          </a:prstGeom>
          <a:solidFill>
            <a:schemeClr val="accent1">
              <a:lumMod val="90000"/>
            </a:schemeClr>
          </a:solidFill>
          <a:ln w="38100">
            <a:solidFill>
              <a:schemeClr val="tx1"/>
            </a:solidFill>
            <a:miter lim="800000"/>
            <a:headEnd/>
            <a:tailEnd/>
          </a:ln>
          <a:effectLst/>
        </p:spPr>
        <p:txBody>
          <a:bodyPr/>
          <a:lstStyle/>
          <a:p>
            <a:pPr algn="ctr">
              <a:defRPr/>
            </a:pPr>
            <a:r>
              <a:rPr lang="en-US" b="1" dirty="0">
                <a:solidFill>
                  <a:schemeClr val="bg1"/>
                </a:solidFill>
                <a:latin typeface="Courier New" pitchFamily="49" charset="0"/>
                <a:ea typeface="+mn-ea"/>
              </a:rPr>
              <a:t>a</a:t>
            </a:r>
          </a:p>
        </p:txBody>
      </p:sp>
      <p:sp>
        <p:nvSpPr>
          <p:cNvPr id="23560" name="Text Box 24"/>
          <p:cNvSpPr txBox="1">
            <a:spLocks noChangeArrowheads="1"/>
          </p:cNvSpPr>
          <p:nvPr/>
        </p:nvSpPr>
        <p:spPr bwMode="auto">
          <a:xfrm>
            <a:off x="3284539" y="4652735"/>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b="1">
                <a:latin typeface="Courier New" charset="0"/>
              </a:rPr>
              <a:t>Saved s Registers</a:t>
            </a:r>
          </a:p>
        </p:txBody>
      </p:sp>
      <p:sp>
        <p:nvSpPr>
          <p:cNvPr id="23561" name="Text Box 26"/>
          <p:cNvSpPr txBox="1">
            <a:spLocks noChangeArrowheads="1"/>
          </p:cNvSpPr>
          <p:nvPr/>
        </p:nvSpPr>
        <p:spPr bwMode="auto">
          <a:xfrm>
            <a:off x="3284539" y="5329002"/>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b="1" dirty="0" err="1">
                <a:latin typeface="Courier New" charset="0"/>
              </a:rPr>
              <a:t>Prev</a:t>
            </a:r>
            <a:r>
              <a:rPr lang="en-US" b="1" dirty="0">
                <a:latin typeface="Courier New" charset="0"/>
              </a:rPr>
              <a:t> Return address</a:t>
            </a:r>
          </a:p>
        </p:txBody>
      </p:sp>
      <p:sp>
        <p:nvSpPr>
          <p:cNvPr id="11" name="Text Box 20"/>
          <p:cNvSpPr txBox="1">
            <a:spLocks noChangeArrowheads="1"/>
          </p:cNvSpPr>
          <p:nvPr/>
        </p:nvSpPr>
        <p:spPr bwMode="auto">
          <a:xfrm>
            <a:off x="3284539" y="3303243"/>
            <a:ext cx="2003425" cy="679450"/>
          </a:xfrm>
          <a:prstGeom prst="rect">
            <a:avLst/>
          </a:prstGeom>
          <a:solidFill>
            <a:schemeClr val="accent1">
              <a:lumMod val="90000"/>
            </a:schemeClr>
          </a:solidFill>
          <a:ln w="38100">
            <a:solidFill>
              <a:schemeClr val="tx1"/>
            </a:solidFill>
            <a:miter lim="800000"/>
            <a:headEnd/>
            <a:tailEnd/>
          </a:ln>
          <a:effectLst/>
        </p:spPr>
        <p:txBody>
          <a:bodyPr/>
          <a:lstStyle/>
          <a:p>
            <a:pPr algn="ctr">
              <a:defRPr/>
            </a:pPr>
            <a:r>
              <a:rPr lang="en-US" b="1" dirty="0">
                <a:solidFill>
                  <a:schemeClr val="bg1"/>
                </a:solidFill>
                <a:latin typeface="Courier New" pitchFamily="49" charset="0"/>
                <a:ea typeface="+mn-ea"/>
              </a:rPr>
              <a:t>b</a:t>
            </a:r>
          </a:p>
        </p:txBody>
      </p:sp>
      <p:sp>
        <p:nvSpPr>
          <p:cNvPr id="12" name="Text Box 20"/>
          <p:cNvSpPr txBox="1">
            <a:spLocks noChangeArrowheads="1"/>
          </p:cNvSpPr>
          <p:nvPr/>
        </p:nvSpPr>
        <p:spPr bwMode="auto">
          <a:xfrm>
            <a:off x="3284539" y="2616845"/>
            <a:ext cx="2003425" cy="679450"/>
          </a:xfrm>
          <a:prstGeom prst="rect">
            <a:avLst/>
          </a:prstGeom>
          <a:solidFill>
            <a:schemeClr val="accent1">
              <a:lumMod val="90000"/>
            </a:schemeClr>
          </a:solidFill>
          <a:ln w="38100">
            <a:solidFill>
              <a:schemeClr val="tx1"/>
            </a:solidFill>
            <a:miter lim="800000"/>
            <a:headEnd/>
            <a:tailEnd/>
          </a:ln>
          <a:effectLst/>
        </p:spPr>
        <p:txBody>
          <a:bodyPr/>
          <a:lstStyle/>
          <a:p>
            <a:pPr algn="ctr">
              <a:defRPr/>
            </a:pPr>
            <a:r>
              <a:rPr lang="en-US" b="1" dirty="0">
                <a:solidFill>
                  <a:schemeClr val="bg1"/>
                </a:solidFill>
                <a:latin typeface="Courier New" pitchFamily="49" charset="0"/>
                <a:ea typeface="+mn-ea"/>
              </a:rPr>
              <a:t>c[p-1]</a:t>
            </a:r>
          </a:p>
        </p:txBody>
      </p:sp>
      <p:sp>
        <p:nvSpPr>
          <p:cNvPr id="14" name="Text Box 20"/>
          <p:cNvSpPr txBox="1">
            <a:spLocks noChangeArrowheads="1"/>
          </p:cNvSpPr>
          <p:nvPr/>
        </p:nvSpPr>
        <p:spPr bwMode="auto">
          <a:xfrm>
            <a:off x="3284539" y="1762158"/>
            <a:ext cx="2003425" cy="679450"/>
          </a:xfrm>
          <a:prstGeom prst="rect">
            <a:avLst/>
          </a:prstGeom>
          <a:solidFill>
            <a:schemeClr val="accent1">
              <a:lumMod val="90000"/>
            </a:schemeClr>
          </a:solidFill>
          <a:ln w="38100">
            <a:solidFill>
              <a:schemeClr val="tx1"/>
            </a:solidFill>
            <a:miter lim="800000"/>
            <a:headEnd/>
            <a:tailEnd/>
          </a:ln>
          <a:effectLst/>
        </p:spPr>
        <p:txBody>
          <a:bodyPr/>
          <a:lstStyle/>
          <a:p>
            <a:pPr algn="ctr">
              <a:defRPr/>
            </a:pPr>
            <a:r>
              <a:rPr lang="en-US" b="1" dirty="0">
                <a:solidFill>
                  <a:schemeClr val="bg1"/>
                </a:solidFill>
                <a:latin typeface="Courier New" pitchFamily="49" charset="0"/>
                <a:ea typeface="+mn-ea"/>
              </a:rPr>
              <a:t>c[0]</a:t>
            </a:r>
          </a:p>
        </p:txBody>
      </p:sp>
      <p:sp>
        <p:nvSpPr>
          <p:cNvPr id="20" name="AutoShape 15"/>
          <p:cNvSpPr>
            <a:spLocks noChangeArrowheads="1"/>
          </p:cNvSpPr>
          <p:nvPr/>
        </p:nvSpPr>
        <p:spPr bwMode="auto">
          <a:xfrm>
            <a:off x="1819019" y="3198341"/>
            <a:ext cx="1476375" cy="809625"/>
          </a:xfrm>
          <a:prstGeom prst="rightArrowCallout">
            <a:avLst>
              <a:gd name="adj1" fmla="val 25000"/>
              <a:gd name="adj2" fmla="val 25000"/>
              <a:gd name="adj3" fmla="val 30392"/>
              <a:gd name="adj4" fmla="val 66667"/>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b="1" dirty="0"/>
              <a:t>Stack</a:t>
            </a:r>
          </a:p>
          <a:p>
            <a:pPr algn="ctr"/>
            <a:r>
              <a:rPr lang="en-US" b="1" dirty="0"/>
              <a:t>Pointer</a:t>
            </a:r>
          </a:p>
        </p:txBody>
      </p:sp>
      <p:sp>
        <p:nvSpPr>
          <p:cNvPr id="2" name="Title 1"/>
          <p:cNvSpPr>
            <a:spLocks noGrp="1"/>
          </p:cNvSpPr>
          <p:nvPr>
            <p:ph type="title"/>
          </p:nvPr>
        </p:nvSpPr>
        <p:spPr/>
        <p:txBody>
          <a:bodyPr/>
          <a:lstStyle/>
          <a:p>
            <a:r>
              <a:rPr lang="en-US" dirty="0"/>
              <a:t>When Our Function Runs</a:t>
            </a:r>
          </a:p>
        </p:txBody>
      </p:sp>
      <p:sp>
        <p:nvSpPr>
          <p:cNvPr id="4" name="TextBox 3"/>
          <p:cNvSpPr txBox="1"/>
          <p:nvPr/>
        </p:nvSpPr>
        <p:spPr>
          <a:xfrm>
            <a:off x="3819357" y="2244688"/>
            <a:ext cx="979236" cy="369332"/>
          </a:xfrm>
          <a:prstGeom prst="rect">
            <a:avLst/>
          </a:prstGeom>
          <a:noFill/>
        </p:spPr>
        <p:txBody>
          <a:bodyPr wrap="square" rtlCol="0">
            <a:spAutoFit/>
          </a:bodyPr>
          <a:lstStyle/>
          <a:p>
            <a:pPr algn="ctr"/>
            <a:r>
              <a:rPr lang="mr-IN" dirty="0"/>
              <a:t>…</a:t>
            </a:r>
            <a:endParaRPr lang="en-US" dirty="0"/>
          </a:p>
        </p:txBody>
      </p:sp>
      <p:sp>
        <p:nvSpPr>
          <p:cNvPr id="6" name="TextBox 5"/>
          <p:cNvSpPr txBox="1"/>
          <p:nvPr/>
        </p:nvSpPr>
        <p:spPr>
          <a:xfrm>
            <a:off x="6007066" y="3203678"/>
            <a:ext cx="4099774" cy="2031325"/>
          </a:xfrm>
          <a:prstGeom prst="rect">
            <a:avLst/>
          </a:prstGeom>
          <a:noFill/>
        </p:spPr>
        <p:txBody>
          <a:bodyPr wrap="square" rtlCol="0">
            <a:spAutoFit/>
          </a:bodyPr>
          <a:lstStyle/>
          <a:p>
            <a:r>
              <a:rPr lang="en-US" dirty="0" err="1">
                <a:latin typeface="Courier"/>
                <a:cs typeface="Courier"/>
              </a:rPr>
              <a:t>int</a:t>
            </a:r>
            <a:r>
              <a:rPr lang="en-US" dirty="0">
                <a:latin typeface="Courier"/>
                <a:cs typeface="Courier"/>
              </a:rPr>
              <a:t> a = 1, b = 3;</a:t>
            </a:r>
            <a:br>
              <a:rPr lang="en-US" dirty="0">
                <a:latin typeface="Courier"/>
                <a:cs typeface="Courier"/>
              </a:rPr>
            </a:br>
            <a:r>
              <a:rPr lang="en-US" dirty="0">
                <a:latin typeface="Courier"/>
                <a:cs typeface="Courier"/>
              </a:rPr>
              <a:t>if (a != p) {</a:t>
            </a:r>
            <a:br>
              <a:rPr lang="en-US" dirty="0">
                <a:latin typeface="Courier"/>
                <a:cs typeface="Courier"/>
              </a:rPr>
            </a:br>
            <a:r>
              <a:rPr lang="en-US" dirty="0">
                <a:latin typeface="Courier"/>
                <a:cs typeface="Courier"/>
              </a:rPr>
              <a:t> 	</a:t>
            </a:r>
            <a:r>
              <a:rPr lang="en-US" dirty="0" err="1">
                <a:latin typeface="Courier"/>
                <a:cs typeface="Courier"/>
              </a:rPr>
              <a:t>int</a:t>
            </a:r>
            <a:r>
              <a:rPr lang="en-US" dirty="0">
                <a:latin typeface="Courier"/>
                <a:cs typeface="Courier"/>
              </a:rPr>
              <a:t> c[p];</a:t>
            </a:r>
            <a:br>
              <a:rPr lang="en-US" dirty="0">
                <a:latin typeface="Courier"/>
                <a:cs typeface="Courier"/>
              </a:rPr>
            </a:br>
            <a:r>
              <a:rPr lang="en-US" dirty="0">
                <a:latin typeface="Courier"/>
                <a:cs typeface="Courier"/>
              </a:rPr>
              <a:t>	c[p-1] = b + a;</a:t>
            </a:r>
            <a:br>
              <a:rPr lang="en-US" dirty="0">
                <a:latin typeface="Courier"/>
                <a:cs typeface="Courier"/>
              </a:rPr>
            </a:br>
            <a:r>
              <a:rPr lang="en-US" dirty="0">
                <a:latin typeface="Courier"/>
                <a:cs typeface="Courier"/>
              </a:rPr>
              <a:t>	</a:t>
            </a:r>
            <a:r>
              <a:rPr lang="mr-IN" dirty="0">
                <a:latin typeface="Courier"/>
                <a:cs typeface="Courier"/>
              </a:rPr>
              <a:t>…</a:t>
            </a:r>
            <a:br>
              <a:rPr lang="en-US" dirty="0">
                <a:latin typeface="Courier"/>
                <a:cs typeface="Courier"/>
              </a:rPr>
            </a:br>
            <a:r>
              <a:rPr lang="en-US" dirty="0">
                <a:latin typeface="Courier"/>
                <a:cs typeface="Courier"/>
              </a:rPr>
              <a:t>	}</a:t>
            </a:r>
            <a:br>
              <a:rPr lang="en-US" dirty="0">
                <a:latin typeface="Courier"/>
                <a:cs typeface="Courier"/>
              </a:rPr>
            </a:br>
            <a:r>
              <a:rPr lang="en-US" dirty="0">
                <a:latin typeface="Courier"/>
                <a:cs typeface="Courier"/>
              </a:rPr>
              <a:t>b++; a++;</a:t>
            </a:r>
          </a:p>
        </p:txBody>
      </p:sp>
      <p:sp>
        <p:nvSpPr>
          <p:cNvPr id="7" name="Oval Callout 6"/>
          <p:cNvSpPr/>
          <p:nvPr/>
        </p:nvSpPr>
        <p:spPr>
          <a:xfrm>
            <a:off x="7510861" y="2064075"/>
            <a:ext cx="1927871" cy="1009767"/>
          </a:xfrm>
          <a:prstGeom prst="wedgeEllipseCallout">
            <a:avLst>
              <a:gd name="adj1" fmla="val -40540"/>
              <a:gd name="adj2" fmla="val 711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This "b" is at SP + 0</a:t>
            </a:r>
          </a:p>
        </p:txBody>
      </p:sp>
      <p:sp>
        <p:nvSpPr>
          <p:cNvPr id="18" name="Oval Callout 17"/>
          <p:cNvSpPr/>
          <p:nvPr/>
        </p:nvSpPr>
        <p:spPr>
          <a:xfrm>
            <a:off x="8736647" y="4344955"/>
            <a:ext cx="1927871" cy="1009767"/>
          </a:xfrm>
          <a:prstGeom prst="wedgeEllipseCallout">
            <a:avLst>
              <a:gd name="adj1" fmla="val -69654"/>
              <a:gd name="adj2" fmla="val -4966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This "b" is at SP + p</a:t>
            </a:r>
          </a:p>
        </p:txBody>
      </p:sp>
      <p:sp>
        <p:nvSpPr>
          <p:cNvPr id="19" name="Oval Callout 18"/>
          <p:cNvSpPr/>
          <p:nvPr/>
        </p:nvSpPr>
        <p:spPr>
          <a:xfrm>
            <a:off x="6134434" y="5494519"/>
            <a:ext cx="1927871" cy="1009767"/>
          </a:xfrm>
          <a:prstGeom prst="wedgeEllipseCallout">
            <a:avLst>
              <a:gd name="adj1" fmla="val -48359"/>
              <a:gd name="adj2" fmla="val -83634"/>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This "b" is at SP + 0</a:t>
            </a:r>
          </a:p>
        </p:txBody>
      </p:sp>
      <p:sp>
        <p:nvSpPr>
          <p:cNvPr id="3" name="Rectangle 2"/>
          <p:cNvSpPr/>
          <p:nvPr/>
        </p:nvSpPr>
        <p:spPr>
          <a:xfrm>
            <a:off x="5609581" y="3232243"/>
            <a:ext cx="431053" cy="369332"/>
          </a:xfrm>
          <a:prstGeom prst="rect">
            <a:avLst/>
          </a:prstGeom>
        </p:spPr>
        <p:txBody>
          <a:bodyPr wrap="none">
            <a:spAutoFit/>
          </a:bodyPr>
          <a:lstStyle/>
          <a:p>
            <a:r>
              <a:rPr lang="en-US" dirty="0">
                <a:solidFill>
                  <a:srgbClr val="FF0000"/>
                </a:solidFill>
                <a:latin typeface="Courier"/>
                <a:cs typeface="Courier"/>
                <a:sym typeface="Wingdings"/>
              </a:rPr>
              <a:t></a:t>
            </a:r>
            <a:endParaRPr lang="en-US" dirty="0"/>
          </a:p>
        </p:txBody>
      </p:sp>
      <p:sp>
        <p:nvSpPr>
          <p:cNvPr id="21" name="Rectangle 20"/>
          <p:cNvSpPr/>
          <p:nvPr/>
        </p:nvSpPr>
        <p:spPr>
          <a:xfrm>
            <a:off x="5609581" y="4033584"/>
            <a:ext cx="431053" cy="369332"/>
          </a:xfrm>
          <a:prstGeom prst="rect">
            <a:avLst/>
          </a:prstGeom>
        </p:spPr>
        <p:txBody>
          <a:bodyPr wrap="none">
            <a:spAutoFit/>
          </a:bodyPr>
          <a:lstStyle/>
          <a:p>
            <a:r>
              <a:rPr lang="en-US" dirty="0">
                <a:solidFill>
                  <a:srgbClr val="FF0000"/>
                </a:solidFill>
                <a:latin typeface="Courier"/>
                <a:cs typeface="Courier"/>
                <a:sym typeface="Wingdings"/>
              </a:rPr>
              <a:t></a:t>
            </a:r>
            <a:endParaRPr lang="en-US" dirty="0"/>
          </a:p>
        </p:txBody>
      </p:sp>
      <p:sp>
        <p:nvSpPr>
          <p:cNvPr id="22" name="Rectangle 21"/>
          <p:cNvSpPr/>
          <p:nvPr/>
        </p:nvSpPr>
        <p:spPr>
          <a:xfrm>
            <a:off x="5609581" y="4856206"/>
            <a:ext cx="431053" cy="369332"/>
          </a:xfrm>
          <a:prstGeom prst="rect">
            <a:avLst/>
          </a:prstGeom>
        </p:spPr>
        <p:txBody>
          <a:bodyPr wrap="none">
            <a:spAutoFit/>
          </a:bodyPr>
          <a:lstStyle/>
          <a:p>
            <a:r>
              <a:rPr lang="en-US" dirty="0">
                <a:solidFill>
                  <a:srgbClr val="FF0000"/>
                </a:solidFill>
                <a:latin typeface="Courier"/>
                <a:cs typeface="Courier"/>
                <a:sym typeface="Wingdings"/>
              </a:rPr>
              <a:t></a:t>
            </a:r>
            <a:endParaRPr lang="en-US" dirty="0"/>
          </a:p>
        </p:txBody>
      </p:sp>
      <p:sp>
        <p:nvSpPr>
          <p:cNvPr id="23" name="Oval Callout 22"/>
          <p:cNvSpPr/>
          <p:nvPr/>
        </p:nvSpPr>
        <p:spPr>
          <a:xfrm>
            <a:off x="8740130" y="3057902"/>
            <a:ext cx="1927871" cy="1009767"/>
          </a:xfrm>
          <a:prstGeom prst="wedgeEllipseCallout">
            <a:avLst>
              <a:gd name="adj1" fmla="val -40540"/>
              <a:gd name="adj2" fmla="val 59275"/>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This “a” is at SP + p + 1</a:t>
            </a:r>
          </a:p>
        </p:txBody>
      </p:sp>
      <p:sp>
        <p:nvSpPr>
          <p:cNvPr id="24" name="Oval Callout 23"/>
          <p:cNvSpPr/>
          <p:nvPr/>
        </p:nvSpPr>
        <p:spPr>
          <a:xfrm>
            <a:off x="5486240" y="2109137"/>
            <a:ext cx="1927871" cy="1009767"/>
          </a:xfrm>
          <a:prstGeom prst="wedgeEllipseCallout">
            <a:avLst>
              <a:gd name="adj1" fmla="val 11824"/>
              <a:gd name="adj2" fmla="val 67876"/>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This ”a” is at SP + 1</a:t>
            </a:r>
          </a:p>
        </p:txBody>
      </p:sp>
      <p:sp>
        <p:nvSpPr>
          <p:cNvPr id="25" name="Oval Callout 24"/>
          <p:cNvSpPr/>
          <p:nvPr/>
        </p:nvSpPr>
        <p:spPr>
          <a:xfrm>
            <a:off x="8062305" y="5286460"/>
            <a:ext cx="1927871" cy="1009767"/>
          </a:xfrm>
          <a:prstGeom prst="wedgeEllipseCallout">
            <a:avLst>
              <a:gd name="adj1" fmla="val -105855"/>
              <a:gd name="adj2" fmla="val -66507"/>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This ”a" is at SP + 1</a:t>
            </a:r>
          </a:p>
        </p:txBody>
      </p:sp>
    </p:spTree>
    <p:extLst>
      <p:ext uri="{BB962C8B-B14F-4D97-AF65-F5344CB8AC3E}">
        <p14:creationId xmlns:p14="http://schemas.microsoft.com/office/powerpoint/2010/main" val="1162796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9"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dissolve">
                                      <p:cBhvr>
                                        <p:cTn id="10" dur="500"/>
                                        <p:tgtEl>
                                          <p:spTgt spid="21"/>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dissolve">
                                      <p:cBhvr>
                                        <p:cTn id="13" dur="500"/>
                                        <p:tgtEl>
                                          <p:spTgt spid="23"/>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dissolve">
                                      <p:cBhvr>
                                        <p:cTn id="16" dur="500"/>
                                        <p:tgtEl>
                                          <p:spTgt spid="18"/>
                                        </p:tgtEl>
                                      </p:cBhvr>
                                    </p:animEffect>
                                  </p:childTnLst>
                                </p:cTn>
                              </p:par>
                              <p:par>
                                <p:cTn id="17" presetID="1" presetClass="entr" presetSubtype="0" fill="hold" grpId="0" nodeType="withEffect">
                                  <p:stCondLst>
                                    <p:cond delay="0"/>
                                  </p:stCondLst>
                                  <p:childTnLst>
                                    <p:set>
                                      <p:cBhvr>
                                        <p:cTn id="18" dur="1" fill="hold">
                                          <p:stCondLst>
                                            <p:cond delay="0"/>
                                          </p:stCondLst>
                                        </p:cTn>
                                        <p:tgtEl>
                                          <p:spTgt spid="2355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9" presetClass="exit" presetSubtype="0" fill="hold" grpId="0" nodeType="withEffect">
                                  <p:stCondLst>
                                    <p:cond delay="0"/>
                                  </p:stCondLst>
                                  <p:childTnLst>
                                    <p:animEffect transition="out" filter="dissolve">
                                      <p:cBhvr>
                                        <p:cTn id="26" dur="500"/>
                                        <p:tgtEl>
                                          <p:spTgt spid="20"/>
                                        </p:tgtEl>
                                      </p:cBhvr>
                                    </p:animEffect>
                                    <p:set>
                                      <p:cBhvr>
                                        <p:cTn id="27" dur="1" fill="hold">
                                          <p:stCondLst>
                                            <p:cond delay="499"/>
                                          </p:stCondLst>
                                        </p:cTn>
                                        <p:tgtEl>
                                          <p:spTgt spid="20"/>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9" presetClass="exit" presetSubtype="0" fill="hold" grpId="1" nodeType="clickEffect">
                                  <p:stCondLst>
                                    <p:cond delay="0"/>
                                  </p:stCondLst>
                                  <p:childTnLst>
                                    <p:animEffect transition="out" filter="dissolve">
                                      <p:cBhvr>
                                        <p:cTn id="31" dur="500"/>
                                        <p:tgtEl>
                                          <p:spTgt spid="21"/>
                                        </p:tgtEl>
                                      </p:cBhvr>
                                    </p:animEffect>
                                    <p:set>
                                      <p:cBhvr>
                                        <p:cTn id="32" dur="1" fill="hold">
                                          <p:stCondLst>
                                            <p:cond delay="499"/>
                                          </p:stCondLst>
                                        </p:cTn>
                                        <p:tgtEl>
                                          <p:spTgt spid="21"/>
                                        </p:tgtEl>
                                        <p:attrNameLst>
                                          <p:attrName>style.visibility</p:attrName>
                                        </p:attrNameLst>
                                      </p:cBhvr>
                                      <p:to>
                                        <p:strVal val="hidden"/>
                                      </p:to>
                                    </p:set>
                                  </p:childTnLst>
                                </p:cTn>
                              </p:par>
                              <p:par>
                                <p:cTn id="33" presetID="9"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dissolve">
                                      <p:cBhvr>
                                        <p:cTn id="35" dur="500"/>
                                        <p:tgtEl>
                                          <p:spTgt spid="22"/>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dissolve">
                                      <p:cBhvr>
                                        <p:cTn id="38" dur="500"/>
                                        <p:tgtEl>
                                          <p:spTgt spid="19"/>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dissolve">
                                      <p:cBhvr>
                                        <p:cTn id="41" dur="500"/>
                                        <p:tgtEl>
                                          <p:spTgt spid="25"/>
                                        </p:tgtEl>
                                      </p:cBhvr>
                                    </p:animEffect>
                                  </p:childTnLst>
                                </p:cTn>
                              </p:par>
                              <p:par>
                                <p:cTn id="42" presetID="9" presetClass="exit" presetSubtype="0" fill="hold" grpId="1" nodeType="withEffect">
                                  <p:stCondLst>
                                    <p:cond delay="0"/>
                                  </p:stCondLst>
                                  <p:childTnLst>
                                    <p:animEffect transition="out" filter="dissolve">
                                      <p:cBhvr>
                                        <p:cTn id="43" dur="500"/>
                                        <p:tgtEl>
                                          <p:spTgt spid="23556"/>
                                        </p:tgtEl>
                                      </p:cBhvr>
                                    </p:animEffect>
                                    <p:set>
                                      <p:cBhvr>
                                        <p:cTn id="44" dur="1" fill="hold">
                                          <p:stCondLst>
                                            <p:cond delay="499"/>
                                          </p:stCondLst>
                                        </p:cTn>
                                        <p:tgtEl>
                                          <p:spTgt spid="23556"/>
                                        </p:tgtEl>
                                        <p:attrNameLst>
                                          <p:attrName>style.visibility</p:attrName>
                                        </p:attrNameLst>
                                      </p:cBhvr>
                                      <p:to>
                                        <p:strVal val="hidden"/>
                                      </p:to>
                                    </p:set>
                                  </p:childTnLst>
                                </p:cTn>
                              </p:par>
                              <p:par>
                                <p:cTn id="45" presetID="9" presetClass="exit" presetSubtype="0" fill="hold" grpId="1" nodeType="withEffect">
                                  <p:stCondLst>
                                    <p:cond delay="0"/>
                                  </p:stCondLst>
                                  <p:childTnLst>
                                    <p:animEffect transition="out" filter="dissolve">
                                      <p:cBhvr>
                                        <p:cTn id="46" dur="500"/>
                                        <p:tgtEl>
                                          <p:spTgt spid="14"/>
                                        </p:tgtEl>
                                      </p:cBhvr>
                                    </p:animEffect>
                                    <p:set>
                                      <p:cBhvr>
                                        <p:cTn id="47" dur="1" fill="hold">
                                          <p:stCondLst>
                                            <p:cond delay="499"/>
                                          </p:stCondLst>
                                        </p:cTn>
                                        <p:tgtEl>
                                          <p:spTgt spid="14"/>
                                        </p:tgtEl>
                                        <p:attrNameLst>
                                          <p:attrName>style.visibility</p:attrName>
                                        </p:attrNameLst>
                                      </p:cBhvr>
                                      <p:to>
                                        <p:strVal val="hidden"/>
                                      </p:to>
                                    </p:set>
                                  </p:childTnLst>
                                </p:cTn>
                              </p:par>
                              <p:par>
                                <p:cTn id="48" presetID="9" presetClass="exit" presetSubtype="0" fill="hold" grpId="1" nodeType="withEffect">
                                  <p:stCondLst>
                                    <p:cond delay="0"/>
                                  </p:stCondLst>
                                  <p:childTnLst>
                                    <p:animEffect transition="out" filter="dissolve">
                                      <p:cBhvr>
                                        <p:cTn id="49" dur="500"/>
                                        <p:tgtEl>
                                          <p:spTgt spid="4"/>
                                        </p:tgtEl>
                                      </p:cBhvr>
                                    </p:animEffect>
                                    <p:set>
                                      <p:cBhvr>
                                        <p:cTn id="50" dur="1" fill="hold">
                                          <p:stCondLst>
                                            <p:cond delay="499"/>
                                          </p:stCondLst>
                                        </p:cTn>
                                        <p:tgtEl>
                                          <p:spTgt spid="4"/>
                                        </p:tgtEl>
                                        <p:attrNameLst>
                                          <p:attrName>style.visibility</p:attrName>
                                        </p:attrNameLst>
                                      </p:cBhvr>
                                      <p:to>
                                        <p:strVal val="hidden"/>
                                      </p:to>
                                    </p:set>
                                  </p:childTnLst>
                                </p:cTn>
                              </p:par>
                              <p:par>
                                <p:cTn id="51" presetID="9" presetClass="exit" presetSubtype="0" fill="hold" grpId="1" nodeType="withEffect">
                                  <p:stCondLst>
                                    <p:cond delay="0"/>
                                  </p:stCondLst>
                                  <p:childTnLst>
                                    <p:animEffect transition="out" filter="dissolve">
                                      <p:cBhvr>
                                        <p:cTn id="52" dur="500"/>
                                        <p:tgtEl>
                                          <p:spTgt spid="12"/>
                                        </p:tgtEl>
                                      </p:cBhvr>
                                    </p:animEffect>
                                    <p:set>
                                      <p:cBhvr>
                                        <p:cTn id="53" dur="1" fill="hold">
                                          <p:stCondLst>
                                            <p:cond delay="499"/>
                                          </p:stCondLst>
                                        </p:cTn>
                                        <p:tgtEl>
                                          <p:spTgt spid="12"/>
                                        </p:tgtEl>
                                        <p:attrNameLst>
                                          <p:attrName>style.visibility</p:attrName>
                                        </p:attrNameLst>
                                      </p:cBhvr>
                                      <p:to>
                                        <p:strVal val="hidden"/>
                                      </p:to>
                                    </p:set>
                                  </p:childTnLst>
                                </p:cTn>
                              </p:par>
                              <p:par>
                                <p:cTn id="54" presetID="9" presetClass="entr" presetSubtype="0" fill="hold" grpId="1" nodeType="withEffect">
                                  <p:stCondLst>
                                    <p:cond delay="0"/>
                                  </p:stCondLst>
                                  <p:childTnLst>
                                    <p:set>
                                      <p:cBhvr>
                                        <p:cTn id="55" dur="1" fill="hold">
                                          <p:stCondLst>
                                            <p:cond delay="0"/>
                                          </p:stCondLst>
                                        </p:cTn>
                                        <p:tgtEl>
                                          <p:spTgt spid="20"/>
                                        </p:tgtEl>
                                        <p:attrNameLst>
                                          <p:attrName>style.visibility</p:attrName>
                                        </p:attrNameLst>
                                      </p:cBhvr>
                                      <p:to>
                                        <p:strVal val="visible"/>
                                      </p:to>
                                    </p:set>
                                    <p:animEffect transition="in" filter="dissolve">
                                      <p:cBhvr>
                                        <p:cTn id="5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animBg="1"/>
      <p:bldP spid="23556" grpId="1" animBg="1"/>
      <p:bldP spid="12" grpId="0" animBg="1"/>
      <p:bldP spid="12" grpId="1" animBg="1"/>
      <p:bldP spid="14" grpId="0" animBg="1"/>
      <p:bldP spid="14" grpId="1" animBg="1"/>
      <p:bldP spid="20" grpId="0" animBg="1"/>
      <p:bldP spid="20" grpId="1" animBg="1"/>
      <p:bldP spid="4" grpId="0"/>
      <p:bldP spid="4" grpId="1"/>
      <p:bldP spid="18" grpId="0" animBg="1"/>
      <p:bldP spid="19" grpId="0" animBg="1"/>
      <p:bldP spid="21" grpId="0"/>
      <p:bldP spid="21" grpId="1"/>
      <p:bldP spid="22" grpId="0"/>
      <p:bldP spid="23" grpId="0" animBg="1"/>
      <p:bldP spid="25"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ext Box 14"/>
          <p:cNvSpPr txBox="1">
            <a:spLocks noChangeArrowheads="1"/>
          </p:cNvSpPr>
          <p:nvPr/>
        </p:nvSpPr>
        <p:spPr bwMode="auto">
          <a:xfrm>
            <a:off x="5969001" y="1689888"/>
            <a:ext cx="3643313" cy="240065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4763" indent="-4763"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Bef>
                <a:spcPct val="50000"/>
              </a:spcBef>
            </a:pPr>
            <a:r>
              <a:rPr lang="en-US" sz="2000" dirty="0"/>
              <a:t>We're going to add one more item to the stack: </a:t>
            </a:r>
            <a:r>
              <a:rPr lang="en-US" sz="2000" dirty="0" err="1"/>
              <a:t>Prev</a:t>
            </a:r>
            <a:r>
              <a:rPr lang="en-US" sz="2000" dirty="0"/>
              <a:t> Frame Pointer because we'll need to save/restore our Frame Pointer register.</a:t>
            </a:r>
          </a:p>
          <a:p>
            <a:pPr eaLnBrk="1" hangingPunct="1">
              <a:spcBef>
                <a:spcPct val="50000"/>
              </a:spcBef>
            </a:pPr>
            <a:r>
              <a:rPr lang="en-US" sz="2000" dirty="0"/>
              <a:t>And that's where we'll point our Frame Pointer register.</a:t>
            </a:r>
          </a:p>
        </p:txBody>
      </p:sp>
      <p:grpSp>
        <p:nvGrpSpPr>
          <p:cNvPr id="3" name="Group 2"/>
          <p:cNvGrpSpPr/>
          <p:nvPr/>
        </p:nvGrpSpPr>
        <p:grpSpPr>
          <a:xfrm>
            <a:off x="1704852" y="3837066"/>
            <a:ext cx="3479800" cy="2786118"/>
            <a:chOff x="192088" y="1831540"/>
            <a:chExt cx="3479800" cy="2786118"/>
          </a:xfrm>
        </p:grpSpPr>
        <p:sp>
          <p:nvSpPr>
            <p:cNvPr id="23556" name="AutoShape 15"/>
            <p:cNvSpPr>
              <a:spLocks noChangeArrowheads="1"/>
            </p:cNvSpPr>
            <p:nvPr/>
          </p:nvSpPr>
          <p:spPr bwMode="auto">
            <a:xfrm>
              <a:off x="192088" y="1831540"/>
              <a:ext cx="1476375" cy="809625"/>
            </a:xfrm>
            <a:prstGeom prst="rightArrowCallout">
              <a:avLst>
                <a:gd name="adj1" fmla="val 25000"/>
                <a:gd name="adj2" fmla="val 25000"/>
                <a:gd name="adj3" fmla="val 30392"/>
                <a:gd name="adj4" fmla="val 66667"/>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b="1"/>
                <a:t>Stack</a:t>
              </a:r>
            </a:p>
            <a:p>
              <a:pPr algn="ctr"/>
              <a:r>
                <a:rPr lang="en-US" b="1"/>
                <a:t>Pointer</a:t>
              </a:r>
            </a:p>
          </p:txBody>
        </p:sp>
        <p:sp>
          <p:nvSpPr>
            <p:cNvPr id="8212" name="Text Box 20"/>
            <p:cNvSpPr txBox="1">
              <a:spLocks noChangeArrowheads="1"/>
            </p:cNvSpPr>
            <p:nvPr/>
          </p:nvSpPr>
          <p:spPr bwMode="auto">
            <a:xfrm>
              <a:off x="1668463" y="1890853"/>
              <a:ext cx="2003425" cy="679450"/>
            </a:xfrm>
            <a:prstGeom prst="rect">
              <a:avLst/>
            </a:prstGeom>
            <a:solidFill>
              <a:srgbClr val="FFFFFF"/>
            </a:solidFill>
            <a:ln w="38100">
              <a:solidFill>
                <a:schemeClr val="tx1"/>
              </a:solidFill>
              <a:miter lim="800000"/>
              <a:headEnd/>
              <a:tailEnd/>
            </a:ln>
            <a:effectLst/>
          </p:spPr>
          <p:txBody>
            <a:bodyPr/>
            <a:lstStyle/>
            <a:p>
              <a:pPr algn="ctr">
                <a:defRPr/>
              </a:pPr>
              <a:r>
                <a:rPr lang="en-US" b="1" dirty="0">
                  <a:latin typeface="Courier New" pitchFamily="49" charset="0"/>
                  <a:ea typeface="+mn-ea"/>
                </a:rPr>
                <a:t>Local variables</a:t>
              </a:r>
            </a:p>
          </p:txBody>
        </p:sp>
        <p:sp>
          <p:nvSpPr>
            <p:cNvPr id="23558" name="Text Box 21"/>
            <p:cNvSpPr txBox="1">
              <a:spLocks noChangeArrowheads="1"/>
            </p:cNvSpPr>
            <p:nvPr/>
          </p:nvSpPr>
          <p:spPr bwMode="auto">
            <a:xfrm>
              <a:off x="1668463" y="3266641"/>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b="1" dirty="0" err="1">
                  <a:latin typeface="Courier New" charset="0"/>
                </a:rPr>
                <a:t>Prev</a:t>
              </a:r>
              <a:r>
                <a:rPr lang="en-US" b="1" dirty="0">
                  <a:latin typeface="Courier New" charset="0"/>
                </a:rPr>
                <a:t> Frame Pointer</a:t>
              </a:r>
            </a:p>
          </p:txBody>
        </p:sp>
        <p:sp>
          <p:nvSpPr>
            <p:cNvPr id="23560" name="Text Box 24"/>
            <p:cNvSpPr txBox="1">
              <a:spLocks noChangeArrowheads="1"/>
            </p:cNvSpPr>
            <p:nvPr/>
          </p:nvSpPr>
          <p:spPr bwMode="auto">
            <a:xfrm>
              <a:off x="1668463" y="2579308"/>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b="1">
                  <a:latin typeface="Courier New" charset="0"/>
                </a:rPr>
                <a:t>Saved s Registers</a:t>
              </a:r>
            </a:p>
          </p:txBody>
        </p:sp>
        <p:sp>
          <p:nvSpPr>
            <p:cNvPr id="23561" name="Text Box 26"/>
            <p:cNvSpPr txBox="1">
              <a:spLocks noChangeArrowheads="1"/>
            </p:cNvSpPr>
            <p:nvPr/>
          </p:nvSpPr>
          <p:spPr bwMode="auto">
            <a:xfrm>
              <a:off x="1668463" y="3938208"/>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b="1">
                  <a:latin typeface="Courier New" charset="0"/>
                </a:rPr>
                <a:t>Prev Return address</a:t>
              </a:r>
            </a:p>
          </p:txBody>
        </p:sp>
        <p:sp>
          <p:nvSpPr>
            <p:cNvPr id="13" name="AutoShape 3"/>
            <p:cNvSpPr>
              <a:spLocks noChangeArrowheads="1"/>
            </p:cNvSpPr>
            <p:nvPr/>
          </p:nvSpPr>
          <p:spPr bwMode="auto">
            <a:xfrm>
              <a:off x="192088" y="3190496"/>
              <a:ext cx="1476375" cy="809625"/>
            </a:xfrm>
            <a:prstGeom prst="rightArrowCallout">
              <a:avLst>
                <a:gd name="adj1" fmla="val 25000"/>
                <a:gd name="adj2" fmla="val 25000"/>
                <a:gd name="adj3" fmla="val 30392"/>
                <a:gd name="adj4" fmla="val 66667"/>
              </a:avLst>
            </a:prstGeom>
            <a:solidFill>
              <a:schemeClr val="accent1">
                <a:lumMod val="90000"/>
              </a:schemeClr>
            </a:solidFill>
            <a:ln w="9525">
              <a:solidFill>
                <a:schemeClr val="tx1"/>
              </a:solidFill>
              <a:miter lim="800000"/>
              <a:headEnd/>
              <a:tailEnd/>
            </a:ln>
            <a:effectLst/>
          </p:spPr>
          <p:txBody>
            <a:bodyPr wrap="none" anchor="ctr"/>
            <a:lstStyle/>
            <a:p>
              <a:pPr algn="ctr">
                <a:defRPr/>
              </a:pPr>
              <a:r>
                <a:rPr lang="en-US" b="1" dirty="0">
                  <a:solidFill>
                    <a:schemeClr val="bg1"/>
                  </a:solidFill>
                  <a:ea typeface="+mn-ea"/>
                </a:rPr>
                <a:t>Frame</a:t>
              </a:r>
            </a:p>
            <a:p>
              <a:pPr algn="ctr">
                <a:defRPr/>
              </a:pPr>
              <a:r>
                <a:rPr lang="en-US" b="1" dirty="0">
                  <a:solidFill>
                    <a:schemeClr val="bg1"/>
                  </a:solidFill>
                  <a:ea typeface="+mn-ea"/>
                </a:rPr>
                <a:t>Pointer</a:t>
              </a:r>
            </a:p>
          </p:txBody>
        </p:sp>
      </p:grpSp>
      <p:sp>
        <p:nvSpPr>
          <p:cNvPr id="2" name="Title 1"/>
          <p:cNvSpPr>
            <a:spLocks noGrp="1"/>
          </p:cNvSpPr>
          <p:nvPr>
            <p:ph type="title"/>
          </p:nvPr>
        </p:nvSpPr>
        <p:spPr/>
        <p:txBody>
          <a:bodyPr/>
          <a:lstStyle/>
          <a:p>
            <a:r>
              <a:rPr lang="en-US" dirty="0"/>
              <a:t>Let's Revise foo()'s Stack Frame</a:t>
            </a:r>
          </a:p>
        </p:txBody>
      </p:sp>
    </p:spTree>
    <p:extLst>
      <p:ext uri="{BB962C8B-B14F-4D97-AF65-F5344CB8AC3E}">
        <p14:creationId xmlns:p14="http://schemas.microsoft.com/office/powerpoint/2010/main" val="198121258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554" name="Group 13"/>
          <p:cNvGrpSpPr>
            <a:grpSpLocks/>
          </p:cNvGrpSpPr>
          <p:nvPr/>
        </p:nvGrpSpPr>
        <p:grpSpPr bwMode="auto">
          <a:xfrm>
            <a:off x="1716088" y="1759333"/>
            <a:ext cx="3479800" cy="4954288"/>
            <a:chOff x="192088" y="-979188"/>
            <a:chExt cx="3479800" cy="4954288"/>
          </a:xfrm>
        </p:grpSpPr>
        <p:sp>
          <p:nvSpPr>
            <p:cNvPr id="23556" name="AutoShape 15"/>
            <p:cNvSpPr>
              <a:spLocks noChangeArrowheads="1"/>
            </p:cNvSpPr>
            <p:nvPr/>
          </p:nvSpPr>
          <p:spPr bwMode="auto">
            <a:xfrm>
              <a:off x="192088" y="-979188"/>
              <a:ext cx="1476375" cy="809625"/>
            </a:xfrm>
            <a:prstGeom prst="rightArrowCallout">
              <a:avLst>
                <a:gd name="adj1" fmla="val 25000"/>
                <a:gd name="adj2" fmla="val 25000"/>
                <a:gd name="adj3" fmla="val 30392"/>
                <a:gd name="adj4" fmla="val 66667"/>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b="1" dirty="0"/>
                <a:t>Stack</a:t>
              </a:r>
            </a:p>
            <a:p>
              <a:pPr algn="ctr"/>
              <a:r>
                <a:rPr lang="en-US" b="1" dirty="0"/>
                <a:t>Pointer</a:t>
              </a:r>
            </a:p>
          </p:txBody>
        </p:sp>
        <p:sp>
          <p:nvSpPr>
            <p:cNvPr id="8212" name="Text Box 20"/>
            <p:cNvSpPr txBox="1">
              <a:spLocks noChangeArrowheads="1"/>
            </p:cNvSpPr>
            <p:nvPr/>
          </p:nvSpPr>
          <p:spPr bwMode="auto">
            <a:xfrm>
              <a:off x="1668463" y="1248295"/>
              <a:ext cx="2003425" cy="679450"/>
            </a:xfrm>
            <a:prstGeom prst="rect">
              <a:avLst/>
            </a:prstGeom>
            <a:solidFill>
              <a:schemeClr val="accent1">
                <a:lumMod val="90000"/>
              </a:schemeClr>
            </a:solidFill>
            <a:ln w="38100">
              <a:solidFill>
                <a:schemeClr val="tx1"/>
              </a:solidFill>
              <a:miter lim="800000"/>
              <a:headEnd/>
              <a:tailEnd/>
            </a:ln>
            <a:effectLst/>
          </p:spPr>
          <p:txBody>
            <a:bodyPr/>
            <a:lstStyle/>
            <a:p>
              <a:pPr algn="ctr">
                <a:defRPr/>
              </a:pPr>
              <a:r>
                <a:rPr lang="en-US" b="1" dirty="0">
                  <a:solidFill>
                    <a:schemeClr val="bg1"/>
                  </a:solidFill>
                  <a:latin typeface="Courier New" pitchFamily="49" charset="0"/>
                  <a:ea typeface="+mn-ea"/>
                </a:rPr>
                <a:t>a</a:t>
              </a:r>
            </a:p>
          </p:txBody>
        </p:sp>
        <p:sp>
          <p:nvSpPr>
            <p:cNvPr id="23558" name="Text Box 21"/>
            <p:cNvSpPr txBox="1">
              <a:spLocks noChangeArrowheads="1"/>
            </p:cNvSpPr>
            <p:nvPr/>
          </p:nvSpPr>
          <p:spPr bwMode="auto">
            <a:xfrm>
              <a:off x="1668463" y="261620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b="1" dirty="0" err="1">
                  <a:latin typeface="Courier New" charset="0"/>
                </a:rPr>
                <a:t>Prev</a:t>
              </a:r>
              <a:r>
                <a:rPr lang="en-US" b="1" dirty="0">
                  <a:latin typeface="Courier New" charset="0"/>
                </a:rPr>
                <a:t> Frame Pointer</a:t>
              </a:r>
            </a:p>
          </p:txBody>
        </p:sp>
        <p:sp>
          <p:nvSpPr>
            <p:cNvPr id="23560" name="Text Box 24"/>
            <p:cNvSpPr txBox="1">
              <a:spLocks noChangeArrowheads="1"/>
            </p:cNvSpPr>
            <p:nvPr/>
          </p:nvSpPr>
          <p:spPr bwMode="auto">
            <a:xfrm>
              <a:off x="1668463" y="1934163"/>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b="1" dirty="0">
                  <a:latin typeface="Courier New" charset="0"/>
                </a:rPr>
                <a:t>Saved s Registers</a:t>
              </a:r>
            </a:p>
          </p:txBody>
        </p:sp>
        <p:sp>
          <p:nvSpPr>
            <p:cNvPr id="23561" name="Text Box 26"/>
            <p:cNvSpPr txBox="1">
              <a:spLocks noChangeArrowheads="1"/>
            </p:cNvSpPr>
            <p:nvPr/>
          </p:nvSpPr>
          <p:spPr bwMode="auto">
            <a:xfrm>
              <a:off x="1668463" y="329565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b="1">
                  <a:latin typeface="Courier New" charset="0"/>
                </a:rPr>
                <a:t>Prev Return address</a:t>
              </a:r>
            </a:p>
          </p:txBody>
        </p:sp>
        <p:sp>
          <p:nvSpPr>
            <p:cNvPr id="11" name="Text Box 20"/>
            <p:cNvSpPr txBox="1">
              <a:spLocks noChangeArrowheads="1"/>
            </p:cNvSpPr>
            <p:nvPr/>
          </p:nvSpPr>
          <p:spPr bwMode="auto">
            <a:xfrm>
              <a:off x="1668463" y="561897"/>
              <a:ext cx="2003425" cy="679450"/>
            </a:xfrm>
            <a:prstGeom prst="rect">
              <a:avLst/>
            </a:prstGeom>
            <a:solidFill>
              <a:schemeClr val="accent1">
                <a:lumMod val="90000"/>
              </a:schemeClr>
            </a:solidFill>
            <a:ln w="38100">
              <a:solidFill>
                <a:schemeClr val="tx1"/>
              </a:solidFill>
              <a:miter lim="800000"/>
              <a:headEnd/>
              <a:tailEnd/>
            </a:ln>
            <a:effectLst/>
          </p:spPr>
          <p:txBody>
            <a:bodyPr/>
            <a:lstStyle/>
            <a:p>
              <a:pPr algn="ctr">
                <a:defRPr/>
              </a:pPr>
              <a:r>
                <a:rPr lang="en-US" b="1" dirty="0">
                  <a:solidFill>
                    <a:schemeClr val="bg1"/>
                  </a:solidFill>
                  <a:latin typeface="Courier New" pitchFamily="49" charset="0"/>
                  <a:ea typeface="+mn-ea"/>
                </a:rPr>
                <a:t>b</a:t>
              </a:r>
            </a:p>
          </p:txBody>
        </p:sp>
        <p:sp>
          <p:nvSpPr>
            <p:cNvPr id="12" name="Text Box 20"/>
            <p:cNvSpPr txBox="1">
              <a:spLocks noChangeArrowheads="1"/>
            </p:cNvSpPr>
            <p:nvPr/>
          </p:nvSpPr>
          <p:spPr bwMode="auto">
            <a:xfrm>
              <a:off x="1668463" y="-124501"/>
              <a:ext cx="2003425" cy="679450"/>
            </a:xfrm>
            <a:prstGeom prst="rect">
              <a:avLst/>
            </a:prstGeom>
            <a:solidFill>
              <a:schemeClr val="accent1">
                <a:lumMod val="90000"/>
              </a:schemeClr>
            </a:solidFill>
            <a:ln w="38100">
              <a:solidFill>
                <a:schemeClr val="tx1"/>
              </a:solidFill>
              <a:miter lim="800000"/>
              <a:headEnd/>
              <a:tailEnd/>
            </a:ln>
            <a:effectLst/>
          </p:spPr>
          <p:txBody>
            <a:bodyPr/>
            <a:lstStyle/>
            <a:p>
              <a:pPr algn="ctr">
                <a:defRPr/>
              </a:pPr>
              <a:r>
                <a:rPr lang="en-US" b="1" dirty="0">
                  <a:solidFill>
                    <a:schemeClr val="bg1"/>
                  </a:solidFill>
                  <a:latin typeface="Courier New" pitchFamily="49" charset="0"/>
                  <a:ea typeface="+mn-ea"/>
                </a:rPr>
                <a:t>c[0]</a:t>
              </a:r>
            </a:p>
          </p:txBody>
        </p:sp>
        <p:sp>
          <p:nvSpPr>
            <p:cNvPr id="14" name="Text Box 20"/>
            <p:cNvSpPr txBox="1">
              <a:spLocks noChangeArrowheads="1"/>
            </p:cNvSpPr>
            <p:nvPr/>
          </p:nvSpPr>
          <p:spPr bwMode="auto">
            <a:xfrm>
              <a:off x="1668463" y="-979188"/>
              <a:ext cx="2003425" cy="679450"/>
            </a:xfrm>
            <a:prstGeom prst="rect">
              <a:avLst/>
            </a:prstGeom>
            <a:solidFill>
              <a:schemeClr val="accent1">
                <a:lumMod val="90000"/>
              </a:schemeClr>
            </a:solidFill>
            <a:ln w="38100">
              <a:solidFill>
                <a:schemeClr val="tx1"/>
              </a:solidFill>
              <a:miter lim="800000"/>
              <a:headEnd/>
              <a:tailEnd/>
            </a:ln>
            <a:effectLst/>
          </p:spPr>
          <p:txBody>
            <a:bodyPr/>
            <a:lstStyle/>
            <a:p>
              <a:pPr algn="ctr">
                <a:defRPr/>
              </a:pPr>
              <a:r>
                <a:rPr lang="en-US" b="1" dirty="0">
                  <a:solidFill>
                    <a:schemeClr val="bg1"/>
                  </a:solidFill>
                  <a:latin typeface="Courier New" pitchFamily="49" charset="0"/>
                  <a:ea typeface="+mn-ea"/>
                </a:rPr>
                <a:t>c[p-1]</a:t>
              </a:r>
            </a:p>
          </p:txBody>
        </p:sp>
      </p:grpSp>
      <p:sp>
        <p:nvSpPr>
          <p:cNvPr id="13" name="AutoShape 3"/>
          <p:cNvSpPr>
            <a:spLocks noChangeArrowheads="1"/>
          </p:cNvSpPr>
          <p:nvPr/>
        </p:nvSpPr>
        <p:spPr bwMode="auto">
          <a:xfrm>
            <a:off x="1716089" y="5286460"/>
            <a:ext cx="1476375" cy="809625"/>
          </a:xfrm>
          <a:prstGeom prst="rightArrowCallout">
            <a:avLst>
              <a:gd name="adj1" fmla="val 25000"/>
              <a:gd name="adj2" fmla="val 25000"/>
              <a:gd name="adj3" fmla="val 30392"/>
              <a:gd name="adj4" fmla="val 66667"/>
            </a:avLst>
          </a:prstGeom>
          <a:solidFill>
            <a:schemeClr val="accent1">
              <a:lumMod val="90000"/>
            </a:schemeClr>
          </a:solidFill>
          <a:ln w="9525">
            <a:solidFill>
              <a:schemeClr val="tx1"/>
            </a:solidFill>
            <a:miter lim="800000"/>
            <a:headEnd/>
            <a:tailEnd/>
          </a:ln>
          <a:effectLst/>
        </p:spPr>
        <p:txBody>
          <a:bodyPr wrap="none" anchor="ctr"/>
          <a:lstStyle/>
          <a:p>
            <a:pPr algn="ctr">
              <a:defRPr/>
            </a:pPr>
            <a:r>
              <a:rPr lang="en-US" b="1" dirty="0">
                <a:solidFill>
                  <a:schemeClr val="bg1"/>
                </a:solidFill>
                <a:ea typeface="+mn-ea"/>
              </a:rPr>
              <a:t>Frame</a:t>
            </a:r>
          </a:p>
          <a:p>
            <a:pPr algn="ctr">
              <a:defRPr/>
            </a:pPr>
            <a:r>
              <a:rPr lang="en-US" b="1" dirty="0">
                <a:solidFill>
                  <a:schemeClr val="bg1"/>
                </a:solidFill>
                <a:ea typeface="+mn-ea"/>
              </a:rPr>
              <a:t>Pointer</a:t>
            </a:r>
          </a:p>
        </p:txBody>
      </p:sp>
      <p:sp>
        <p:nvSpPr>
          <p:cNvPr id="2" name="Title 1"/>
          <p:cNvSpPr>
            <a:spLocks noGrp="1"/>
          </p:cNvSpPr>
          <p:nvPr>
            <p:ph type="title"/>
          </p:nvPr>
        </p:nvSpPr>
        <p:spPr/>
        <p:txBody>
          <a:bodyPr/>
          <a:lstStyle/>
          <a:p>
            <a:r>
              <a:rPr lang="en-US" dirty="0"/>
              <a:t>Addressing Local Variables with FP</a:t>
            </a:r>
          </a:p>
        </p:txBody>
      </p:sp>
      <p:sp>
        <p:nvSpPr>
          <p:cNvPr id="4" name="TextBox 3"/>
          <p:cNvSpPr txBox="1"/>
          <p:nvPr/>
        </p:nvSpPr>
        <p:spPr>
          <a:xfrm>
            <a:off x="3727282" y="2244688"/>
            <a:ext cx="979236" cy="369332"/>
          </a:xfrm>
          <a:prstGeom prst="rect">
            <a:avLst/>
          </a:prstGeom>
          <a:noFill/>
        </p:spPr>
        <p:txBody>
          <a:bodyPr wrap="square" rtlCol="0">
            <a:spAutoFit/>
          </a:bodyPr>
          <a:lstStyle/>
          <a:p>
            <a:pPr algn="ctr"/>
            <a:r>
              <a:rPr lang="mr-IN" dirty="0"/>
              <a:t>…</a:t>
            </a:r>
            <a:endParaRPr lang="en-US" dirty="0"/>
          </a:p>
        </p:txBody>
      </p:sp>
      <p:sp>
        <p:nvSpPr>
          <p:cNvPr id="6" name="TextBox 5"/>
          <p:cNvSpPr txBox="1"/>
          <p:nvPr/>
        </p:nvSpPr>
        <p:spPr>
          <a:xfrm>
            <a:off x="6007066" y="3203678"/>
            <a:ext cx="4099774" cy="2031325"/>
          </a:xfrm>
          <a:prstGeom prst="rect">
            <a:avLst/>
          </a:prstGeom>
          <a:noFill/>
        </p:spPr>
        <p:txBody>
          <a:bodyPr wrap="square" rtlCol="0">
            <a:spAutoFit/>
          </a:bodyPr>
          <a:lstStyle/>
          <a:p>
            <a:r>
              <a:rPr lang="en-US" dirty="0" err="1">
                <a:latin typeface="Courier"/>
                <a:cs typeface="Courier"/>
              </a:rPr>
              <a:t>int</a:t>
            </a:r>
            <a:r>
              <a:rPr lang="en-US" dirty="0">
                <a:latin typeface="Courier"/>
                <a:cs typeface="Courier"/>
              </a:rPr>
              <a:t> a = 1, b = 3;</a:t>
            </a:r>
            <a:br>
              <a:rPr lang="en-US" dirty="0">
                <a:latin typeface="Courier"/>
                <a:cs typeface="Courier"/>
              </a:rPr>
            </a:br>
            <a:r>
              <a:rPr lang="en-US" dirty="0">
                <a:latin typeface="Courier"/>
                <a:cs typeface="Courier"/>
              </a:rPr>
              <a:t>if (a != p) {</a:t>
            </a:r>
            <a:br>
              <a:rPr lang="en-US" dirty="0">
                <a:latin typeface="Courier"/>
                <a:cs typeface="Courier"/>
              </a:rPr>
            </a:br>
            <a:r>
              <a:rPr lang="en-US" dirty="0">
                <a:latin typeface="Courier"/>
                <a:cs typeface="Courier"/>
              </a:rPr>
              <a:t> 	</a:t>
            </a:r>
            <a:r>
              <a:rPr lang="en-US" dirty="0" err="1">
                <a:latin typeface="Courier"/>
                <a:cs typeface="Courier"/>
              </a:rPr>
              <a:t>int</a:t>
            </a:r>
            <a:r>
              <a:rPr lang="en-US" dirty="0">
                <a:latin typeface="Courier"/>
                <a:cs typeface="Courier"/>
              </a:rPr>
              <a:t> c[p];</a:t>
            </a:r>
            <a:br>
              <a:rPr lang="en-US" dirty="0">
                <a:latin typeface="Courier"/>
                <a:cs typeface="Courier"/>
              </a:rPr>
            </a:br>
            <a:r>
              <a:rPr lang="en-US" dirty="0">
                <a:latin typeface="Courier"/>
                <a:cs typeface="Courier"/>
              </a:rPr>
              <a:t>	c[0] = b + a;</a:t>
            </a:r>
            <a:br>
              <a:rPr lang="en-US" dirty="0">
                <a:latin typeface="Courier"/>
                <a:cs typeface="Courier"/>
              </a:rPr>
            </a:br>
            <a:r>
              <a:rPr lang="en-US" dirty="0">
                <a:latin typeface="Courier"/>
                <a:cs typeface="Courier"/>
              </a:rPr>
              <a:t>	</a:t>
            </a:r>
            <a:r>
              <a:rPr lang="mr-IN" dirty="0">
                <a:latin typeface="Courier"/>
                <a:cs typeface="Courier"/>
              </a:rPr>
              <a:t>…</a:t>
            </a:r>
            <a:br>
              <a:rPr lang="en-US" dirty="0">
                <a:latin typeface="Courier"/>
                <a:cs typeface="Courier"/>
              </a:rPr>
            </a:br>
            <a:r>
              <a:rPr lang="en-US" dirty="0">
                <a:latin typeface="Courier"/>
                <a:cs typeface="Courier"/>
              </a:rPr>
              <a:t>	}</a:t>
            </a:r>
            <a:br>
              <a:rPr lang="en-US" dirty="0">
                <a:latin typeface="Courier"/>
                <a:cs typeface="Courier"/>
              </a:rPr>
            </a:br>
            <a:r>
              <a:rPr lang="en-US" dirty="0">
                <a:latin typeface="Courier"/>
                <a:cs typeface="Courier"/>
              </a:rPr>
              <a:t>b+</a:t>
            </a:r>
            <a:r>
              <a:rPr lang="en-US">
                <a:latin typeface="Courier"/>
                <a:cs typeface="Courier"/>
              </a:rPr>
              <a:t>+; a++;</a:t>
            </a:r>
            <a:endParaRPr lang="en-US" dirty="0">
              <a:latin typeface="Courier"/>
              <a:cs typeface="Courier"/>
            </a:endParaRPr>
          </a:p>
        </p:txBody>
      </p:sp>
      <p:sp>
        <p:nvSpPr>
          <p:cNvPr id="7" name="Oval Callout 6"/>
          <p:cNvSpPr/>
          <p:nvPr/>
        </p:nvSpPr>
        <p:spPr>
          <a:xfrm>
            <a:off x="7185210" y="2109137"/>
            <a:ext cx="1927871" cy="1009767"/>
          </a:xfrm>
          <a:prstGeom prst="wedgeEllipse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This "b" is at FP - 3</a:t>
            </a:r>
          </a:p>
        </p:txBody>
      </p:sp>
      <p:sp>
        <p:nvSpPr>
          <p:cNvPr id="18" name="Oval Callout 17"/>
          <p:cNvSpPr/>
          <p:nvPr/>
        </p:nvSpPr>
        <p:spPr>
          <a:xfrm>
            <a:off x="8454380" y="4251059"/>
            <a:ext cx="1927871" cy="1009767"/>
          </a:xfrm>
          <a:prstGeom prst="wedgeEllipseCallout">
            <a:avLst>
              <a:gd name="adj1" fmla="val -70217"/>
              <a:gd name="adj2" fmla="val -4536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This "b" is at FP - 3</a:t>
            </a:r>
          </a:p>
        </p:txBody>
      </p:sp>
      <p:sp>
        <p:nvSpPr>
          <p:cNvPr id="19" name="Oval Callout 18"/>
          <p:cNvSpPr/>
          <p:nvPr/>
        </p:nvSpPr>
        <p:spPr>
          <a:xfrm>
            <a:off x="6450176" y="5235003"/>
            <a:ext cx="1927871" cy="1009767"/>
          </a:xfrm>
          <a:prstGeom prst="wedgeEllipseCallout">
            <a:avLst>
              <a:gd name="adj1" fmla="val -61309"/>
              <a:gd name="adj2" fmla="val -5568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This "b" is at FP - 3</a:t>
            </a:r>
          </a:p>
        </p:txBody>
      </p:sp>
    </p:spTree>
    <p:extLst>
      <p:ext uri="{BB962C8B-B14F-4D97-AF65-F5344CB8AC3E}">
        <p14:creationId xmlns:p14="http://schemas.microsoft.com/office/powerpoint/2010/main" val="346440298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22" name="Group 15"/>
          <p:cNvGrpSpPr>
            <a:grpSpLocks/>
          </p:cNvGrpSpPr>
          <p:nvPr/>
        </p:nvGrpSpPr>
        <p:grpSpPr bwMode="auto">
          <a:xfrm>
            <a:off x="1537415" y="569916"/>
            <a:ext cx="8718196" cy="6038814"/>
            <a:chOff x="13430" y="569913"/>
            <a:chExt cx="8717592" cy="6038260"/>
          </a:xfrm>
        </p:grpSpPr>
        <p:sp>
          <p:nvSpPr>
            <p:cNvPr id="30723" name="Text Box 2"/>
            <p:cNvSpPr txBox="1">
              <a:spLocks noChangeArrowheads="1"/>
            </p:cNvSpPr>
            <p:nvPr/>
          </p:nvSpPr>
          <p:spPr bwMode="auto">
            <a:xfrm>
              <a:off x="4855457" y="909638"/>
              <a:ext cx="3851980" cy="15387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marL="4763" indent="-4763"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Bef>
                  <a:spcPct val="50000"/>
                </a:spcBef>
              </a:pPr>
              <a:r>
                <a:rPr lang="en-US" sz="2400" b="1" dirty="0"/>
                <a:t>New Step 5.5.</a:t>
              </a:r>
            </a:p>
            <a:p>
              <a:pPr eaLnBrk="1" hangingPunct="1">
                <a:spcBef>
                  <a:spcPct val="50000"/>
                </a:spcBef>
              </a:pPr>
              <a:r>
                <a:rPr lang="en-US" sz="2000" dirty="0" err="1"/>
                <a:t>Callee</a:t>
              </a:r>
              <a:r>
                <a:rPr lang="en-US" sz="2000" dirty="0"/>
                <a:t> stores previous frame pointer then copies contents of stack pointer into frame pointer.</a:t>
              </a:r>
            </a:p>
          </p:txBody>
        </p:sp>
        <p:sp>
          <p:nvSpPr>
            <p:cNvPr id="2" name="AutoShape 3"/>
            <p:cNvSpPr>
              <a:spLocks noChangeArrowheads="1"/>
            </p:cNvSpPr>
            <p:nvPr/>
          </p:nvSpPr>
          <p:spPr bwMode="auto">
            <a:xfrm>
              <a:off x="13430" y="2517374"/>
              <a:ext cx="1476273" cy="809551"/>
            </a:xfrm>
            <a:prstGeom prst="rightArrowCallout">
              <a:avLst>
                <a:gd name="adj1" fmla="val 25000"/>
                <a:gd name="adj2" fmla="val 25000"/>
                <a:gd name="adj3" fmla="val 30392"/>
                <a:gd name="adj4" fmla="val 66667"/>
              </a:avLst>
            </a:prstGeom>
            <a:solidFill>
              <a:schemeClr val="accent1">
                <a:lumMod val="90000"/>
              </a:schemeClr>
            </a:solidFill>
            <a:ln w="9525">
              <a:solidFill>
                <a:schemeClr val="tx1"/>
              </a:solidFill>
              <a:miter lim="800000"/>
              <a:headEnd/>
              <a:tailEnd/>
            </a:ln>
            <a:effectLst/>
          </p:spPr>
          <p:txBody>
            <a:bodyPr wrap="none" anchor="ctr"/>
            <a:lstStyle/>
            <a:p>
              <a:pPr algn="ctr">
                <a:defRPr/>
              </a:pPr>
              <a:r>
                <a:rPr lang="en-US" b="1" dirty="0">
                  <a:solidFill>
                    <a:schemeClr val="bg1"/>
                  </a:solidFill>
                  <a:ea typeface="+mn-ea"/>
                </a:rPr>
                <a:t>Frame</a:t>
              </a:r>
            </a:p>
            <a:p>
              <a:pPr algn="ctr">
                <a:defRPr/>
              </a:pPr>
              <a:r>
                <a:rPr lang="en-US" b="1" dirty="0">
                  <a:solidFill>
                    <a:schemeClr val="bg1"/>
                  </a:solidFill>
                  <a:ea typeface="+mn-ea"/>
                </a:rPr>
                <a:t>Pointer</a:t>
              </a:r>
            </a:p>
          </p:txBody>
        </p:sp>
        <p:sp>
          <p:nvSpPr>
            <p:cNvPr id="15364" name="Text Box 4"/>
            <p:cNvSpPr txBox="1">
              <a:spLocks noChangeArrowheads="1"/>
            </p:cNvSpPr>
            <p:nvPr/>
          </p:nvSpPr>
          <p:spPr bwMode="auto">
            <a:xfrm>
              <a:off x="2488110" y="2616010"/>
              <a:ext cx="2003287" cy="679388"/>
            </a:xfrm>
            <a:prstGeom prst="rect">
              <a:avLst/>
            </a:prstGeom>
            <a:solidFill>
              <a:schemeClr val="accent1">
                <a:lumMod val="90000"/>
              </a:schemeClr>
            </a:solidFill>
            <a:ln w="38100" algn="ctr">
              <a:solidFill>
                <a:schemeClr val="tx1"/>
              </a:solidFill>
              <a:miter lim="800000"/>
              <a:headEnd/>
              <a:tailEnd/>
            </a:ln>
            <a:effectLst/>
          </p:spPr>
          <p:txBody>
            <a:bodyPr/>
            <a:lstStyle/>
            <a:p>
              <a:pPr algn="ctr">
                <a:defRPr/>
              </a:pPr>
              <a:r>
                <a:rPr lang="en-US" b="1" dirty="0" err="1">
                  <a:solidFill>
                    <a:schemeClr val="bg1"/>
                  </a:solidFill>
                  <a:latin typeface="Courier New" pitchFamily="49" charset="0"/>
                  <a:ea typeface="+mn-ea"/>
                </a:rPr>
                <a:t>Prev</a:t>
              </a:r>
              <a:r>
                <a:rPr lang="en-US" b="1" dirty="0">
                  <a:solidFill>
                    <a:schemeClr val="bg1"/>
                  </a:solidFill>
                  <a:latin typeface="Courier New" pitchFamily="49" charset="0"/>
                  <a:ea typeface="+mn-ea"/>
                </a:rPr>
                <a:t> Frame</a:t>
              </a:r>
            </a:p>
            <a:p>
              <a:pPr algn="ctr">
                <a:defRPr/>
              </a:pPr>
              <a:r>
                <a:rPr lang="en-US" b="1" dirty="0">
                  <a:solidFill>
                    <a:schemeClr val="bg1"/>
                  </a:solidFill>
                  <a:latin typeface="Courier New" pitchFamily="49" charset="0"/>
                  <a:ea typeface="+mn-ea"/>
                </a:rPr>
                <a:t>Pointer</a:t>
              </a:r>
            </a:p>
          </p:txBody>
        </p:sp>
        <p:sp>
          <p:nvSpPr>
            <p:cNvPr id="30726" name="Text Box 5"/>
            <p:cNvSpPr txBox="1">
              <a:spLocks noChangeArrowheads="1"/>
            </p:cNvSpPr>
            <p:nvPr/>
          </p:nvSpPr>
          <p:spPr bwMode="auto">
            <a:xfrm>
              <a:off x="2488212" y="193675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b="1">
                <a:latin typeface="Courier New" charset="0"/>
              </a:endParaRPr>
            </a:p>
          </p:txBody>
        </p:sp>
        <p:sp>
          <p:nvSpPr>
            <p:cNvPr id="30727" name="Text Box 6"/>
            <p:cNvSpPr txBox="1">
              <a:spLocks noChangeArrowheads="1"/>
            </p:cNvSpPr>
            <p:nvPr/>
          </p:nvSpPr>
          <p:spPr bwMode="auto">
            <a:xfrm>
              <a:off x="2488212" y="125730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b="1">
                <a:latin typeface="Courier New" charset="0"/>
              </a:endParaRPr>
            </a:p>
          </p:txBody>
        </p:sp>
        <p:sp>
          <p:nvSpPr>
            <p:cNvPr id="30728" name="Text Box 7"/>
            <p:cNvSpPr txBox="1">
              <a:spLocks noChangeArrowheads="1"/>
            </p:cNvSpPr>
            <p:nvPr/>
          </p:nvSpPr>
          <p:spPr bwMode="auto">
            <a:xfrm>
              <a:off x="2488212" y="569913"/>
              <a:ext cx="2003425" cy="679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b="1">
                  <a:latin typeface="Courier New" charset="0"/>
                </a:rPr>
                <a:t>STACK</a:t>
              </a:r>
            </a:p>
          </p:txBody>
        </p:sp>
        <p:sp>
          <p:nvSpPr>
            <p:cNvPr id="30729" name="Text Box 9"/>
            <p:cNvSpPr txBox="1">
              <a:spLocks noChangeArrowheads="1"/>
            </p:cNvSpPr>
            <p:nvPr/>
          </p:nvSpPr>
          <p:spPr bwMode="auto">
            <a:xfrm>
              <a:off x="2488212" y="329565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b="1">
                  <a:latin typeface="Courier New" charset="0"/>
                </a:rPr>
                <a:t>Return address</a:t>
              </a:r>
            </a:p>
          </p:txBody>
        </p:sp>
        <p:sp>
          <p:nvSpPr>
            <p:cNvPr id="30730" name="Text Box 11"/>
            <p:cNvSpPr txBox="1">
              <a:spLocks noChangeArrowheads="1"/>
            </p:cNvSpPr>
            <p:nvPr/>
          </p:nvSpPr>
          <p:spPr bwMode="auto">
            <a:xfrm>
              <a:off x="2488212" y="397510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b="1">
                  <a:latin typeface="Courier New" charset="0"/>
                </a:rPr>
                <a:t>Additional return values</a:t>
              </a:r>
            </a:p>
          </p:txBody>
        </p:sp>
        <p:sp>
          <p:nvSpPr>
            <p:cNvPr id="30732" name="Text Box 14"/>
            <p:cNvSpPr txBox="1">
              <a:spLocks noChangeArrowheads="1"/>
            </p:cNvSpPr>
            <p:nvPr/>
          </p:nvSpPr>
          <p:spPr bwMode="auto">
            <a:xfrm>
              <a:off x="2481026" y="6238875"/>
              <a:ext cx="6249996" cy="3692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b="1" dirty="0"/>
                <a:t>*Stack pointer may change during procedure execution</a:t>
              </a:r>
            </a:p>
          </p:txBody>
        </p:sp>
        <p:sp>
          <p:nvSpPr>
            <p:cNvPr id="30733" name="Text Box 15"/>
            <p:cNvSpPr txBox="1">
              <a:spLocks noChangeArrowheads="1"/>
            </p:cNvSpPr>
            <p:nvPr/>
          </p:nvSpPr>
          <p:spPr bwMode="auto">
            <a:xfrm>
              <a:off x="2488212" y="533400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b="1">
                  <a:latin typeface="Courier New" charset="0"/>
                </a:rPr>
                <a:t>Saved t Registers</a:t>
              </a:r>
            </a:p>
          </p:txBody>
        </p:sp>
        <p:sp>
          <p:nvSpPr>
            <p:cNvPr id="30734" name="Text Box 16"/>
            <p:cNvSpPr txBox="1">
              <a:spLocks noChangeArrowheads="1"/>
            </p:cNvSpPr>
            <p:nvPr/>
          </p:nvSpPr>
          <p:spPr bwMode="auto">
            <a:xfrm>
              <a:off x="2488212" y="465455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b="1">
                  <a:latin typeface="Courier New" charset="0"/>
                </a:rPr>
                <a:t>Additional parameters</a:t>
              </a:r>
            </a:p>
          </p:txBody>
        </p:sp>
        <p:sp>
          <p:nvSpPr>
            <p:cNvPr id="30731" name="AutoShape 13"/>
            <p:cNvSpPr>
              <a:spLocks noChangeArrowheads="1"/>
            </p:cNvSpPr>
            <p:nvPr/>
          </p:nvSpPr>
          <p:spPr bwMode="auto">
            <a:xfrm>
              <a:off x="1011684" y="2516926"/>
              <a:ext cx="1476375" cy="809625"/>
            </a:xfrm>
            <a:prstGeom prst="rightArrowCallout">
              <a:avLst>
                <a:gd name="adj1" fmla="val 25000"/>
                <a:gd name="adj2" fmla="val 25000"/>
                <a:gd name="adj3" fmla="val 30392"/>
                <a:gd name="adj4" fmla="val 66667"/>
              </a:avLst>
            </a:prstGeom>
            <a:solidFill>
              <a:schemeClr val="bg1"/>
            </a:solidFill>
            <a:ln w="9525">
              <a:solidFill>
                <a:schemeClr val="tx1"/>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b="1" dirty="0"/>
                <a:t>Stack</a:t>
              </a:r>
            </a:p>
            <a:p>
              <a:pPr algn="ctr"/>
              <a:r>
                <a:rPr lang="en-US" b="1" dirty="0"/>
                <a:t>Pointer*</a:t>
              </a:r>
            </a:p>
          </p:txBody>
        </p:sp>
      </p:grpSp>
      <p:sp>
        <p:nvSpPr>
          <p:cNvPr id="15" name="AutoShape 29">
            <a:extLst>
              <a:ext uri="{FF2B5EF4-FFF2-40B4-BE49-F238E27FC236}">
                <a16:creationId xmlns:a16="http://schemas.microsoft.com/office/drawing/2014/main" id="{CA058540-55D3-524F-8FA2-4712C44C08D4}"/>
              </a:ext>
            </a:extLst>
          </p:cNvPr>
          <p:cNvSpPr>
            <a:spLocks noChangeArrowheads="1"/>
          </p:cNvSpPr>
          <p:nvPr/>
        </p:nvSpPr>
        <p:spPr bwMode="auto">
          <a:xfrm flipH="1">
            <a:off x="6015691" y="2624201"/>
            <a:ext cx="1758950" cy="679450"/>
          </a:xfrm>
          <a:prstGeom prst="homePlate">
            <a:avLst>
              <a:gd name="adj" fmla="val 64720"/>
            </a:avLst>
          </a:prstGeom>
          <a:solidFill>
            <a:schemeClr val="accent1">
              <a:lumMod val="90000"/>
            </a:schemeClr>
          </a:solidFill>
          <a:ln w="9525">
            <a:solidFill>
              <a:schemeClr val="tx1"/>
            </a:solidFill>
            <a:miter lim="800000"/>
            <a:headEnd/>
            <a:tailEnd/>
          </a:ln>
          <a:effectLst/>
        </p:spPr>
        <p:txBody>
          <a:bodyPr anchor="ctr"/>
          <a:lstStyle/>
          <a:p>
            <a:pPr algn="ctr">
              <a:defRPr/>
            </a:pPr>
            <a:r>
              <a:rPr lang="en-US" b="1" dirty="0">
                <a:solidFill>
                  <a:schemeClr val="bg1"/>
                </a:solidFill>
                <a:ea typeface="+mn-ea"/>
              </a:rPr>
              <a:t>From FP</a:t>
            </a:r>
          </a:p>
        </p:txBody>
      </p:sp>
    </p:spTree>
    <p:extLst>
      <p:ext uri="{BB962C8B-B14F-4D97-AF65-F5344CB8AC3E}">
        <p14:creationId xmlns:p14="http://schemas.microsoft.com/office/powerpoint/2010/main" val="14478576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22" name="Group 15"/>
          <p:cNvGrpSpPr>
            <a:grpSpLocks/>
          </p:cNvGrpSpPr>
          <p:nvPr/>
        </p:nvGrpSpPr>
        <p:grpSpPr bwMode="auto">
          <a:xfrm>
            <a:off x="1537415" y="569916"/>
            <a:ext cx="8718196" cy="6038814"/>
            <a:chOff x="13430" y="569913"/>
            <a:chExt cx="8717592" cy="6038260"/>
          </a:xfrm>
        </p:grpSpPr>
        <p:sp>
          <p:nvSpPr>
            <p:cNvPr id="30723" name="Text Box 2"/>
            <p:cNvSpPr txBox="1">
              <a:spLocks noChangeArrowheads="1"/>
            </p:cNvSpPr>
            <p:nvPr/>
          </p:nvSpPr>
          <p:spPr bwMode="auto">
            <a:xfrm>
              <a:off x="4855457" y="909638"/>
              <a:ext cx="3851980" cy="1477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marL="4763" indent="-4763"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Bef>
                  <a:spcPct val="50000"/>
                </a:spcBef>
              </a:pPr>
              <a:r>
                <a:rPr lang="en-US" sz="2000" dirty="0"/>
                <a:t>Step 6 (revised).</a:t>
              </a:r>
            </a:p>
            <a:p>
              <a:pPr eaLnBrk="1" hangingPunct="1">
                <a:spcBef>
                  <a:spcPct val="50000"/>
                </a:spcBef>
              </a:pPr>
              <a:r>
                <a:rPr lang="en-US" sz="2000" dirty="0">
                  <a:solidFill>
                    <a:srgbClr val="008000"/>
                  </a:solidFill>
                </a:rPr>
                <a:t>Callee </a:t>
              </a:r>
              <a:r>
                <a:rPr lang="en-US" sz="2000" dirty="0"/>
                <a:t>saves Frame Pointer on the stack and sets Frame Pointer to the Stack Pointer</a:t>
              </a:r>
            </a:p>
          </p:txBody>
        </p:sp>
        <p:sp>
          <p:nvSpPr>
            <p:cNvPr id="2" name="AutoShape 3"/>
            <p:cNvSpPr>
              <a:spLocks noChangeArrowheads="1"/>
            </p:cNvSpPr>
            <p:nvPr/>
          </p:nvSpPr>
          <p:spPr bwMode="auto">
            <a:xfrm>
              <a:off x="13430" y="2517374"/>
              <a:ext cx="1476273" cy="809551"/>
            </a:xfrm>
            <a:prstGeom prst="rightArrowCallout">
              <a:avLst>
                <a:gd name="adj1" fmla="val 25000"/>
                <a:gd name="adj2" fmla="val 25000"/>
                <a:gd name="adj3" fmla="val 30392"/>
                <a:gd name="adj4" fmla="val 66667"/>
              </a:avLst>
            </a:prstGeom>
            <a:solidFill>
              <a:schemeClr val="accent1">
                <a:lumMod val="90000"/>
              </a:schemeClr>
            </a:solidFill>
            <a:ln w="9525">
              <a:solidFill>
                <a:schemeClr val="tx1"/>
              </a:solidFill>
              <a:miter lim="800000"/>
              <a:headEnd/>
              <a:tailEnd/>
            </a:ln>
            <a:effectLst/>
          </p:spPr>
          <p:txBody>
            <a:bodyPr wrap="none" anchor="ctr"/>
            <a:lstStyle/>
            <a:p>
              <a:pPr algn="ctr">
                <a:defRPr/>
              </a:pPr>
              <a:r>
                <a:rPr lang="en-US" b="1" dirty="0">
                  <a:solidFill>
                    <a:schemeClr val="bg1"/>
                  </a:solidFill>
                  <a:ea typeface="+mn-ea"/>
                </a:rPr>
                <a:t>Frame</a:t>
              </a:r>
            </a:p>
            <a:p>
              <a:pPr algn="ctr">
                <a:defRPr/>
              </a:pPr>
              <a:r>
                <a:rPr lang="en-US" b="1" dirty="0">
                  <a:solidFill>
                    <a:schemeClr val="bg1"/>
                  </a:solidFill>
                  <a:ea typeface="+mn-ea"/>
                </a:rPr>
                <a:t>Pointer</a:t>
              </a:r>
            </a:p>
          </p:txBody>
        </p:sp>
        <p:sp>
          <p:nvSpPr>
            <p:cNvPr id="15364" name="Text Box 4"/>
            <p:cNvSpPr txBox="1">
              <a:spLocks noChangeArrowheads="1"/>
            </p:cNvSpPr>
            <p:nvPr/>
          </p:nvSpPr>
          <p:spPr bwMode="auto">
            <a:xfrm>
              <a:off x="2488110" y="2616010"/>
              <a:ext cx="2003287" cy="679388"/>
            </a:xfrm>
            <a:prstGeom prst="rect">
              <a:avLst/>
            </a:prstGeom>
            <a:solidFill>
              <a:schemeClr val="accent1">
                <a:lumMod val="90000"/>
              </a:schemeClr>
            </a:solidFill>
            <a:ln w="38100" algn="ctr">
              <a:solidFill>
                <a:schemeClr val="tx1"/>
              </a:solidFill>
              <a:miter lim="800000"/>
              <a:headEnd/>
              <a:tailEnd/>
            </a:ln>
            <a:effectLst/>
          </p:spPr>
          <p:txBody>
            <a:bodyPr/>
            <a:lstStyle/>
            <a:p>
              <a:pPr algn="ctr">
                <a:defRPr/>
              </a:pPr>
              <a:r>
                <a:rPr lang="en-US" b="1" dirty="0" err="1">
                  <a:solidFill>
                    <a:schemeClr val="bg1"/>
                  </a:solidFill>
                  <a:latin typeface="Courier New" pitchFamily="49" charset="0"/>
                  <a:ea typeface="+mn-ea"/>
                </a:rPr>
                <a:t>Prev</a:t>
              </a:r>
              <a:r>
                <a:rPr lang="en-US" b="1" dirty="0">
                  <a:solidFill>
                    <a:schemeClr val="bg1"/>
                  </a:solidFill>
                  <a:latin typeface="Courier New" pitchFamily="49" charset="0"/>
                  <a:ea typeface="+mn-ea"/>
                </a:rPr>
                <a:t> Frame</a:t>
              </a:r>
            </a:p>
            <a:p>
              <a:pPr algn="ctr">
                <a:defRPr/>
              </a:pPr>
              <a:r>
                <a:rPr lang="en-US" b="1" dirty="0">
                  <a:solidFill>
                    <a:schemeClr val="bg1"/>
                  </a:solidFill>
                  <a:latin typeface="Courier New" pitchFamily="49" charset="0"/>
                  <a:ea typeface="+mn-ea"/>
                </a:rPr>
                <a:t>Pointer</a:t>
              </a:r>
            </a:p>
          </p:txBody>
        </p:sp>
        <p:sp>
          <p:nvSpPr>
            <p:cNvPr id="30726" name="Text Box 5"/>
            <p:cNvSpPr txBox="1">
              <a:spLocks noChangeArrowheads="1"/>
            </p:cNvSpPr>
            <p:nvPr/>
          </p:nvSpPr>
          <p:spPr bwMode="auto">
            <a:xfrm>
              <a:off x="2488212" y="193675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b="1">
                <a:latin typeface="Courier New" charset="0"/>
              </a:endParaRPr>
            </a:p>
          </p:txBody>
        </p:sp>
        <p:sp>
          <p:nvSpPr>
            <p:cNvPr id="30727" name="Text Box 6"/>
            <p:cNvSpPr txBox="1">
              <a:spLocks noChangeArrowheads="1"/>
            </p:cNvSpPr>
            <p:nvPr/>
          </p:nvSpPr>
          <p:spPr bwMode="auto">
            <a:xfrm>
              <a:off x="2488212" y="125730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b="1">
                <a:latin typeface="Courier New" charset="0"/>
              </a:endParaRPr>
            </a:p>
          </p:txBody>
        </p:sp>
        <p:sp>
          <p:nvSpPr>
            <p:cNvPr id="30728" name="Text Box 7"/>
            <p:cNvSpPr txBox="1">
              <a:spLocks noChangeArrowheads="1"/>
            </p:cNvSpPr>
            <p:nvPr/>
          </p:nvSpPr>
          <p:spPr bwMode="auto">
            <a:xfrm>
              <a:off x="2488212" y="569913"/>
              <a:ext cx="2003425" cy="679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b="1">
                  <a:latin typeface="Courier New" charset="0"/>
                </a:rPr>
                <a:t>STACK</a:t>
              </a:r>
            </a:p>
          </p:txBody>
        </p:sp>
        <p:sp>
          <p:nvSpPr>
            <p:cNvPr id="30729" name="Text Box 9"/>
            <p:cNvSpPr txBox="1">
              <a:spLocks noChangeArrowheads="1"/>
            </p:cNvSpPr>
            <p:nvPr/>
          </p:nvSpPr>
          <p:spPr bwMode="auto">
            <a:xfrm>
              <a:off x="2488212" y="329565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b="1">
                  <a:latin typeface="Courier New" charset="0"/>
                </a:rPr>
                <a:t>Return address</a:t>
              </a:r>
            </a:p>
          </p:txBody>
        </p:sp>
        <p:sp>
          <p:nvSpPr>
            <p:cNvPr id="30730" name="Text Box 11"/>
            <p:cNvSpPr txBox="1">
              <a:spLocks noChangeArrowheads="1"/>
            </p:cNvSpPr>
            <p:nvPr/>
          </p:nvSpPr>
          <p:spPr bwMode="auto">
            <a:xfrm>
              <a:off x="2488212" y="397510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b="1">
                  <a:latin typeface="Courier New" charset="0"/>
                </a:rPr>
                <a:t>Additional return values</a:t>
              </a:r>
            </a:p>
          </p:txBody>
        </p:sp>
        <p:sp>
          <p:nvSpPr>
            <p:cNvPr id="30732" name="Text Box 14"/>
            <p:cNvSpPr txBox="1">
              <a:spLocks noChangeArrowheads="1"/>
            </p:cNvSpPr>
            <p:nvPr/>
          </p:nvSpPr>
          <p:spPr bwMode="auto">
            <a:xfrm>
              <a:off x="2481026" y="6238875"/>
              <a:ext cx="6249996" cy="3692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b="1" dirty="0"/>
                <a:t>*Stack pointer may change during procedure execution</a:t>
              </a:r>
            </a:p>
          </p:txBody>
        </p:sp>
        <p:sp>
          <p:nvSpPr>
            <p:cNvPr id="30733" name="Text Box 15"/>
            <p:cNvSpPr txBox="1">
              <a:spLocks noChangeArrowheads="1"/>
            </p:cNvSpPr>
            <p:nvPr/>
          </p:nvSpPr>
          <p:spPr bwMode="auto">
            <a:xfrm>
              <a:off x="2488212" y="533400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b="1">
                  <a:latin typeface="Courier New" charset="0"/>
                </a:rPr>
                <a:t>Saved t Registers</a:t>
              </a:r>
            </a:p>
          </p:txBody>
        </p:sp>
        <p:sp>
          <p:nvSpPr>
            <p:cNvPr id="30734" name="Text Box 16"/>
            <p:cNvSpPr txBox="1">
              <a:spLocks noChangeArrowheads="1"/>
            </p:cNvSpPr>
            <p:nvPr/>
          </p:nvSpPr>
          <p:spPr bwMode="auto">
            <a:xfrm>
              <a:off x="2488212" y="465455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b="1">
                  <a:latin typeface="Courier New" charset="0"/>
                </a:rPr>
                <a:t>Additional parameters</a:t>
              </a:r>
            </a:p>
          </p:txBody>
        </p:sp>
        <p:sp>
          <p:nvSpPr>
            <p:cNvPr id="30731" name="AutoShape 13"/>
            <p:cNvSpPr>
              <a:spLocks noChangeArrowheads="1"/>
            </p:cNvSpPr>
            <p:nvPr/>
          </p:nvSpPr>
          <p:spPr bwMode="auto">
            <a:xfrm>
              <a:off x="1011684" y="2516926"/>
              <a:ext cx="1476375" cy="809625"/>
            </a:xfrm>
            <a:prstGeom prst="rightArrowCallout">
              <a:avLst>
                <a:gd name="adj1" fmla="val 25000"/>
                <a:gd name="adj2" fmla="val 25000"/>
                <a:gd name="adj3" fmla="val 30392"/>
                <a:gd name="adj4" fmla="val 66667"/>
              </a:avLst>
            </a:prstGeom>
            <a:solidFill>
              <a:schemeClr val="bg1"/>
            </a:solidFill>
            <a:ln w="9525">
              <a:solidFill>
                <a:schemeClr val="tx1"/>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b="1" dirty="0"/>
                <a:t>Stack</a:t>
              </a:r>
            </a:p>
            <a:p>
              <a:pPr algn="ctr"/>
              <a:r>
                <a:rPr lang="en-US" b="1" dirty="0"/>
                <a:t>Pointer*</a:t>
              </a:r>
            </a:p>
          </p:txBody>
        </p:sp>
      </p:grpSp>
    </p:spTree>
    <p:extLst>
      <p:ext uri="{BB962C8B-B14F-4D97-AF65-F5344CB8AC3E}">
        <p14:creationId xmlns:p14="http://schemas.microsoft.com/office/powerpoint/2010/main" val="232396746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30" name="Group 14"/>
          <p:cNvGrpSpPr>
            <a:grpSpLocks/>
          </p:cNvGrpSpPr>
          <p:nvPr/>
        </p:nvGrpSpPr>
        <p:grpSpPr bwMode="auto">
          <a:xfrm>
            <a:off x="1716089" y="569914"/>
            <a:ext cx="8268101" cy="5443537"/>
            <a:chOff x="192088" y="569913"/>
            <a:chExt cx="8268101" cy="5443537"/>
          </a:xfrm>
        </p:grpSpPr>
        <p:sp>
          <p:nvSpPr>
            <p:cNvPr id="22531" name="Text Box 14"/>
            <p:cNvSpPr txBox="1">
              <a:spLocks noChangeArrowheads="1"/>
            </p:cNvSpPr>
            <p:nvPr/>
          </p:nvSpPr>
          <p:spPr bwMode="auto">
            <a:xfrm>
              <a:off x="4197751" y="3674191"/>
              <a:ext cx="4262438" cy="1463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4763" indent="-4763"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Bef>
                  <a:spcPct val="50000"/>
                </a:spcBef>
              </a:pPr>
              <a:r>
                <a:rPr lang="en-US" sz="2000" dirty="0"/>
                <a:t>Step 7 (revised).</a:t>
              </a:r>
            </a:p>
            <a:p>
              <a:pPr eaLnBrk="1" hangingPunct="1">
                <a:spcBef>
                  <a:spcPct val="50000"/>
                </a:spcBef>
              </a:pPr>
              <a:r>
                <a:rPr lang="en-US" sz="2000" dirty="0" err="1">
                  <a:solidFill>
                    <a:srgbClr val="008000"/>
                  </a:solidFill>
                </a:rPr>
                <a:t>Callee</a:t>
              </a:r>
              <a:r>
                <a:rPr lang="en-US" sz="2000" dirty="0">
                  <a:solidFill>
                    <a:srgbClr val="008000"/>
                  </a:solidFill>
                </a:rPr>
                <a:t> </a:t>
              </a:r>
              <a:r>
                <a:rPr lang="en-US" sz="2000" dirty="0"/>
                <a:t>saves any of registers s0-s2 that it plans to use during its execution on the stack. </a:t>
              </a:r>
            </a:p>
          </p:txBody>
        </p:sp>
        <p:sp>
          <p:nvSpPr>
            <p:cNvPr id="22532" name="AutoShape 15"/>
            <p:cNvSpPr>
              <a:spLocks noChangeArrowheads="1"/>
            </p:cNvSpPr>
            <p:nvPr/>
          </p:nvSpPr>
          <p:spPr bwMode="auto">
            <a:xfrm>
              <a:off x="192088" y="1825959"/>
              <a:ext cx="1476375" cy="809625"/>
            </a:xfrm>
            <a:prstGeom prst="rightArrowCallout">
              <a:avLst>
                <a:gd name="adj1" fmla="val 25000"/>
                <a:gd name="adj2" fmla="val 25000"/>
                <a:gd name="adj3" fmla="val 30392"/>
                <a:gd name="adj4" fmla="val 66667"/>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b="1"/>
                <a:t>Stack</a:t>
              </a:r>
            </a:p>
            <a:p>
              <a:pPr algn="ctr"/>
              <a:r>
                <a:rPr lang="en-US" b="1"/>
                <a:t>Pointer</a:t>
              </a:r>
            </a:p>
          </p:txBody>
        </p:sp>
        <p:sp>
          <p:nvSpPr>
            <p:cNvPr id="6164" name="Text Box 20"/>
            <p:cNvSpPr txBox="1">
              <a:spLocks noChangeArrowheads="1"/>
            </p:cNvSpPr>
            <p:nvPr/>
          </p:nvSpPr>
          <p:spPr bwMode="auto">
            <a:xfrm>
              <a:off x="1668463" y="2616200"/>
              <a:ext cx="2003425" cy="679450"/>
            </a:xfrm>
            <a:prstGeom prst="rect">
              <a:avLst/>
            </a:prstGeom>
            <a:solidFill>
              <a:schemeClr val="accent1">
                <a:lumMod val="90000"/>
              </a:schemeClr>
            </a:solidFill>
            <a:ln w="38100" algn="ctr">
              <a:solidFill>
                <a:schemeClr val="tx1"/>
              </a:solidFill>
              <a:miter lim="800000"/>
              <a:headEnd/>
              <a:tailEnd/>
            </a:ln>
            <a:effectLst/>
          </p:spPr>
          <p:txBody>
            <a:bodyPr/>
            <a:lstStyle/>
            <a:p>
              <a:pPr algn="ctr">
                <a:defRPr/>
              </a:pPr>
              <a:r>
                <a:rPr lang="en-US" b="1" dirty="0" err="1">
                  <a:solidFill>
                    <a:schemeClr val="bg1"/>
                  </a:solidFill>
                  <a:latin typeface="Courier New" pitchFamily="49" charset="0"/>
                  <a:ea typeface="+mn-ea"/>
                </a:rPr>
                <a:t>Prev</a:t>
              </a:r>
              <a:r>
                <a:rPr lang="en-US" b="1" dirty="0">
                  <a:solidFill>
                    <a:schemeClr val="bg1"/>
                  </a:solidFill>
                  <a:latin typeface="Courier New" pitchFamily="49" charset="0"/>
                  <a:ea typeface="+mn-ea"/>
                </a:rPr>
                <a:t> Frame Pointer</a:t>
              </a:r>
            </a:p>
          </p:txBody>
        </p:sp>
        <p:sp>
          <p:nvSpPr>
            <p:cNvPr id="22534" name="Text Box 21"/>
            <p:cNvSpPr txBox="1">
              <a:spLocks noChangeArrowheads="1"/>
            </p:cNvSpPr>
            <p:nvPr/>
          </p:nvSpPr>
          <p:spPr bwMode="auto">
            <a:xfrm>
              <a:off x="1668463" y="193675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b="1" dirty="0">
                  <a:latin typeface="Courier New" charset="0"/>
                </a:rPr>
                <a:t>Saved s Registers</a:t>
              </a:r>
            </a:p>
          </p:txBody>
        </p:sp>
        <p:sp>
          <p:nvSpPr>
            <p:cNvPr id="22535" name="Text Box 22"/>
            <p:cNvSpPr txBox="1">
              <a:spLocks noChangeArrowheads="1"/>
            </p:cNvSpPr>
            <p:nvPr/>
          </p:nvSpPr>
          <p:spPr bwMode="auto">
            <a:xfrm>
              <a:off x="1668463" y="125730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b="1">
                <a:latin typeface="Courier New" charset="0"/>
              </a:endParaRPr>
            </a:p>
          </p:txBody>
        </p:sp>
        <p:sp>
          <p:nvSpPr>
            <p:cNvPr id="22536" name="Text Box 24"/>
            <p:cNvSpPr txBox="1">
              <a:spLocks noChangeArrowheads="1"/>
            </p:cNvSpPr>
            <p:nvPr/>
          </p:nvSpPr>
          <p:spPr bwMode="auto">
            <a:xfrm>
              <a:off x="1668463" y="569913"/>
              <a:ext cx="2003425" cy="679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b="1">
                  <a:latin typeface="Courier New" charset="0"/>
                </a:rPr>
                <a:t>STACK</a:t>
              </a:r>
            </a:p>
          </p:txBody>
        </p:sp>
        <p:sp>
          <p:nvSpPr>
            <p:cNvPr id="22537" name="Text Box 26"/>
            <p:cNvSpPr txBox="1">
              <a:spLocks noChangeArrowheads="1"/>
            </p:cNvSpPr>
            <p:nvPr/>
          </p:nvSpPr>
          <p:spPr bwMode="auto">
            <a:xfrm>
              <a:off x="1668463" y="329565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b="1">
                  <a:latin typeface="Courier New" charset="0"/>
                </a:rPr>
                <a:t>Prev Return address</a:t>
              </a:r>
            </a:p>
          </p:txBody>
        </p:sp>
        <p:sp>
          <p:nvSpPr>
            <p:cNvPr id="22538" name="Text Box 28"/>
            <p:cNvSpPr txBox="1">
              <a:spLocks noChangeArrowheads="1"/>
            </p:cNvSpPr>
            <p:nvPr/>
          </p:nvSpPr>
          <p:spPr bwMode="auto">
            <a:xfrm>
              <a:off x="1668463" y="397510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b="1">
                  <a:latin typeface="Courier New" charset="0"/>
                </a:rPr>
                <a:t>Additional return values</a:t>
              </a:r>
            </a:p>
          </p:txBody>
        </p:sp>
        <p:sp>
          <p:nvSpPr>
            <p:cNvPr id="6173" name="AutoShape 29"/>
            <p:cNvSpPr>
              <a:spLocks noChangeArrowheads="1"/>
            </p:cNvSpPr>
            <p:nvPr/>
          </p:nvSpPr>
          <p:spPr bwMode="auto">
            <a:xfrm flipH="1">
              <a:off x="3671888" y="1936750"/>
              <a:ext cx="1758950" cy="679450"/>
            </a:xfrm>
            <a:prstGeom prst="homePlate">
              <a:avLst>
                <a:gd name="adj" fmla="val 64720"/>
              </a:avLst>
            </a:prstGeom>
            <a:solidFill>
              <a:schemeClr val="accent1">
                <a:lumMod val="90000"/>
              </a:schemeClr>
            </a:solidFill>
            <a:ln w="9525">
              <a:solidFill>
                <a:schemeClr val="tx1"/>
              </a:solidFill>
              <a:miter lim="800000"/>
              <a:headEnd/>
              <a:tailEnd/>
            </a:ln>
            <a:effectLst/>
          </p:spPr>
          <p:txBody>
            <a:bodyPr anchor="ctr"/>
            <a:lstStyle/>
            <a:p>
              <a:pPr algn="ctr">
                <a:defRPr/>
              </a:pPr>
              <a:r>
                <a:rPr lang="en-US" b="1" dirty="0">
                  <a:solidFill>
                    <a:schemeClr val="bg1"/>
                  </a:solidFill>
                  <a:ea typeface="+mn-ea"/>
                </a:rPr>
                <a:t>From s</a:t>
              </a:r>
            </a:p>
            <a:p>
              <a:pPr algn="ctr">
                <a:defRPr/>
              </a:pPr>
              <a:r>
                <a:rPr lang="en-US" b="1" dirty="0">
                  <a:solidFill>
                    <a:schemeClr val="bg1"/>
                  </a:solidFill>
                  <a:ea typeface="+mn-ea"/>
                </a:rPr>
                <a:t>registers</a:t>
              </a:r>
            </a:p>
          </p:txBody>
        </p:sp>
        <p:sp>
          <p:nvSpPr>
            <p:cNvPr id="22540" name="Text Box 30"/>
            <p:cNvSpPr txBox="1">
              <a:spLocks noChangeArrowheads="1"/>
            </p:cNvSpPr>
            <p:nvPr/>
          </p:nvSpPr>
          <p:spPr bwMode="auto">
            <a:xfrm>
              <a:off x="1668463" y="533400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b="1">
                  <a:latin typeface="Courier New" charset="0"/>
                </a:rPr>
                <a:t>Saved t Registers</a:t>
              </a:r>
            </a:p>
          </p:txBody>
        </p:sp>
        <p:sp>
          <p:nvSpPr>
            <p:cNvPr id="22541" name="Text Box 31"/>
            <p:cNvSpPr txBox="1">
              <a:spLocks noChangeArrowheads="1"/>
            </p:cNvSpPr>
            <p:nvPr/>
          </p:nvSpPr>
          <p:spPr bwMode="auto">
            <a:xfrm>
              <a:off x="1668463" y="465455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b="1">
                  <a:latin typeface="Courier New" charset="0"/>
                </a:rPr>
                <a:t>Additional parameters</a:t>
              </a:r>
            </a:p>
          </p:txBody>
        </p:sp>
      </p:grpSp>
      <p:sp>
        <p:nvSpPr>
          <p:cNvPr id="16" name="AutoShape 3"/>
          <p:cNvSpPr>
            <a:spLocks noChangeArrowheads="1"/>
          </p:cNvSpPr>
          <p:nvPr/>
        </p:nvSpPr>
        <p:spPr bwMode="auto">
          <a:xfrm>
            <a:off x="1716089" y="2582630"/>
            <a:ext cx="1476375" cy="809625"/>
          </a:xfrm>
          <a:prstGeom prst="rightArrowCallout">
            <a:avLst>
              <a:gd name="adj1" fmla="val 25000"/>
              <a:gd name="adj2" fmla="val 25000"/>
              <a:gd name="adj3" fmla="val 30392"/>
              <a:gd name="adj4" fmla="val 66667"/>
            </a:avLst>
          </a:prstGeom>
          <a:solidFill>
            <a:schemeClr val="accent1">
              <a:lumMod val="90000"/>
            </a:schemeClr>
          </a:solidFill>
          <a:ln w="9525">
            <a:solidFill>
              <a:schemeClr val="tx1"/>
            </a:solidFill>
            <a:miter lim="800000"/>
            <a:headEnd/>
            <a:tailEnd/>
          </a:ln>
          <a:effectLst/>
        </p:spPr>
        <p:txBody>
          <a:bodyPr wrap="none" anchor="ctr"/>
          <a:lstStyle/>
          <a:p>
            <a:pPr algn="ctr">
              <a:defRPr/>
            </a:pPr>
            <a:r>
              <a:rPr lang="en-US" b="1" dirty="0">
                <a:solidFill>
                  <a:schemeClr val="bg1"/>
                </a:solidFill>
                <a:ea typeface="+mn-ea"/>
              </a:rPr>
              <a:t>Frame</a:t>
            </a:r>
          </a:p>
          <a:p>
            <a:pPr algn="ctr">
              <a:defRPr/>
            </a:pPr>
            <a:r>
              <a:rPr lang="en-US" b="1" dirty="0">
                <a:solidFill>
                  <a:schemeClr val="bg1"/>
                </a:solidFill>
                <a:ea typeface="+mn-ea"/>
              </a:rPr>
              <a:t>Pointer</a:t>
            </a:r>
          </a:p>
        </p:txBody>
      </p:sp>
    </p:spTree>
    <p:extLst>
      <p:ext uri="{BB962C8B-B14F-4D97-AF65-F5344CB8AC3E}">
        <p14:creationId xmlns:p14="http://schemas.microsoft.com/office/powerpoint/2010/main" val="152526653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554" name="Group 13"/>
          <p:cNvGrpSpPr>
            <a:grpSpLocks/>
          </p:cNvGrpSpPr>
          <p:nvPr/>
        </p:nvGrpSpPr>
        <p:grpSpPr bwMode="auto">
          <a:xfrm>
            <a:off x="1716089" y="569914"/>
            <a:ext cx="7896225" cy="5443537"/>
            <a:chOff x="192088" y="569913"/>
            <a:chExt cx="7896225" cy="5443537"/>
          </a:xfrm>
        </p:grpSpPr>
        <p:sp>
          <p:nvSpPr>
            <p:cNvPr id="23555" name="Text Box 14"/>
            <p:cNvSpPr txBox="1">
              <a:spLocks noChangeArrowheads="1"/>
            </p:cNvSpPr>
            <p:nvPr/>
          </p:nvSpPr>
          <p:spPr bwMode="auto">
            <a:xfrm>
              <a:off x="4445000" y="909638"/>
              <a:ext cx="3643313" cy="1158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4763" indent="-4763"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Bef>
                  <a:spcPct val="50000"/>
                </a:spcBef>
              </a:pPr>
              <a:r>
                <a:rPr lang="en-US" sz="2000" dirty="0"/>
                <a:t>Step 8 (revised).</a:t>
              </a:r>
            </a:p>
            <a:p>
              <a:pPr eaLnBrk="1" hangingPunct="1">
                <a:spcBef>
                  <a:spcPct val="50000"/>
                </a:spcBef>
              </a:pPr>
              <a:r>
                <a:rPr lang="en-US" sz="2000" dirty="0" err="1">
                  <a:solidFill>
                    <a:srgbClr val="008000"/>
                  </a:solidFill>
                </a:rPr>
                <a:t>Callee</a:t>
              </a:r>
              <a:r>
                <a:rPr lang="en-US" sz="2000" dirty="0">
                  <a:solidFill>
                    <a:srgbClr val="008000"/>
                  </a:solidFill>
                </a:rPr>
                <a:t> </a:t>
              </a:r>
              <a:r>
                <a:rPr lang="en-US" sz="2000" dirty="0"/>
                <a:t>allocates space for any local variables on the stack </a:t>
              </a:r>
            </a:p>
          </p:txBody>
        </p:sp>
        <p:sp>
          <p:nvSpPr>
            <p:cNvPr id="23556" name="AutoShape 15"/>
            <p:cNvSpPr>
              <a:spLocks noChangeArrowheads="1"/>
            </p:cNvSpPr>
            <p:nvPr/>
          </p:nvSpPr>
          <p:spPr bwMode="auto">
            <a:xfrm>
              <a:off x="192088" y="1146716"/>
              <a:ext cx="1476375" cy="809625"/>
            </a:xfrm>
            <a:prstGeom prst="rightArrowCallout">
              <a:avLst>
                <a:gd name="adj1" fmla="val 25000"/>
                <a:gd name="adj2" fmla="val 25000"/>
                <a:gd name="adj3" fmla="val 30392"/>
                <a:gd name="adj4" fmla="val 66667"/>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b="1"/>
                <a:t>Stack</a:t>
              </a:r>
            </a:p>
            <a:p>
              <a:pPr algn="ctr"/>
              <a:r>
                <a:rPr lang="en-US" b="1"/>
                <a:t>Pointer</a:t>
              </a:r>
            </a:p>
          </p:txBody>
        </p:sp>
        <p:sp>
          <p:nvSpPr>
            <p:cNvPr id="8212" name="Text Box 20"/>
            <p:cNvSpPr txBox="1">
              <a:spLocks noChangeArrowheads="1"/>
            </p:cNvSpPr>
            <p:nvPr/>
          </p:nvSpPr>
          <p:spPr bwMode="auto">
            <a:xfrm>
              <a:off x="1668463" y="1936750"/>
              <a:ext cx="2003425" cy="679450"/>
            </a:xfrm>
            <a:prstGeom prst="rect">
              <a:avLst/>
            </a:prstGeom>
            <a:solidFill>
              <a:srgbClr val="FFFFFF"/>
            </a:solidFill>
            <a:ln w="38100">
              <a:solidFill>
                <a:schemeClr val="tx1"/>
              </a:solidFill>
              <a:miter lim="800000"/>
              <a:headEnd/>
              <a:tailEnd/>
            </a:ln>
            <a:effectLst/>
          </p:spPr>
          <p:txBody>
            <a:bodyPr/>
            <a:lstStyle/>
            <a:p>
              <a:pPr algn="ctr" eaLnBrk="1" hangingPunct="1"/>
              <a:r>
                <a:rPr lang="en-US" b="1" dirty="0">
                  <a:latin typeface="Courier New" charset="0"/>
                </a:rPr>
                <a:t>Saved s Registers</a:t>
              </a:r>
            </a:p>
          </p:txBody>
        </p:sp>
        <p:sp>
          <p:nvSpPr>
            <p:cNvPr id="23558" name="Text Box 21"/>
            <p:cNvSpPr txBox="1">
              <a:spLocks noChangeArrowheads="1"/>
            </p:cNvSpPr>
            <p:nvPr/>
          </p:nvSpPr>
          <p:spPr bwMode="auto">
            <a:xfrm>
              <a:off x="1668463" y="1257300"/>
              <a:ext cx="2003425" cy="679450"/>
            </a:xfrm>
            <a:prstGeom prst="rect">
              <a:avLst/>
            </a:prstGeom>
            <a:solidFill>
              <a:srgbClr val="990000"/>
            </a:solidFill>
            <a:ln w="38100">
              <a:solidFill>
                <a:schemeClr val="tx1"/>
              </a:solidFill>
              <a:miter lim="800000"/>
              <a:headEnd/>
              <a:tailEnd/>
            </a:ln>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b="1" dirty="0">
                  <a:solidFill>
                    <a:schemeClr val="bg1"/>
                  </a:solidFill>
                  <a:latin typeface="Courier New" charset="0"/>
                </a:rPr>
                <a:t>Local Variables</a:t>
              </a:r>
            </a:p>
          </p:txBody>
        </p:sp>
        <p:sp>
          <p:nvSpPr>
            <p:cNvPr id="23559" name="Text Box 23"/>
            <p:cNvSpPr txBox="1">
              <a:spLocks noChangeArrowheads="1"/>
            </p:cNvSpPr>
            <p:nvPr/>
          </p:nvSpPr>
          <p:spPr bwMode="auto">
            <a:xfrm>
              <a:off x="1668463" y="569913"/>
              <a:ext cx="2003425" cy="679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b="1">
                  <a:latin typeface="Courier New" charset="0"/>
                </a:rPr>
                <a:t>STACK</a:t>
              </a:r>
            </a:p>
          </p:txBody>
        </p:sp>
        <p:sp>
          <p:nvSpPr>
            <p:cNvPr id="23560" name="Text Box 24"/>
            <p:cNvSpPr txBox="1">
              <a:spLocks noChangeArrowheads="1"/>
            </p:cNvSpPr>
            <p:nvPr/>
          </p:nvSpPr>
          <p:spPr bwMode="auto">
            <a:xfrm>
              <a:off x="1668463" y="261620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b="1" dirty="0" err="1">
                  <a:latin typeface="Courier New" charset="0"/>
                </a:rPr>
                <a:t>Prev</a:t>
              </a:r>
              <a:r>
                <a:rPr lang="en-US" b="1" dirty="0">
                  <a:latin typeface="Courier New" charset="0"/>
                </a:rPr>
                <a:t> Frame Pointer</a:t>
              </a:r>
            </a:p>
          </p:txBody>
        </p:sp>
        <p:sp>
          <p:nvSpPr>
            <p:cNvPr id="23561" name="Text Box 26"/>
            <p:cNvSpPr txBox="1">
              <a:spLocks noChangeArrowheads="1"/>
            </p:cNvSpPr>
            <p:nvPr/>
          </p:nvSpPr>
          <p:spPr bwMode="auto">
            <a:xfrm>
              <a:off x="1668463" y="329565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b="1">
                  <a:latin typeface="Courier New" charset="0"/>
                </a:rPr>
                <a:t>Prev Return address</a:t>
              </a:r>
            </a:p>
          </p:txBody>
        </p:sp>
        <p:sp>
          <p:nvSpPr>
            <p:cNvPr id="23562" name="Text Box 28"/>
            <p:cNvSpPr txBox="1">
              <a:spLocks noChangeArrowheads="1"/>
            </p:cNvSpPr>
            <p:nvPr/>
          </p:nvSpPr>
          <p:spPr bwMode="auto">
            <a:xfrm>
              <a:off x="1668463" y="397510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b="1">
                  <a:latin typeface="Courier New" charset="0"/>
                </a:rPr>
                <a:t>Additional return values</a:t>
              </a:r>
            </a:p>
          </p:txBody>
        </p:sp>
        <p:sp>
          <p:nvSpPr>
            <p:cNvPr id="23563" name="Text Box 29"/>
            <p:cNvSpPr txBox="1">
              <a:spLocks noChangeArrowheads="1"/>
            </p:cNvSpPr>
            <p:nvPr/>
          </p:nvSpPr>
          <p:spPr bwMode="auto">
            <a:xfrm>
              <a:off x="1668463" y="533400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b="1">
                  <a:latin typeface="Courier New" charset="0"/>
                </a:rPr>
                <a:t>Saved t Registers</a:t>
              </a:r>
            </a:p>
          </p:txBody>
        </p:sp>
        <p:sp>
          <p:nvSpPr>
            <p:cNvPr id="23564" name="Text Box 30"/>
            <p:cNvSpPr txBox="1">
              <a:spLocks noChangeArrowheads="1"/>
            </p:cNvSpPr>
            <p:nvPr/>
          </p:nvSpPr>
          <p:spPr bwMode="auto">
            <a:xfrm>
              <a:off x="1668463" y="465455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b="1">
                  <a:latin typeface="Courier New" charset="0"/>
                </a:rPr>
                <a:t>Additional parameters</a:t>
              </a:r>
            </a:p>
          </p:txBody>
        </p:sp>
      </p:grpSp>
      <p:sp>
        <p:nvSpPr>
          <p:cNvPr id="13" name="AutoShape 3"/>
          <p:cNvSpPr>
            <a:spLocks noChangeArrowheads="1"/>
          </p:cNvSpPr>
          <p:nvPr/>
        </p:nvSpPr>
        <p:spPr bwMode="auto">
          <a:xfrm>
            <a:off x="1716089" y="2582630"/>
            <a:ext cx="1476375" cy="809625"/>
          </a:xfrm>
          <a:prstGeom prst="rightArrowCallout">
            <a:avLst>
              <a:gd name="adj1" fmla="val 25000"/>
              <a:gd name="adj2" fmla="val 25000"/>
              <a:gd name="adj3" fmla="val 30392"/>
              <a:gd name="adj4" fmla="val 66667"/>
            </a:avLst>
          </a:prstGeom>
          <a:solidFill>
            <a:schemeClr val="accent1">
              <a:lumMod val="90000"/>
            </a:schemeClr>
          </a:solidFill>
          <a:ln w="9525">
            <a:solidFill>
              <a:schemeClr val="tx1"/>
            </a:solidFill>
            <a:miter lim="800000"/>
            <a:headEnd/>
            <a:tailEnd/>
          </a:ln>
          <a:effectLst/>
        </p:spPr>
        <p:txBody>
          <a:bodyPr wrap="none" anchor="ctr"/>
          <a:lstStyle/>
          <a:p>
            <a:pPr algn="ctr">
              <a:defRPr/>
            </a:pPr>
            <a:r>
              <a:rPr lang="en-US" b="1" dirty="0">
                <a:solidFill>
                  <a:schemeClr val="bg1"/>
                </a:solidFill>
                <a:ea typeface="+mn-ea"/>
              </a:rPr>
              <a:t>Frame</a:t>
            </a:r>
          </a:p>
          <a:p>
            <a:pPr algn="ctr">
              <a:defRPr/>
            </a:pPr>
            <a:r>
              <a:rPr lang="en-US" b="1" dirty="0">
                <a:solidFill>
                  <a:schemeClr val="bg1"/>
                </a:solidFill>
                <a:ea typeface="+mn-ea"/>
              </a:rPr>
              <a:t>Pointer</a:t>
            </a:r>
          </a:p>
        </p:txBody>
      </p:sp>
    </p:spTree>
    <p:extLst>
      <p:ext uri="{BB962C8B-B14F-4D97-AF65-F5344CB8AC3E}">
        <p14:creationId xmlns:p14="http://schemas.microsoft.com/office/powerpoint/2010/main" val="117948404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78" name="Group 15"/>
          <p:cNvGrpSpPr>
            <a:grpSpLocks/>
          </p:cNvGrpSpPr>
          <p:nvPr/>
        </p:nvGrpSpPr>
        <p:grpSpPr bwMode="auto">
          <a:xfrm>
            <a:off x="1716089" y="569914"/>
            <a:ext cx="7772601" cy="5443537"/>
            <a:chOff x="192088" y="569913"/>
            <a:chExt cx="7772601" cy="5443537"/>
          </a:xfrm>
        </p:grpSpPr>
        <p:sp>
          <p:nvSpPr>
            <p:cNvPr id="24579" name="Text Box 14"/>
            <p:cNvSpPr txBox="1">
              <a:spLocks noChangeArrowheads="1"/>
            </p:cNvSpPr>
            <p:nvPr/>
          </p:nvSpPr>
          <p:spPr bwMode="auto">
            <a:xfrm>
              <a:off x="4321376" y="812643"/>
              <a:ext cx="3643313" cy="33239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4763" indent="-4763"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Bef>
                  <a:spcPct val="50000"/>
                </a:spcBef>
              </a:pPr>
              <a:r>
                <a:rPr lang="en-US" sz="2000" dirty="0"/>
                <a:t>Step 9 (revised).</a:t>
              </a:r>
            </a:p>
            <a:p>
              <a:pPr eaLnBrk="1" hangingPunct="1">
                <a:spcBef>
                  <a:spcPct val="50000"/>
                </a:spcBef>
              </a:pPr>
              <a:endParaRPr lang="en-US" sz="2000" dirty="0"/>
            </a:p>
            <a:p>
              <a:pPr eaLnBrk="1" hangingPunct="1">
                <a:spcBef>
                  <a:spcPct val="50000"/>
                </a:spcBef>
              </a:pPr>
              <a:endParaRPr lang="en-US" sz="2000" dirty="0"/>
            </a:p>
            <a:p>
              <a:pPr eaLnBrk="1" hangingPunct="1">
                <a:spcBef>
                  <a:spcPct val="50000"/>
                </a:spcBef>
              </a:pPr>
              <a:endParaRPr lang="en-US" sz="2000" dirty="0"/>
            </a:p>
            <a:p>
              <a:pPr eaLnBrk="1" hangingPunct="1">
                <a:spcBef>
                  <a:spcPct val="50000"/>
                </a:spcBef>
              </a:pPr>
              <a:endParaRPr lang="en-US" sz="2000" dirty="0"/>
            </a:p>
            <a:p>
              <a:pPr eaLnBrk="1" hangingPunct="1">
                <a:spcBef>
                  <a:spcPct val="50000"/>
                </a:spcBef>
              </a:pPr>
              <a:r>
                <a:rPr lang="en-US" sz="2000" dirty="0"/>
                <a:t>Prior to return, </a:t>
              </a:r>
              <a:r>
                <a:rPr lang="en-US" sz="2000" dirty="0" err="1">
                  <a:solidFill>
                    <a:srgbClr val="008000"/>
                  </a:solidFill>
                </a:rPr>
                <a:t>Callee</a:t>
              </a:r>
              <a:r>
                <a:rPr lang="en-US" sz="2000" dirty="0">
                  <a:solidFill>
                    <a:srgbClr val="008000"/>
                  </a:solidFill>
                </a:rPr>
                <a:t> </a:t>
              </a:r>
              <a:r>
                <a:rPr lang="en-US" sz="2000" dirty="0"/>
                <a:t>restores any saved s0-s2 registers from the stack  </a:t>
              </a:r>
            </a:p>
          </p:txBody>
        </p:sp>
        <p:sp>
          <p:nvSpPr>
            <p:cNvPr id="24580" name="AutoShape 15"/>
            <p:cNvSpPr>
              <a:spLocks noChangeArrowheads="1"/>
            </p:cNvSpPr>
            <p:nvPr/>
          </p:nvSpPr>
          <p:spPr bwMode="auto">
            <a:xfrm>
              <a:off x="192088" y="1215649"/>
              <a:ext cx="1476375" cy="809625"/>
            </a:xfrm>
            <a:prstGeom prst="rightArrowCallout">
              <a:avLst>
                <a:gd name="adj1" fmla="val 25000"/>
                <a:gd name="adj2" fmla="val 25000"/>
                <a:gd name="adj3" fmla="val 30392"/>
                <a:gd name="adj4" fmla="val 66667"/>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b="1" dirty="0"/>
                <a:t>Stack</a:t>
              </a:r>
            </a:p>
            <a:p>
              <a:pPr algn="ctr"/>
              <a:r>
                <a:rPr lang="en-US" b="1" dirty="0"/>
                <a:t>Pointer</a:t>
              </a:r>
            </a:p>
          </p:txBody>
        </p:sp>
        <p:sp>
          <p:nvSpPr>
            <p:cNvPr id="24581" name="Text Box 22"/>
            <p:cNvSpPr txBox="1">
              <a:spLocks noChangeArrowheads="1"/>
            </p:cNvSpPr>
            <p:nvPr/>
          </p:nvSpPr>
          <p:spPr bwMode="auto">
            <a:xfrm>
              <a:off x="1668463" y="125730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b="1">
                <a:latin typeface="Courier New" charset="0"/>
              </a:endParaRPr>
            </a:p>
          </p:txBody>
        </p:sp>
        <p:sp>
          <p:nvSpPr>
            <p:cNvPr id="24582" name="Text Box 24"/>
            <p:cNvSpPr txBox="1">
              <a:spLocks noChangeArrowheads="1"/>
            </p:cNvSpPr>
            <p:nvPr/>
          </p:nvSpPr>
          <p:spPr bwMode="auto">
            <a:xfrm>
              <a:off x="1668463" y="569913"/>
              <a:ext cx="2003425" cy="679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b="1">
                  <a:latin typeface="Courier New" charset="0"/>
                </a:rPr>
                <a:t>STACK</a:t>
              </a:r>
            </a:p>
          </p:txBody>
        </p:sp>
        <p:sp>
          <p:nvSpPr>
            <p:cNvPr id="24583" name="Text Box 31"/>
            <p:cNvSpPr txBox="1">
              <a:spLocks noChangeArrowheads="1"/>
            </p:cNvSpPr>
            <p:nvPr/>
          </p:nvSpPr>
          <p:spPr bwMode="auto">
            <a:xfrm>
              <a:off x="1668463" y="193675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b="1">
                <a:latin typeface="Courier New" charset="0"/>
              </a:endParaRPr>
            </a:p>
          </p:txBody>
        </p:sp>
        <p:sp>
          <p:nvSpPr>
            <p:cNvPr id="9248" name="Text Box 32"/>
            <p:cNvSpPr txBox="1">
              <a:spLocks noChangeArrowheads="1"/>
            </p:cNvSpPr>
            <p:nvPr/>
          </p:nvSpPr>
          <p:spPr bwMode="auto">
            <a:xfrm>
              <a:off x="1668463" y="2616200"/>
              <a:ext cx="2003425" cy="679450"/>
            </a:xfrm>
            <a:prstGeom prst="rect">
              <a:avLst/>
            </a:prstGeom>
            <a:solidFill>
              <a:srgbClr val="FFFFFF"/>
            </a:solidFill>
            <a:ln w="38100" algn="ctr">
              <a:solidFill>
                <a:schemeClr val="tx1"/>
              </a:solidFill>
              <a:miter lim="800000"/>
              <a:headEnd/>
              <a:tailEnd/>
            </a:ln>
            <a:effectLst/>
          </p:spPr>
          <p:txBody>
            <a:bodyPr/>
            <a:lstStyle/>
            <a:p>
              <a:pPr algn="ctr">
                <a:defRPr/>
              </a:pPr>
              <a:r>
                <a:rPr lang="en-US" b="1" dirty="0" err="1">
                  <a:solidFill>
                    <a:srgbClr val="000000"/>
                  </a:solidFill>
                  <a:latin typeface="Courier New" pitchFamily="49" charset="0"/>
                  <a:ea typeface="+mn-ea"/>
                </a:rPr>
                <a:t>Prev</a:t>
              </a:r>
              <a:r>
                <a:rPr lang="en-US" b="1" dirty="0">
                  <a:solidFill>
                    <a:srgbClr val="000000"/>
                  </a:solidFill>
                  <a:latin typeface="Courier New" pitchFamily="49" charset="0"/>
                  <a:ea typeface="+mn-ea"/>
                </a:rPr>
                <a:t> Frame Pointer</a:t>
              </a:r>
            </a:p>
          </p:txBody>
        </p:sp>
        <p:sp>
          <p:nvSpPr>
            <p:cNvPr id="24585" name="Text Box 34"/>
            <p:cNvSpPr txBox="1">
              <a:spLocks noChangeArrowheads="1"/>
            </p:cNvSpPr>
            <p:nvPr/>
          </p:nvSpPr>
          <p:spPr bwMode="auto">
            <a:xfrm>
              <a:off x="1668463" y="329565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b="1">
                  <a:latin typeface="Courier New" charset="0"/>
                </a:rPr>
                <a:t>Prev Return address</a:t>
              </a:r>
            </a:p>
          </p:txBody>
        </p:sp>
        <p:sp>
          <p:nvSpPr>
            <p:cNvPr id="24586" name="Text Box 36"/>
            <p:cNvSpPr txBox="1">
              <a:spLocks noChangeArrowheads="1"/>
            </p:cNvSpPr>
            <p:nvPr/>
          </p:nvSpPr>
          <p:spPr bwMode="auto">
            <a:xfrm>
              <a:off x="1668463" y="397510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b="1">
                  <a:latin typeface="Courier New" charset="0"/>
                </a:rPr>
                <a:t>Additional return values</a:t>
              </a:r>
            </a:p>
          </p:txBody>
        </p:sp>
        <p:sp>
          <p:nvSpPr>
            <p:cNvPr id="9253" name="AutoShape 37"/>
            <p:cNvSpPr>
              <a:spLocks noChangeArrowheads="1"/>
            </p:cNvSpPr>
            <p:nvPr/>
          </p:nvSpPr>
          <p:spPr bwMode="auto">
            <a:xfrm>
              <a:off x="3671888" y="1928813"/>
              <a:ext cx="1758950" cy="679450"/>
            </a:xfrm>
            <a:prstGeom prst="homePlate">
              <a:avLst>
                <a:gd name="adj" fmla="val 64720"/>
              </a:avLst>
            </a:prstGeom>
            <a:solidFill>
              <a:schemeClr val="accent1">
                <a:lumMod val="90000"/>
              </a:schemeClr>
            </a:solidFill>
            <a:ln w="9525">
              <a:solidFill>
                <a:schemeClr val="tx1"/>
              </a:solidFill>
              <a:miter lim="800000"/>
              <a:headEnd/>
              <a:tailEnd/>
            </a:ln>
            <a:effectLst/>
          </p:spPr>
          <p:txBody>
            <a:bodyPr wrap="none" anchor="ctr"/>
            <a:lstStyle/>
            <a:p>
              <a:pPr algn="ctr">
                <a:defRPr/>
              </a:pPr>
              <a:r>
                <a:rPr lang="en-US" b="1" dirty="0">
                  <a:solidFill>
                    <a:schemeClr val="bg1"/>
                  </a:solidFill>
                  <a:ea typeface="+mn-ea"/>
                </a:rPr>
                <a:t>To s</a:t>
              </a:r>
            </a:p>
            <a:p>
              <a:pPr algn="ctr">
                <a:defRPr/>
              </a:pPr>
              <a:r>
                <a:rPr lang="en-US" b="1" dirty="0">
                  <a:solidFill>
                    <a:schemeClr val="bg1"/>
                  </a:solidFill>
                  <a:ea typeface="+mn-ea"/>
                </a:rPr>
                <a:t>registers</a:t>
              </a:r>
            </a:p>
          </p:txBody>
        </p:sp>
        <p:sp>
          <p:nvSpPr>
            <p:cNvPr id="24588" name="Text Box 38"/>
            <p:cNvSpPr txBox="1">
              <a:spLocks noChangeArrowheads="1"/>
            </p:cNvSpPr>
            <p:nvPr/>
          </p:nvSpPr>
          <p:spPr bwMode="auto">
            <a:xfrm>
              <a:off x="1668463" y="533400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b="1">
                  <a:latin typeface="Courier New" charset="0"/>
                </a:rPr>
                <a:t>Saved t Registers</a:t>
              </a:r>
            </a:p>
          </p:txBody>
        </p:sp>
        <p:sp>
          <p:nvSpPr>
            <p:cNvPr id="24589" name="Text Box 39"/>
            <p:cNvSpPr txBox="1">
              <a:spLocks noChangeArrowheads="1"/>
            </p:cNvSpPr>
            <p:nvPr/>
          </p:nvSpPr>
          <p:spPr bwMode="auto">
            <a:xfrm>
              <a:off x="1668463" y="4654550"/>
              <a:ext cx="2003425" cy="6794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b="1">
                  <a:latin typeface="Courier New" charset="0"/>
                </a:rPr>
                <a:t>Additional parameters</a:t>
              </a:r>
            </a:p>
          </p:txBody>
        </p:sp>
      </p:grpSp>
      <p:sp>
        <p:nvSpPr>
          <p:cNvPr id="15" name="Text Box 32"/>
          <p:cNvSpPr txBox="1">
            <a:spLocks noChangeArrowheads="1"/>
          </p:cNvSpPr>
          <p:nvPr/>
        </p:nvSpPr>
        <p:spPr bwMode="auto">
          <a:xfrm>
            <a:off x="3192464" y="1936750"/>
            <a:ext cx="2003425" cy="679450"/>
          </a:xfrm>
          <a:prstGeom prst="rect">
            <a:avLst/>
          </a:prstGeom>
          <a:solidFill>
            <a:schemeClr val="accent1">
              <a:lumMod val="90000"/>
            </a:schemeClr>
          </a:solidFill>
          <a:ln w="38100" algn="ctr">
            <a:solidFill>
              <a:schemeClr val="tx1"/>
            </a:solidFill>
            <a:miter lim="800000"/>
            <a:headEnd/>
            <a:tailEnd/>
          </a:ln>
          <a:effectLst/>
        </p:spPr>
        <p:txBody>
          <a:bodyPr/>
          <a:lstStyle/>
          <a:p>
            <a:pPr algn="ctr">
              <a:defRPr/>
            </a:pPr>
            <a:r>
              <a:rPr lang="en-US" b="1" dirty="0">
                <a:solidFill>
                  <a:schemeClr val="bg1"/>
                </a:solidFill>
                <a:latin typeface="Courier New" pitchFamily="49" charset="0"/>
                <a:ea typeface="+mn-ea"/>
              </a:rPr>
              <a:t>Saved s Registers</a:t>
            </a:r>
          </a:p>
        </p:txBody>
      </p:sp>
      <p:sp>
        <p:nvSpPr>
          <p:cNvPr id="16" name="Text Box 32"/>
          <p:cNvSpPr txBox="1">
            <a:spLocks noChangeArrowheads="1"/>
          </p:cNvSpPr>
          <p:nvPr/>
        </p:nvSpPr>
        <p:spPr bwMode="auto">
          <a:xfrm>
            <a:off x="3192464" y="1249363"/>
            <a:ext cx="2003425" cy="679450"/>
          </a:xfrm>
          <a:prstGeom prst="rect">
            <a:avLst/>
          </a:prstGeom>
          <a:solidFill>
            <a:schemeClr val="bg1"/>
          </a:solidFill>
          <a:ln w="38100" algn="ctr">
            <a:solidFill>
              <a:schemeClr val="tx1"/>
            </a:solidFill>
            <a:miter lim="800000"/>
            <a:headEnd/>
            <a:tailEnd/>
          </a:ln>
          <a:effectLst/>
        </p:spPr>
        <p:txBody>
          <a:bodyPr/>
          <a:lstStyle/>
          <a:p>
            <a:pPr algn="ctr">
              <a:defRPr/>
            </a:pPr>
            <a:r>
              <a:rPr lang="en-US" b="1" dirty="0">
                <a:latin typeface="Courier New" pitchFamily="49" charset="0"/>
                <a:ea typeface="+mn-ea"/>
              </a:rPr>
              <a:t>Local variables</a:t>
            </a:r>
          </a:p>
        </p:txBody>
      </p:sp>
      <p:sp>
        <p:nvSpPr>
          <p:cNvPr id="17" name="AutoShape 3"/>
          <p:cNvSpPr>
            <a:spLocks noChangeArrowheads="1"/>
          </p:cNvSpPr>
          <p:nvPr/>
        </p:nvSpPr>
        <p:spPr bwMode="auto">
          <a:xfrm>
            <a:off x="1716089" y="2582630"/>
            <a:ext cx="1476375" cy="809625"/>
          </a:xfrm>
          <a:prstGeom prst="rightArrowCallout">
            <a:avLst>
              <a:gd name="adj1" fmla="val 25000"/>
              <a:gd name="adj2" fmla="val 25000"/>
              <a:gd name="adj3" fmla="val 30392"/>
              <a:gd name="adj4" fmla="val 66667"/>
            </a:avLst>
          </a:prstGeom>
          <a:solidFill>
            <a:schemeClr val="accent1">
              <a:lumMod val="90000"/>
            </a:schemeClr>
          </a:solidFill>
          <a:ln w="9525">
            <a:solidFill>
              <a:schemeClr val="tx1"/>
            </a:solidFill>
            <a:miter lim="800000"/>
            <a:headEnd/>
            <a:tailEnd/>
          </a:ln>
          <a:effectLst/>
        </p:spPr>
        <p:txBody>
          <a:bodyPr wrap="none" anchor="ctr"/>
          <a:lstStyle/>
          <a:p>
            <a:pPr algn="ctr">
              <a:defRPr/>
            </a:pPr>
            <a:r>
              <a:rPr lang="en-US" b="1" dirty="0">
                <a:solidFill>
                  <a:schemeClr val="bg1"/>
                </a:solidFill>
                <a:ea typeface="+mn-ea"/>
              </a:rPr>
              <a:t>Frame</a:t>
            </a:r>
          </a:p>
          <a:p>
            <a:pPr algn="ctr">
              <a:defRPr/>
            </a:pPr>
            <a:r>
              <a:rPr lang="en-US" b="1" dirty="0">
                <a:solidFill>
                  <a:schemeClr val="bg1"/>
                </a:solidFill>
                <a:ea typeface="+mn-ea"/>
              </a:rPr>
              <a:t>Pointer</a:t>
            </a:r>
          </a:p>
        </p:txBody>
      </p:sp>
    </p:spTree>
    <p:extLst>
      <p:ext uri="{BB962C8B-B14F-4D97-AF65-F5344CB8AC3E}">
        <p14:creationId xmlns:p14="http://schemas.microsoft.com/office/powerpoint/2010/main" val="777350942"/>
      </p:ext>
    </p:extLst>
  </p:cSld>
  <p:clrMapOvr>
    <a:masterClrMapping/>
  </p:clrMapOvr>
</p:sld>
</file>

<file path=ppt/theme/theme1.xml><?xml version="1.0" encoding="utf-8"?>
<a:theme xmlns:a="http://schemas.openxmlformats.org/drawingml/2006/main" name="Spectrum">
  <a:themeElements>
    <a:clrScheme name="Spectrum">
      <a:dk1>
        <a:sysClr val="windowText" lastClr="000000"/>
      </a:dk1>
      <a:lt1>
        <a:sysClr val="window" lastClr="FFFFFF"/>
      </a:lt1>
      <a:dk2>
        <a:srgbClr val="252731"/>
      </a:dk2>
      <a:lt2>
        <a:srgbClr val="EAE7E4"/>
      </a:lt2>
      <a:accent1>
        <a:srgbClr val="990000"/>
      </a:accent1>
      <a:accent2>
        <a:srgbClr val="FF6600"/>
      </a:accent2>
      <a:accent3>
        <a:srgbClr val="FFBA00"/>
      </a:accent3>
      <a:accent4>
        <a:srgbClr val="99CC00"/>
      </a:accent4>
      <a:accent5>
        <a:srgbClr val="528A02"/>
      </a:accent5>
      <a:accent6>
        <a:srgbClr val="333333"/>
      </a:accent6>
      <a:hlink>
        <a:srgbClr val="660000"/>
      </a:hlink>
      <a:folHlink>
        <a:srgbClr val="CC330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29962</TotalTime>
  <Words>7519</Words>
  <Application>Microsoft Macintosh PowerPoint</Application>
  <PresentationFormat>Widescreen</PresentationFormat>
  <Paragraphs>1733</Paragraphs>
  <Slides>135</Slides>
  <Notes>64</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135</vt:i4>
      </vt:variant>
    </vt:vector>
  </HeadingPairs>
  <TitlesOfParts>
    <vt:vector size="144" baseType="lpstr">
      <vt:lpstr>Arial</vt:lpstr>
      <vt:lpstr>Calibri</vt:lpstr>
      <vt:lpstr>Corbel</vt:lpstr>
      <vt:lpstr>Courier</vt:lpstr>
      <vt:lpstr>Courier New</vt:lpstr>
      <vt:lpstr>HelveticaNeue</vt:lpstr>
      <vt:lpstr>Times New Roman</vt:lpstr>
      <vt:lpstr>Wingdings</vt:lpstr>
      <vt:lpstr>Spectrum</vt:lpstr>
      <vt:lpstr>Processor</vt:lpstr>
      <vt:lpstr>Meet Someone New Around You</vt:lpstr>
      <vt:lpstr>Meet Today's Attendance Quiz</vt:lpstr>
      <vt:lpstr>Moving forward</vt:lpstr>
      <vt:lpstr>Simple Machine Model</vt:lpstr>
      <vt:lpstr>Simple Machine Model</vt:lpstr>
      <vt:lpstr>How to Design an Instruction Set?</vt:lpstr>
      <vt:lpstr>Arithmetic/Logical Expressions</vt:lpstr>
      <vt:lpstr>Arithmetic/Logical Expressions</vt:lpstr>
      <vt:lpstr>Arithmetic/Logical Expressions</vt:lpstr>
      <vt:lpstr>Operands?</vt:lpstr>
      <vt:lpstr>Load/Store Instructions</vt:lpstr>
      <vt:lpstr>Register Operands</vt:lpstr>
      <vt:lpstr> Compiling with Register Operands</vt:lpstr>
      <vt:lpstr>Keep Frequently Used Tools Nearby!</vt:lpstr>
      <vt:lpstr> Reusing Values</vt:lpstr>
      <vt:lpstr>Question</vt:lpstr>
      <vt:lpstr>Structs in HLL</vt:lpstr>
      <vt:lpstr>Accessing Struct Members</vt:lpstr>
      <vt:lpstr>Base + Offset Address Mode</vt:lpstr>
      <vt:lpstr>Review Questions</vt:lpstr>
      <vt:lpstr>Review Questions</vt:lpstr>
      <vt:lpstr>Operand Granularity</vt:lpstr>
      <vt:lpstr>Operand Alignment</vt:lpstr>
      <vt:lpstr>Dense Packing</vt:lpstr>
      <vt:lpstr>A Different  Struct</vt:lpstr>
      <vt:lpstr>Why Alignment Rules Matter</vt:lpstr>
      <vt:lpstr>Accessing Array Operands</vt:lpstr>
      <vt:lpstr>Typical Array Use </vt:lpstr>
      <vt:lpstr>Accessing Array Operands</vt:lpstr>
      <vt:lpstr>Endianness</vt:lpstr>
      <vt:lpstr>Endianness</vt:lpstr>
      <vt:lpstr>So What’s the Difference</vt:lpstr>
      <vt:lpstr>So What’s the Difference</vt:lpstr>
      <vt:lpstr>So, about the LC-3</vt:lpstr>
      <vt:lpstr>Recap</vt:lpstr>
      <vt:lpstr>Review Questions</vt:lpstr>
      <vt:lpstr>What do we need for… </vt:lpstr>
      <vt:lpstr>Compiling Conditional Statements</vt:lpstr>
      <vt:lpstr>What Do We Need to Do?</vt:lpstr>
      <vt:lpstr>Implementing a Conditional</vt:lpstr>
      <vt:lpstr>Implementing a Conditional</vt:lpstr>
      <vt:lpstr>An Example</vt:lpstr>
      <vt:lpstr>Upshot of Conditional Statements </vt:lpstr>
      <vt:lpstr>Compiling Switch Statements</vt:lpstr>
      <vt:lpstr>Switch Can Use a Jump Table</vt:lpstr>
      <vt:lpstr>Loops</vt:lpstr>
      <vt:lpstr>Compiling Loops</vt:lpstr>
      <vt:lpstr>Summary</vt:lpstr>
      <vt:lpstr>How Do We Compile Function Calls?</vt:lpstr>
      <vt:lpstr>Remembering the Return Address</vt:lpstr>
      <vt:lpstr>Control Flow</vt:lpstr>
      <vt:lpstr>Control Flow</vt:lpstr>
      <vt:lpstr>Another Way to Save State</vt:lpstr>
      <vt:lpstr>Shadow Register Sets</vt:lpstr>
      <vt:lpstr>Saving State</vt:lpstr>
      <vt:lpstr>Use a Stack to Communicate</vt:lpstr>
      <vt:lpstr>Saving Registers During a Procedure</vt:lpstr>
      <vt:lpstr>Saving Registers During a Procedure</vt:lpstr>
      <vt:lpstr>Stack as Communication Area</vt:lpstr>
      <vt:lpstr>Stack as Communication Area</vt:lpstr>
      <vt:lpstr>Stack as Communication Area</vt:lpstr>
      <vt:lpstr>Your action items for this week</vt:lpstr>
      <vt:lpstr>Stack as Communication Area</vt:lpstr>
      <vt:lpstr>Moral of the Story </vt:lpstr>
      <vt:lpstr>Software Convention for LC-2200</vt:lpstr>
      <vt:lpstr>Question?</vt:lpstr>
      <vt:lpstr>PowerPoint Presentation</vt:lpstr>
      <vt:lpstr>Question?</vt:lpstr>
      <vt:lpstr>Activation Record</vt:lpstr>
      <vt:lpstr>Stack Conventions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vt:lpstr>
      <vt:lpstr>A Stack of Activation Records</vt:lpstr>
      <vt:lpstr>Recursion</vt:lpstr>
      <vt:lpstr>One More Thing: Frame Pointer</vt:lpstr>
      <vt:lpstr>Why Do We Need a Frame Pointer?</vt:lpstr>
      <vt:lpstr>Let’s Start at Step 7 To See What Our Function Does</vt:lpstr>
      <vt:lpstr>Slide The Stack Diagram Down</vt:lpstr>
      <vt:lpstr>When Our Function Runs</vt:lpstr>
      <vt:lpstr>Let's Revise foo()'s Stack Frame</vt:lpstr>
      <vt:lpstr>Addressing Local Variables with FP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Upshot of Stack Evolution</vt:lpstr>
      <vt:lpstr>Differences from the LC-3 Stack</vt:lpstr>
      <vt:lpstr>Example Stack Frames</vt:lpstr>
      <vt:lpstr>Registers and the Stack Frame</vt:lpstr>
      <vt:lpstr>baz() Stack Frame</vt:lpstr>
      <vt:lpstr>bar() Stack Frame</vt:lpstr>
      <vt:lpstr>Question</vt:lpstr>
      <vt:lpstr>Question</vt:lpstr>
      <vt:lpstr>Moving forward</vt:lpstr>
      <vt:lpstr>We Have to Make Many Choices…</vt:lpstr>
      <vt:lpstr>Additional Register Instruction Attributes</vt:lpstr>
      <vt:lpstr> More Addressing Modes</vt:lpstr>
      <vt:lpstr>Architecture Styles</vt:lpstr>
      <vt:lpstr>Instruction Formats</vt:lpstr>
      <vt:lpstr>Instruction Format</vt:lpstr>
      <vt:lpstr>Some History</vt:lpstr>
      <vt:lpstr>We’ve Made Some Choices</vt:lpstr>
      <vt:lpstr>Question</vt:lpstr>
      <vt:lpstr>LC-2200 Instruction set</vt:lpstr>
      <vt:lpstr>LC-2200 Register convention</vt:lpstr>
      <vt:lpstr>LC-2200 example mnemonics</vt:lpstr>
      <vt:lpstr>LC-2200 example mnemonics</vt:lpstr>
      <vt:lpstr>PowerPoint Presentation</vt:lpstr>
      <vt:lpstr>PowerPoint Presentation</vt:lpstr>
      <vt:lpstr>Addition to the textbook instructions</vt:lpstr>
      <vt:lpstr>Question</vt:lpstr>
      <vt:lpstr>Issues Influencing Processor Design</vt:lpstr>
      <vt:lpstr>Instruction Set</vt:lpstr>
      <vt:lpstr>Influence of Applications on Instruction Set Design</vt:lpstr>
      <vt:lpstr>Other Issues Driving Processor Design</vt:lpstr>
    </vt:vector>
  </TitlesOfParts>
  <Company>Georgia Institute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Classroom slides - Processor</dc:title>
  <dc:creator> College of Computing</dc:creator>
  <cp:lastModifiedBy>Forsyth, Daniel H</cp:lastModifiedBy>
  <cp:revision>216</cp:revision>
  <dcterms:created xsi:type="dcterms:W3CDTF">2006-01-17T13:54:25Z</dcterms:created>
  <dcterms:modified xsi:type="dcterms:W3CDTF">2023-08-29T01:56:36Z</dcterms:modified>
</cp:coreProperties>
</file>