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0"/>
  </p:notesMasterIdLst>
  <p:sldIdLst>
    <p:sldId id="256" r:id="rId2"/>
    <p:sldId id="330" r:id="rId3"/>
    <p:sldId id="432" r:id="rId4"/>
    <p:sldId id="433" r:id="rId5"/>
    <p:sldId id="434" r:id="rId6"/>
    <p:sldId id="331" r:id="rId7"/>
    <p:sldId id="443" r:id="rId8"/>
    <p:sldId id="332" r:id="rId9"/>
    <p:sldId id="333" r:id="rId10"/>
    <p:sldId id="334" r:id="rId11"/>
    <p:sldId id="335" r:id="rId12"/>
    <p:sldId id="336" r:id="rId13"/>
    <p:sldId id="341" r:id="rId14"/>
    <p:sldId id="436" r:id="rId15"/>
    <p:sldId id="437" r:id="rId16"/>
    <p:sldId id="342" r:id="rId17"/>
    <p:sldId id="343" r:id="rId18"/>
    <p:sldId id="344" r:id="rId19"/>
    <p:sldId id="345" r:id="rId20"/>
    <p:sldId id="346" r:id="rId21"/>
    <p:sldId id="347" r:id="rId22"/>
    <p:sldId id="349" r:id="rId23"/>
    <p:sldId id="351" r:id="rId24"/>
    <p:sldId id="348" r:id="rId25"/>
    <p:sldId id="352" r:id="rId26"/>
    <p:sldId id="353" r:id="rId27"/>
    <p:sldId id="354" r:id="rId28"/>
    <p:sldId id="356" r:id="rId29"/>
    <p:sldId id="357" r:id="rId30"/>
    <p:sldId id="358" r:id="rId31"/>
    <p:sldId id="361" r:id="rId32"/>
    <p:sldId id="362" r:id="rId33"/>
    <p:sldId id="359" r:id="rId34"/>
    <p:sldId id="363" r:id="rId35"/>
    <p:sldId id="455" r:id="rId36"/>
    <p:sldId id="444" r:id="rId37"/>
    <p:sldId id="445" r:id="rId38"/>
    <p:sldId id="446" r:id="rId39"/>
    <p:sldId id="447" r:id="rId40"/>
    <p:sldId id="448" r:id="rId41"/>
    <p:sldId id="365" r:id="rId42"/>
    <p:sldId id="366" r:id="rId43"/>
    <p:sldId id="338" r:id="rId44"/>
    <p:sldId id="364" r:id="rId45"/>
    <p:sldId id="367" r:id="rId46"/>
    <p:sldId id="368" r:id="rId47"/>
    <p:sldId id="369" r:id="rId48"/>
    <p:sldId id="370" r:id="rId49"/>
    <p:sldId id="371" r:id="rId50"/>
    <p:sldId id="372" r:id="rId51"/>
    <p:sldId id="449" r:id="rId52"/>
    <p:sldId id="339" r:id="rId53"/>
    <p:sldId id="450" r:id="rId54"/>
    <p:sldId id="374" r:id="rId55"/>
    <p:sldId id="375" r:id="rId56"/>
    <p:sldId id="376" r:id="rId57"/>
    <p:sldId id="377" r:id="rId58"/>
    <p:sldId id="378" r:id="rId59"/>
    <p:sldId id="379" r:id="rId60"/>
    <p:sldId id="451" r:id="rId61"/>
    <p:sldId id="380" r:id="rId62"/>
    <p:sldId id="452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393" r:id="rId76"/>
    <p:sldId id="394" r:id="rId77"/>
    <p:sldId id="395" r:id="rId78"/>
    <p:sldId id="396" r:id="rId79"/>
    <p:sldId id="397" r:id="rId80"/>
    <p:sldId id="398" r:id="rId81"/>
    <p:sldId id="399" r:id="rId82"/>
    <p:sldId id="400" r:id="rId83"/>
    <p:sldId id="401" r:id="rId84"/>
    <p:sldId id="402" r:id="rId85"/>
    <p:sldId id="404" r:id="rId86"/>
    <p:sldId id="453" r:id="rId87"/>
    <p:sldId id="405" r:id="rId88"/>
    <p:sldId id="406" r:id="rId89"/>
    <p:sldId id="424" r:id="rId90"/>
    <p:sldId id="423" r:id="rId91"/>
    <p:sldId id="407" r:id="rId92"/>
    <p:sldId id="408" r:id="rId93"/>
    <p:sldId id="409" r:id="rId94"/>
    <p:sldId id="410" r:id="rId95"/>
    <p:sldId id="411" r:id="rId96"/>
    <p:sldId id="412" r:id="rId97"/>
    <p:sldId id="438" r:id="rId98"/>
    <p:sldId id="440" r:id="rId99"/>
    <p:sldId id="441" r:id="rId100"/>
    <p:sldId id="442" r:id="rId101"/>
    <p:sldId id="413" r:id="rId102"/>
    <p:sldId id="414" r:id="rId103"/>
    <p:sldId id="456" r:id="rId104"/>
    <p:sldId id="416" r:id="rId105"/>
    <p:sldId id="417" r:id="rId106"/>
    <p:sldId id="418" r:id="rId107"/>
    <p:sldId id="419" r:id="rId108"/>
    <p:sldId id="420" r:id="rId109"/>
    <p:sldId id="421" r:id="rId110"/>
    <p:sldId id="422" r:id="rId111"/>
    <p:sldId id="454" r:id="rId112"/>
    <p:sldId id="425" r:id="rId113"/>
    <p:sldId id="426" r:id="rId114"/>
    <p:sldId id="427" r:id="rId115"/>
    <p:sldId id="428" r:id="rId116"/>
    <p:sldId id="429" r:id="rId117"/>
    <p:sldId id="430" r:id="rId118"/>
    <p:sldId id="431" r:id="rId11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32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16" y="264"/>
      </p:cViewPr>
      <p:guideLst>
        <p:guide orient="horz" pos="341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62"/>
    </p:cViewPr>
  </p:sorterViewPr>
  <p:gridSpacing cx="114300" cy="1143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0AA15A-58E6-E846-B032-D5E4476CAE8D}" type="datetimeFigureOut">
              <a:rPr lang="en-US"/>
              <a:pPr/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F6E6D-52ED-2247-9298-0A8262B2EB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4011417-7D2E-C24F-9937-482F2F90375C}" type="slidenum">
              <a:rPr lang="en-US"/>
              <a:pPr eaLnBrk="1" hangingPunct="1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F1CB6B-AA76-FF42-8EDE-0ECAD7F32FE8}" type="slidenum">
              <a:rPr lang="en-US"/>
              <a:pPr eaLnBrk="1" hangingPunct="1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C472E9-516B-D543-B03E-B2CA45E389B6}" type="slidenum">
              <a:rPr lang="en-US"/>
              <a:pPr eaLnBrk="1" hangingPunct="1"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F1CB6B-AA76-FF42-8EDE-0ECAD7F32FE8}" type="slidenum">
              <a:rPr lang="en-US"/>
              <a:pPr eaLnBrk="1" hangingPunct="1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C472E9-516B-D543-B03E-B2CA45E389B6}" type="slidenum">
              <a:rPr lang="en-US"/>
              <a:pPr eaLnBrk="1" hangingPunct="1"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CEB1594-C3C8-784F-B83B-E7548FE2A05C}" type="slidenum">
              <a:rPr lang="en-US"/>
              <a:pPr eaLnBrk="1" hangingPunct="1"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2C88B9-2677-0F49-BBE0-D103A9BA09ED}" type="slidenum">
              <a:rPr lang="en-US"/>
              <a:pPr eaLnBrk="1" hangingPunct="1"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4D3FAC2-BDBC-604C-B69B-D025A76A9293}" type="slidenum">
              <a:rPr lang="en-US"/>
              <a:pPr eaLnBrk="1" hangingPunct="1"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2E6CE7-314C-4044-AA95-A554657AD521}" type="slidenum">
              <a:rPr lang="en-US"/>
              <a:pPr eaLnBrk="1" hangingPunct="1"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F11E66-B666-134F-A1E1-51966658CD65}" type="slidenum">
              <a:rPr lang="en-US"/>
              <a:pPr eaLnBrk="1" hangingPunct="1"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D923EB-8E49-214F-A7E1-5D725D6C1ED3}" type="slidenum">
              <a:rPr lang="en-US"/>
              <a:pPr eaLnBrk="1" hangingPunct="1"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2F719A-CFE1-C74E-A9CF-4CF1765ECFFD}" type="slidenum">
              <a:rPr lang="en-US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D923EB-8E49-214F-A7E1-5D725D6C1ED3}" type="slidenum">
              <a:rPr lang="en-US"/>
              <a:pPr eaLnBrk="1" hangingPunct="1"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BB6DCD-E27F-1B49-AD3C-72B1EDF85994}" type="slidenum">
              <a:rPr lang="en-US"/>
              <a:pPr eaLnBrk="1" hangingPunct="1"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BB6DCD-E27F-1B49-AD3C-72B1EDF85994}" type="slidenum">
              <a:rPr lang="en-US"/>
              <a:pPr eaLnBrk="1" hangingPunct="1"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4A9C46-5261-5840-B60E-DC8D1383A384}" type="slidenum">
              <a:rPr lang="en-US"/>
              <a:pPr eaLnBrk="1" hangingPunct="1"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09BACD-8DA5-E04F-AC0F-51E974C87127}" type="slidenum">
              <a:rPr lang="en-US"/>
              <a:pPr eaLnBrk="1" hangingPunct="1"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694E27-833F-7E4A-81DA-B877A89E46F1}" type="slidenum">
              <a:rPr lang="en-US"/>
              <a:pPr eaLnBrk="1" hangingPunct="1"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AEB726-31FD-1C4F-8946-4940C1B4821D}" type="slidenum">
              <a:rPr lang="en-US"/>
              <a:pPr eaLnBrk="1" hangingPunct="1"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422310-F163-D34E-A18D-D8F4DB428629}" type="slidenum">
              <a:rPr lang="en-US"/>
              <a:pPr eaLnBrk="1" hangingPunct="1"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422310-F163-D34E-A18D-D8F4DB428629}" type="slidenum">
              <a:rPr lang="en-US"/>
              <a:pPr eaLnBrk="1" hangingPunct="1"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65E028-1276-C546-89B2-852CE0E746B0}" type="slidenum">
              <a:rPr lang="en-US"/>
              <a:pPr eaLnBrk="1" hangingPunct="1"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CE7B26-E860-0E47-89AC-8C89AFFAD59B}" type="slidenum">
              <a:rPr lang="en-US"/>
              <a:pPr eaLnBrk="1" hangingPunct="1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4A9C46-5261-5840-B60E-DC8D1383A384}" type="slidenum">
              <a:rPr lang="en-US"/>
              <a:pPr eaLnBrk="1" hangingPunct="1"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4A9C46-5261-5840-B60E-DC8D1383A384}" type="slidenum">
              <a:rPr lang="en-US"/>
              <a:pPr eaLnBrk="1" hangingPunct="1"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FE3471-0A62-7747-947C-5E58A8334FD2}" type="slidenum">
              <a:rPr lang="en-US"/>
              <a:pPr eaLnBrk="1" hangingPunct="1"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FE3471-0A62-7747-947C-5E58A8334FD2}" type="slidenum">
              <a:rPr lang="en-US"/>
              <a:pPr eaLnBrk="1" hangingPunct="1"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7677B7-27F2-4C48-A854-668B51542679}" type="slidenum">
              <a:rPr lang="en-US"/>
              <a:pPr eaLnBrk="1" hangingPunct="1"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DA177A-9600-4943-8F1F-57FAB3AD4453}" type="slidenum">
              <a:rPr lang="en-US"/>
              <a:pPr eaLnBrk="1" hangingPunct="1"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B2ECAF-2436-4843-B5C7-1699F5BD0671}" type="slidenum">
              <a:rPr lang="en-US"/>
              <a:pPr eaLnBrk="1" hangingPunct="1"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B2ECAF-2436-4843-B5C7-1699F5BD0671}" type="slidenum">
              <a:rPr lang="en-US"/>
              <a:pPr eaLnBrk="1" hangingPunct="1"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DA177A-9600-4943-8F1F-57FAB3AD4453}" type="slidenum">
              <a:rPr lang="en-US"/>
              <a:pPr eaLnBrk="1" hangingPunct="1"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0C08D3C-BC06-354C-92B5-F3806E2AE9D2}" type="slidenum">
              <a:rPr lang="en-US"/>
              <a:pPr eaLnBrk="1" hangingPunct="1"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DD3212-9C81-3A4A-B564-4DEC706BF2BC}" type="slidenum">
              <a:rPr lang="en-US"/>
              <a:pPr eaLnBrk="1" hangingPunct="1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0C08D3C-BC06-354C-92B5-F3806E2AE9D2}" type="slidenum">
              <a:rPr lang="en-US"/>
              <a:pPr eaLnBrk="1" hangingPunct="1"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4A9C46-5261-5840-B60E-DC8D1383A384}" type="slidenum">
              <a:rPr lang="en-US"/>
              <a:pPr eaLnBrk="1" hangingPunct="1"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4A9C46-5261-5840-B60E-DC8D1383A384}" type="slidenum">
              <a:rPr lang="en-US"/>
              <a:pPr eaLnBrk="1" hangingPunct="1"/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4A9C46-5261-5840-B60E-DC8D1383A384}" type="slidenum">
              <a:rPr lang="en-US"/>
              <a:pPr eaLnBrk="1" hangingPunct="1"/>
              <a:t>99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4A9C46-5261-5840-B60E-DC8D1383A384}" type="slidenum">
              <a:rPr lang="en-US"/>
              <a:pPr eaLnBrk="1" hangingPunct="1"/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B2ECAF-2436-4843-B5C7-1699F5BD0671}" type="slidenum">
              <a:rPr lang="en-US"/>
              <a:pPr eaLnBrk="1" hangingPunct="1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76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DA177A-9600-4943-8F1F-57FAB3AD4453}" type="slidenum">
              <a:rPr lang="en-US"/>
              <a:pPr eaLnBrk="1" hangingPunct="1"/>
              <a:t>104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B845BF-5F98-F24E-BC98-0E23ED2C2A67}" type="slidenum">
              <a:rPr lang="en-US"/>
              <a:pPr eaLnBrk="1" hangingPunct="1"/>
              <a:t>117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6E6D-52ED-2247-9298-0A8262B2EB3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0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6BD949-35FA-0047-A285-331467D974E5}" type="slidenum">
              <a:rPr lang="en-US"/>
              <a:pPr eaLnBrk="1" hangingPunct="1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6C4CFE-07F9-2645-B2D2-488913E1D152}" type="slidenum">
              <a:rPr lang="en-US"/>
              <a:pPr eaLnBrk="1" hangingPunct="1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7F2E49-C926-C143-AC18-89B4E2A503F4}" type="slidenum">
              <a:rPr lang="en-US"/>
              <a:pPr eaLnBrk="1" hangingPunct="1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B8DF4E-033C-AF47-B44F-8D12DF3BD700}" type="slidenum">
              <a:rPr lang="en-US"/>
              <a:pPr eaLnBrk="1" hangingPunct="1"/>
              <a:t>45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1B64-E441-6347-90A5-D6B30FCDD8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7E4B-B0F4-AC45-9217-40C43077D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CEF0-ED26-C04F-A20F-7222FABB2D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0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EB19-D124-6B48-9C0E-F83CF10860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605-0656-1D4A-8F1C-8729236DE1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0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3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8B6F-9337-C74F-A8F1-171ACB2F4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5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FD2-C04A-F14B-910E-30B8412EBCA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2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273E-2E6B-B54E-BB31-21CFAC5814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/C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6" y="455776"/>
            <a:ext cx="11432116" cy="677287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5837" y="112118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75339" y="1616940"/>
            <a:ext cx="8776367" cy="1200189"/>
          </a:xfrm>
        </p:spPr>
        <p:txBody>
          <a:bodyPr/>
          <a:lstStyle>
            <a:lvl1pPr marL="0" indent="0">
              <a:buFontTx/>
              <a:buNone/>
              <a:defRPr/>
            </a:lvl1pPr>
            <a:lvl2pPr>
              <a:buFont typeface="+mj-lt"/>
              <a:buAutoNum type="alphaUcPeriod"/>
              <a:defRPr/>
            </a:lvl2pPr>
            <a:lvl3pPr marL="1028700" indent="-342900">
              <a:buFont typeface="+mj-lt"/>
              <a:buAutoNum type="alphaUcPeriod"/>
              <a:defRPr/>
            </a:lvl3pPr>
            <a:lvl4pPr marL="1202531" indent="-257175">
              <a:buFont typeface="+mj-lt"/>
              <a:buAutoNum type="alphaUcPeriod"/>
              <a:defRPr/>
            </a:lvl4pPr>
            <a:lvl5pPr marL="1463278" indent="-257175">
              <a:buFont typeface="+mj-lt"/>
              <a:buAutoNum type="alphaUcPeriod"/>
              <a:defRPr/>
            </a:lvl5pPr>
          </a:lstStyle>
          <a:p>
            <a:pPr lvl="0"/>
            <a:r>
              <a:rPr lang="en-US" dirty="0"/>
              <a:t>Question</a:t>
            </a:r>
            <a:endParaRPr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41721FB-420D-A64C-A743-66331CE37F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6" y="630384"/>
            <a:ext cx="11432116" cy="502679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0983D5-67C9-E642-8FAD-59ACC4152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75340" y="2932044"/>
            <a:ext cx="8814905" cy="3621157"/>
          </a:xfrm>
        </p:spPr>
        <p:txBody>
          <a:bodyPr/>
          <a:lstStyle>
            <a:lvl1pPr marL="457200" indent="-457200">
              <a:buFont typeface="+mj-lt"/>
              <a:buAutoNum type="alphaUcPeriod"/>
              <a:defRPr/>
            </a:lvl1pPr>
            <a:lvl2pPr marL="800100" indent="-457200">
              <a:buFont typeface="+mj-lt"/>
              <a:buAutoNum type="alphaUcPeriod"/>
              <a:defRPr/>
            </a:lvl2pPr>
            <a:lvl3pPr marL="1371600" indent="-457200">
              <a:buFont typeface="+mj-lt"/>
              <a:buAutoNum type="alphaUcPeriod"/>
              <a:defRPr/>
            </a:lvl3pPr>
            <a:lvl4pPr marL="1603375" indent="-342900">
              <a:buFont typeface="+mj-lt"/>
              <a:buAutoNum type="alphaUcPeriod"/>
              <a:defRPr/>
            </a:lvl4pPr>
            <a:lvl5pPr marL="1951037" indent="-342900">
              <a:buFont typeface="+mj-lt"/>
              <a:buAutoNum type="alphaU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48048-C519-E747-9DC5-A550B88F72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07637" y="6553200"/>
            <a:ext cx="704851" cy="304800"/>
          </a:xfrm>
        </p:spPr>
        <p:txBody>
          <a:bodyPr>
            <a:noAutofit/>
          </a:bodyPr>
          <a:lstStyle>
            <a:lvl1pPr marL="0" indent="0" algn="r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6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29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(Deprec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339" y="1892749"/>
            <a:ext cx="9246819" cy="107128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260475" indent="0">
              <a:buFontTx/>
              <a:buNone/>
              <a:defRPr/>
            </a:lvl4pPr>
            <a:lvl5pPr marL="1608137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273E-2E6B-B54E-BB31-21CFAC5814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A080C8C-4823-9845-A23A-9A439DFD8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74900" y="2963863"/>
            <a:ext cx="9247717" cy="3263900"/>
          </a:xfrm>
        </p:spPr>
        <p:txBody>
          <a:bodyPr/>
          <a:lstStyle>
            <a:lvl1pPr marL="457200" indent="-457200">
              <a:buFont typeface="+mj-lt"/>
              <a:buAutoNum type="alphaUcPeriod"/>
              <a:defRPr sz="2000"/>
            </a:lvl1pPr>
            <a:lvl2pPr>
              <a:buFont typeface="+mj-lt"/>
              <a:buAutoNum type="alphaUcPeriod"/>
              <a:defRPr sz="1800"/>
            </a:lvl2pPr>
            <a:lvl3pPr marL="1371600" indent="-457200">
              <a:buFont typeface="+mj-lt"/>
              <a:buAutoNum type="alphaUcPeriod"/>
              <a:defRPr sz="1600"/>
            </a:lvl3pPr>
            <a:lvl4pPr marL="1603375" indent="-342900">
              <a:buFont typeface="+mj-lt"/>
              <a:buAutoNum type="alphaUcPeriod"/>
              <a:defRPr sz="1400"/>
            </a:lvl4pPr>
            <a:lvl5pPr marL="1951037" indent="-342900">
              <a:buFont typeface="+mj-lt"/>
              <a:buAutoNum type="alphaUcPeriod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2D7795-E12F-6440-8A26-C07584DA4076}"/>
              </a:ext>
            </a:extLst>
          </p:cNvPr>
          <p:cNvSpPr txBox="1"/>
          <p:nvPr userDrawn="1"/>
        </p:nvSpPr>
        <p:spPr>
          <a:xfrm>
            <a:off x="377952" y="630237"/>
            <a:ext cx="11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50191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2AB-C4DE-6F4B-B210-66A5C58B6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E5BC-7422-4A4F-BF95-2A8578D35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925-0172-6D4E-B9B6-4FAEAEDE0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81" r:id="rId3"/>
    <p:sldLayoutId id="2147483664" r:id="rId4"/>
    <p:sldLayoutId id="2147483680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9" r:id="rId19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Data Paths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CS 2200 Fall 2023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Let’s Review Digital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Combinational logic</a:t>
            </a:r>
          </a:p>
          <a:p>
            <a:pPr lvl="1"/>
            <a:r>
              <a:rPr lang="en-US" dirty="0"/>
              <a:t>For a given set of inputs there is one unique output</a:t>
            </a:r>
          </a:p>
          <a:p>
            <a:r>
              <a:rPr lang="en-US" dirty="0"/>
              <a:t>Sequential logic</a:t>
            </a:r>
          </a:p>
          <a:p>
            <a:pPr lvl="1"/>
            <a:r>
              <a:rPr lang="en-US" dirty="0"/>
              <a:t>Circuits contain elements that remember </a:t>
            </a:r>
            <a:r>
              <a:rPr lang="en-US" i="1" dirty="0"/>
              <a:t>state</a:t>
            </a:r>
          </a:p>
          <a:p>
            <a:pPr lvl="1"/>
            <a:r>
              <a:rPr lang="en-US" dirty="0"/>
              <a:t>Outputs depends on combinational logic that considers circuit inputs </a:t>
            </a:r>
            <a:r>
              <a:rPr lang="en-US" b="1" dirty="0"/>
              <a:t>and </a:t>
            </a:r>
            <a:r>
              <a:rPr lang="en-US" dirty="0"/>
              <a:t>previous </a:t>
            </a:r>
            <a:r>
              <a:rPr lang="en-US" i="1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26891123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1" name="Line 65"/>
          <p:cNvSpPr>
            <a:spLocks noChangeShapeType="1"/>
          </p:cNvSpPr>
          <p:nvPr/>
        </p:nvSpPr>
        <p:spPr bwMode="auto">
          <a:xfrm flipV="1">
            <a:off x="8202336" y="4073385"/>
            <a:ext cx="1434" cy="513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7" name="Line 119"/>
          <p:cNvSpPr>
            <a:spLocks noChangeShapeType="1"/>
          </p:cNvSpPr>
          <p:nvPr/>
        </p:nvSpPr>
        <p:spPr bwMode="auto">
          <a:xfrm>
            <a:off x="5833959" y="2981722"/>
            <a:ext cx="192224" cy="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3" name="Line 115"/>
          <p:cNvSpPr>
            <a:spLocks noChangeShapeType="1"/>
          </p:cNvSpPr>
          <p:nvPr/>
        </p:nvSpPr>
        <p:spPr bwMode="auto">
          <a:xfrm flipH="1">
            <a:off x="5706289" y="3559830"/>
            <a:ext cx="319895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4" name="Line 116"/>
          <p:cNvSpPr>
            <a:spLocks noChangeShapeType="1"/>
          </p:cNvSpPr>
          <p:nvPr/>
        </p:nvSpPr>
        <p:spPr bwMode="auto">
          <a:xfrm>
            <a:off x="5833960" y="3430724"/>
            <a:ext cx="64553" cy="25677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8" name="Rectangle 120"/>
          <p:cNvSpPr>
            <a:spLocks noChangeArrowheads="1"/>
          </p:cNvSpPr>
          <p:nvPr/>
        </p:nvSpPr>
        <p:spPr bwMode="auto">
          <a:xfrm>
            <a:off x="5337619" y="2911432"/>
            <a:ext cx="48571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WrREG</a:t>
            </a:r>
            <a:endParaRPr lang="en-US"/>
          </a:p>
        </p:txBody>
      </p:sp>
      <p:sp>
        <p:nvSpPr>
          <p:cNvPr id="24578" name="Line 6"/>
          <p:cNvSpPr>
            <a:spLocks noChangeShapeType="1"/>
          </p:cNvSpPr>
          <p:nvPr/>
        </p:nvSpPr>
        <p:spPr bwMode="auto">
          <a:xfrm>
            <a:off x="2431302" y="5229600"/>
            <a:ext cx="7320305" cy="143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9" name="Line 7"/>
          <p:cNvSpPr>
            <a:spLocks noChangeShapeType="1"/>
          </p:cNvSpPr>
          <p:nvPr/>
        </p:nvSpPr>
        <p:spPr bwMode="auto">
          <a:xfrm>
            <a:off x="2431302" y="1825507"/>
            <a:ext cx="7320305" cy="1434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8"/>
          <p:cNvSpPr>
            <a:spLocks noChangeShapeType="1"/>
          </p:cNvSpPr>
          <p:nvPr/>
        </p:nvSpPr>
        <p:spPr bwMode="auto">
          <a:xfrm flipV="1">
            <a:off x="2431302" y="1825507"/>
            <a:ext cx="1435" cy="3404092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9"/>
          <p:cNvSpPr>
            <a:spLocks noChangeShapeType="1"/>
          </p:cNvSpPr>
          <p:nvPr/>
        </p:nvSpPr>
        <p:spPr bwMode="auto">
          <a:xfrm>
            <a:off x="5577182" y="1696403"/>
            <a:ext cx="64552" cy="25677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5535720" y="1905565"/>
            <a:ext cx="1859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 dirty="0">
                <a:solidFill>
                  <a:srgbClr val="000000"/>
                </a:solidFill>
              </a:rPr>
              <a:t>32</a:t>
            </a:r>
            <a:endParaRPr lang="en-US" dirty="0"/>
          </a:p>
        </p:txBody>
      </p:sp>
      <p:grpSp>
        <p:nvGrpSpPr>
          <p:cNvPr id="24583" name="Group 17"/>
          <p:cNvGrpSpPr>
            <a:grpSpLocks/>
          </p:cNvGrpSpPr>
          <p:nvPr/>
        </p:nvGrpSpPr>
        <p:grpSpPr bwMode="auto">
          <a:xfrm>
            <a:off x="2548932" y="2146838"/>
            <a:ext cx="1074449" cy="321330"/>
            <a:chOff x="450" y="903"/>
            <a:chExt cx="749" cy="224"/>
          </a:xfrm>
        </p:grpSpPr>
        <p:grpSp>
          <p:nvGrpSpPr>
            <p:cNvPr id="24765" name="Group 13"/>
            <p:cNvGrpSpPr>
              <a:grpSpLocks/>
            </p:cNvGrpSpPr>
            <p:nvPr/>
          </p:nvGrpSpPr>
          <p:grpSpPr bwMode="auto">
            <a:xfrm>
              <a:off x="840" y="903"/>
              <a:ext cx="359" cy="224"/>
              <a:chOff x="840" y="903"/>
              <a:chExt cx="359" cy="224"/>
            </a:xfrm>
          </p:grpSpPr>
          <p:sp>
            <p:nvSpPr>
              <p:cNvPr id="24769" name="Rectangle 11"/>
              <p:cNvSpPr>
                <a:spLocks noChangeArrowheads="1"/>
              </p:cNvSpPr>
              <p:nvPr/>
            </p:nvSpPr>
            <p:spPr bwMode="auto">
              <a:xfrm>
                <a:off x="840" y="903"/>
                <a:ext cx="359" cy="2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70" name="Rectangle 12"/>
              <p:cNvSpPr>
                <a:spLocks noChangeArrowheads="1"/>
              </p:cNvSpPr>
              <p:nvPr/>
            </p:nvSpPr>
            <p:spPr bwMode="auto">
              <a:xfrm>
                <a:off x="840" y="903"/>
                <a:ext cx="359" cy="224"/>
              </a:xfrm>
              <a:prstGeom prst="rect">
                <a:avLst/>
              </a:prstGeom>
              <a:noFill/>
              <a:ln w="34925" cap="rnd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66" name="Rectangle 14"/>
            <p:cNvSpPr>
              <a:spLocks noChangeArrowheads="1"/>
            </p:cNvSpPr>
            <p:nvPr/>
          </p:nvSpPr>
          <p:spPr bwMode="auto">
            <a:xfrm>
              <a:off x="903" y="923"/>
              <a:ext cx="236" cy="2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8000"/>
                  </a:solidFill>
                </a:rPr>
                <a:t>PC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24767" name="Line 15"/>
            <p:cNvSpPr>
              <a:spLocks noChangeShapeType="1"/>
            </p:cNvSpPr>
            <p:nvPr/>
          </p:nvSpPr>
          <p:spPr bwMode="auto">
            <a:xfrm>
              <a:off x="706" y="992"/>
              <a:ext cx="134" cy="1"/>
            </a:xfrm>
            <a:prstGeom prst="line">
              <a:avLst/>
            </a:prstGeom>
            <a:noFill/>
            <a:ln w="11113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8" name="Rectangle 16"/>
            <p:cNvSpPr>
              <a:spLocks noChangeArrowheads="1"/>
            </p:cNvSpPr>
            <p:nvPr/>
          </p:nvSpPr>
          <p:spPr bwMode="auto">
            <a:xfrm>
              <a:off x="450" y="942"/>
              <a:ext cx="246" cy="1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>
                  <a:solidFill>
                    <a:srgbClr val="008000"/>
                  </a:solidFill>
                </a:rPr>
                <a:t>LdPC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200054" y="2146839"/>
            <a:ext cx="514989" cy="321331"/>
            <a:chOff x="1601" y="903"/>
            <a:chExt cx="359" cy="224"/>
          </a:xfrm>
        </p:grpSpPr>
        <p:sp>
          <p:nvSpPr>
            <p:cNvPr id="24763" name="Rectangle 18"/>
            <p:cNvSpPr>
              <a:spLocks noChangeArrowheads="1"/>
            </p:cNvSpPr>
            <p:nvPr/>
          </p:nvSpPr>
          <p:spPr bwMode="auto">
            <a:xfrm>
              <a:off x="1601" y="903"/>
              <a:ext cx="359" cy="2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4" name="Rectangle 19"/>
            <p:cNvSpPr>
              <a:spLocks noChangeArrowheads="1"/>
            </p:cNvSpPr>
            <p:nvPr/>
          </p:nvSpPr>
          <p:spPr bwMode="auto">
            <a:xfrm>
              <a:off x="1601" y="903"/>
              <a:ext cx="359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8" name="Rectangle 21"/>
          <p:cNvSpPr>
            <a:spLocks noChangeArrowheads="1"/>
          </p:cNvSpPr>
          <p:nvPr/>
        </p:nvSpPr>
        <p:spPr bwMode="auto">
          <a:xfrm>
            <a:off x="4359146" y="2169651"/>
            <a:ext cx="17596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 dirty="0">
                <a:solidFill>
                  <a:srgbClr val="000000"/>
                </a:solidFill>
              </a:rPr>
              <a:t>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469" name="Line 22"/>
          <p:cNvSpPr>
            <a:spLocks noChangeShapeType="1"/>
          </p:cNvSpPr>
          <p:nvPr/>
        </p:nvSpPr>
        <p:spPr bwMode="auto">
          <a:xfrm>
            <a:off x="4007828" y="2274510"/>
            <a:ext cx="192224" cy="143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Rectangle 23"/>
          <p:cNvSpPr>
            <a:spLocks noChangeArrowheads="1"/>
          </p:cNvSpPr>
          <p:nvPr/>
        </p:nvSpPr>
        <p:spPr bwMode="auto">
          <a:xfrm>
            <a:off x="3730968" y="2202784"/>
            <a:ext cx="25648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LdA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4842714" y="2146839"/>
            <a:ext cx="513554" cy="321331"/>
            <a:chOff x="2049" y="903"/>
            <a:chExt cx="358" cy="224"/>
          </a:xfrm>
        </p:grpSpPr>
        <p:sp>
          <p:nvSpPr>
            <p:cNvPr id="24761" name="Rectangle 24"/>
            <p:cNvSpPr>
              <a:spLocks noChangeArrowheads="1"/>
            </p:cNvSpPr>
            <p:nvPr/>
          </p:nvSpPr>
          <p:spPr bwMode="auto">
            <a:xfrm>
              <a:off x="2049" y="903"/>
              <a:ext cx="35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2" name="Rectangle 25"/>
            <p:cNvSpPr>
              <a:spLocks noChangeArrowheads="1"/>
            </p:cNvSpPr>
            <p:nvPr/>
          </p:nvSpPr>
          <p:spPr bwMode="auto">
            <a:xfrm>
              <a:off x="2049" y="903"/>
              <a:ext cx="358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2" name="Rectangle 27"/>
          <p:cNvSpPr>
            <a:spLocks noChangeArrowheads="1"/>
          </p:cNvSpPr>
          <p:nvPr/>
        </p:nvSpPr>
        <p:spPr bwMode="auto">
          <a:xfrm>
            <a:off x="5001805" y="2169651"/>
            <a:ext cx="17633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19473" name="Line 28"/>
          <p:cNvSpPr>
            <a:spLocks noChangeShapeType="1"/>
          </p:cNvSpPr>
          <p:nvPr/>
        </p:nvSpPr>
        <p:spPr bwMode="auto">
          <a:xfrm>
            <a:off x="5356267" y="2274510"/>
            <a:ext cx="193658" cy="143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Rectangle 29"/>
          <p:cNvSpPr>
            <a:spLocks noChangeArrowheads="1"/>
          </p:cNvSpPr>
          <p:nvPr/>
        </p:nvSpPr>
        <p:spPr bwMode="auto">
          <a:xfrm>
            <a:off x="5631694" y="2202784"/>
            <a:ext cx="2516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LdB</a:t>
            </a:r>
            <a:endParaRPr lang="en-US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7069075" y="2146838"/>
            <a:ext cx="1183471" cy="321330"/>
            <a:chOff x="3601" y="903"/>
            <a:chExt cx="825" cy="224"/>
          </a:xfrm>
        </p:grpSpPr>
        <p:grpSp>
          <p:nvGrpSpPr>
            <p:cNvPr id="24755" name="Group 32"/>
            <p:cNvGrpSpPr>
              <a:grpSpLocks/>
            </p:cNvGrpSpPr>
            <p:nvPr/>
          </p:nvGrpSpPr>
          <p:grpSpPr bwMode="auto">
            <a:xfrm>
              <a:off x="4068" y="903"/>
              <a:ext cx="358" cy="224"/>
              <a:chOff x="4068" y="903"/>
              <a:chExt cx="358" cy="224"/>
            </a:xfrm>
          </p:grpSpPr>
          <p:sp>
            <p:nvSpPr>
              <p:cNvPr id="24759" name="Rectangle 30"/>
              <p:cNvSpPr>
                <a:spLocks noChangeArrowheads="1"/>
              </p:cNvSpPr>
              <p:nvPr/>
            </p:nvSpPr>
            <p:spPr bwMode="auto">
              <a:xfrm>
                <a:off x="4068" y="903"/>
                <a:ext cx="358" cy="2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60" name="Rectangle 31"/>
              <p:cNvSpPr>
                <a:spLocks noChangeArrowheads="1"/>
              </p:cNvSpPr>
              <p:nvPr/>
            </p:nvSpPr>
            <p:spPr bwMode="auto">
              <a:xfrm>
                <a:off x="4068" y="903"/>
                <a:ext cx="358" cy="224"/>
              </a:xfrm>
              <a:prstGeom prst="rect">
                <a:avLst/>
              </a:pr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56" name="Rectangle 33"/>
            <p:cNvSpPr>
              <a:spLocks noChangeArrowheads="1"/>
            </p:cNvSpPr>
            <p:nvPr/>
          </p:nvSpPr>
          <p:spPr bwMode="auto">
            <a:xfrm>
              <a:off x="4074" y="923"/>
              <a:ext cx="346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dirty="0">
                  <a:solidFill>
                    <a:srgbClr val="000000"/>
                  </a:solidFill>
                </a:rPr>
                <a:t>MAR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757" name="Line 34"/>
            <p:cNvSpPr>
              <a:spLocks noChangeShapeType="1"/>
            </p:cNvSpPr>
            <p:nvPr/>
          </p:nvSpPr>
          <p:spPr bwMode="auto">
            <a:xfrm>
              <a:off x="3934" y="992"/>
              <a:ext cx="134" cy="1"/>
            </a:xfrm>
            <a:prstGeom prst="line">
              <a:avLst/>
            </a:prstGeom>
            <a:noFill/>
            <a:ln w="11113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8" name="Rectangle 35"/>
            <p:cNvSpPr>
              <a:spLocks noChangeArrowheads="1"/>
            </p:cNvSpPr>
            <p:nvPr/>
          </p:nvSpPr>
          <p:spPr bwMode="auto">
            <a:xfrm>
              <a:off x="3601" y="942"/>
              <a:ext cx="32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>
                  <a:solidFill>
                    <a:srgbClr val="000000"/>
                  </a:solidFill>
                </a:rPr>
                <a:t>LdMAR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593" name="Group 39"/>
          <p:cNvGrpSpPr>
            <a:grpSpLocks/>
          </p:cNvGrpSpPr>
          <p:nvPr/>
        </p:nvGrpSpPr>
        <p:grpSpPr bwMode="auto">
          <a:xfrm>
            <a:off x="7648606" y="2776520"/>
            <a:ext cx="1045973" cy="1494725"/>
            <a:chOff x="4083" y="1350"/>
            <a:chExt cx="627" cy="896"/>
          </a:xfrm>
        </p:grpSpPr>
        <p:sp>
          <p:nvSpPr>
            <p:cNvPr id="24753" name="Rectangle 37"/>
            <p:cNvSpPr>
              <a:spLocks noChangeArrowheads="1"/>
            </p:cNvSpPr>
            <p:nvPr/>
          </p:nvSpPr>
          <p:spPr bwMode="auto">
            <a:xfrm>
              <a:off x="4083" y="1350"/>
              <a:ext cx="627" cy="8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4" name="Rectangle 38"/>
            <p:cNvSpPr>
              <a:spLocks noChangeArrowheads="1"/>
            </p:cNvSpPr>
            <p:nvPr/>
          </p:nvSpPr>
          <p:spPr bwMode="auto">
            <a:xfrm>
              <a:off x="4083" y="1350"/>
              <a:ext cx="627" cy="896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94" name="Rectangle 40"/>
          <p:cNvSpPr>
            <a:spLocks noChangeArrowheads="1"/>
          </p:cNvSpPr>
          <p:nvPr/>
        </p:nvSpPr>
        <p:spPr bwMode="auto">
          <a:xfrm>
            <a:off x="7804769" y="3092178"/>
            <a:ext cx="8495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</a:rPr>
              <a:t>memory</a:t>
            </a:r>
            <a:endParaRPr lang="en-US" dirty="0"/>
          </a:p>
        </p:txBody>
      </p:sp>
      <p:sp>
        <p:nvSpPr>
          <p:cNvPr id="24595" name="Rectangle 41"/>
          <p:cNvSpPr>
            <a:spLocks noChangeArrowheads="1"/>
          </p:cNvSpPr>
          <p:nvPr/>
        </p:nvSpPr>
        <p:spPr bwMode="auto">
          <a:xfrm>
            <a:off x="7908055" y="3323136"/>
            <a:ext cx="4648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2</a:t>
            </a:r>
            <a:r>
              <a:rPr lang="en-US" sz="1700" b="1" baseline="30000">
                <a:solidFill>
                  <a:srgbClr val="000000"/>
                </a:solidFill>
              </a:rPr>
              <a:t>32</a:t>
            </a:r>
            <a:r>
              <a:rPr lang="en-US" sz="1700" b="1">
                <a:solidFill>
                  <a:srgbClr val="000000"/>
                </a:solidFill>
              </a:rPr>
              <a:t> x</a:t>
            </a:r>
            <a:endParaRPr lang="en-US"/>
          </a:p>
        </p:txBody>
      </p:sp>
      <p:sp>
        <p:nvSpPr>
          <p:cNvPr id="24596" name="Rectangle 42"/>
          <p:cNvSpPr>
            <a:spLocks noChangeArrowheads="1"/>
          </p:cNvSpPr>
          <p:nvPr/>
        </p:nvSpPr>
        <p:spPr bwMode="auto">
          <a:xfrm>
            <a:off x="7872193" y="3554091"/>
            <a:ext cx="6924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32 bits</a:t>
            </a:r>
            <a:endParaRPr lang="en-US"/>
          </a:p>
        </p:txBody>
      </p:sp>
      <p:sp>
        <p:nvSpPr>
          <p:cNvPr id="24597" name="Line 43"/>
          <p:cNvSpPr>
            <a:spLocks noChangeShapeType="1"/>
          </p:cNvSpPr>
          <p:nvPr/>
        </p:nvSpPr>
        <p:spPr bwMode="auto">
          <a:xfrm>
            <a:off x="7990028" y="2468169"/>
            <a:ext cx="1434" cy="31989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98" name="Group 50"/>
          <p:cNvGrpSpPr>
            <a:grpSpLocks/>
          </p:cNvGrpSpPr>
          <p:nvPr/>
        </p:nvGrpSpPr>
        <p:grpSpPr bwMode="auto">
          <a:xfrm>
            <a:off x="7393272" y="4586939"/>
            <a:ext cx="969729" cy="642660"/>
            <a:chOff x="3827" y="2604"/>
            <a:chExt cx="676" cy="448"/>
          </a:xfrm>
        </p:grpSpPr>
        <p:grpSp>
          <p:nvGrpSpPr>
            <p:cNvPr id="24747" name="Group 46"/>
            <p:cNvGrpSpPr>
              <a:grpSpLocks/>
            </p:cNvGrpSpPr>
            <p:nvPr/>
          </p:nvGrpSpPr>
          <p:grpSpPr bwMode="auto">
            <a:xfrm>
              <a:off x="4279" y="2604"/>
              <a:ext cx="224" cy="224"/>
              <a:chOff x="4279" y="2604"/>
              <a:chExt cx="224" cy="224"/>
            </a:xfrm>
          </p:grpSpPr>
          <p:sp>
            <p:nvSpPr>
              <p:cNvPr id="24751" name="Freeform 44"/>
              <p:cNvSpPr>
                <a:spLocks/>
              </p:cNvSpPr>
              <p:nvPr/>
            </p:nvSpPr>
            <p:spPr bwMode="auto">
              <a:xfrm>
                <a:off x="4279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2" name="Freeform 45"/>
              <p:cNvSpPr>
                <a:spLocks/>
              </p:cNvSpPr>
              <p:nvPr/>
            </p:nvSpPr>
            <p:spPr bwMode="auto">
              <a:xfrm>
                <a:off x="4279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48" name="Line 47"/>
            <p:cNvSpPr>
              <a:spLocks noChangeShapeType="1"/>
            </p:cNvSpPr>
            <p:nvPr/>
          </p:nvSpPr>
          <p:spPr bwMode="auto">
            <a:xfrm>
              <a:off x="4173" y="269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9" name="Rectangle 48"/>
            <p:cNvSpPr>
              <a:spLocks noChangeArrowheads="1"/>
            </p:cNvSpPr>
            <p:nvPr/>
          </p:nvSpPr>
          <p:spPr bwMode="auto">
            <a:xfrm>
              <a:off x="3827" y="2643"/>
              <a:ext cx="33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DrMEM</a:t>
              </a:r>
              <a:endParaRPr lang="en-US"/>
            </a:p>
          </p:txBody>
        </p:sp>
        <p:sp>
          <p:nvSpPr>
            <p:cNvPr id="24750" name="Line 49"/>
            <p:cNvSpPr>
              <a:spLocks noChangeShapeType="1"/>
            </p:cNvSpPr>
            <p:nvPr/>
          </p:nvSpPr>
          <p:spPr bwMode="auto">
            <a:xfrm>
              <a:off x="4391" y="2828"/>
              <a:ext cx="1" cy="22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99" name="Group 57"/>
          <p:cNvGrpSpPr>
            <a:grpSpLocks/>
          </p:cNvGrpSpPr>
          <p:nvPr/>
        </p:nvGrpSpPr>
        <p:grpSpPr bwMode="auto">
          <a:xfrm>
            <a:off x="3976270" y="4586939"/>
            <a:ext cx="918087" cy="642660"/>
            <a:chOff x="1445" y="2604"/>
            <a:chExt cx="640" cy="448"/>
          </a:xfrm>
        </p:grpSpPr>
        <p:grpSp>
          <p:nvGrpSpPr>
            <p:cNvPr id="24741" name="Group 53"/>
            <p:cNvGrpSpPr>
              <a:grpSpLocks/>
            </p:cNvGrpSpPr>
            <p:nvPr/>
          </p:nvGrpSpPr>
          <p:grpSpPr bwMode="auto">
            <a:xfrm>
              <a:off x="1862" y="2604"/>
              <a:ext cx="223" cy="224"/>
              <a:chOff x="1862" y="2604"/>
              <a:chExt cx="223" cy="224"/>
            </a:xfrm>
          </p:grpSpPr>
          <p:sp>
            <p:nvSpPr>
              <p:cNvPr id="24745" name="Freeform 51"/>
              <p:cNvSpPr>
                <a:spLocks/>
              </p:cNvSpPr>
              <p:nvPr/>
            </p:nvSpPr>
            <p:spPr bwMode="auto">
              <a:xfrm>
                <a:off x="1862" y="2604"/>
                <a:ext cx="223" cy="224"/>
              </a:xfrm>
              <a:custGeom>
                <a:avLst/>
                <a:gdLst>
                  <a:gd name="T0" fmla="*/ 0 w 223"/>
                  <a:gd name="T1" fmla="*/ 0 h 224"/>
                  <a:gd name="T2" fmla="*/ 223 w 223"/>
                  <a:gd name="T3" fmla="*/ 0 h 224"/>
                  <a:gd name="T4" fmla="*/ 111 w 223"/>
                  <a:gd name="T5" fmla="*/ 224 h 224"/>
                  <a:gd name="T6" fmla="*/ 0 w 223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3"/>
                  <a:gd name="T13" fmla="*/ 0 h 224"/>
                  <a:gd name="T14" fmla="*/ 223 w 223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3" h="224">
                    <a:moveTo>
                      <a:pt x="0" y="0"/>
                    </a:moveTo>
                    <a:lnTo>
                      <a:pt x="223" y="0"/>
                    </a:lnTo>
                    <a:lnTo>
                      <a:pt x="111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6" name="Freeform 52"/>
              <p:cNvSpPr>
                <a:spLocks/>
              </p:cNvSpPr>
              <p:nvPr/>
            </p:nvSpPr>
            <p:spPr bwMode="auto">
              <a:xfrm>
                <a:off x="1862" y="2604"/>
                <a:ext cx="223" cy="224"/>
              </a:xfrm>
              <a:custGeom>
                <a:avLst/>
                <a:gdLst>
                  <a:gd name="T0" fmla="*/ 0 w 223"/>
                  <a:gd name="T1" fmla="*/ 0 h 224"/>
                  <a:gd name="T2" fmla="*/ 223 w 223"/>
                  <a:gd name="T3" fmla="*/ 0 h 224"/>
                  <a:gd name="T4" fmla="*/ 111 w 223"/>
                  <a:gd name="T5" fmla="*/ 224 h 224"/>
                  <a:gd name="T6" fmla="*/ 0 w 223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3"/>
                  <a:gd name="T13" fmla="*/ 0 h 224"/>
                  <a:gd name="T14" fmla="*/ 223 w 223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3" h="224">
                    <a:moveTo>
                      <a:pt x="0" y="0"/>
                    </a:moveTo>
                    <a:lnTo>
                      <a:pt x="223" y="0"/>
                    </a:lnTo>
                    <a:lnTo>
                      <a:pt x="111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42" name="Line 54"/>
            <p:cNvSpPr>
              <a:spLocks noChangeShapeType="1"/>
            </p:cNvSpPr>
            <p:nvPr/>
          </p:nvSpPr>
          <p:spPr bwMode="auto">
            <a:xfrm>
              <a:off x="1755" y="2693"/>
              <a:ext cx="13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3" name="Rectangle 55"/>
            <p:cNvSpPr>
              <a:spLocks noChangeArrowheads="1"/>
            </p:cNvSpPr>
            <p:nvPr/>
          </p:nvSpPr>
          <p:spPr bwMode="auto">
            <a:xfrm>
              <a:off x="1445" y="2643"/>
              <a:ext cx="29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>
                  <a:solidFill>
                    <a:srgbClr val="008000"/>
                  </a:solidFill>
                </a:rPr>
                <a:t>DrALU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24744" name="Line 56"/>
            <p:cNvSpPr>
              <a:spLocks noChangeShapeType="1"/>
            </p:cNvSpPr>
            <p:nvPr/>
          </p:nvSpPr>
          <p:spPr bwMode="auto">
            <a:xfrm>
              <a:off x="1973" y="2828"/>
              <a:ext cx="1" cy="224"/>
            </a:xfrm>
            <a:prstGeom prst="line">
              <a:avLst/>
            </a:prstGeom>
            <a:noFill/>
            <a:ln w="349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0" name="Group 64"/>
          <p:cNvGrpSpPr>
            <a:grpSpLocks/>
          </p:cNvGrpSpPr>
          <p:nvPr/>
        </p:nvGrpSpPr>
        <p:grpSpPr bwMode="auto">
          <a:xfrm>
            <a:off x="2630700" y="4586939"/>
            <a:ext cx="899437" cy="642660"/>
            <a:chOff x="507" y="2604"/>
            <a:chExt cx="627" cy="448"/>
          </a:xfrm>
        </p:grpSpPr>
        <p:grpSp>
          <p:nvGrpSpPr>
            <p:cNvPr id="24735" name="Group 60"/>
            <p:cNvGrpSpPr>
              <a:grpSpLocks/>
            </p:cNvGrpSpPr>
            <p:nvPr/>
          </p:nvGrpSpPr>
          <p:grpSpPr bwMode="auto">
            <a:xfrm>
              <a:off x="910" y="2604"/>
              <a:ext cx="224" cy="224"/>
              <a:chOff x="910" y="2604"/>
              <a:chExt cx="224" cy="224"/>
            </a:xfrm>
          </p:grpSpPr>
          <p:sp>
            <p:nvSpPr>
              <p:cNvPr id="24739" name="Freeform 58"/>
              <p:cNvSpPr>
                <a:spLocks/>
              </p:cNvSpPr>
              <p:nvPr/>
            </p:nvSpPr>
            <p:spPr bwMode="auto">
              <a:xfrm>
                <a:off x="910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0" name="Freeform 59"/>
              <p:cNvSpPr>
                <a:spLocks/>
              </p:cNvSpPr>
              <p:nvPr/>
            </p:nvSpPr>
            <p:spPr bwMode="auto">
              <a:xfrm>
                <a:off x="910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36" name="Line 61"/>
            <p:cNvSpPr>
              <a:spLocks noChangeShapeType="1"/>
            </p:cNvSpPr>
            <p:nvPr/>
          </p:nvSpPr>
          <p:spPr bwMode="auto">
            <a:xfrm>
              <a:off x="770" y="2693"/>
              <a:ext cx="135" cy="1"/>
            </a:xfrm>
            <a:prstGeom prst="line">
              <a:avLst/>
            </a:prstGeom>
            <a:noFill/>
            <a:ln w="11113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7" name="Rectangle 62"/>
            <p:cNvSpPr>
              <a:spLocks noChangeArrowheads="1"/>
            </p:cNvSpPr>
            <p:nvPr/>
          </p:nvSpPr>
          <p:spPr bwMode="auto">
            <a:xfrm>
              <a:off x="507" y="2643"/>
              <a:ext cx="240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>
                  <a:solidFill>
                    <a:srgbClr val="000000"/>
                  </a:solidFill>
                </a:rPr>
                <a:t>DrPC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738" name="Line 63"/>
            <p:cNvSpPr>
              <a:spLocks noChangeShapeType="1"/>
            </p:cNvSpPr>
            <p:nvPr/>
          </p:nvSpPr>
          <p:spPr bwMode="auto">
            <a:xfrm>
              <a:off x="1022" y="2828"/>
              <a:ext cx="1" cy="22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02" name="Line 66"/>
          <p:cNvSpPr>
            <a:spLocks noChangeShapeType="1"/>
          </p:cNvSpPr>
          <p:nvPr/>
        </p:nvSpPr>
        <p:spPr bwMode="auto">
          <a:xfrm>
            <a:off x="4164190" y="3109394"/>
            <a:ext cx="192224" cy="963991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Line 67"/>
          <p:cNvSpPr>
            <a:spLocks noChangeShapeType="1"/>
          </p:cNvSpPr>
          <p:nvPr/>
        </p:nvSpPr>
        <p:spPr bwMode="auto">
          <a:xfrm flipH="1">
            <a:off x="5128180" y="3109394"/>
            <a:ext cx="192224" cy="963991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68"/>
          <p:cNvSpPr>
            <a:spLocks noChangeShapeType="1"/>
          </p:cNvSpPr>
          <p:nvPr/>
        </p:nvSpPr>
        <p:spPr bwMode="auto">
          <a:xfrm flipH="1">
            <a:off x="4742297" y="3109393"/>
            <a:ext cx="64552" cy="256778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Line 69"/>
          <p:cNvSpPr>
            <a:spLocks noChangeShapeType="1"/>
          </p:cNvSpPr>
          <p:nvPr/>
        </p:nvSpPr>
        <p:spPr bwMode="auto">
          <a:xfrm>
            <a:off x="4677745" y="3109393"/>
            <a:ext cx="64553" cy="256778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Line 70"/>
          <p:cNvSpPr>
            <a:spLocks noChangeShapeType="1"/>
          </p:cNvSpPr>
          <p:nvPr/>
        </p:nvSpPr>
        <p:spPr bwMode="auto">
          <a:xfrm>
            <a:off x="4356414" y="4057022"/>
            <a:ext cx="771766" cy="143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Line 71"/>
          <p:cNvSpPr>
            <a:spLocks noChangeShapeType="1"/>
          </p:cNvSpPr>
          <p:nvPr/>
        </p:nvSpPr>
        <p:spPr bwMode="auto">
          <a:xfrm>
            <a:off x="4164190" y="3109394"/>
            <a:ext cx="513554" cy="143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Line 72"/>
          <p:cNvSpPr>
            <a:spLocks noChangeShapeType="1"/>
          </p:cNvSpPr>
          <p:nvPr/>
        </p:nvSpPr>
        <p:spPr bwMode="auto">
          <a:xfrm>
            <a:off x="4806851" y="3109394"/>
            <a:ext cx="513554" cy="143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Rectangle 73"/>
          <p:cNvSpPr>
            <a:spLocks noChangeArrowheads="1"/>
          </p:cNvSpPr>
          <p:nvPr/>
        </p:nvSpPr>
        <p:spPr bwMode="auto">
          <a:xfrm>
            <a:off x="4501301" y="3314321"/>
            <a:ext cx="51937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</a:rPr>
              <a:t>ALU:</a:t>
            </a:r>
            <a:endParaRPr lang="en-US" dirty="0"/>
          </a:p>
        </p:txBody>
      </p:sp>
      <p:sp>
        <p:nvSpPr>
          <p:cNvPr id="24610" name="Rectangle 74"/>
          <p:cNvSpPr>
            <a:spLocks noChangeArrowheads="1"/>
          </p:cNvSpPr>
          <p:nvPr/>
        </p:nvSpPr>
        <p:spPr bwMode="auto">
          <a:xfrm>
            <a:off x="4501301" y="3539541"/>
            <a:ext cx="4360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00: ADD</a:t>
            </a:r>
            <a:endParaRPr lang="en-US"/>
          </a:p>
        </p:txBody>
      </p:sp>
      <p:sp>
        <p:nvSpPr>
          <p:cNvPr id="24611" name="Rectangle 75"/>
          <p:cNvSpPr>
            <a:spLocks noChangeArrowheads="1"/>
          </p:cNvSpPr>
          <p:nvPr/>
        </p:nvSpPr>
        <p:spPr bwMode="auto">
          <a:xfrm>
            <a:off x="4501301" y="3652867"/>
            <a:ext cx="51937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01: NAND</a:t>
            </a:r>
            <a:endParaRPr lang="en-US"/>
          </a:p>
        </p:txBody>
      </p:sp>
      <p:sp>
        <p:nvSpPr>
          <p:cNvPr id="24612" name="Rectangle 76"/>
          <p:cNvSpPr>
            <a:spLocks noChangeArrowheads="1"/>
          </p:cNvSpPr>
          <p:nvPr/>
        </p:nvSpPr>
        <p:spPr bwMode="auto">
          <a:xfrm>
            <a:off x="4501301" y="3766192"/>
            <a:ext cx="3013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10: A </a:t>
            </a:r>
            <a:endParaRPr lang="en-US" dirty="0"/>
          </a:p>
        </p:txBody>
      </p:sp>
      <p:sp>
        <p:nvSpPr>
          <p:cNvPr id="24613" name="Rectangle 77"/>
          <p:cNvSpPr>
            <a:spLocks noChangeArrowheads="1"/>
          </p:cNvSpPr>
          <p:nvPr/>
        </p:nvSpPr>
        <p:spPr bwMode="auto">
          <a:xfrm>
            <a:off x="4778160" y="3766192"/>
            <a:ext cx="3847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-</a:t>
            </a:r>
            <a:endParaRPr lang="en-US"/>
          </a:p>
        </p:txBody>
      </p:sp>
      <p:sp>
        <p:nvSpPr>
          <p:cNvPr id="24614" name="Rectangle 78"/>
          <p:cNvSpPr>
            <a:spLocks noChangeArrowheads="1"/>
          </p:cNvSpPr>
          <p:nvPr/>
        </p:nvSpPr>
        <p:spPr bwMode="auto">
          <a:xfrm>
            <a:off x="4845582" y="3766192"/>
            <a:ext cx="7694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24615" name="Rectangle 79"/>
          <p:cNvSpPr>
            <a:spLocks noChangeArrowheads="1"/>
          </p:cNvSpPr>
          <p:nvPr/>
        </p:nvSpPr>
        <p:spPr bwMode="auto">
          <a:xfrm>
            <a:off x="4501301" y="3883823"/>
            <a:ext cx="46487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11: A + 1</a:t>
            </a:r>
            <a:endParaRPr lang="en-US"/>
          </a:p>
        </p:txBody>
      </p:sp>
      <p:sp>
        <p:nvSpPr>
          <p:cNvPr id="24616" name="Line 80"/>
          <p:cNvSpPr>
            <a:spLocks noChangeShapeType="1"/>
          </p:cNvSpPr>
          <p:nvPr/>
        </p:nvSpPr>
        <p:spPr bwMode="auto">
          <a:xfrm>
            <a:off x="3907413" y="3430725"/>
            <a:ext cx="321330" cy="143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7" name="Rectangle 81"/>
          <p:cNvSpPr>
            <a:spLocks noChangeArrowheads="1"/>
          </p:cNvSpPr>
          <p:nvPr/>
        </p:nvSpPr>
        <p:spPr bwMode="auto">
          <a:xfrm>
            <a:off x="3601863" y="3358998"/>
            <a:ext cx="2666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 err="1">
                <a:solidFill>
                  <a:srgbClr val="008000"/>
                </a:solidFill>
              </a:rPr>
              <a:t>func</a:t>
            </a:r>
            <a:endParaRPr lang="en-US" sz="1100" dirty="0">
              <a:solidFill>
                <a:srgbClr val="008000"/>
              </a:solidFill>
            </a:endParaRPr>
          </a:p>
          <a:p>
            <a:r>
              <a:rPr lang="en-US" sz="1100" dirty="0">
                <a:solidFill>
                  <a:srgbClr val="008000"/>
                </a:solidFill>
              </a:rPr>
              <a:t>=11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4618" name="Line 82"/>
          <p:cNvSpPr>
            <a:spLocks noChangeShapeType="1"/>
          </p:cNvSpPr>
          <p:nvPr/>
        </p:nvSpPr>
        <p:spPr bwMode="auto">
          <a:xfrm>
            <a:off x="4036520" y="3303053"/>
            <a:ext cx="63119" cy="256777"/>
          </a:xfrm>
          <a:prstGeom prst="line">
            <a:avLst/>
          </a:prstGeom>
          <a:noFill/>
          <a:ln w="11113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9" name="Rectangle 83"/>
          <p:cNvSpPr>
            <a:spLocks noChangeArrowheads="1"/>
          </p:cNvSpPr>
          <p:nvPr/>
        </p:nvSpPr>
        <p:spPr bwMode="auto">
          <a:xfrm>
            <a:off x="3987746" y="3096484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24620" name="Line 84"/>
          <p:cNvSpPr>
            <a:spLocks noChangeShapeType="1"/>
          </p:cNvSpPr>
          <p:nvPr/>
        </p:nvSpPr>
        <p:spPr bwMode="auto">
          <a:xfrm flipV="1">
            <a:off x="4733691" y="4073385"/>
            <a:ext cx="1434" cy="51355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1" name="Line 85"/>
          <p:cNvSpPr>
            <a:spLocks noChangeShapeType="1"/>
          </p:cNvSpPr>
          <p:nvPr/>
        </p:nvSpPr>
        <p:spPr bwMode="auto">
          <a:xfrm flipV="1">
            <a:off x="3369472" y="1825508"/>
            <a:ext cx="1435" cy="321331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2" name="Line 86"/>
          <p:cNvSpPr>
            <a:spLocks noChangeShapeType="1"/>
          </p:cNvSpPr>
          <p:nvPr/>
        </p:nvSpPr>
        <p:spPr bwMode="auto">
          <a:xfrm flipV="1">
            <a:off x="6456538" y="1825508"/>
            <a:ext cx="1435" cy="96255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3" name="Line 87"/>
          <p:cNvSpPr>
            <a:spLocks noChangeShapeType="1"/>
          </p:cNvSpPr>
          <p:nvPr/>
        </p:nvSpPr>
        <p:spPr bwMode="auto">
          <a:xfrm>
            <a:off x="7568282" y="3044840"/>
            <a:ext cx="192224" cy="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4" name="Rectangle 88"/>
          <p:cNvSpPr>
            <a:spLocks noChangeArrowheads="1"/>
          </p:cNvSpPr>
          <p:nvPr/>
        </p:nvSpPr>
        <p:spPr bwMode="auto">
          <a:xfrm>
            <a:off x="7028907" y="2973116"/>
            <a:ext cx="50815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WrMEM</a:t>
            </a:r>
            <a:endParaRPr lang="en-US"/>
          </a:p>
        </p:txBody>
      </p:sp>
      <p:sp>
        <p:nvSpPr>
          <p:cNvPr id="24625" name="Line 89"/>
          <p:cNvSpPr>
            <a:spLocks noChangeShapeType="1"/>
          </p:cNvSpPr>
          <p:nvPr/>
        </p:nvSpPr>
        <p:spPr bwMode="auto">
          <a:xfrm flipV="1">
            <a:off x="4420968" y="2468168"/>
            <a:ext cx="1434" cy="641226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6" name="Line 90"/>
          <p:cNvSpPr>
            <a:spLocks noChangeShapeType="1"/>
          </p:cNvSpPr>
          <p:nvPr/>
        </p:nvSpPr>
        <p:spPr bwMode="auto">
          <a:xfrm flipV="1">
            <a:off x="5063628" y="2468168"/>
            <a:ext cx="1434" cy="641226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7" name="Line 91"/>
          <p:cNvSpPr>
            <a:spLocks noChangeShapeType="1"/>
          </p:cNvSpPr>
          <p:nvPr/>
        </p:nvSpPr>
        <p:spPr bwMode="auto">
          <a:xfrm flipV="1">
            <a:off x="3369472" y="2468168"/>
            <a:ext cx="1435" cy="211877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1" name="Line 92"/>
          <p:cNvSpPr>
            <a:spLocks noChangeShapeType="1"/>
          </p:cNvSpPr>
          <p:nvPr/>
        </p:nvSpPr>
        <p:spPr bwMode="auto">
          <a:xfrm flipV="1">
            <a:off x="4420968" y="1825508"/>
            <a:ext cx="1434" cy="321331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2" name="Line 93"/>
          <p:cNvSpPr>
            <a:spLocks noChangeShapeType="1"/>
          </p:cNvSpPr>
          <p:nvPr/>
        </p:nvSpPr>
        <p:spPr bwMode="auto">
          <a:xfrm flipV="1">
            <a:off x="5063628" y="1825508"/>
            <a:ext cx="1434" cy="321331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3" name="Line 94"/>
          <p:cNvSpPr>
            <a:spLocks noChangeShapeType="1"/>
          </p:cNvSpPr>
          <p:nvPr/>
        </p:nvSpPr>
        <p:spPr bwMode="auto">
          <a:xfrm flipV="1">
            <a:off x="8017284" y="1825508"/>
            <a:ext cx="1435" cy="321331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1" name="Line 95"/>
          <p:cNvSpPr>
            <a:spLocks noChangeShapeType="1"/>
          </p:cNvSpPr>
          <p:nvPr/>
        </p:nvSpPr>
        <p:spPr bwMode="auto">
          <a:xfrm flipV="1">
            <a:off x="8403167" y="1825508"/>
            <a:ext cx="1434" cy="96255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2" name="Rectangle 96"/>
          <p:cNvSpPr>
            <a:spLocks noChangeArrowheads="1"/>
          </p:cNvSpPr>
          <p:nvPr/>
        </p:nvSpPr>
        <p:spPr bwMode="auto">
          <a:xfrm>
            <a:off x="7860923" y="2845444"/>
            <a:ext cx="2981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24633" name="Rectangle 97"/>
          <p:cNvSpPr>
            <a:spLocks noChangeArrowheads="1"/>
          </p:cNvSpPr>
          <p:nvPr/>
        </p:nvSpPr>
        <p:spPr bwMode="auto">
          <a:xfrm>
            <a:off x="8348656" y="2845444"/>
            <a:ext cx="2132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Din</a:t>
            </a:r>
            <a:endParaRPr lang="en-US"/>
          </a:p>
        </p:txBody>
      </p:sp>
      <p:sp>
        <p:nvSpPr>
          <p:cNvPr id="24634" name="Rectangle 98"/>
          <p:cNvSpPr>
            <a:spLocks noChangeArrowheads="1"/>
          </p:cNvSpPr>
          <p:nvPr/>
        </p:nvSpPr>
        <p:spPr bwMode="auto">
          <a:xfrm>
            <a:off x="8097616" y="3872553"/>
            <a:ext cx="2981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Dout</a:t>
            </a:r>
            <a:endParaRPr lang="en-US"/>
          </a:p>
        </p:txBody>
      </p:sp>
      <p:grpSp>
        <p:nvGrpSpPr>
          <p:cNvPr id="24635" name="Group 101"/>
          <p:cNvGrpSpPr>
            <a:grpSpLocks/>
          </p:cNvGrpSpPr>
          <p:nvPr/>
        </p:nvGrpSpPr>
        <p:grpSpPr bwMode="auto">
          <a:xfrm>
            <a:off x="5968458" y="2686647"/>
            <a:ext cx="1002724" cy="1432919"/>
            <a:chOff x="2874" y="1350"/>
            <a:chExt cx="627" cy="896"/>
          </a:xfrm>
        </p:grpSpPr>
        <p:sp>
          <p:nvSpPr>
            <p:cNvPr id="24733" name="Rectangle 99"/>
            <p:cNvSpPr>
              <a:spLocks noChangeArrowheads="1"/>
            </p:cNvSpPr>
            <p:nvPr/>
          </p:nvSpPr>
          <p:spPr bwMode="auto">
            <a:xfrm>
              <a:off x="2874" y="1350"/>
              <a:ext cx="627" cy="8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4" name="Rectangle 100"/>
            <p:cNvSpPr>
              <a:spLocks noChangeArrowheads="1"/>
            </p:cNvSpPr>
            <p:nvPr/>
          </p:nvSpPr>
          <p:spPr bwMode="auto">
            <a:xfrm>
              <a:off x="2874" y="1350"/>
              <a:ext cx="627" cy="896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36" name="Rectangle 102"/>
          <p:cNvSpPr>
            <a:spLocks noChangeArrowheads="1"/>
          </p:cNvSpPr>
          <p:nvPr/>
        </p:nvSpPr>
        <p:spPr bwMode="auto">
          <a:xfrm>
            <a:off x="6027342" y="3092178"/>
            <a:ext cx="9233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</a:rPr>
              <a:t>registers</a:t>
            </a:r>
            <a:endParaRPr lang="en-US" dirty="0"/>
          </a:p>
        </p:txBody>
      </p:sp>
      <p:sp>
        <p:nvSpPr>
          <p:cNvPr id="24637" name="Rectangle 103"/>
          <p:cNvSpPr>
            <a:spLocks noChangeArrowheads="1"/>
          </p:cNvSpPr>
          <p:nvPr/>
        </p:nvSpPr>
        <p:spPr bwMode="auto">
          <a:xfrm>
            <a:off x="6272645" y="3323136"/>
            <a:ext cx="36548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16x</a:t>
            </a:r>
            <a:endParaRPr lang="en-US"/>
          </a:p>
        </p:txBody>
      </p:sp>
      <p:sp>
        <p:nvSpPr>
          <p:cNvPr id="24638" name="Rectangle 104"/>
          <p:cNvSpPr>
            <a:spLocks noChangeArrowheads="1"/>
          </p:cNvSpPr>
          <p:nvPr/>
        </p:nvSpPr>
        <p:spPr bwMode="auto">
          <a:xfrm>
            <a:off x="6129193" y="3554091"/>
            <a:ext cx="6924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32 bits</a:t>
            </a:r>
            <a:endParaRPr lang="en-US"/>
          </a:p>
        </p:txBody>
      </p:sp>
      <p:grpSp>
        <p:nvGrpSpPr>
          <p:cNvPr id="24639" name="Group 111"/>
          <p:cNvGrpSpPr>
            <a:grpSpLocks/>
          </p:cNvGrpSpPr>
          <p:nvPr/>
        </p:nvGrpSpPr>
        <p:grpSpPr bwMode="auto">
          <a:xfrm>
            <a:off x="5677599" y="4586939"/>
            <a:ext cx="939603" cy="642660"/>
            <a:chOff x="2631" y="2604"/>
            <a:chExt cx="655" cy="448"/>
          </a:xfrm>
        </p:grpSpPr>
        <p:grpSp>
          <p:nvGrpSpPr>
            <p:cNvPr id="24727" name="Group 107"/>
            <p:cNvGrpSpPr>
              <a:grpSpLocks/>
            </p:cNvGrpSpPr>
            <p:nvPr/>
          </p:nvGrpSpPr>
          <p:grpSpPr bwMode="auto">
            <a:xfrm>
              <a:off x="3062" y="2604"/>
              <a:ext cx="224" cy="224"/>
              <a:chOff x="3062" y="2604"/>
              <a:chExt cx="224" cy="224"/>
            </a:xfrm>
          </p:grpSpPr>
          <p:sp>
            <p:nvSpPr>
              <p:cNvPr id="24731" name="Freeform 105"/>
              <p:cNvSpPr>
                <a:spLocks/>
              </p:cNvSpPr>
              <p:nvPr/>
            </p:nvSpPr>
            <p:spPr bwMode="auto">
              <a:xfrm>
                <a:off x="306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2" name="Freeform 106"/>
              <p:cNvSpPr>
                <a:spLocks/>
              </p:cNvSpPr>
              <p:nvPr/>
            </p:nvSpPr>
            <p:spPr bwMode="auto">
              <a:xfrm>
                <a:off x="306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28" name="Line 108"/>
            <p:cNvSpPr>
              <a:spLocks noChangeShapeType="1"/>
            </p:cNvSpPr>
            <p:nvPr/>
          </p:nvSpPr>
          <p:spPr bwMode="auto">
            <a:xfrm>
              <a:off x="2964" y="269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9" name="Rectangle 109"/>
            <p:cNvSpPr>
              <a:spLocks noChangeArrowheads="1"/>
            </p:cNvSpPr>
            <p:nvPr/>
          </p:nvSpPr>
          <p:spPr bwMode="auto">
            <a:xfrm>
              <a:off x="2631" y="2643"/>
              <a:ext cx="317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>
                  <a:solidFill>
                    <a:srgbClr val="000000"/>
                  </a:solidFill>
                </a:rPr>
                <a:t>DrREG</a:t>
              </a:r>
              <a:endParaRPr lang="en-US" dirty="0"/>
            </a:p>
          </p:txBody>
        </p:sp>
        <p:sp>
          <p:nvSpPr>
            <p:cNvPr id="24730" name="Line 110"/>
            <p:cNvSpPr>
              <a:spLocks noChangeShapeType="1"/>
            </p:cNvSpPr>
            <p:nvPr/>
          </p:nvSpPr>
          <p:spPr bwMode="auto">
            <a:xfrm>
              <a:off x="3174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40" name="Line 112"/>
          <p:cNvSpPr>
            <a:spLocks noChangeShapeType="1"/>
          </p:cNvSpPr>
          <p:nvPr/>
        </p:nvSpPr>
        <p:spPr bwMode="auto">
          <a:xfrm flipV="1">
            <a:off x="6456538" y="4073385"/>
            <a:ext cx="1435" cy="513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1" name="Rectangle 113"/>
          <p:cNvSpPr>
            <a:spLocks noChangeArrowheads="1"/>
          </p:cNvSpPr>
          <p:nvPr/>
        </p:nvSpPr>
        <p:spPr bwMode="auto">
          <a:xfrm>
            <a:off x="6366163" y="2706904"/>
            <a:ext cx="2132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Din</a:t>
            </a:r>
            <a:endParaRPr lang="en-US" dirty="0"/>
          </a:p>
        </p:txBody>
      </p:sp>
      <p:sp>
        <p:nvSpPr>
          <p:cNvPr id="24642" name="Rectangle 114"/>
          <p:cNvSpPr>
            <a:spLocks noChangeArrowheads="1"/>
          </p:cNvSpPr>
          <p:nvPr/>
        </p:nvSpPr>
        <p:spPr bwMode="auto">
          <a:xfrm>
            <a:off x="6324563" y="3872553"/>
            <a:ext cx="2981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Dout</a:t>
            </a:r>
            <a:endParaRPr lang="en-US"/>
          </a:p>
        </p:txBody>
      </p:sp>
      <p:sp>
        <p:nvSpPr>
          <p:cNvPr id="24645" name="Rectangle 117"/>
          <p:cNvSpPr>
            <a:spLocks noChangeArrowheads="1"/>
          </p:cNvSpPr>
          <p:nvPr/>
        </p:nvSpPr>
        <p:spPr bwMode="auto">
          <a:xfrm>
            <a:off x="5785185" y="322559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24646" name="Rectangle 118"/>
          <p:cNvSpPr>
            <a:spLocks noChangeArrowheads="1"/>
          </p:cNvSpPr>
          <p:nvPr/>
        </p:nvSpPr>
        <p:spPr bwMode="auto">
          <a:xfrm>
            <a:off x="5337619" y="3486671"/>
            <a:ext cx="36067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regno</a:t>
            </a:r>
            <a:endParaRPr lang="en-US" dirty="0"/>
          </a:p>
        </p:txBody>
      </p:sp>
      <p:grpSp>
        <p:nvGrpSpPr>
          <p:cNvPr id="24649" name="Group 127"/>
          <p:cNvGrpSpPr>
            <a:grpSpLocks/>
          </p:cNvGrpSpPr>
          <p:nvPr/>
        </p:nvGrpSpPr>
        <p:grpSpPr bwMode="auto">
          <a:xfrm>
            <a:off x="8549487" y="2146838"/>
            <a:ext cx="1047192" cy="338544"/>
            <a:chOff x="4633" y="903"/>
            <a:chExt cx="730" cy="236"/>
          </a:xfrm>
        </p:grpSpPr>
        <p:grpSp>
          <p:nvGrpSpPr>
            <p:cNvPr id="24721" name="Group 123"/>
            <p:cNvGrpSpPr>
              <a:grpSpLocks/>
            </p:cNvGrpSpPr>
            <p:nvPr/>
          </p:nvGrpSpPr>
          <p:grpSpPr bwMode="auto">
            <a:xfrm>
              <a:off x="5004" y="903"/>
              <a:ext cx="359" cy="224"/>
              <a:chOff x="5004" y="903"/>
              <a:chExt cx="359" cy="224"/>
            </a:xfrm>
          </p:grpSpPr>
          <p:sp>
            <p:nvSpPr>
              <p:cNvPr id="24725" name="Rectangle 121"/>
              <p:cNvSpPr>
                <a:spLocks noChangeArrowheads="1"/>
              </p:cNvSpPr>
              <p:nvPr/>
            </p:nvSpPr>
            <p:spPr bwMode="auto">
              <a:xfrm>
                <a:off x="5004" y="903"/>
                <a:ext cx="359" cy="2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6" name="Rectangle 122"/>
              <p:cNvSpPr>
                <a:spLocks noChangeArrowheads="1"/>
              </p:cNvSpPr>
              <p:nvPr/>
            </p:nvSpPr>
            <p:spPr bwMode="auto">
              <a:xfrm>
                <a:off x="5004" y="903"/>
                <a:ext cx="359" cy="224"/>
              </a:xfrm>
              <a:prstGeom prst="rect">
                <a:avLst/>
              </a:pr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22" name="Rectangle 124"/>
            <p:cNvSpPr>
              <a:spLocks noChangeArrowheads="1"/>
            </p:cNvSpPr>
            <p:nvPr/>
          </p:nvSpPr>
          <p:spPr bwMode="auto">
            <a:xfrm>
              <a:off x="5109" y="935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0000"/>
                  </a:solidFill>
                </a:rPr>
                <a:t>IR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723" name="Line 125"/>
            <p:cNvSpPr>
              <a:spLocks noChangeShapeType="1"/>
            </p:cNvSpPr>
            <p:nvPr/>
          </p:nvSpPr>
          <p:spPr bwMode="auto">
            <a:xfrm>
              <a:off x="4870" y="992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4" name="Rectangle 126"/>
            <p:cNvSpPr>
              <a:spLocks noChangeArrowheads="1"/>
            </p:cNvSpPr>
            <p:nvPr/>
          </p:nvSpPr>
          <p:spPr bwMode="auto">
            <a:xfrm>
              <a:off x="4633" y="942"/>
              <a:ext cx="20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/>
                <a:t>LdIR</a:t>
              </a:r>
              <a:endParaRPr lang="en-US" dirty="0"/>
            </a:p>
          </p:txBody>
        </p:sp>
      </p:grpSp>
      <p:sp>
        <p:nvSpPr>
          <p:cNvPr id="24650" name="Line 128"/>
          <p:cNvSpPr>
            <a:spLocks noChangeShapeType="1"/>
          </p:cNvSpPr>
          <p:nvPr/>
        </p:nvSpPr>
        <p:spPr bwMode="auto">
          <a:xfrm flipV="1">
            <a:off x="9301169" y="1825508"/>
            <a:ext cx="1434" cy="321331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135"/>
          <p:cNvGrpSpPr>
            <a:grpSpLocks/>
          </p:cNvGrpSpPr>
          <p:nvPr/>
        </p:nvGrpSpPr>
        <p:grpSpPr bwMode="auto">
          <a:xfrm>
            <a:off x="2883173" y="6064478"/>
            <a:ext cx="1024240" cy="319895"/>
            <a:chOff x="683" y="3634"/>
            <a:chExt cx="714" cy="223"/>
          </a:xfrm>
        </p:grpSpPr>
        <p:grpSp>
          <p:nvGrpSpPr>
            <p:cNvPr id="24715" name="Group 131"/>
            <p:cNvGrpSpPr>
              <a:grpSpLocks/>
            </p:cNvGrpSpPr>
            <p:nvPr/>
          </p:nvGrpSpPr>
          <p:grpSpPr bwMode="auto">
            <a:xfrm>
              <a:off x="1039" y="3634"/>
              <a:ext cx="358" cy="223"/>
              <a:chOff x="1039" y="3634"/>
              <a:chExt cx="358" cy="223"/>
            </a:xfrm>
          </p:grpSpPr>
          <p:sp>
            <p:nvSpPr>
              <p:cNvPr id="24719" name="Rectangle 129"/>
              <p:cNvSpPr>
                <a:spLocks noChangeArrowheads="1"/>
              </p:cNvSpPr>
              <p:nvPr/>
            </p:nvSpPr>
            <p:spPr bwMode="auto">
              <a:xfrm>
                <a:off x="1039" y="3634"/>
                <a:ext cx="358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0" name="Rectangle 130"/>
              <p:cNvSpPr>
                <a:spLocks noChangeArrowheads="1"/>
              </p:cNvSpPr>
              <p:nvPr/>
            </p:nvSpPr>
            <p:spPr bwMode="auto">
              <a:xfrm>
                <a:off x="1039" y="3634"/>
                <a:ext cx="358" cy="223"/>
              </a:xfrm>
              <a:prstGeom prst="rect">
                <a:avLst/>
              </a:pr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16" name="Rectangle 132"/>
            <p:cNvSpPr>
              <a:spLocks noChangeArrowheads="1"/>
            </p:cNvSpPr>
            <p:nvPr/>
          </p:nvSpPr>
          <p:spPr bwMode="auto">
            <a:xfrm>
              <a:off x="1173" y="3648"/>
              <a:ext cx="1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0000"/>
                  </a:solidFill>
                </a:rPr>
                <a:t>Z</a:t>
              </a:r>
              <a:endParaRPr lang="en-US" dirty="0"/>
            </a:p>
          </p:txBody>
        </p:sp>
        <p:sp>
          <p:nvSpPr>
            <p:cNvPr id="24717" name="Line 133"/>
            <p:cNvSpPr>
              <a:spLocks noChangeShapeType="1"/>
            </p:cNvSpPr>
            <p:nvPr/>
          </p:nvSpPr>
          <p:spPr bwMode="auto">
            <a:xfrm>
              <a:off x="905" y="372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8" name="Rectangle 134"/>
            <p:cNvSpPr>
              <a:spLocks noChangeArrowheads="1"/>
            </p:cNvSpPr>
            <p:nvPr/>
          </p:nvSpPr>
          <p:spPr bwMode="auto">
            <a:xfrm>
              <a:off x="683" y="3675"/>
              <a:ext cx="170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LdZ</a:t>
              </a:r>
              <a:endParaRPr lang="en-US"/>
            </a:p>
          </p:txBody>
        </p:sp>
      </p:grpSp>
      <p:grpSp>
        <p:nvGrpSpPr>
          <p:cNvPr id="22" name="Group 138"/>
          <p:cNvGrpSpPr>
            <a:grpSpLocks/>
          </p:cNvGrpSpPr>
          <p:nvPr/>
        </p:nvGrpSpPr>
        <p:grpSpPr bwMode="auto">
          <a:xfrm>
            <a:off x="3393858" y="5486378"/>
            <a:ext cx="513554" cy="321331"/>
            <a:chOff x="1039" y="3231"/>
            <a:chExt cx="358" cy="224"/>
          </a:xfrm>
        </p:grpSpPr>
        <p:sp>
          <p:nvSpPr>
            <p:cNvPr id="24713" name="Rectangle 136"/>
            <p:cNvSpPr>
              <a:spLocks noChangeArrowheads="1"/>
            </p:cNvSpPr>
            <p:nvPr/>
          </p:nvSpPr>
          <p:spPr bwMode="auto">
            <a:xfrm>
              <a:off x="1039" y="3231"/>
              <a:ext cx="35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4" name="Rectangle 137"/>
            <p:cNvSpPr>
              <a:spLocks noChangeArrowheads="1"/>
            </p:cNvSpPr>
            <p:nvPr/>
          </p:nvSpPr>
          <p:spPr bwMode="auto">
            <a:xfrm>
              <a:off x="1039" y="3231"/>
              <a:ext cx="358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36" name="Rectangle 139"/>
          <p:cNvSpPr>
            <a:spLocks noChangeArrowheads="1"/>
          </p:cNvSpPr>
          <p:nvPr/>
        </p:nvSpPr>
        <p:spPr bwMode="auto">
          <a:xfrm>
            <a:off x="3468454" y="5486101"/>
            <a:ext cx="42800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 dirty="0">
                <a:solidFill>
                  <a:srgbClr val="000000"/>
                </a:solidFill>
              </a:rPr>
              <a:t>=0?</a:t>
            </a:r>
            <a:endParaRPr lang="en-US" dirty="0"/>
          </a:p>
        </p:txBody>
      </p:sp>
      <p:sp>
        <p:nvSpPr>
          <p:cNvPr id="24654" name="Line 140"/>
          <p:cNvSpPr>
            <a:spLocks noChangeShapeType="1"/>
          </p:cNvSpPr>
          <p:nvPr/>
        </p:nvSpPr>
        <p:spPr bwMode="auto">
          <a:xfrm flipV="1">
            <a:off x="3650637" y="5229599"/>
            <a:ext cx="1435" cy="256778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8" name="Line 141"/>
          <p:cNvSpPr>
            <a:spLocks noChangeShapeType="1"/>
          </p:cNvSpPr>
          <p:nvPr/>
        </p:nvSpPr>
        <p:spPr bwMode="auto">
          <a:xfrm>
            <a:off x="3650637" y="5807707"/>
            <a:ext cx="1435" cy="25677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9" name="Line 142"/>
          <p:cNvSpPr>
            <a:spLocks noChangeShapeType="1"/>
          </p:cNvSpPr>
          <p:nvPr/>
        </p:nvSpPr>
        <p:spPr bwMode="auto">
          <a:xfrm>
            <a:off x="3650637" y="6384379"/>
            <a:ext cx="1435" cy="2582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0" name="Freeform 143"/>
          <p:cNvSpPr>
            <a:spLocks noEditPoints="1"/>
          </p:cNvSpPr>
          <p:nvPr/>
        </p:nvSpPr>
        <p:spPr bwMode="auto">
          <a:xfrm>
            <a:off x="3650637" y="6609598"/>
            <a:ext cx="850664" cy="64553"/>
          </a:xfrm>
          <a:custGeom>
            <a:avLst/>
            <a:gdLst>
              <a:gd name="T0" fmla="*/ 0 w 1656"/>
              <a:gd name="T1" fmla="*/ 2147483647 h 45"/>
              <a:gd name="T2" fmla="*/ 2147483647 w 1656"/>
              <a:gd name="T3" fmla="*/ 2147483647 h 45"/>
              <a:gd name="T4" fmla="*/ 2147483647 w 1656"/>
              <a:gd name="T5" fmla="*/ 2147483647 h 45"/>
              <a:gd name="T6" fmla="*/ 0 w 1656"/>
              <a:gd name="T7" fmla="*/ 2147483647 h 45"/>
              <a:gd name="T8" fmla="*/ 0 w 1656"/>
              <a:gd name="T9" fmla="*/ 2147483647 h 45"/>
              <a:gd name="T10" fmla="*/ 2147483647 w 1656"/>
              <a:gd name="T11" fmla="*/ 0 h 45"/>
              <a:gd name="T12" fmla="*/ 2147483647 w 1656"/>
              <a:gd name="T13" fmla="*/ 2147483647 h 45"/>
              <a:gd name="T14" fmla="*/ 2147483647 w 1656"/>
              <a:gd name="T15" fmla="*/ 2147483647 h 45"/>
              <a:gd name="T16" fmla="*/ 2147483647 w 1656"/>
              <a:gd name="T17" fmla="*/ 0 h 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56"/>
              <a:gd name="T28" fmla="*/ 0 h 45"/>
              <a:gd name="T29" fmla="*/ 1656 w 1656"/>
              <a:gd name="T30" fmla="*/ 45 h 4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56" h="45">
                <a:moveTo>
                  <a:pt x="0" y="19"/>
                </a:moveTo>
                <a:lnTo>
                  <a:pt x="1619" y="19"/>
                </a:lnTo>
                <a:lnTo>
                  <a:pt x="1619" y="26"/>
                </a:lnTo>
                <a:lnTo>
                  <a:pt x="0" y="26"/>
                </a:lnTo>
                <a:lnTo>
                  <a:pt x="0" y="19"/>
                </a:lnTo>
                <a:close/>
                <a:moveTo>
                  <a:pt x="1612" y="0"/>
                </a:moveTo>
                <a:lnTo>
                  <a:pt x="1656" y="23"/>
                </a:lnTo>
                <a:lnTo>
                  <a:pt x="1612" y="45"/>
                </a:lnTo>
                <a:lnTo>
                  <a:pt x="1612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1" name="Line 154"/>
          <p:cNvSpPr>
            <a:spLocks noChangeShapeType="1"/>
          </p:cNvSpPr>
          <p:nvPr/>
        </p:nvSpPr>
        <p:spPr bwMode="auto">
          <a:xfrm flipV="1">
            <a:off x="7889612" y="2595839"/>
            <a:ext cx="192224" cy="6455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2" name="Rectangle 155"/>
          <p:cNvSpPr>
            <a:spLocks noChangeArrowheads="1"/>
          </p:cNvSpPr>
          <p:nvPr/>
        </p:nvSpPr>
        <p:spPr bwMode="auto">
          <a:xfrm>
            <a:off x="7650049" y="2582930"/>
            <a:ext cx="1859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32</a:t>
            </a:r>
            <a:endParaRPr lang="en-US"/>
          </a:p>
        </p:txBody>
      </p:sp>
      <p:grpSp>
        <p:nvGrpSpPr>
          <p:cNvPr id="24670" name="Group 162"/>
          <p:cNvGrpSpPr>
            <a:grpSpLocks/>
          </p:cNvGrpSpPr>
          <p:nvPr/>
        </p:nvGrpSpPr>
        <p:grpSpPr bwMode="auto">
          <a:xfrm>
            <a:off x="8611171" y="4586938"/>
            <a:ext cx="918087" cy="642660"/>
            <a:chOff x="4676" y="2604"/>
            <a:chExt cx="640" cy="448"/>
          </a:xfrm>
        </p:grpSpPr>
        <p:grpSp>
          <p:nvGrpSpPr>
            <p:cNvPr id="24707" name="Group 158"/>
            <p:cNvGrpSpPr>
              <a:grpSpLocks/>
            </p:cNvGrpSpPr>
            <p:nvPr/>
          </p:nvGrpSpPr>
          <p:grpSpPr bwMode="auto">
            <a:xfrm>
              <a:off x="5092" y="2604"/>
              <a:ext cx="224" cy="224"/>
              <a:chOff x="5092" y="2604"/>
              <a:chExt cx="224" cy="224"/>
            </a:xfrm>
          </p:grpSpPr>
          <p:sp>
            <p:nvSpPr>
              <p:cNvPr id="24711" name="Freeform 156"/>
              <p:cNvSpPr>
                <a:spLocks/>
              </p:cNvSpPr>
              <p:nvPr/>
            </p:nvSpPr>
            <p:spPr bwMode="auto">
              <a:xfrm>
                <a:off x="509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2" name="Freeform 157"/>
              <p:cNvSpPr>
                <a:spLocks/>
              </p:cNvSpPr>
              <p:nvPr/>
            </p:nvSpPr>
            <p:spPr bwMode="auto">
              <a:xfrm>
                <a:off x="509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08" name="Line 159"/>
            <p:cNvSpPr>
              <a:spLocks noChangeShapeType="1"/>
            </p:cNvSpPr>
            <p:nvPr/>
          </p:nvSpPr>
          <p:spPr bwMode="auto">
            <a:xfrm>
              <a:off x="4994" y="269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9" name="Rectangle 160"/>
            <p:cNvSpPr>
              <a:spLocks noChangeArrowheads="1"/>
            </p:cNvSpPr>
            <p:nvPr/>
          </p:nvSpPr>
          <p:spPr bwMode="auto">
            <a:xfrm>
              <a:off x="4676" y="2643"/>
              <a:ext cx="30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DrOFF</a:t>
              </a:r>
              <a:endParaRPr lang="en-US"/>
            </a:p>
          </p:txBody>
        </p:sp>
        <p:sp>
          <p:nvSpPr>
            <p:cNvPr id="24710" name="Line 161"/>
            <p:cNvSpPr>
              <a:spLocks noChangeShapeType="1"/>
            </p:cNvSpPr>
            <p:nvPr/>
          </p:nvSpPr>
          <p:spPr bwMode="auto">
            <a:xfrm>
              <a:off x="5204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71" name="Group 165"/>
          <p:cNvGrpSpPr>
            <a:grpSpLocks/>
          </p:cNvGrpSpPr>
          <p:nvPr/>
        </p:nvGrpSpPr>
        <p:grpSpPr bwMode="auto">
          <a:xfrm>
            <a:off x="9051221" y="3944279"/>
            <a:ext cx="646963" cy="321331"/>
            <a:chOff x="5023" y="2156"/>
            <a:chExt cx="358" cy="224"/>
          </a:xfrm>
        </p:grpSpPr>
        <p:sp>
          <p:nvSpPr>
            <p:cNvPr id="24705" name="Rectangle 163"/>
            <p:cNvSpPr>
              <a:spLocks noChangeArrowheads="1"/>
            </p:cNvSpPr>
            <p:nvPr/>
          </p:nvSpPr>
          <p:spPr bwMode="auto">
            <a:xfrm>
              <a:off x="5023" y="2156"/>
              <a:ext cx="35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6" name="Rectangle 164"/>
            <p:cNvSpPr>
              <a:spLocks noChangeArrowheads="1"/>
            </p:cNvSpPr>
            <p:nvPr/>
          </p:nvSpPr>
          <p:spPr bwMode="auto">
            <a:xfrm>
              <a:off x="5023" y="2156"/>
              <a:ext cx="358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72" name="Rectangle 166"/>
          <p:cNvSpPr>
            <a:spLocks noChangeArrowheads="1"/>
          </p:cNvSpPr>
          <p:nvPr/>
        </p:nvSpPr>
        <p:spPr bwMode="auto">
          <a:xfrm>
            <a:off x="9197678" y="3915382"/>
            <a:ext cx="3061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sign</a:t>
            </a:r>
            <a:endParaRPr lang="en-US" dirty="0"/>
          </a:p>
        </p:txBody>
      </p:sp>
      <p:sp>
        <p:nvSpPr>
          <p:cNvPr id="24673" name="Rectangle 167"/>
          <p:cNvSpPr>
            <a:spLocks noChangeArrowheads="1"/>
          </p:cNvSpPr>
          <p:nvPr/>
        </p:nvSpPr>
        <p:spPr bwMode="auto">
          <a:xfrm>
            <a:off x="9110172" y="4058833"/>
            <a:ext cx="50174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extend</a:t>
            </a:r>
            <a:endParaRPr lang="en-US" dirty="0"/>
          </a:p>
        </p:txBody>
      </p:sp>
      <p:sp>
        <p:nvSpPr>
          <p:cNvPr id="24674" name="Line 168"/>
          <p:cNvSpPr>
            <a:spLocks noChangeShapeType="1"/>
          </p:cNvSpPr>
          <p:nvPr/>
        </p:nvSpPr>
        <p:spPr bwMode="auto">
          <a:xfrm flipV="1">
            <a:off x="9368592" y="4265609"/>
            <a:ext cx="1435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5" name="Line 169"/>
          <p:cNvSpPr>
            <a:spLocks noChangeShapeType="1"/>
          </p:cNvSpPr>
          <p:nvPr/>
        </p:nvSpPr>
        <p:spPr bwMode="auto">
          <a:xfrm flipV="1">
            <a:off x="9365723" y="3622949"/>
            <a:ext cx="1435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6" name="Line 170"/>
          <p:cNvSpPr>
            <a:spLocks noChangeShapeType="1"/>
          </p:cNvSpPr>
          <p:nvPr/>
        </p:nvSpPr>
        <p:spPr bwMode="auto">
          <a:xfrm flipV="1">
            <a:off x="9301169" y="2468169"/>
            <a:ext cx="1434" cy="31989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7" name="Rectangle 171"/>
          <p:cNvSpPr>
            <a:spLocks noChangeArrowheads="1"/>
          </p:cNvSpPr>
          <p:nvPr/>
        </p:nvSpPr>
        <p:spPr bwMode="auto">
          <a:xfrm>
            <a:off x="9063042" y="2839706"/>
            <a:ext cx="63158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IR[31..0]</a:t>
            </a:r>
            <a:endParaRPr lang="en-US" dirty="0"/>
          </a:p>
        </p:txBody>
      </p:sp>
      <p:sp>
        <p:nvSpPr>
          <p:cNvPr id="24678" name="Line 172"/>
          <p:cNvSpPr>
            <a:spLocks noChangeShapeType="1"/>
          </p:cNvSpPr>
          <p:nvPr/>
        </p:nvSpPr>
        <p:spPr bwMode="auto">
          <a:xfrm flipV="1">
            <a:off x="9238051" y="3752054"/>
            <a:ext cx="192224" cy="6455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9" name="Rectangle 173"/>
          <p:cNvSpPr>
            <a:spLocks noChangeArrowheads="1"/>
          </p:cNvSpPr>
          <p:nvPr/>
        </p:nvSpPr>
        <p:spPr bwMode="auto">
          <a:xfrm>
            <a:off x="8995619" y="3739145"/>
            <a:ext cx="1859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20</a:t>
            </a:r>
            <a:endParaRPr lang="en-US"/>
          </a:p>
        </p:txBody>
      </p:sp>
      <p:sp>
        <p:nvSpPr>
          <p:cNvPr id="24680" name="Rectangle 174"/>
          <p:cNvSpPr>
            <a:spLocks noChangeArrowheads="1"/>
          </p:cNvSpPr>
          <p:nvPr/>
        </p:nvSpPr>
        <p:spPr bwMode="auto">
          <a:xfrm>
            <a:off x="9124726" y="3414945"/>
            <a:ext cx="63158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IR[19..0]</a:t>
            </a:r>
            <a:endParaRPr lang="en-US"/>
          </a:p>
        </p:txBody>
      </p:sp>
      <p:sp>
        <p:nvSpPr>
          <p:cNvPr id="19581" name="Line 192"/>
          <p:cNvSpPr>
            <a:spLocks noChangeShapeType="1"/>
          </p:cNvSpPr>
          <p:nvPr/>
        </p:nvSpPr>
        <p:spPr bwMode="auto">
          <a:xfrm flipV="1">
            <a:off x="3586083" y="5870825"/>
            <a:ext cx="193658" cy="6455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2" name="Line 193"/>
          <p:cNvSpPr>
            <a:spLocks noChangeShapeType="1"/>
          </p:cNvSpPr>
          <p:nvPr/>
        </p:nvSpPr>
        <p:spPr bwMode="auto">
          <a:xfrm flipV="1">
            <a:off x="3586083" y="6448933"/>
            <a:ext cx="193658" cy="6455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3" name="Rectangle 194"/>
          <p:cNvSpPr>
            <a:spLocks noChangeArrowheads="1"/>
          </p:cNvSpPr>
          <p:nvPr/>
        </p:nvSpPr>
        <p:spPr bwMode="auto">
          <a:xfrm>
            <a:off x="3452673" y="5856481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9584" name="Rectangle 195"/>
          <p:cNvSpPr>
            <a:spLocks noChangeArrowheads="1"/>
          </p:cNvSpPr>
          <p:nvPr/>
        </p:nvSpPr>
        <p:spPr bwMode="auto">
          <a:xfrm>
            <a:off x="3472756" y="6436022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ifetch3 (end of clock 3)</a:t>
            </a:r>
          </a:p>
        </p:txBody>
      </p:sp>
      <p:sp>
        <p:nvSpPr>
          <p:cNvPr id="202" name="Rectangle 187"/>
          <p:cNvSpPr>
            <a:spLocks noChangeArrowheads="1"/>
          </p:cNvSpPr>
          <p:nvPr/>
        </p:nvSpPr>
        <p:spPr bwMode="auto">
          <a:xfrm>
            <a:off x="4840370" y="6228043"/>
            <a:ext cx="5334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IR[3..0]</a:t>
            </a:r>
            <a:endParaRPr lang="en-US" dirty="0"/>
          </a:p>
        </p:txBody>
      </p:sp>
      <p:sp>
        <p:nvSpPr>
          <p:cNvPr id="203" name="Rectangle 188"/>
          <p:cNvSpPr>
            <a:spLocks noChangeArrowheads="1"/>
          </p:cNvSpPr>
          <p:nvPr/>
        </p:nvSpPr>
        <p:spPr bwMode="auto">
          <a:xfrm>
            <a:off x="4656220" y="5924410"/>
            <a:ext cx="717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IR[23..20]</a:t>
            </a:r>
            <a:endParaRPr lang="en-US" dirty="0"/>
          </a:p>
        </p:txBody>
      </p:sp>
      <p:sp>
        <p:nvSpPr>
          <p:cNvPr id="204" name="Rectangle 189"/>
          <p:cNvSpPr>
            <a:spLocks noChangeArrowheads="1"/>
          </p:cNvSpPr>
          <p:nvPr/>
        </p:nvSpPr>
        <p:spPr bwMode="auto">
          <a:xfrm>
            <a:off x="4656220" y="5565087"/>
            <a:ext cx="717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IR[27..24]</a:t>
            </a:r>
            <a:endParaRPr lang="en-US" dirty="0"/>
          </a:p>
        </p:txBody>
      </p:sp>
      <p:sp>
        <p:nvSpPr>
          <p:cNvPr id="206" name="Freeform 191"/>
          <p:cNvSpPr>
            <a:spLocks noEditPoints="1"/>
          </p:cNvSpPr>
          <p:nvPr/>
        </p:nvSpPr>
        <p:spPr bwMode="auto">
          <a:xfrm>
            <a:off x="5518234" y="6275669"/>
            <a:ext cx="496887" cy="79375"/>
          </a:xfrm>
          <a:custGeom>
            <a:avLst/>
            <a:gdLst>
              <a:gd name="T0" fmla="*/ 0 w 313"/>
              <a:gd name="T1" fmla="*/ 2147483647 h 50"/>
              <a:gd name="T2" fmla="*/ 2147483647 w 313"/>
              <a:gd name="T3" fmla="*/ 2147483647 h 50"/>
              <a:gd name="T4" fmla="*/ 2147483647 w 313"/>
              <a:gd name="T5" fmla="*/ 2147483647 h 50"/>
              <a:gd name="T6" fmla="*/ 0 w 313"/>
              <a:gd name="T7" fmla="*/ 2147483647 h 50"/>
              <a:gd name="T8" fmla="*/ 0 w 313"/>
              <a:gd name="T9" fmla="*/ 2147483647 h 50"/>
              <a:gd name="T10" fmla="*/ 2147483647 w 313"/>
              <a:gd name="T11" fmla="*/ 0 h 50"/>
              <a:gd name="T12" fmla="*/ 2147483647 w 313"/>
              <a:gd name="T13" fmla="*/ 2147483647 h 50"/>
              <a:gd name="T14" fmla="*/ 2147483647 w 313"/>
              <a:gd name="T15" fmla="*/ 2147483647 h 50"/>
              <a:gd name="T16" fmla="*/ 2147483647 w 313"/>
              <a:gd name="T17" fmla="*/ 0 h 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50"/>
              <a:gd name="T29" fmla="*/ 313 w 313"/>
              <a:gd name="T30" fmla="*/ 50 h 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50">
                <a:moveTo>
                  <a:pt x="0" y="17"/>
                </a:moveTo>
                <a:lnTo>
                  <a:pt x="271" y="17"/>
                </a:lnTo>
                <a:lnTo>
                  <a:pt x="271" y="34"/>
                </a:lnTo>
                <a:lnTo>
                  <a:pt x="0" y="34"/>
                </a:lnTo>
                <a:lnTo>
                  <a:pt x="0" y="17"/>
                </a:lnTo>
                <a:close/>
                <a:moveTo>
                  <a:pt x="263" y="0"/>
                </a:moveTo>
                <a:lnTo>
                  <a:pt x="313" y="25"/>
                </a:lnTo>
                <a:lnTo>
                  <a:pt x="263" y="50"/>
                </a:lnTo>
                <a:lnTo>
                  <a:pt x="26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" name="Freeform 192"/>
          <p:cNvSpPr>
            <a:spLocks noEditPoints="1"/>
          </p:cNvSpPr>
          <p:nvPr/>
        </p:nvSpPr>
        <p:spPr bwMode="auto">
          <a:xfrm>
            <a:off x="5518234" y="5970447"/>
            <a:ext cx="496887" cy="79375"/>
          </a:xfrm>
          <a:custGeom>
            <a:avLst/>
            <a:gdLst>
              <a:gd name="T0" fmla="*/ 0 w 313"/>
              <a:gd name="T1" fmla="*/ 2147483647 h 50"/>
              <a:gd name="T2" fmla="*/ 2147483647 w 313"/>
              <a:gd name="T3" fmla="*/ 2147483647 h 50"/>
              <a:gd name="T4" fmla="*/ 2147483647 w 313"/>
              <a:gd name="T5" fmla="*/ 2147483647 h 50"/>
              <a:gd name="T6" fmla="*/ 0 w 313"/>
              <a:gd name="T7" fmla="*/ 2147483647 h 50"/>
              <a:gd name="T8" fmla="*/ 0 w 313"/>
              <a:gd name="T9" fmla="*/ 2147483647 h 50"/>
              <a:gd name="T10" fmla="*/ 2147483647 w 313"/>
              <a:gd name="T11" fmla="*/ 0 h 50"/>
              <a:gd name="T12" fmla="*/ 2147483647 w 313"/>
              <a:gd name="T13" fmla="*/ 2147483647 h 50"/>
              <a:gd name="T14" fmla="*/ 2147483647 w 313"/>
              <a:gd name="T15" fmla="*/ 2147483647 h 50"/>
              <a:gd name="T16" fmla="*/ 2147483647 w 313"/>
              <a:gd name="T17" fmla="*/ 0 h 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50"/>
              <a:gd name="T29" fmla="*/ 313 w 313"/>
              <a:gd name="T30" fmla="*/ 50 h 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50">
                <a:moveTo>
                  <a:pt x="0" y="17"/>
                </a:moveTo>
                <a:lnTo>
                  <a:pt x="271" y="17"/>
                </a:lnTo>
                <a:lnTo>
                  <a:pt x="271" y="33"/>
                </a:lnTo>
                <a:lnTo>
                  <a:pt x="0" y="33"/>
                </a:lnTo>
                <a:lnTo>
                  <a:pt x="0" y="17"/>
                </a:lnTo>
                <a:close/>
                <a:moveTo>
                  <a:pt x="263" y="0"/>
                </a:moveTo>
                <a:lnTo>
                  <a:pt x="313" y="25"/>
                </a:lnTo>
                <a:lnTo>
                  <a:pt x="263" y="50"/>
                </a:lnTo>
                <a:lnTo>
                  <a:pt x="26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" name="Freeform 193"/>
          <p:cNvSpPr>
            <a:spLocks noEditPoints="1"/>
          </p:cNvSpPr>
          <p:nvPr/>
        </p:nvSpPr>
        <p:spPr bwMode="auto">
          <a:xfrm>
            <a:off x="5518234" y="5612711"/>
            <a:ext cx="496887" cy="80962"/>
          </a:xfrm>
          <a:custGeom>
            <a:avLst/>
            <a:gdLst>
              <a:gd name="T0" fmla="*/ 0 w 313"/>
              <a:gd name="T1" fmla="*/ 2147483647 h 51"/>
              <a:gd name="T2" fmla="*/ 2147483647 w 313"/>
              <a:gd name="T3" fmla="*/ 2147483647 h 51"/>
              <a:gd name="T4" fmla="*/ 2147483647 w 313"/>
              <a:gd name="T5" fmla="*/ 2147483647 h 51"/>
              <a:gd name="T6" fmla="*/ 0 w 313"/>
              <a:gd name="T7" fmla="*/ 2147483647 h 51"/>
              <a:gd name="T8" fmla="*/ 0 w 313"/>
              <a:gd name="T9" fmla="*/ 2147483647 h 51"/>
              <a:gd name="T10" fmla="*/ 2147483647 w 313"/>
              <a:gd name="T11" fmla="*/ 0 h 51"/>
              <a:gd name="T12" fmla="*/ 2147483647 w 313"/>
              <a:gd name="T13" fmla="*/ 2147483647 h 51"/>
              <a:gd name="T14" fmla="*/ 2147483647 w 313"/>
              <a:gd name="T15" fmla="*/ 2147483647 h 51"/>
              <a:gd name="T16" fmla="*/ 2147483647 w 313"/>
              <a:gd name="T17" fmla="*/ 0 h 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51"/>
              <a:gd name="T29" fmla="*/ 313 w 313"/>
              <a:gd name="T30" fmla="*/ 51 h 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51">
                <a:moveTo>
                  <a:pt x="0" y="17"/>
                </a:moveTo>
                <a:lnTo>
                  <a:pt x="271" y="17"/>
                </a:lnTo>
                <a:lnTo>
                  <a:pt x="271" y="34"/>
                </a:lnTo>
                <a:lnTo>
                  <a:pt x="0" y="34"/>
                </a:lnTo>
                <a:lnTo>
                  <a:pt x="0" y="17"/>
                </a:lnTo>
                <a:close/>
                <a:moveTo>
                  <a:pt x="263" y="0"/>
                </a:moveTo>
                <a:lnTo>
                  <a:pt x="313" y="26"/>
                </a:lnTo>
                <a:lnTo>
                  <a:pt x="263" y="51"/>
                </a:lnTo>
                <a:lnTo>
                  <a:pt x="26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" name="Text Box 212"/>
          <p:cNvSpPr txBox="1">
            <a:spLocks noChangeArrowheads="1"/>
          </p:cNvSpPr>
          <p:nvPr/>
        </p:nvSpPr>
        <p:spPr bwMode="auto">
          <a:xfrm>
            <a:off x="6003213" y="5497635"/>
            <a:ext cx="394443" cy="30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sz="1400" dirty="0"/>
              <a:t>R</a:t>
            </a:r>
            <a:r>
              <a:rPr lang="en-US" sz="1400" baseline="-25000" dirty="0"/>
              <a:t>X</a:t>
            </a:r>
          </a:p>
        </p:txBody>
      </p:sp>
      <p:sp>
        <p:nvSpPr>
          <p:cNvPr id="218" name="Text Box 213"/>
          <p:cNvSpPr txBox="1">
            <a:spLocks noChangeArrowheads="1"/>
          </p:cNvSpPr>
          <p:nvPr/>
        </p:nvSpPr>
        <p:spPr bwMode="auto">
          <a:xfrm>
            <a:off x="6012834" y="5827483"/>
            <a:ext cx="391695" cy="30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sz="1400" dirty="0"/>
              <a:t>R</a:t>
            </a:r>
            <a:r>
              <a:rPr lang="en-US" sz="1400" baseline="-25000" dirty="0"/>
              <a:t>Y</a:t>
            </a:r>
          </a:p>
        </p:txBody>
      </p:sp>
      <p:sp>
        <p:nvSpPr>
          <p:cNvPr id="219" name="Text Box 214"/>
          <p:cNvSpPr txBox="1">
            <a:spLocks noChangeArrowheads="1"/>
          </p:cNvSpPr>
          <p:nvPr/>
        </p:nvSpPr>
        <p:spPr bwMode="auto">
          <a:xfrm>
            <a:off x="6003212" y="6157331"/>
            <a:ext cx="390320" cy="30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sz="1400" dirty="0"/>
              <a:t>R</a:t>
            </a:r>
            <a:r>
              <a:rPr lang="en-US" sz="1400" baseline="-25000" dirty="0"/>
              <a:t>Z</a:t>
            </a:r>
          </a:p>
        </p:txBody>
      </p:sp>
      <p:grpSp>
        <p:nvGrpSpPr>
          <p:cNvPr id="274" name="Group 273"/>
          <p:cNvGrpSpPr/>
          <p:nvPr/>
        </p:nvGrpSpPr>
        <p:grpSpPr>
          <a:xfrm>
            <a:off x="6426518" y="5222224"/>
            <a:ext cx="1936483" cy="1528835"/>
            <a:chOff x="4902517" y="5222223"/>
            <a:chExt cx="1936483" cy="1528835"/>
          </a:xfrm>
        </p:grpSpPr>
        <p:grpSp>
          <p:nvGrpSpPr>
            <p:cNvPr id="275" name="Group 201"/>
            <p:cNvGrpSpPr>
              <a:grpSpLocks/>
            </p:cNvGrpSpPr>
            <p:nvPr/>
          </p:nvGrpSpPr>
          <p:grpSpPr bwMode="auto">
            <a:xfrm>
              <a:off x="5362930" y="5365696"/>
              <a:ext cx="461787" cy="1385362"/>
              <a:chOff x="2832" y="3024"/>
              <a:chExt cx="336" cy="1008"/>
            </a:xfrm>
          </p:grpSpPr>
          <p:sp>
            <p:nvSpPr>
              <p:cNvPr id="301" name="Line 202"/>
              <p:cNvSpPr>
                <a:spLocks noChangeShapeType="1"/>
              </p:cNvSpPr>
              <p:nvPr/>
            </p:nvSpPr>
            <p:spPr bwMode="auto">
              <a:xfrm>
                <a:off x="2832" y="3024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203"/>
              <p:cNvSpPr>
                <a:spLocks noChangeShapeType="1"/>
              </p:cNvSpPr>
              <p:nvPr/>
            </p:nvSpPr>
            <p:spPr bwMode="auto">
              <a:xfrm>
                <a:off x="3168" y="3120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Line 204"/>
              <p:cNvSpPr>
                <a:spLocks noChangeShapeType="1"/>
              </p:cNvSpPr>
              <p:nvPr/>
            </p:nvSpPr>
            <p:spPr bwMode="auto">
              <a:xfrm>
                <a:off x="2832" y="3024"/>
                <a:ext cx="33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Line 205"/>
              <p:cNvSpPr>
                <a:spLocks noChangeShapeType="1"/>
              </p:cNvSpPr>
              <p:nvPr/>
            </p:nvSpPr>
            <p:spPr bwMode="auto">
              <a:xfrm flipV="1">
                <a:off x="2832" y="3936"/>
                <a:ext cx="33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" name="Line 206"/>
            <p:cNvSpPr>
              <a:spLocks noChangeShapeType="1"/>
            </p:cNvSpPr>
            <p:nvPr/>
          </p:nvSpPr>
          <p:spPr bwMode="auto">
            <a:xfrm flipH="1">
              <a:off x="4902517" y="5629575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207"/>
            <p:cNvSpPr>
              <a:spLocks noChangeShapeType="1"/>
            </p:cNvSpPr>
            <p:nvPr/>
          </p:nvSpPr>
          <p:spPr bwMode="auto">
            <a:xfrm flipH="1">
              <a:off x="4902517" y="5959423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208"/>
            <p:cNvSpPr>
              <a:spLocks noChangeShapeType="1"/>
            </p:cNvSpPr>
            <p:nvPr/>
          </p:nvSpPr>
          <p:spPr bwMode="auto">
            <a:xfrm flipH="1">
              <a:off x="4902517" y="6289271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Text Box 209"/>
            <p:cNvSpPr txBox="1">
              <a:spLocks noChangeArrowheads="1"/>
            </p:cNvSpPr>
            <p:nvPr/>
          </p:nvSpPr>
          <p:spPr bwMode="auto">
            <a:xfrm>
              <a:off x="5294904" y="5497635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/>
                <a:t>00</a:t>
              </a:r>
            </a:p>
          </p:txBody>
        </p:sp>
        <p:sp>
          <p:nvSpPr>
            <p:cNvPr id="280" name="Text Box 210"/>
            <p:cNvSpPr txBox="1">
              <a:spLocks noChangeArrowheads="1"/>
            </p:cNvSpPr>
            <p:nvPr/>
          </p:nvSpPr>
          <p:spPr bwMode="auto">
            <a:xfrm>
              <a:off x="5294904" y="5827483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 dirty="0"/>
                <a:t>01</a:t>
              </a:r>
            </a:p>
          </p:txBody>
        </p:sp>
        <p:sp>
          <p:nvSpPr>
            <p:cNvPr id="281" name="Text Box 211"/>
            <p:cNvSpPr txBox="1">
              <a:spLocks noChangeArrowheads="1"/>
            </p:cNvSpPr>
            <p:nvPr/>
          </p:nvSpPr>
          <p:spPr bwMode="auto">
            <a:xfrm>
              <a:off x="5294904" y="6157331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/>
                <a:t>10</a:t>
              </a:r>
            </a:p>
          </p:txBody>
        </p:sp>
        <p:sp>
          <p:nvSpPr>
            <p:cNvPr id="282" name="Line 215"/>
            <p:cNvSpPr>
              <a:spLocks noChangeShapeType="1"/>
            </p:cNvSpPr>
            <p:nvPr/>
          </p:nvSpPr>
          <p:spPr bwMode="auto">
            <a:xfrm flipH="1">
              <a:off x="5826092" y="6091362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Text Box 216"/>
            <p:cNvSpPr txBox="1">
              <a:spLocks noChangeArrowheads="1"/>
            </p:cNvSpPr>
            <p:nvPr/>
          </p:nvSpPr>
          <p:spPr bwMode="auto">
            <a:xfrm>
              <a:off x="6287879" y="5959423"/>
              <a:ext cx="551121" cy="263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100" dirty="0" err="1"/>
                <a:t>regno</a:t>
              </a:r>
              <a:endParaRPr lang="en-US" sz="1100" dirty="0"/>
            </a:p>
          </p:txBody>
        </p:sp>
        <p:grpSp>
          <p:nvGrpSpPr>
            <p:cNvPr id="284" name="Group 217"/>
            <p:cNvGrpSpPr>
              <a:grpSpLocks/>
            </p:cNvGrpSpPr>
            <p:nvPr/>
          </p:nvGrpSpPr>
          <p:grpSpPr bwMode="auto">
            <a:xfrm>
              <a:off x="4928636" y="5299726"/>
              <a:ext cx="284494" cy="395818"/>
              <a:chOff x="2659" y="2400"/>
              <a:chExt cx="207" cy="288"/>
            </a:xfrm>
          </p:grpSpPr>
          <p:sp>
            <p:nvSpPr>
              <p:cNvPr id="299" name="Line 218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Text Box 219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grpSp>
          <p:nvGrpSpPr>
            <p:cNvPr id="285" name="Group 220"/>
            <p:cNvGrpSpPr>
              <a:grpSpLocks/>
            </p:cNvGrpSpPr>
            <p:nvPr/>
          </p:nvGrpSpPr>
          <p:grpSpPr bwMode="auto">
            <a:xfrm>
              <a:off x="4928636" y="5629575"/>
              <a:ext cx="284494" cy="395818"/>
              <a:chOff x="2659" y="2400"/>
              <a:chExt cx="207" cy="288"/>
            </a:xfrm>
          </p:grpSpPr>
          <p:sp>
            <p:nvSpPr>
              <p:cNvPr id="297" name="Line 221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Text Box 222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grpSp>
          <p:nvGrpSpPr>
            <p:cNvPr id="286" name="Group 285"/>
            <p:cNvGrpSpPr>
              <a:grpSpLocks/>
            </p:cNvGrpSpPr>
            <p:nvPr/>
          </p:nvGrpSpPr>
          <p:grpSpPr bwMode="auto">
            <a:xfrm>
              <a:off x="4928636" y="6025392"/>
              <a:ext cx="284494" cy="395818"/>
              <a:chOff x="2659" y="2400"/>
              <a:chExt cx="207" cy="288"/>
            </a:xfrm>
          </p:grpSpPr>
          <p:sp>
            <p:nvSpPr>
              <p:cNvPr id="295" name="Line 224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Text Box 225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grpSp>
          <p:nvGrpSpPr>
            <p:cNvPr id="287" name="Group 226"/>
            <p:cNvGrpSpPr>
              <a:grpSpLocks/>
            </p:cNvGrpSpPr>
            <p:nvPr/>
          </p:nvGrpSpPr>
          <p:grpSpPr bwMode="auto">
            <a:xfrm>
              <a:off x="5852210" y="5827483"/>
              <a:ext cx="284494" cy="395818"/>
              <a:chOff x="2659" y="2400"/>
              <a:chExt cx="207" cy="288"/>
            </a:xfrm>
          </p:grpSpPr>
          <p:sp>
            <p:nvSpPr>
              <p:cNvPr id="293" name="Line 227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Text Box 228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sp>
          <p:nvSpPr>
            <p:cNvPr id="288" name="Line 229"/>
            <p:cNvSpPr>
              <a:spLocks noChangeShapeType="1"/>
            </p:cNvSpPr>
            <p:nvPr/>
          </p:nvSpPr>
          <p:spPr bwMode="auto">
            <a:xfrm flipV="1">
              <a:off x="5943903" y="5261873"/>
              <a:ext cx="131939" cy="2638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Text Box 230"/>
            <p:cNvSpPr txBox="1">
              <a:spLocks noChangeArrowheads="1"/>
            </p:cNvSpPr>
            <p:nvPr/>
          </p:nvSpPr>
          <p:spPr bwMode="auto">
            <a:xfrm>
              <a:off x="5762535" y="5299726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/>
              <a:r>
                <a:rPr lang="en-US" sz="1400" dirty="0"/>
                <a:t>    2</a:t>
              </a:r>
            </a:p>
          </p:txBody>
        </p:sp>
        <p:sp>
          <p:nvSpPr>
            <p:cNvPr id="290" name="Text Box 232"/>
            <p:cNvSpPr txBox="1">
              <a:spLocks noChangeArrowheads="1"/>
            </p:cNvSpPr>
            <p:nvPr/>
          </p:nvSpPr>
          <p:spPr bwMode="auto">
            <a:xfrm>
              <a:off x="5556716" y="5735401"/>
              <a:ext cx="31290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M</a:t>
              </a:r>
            </a:p>
            <a:p>
              <a:pPr eaLnBrk="1" hangingPunct="1"/>
              <a:r>
                <a:rPr lang="en-US" sz="1200" b="1"/>
                <a:t>U</a:t>
              </a:r>
            </a:p>
            <a:p>
              <a:pPr eaLnBrk="1" hangingPunct="1"/>
              <a:r>
                <a:rPr lang="en-US" sz="1200" b="1"/>
                <a:t>X</a:t>
              </a:r>
            </a:p>
          </p:txBody>
        </p:sp>
        <p:sp>
          <p:nvSpPr>
            <p:cNvPr id="291" name="Text Box 233"/>
            <p:cNvSpPr txBox="1">
              <a:spLocks noChangeArrowheads="1"/>
            </p:cNvSpPr>
            <p:nvPr/>
          </p:nvSpPr>
          <p:spPr bwMode="auto">
            <a:xfrm>
              <a:off x="6174380" y="5222223"/>
              <a:ext cx="663819" cy="263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100" dirty="0" err="1"/>
                <a:t>RegSel</a:t>
              </a:r>
              <a:endParaRPr lang="en-US" sz="1100" dirty="0"/>
            </a:p>
          </p:txBody>
        </p:sp>
        <p:cxnSp>
          <p:nvCxnSpPr>
            <p:cNvPr id="292" name="Elbow Connector 291"/>
            <p:cNvCxnSpPr/>
            <p:nvPr/>
          </p:nvCxnSpPr>
          <p:spPr>
            <a:xfrm flipV="1">
              <a:off x="5626809" y="5365696"/>
              <a:ext cx="609700" cy="65972"/>
            </a:xfrm>
            <a:prstGeom prst="bentConnector3">
              <a:avLst>
                <a:gd name="adj1" fmla="val 2346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Rectangle 25"/>
          <p:cNvSpPr>
            <a:spLocks noChangeArrowheads="1"/>
          </p:cNvSpPr>
          <p:nvPr/>
        </p:nvSpPr>
        <p:spPr bwMode="auto">
          <a:xfrm>
            <a:off x="3875277" y="2503077"/>
            <a:ext cx="448722" cy="296590"/>
          </a:xfrm>
          <a:prstGeom prst="roundRect">
            <a:avLst/>
          </a:prstGeom>
          <a:noFill/>
          <a:ln w="6350" cap="rnd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212" name="Rectangle 25"/>
          <p:cNvSpPr>
            <a:spLocks noChangeArrowheads="1"/>
          </p:cNvSpPr>
          <p:nvPr/>
        </p:nvSpPr>
        <p:spPr bwMode="auto">
          <a:xfrm>
            <a:off x="7249658" y="2387835"/>
            <a:ext cx="448722" cy="296590"/>
          </a:xfrm>
          <a:prstGeom prst="roundRect">
            <a:avLst/>
          </a:prstGeom>
          <a:noFill/>
          <a:ln w="6350" cap="rnd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213" name="Rectangle 25"/>
          <p:cNvSpPr>
            <a:spLocks noChangeArrowheads="1"/>
          </p:cNvSpPr>
          <p:nvPr/>
        </p:nvSpPr>
        <p:spPr bwMode="auto">
          <a:xfrm>
            <a:off x="4806848" y="4122949"/>
            <a:ext cx="636988" cy="296590"/>
          </a:xfrm>
          <a:prstGeom prst="roundRect">
            <a:avLst/>
          </a:prstGeom>
          <a:noFill/>
          <a:ln w="6350" cap="rnd" cmpd="sng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PC+1</a:t>
            </a:r>
          </a:p>
        </p:txBody>
      </p:sp>
      <p:sp>
        <p:nvSpPr>
          <p:cNvPr id="215" name="Rectangle 25"/>
          <p:cNvSpPr>
            <a:spLocks noChangeArrowheads="1"/>
          </p:cNvSpPr>
          <p:nvPr/>
        </p:nvSpPr>
        <p:spPr bwMode="auto">
          <a:xfrm>
            <a:off x="7537800" y="4290349"/>
            <a:ext cx="645233" cy="296590"/>
          </a:xfrm>
          <a:prstGeom prst="roundRect">
            <a:avLst/>
          </a:prstGeom>
          <a:noFill/>
          <a:ln w="6350" cap="rnd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M[PC]</a:t>
            </a:r>
          </a:p>
        </p:txBody>
      </p:sp>
      <p:sp>
        <p:nvSpPr>
          <p:cNvPr id="214" name="Rectangle 25"/>
          <p:cNvSpPr>
            <a:spLocks noChangeArrowheads="1"/>
          </p:cNvSpPr>
          <p:nvPr/>
        </p:nvSpPr>
        <p:spPr bwMode="auto">
          <a:xfrm>
            <a:off x="8593334" y="2465905"/>
            <a:ext cx="645233" cy="296590"/>
          </a:xfrm>
          <a:prstGeom prst="roundRect">
            <a:avLst/>
          </a:prstGeom>
          <a:noFill/>
          <a:ln w="6350" cap="rnd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M[PC]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607817" y="5335213"/>
            <a:ext cx="1238808" cy="120032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</a:rPr>
              <a:t>func</a:t>
            </a:r>
            <a:r>
              <a:rPr lang="en-US" dirty="0">
                <a:solidFill>
                  <a:srgbClr val="008000"/>
                </a:solidFill>
              </a:rPr>
              <a:t>=11</a:t>
            </a:r>
          </a:p>
          <a:p>
            <a:r>
              <a:rPr lang="en-US" dirty="0" err="1">
                <a:solidFill>
                  <a:srgbClr val="008000"/>
                </a:solidFill>
              </a:rPr>
              <a:t>DrALU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 err="1">
                <a:solidFill>
                  <a:srgbClr val="008000"/>
                </a:solidFill>
              </a:rPr>
              <a:t>LdPC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/>
              <a:t>Others=0</a:t>
            </a:r>
          </a:p>
        </p:txBody>
      </p:sp>
      <p:sp>
        <p:nvSpPr>
          <p:cNvPr id="216" name="Rectangle 25"/>
          <p:cNvSpPr>
            <a:spLocks noChangeArrowheads="1"/>
          </p:cNvSpPr>
          <p:nvPr/>
        </p:nvSpPr>
        <p:spPr bwMode="auto">
          <a:xfrm>
            <a:off x="4035239" y="4905665"/>
            <a:ext cx="636988" cy="296590"/>
          </a:xfrm>
          <a:prstGeom prst="roundRect">
            <a:avLst/>
          </a:prstGeom>
          <a:noFill/>
          <a:ln w="6350" cap="rnd" cmpd="sng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PC+1</a:t>
            </a:r>
          </a:p>
        </p:txBody>
      </p:sp>
      <p:sp>
        <p:nvSpPr>
          <p:cNvPr id="221" name="Rectangle 25"/>
          <p:cNvSpPr>
            <a:spLocks noChangeArrowheads="1"/>
          </p:cNvSpPr>
          <p:nvPr/>
        </p:nvSpPr>
        <p:spPr bwMode="auto">
          <a:xfrm>
            <a:off x="2689481" y="2491034"/>
            <a:ext cx="636988" cy="296590"/>
          </a:xfrm>
          <a:prstGeom prst="roundRect">
            <a:avLst/>
          </a:prstGeom>
          <a:noFill/>
          <a:ln w="6350" cap="rnd" cmpd="sng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PC+1</a:t>
            </a:r>
          </a:p>
        </p:txBody>
      </p:sp>
    </p:spTree>
    <p:extLst>
      <p:ext uri="{BB962C8B-B14F-4D97-AF65-F5344CB8AC3E}">
        <p14:creationId xmlns:p14="http://schemas.microsoft.com/office/powerpoint/2010/main" val="276269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6" grpId="0" animBg="1"/>
      <p:bldP spid="22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DECODE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3475182"/>
            <a:ext cx="7076747" cy="3140364"/>
          </a:xfrm>
        </p:spPr>
        <p:txBody>
          <a:bodyPr/>
          <a:lstStyle/>
          <a:p>
            <a:r>
              <a:rPr lang="en-US" dirty="0"/>
              <a:t>Decode is a MULTIWAY branch!</a:t>
            </a:r>
          </a:p>
          <a:p>
            <a:r>
              <a:rPr lang="en-US" dirty="0"/>
              <a:t>We can’t encode this in Next State!</a:t>
            </a:r>
          </a:p>
          <a:p>
            <a:r>
              <a:rPr lang="en-US" dirty="0"/>
              <a:t>Actually, we can, given the modification to the Control Unit we made for BEQ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459948" y="1869711"/>
            <a:ext cx="5321300" cy="1512887"/>
            <a:chOff x="1460500" y="1109663"/>
            <a:chExt cx="5321300" cy="1512887"/>
          </a:xfrm>
        </p:grpSpPr>
        <p:sp>
          <p:nvSpPr>
            <p:cNvPr id="4098" name="Text Box 2"/>
            <p:cNvSpPr txBox="1">
              <a:spLocks noChangeArrowheads="1"/>
            </p:cNvSpPr>
            <p:nvPr/>
          </p:nvSpPr>
          <p:spPr bwMode="auto">
            <a:xfrm>
              <a:off x="3892550" y="1298575"/>
              <a:ext cx="46831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Fetch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9" name="Oval 3"/>
            <p:cNvSpPr>
              <a:spLocks noChangeArrowheads="1"/>
            </p:cNvSpPr>
            <p:nvPr/>
          </p:nvSpPr>
          <p:spPr bwMode="auto">
            <a:xfrm>
              <a:off x="3603625" y="1109663"/>
              <a:ext cx="993775" cy="614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" name="Oval 4"/>
            <p:cNvSpPr>
              <a:spLocks noChangeArrowheads="1"/>
            </p:cNvSpPr>
            <p:nvPr/>
          </p:nvSpPr>
          <p:spPr bwMode="auto">
            <a:xfrm>
              <a:off x="1460500" y="1536700"/>
              <a:ext cx="993775" cy="6143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1665288" y="1724025"/>
              <a:ext cx="57943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R-Type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102" name="AutoShape 6"/>
            <p:cNvCxnSpPr>
              <a:cxnSpLocks noChangeShapeType="1"/>
            </p:cNvCxnSpPr>
            <p:nvPr/>
          </p:nvCxnSpPr>
          <p:spPr bwMode="auto">
            <a:xfrm flipV="1">
              <a:off x="2468563" y="1441450"/>
              <a:ext cx="1135062" cy="42545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103" name="AutoShape 7"/>
            <p:cNvCxnSpPr>
              <a:cxnSpLocks noChangeShapeType="1"/>
            </p:cNvCxnSpPr>
            <p:nvPr/>
          </p:nvCxnSpPr>
          <p:spPr bwMode="auto">
            <a:xfrm rot="10800000" flipV="1">
              <a:off x="1957388" y="1417638"/>
              <a:ext cx="1646237" cy="119062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104" name="Oval 8"/>
            <p:cNvSpPr>
              <a:spLocks noChangeArrowheads="1"/>
            </p:cNvSpPr>
            <p:nvPr/>
          </p:nvSpPr>
          <p:spPr bwMode="auto">
            <a:xfrm>
              <a:off x="2563813" y="1960563"/>
              <a:ext cx="992187" cy="614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2803525" y="2151063"/>
              <a:ext cx="517525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I-Type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597400" y="2008188"/>
              <a:ext cx="993775" cy="614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7" name="Text Box 11"/>
            <p:cNvSpPr txBox="1">
              <a:spLocks noChangeArrowheads="1"/>
            </p:cNvSpPr>
            <p:nvPr/>
          </p:nvSpPr>
          <p:spPr bwMode="auto">
            <a:xfrm>
              <a:off x="4786313" y="2197100"/>
              <a:ext cx="54768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J-Type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815013" y="1527175"/>
              <a:ext cx="966787" cy="6143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9" name="Text Box 13"/>
            <p:cNvSpPr txBox="1">
              <a:spLocks noChangeArrowheads="1"/>
            </p:cNvSpPr>
            <p:nvPr/>
          </p:nvSpPr>
          <p:spPr bwMode="auto">
            <a:xfrm>
              <a:off x="5970588" y="1717675"/>
              <a:ext cx="688975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O-Type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110" name="AutoShape 14"/>
            <p:cNvCxnSpPr>
              <a:cxnSpLocks noChangeShapeType="1"/>
            </p:cNvCxnSpPr>
            <p:nvPr/>
          </p:nvCxnSpPr>
          <p:spPr bwMode="auto">
            <a:xfrm rot="5400000">
              <a:off x="3462338" y="1322387"/>
              <a:ext cx="236538" cy="103981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111" name="AutoShape 15"/>
            <p:cNvCxnSpPr>
              <a:cxnSpLocks noChangeShapeType="1"/>
            </p:cNvCxnSpPr>
            <p:nvPr/>
          </p:nvCxnSpPr>
          <p:spPr bwMode="auto">
            <a:xfrm flipV="1">
              <a:off x="3556000" y="1724025"/>
              <a:ext cx="544513" cy="544513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112" name="AutoShape 16"/>
            <p:cNvCxnSpPr>
              <a:cxnSpLocks noChangeShapeType="1"/>
            </p:cNvCxnSpPr>
            <p:nvPr/>
          </p:nvCxnSpPr>
          <p:spPr bwMode="auto">
            <a:xfrm>
              <a:off x="4597400" y="1417638"/>
              <a:ext cx="1700213" cy="109537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113" name="AutoShape 17"/>
            <p:cNvCxnSpPr>
              <a:cxnSpLocks noChangeShapeType="1"/>
            </p:cNvCxnSpPr>
            <p:nvPr/>
          </p:nvCxnSpPr>
          <p:spPr bwMode="auto">
            <a:xfrm rot="10800000">
              <a:off x="4618038" y="1441450"/>
              <a:ext cx="1196975" cy="3937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114" name="AutoShape 18"/>
            <p:cNvCxnSpPr>
              <a:cxnSpLocks noChangeShapeType="1"/>
            </p:cNvCxnSpPr>
            <p:nvPr/>
          </p:nvCxnSpPr>
          <p:spPr bwMode="auto">
            <a:xfrm>
              <a:off x="4124325" y="1724025"/>
              <a:ext cx="969963" cy="284163"/>
            </a:xfrm>
            <a:prstGeom prst="curvedConnector3">
              <a:avLst>
                <a:gd name="adj1" fmla="val 4996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115" name="AutoShape 19"/>
            <p:cNvCxnSpPr>
              <a:cxnSpLocks noChangeShapeType="1"/>
            </p:cNvCxnSpPr>
            <p:nvPr/>
          </p:nvCxnSpPr>
          <p:spPr bwMode="auto">
            <a:xfrm rot="10800000">
              <a:off x="4100513" y="1724025"/>
              <a:ext cx="496887" cy="592138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171277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DECODE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3475182"/>
            <a:ext cx="7076747" cy="3140364"/>
          </a:xfrm>
        </p:spPr>
        <p:txBody>
          <a:bodyPr/>
          <a:lstStyle/>
          <a:p>
            <a:r>
              <a:rPr lang="en-US" dirty="0"/>
              <a:t>We’ll use the same trick we used for BEQ</a:t>
            </a:r>
          </a:p>
          <a:p>
            <a:r>
              <a:rPr lang="en-US" dirty="0"/>
              <a:t>On the last step of </a:t>
            </a:r>
            <a:r>
              <a:rPr lang="en-US" dirty="0" err="1"/>
              <a:t>ifetch</a:t>
            </a:r>
            <a:r>
              <a:rPr lang="en-US" dirty="0"/>
              <a:t>, we’ll set the top 4 bits of our ROM address to the </a:t>
            </a:r>
            <a:r>
              <a:rPr lang="en-US" dirty="0" err="1"/>
              <a:t>opcode</a:t>
            </a:r>
            <a:r>
              <a:rPr lang="en-US" dirty="0"/>
              <a:t> that</a:t>
            </a:r>
            <a:r>
              <a:rPr lang="mr-IN" dirty="0"/>
              <a:t>’</a:t>
            </a:r>
            <a:r>
              <a:rPr lang="en-US" dirty="0"/>
              <a:t>s in IR[31:28]!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OK.  How do we do that?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459948" y="1869711"/>
            <a:ext cx="5321300" cy="1512887"/>
            <a:chOff x="1460500" y="1109663"/>
            <a:chExt cx="5321300" cy="1512887"/>
          </a:xfrm>
        </p:grpSpPr>
        <p:sp>
          <p:nvSpPr>
            <p:cNvPr id="4098" name="Text Box 2"/>
            <p:cNvSpPr txBox="1">
              <a:spLocks noChangeArrowheads="1"/>
            </p:cNvSpPr>
            <p:nvPr/>
          </p:nvSpPr>
          <p:spPr bwMode="auto">
            <a:xfrm>
              <a:off x="3892550" y="1298575"/>
              <a:ext cx="46831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Fetch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9" name="Oval 3"/>
            <p:cNvSpPr>
              <a:spLocks noChangeArrowheads="1"/>
            </p:cNvSpPr>
            <p:nvPr/>
          </p:nvSpPr>
          <p:spPr bwMode="auto">
            <a:xfrm>
              <a:off x="3603625" y="1109663"/>
              <a:ext cx="993775" cy="614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" name="Oval 4"/>
            <p:cNvSpPr>
              <a:spLocks noChangeArrowheads="1"/>
            </p:cNvSpPr>
            <p:nvPr/>
          </p:nvSpPr>
          <p:spPr bwMode="auto">
            <a:xfrm>
              <a:off x="1460500" y="1536700"/>
              <a:ext cx="993775" cy="6143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1665288" y="1724025"/>
              <a:ext cx="57943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R-Type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102" name="AutoShape 6"/>
            <p:cNvCxnSpPr>
              <a:cxnSpLocks noChangeShapeType="1"/>
            </p:cNvCxnSpPr>
            <p:nvPr/>
          </p:nvCxnSpPr>
          <p:spPr bwMode="auto">
            <a:xfrm flipV="1">
              <a:off x="2468563" y="1441450"/>
              <a:ext cx="1135062" cy="42545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103" name="AutoShape 7"/>
            <p:cNvCxnSpPr>
              <a:cxnSpLocks noChangeShapeType="1"/>
            </p:cNvCxnSpPr>
            <p:nvPr/>
          </p:nvCxnSpPr>
          <p:spPr bwMode="auto">
            <a:xfrm rot="10800000" flipV="1">
              <a:off x="1957388" y="1417638"/>
              <a:ext cx="1646237" cy="119062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104" name="Oval 8"/>
            <p:cNvSpPr>
              <a:spLocks noChangeArrowheads="1"/>
            </p:cNvSpPr>
            <p:nvPr/>
          </p:nvSpPr>
          <p:spPr bwMode="auto">
            <a:xfrm>
              <a:off x="2563813" y="1960563"/>
              <a:ext cx="992187" cy="614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2803525" y="2151063"/>
              <a:ext cx="517525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I-Type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597400" y="2008188"/>
              <a:ext cx="993775" cy="614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7" name="Text Box 11"/>
            <p:cNvSpPr txBox="1">
              <a:spLocks noChangeArrowheads="1"/>
            </p:cNvSpPr>
            <p:nvPr/>
          </p:nvSpPr>
          <p:spPr bwMode="auto">
            <a:xfrm>
              <a:off x="4786313" y="2197100"/>
              <a:ext cx="54768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J-Type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815013" y="1527175"/>
              <a:ext cx="966787" cy="6143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9" name="Text Box 13"/>
            <p:cNvSpPr txBox="1">
              <a:spLocks noChangeArrowheads="1"/>
            </p:cNvSpPr>
            <p:nvPr/>
          </p:nvSpPr>
          <p:spPr bwMode="auto">
            <a:xfrm>
              <a:off x="5970588" y="1717675"/>
              <a:ext cx="688975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O-Type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110" name="AutoShape 14"/>
            <p:cNvCxnSpPr>
              <a:cxnSpLocks noChangeShapeType="1"/>
            </p:cNvCxnSpPr>
            <p:nvPr/>
          </p:nvCxnSpPr>
          <p:spPr bwMode="auto">
            <a:xfrm rot="5400000">
              <a:off x="3462338" y="1322387"/>
              <a:ext cx="236538" cy="103981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111" name="AutoShape 15"/>
            <p:cNvCxnSpPr>
              <a:cxnSpLocks noChangeShapeType="1"/>
            </p:cNvCxnSpPr>
            <p:nvPr/>
          </p:nvCxnSpPr>
          <p:spPr bwMode="auto">
            <a:xfrm flipV="1">
              <a:off x="3556000" y="1724025"/>
              <a:ext cx="544513" cy="544513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112" name="AutoShape 16"/>
            <p:cNvCxnSpPr>
              <a:cxnSpLocks noChangeShapeType="1"/>
            </p:cNvCxnSpPr>
            <p:nvPr/>
          </p:nvCxnSpPr>
          <p:spPr bwMode="auto">
            <a:xfrm>
              <a:off x="4597400" y="1417638"/>
              <a:ext cx="1700213" cy="109537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113" name="AutoShape 17"/>
            <p:cNvCxnSpPr>
              <a:cxnSpLocks noChangeShapeType="1"/>
            </p:cNvCxnSpPr>
            <p:nvPr/>
          </p:nvCxnSpPr>
          <p:spPr bwMode="auto">
            <a:xfrm rot="10800000">
              <a:off x="4618038" y="1441450"/>
              <a:ext cx="1196975" cy="3937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114" name="AutoShape 18"/>
            <p:cNvCxnSpPr>
              <a:cxnSpLocks noChangeShapeType="1"/>
            </p:cNvCxnSpPr>
            <p:nvPr/>
          </p:nvCxnSpPr>
          <p:spPr bwMode="auto">
            <a:xfrm>
              <a:off x="4124325" y="1724025"/>
              <a:ext cx="969963" cy="284163"/>
            </a:xfrm>
            <a:prstGeom prst="curvedConnector3">
              <a:avLst>
                <a:gd name="adj1" fmla="val 4996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115" name="AutoShape 19"/>
            <p:cNvCxnSpPr>
              <a:cxnSpLocks noChangeShapeType="1"/>
            </p:cNvCxnSpPr>
            <p:nvPr/>
          </p:nvCxnSpPr>
          <p:spPr bwMode="auto">
            <a:xfrm rot="10800000">
              <a:off x="4100513" y="1724025"/>
              <a:ext cx="496887" cy="592138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786285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939637" y="2066636"/>
            <a:ext cx="2199880" cy="2003540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55" name="TextBox 50"/>
          <p:cNvSpPr txBox="1">
            <a:spLocks noChangeArrowheads="1"/>
          </p:cNvSpPr>
          <p:nvPr/>
        </p:nvSpPr>
        <p:spPr bwMode="auto">
          <a:xfrm>
            <a:off x="2930761" y="5502544"/>
            <a:ext cx="7745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clock</a:t>
            </a:r>
          </a:p>
        </p:txBody>
      </p:sp>
      <p:cxnSp>
        <p:nvCxnSpPr>
          <p:cNvPr id="48" name="Elbow Connector 47"/>
          <p:cNvCxnSpPr>
            <a:cxnSpLocks/>
            <a:stCxn id="49175" idx="2"/>
          </p:cNvCxnSpPr>
          <p:nvPr/>
        </p:nvCxnSpPr>
        <p:spPr bwMode="auto">
          <a:xfrm rot="5400000">
            <a:off x="3968480" y="4921516"/>
            <a:ext cx="452025" cy="1124568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57" name="Freeform 9"/>
          <p:cNvSpPr>
            <a:spLocks noEditPoints="1"/>
          </p:cNvSpPr>
          <p:nvPr/>
        </p:nvSpPr>
        <p:spPr bwMode="auto">
          <a:xfrm>
            <a:off x="5424183" y="2499367"/>
            <a:ext cx="1309598" cy="68272"/>
          </a:xfrm>
          <a:custGeom>
            <a:avLst/>
            <a:gdLst>
              <a:gd name="T0" fmla="*/ 0 w 825"/>
              <a:gd name="T1" fmla="*/ 14 h 43"/>
              <a:gd name="T2" fmla="*/ 789 w 825"/>
              <a:gd name="T3" fmla="*/ 14 h 43"/>
              <a:gd name="T4" fmla="*/ 789 w 825"/>
              <a:gd name="T5" fmla="*/ 29 h 43"/>
              <a:gd name="T6" fmla="*/ 0 w 825"/>
              <a:gd name="T7" fmla="*/ 29 h 43"/>
              <a:gd name="T8" fmla="*/ 0 w 825"/>
              <a:gd name="T9" fmla="*/ 14 h 43"/>
              <a:gd name="T10" fmla="*/ 782 w 825"/>
              <a:gd name="T11" fmla="*/ 0 h 43"/>
              <a:gd name="T12" fmla="*/ 825 w 825"/>
              <a:gd name="T13" fmla="*/ 22 h 43"/>
              <a:gd name="T14" fmla="*/ 782 w 825"/>
              <a:gd name="T15" fmla="*/ 43 h 43"/>
              <a:gd name="T16" fmla="*/ 782 w 825"/>
              <a:gd name="T17" fmla="*/ 0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25"/>
              <a:gd name="T28" fmla="*/ 0 h 43"/>
              <a:gd name="T29" fmla="*/ 825 w 825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25" h="43">
                <a:moveTo>
                  <a:pt x="0" y="14"/>
                </a:moveTo>
                <a:lnTo>
                  <a:pt x="789" y="14"/>
                </a:lnTo>
                <a:lnTo>
                  <a:pt x="789" y="29"/>
                </a:lnTo>
                <a:lnTo>
                  <a:pt x="0" y="29"/>
                </a:lnTo>
                <a:lnTo>
                  <a:pt x="0" y="14"/>
                </a:lnTo>
                <a:close/>
                <a:moveTo>
                  <a:pt x="782" y="0"/>
                </a:moveTo>
                <a:lnTo>
                  <a:pt x="825" y="22"/>
                </a:lnTo>
                <a:lnTo>
                  <a:pt x="782" y="43"/>
                </a:lnTo>
                <a:lnTo>
                  <a:pt x="782" y="0"/>
                </a:lnTo>
                <a:close/>
              </a:path>
            </a:pathLst>
          </a:custGeom>
          <a:solidFill>
            <a:srgbClr val="000000"/>
          </a:solidFill>
          <a:ln w="2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8" name="Freeform 10"/>
          <p:cNvSpPr>
            <a:spLocks noEditPoints="1"/>
          </p:cNvSpPr>
          <p:nvPr/>
        </p:nvSpPr>
        <p:spPr bwMode="auto">
          <a:xfrm>
            <a:off x="5424183" y="2727999"/>
            <a:ext cx="1309598" cy="68272"/>
          </a:xfrm>
          <a:custGeom>
            <a:avLst/>
            <a:gdLst>
              <a:gd name="T0" fmla="*/ 0 w 825"/>
              <a:gd name="T1" fmla="*/ 14 h 43"/>
              <a:gd name="T2" fmla="*/ 789 w 825"/>
              <a:gd name="T3" fmla="*/ 14 h 43"/>
              <a:gd name="T4" fmla="*/ 789 w 825"/>
              <a:gd name="T5" fmla="*/ 29 h 43"/>
              <a:gd name="T6" fmla="*/ 0 w 825"/>
              <a:gd name="T7" fmla="*/ 29 h 43"/>
              <a:gd name="T8" fmla="*/ 0 w 825"/>
              <a:gd name="T9" fmla="*/ 14 h 43"/>
              <a:gd name="T10" fmla="*/ 782 w 825"/>
              <a:gd name="T11" fmla="*/ 0 h 43"/>
              <a:gd name="T12" fmla="*/ 825 w 825"/>
              <a:gd name="T13" fmla="*/ 22 h 43"/>
              <a:gd name="T14" fmla="*/ 782 w 825"/>
              <a:gd name="T15" fmla="*/ 43 h 43"/>
              <a:gd name="T16" fmla="*/ 782 w 825"/>
              <a:gd name="T17" fmla="*/ 0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25"/>
              <a:gd name="T28" fmla="*/ 0 h 43"/>
              <a:gd name="T29" fmla="*/ 825 w 825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25" h="43">
                <a:moveTo>
                  <a:pt x="0" y="14"/>
                </a:moveTo>
                <a:lnTo>
                  <a:pt x="789" y="14"/>
                </a:lnTo>
                <a:lnTo>
                  <a:pt x="789" y="29"/>
                </a:lnTo>
                <a:lnTo>
                  <a:pt x="0" y="29"/>
                </a:lnTo>
                <a:lnTo>
                  <a:pt x="0" y="14"/>
                </a:lnTo>
                <a:close/>
                <a:moveTo>
                  <a:pt x="782" y="0"/>
                </a:moveTo>
                <a:lnTo>
                  <a:pt x="825" y="22"/>
                </a:lnTo>
                <a:lnTo>
                  <a:pt x="782" y="43"/>
                </a:lnTo>
                <a:lnTo>
                  <a:pt x="782" y="0"/>
                </a:lnTo>
                <a:close/>
              </a:path>
            </a:pathLst>
          </a:custGeom>
          <a:solidFill>
            <a:srgbClr val="000000"/>
          </a:solidFill>
          <a:ln w="2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9" name="Freeform 11"/>
          <p:cNvSpPr>
            <a:spLocks noEditPoints="1"/>
          </p:cNvSpPr>
          <p:nvPr/>
        </p:nvSpPr>
        <p:spPr bwMode="auto">
          <a:xfrm>
            <a:off x="5424183" y="2956630"/>
            <a:ext cx="1309598" cy="68272"/>
          </a:xfrm>
          <a:custGeom>
            <a:avLst/>
            <a:gdLst>
              <a:gd name="T0" fmla="*/ 0 w 825"/>
              <a:gd name="T1" fmla="*/ 15 h 43"/>
              <a:gd name="T2" fmla="*/ 789 w 825"/>
              <a:gd name="T3" fmla="*/ 15 h 43"/>
              <a:gd name="T4" fmla="*/ 789 w 825"/>
              <a:gd name="T5" fmla="*/ 29 h 43"/>
              <a:gd name="T6" fmla="*/ 0 w 825"/>
              <a:gd name="T7" fmla="*/ 29 h 43"/>
              <a:gd name="T8" fmla="*/ 0 w 825"/>
              <a:gd name="T9" fmla="*/ 15 h 43"/>
              <a:gd name="T10" fmla="*/ 782 w 825"/>
              <a:gd name="T11" fmla="*/ 0 h 43"/>
              <a:gd name="T12" fmla="*/ 825 w 825"/>
              <a:gd name="T13" fmla="*/ 22 h 43"/>
              <a:gd name="T14" fmla="*/ 782 w 825"/>
              <a:gd name="T15" fmla="*/ 43 h 43"/>
              <a:gd name="T16" fmla="*/ 782 w 825"/>
              <a:gd name="T17" fmla="*/ 0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25"/>
              <a:gd name="T28" fmla="*/ 0 h 43"/>
              <a:gd name="T29" fmla="*/ 825 w 825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25" h="43">
                <a:moveTo>
                  <a:pt x="0" y="15"/>
                </a:moveTo>
                <a:lnTo>
                  <a:pt x="789" y="15"/>
                </a:lnTo>
                <a:lnTo>
                  <a:pt x="789" y="29"/>
                </a:lnTo>
                <a:lnTo>
                  <a:pt x="0" y="29"/>
                </a:lnTo>
                <a:lnTo>
                  <a:pt x="0" y="15"/>
                </a:lnTo>
                <a:close/>
                <a:moveTo>
                  <a:pt x="782" y="0"/>
                </a:moveTo>
                <a:lnTo>
                  <a:pt x="825" y="22"/>
                </a:lnTo>
                <a:lnTo>
                  <a:pt x="782" y="43"/>
                </a:lnTo>
                <a:lnTo>
                  <a:pt x="782" y="0"/>
                </a:lnTo>
                <a:close/>
              </a:path>
            </a:pathLst>
          </a:custGeom>
          <a:solidFill>
            <a:srgbClr val="000000"/>
          </a:solidFill>
          <a:ln w="2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0" name="Rectangle 12"/>
          <p:cNvSpPr>
            <a:spLocks noChangeArrowheads="1"/>
          </p:cNvSpPr>
          <p:nvPr/>
        </p:nvSpPr>
        <p:spPr bwMode="auto">
          <a:xfrm>
            <a:off x="6913156" y="2434270"/>
            <a:ext cx="1089967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</a:rPr>
              <a:t>DrPC, DrALU, DrREG, </a:t>
            </a:r>
            <a:endParaRPr lang="en-US" b="1"/>
          </a:p>
        </p:txBody>
      </p:sp>
      <p:sp>
        <p:nvSpPr>
          <p:cNvPr id="49161" name="Rectangle 13"/>
          <p:cNvSpPr>
            <a:spLocks noChangeArrowheads="1"/>
          </p:cNvSpPr>
          <p:nvPr/>
        </p:nvSpPr>
        <p:spPr bwMode="auto">
          <a:xfrm>
            <a:off x="6913156" y="2535884"/>
            <a:ext cx="729317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 dirty="0" err="1">
                <a:solidFill>
                  <a:srgbClr val="000000"/>
                </a:solidFill>
              </a:rPr>
              <a:t>DrMEM</a:t>
            </a:r>
            <a:r>
              <a:rPr lang="en-US" sz="800" b="1" dirty="0">
                <a:solidFill>
                  <a:srgbClr val="000000"/>
                </a:solidFill>
              </a:rPr>
              <a:t>, </a:t>
            </a:r>
            <a:r>
              <a:rPr lang="en-US" sz="800" b="1" dirty="0" err="1">
                <a:solidFill>
                  <a:srgbClr val="000000"/>
                </a:solidFill>
              </a:rPr>
              <a:t>DrOFF</a:t>
            </a:r>
            <a:endParaRPr lang="en-US" b="1" dirty="0"/>
          </a:p>
        </p:txBody>
      </p:sp>
      <p:sp>
        <p:nvSpPr>
          <p:cNvPr id="49162" name="Rectangle 14"/>
          <p:cNvSpPr>
            <a:spLocks noChangeArrowheads="1"/>
          </p:cNvSpPr>
          <p:nvPr/>
        </p:nvSpPr>
        <p:spPr bwMode="auto">
          <a:xfrm>
            <a:off x="6913155" y="2661314"/>
            <a:ext cx="1224610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</a:rPr>
              <a:t>LdPC, LdA, LdB, LdMAR,</a:t>
            </a:r>
            <a:endParaRPr lang="en-US" b="1"/>
          </a:p>
        </p:txBody>
      </p:sp>
      <p:sp>
        <p:nvSpPr>
          <p:cNvPr id="49163" name="Rectangle 15"/>
          <p:cNvSpPr>
            <a:spLocks noChangeArrowheads="1"/>
          </p:cNvSpPr>
          <p:nvPr/>
        </p:nvSpPr>
        <p:spPr bwMode="auto">
          <a:xfrm>
            <a:off x="6913156" y="2777217"/>
            <a:ext cx="1322387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</a:rPr>
              <a:t>LdIR, LdZ, WrREG, WrMEM</a:t>
            </a:r>
            <a:endParaRPr lang="en-US" b="1"/>
          </a:p>
        </p:txBody>
      </p:sp>
      <p:sp>
        <p:nvSpPr>
          <p:cNvPr id="49164" name="Rectangle 16"/>
          <p:cNvSpPr>
            <a:spLocks noChangeArrowheads="1"/>
          </p:cNvSpPr>
          <p:nvPr/>
        </p:nvSpPr>
        <p:spPr bwMode="auto">
          <a:xfrm>
            <a:off x="6913156" y="2934402"/>
            <a:ext cx="216391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</a:rPr>
              <a:t>func</a:t>
            </a:r>
            <a:endParaRPr lang="en-US" b="1"/>
          </a:p>
        </p:txBody>
      </p:sp>
      <p:sp>
        <p:nvSpPr>
          <p:cNvPr id="49165" name="Freeform 17"/>
          <p:cNvSpPr>
            <a:spLocks noEditPoints="1"/>
          </p:cNvSpPr>
          <p:nvPr/>
        </p:nvSpPr>
        <p:spPr bwMode="auto">
          <a:xfrm>
            <a:off x="5424183" y="3185261"/>
            <a:ext cx="1309598" cy="68272"/>
          </a:xfrm>
          <a:custGeom>
            <a:avLst/>
            <a:gdLst>
              <a:gd name="T0" fmla="*/ 0 w 825"/>
              <a:gd name="T1" fmla="*/ 15 h 43"/>
              <a:gd name="T2" fmla="*/ 789 w 825"/>
              <a:gd name="T3" fmla="*/ 15 h 43"/>
              <a:gd name="T4" fmla="*/ 789 w 825"/>
              <a:gd name="T5" fmla="*/ 29 h 43"/>
              <a:gd name="T6" fmla="*/ 0 w 825"/>
              <a:gd name="T7" fmla="*/ 29 h 43"/>
              <a:gd name="T8" fmla="*/ 0 w 825"/>
              <a:gd name="T9" fmla="*/ 15 h 43"/>
              <a:gd name="T10" fmla="*/ 782 w 825"/>
              <a:gd name="T11" fmla="*/ 0 h 43"/>
              <a:gd name="T12" fmla="*/ 825 w 825"/>
              <a:gd name="T13" fmla="*/ 22 h 43"/>
              <a:gd name="T14" fmla="*/ 782 w 825"/>
              <a:gd name="T15" fmla="*/ 43 h 43"/>
              <a:gd name="T16" fmla="*/ 782 w 825"/>
              <a:gd name="T17" fmla="*/ 0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25"/>
              <a:gd name="T28" fmla="*/ 0 h 43"/>
              <a:gd name="T29" fmla="*/ 825 w 825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25" h="43">
                <a:moveTo>
                  <a:pt x="0" y="15"/>
                </a:moveTo>
                <a:lnTo>
                  <a:pt x="789" y="15"/>
                </a:lnTo>
                <a:lnTo>
                  <a:pt x="789" y="29"/>
                </a:lnTo>
                <a:lnTo>
                  <a:pt x="0" y="29"/>
                </a:lnTo>
                <a:lnTo>
                  <a:pt x="0" y="15"/>
                </a:lnTo>
                <a:close/>
                <a:moveTo>
                  <a:pt x="782" y="0"/>
                </a:moveTo>
                <a:lnTo>
                  <a:pt x="825" y="22"/>
                </a:lnTo>
                <a:lnTo>
                  <a:pt x="782" y="43"/>
                </a:lnTo>
                <a:lnTo>
                  <a:pt x="782" y="0"/>
                </a:lnTo>
                <a:close/>
              </a:path>
            </a:pathLst>
          </a:custGeom>
          <a:solidFill>
            <a:srgbClr val="000000"/>
          </a:solidFill>
          <a:ln w="2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6" name="Line 18"/>
          <p:cNvSpPr>
            <a:spLocks noChangeShapeType="1"/>
          </p:cNvSpPr>
          <p:nvPr/>
        </p:nvSpPr>
        <p:spPr bwMode="auto">
          <a:xfrm flipV="1">
            <a:off x="6433763" y="2396165"/>
            <a:ext cx="90482" cy="182588"/>
          </a:xfrm>
          <a:prstGeom prst="line">
            <a:avLst/>
          </a:prstGeom>
          <a:noFill/>
          <a:ln w="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Line 19"/>
          <p:cNvSpPr>
            <a:spLocks noChangeShapeType="1"/>
          </p:cNvSpPr>
          <p:nvPr/>
        </p:nvSpPr>
        <p:spPr bwMode="auto">
          <a:xfrm flipV="1">
            <a:off x="6433763" y="2670841"/>
            <a:ext cx="90482" cy="182588"/>
          </a:xfrm>
          <a:prstGeom prst="line">
            <a:avLst/>
          </a:prstGeom>
          <a:noFill/>
          <a:ln w="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8" name="Line 20"/>
          <p:cNvSpPr>
            <a:spLocks noChangeShapeType="1"/>
          </p:cNvSpPr>
          <p:nvPr/>
        </p:nvSpPr>
        <p:spPr bwMode="auto">
          <a:xfrm flipV="1">
            <a:off x="6433763" y="2899472"/>
            <a:ext cx="90482" cy="182588"/>
          </a:xfrm>
          <a:prstGeom prst="line">
            <a:avLst/>
          </a:prstGeom>
          <a:noFill/>
          <a:ln w="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9" name="Rectangle 21"/>
          <p:cNvSpPr>
            <a:spLocks noChangeArrowheads="1"/>
          </p:cNvSpPr>
          <p:nvPr/>
        </p:nvSpPr>
        <p:spPr bwMode="auto">
          <a:xfrm>
            <a:off x="6446462" y="2294551"/>
            <a:ext cx="57704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</a:rPr>
              <a:t>5</a:t>
            </a:r>
            <a:endParaRPr lang="en-US" b="1"/>
          </a:p>
        </p:txBody>
      </p:sp>
      <p:sp>
        <p:nvSpPr>
          <p:cNvPr id="49170" name="Rectangle 22"/>
          <p:cNvSpPr>
            <a:spLocks noChangeArrowheads="1"/>
          </p:cNvSpPr>
          <p:nvPr/>
        </p:nvSpPr>
        <p:spPr bwMode="auto">
          <a:xfrm>
            <a:off x="6446462" y="2616858"/>
            <a:ext cx="57704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</a:rPr>
              <a:t>8</a:t>
            </a:r>
            <a:endParaRPr lang="en-US" b="1"/>
          </a:p>
        </p:txBody>
      </p:sp>
      <p:sp>
        <p:nvSpPr>
          <p:cNvPr id="49171" name="Rectangle 23"/>
          <p:cNvSpPr>
            <a:spLocks noChangeArrowheads="1"/>
          </p:cNvSpPr>
          <p:nvPr/>
        </p:nvSpPr>
        <p:spPr bwMode="auto">
          <a:xfrm>
            <a:off x="6446462" y="2843901"/>
            <a:ext cx="57704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</a:rPr>
              <a:t>2</a:t>
            </a:r>
            <a:endParaRPr lang="en-US" b="1"/>
          </a:p>
        </p:txBody>
      </p:sp>
      <p:grpSp>
        <p:nvGrpSpPr>
          <p:cNvPr id="49172" name="Group 26"/>
          <p:cNvGrpSpPr>
            <a:grpSpLocks/>
          </p:cNvGrpSpPr>
          <p:nvPr/>
        </p:nvGrpSpPr>
        <p:grpSpPr bwMode="auto">
          <a:xfrm>
            <a:off x="6433768" y="3074121"/>
            <a:ext cx="90482" cy="236570"/>
            <a:chOff x="2194" y="857"/>
            <a:chExt cx="57" cy="149"/>
          </a:xfrm>
        </p:grpSpPr>
        <p:sp>
          <p:nvSpPr>
            <p:cNvPr id="49221" name="Line 24"/>
            <p:cNvSpPr>
              <a:spLocks noChangeShapeType="1"/>
            </p:cNvSpPr>
            <p:nvPr/>
          </p:nvSpPr>
          <p:spPr bwMode="auto">
            <a:xfrm flipV="1">
              <a:off x="2194" y="891"/>
              <a:ext cx="57" cy="115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2" name="Rectangle 25"/>
            <p:cNvSpPr>
              <a:spLocks noChangeArrowheads="1"/>
            </p:cNvSpPr>
            <p:nvPr/>
          </p:nvSpPr>
          <p:spPr bwMode="auto">
            <a:xfrm>
              <a:off x="2202" y="857"/>
              <a:ext cx="3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2</a:t>
              </a:r>
              <a:endParaRPr lang="en-US" b="1"/>
            </a:p>
          </p:txBody>
        </p:sp>
      </p:grpSp>
      <p:sp>
        <p:nvSpPr>
          <p:cNvPr id="49173" name="Rectangle 27"/>
          <p:cNvSpPr>
            <a:spLocks noChangeArrowheads="1"/>
          </p:cNvSpPr>
          <p:nvPr/>
        </p:nvSpPr>
        <p:spPr bwMode="auto">
          <a:xfrm>
            <a:off x="4349610" y="2504688"/>
            <a:ext cx="680991" cy="2057681"/>
          </a:xfrm>
          <a:prstGeom prst="rect">
            <a:avLst/>
          </a:prstGeom>
          <a:noFill/>
          <a:ln w="28575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49174" name="Rectangle 28"/>
          <p:cNvSpPr>
            <a:spLocks noChangeArrowheads="1"/>
          </p:cNvSpPr>
          <p:nvPr/>
        </p:nvSpPr>
        <p:spPr bwMode="auto">
          <a:xfrm>
            <a:off x="4478190" y="3439853"/>
            <a:ext cx="418355" cy="21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ROM</a:t>
            </a:r>
            <a:endParaRPr lang="en-US" b="1"/>
          </a:p>
        </p:txBody>
      </p:sp>
      <p:sp>
        <p:nvSpPr>
          <p:cNvPr id="49175" name="Rectangle 29"/>
          <p:cNvSpPr>
            <a:spLocks noChangeArrowheads="1"/>
          </p:cNvSpPr>
          <p:nvPr/>
        </p:nvSpPr>
        <p:spPr bwMode="auto">
          <a:xfrm>
            <a:off x="4349609" y="4740192"/>
            <a:ext cx="814332" cy="517596"/>
          </a:xfrm>
          <a:prstGeom prst="rect">
            <a:avLst/>
          </a:prstGeom>
          <a:noFill/>
          <a:ln w="28575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49176" name="Rectangle 30"/>
          <p:cNvSpPr>
            <a:spLocks noChangeArrowheads="1"/>
          </p:cNvSpPr>
          <p:nvPr/>
        </p:nvSpPr>
        <p:spPr bwMode="auto">
          <a:xfrm>
            <a:off x="4554382" y="4797351"/>
            <a:ext cx="437590" cy="21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State</a:t>
            </a:r>
            <a:endParaRPr lang="en-US" b="1" dirty="0"/>
          </a:p>
        </p:txBody>
      </p:sp>
      <p:sp>
        <p:nvSpPr>
          <p:cNvPr id="49177" name="Rectangle 31"/>
          <p:cNvSpPr>
            <a:spLocks noChangeArrowheads="1"/>
          </p:cNvSpPr>
          <p:nvPr/>
        </p:nvSpPr>
        <p:spPr bwMode="auto">
          <a:xfrm>
            <a:off x="4425804" y="5013280"/>
            <a:ext cx="716494" cy="21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Register</a:t>
            </a:r>
            <a:endParaRPr lang="en-US" b="1" dirty="0"/>
          </a:p>
        </p:txBody>
      </p:sp>
      <p:sp>
        <p:nvSpPr>
          <p:cNvPr id="49178" name="Freeform 32"/>
          <p:cNvSpPr>
            <a:spLocks noEditPoints="1"/>
          </p:cNvSpPr>
          <p:nvPr/>
        </p:nvSpPr>
        <p:spPr bwMode="auto">
          <a:xfrm>
            <a:off x="5035364" y="3516382"/>
            <a:ext cx="388821" cy="45725"/>
          </a:xfrm>
          <a:custGeom>
            <a:avLst/>
            <a:gdLst>
              <a:gd name="T0" fmla="*/ 0 w 139"/>
              <a:gd name="T1" fmla="*/ 14 h 43"/>
              <a:gd name="T2" fmla="*/ 103 w 139"/>
              <a:gd name="T3" fmla="*/ 14 h 43"/>
              <a:gd name="T4" fmla="*/ 103 w 139"/>
              <a:gd name="T5" fmla="*/ 29 h 43"/>
              <a:gd name="T6" fmla="*/ 0 w 139"/>
              <a:gd name="T7" fmla="*/ 29 h 43"/>
              <a:gd name="T8" fmla="*/ 0 w 139"/>
              <a:gd name="T9" fmla="*/ 14 h 43"/>
              <a:gd name="T10" fmla="*/ 95 w 139"/>
              <a:gd name="T11" fmla="*/ 0 h 43"/>
              <a:gd name="T12" fmla="*/ 139 w 139"/>
              <a:gd name="T13" fmla="*/ 22 h 43"/>
              <a:gd name="T14" fmla="*/ 95 w 139"/>
              <a:gd name="T15" fmla="*/ 43 h 43"/>
              <a:gd name="T16" fmla="*/ 95 w 139"/>
              <a:gd name="T17" fmla="*/ 0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9"/>
              <a:gd name="T28" fmla="*/ 0 h 43"/>
              <a:gd name="T29" fmla="*/ 139 w 139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9" h="43">
                <a:moveTo>
                  <a:pt x="0" y="14"/>
                </a:moveTo>
                <a:lnTo>
                  <a:pt x="103" y="14"/>
                </a:lnTo>
                <a:lnTo>
                  <a:pt x="103" y="29"/>
                </a:lnTo>
                <a:lnTo>
                  <a:pt x="0" y="29"/>
                </a:lnTo>
                <a:lnTo>
                  <a:pt x="0" y="14"/>
                </a:lnTo>
                <a:close/>
                <a:moveTo>
                  <a:pt x="95" y="0"/>
                </a:moveTo>
                <a:lnTo>
                  <a:pt x="139" y="22"/>
                </a:lnTo>
                <a:lnTo>
                  <a:pt x="95" y="43"/>
                </a:lnTo>
                <a:lnTo>
                  <a:pt x="95" y="0"/>
                </a:lnTo>
                <a:close/>
              </a:path>
            </a:pathLst>
          </a:custGeom>
          <a:solidFill>
            <a:srgbClr val="000000"/>
          </a:solidFill>
          <a:ln w="2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9" name="Line 33"/>
          <p:cNvSpPr>
            <a:spLocks noChangeShapeType="1"/>
          </p:cNvSpPr>
          <p:nvPr/>
        </p:nvSpPr>
        <p:spPr bwMode="auto">
          <a:xfrm flipV="1">
            <a:off x="5416336" y="2534297"/>
            <a:ext cx="9434" cy="100820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0" name="Freeform 34"/>
          <p:cNvSpPr>
            <a:spLocks noEditPoints="1"/>
          </p:cNvSpPr>
          <p:nvPr/>
        </p:nvSpPr>
        <p:spPr bwMode="auto">
          <a:xfrm>
            <a:off x="5187753" y="3536704"/>
            <a:ext cx="247543" cy="1450617"/>
          </a:xfrm>
          <a:custGeom>
            <a:avLst/>
            <a:gdLst>
              <a:gd name="T0" fmla="*/ 93 w 93"/>
              <a:gd name="T1" fmla="*/ 0 h 941"/>
              <a:gd name="T2" fmla="*/ 93 w 93"/>
              <a:gd name="T3" fmla="*/ 926 h 941"/>
              <a:gd name="T4" fmla="*/ 36 w 93"/>
              <a:gd name="T5" fmla="*/ 926 h 941"/>
              <a:gd name="T6" fmla="*/ 36 w 93"/>
              <a:gd name="T7" fmla="*/ 912 h 941"/>
              <a:gd name="T8" fmla="*/ 86 w 93"/>
              <a:gd name="T9" fmla="*/ 912 h 941"/>
              <a:gd name="T10" fmla="*/ 78 w 93"/>
              <a:gd name="T11" fmla="*/ 919 h 941"/>
              <a:gd name="T12" fmla="*/ 78 w 93"/>
              <a:gd name="T13" fmla="*/ 0 h 941"/>
              <a:gd name="T14" fmla="*/ 93 w 93"/>
              <a:gd name="T15" fmla="*/ 0 h 941"/>
              <a:gd name="T16" fmla="*/ 43 w 93"/>
              <a:gd name="T17" fmla="*/ 941 h 941"/>
              <a:gd name="T18" fmla="*/ 0 w 93"/>
              <a:gd name="T19" fmla="*/ 919 h 941"/>
              <a:gd name="T20" fmla="*/ 43 w 93"/>
              <a:gd name="T21" fmla="*/ 897 h 941"/>
              <a:gd name="T22" fmla="*/ 43 w 93"/>
              <a:gd name="T23" fmla="*/ 941 h 94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3"/>
              <a:gd name="T37" fmla="*/ 0 h 941"/>
              <a:gd name="T38" fmla="*/ 93 w 93"/>
              <a:gd name="T39" fmla="*/ 941 h 94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3" h="941">
                <a:moveTo>
                  <a:pt x="93" y="0"/>
                </a:moveTo>
                <a:lnTo>
                  <a:pt x="93" y="926"/>
                </a:lnTo>
                <a:lnTo>
                  <a:pt x="36" y="926"/>
                </a:lnTo>
                <a:lnTo>
                  <a:pt x="36" y="912"/>
                </a:lnTo>
                <a:lnTo>
                  <a:pt x="86" y="912"/>
                </a:lnTo>
                <a:lnTo>
                  <a:pt x="78" y="919"/>
                </a:lnTo>
                <a:lnTo>
                  <a:pt x="78" y="0"/>
                </a:lnTo>
                <a:lnTo>
                  <a:pt x="93" y="0"/>
                </a:lnTo>
                <a:close/>
                <a:moveTo>
                  <a:pt x="43" y="941"/>
                </a:moveTo>
                <a:lnTo>
                  <a:pt x="0" y="919"/>
                </a:lnTo>
                <a:lnTo>
                  <a:pt x="43" y="897"/>
                </a:lnTo>
                <a:lnTo>
                  <a:pt x="43" y="941"/>
                </a:lnTo>
                <a:close/>
              </a:path>
            </a:pathLst>
          </a:custGeom>
          <a:solidFill>
            <a:srgbClr val="000000"/>
          </a:solidFill>
          <a:ln w="2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1" name="Freeform 35"/>
          <p:cNvSpPr>
            <a:spLocks noEditPoints="1"/>
          </p:cNvSpPr>
          <p:nvPr/>
        </p:nvSpPr>
        <p:spPr bwMode="auto">
          <a:xfrm>
            <a:off x="3968637" y="3542500"/>
            <a:ext cx="371449" cy="76209"/>
          </a:xfrm>
          <a:custGeom>
            <a:avLst/>
            <a:gdLst>
              <a:gd name="T0" fmla="*/ 0 w 138"/>
              <a:gd name="T1" fmla="*/ 14 h 43"/>
              <a:gd name="T2" fmla="*/ 102 w 138"/>
              <a:gd name="T3" fmla="*/ 14 h 43"/>
              <a:gd name="T4" fmla="*/ 102 w 138"/>
              <a:gd name="T5" fmla="*/ 28 h 43"/>
              <a:gd name="T6" fmla="*/ 0 w 138"/>
              <a:gd name="T7" fmla="*/ 28 h 43"/>
              <a:gd name="T8" fmla="*/ 0 w 138"/>
              <a:gd name="T9" fmla="*/ 14 h 43"/>
              <a:gd name="T10" fmla="*/ 95 w 138"/>
              <a:gd name="T11" fmla="*/ 0 h 43"/>
              <a:gd name="T12" fmla="*/ 138 w 138"/>
              <a:gd name="T13" fmla="*/ 21 h 43"/>
              <a:gd name="T14" fmla="*/ 95 w 138"/>
              <a:gd name="T15" fmla="*/ 43 h 43"/>
              <a:gd name="T16" fmla="*/ 95 w 138"/>
              <a:gd name="T17" fmla="*/ 0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"/>
              <a:gd name="T28" fmla="*/ 0 h 43"/>
              <a:gd name="T29" fmla="*/ 138 w 138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" h="43">
                <a:moveTo>
                  <a:pt x="0" y="14"/>
                </a:moveTo>
                <a:lnTo>
                  <a:pt x="102" y="14"/>
                </a:lnTo>
                <a:lnTo>
                  <a:pt x="102" y="28"/>
                </a:lnTo>
                <a:lnTo>
                  <a:pt x="0" y="28"/>
                </a:lnTo>
                <a:lnTo>
                  <a:pt x="0" y="14"/>
                </a:lnTo>
                <a:close/>
                <a:moveTo>
                  <a:pt x="95" y="0"/>
                </a:moveTo>
                <a:lnTo>
                  <a:pt x="138" y="21"/>
                </a:lnTo>
                <a:lnTo>
                  <a:pt x="95" y="43"/>
                </a:lnTo>
                <a:lnTo>
                  <a:pt x="95" y="0"/>
                </a:lnTo>
                <a:close/>
              </a:path>
            </a:pathLst>
          </a:custGeom>
          <a:solidFill>
            <a:srgbClr val="000000"/>
          </a:solidFill>
          <a:ln w="2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2" name="Line 36"/>
          <p:cNvSpPr>
            <a:spLocks noChangeShapeType="1"/>
          </p:cNvSpPr>
          <p:nvPr/>
        </p:nvSpPr>
        <p:spPr bwMode="auto">
          <a:xfrm>
            <a:off x="3968636" y="2956274"/>
            <a:ext cx="0" cy="203422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4" name="Line 38"/>
          <p:cNvSpPr>
            <a:spLocks noChangeShapeType="1"/>
          </p:cNvSpPr>
          <p:nvPr/>
        </p:nvSpPr>
        <p:spPr bwMode="auto">
          <a:xfrm>
            <a:off x="5338464" y="4502035"/>
            <a:ext cx="182550" cy="90500"/>
          </a:xfrm>
          <a:prstGeom prst="line">
            <a:avLst/>
          </a:prstGeom>
          <a:noFill/>
          <a:ln w="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5" name="Rectangle 39"/>
          <p:cNvSpPr>
            <a:spLocks noChangeArrowheads="1"/>
          </p:cNvSpPr>
          <p:nvPr/>
        </p:nvSpPr>
        <p:spPr bwMode="auto">
          <a:xfrm>
            <a:off x="5471804" y="4410105"/>
            <a:ext cx="57704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 dirty="0">
                <a:solidFill>
                  <a:srgbClr val="000000"/>
                </a:solidFill>
              </a:rPr>
              <a:t>5</a:t>
            </a:r>
            <a:endParaRPr lang="en-US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DCDE8F-5683-CE4E-39D9-060A40640301}"/>
              </a:ext>
            </a:extLst>
          </p:cNvPr>
          <p:cNvGrpSpPr/>
          <p:nvPr/>
        </p:nvGrpSpPr>
        <p:grpSpPr>
          <a:xfrm>
            <a:off x="5361549" y="6279505"/>
            <a:ext cx="119210" cy="209007"/>
            <a:chOff x="2564524" y="4933892"/>
            <a:chExt cx="119210" cy="209007"/>
          </a:xfrm>
        </p:grpSpPr>
        <p:sp>
          <p:nvSpPr>
            <p:cNvPr id="49186" name="Line 40"/>
            <p:cNvSpPr>
              <a:spLocks noChangeShapeType="1"/>
            </p:cNvSpPr>
            <p:nvPr/>
          </p:nvSpPr>
          <p:spPr bwMode="auto">
            <a:xfrm>
              <a:off x="2564524" y="4933892"/>
              <a:ext cx="76195" cy="92088"/>
            </a:xfrm>
            <a:prstGeom prst="line">
              <a:avLst/>
            </a:prstGeom>
            <a:noFill/>
            <a:ln w="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9187" name="Rectangle 41"/>
            <p:cNvSpPr>
              <a:spLocks noChangeArrowheads="1"/>
            </p:cNvSpPr>
            <p:nvPr/>
          </p:nvSpPr>
          <p:spPr bwMode="auto">
            <a:xfrm>
              <a:off x="2626026" y="5019788"/>
              <a:ext cx="57708" cy="12311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2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49188" name="Rectangle 42"/>
          <p:cNvSpPr>
            <a:spLocks noChangeArrowheads="1"/>
          </p:cNvSpPr>
          <p:nvPr/>
        </p:nvSpPr>
        <p:spPr bwMode="auto">
          <a:xfrm>
            <a:off x="6917919" y="3166208"/>
            <a:ext cx="349431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 dirty="0" err="1">
                <a:solidFill>
                  <a:srgbClr val="000000"/>
                </a:solidFill>
              </a:rPr>
              <a:t>RegSel</a:t>
            </a:r>
            <a:endParaRPr lang="en-US" b="1" dirty="0"/>
          </a:p>
        </p:txBody>
      </p:sp>
      <p:sp>
        <p:nvSpPr>
          <p:cNvPr id="49189" name="Rectangle 43"/>
          <p:cNvSpPr>
            <a:spLocks noChangeArrowheads="1"/>
          </p:cNvSpPr>
          <p:nvPr/>
        </p:nvSpPr>
        <p:spPr bwMode="auto">
          <a:xfrm>
            <a:off x="5578161" y="3941571"/>
            <a:ext cx="277301" cy="153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</a:rPr>
              <a:t>Next</a:t>
            </a:r>
            <a:endParaRPr lang="en-US" sz="1000" b="1"/>
          </a:p>
        </p:txBody>
      </p:sp>
      <p:sp>
        <p:nvSpPr>
          <p:cNvPr id="49190" name="Rectangle 44"/>
          <p:cNvSpPr>
            <a:spLocks noChangeArrowheads="1"/>
          </p:cNvSpPr>
          <p:nvPr/>
        </p:nvSpPr>
        <p:spPr bwMode="auto">
          <a:xfrm>
            <a:off x="5578161" y="4070177"/>
            <a:ext cx="312565" cy="153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</a:rPr>
              <a:t>State</a:t>
            </a:r>
            <a:endParaRPr lang="en-US" sz="1000" b="1"/>
          </a:p>
        </p:txBody>
      </p:sp>
      <p:sp>
        <p:nvSpPr>
          <p:cNvPr id="51" name="Rectangle 50"/>
          <p:cNvSpPr/>
          <p:nvPr/>
        </p:nvSpPr>
        <p:spPr bwMode="auto">
          <a:xfrm>
            <a:off x="3435357" y="2233188"/>
            <a:ext cx="2792413" cy="3276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192" name="Line 38"/>
          <p:cNvSpPr>
            <a:spLocks noChangeShapeType="1"/>
          </p:cNvSpPr>
          <p:nvPr/>
        </p:nvSpPr>
        <p:spPr bwMode="auto">
          <a:xfrm>
            <a:off x="5111557" y="3466289"/>
            <a:ext cx="182550" cy="152421"/>
          </a:xfrm>
          <a:prstGeom prst="line">
            <a:avLst/>
          </a:prstGeom>
          <a:noFill/>
          <a:ln w="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3" name="Rectangle 39"/>
          <p:cNvSpPr>
            <a:spLocks noChangeArrowheads="1"/>
          </p:cNvSpPr>
          <p:nvPr/>
        </p:nvSpPr>
        <p:spPr bwMode="auto">
          <a:xfrm>
            <a:off x="5148539" y="3343159"/>
            <a:ext cx="115408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</a:rPr>
              <a:t>24</a:t>
            </a:r>
            <a:endParaRPr lang="en-US" b="1"/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2597156" y="2639588"/>
            <a:ext cx="838200" cy="158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>
            <a:off x="2597156" y="3247599"/>
            <a:ext cx="838200" cy="158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96" name="TextBox 50"/>
          <p:cNvSpPr txBox="1">
            <a:spLocks noChangeArrowheads="1"/>
          </p:cNvSpPr>
          <p:nvPr/>
        </p:nvSpPr>
        <p:spPr bwMode="auto">
          <a:xfrm>
            <a:off x="2292351" y="3096905"/>
            <a:ext cx="32573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Z</a:t>
            </a:r>
          </a:p>
        </p:txBody>
      </p:sp>
      <p:sp>
        <p:nvSpPr>
          <p:cNvPr id="49197" name="TextBox 50"/>
          <p:cNvSpPr txBox="1">
            <a:spLocks noChangeArrowheads="1"/>
          </p:cNvSpPr>
          <p:nvPr/>
        </p:nvSpPr>
        <p:spPr bwMode="auto">
          <a:xfrm>
            <a:off x="2216156" y="2487223"/>
            <a:ext cx="518091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OP</a:t>
            </a:r>
          </a:p>
        </p:txBody>
      </p:sp>
      <p:cxnSp>
        <p:nvCxnSpPr>
          <p:cNvPr id="57" name="Straight Connector 56"/>
          <p:cNvCxnSpPr/>
          <p:nvPr/>
        </p:nvCxnSpPr>
        <p:spPr bwMode="auto">
          <a:xfrm rot="5400000">
            <a:off x="2825756" y="2563387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 bwMode="auto">
          <a:xfrm rot="5400000">
            <a:off x="2825756" y="3172987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00" name="Rectangle 39"/>
          <p:cNvSpPr>
            <a:spLocks noChangeArrowheads="1"/>
          </p:cNvSpPr>
          <p:nvPr/>
        </p:nvSpPr>
        <p:spPr bwMode="auto">
          <a:xfrm>
            <a:off x="2901909" y="2440304"/>
            <a:ext cx="57704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</a:rPr>
              <a:t>4</a:t>
            </a:r>
            <a:endParaRPr lang="en-US" b="1"/>
          </a:p>
        </p:txBody>
      </p:sp>
      <p:sp>
        <p:nvSpPr>
          <p:cNvPr id="49201" name="Rectangle 39"/>
          <p:cNvSpPr>
            <a:spLocks noChangeArrowheads="1"/>
          </p:cNvSpPr>
          <p:nvPr/>
        </p:nvSpPr>
        <p:spPr bwMode="auto">
          <a:xfrm>
            <a:off x="2825714" y="3126198"/>
            <a:ext cx="57704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</a:rPr>
              <a:t>1</a:t>
            </a:r>
            <a:endParaRPr lang="en-US" b="1"/>
          </a:p>
        </p:txBody>
      </p:sp>
      <p:cxnSp>
        <p:nvCxnSpPr>
          <p:cNvPr id="61" name="Straight Connector 60"/>
          <p:cNvCxnSpPr/>
          <p:nvPr/>
        </p:nvCxnSpPr>
        <p:spPr bwMode="auto">
          <a:xfrm rot="5400000">
            <a:off x="4006856" y="3504774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03" name="Rectangle 39"/>
          <p:cNvSpPr>
            <a:spLocks noChangeArrowheads="1"/>
          </p:cNvSpPr>
          <p:nvPr/>
        </p:nvSpPr>
        <p:spPr bwMode="auto">
          <a:xfrm>
            <a:off x="4044830" y="3313866"/>
            <a:ext cx="115408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</a:rPr>
              <a:t>10</a:t>
            </a:r>
            <a:endParaRPr lang="en-US" b="1"/>
          </a:p>
        </p:txBody>
      </p:sp>
      <p:sp>
        <p:nvSpPr>
          <p:cNvPr id="49204" name="Freeform 17"/>
          <p:cNvSpPr>
            <a:spLocks noEditPoints="1"/>
          </p:cNvSpPr>
          <p:nvPr/>
        </p:nvSpPr>
        <p:spPr bwMode="auto">
          <a:xfrm>
            <a:off x="5416337" y="3398016"/>
            <a:ext cx="1309598" cy="68272"/>
          </a:xfrm>
          <a:custGeom>
            <a:avLst/>
            <a:gdLst>
              <a:gd name="T0" fmla="*/ 0 w 825"/>
              <a:gd name="T1" fmla="*/ 15 h 43"/>
              <a:gd name="T2" fmla="*/ 789 w 825"/>
              <a:gd name="T3" fmla="*/ 15 h 43"/>
              <a:gd name="T4" fmla="*/ 789 w 825"/>
              <a:gd name="T5" fmla="*/ 29 h 43"/>
              <a:gd name="T6" fmla="*/ 0 w 825"/>
              <a:gd name="T7" fmla="*/ 29 h 43"/>
              <a:gd name="T8" fmla="*/ 0 w 825"/>
              <a:gd name="T9" fmla="*/ 15 h 43"/>
              <a:gd name="T10" fmla="*/ 782 w 825"/>
              <a:gd name="T11" fmla="*/ 0 h 43"/>
              <a:gd name="T12" fmla="*/ 825 w 825"/>
              <a:gd name="T13" fmla="*/ 22 h 43"/>
              <a:gd name="T14" fmla="*/ 782 w 825"/>
              <a:gd name="T15" fmla="*/ 43 h 43"/>
              <a:gd name="T16" fmla="*/ 782 w 825"/>
              <a:gd name="T17" fmla="*/ 0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25"/>
              <a:gd name="T28" fmla="*/ 0 h 43"/>
              <a:gd name="T29" fmla="*/ 825 w 825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25" h="43">
                <a:moveTo>
                  <a:pt x="0" y="15"/>
                </a:moveTo>
                <a:lnTo>
                  <a:pt x="789" y="15"/>
                </a:lnTo>
                <a:lnTo>
                  <a:pt x="789" y="29"/>
                </a:lnTo>
                <a:lnTo>
                  <a:pt x="0" y="29"/>
                </a:lnTo>
                <a:lnTo>
                  <a:pt x="0" y="15"/>
                </a:lnTo>
                <a:close/>
                <a:moveTo>
                  <a:pt x="782" y="0"/>
                </a:moveTo>
                <a:lnTo>
                  <a:pt x="825" y="22"/>
                </a:lnTo>
                <a:lnTo>
                  <a:pt x="782" y="43"/>
                </a:lnTo>
                <a:lnTo>
                  <a:pt x="782" y="0"/>
                </a:lnTo>
                <a:close/>
              </a:path>
            </a:pathLst>
          </a:custGeom>
          <a:solidFill>
            <a:srgbClr val="FF0000"/>
          </a:solidFill>
          <a:ln w="2" cap="flat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5" name="Line 20"/>
          <p:cNvSpPr>
            <a:spLocks noChangeShapeType="1"/>
          </p:cNvSpPr>
          <p:nvPr/>
        </p:nvSpPr>
        <p:spPr bwMode="auto">
          <a:xfrm flipV="1">
            <a:off x="6406868" y="3359910"/>
            <a:ext cx="90482" cy="182588"/>
          </a:xfrm>
          <a:prstGeom prst="line">
            <a:avLst/>
          </a:prstGeom>
          <a:noFill/>
          <a:ln w="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6" name="Rectangle 23"/>
          <p:cNvSpPr>
            <a:spLocks noChangeArrowheads="1"/>
          </p:cNvSpPr>
          <p:nvPr/>
        </p:nvSpPr>
        <p:spPr bwMode="auto">
          <a:xfrm>
            <a:off x="6425359" y="3313866"/>
            <a:ext cx="57704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</a:rPr>
              <a:t>2</a:t>
            </a:r>
            <a:endParaRPr lang="en-US" b="1"/>
          </a:p>
        </p:txBody>
      </p:sp>
      <p:sp>
        <p:nvSpPr>
          <p:cNvPr id="49207" name="Rectangle 42"/>
          <p:cNvSpPr>
            <a:spLocks noChangeArrowheads="1"/>
          </p:cNvSpPr>
          <p:nvPr/>
        </p:nvSpPr>
        <p:spPr bwMode="auto">
          <a:xfrm>
            <a:off x="6787842" y="3466289"/>
            <a:ext cx="6251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 dirty="0">
                <a:solidFill>
                  <a:srgbClr val="000000"/>
                </a:solidFill>
              </a:rPr>
              <a:t>T</a:t>
            </a:r>
            <a:endParaRPr lang="en-US" b="1" dirty="0"/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>
            <a:off x="5264158" y="4838275"/>
            <a:ext cx="289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  <a:stCxn id="75" idx="1"/>
          </p:cNvCxnSpPr>
          <p:nvPr/>
        </p:nvCxnSpPr>
        <p:spPr bwMode="auto">
          <a:xfrm flipH="1">
            <a:off x="2216156" y="6318591"/>
            <a:ext cx="217234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 bwMode="auto">
          <a:xfrm rot="5400000" flipH="1" flipV="1">
            <a:off x="1160471" y="4011188"/>
            <a:ext cx="3330575" cy="1219200"/>
          </a:xfrm>
          <a:prstGeom prst="bentConnector2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auto">
          <a:xfrm rot="5400000">
            <a:off x="2825757" y="2857074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12" name="Rectangle 39"/>
          <p:cNvSpPr>
            <a:spLocks noChangeArrowheads="1"/>
          </p:cNvSpPr>
          <p:nvPr/>
        </p:nvSpPr>
        <p:spPr bwMode="auto">
          <a:xfrm>
            <a:off x="2825714" y="2809687"/>
            <a:ext cx="57704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</a:rPr>
              <a:t>2</a:t>
            </a:r>
            <a:endParaRPr lang="en-US" b="1"/>
          </a:p>
        </p:txBody>
      </p:sp>
      <p:sp>
        <p:nvSpPr>
          <p:cNvPr id="49213" name="TextBox 90"/>
          <p:cNvSpPr txBox="1">
            <a:spLocks noChangeArrowheads="1"/>
          </p:cNvSpPr>
          <p:nvPr/>
        </p:nvSpPr>
        <p:spPr bwMode="auto">
          <a:xfrm>
            <a:off x="3435273" y="2323131"/>
            <a:ext cx="293650" cy="147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M</a:t>
            </a:r>
          </a:p>
          <a:p>
            <a:pPr eaLnBrk="1" hangingPunct="1"/>
            <a:r>
              <a:rPr lang="en-US" sz="1000" dirty="0"/>
              <a:t>O</a:t>
            </a:r>
          </a:p>
          <a:p>
            <a:pPr eaLnBrk="1" hangingPunct="1"/>
            <a:r>
              <a:rPr lang="en-US" sz="1000" dirty="0"/>
              <a:t>D</a:t>
            </a:r>
          </a:p>
          <a:p>
            <a:pPr eaLnBrk="1" hangingPunct="1"/>
            <a:r>
              <a:rPr lang="en-US" sz="1000" dirty="0"/>
              <a:t>I</a:t>
            </a:r>
          </a:p>
          <a:p>
            <a:pPr eaLnBrk="1" hangingPunct="1"/>
            <a:r>
              <a:rPr lang="en-US" sz="1000" dirty="0"/>
              <a:t>F</a:t>
            </a:r>
          </a:p>
          <a:p>
            <a:pPr eaLnBrk="1" hangingPunct="1"/>
            <a:r>
              <a:rPr lang="en-US" sz="1000" dirty="0"/>
              <a:t>I</a:t>
            </a:r>
          </a:p>
          <a:p>
            <a:pPr eaLnBrk="1" hangingPunct="1"/>
            <a:r>
              <a:rPr lang="en-US" sz="1000" dirty="0"/>
              <a:t>E</a:t>
            </a:r>
          </a:p>
          <a:p>
            <a:pPr eaLnBrk="1" hangingPunct="1"/>
            <a:r>
              <a:rPr lang="en-US" sz="1000" dirty="0"/>
              <a:t>R</a:t>
            </a:r>
          </a:p>
          <a:p>
            <a:pPr eaLnBrk="1" hangingPunct="1"/>
            <a:endParaRPr lang="en-US" sz="1000" dirty="0"/>
          </a:p>
        </p:txBody>
      </p:sp>
      <p:sp>
        <p:nvSpPr>
          <p:cNvPr id="92" name="Rectangle 91"/>
          <p:cNvSpPr/>
          <p:nvPr/>
        </p:nvSpPr>
        <p:spPr bwMode="auto">
          <a:xfrm>
            <a:off x="3435357" y="2323674"/>
            <a:ext cx="304800" cy="126523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6" name="Straight Arrow Connector 95"/>
          <p:cNvCxnSpPr>
            <a:stCxn id="92" idx="3"/>
            <a:endCxn id="49182" idx="0"/>
          </p:cNvCxnSpPr>
          <p:nvPr/>
        </p:nvCxnSpPr>
        <p:spPr bwMode="auto">
          <a:xfrm>
            <a:off x="3740157" y="2955499"/>
            <a:ext cx="228600" cy="158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16" name="Line 40"/>
          <p:cNvSpPr>
            <a:spLocks noChangeShapeType="1"/>
          </p:cNvSpPr>
          <p:nvPr/>
        </p:nvSpPr>
        <p:spPr bwMode="auto">
          <a:xfrm>
            <a:off x="3930660" y="3185261"/>
            <a:ext cx="76195" cy="92088"/>
          </a:xfrm>
          <a:prstGeom prst="line">
            <a:avLst/>
          </a:prstGeom>
          <a:noFill/>
          <a:ln w="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17" name="Rectangle 41"/>
          <p:cNvSpPr>
            <a:spLocks noChangeArrowheads="1"/>
          </p:cNvSpPr>
          <p:nvPr/>
        </p:nvSpPr>
        <p:spPr bwMode="auto">
          <a:xfrm>
            <a:off x="3834737" y="2780394"/>
            <a:ext cx="57704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</a:rPr>
              <a:t>5</a:t>
            </a:r>
            <a:endParaRPr lang="en-US" b="1"/>
          </a:p>
        </p:txBody>
      </p:sp>
      <p:sp>
        <p:nvSpPr>
          <p:cNvPr id="100" name="Right Brace 99"/>
          <p:cNvSpPr/>
          <p:nvPr/>
        </p:nvSpPr>
        <p:spPr bwMode="auto">
          <a:xfrm>
            <a:off x="8235954" y="2323675"/>
            <a:ext cx="152400" cy="10017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1" name="Right Arrow 100"/>
          <p:cNvSpPr/>
          <p:nvPr/>
        </p:nvSpPr>
        <p:spPr bwMode="auto">
          <a:xfrm>
            <a:off x="8464555" y="2749125"/>
            <a:ext cx="457200" cy="1841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220" name="TextBox 101"/>
          <p:cNvSpPr txBox="1">
            <a:spLocks noChangeArrowheads="1"/>
          </p:cNvSpPr>
          <p:nvPr/>
        </p:nvSpPr>
        <p:spPr bwMode="auto">
          <a:xfrm>
            <a:off x="8921297" y="2627972"/>
            <a:ext cx="1172036" cy="36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Datapath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Going to Tweak the Control Unit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7843" y="3672912"/>
            <a:ext cx="3764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what are we adding?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Add a T bit to the ROM</a:t>
            </a:r>
          </a:p>
          <a:p>
            <a:r>
              <a:rPr lang="en-US" dirty="0"/>
              <a:t>    AND the T bit and the Z reg</a:t>
            </a:r>
          </a:p>
          <a:p>
            <a:r>
              <a:rPr lang="en-US" dirty="0"/>
              <a:t>        become the 6</a:t>
            </a:r>
            <a:r>
              <a:rPr lang="en-US" baseline="30000" dirty="0"/>
              <a:t>th</a:t>
            </a:r>
            <a:r>
              <a:rPr lang="en-US" dirty="0"/>
              <a:t> address bit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Add an M bit to the ROM</a:t>
            </a:r>
          </a:p>
          <a:p>
            <a:r>
              <a:rPr lang="en-US" dirty="0">
                <a:solidFill>
                  <a:srgbClr val="00B050"/>
                </a:solidFill>
              </a:rPr>
              <a:t>    AND the M bit and the OP from 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       bits  IR[31:28] to become </a:t>
            </a:r>
          </a:p>
          <a:p>
            <a:r>
              <a:rPr lang="en-US" dirty="0">
                <a:solidFill>
                  <a:srgbClr val="00B050"/>
                </a:solidFill>
              </a:rPr>
              <a:t>        the 10</a:t>
            </a:r>
            <a:r>
              <a:rPr lang="en-US" baseline="30000" dirty="0">
                <a:solidFill>
                  <a:srgbClr val="00B050"/>
                </a:solidFill>
              </a:rPr>
              <a:t>th</a:t>
            </a:r>
            <a:r>
              <a:rPr lang="en-US" dirty="0">
                <a:solidFill>
                  <a:srgbClr val="00B050"/>
                </a:solidFill>
              </a:rPr>
              <a:t>-7</a:t>
            </a:r>
            <a:r>
              <a:rPr lang="en-US" baseline="30000" dirty="0">
                <a:solidFill>
                  <a:srgbClr val="00B050"/>
                </a:solidFill>
              </a:rPr>
              <a:t>th</a:t>
            </a:r>
            <a:r>
              <a:rPr lang="en-US" dirty="0">
                <a:solidFill>
                  <a:srgbClr val="00B050"/>
                </a:solidFill>
              </a:rPr>
              <a:t> address bits</a:t>
            </a:r>
          </a:p>
        </p:txBody>
      </p:sp>
      <p:sp>
        <p:nvSpPr>
          <p:cNvPr id="73" name="Freeform 35">
            <a:extLst>
              <a:ext uri="{FF2B5EF4-FFF2-40B4-BE49-F238E27FC236}">
                <a16:creationId xmlns:a16="http://schemas.microsoft.com/office/drawing/2014/main" id="{AD6A9BC6-9834-D84E-BC9F-3835A1AF19A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968517" y="4940047"/>
            <a:ext cx="371449" cy="76209"/>
          </a:xfrm>
          <a:custGeom>
            <a:avLst/>
            <a:gdLst>
              <a:gd name="T0" fmla="*/ 0 w 138"/>
              <a:gd name="T1" fmla="*/ 14 h 43"/>
              <a:gd name="T2" fmla="*/ 102 w 138"/>
              <a:gd name="T3" fmla="*/ 14 h 43"/>
              <a:gd name="T4" fmla="*/ 102 w 138"/>
              <a:gd name="T5" fmla="*/ 28 h 43"/>
              <a:gd name="T6" fmla="*/ 0 w 138"/>
              <a:gd name="T7" fmla="*/ 28 h 43"/>
              <a:gd name="T8" fmla="*/ 0 w 138"/>
              <a:gd name="T9" fmla="*/ 14 h 43"/>
              <a:gd name="T10" fmla="*/ 95 w 138"/>
              <a:gd name="T11" fmla="*/ 0 h 43"/>
              <a:gd name="T12" fmla="*/ 138 w 138"/>
              <a:gd name="T13" fmla="*/ 21 h 43"/>
              <a:gd name="T14" fmla="*/ 95 w 138"/>
              <a:gd name="T15" fmla="*/ 43 h 43"/>
              <a:gd name="T16" fmla="*/ 95 w 138"/>
              <a:gd name="T17" fmla="*/ 0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"/>
              <a:gd name="T28" fmla="*/ 0 h 43"/>
              <a:gd name="T29" fmla="*/ 138 w 138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" h="43">
                <a:moveTo>
                  <a:pt x="0" y="14"/>
                </a:moveTo>
                <a:lnTo>
                  <a:pt x="102" y="14"/>
                </a:lnTo>
                <a:lnTo>
                  <a:pt x="102" y="28"/>
                </a:lnTo>
                <a:lnTo>
                  <a:pt x="0" y="28"/>
                </a:lnTo>
                <a:lnTo>
                  <a:pt x="0" y="14"/>
                </a:lnTo>
                <a:close/>
                <a:moveTo>
                  <a:pt x="95" y="0"/>
                </a:moveTo>
                <a:lnTo>
                  <a:pt x="138" y="21"/>
                </a:lnTo>
                <a:lnTo>
                  <a:pt x="95" y="43"/>
                </a:lnTo>
                <a:lnTo>
                  <a:pt x="95" y="0"/>
                </a:lnTo>
                <a:close/>
              </a:path>
            </a:pathLst>
          </a:custGeom>
          <a:solidFill>
            <a:srgbClr val="000000"/>
          </a:solidFill>
          <a:ln w="2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Rectangle 42">
            <a:extLst>
              <a:ext uri="{FF2B5EF4-FFF2-40B4-BE49-F238E27FC236}">
                <a16:creationId xmlns:a16="http://schemas.microsoft.com/office/drawing/2014/main" id="{793B5104-D5B3-F94F-8D56-2BCFCABD1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408" y="3454163"/>
            <a:ext cx="205170" cy="1231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 dirty="0">
                <a:solidFill>
                  <a:srgbClr val="000000"/>
                </a:solidFill>
              </a:rPr>
              <a:t>M, T</a:t>
            </a:r>
            <a:endParaRPr lang="en-US" b="1" dirty="0"/>
          </a:p>
        </p:txBody>
      </p:sp>
      <p:sp>
        <p:nvSpPr>
          <p:cNvPr id="75" name="Rectangle 29">
            <a:extLst>
              <a:ext uri="{FF2B5EF4-FFF2-40B4-BE49-F238E27FC236}">
                <a16:creationId xmlns:a16="http://schemas.microsoft.com/office/drawing/2014/main" id="{63D870B0-87BA-3D93-55A0-87CCDFF15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500" y="6059793"/>
            <a:ext cx="814332" cy="517596"/>
          </a:xfrm>
          <a:prstGeom prst="rect">
            <a:avLst/>
          </a:prstGeom>
          <a:noFill/>
          <a:ln w="28575" cap="rnd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2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TM Register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960D582-7C81-D715-F210-961DCED2E8ED}"/>
              </a:ext>
            </a:extLst>
          </p:cNvPr>
          <p:cNvCxnSpPr>
            <a:cxnSpLocks/>
            <a:endCxn id="75" idx="3"/>
          </p:cNvCxnSpPr>
          <p:nvPr/>
        </p:nvCxnSpPr>
        <p:spPr bwMode="auto">
          <a:xfrm flipH="1">
            <a:off x="5202833" y="6293617"/>
            <a:ext cx="1530949" cy="2497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59BA09-2388-3334-8C8C-7F7171049E89}"/>
              </a:ext>
            </a:extLst>
          </p:cNvPr>
          <p:cNvCxnSpPr/>
          <p:nvPr/>
        </p:nvCxnSpPr>
        <p:spPr>
          <a:xfrm>
            <a:off x="4756776" y="5709813"/>
            <a:ext cx="0" cy="34998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4F40443-B38E-2675-48C3-A198C161DD4C}"/>
              </a:ext>
            </a:extLst>
          </p:cNvPr>
          <p:cNvGrpSpPr/>
          <p:nvPr/>
        </p:nvGrpSpPr>
        <p:grpSpPr>
          <a:xfrm>
            <a:off x="4165618" y="6275153"/>
            <a:ext cx="119210" cy="209007"/>
            <a:chOff x="2564524" y="4933892"/>
            <a:chExt cx="119210" cy="209007"/>
          </a:xfrm>
        </p:grpSpPr>
        <p:sp>
          <p:nvSpPr>
            <p:cNvPr id="94" name="Line 40">
              <a:extLst>
                <a:ext uri="{FF2B5EF4-FFF2-40B4-BE49-F238E27FC236}">
                  <a16:creationId xmlns:a16="http://schemas.microsoft.com/office/drawing/2014/main" id="{01EEBB38-B9D2-F699-5E63-D31EC0525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524" y="4933892"/>
              <a:ext cx="76195" cy="92088"/>
            </a:xfrm>
            <a:prstGeom prst="line">
              <a:avLst/>
            </a:prstGeom>
            <a:noFill/>
            <a:ln w="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95" name="Rectangle 41">
              <a:extLst>
                <a:ext uri="{FF2B5EF4-FFF2-40B4-BE49-F238E27FC236}">
                  <a16:creationId xmlns:a16="http://schemas.microsoft.com/office/drawing/2014/main" id="{F10842D2-3B60-7534-6CED-D14011F41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026" y="5019788"/>
              <a:ext cx="57708" cy="12311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2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5" name="Line 38">
            <a:extLst>
              <a:ext uri="{FF2B5EF4-FFF2-40B4-BE49-F238E27FC236}">
                <a16:creationId xmlns:a16="http://schemas.microsoft.com/office/drawing/2014/main" id="{823C554A-590E-EEB9-0D98-D5500E56C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159" y="4501369"/>
            <a:ext cx="182550" cy="90500"/>
          </a:xfrm>
          <a:prstGeom prst="line">
            <a:avLst/>
          </a:prstGeom>
          <a:noFill/>
          <a:ln w="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9">
            <a:extLst>
              <a:ext uri="{FF2B5EF4-FFF2-40B4-BE49-F238E27FC236}">
                <a16:creationId xmlns:a16="http://schemas.microsoft.com/office/drawing/2014/main" id="{F9D9B2E5-A98F-9517-A247-DD8E757D0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499" y="4409439"/>
            <a:ext cx="57704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800" b="1" dirty="0">
                <a:solidFill>
                  <a:srgbClr val="000000"/>
                </a:solidFill>
              </a:rPr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177683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275" name="Group 6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12508"/>
              </p:ext>
            </p:extLst>
          </p:nvPr>
        </p:nvGraphicFramePr>
        <p:xfrm>
          <a:off x="1524000" y="1853321"/>
          <a:ext cx="9074552" cy="2735084"/>
        </p:xfrm>
        <a:graphic>
          <a:graphicData uri="http://schemas.openxmlformats.org/drawingml/2006/table">
            <a:tbl>
              <a:tblPr/>
              <a:tblGrid>
                <a:gridCol w="1169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24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81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30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64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1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40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8595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619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Drive Signals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Load Signals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Write Signals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Current State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PC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ALU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Reg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MEM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OFF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PC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MAR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IR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MEM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REG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func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Reg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</a:b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Sel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Next State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0000000000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0000000001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00010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0000000010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10000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Encode the 3 </a:t>
            </a:r>
            <a:r>
              <a:rPr lang="en-US" dirty="0" err="1"/>
              <a:t>ifetch</a:t>
            </a:r>
            <a:r>
              <a:rPr lang="en-US" dirty="0"/>
              <a:t> States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05504" y="5016255"/>
            <a:ext cx="7076747" cy="1720273"/>
          </a:xfrm>
        </p:spPr>
        <p:txBody>
          <a:bodyPr/>
          <a:lstStyle/>
          <a:p>
            <a:r>
              <a:rPr lang="en-US" dirty="0"/>
              <a:t>So how do we make it take that multi-way branch?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Just set the M bit at 0000000010!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30442" y="4218951"/>
            <a:ext cx="288636" cy="36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136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Next State After the Last State of Fetch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824528" y="2155543"/>
            <a:ext cx="696938" cy="383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6693" tIns="28346" rIns="56693" bIns="28346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Fetch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5394554" y="1838755"/>
            <a:ext cx="1478924" cy="1030229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2205182" y="2554857"/>
            <a:ext cx="1478924" cy="1030231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509946" y="2868984"/>
            <a:ext cx="862311" cy="383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6693" tIns="28346" rIns="56693" bIns="28346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02" name="AutoShape 6"/>
          <p:cNvCxnSpPr>
            <a:cxnSpLocks noChangeShapeType="1"/>
          </p:cNvCxnSpPr>
          <p:nvPr/>
        </p:nvCxnSpPr>
        <p:spPr bwMode="auto">
          <a:xfrm flipV="1">
            <a:off x="3705370" y="2395131"/>
            <a:ext cx="1689185" cy="71344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03" name="AutoShape 7"/>
          <p:cNvCxnSpPr>
            <a:cxnSpLocks noChangeShapeType="1"/>
          </p:cNvCxnSpPr>
          <p:nvPr/>
        </p:nvCxnSpPr>
        <p:spPr bwMode="auto">
          <a:xfrm rot="10800000" flipV="1">
            <a:off x="2944645" y="2355200"/>
            <a:ext cx="2449909" cy="199656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3847119" y="3265636"/>
            <a:ext cx="1476560" cy="1030229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203855" y="3585086"/>
            <a:ext cx="770174" cy="38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6693" tIns="28346" rIns="56693" bIns="28346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NAND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6873477" y="3345499"/>
            <a:ext cx="1478924" cy="1030229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7154616" y="3662287"/>
            <a:ext cx="815061" cy="383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6693" tIns="28346" rIns="56693" bIns="28346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JALR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8685514" y="2538884"/>
            <a:ext cx="1438760" cy="1030231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8917038" y="2858334"/>
            <a:ext cx="1025324" cy="38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6693" tIns="28346" rIns="56693" bIns="28346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HALT</a:t>
            </a:r>
          </a:p>
        </p:txBody>
      </p:sp>
      <p:cxnSp>
        <p:nvCxnSpPr>
          <p:cNvPr id="4110" name="AutoShape 14"/>
          <p:cNvCxnSpPr>
            <a:cxnSpLocks noChangeShapeType="1"/>
          </p:cNvCxnSpPr>
          <p:nvPr/>
        </p:nvCxnSpPr>
        <p:spPr bwMode="auto">
          <a:xfrm rot="5400000">
            <a:off x="5161973" y="2293591"/>
            <a:ext cx="396653" cy="15474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11" name="AutoShape 15"/>
          <p:cNvCxnSpPr>
            <a:cxnSpLocks noChangeShapeType="1"/>
          </p:cNvCxnSpPr>
          <p:nvPr/>
        </p:nvCxnSpPr>
        <p:spPr bwMode="auto">
          <a:xfrm flipV="1">
            <a:off x="5323680" y="2868983"/>
            <a:ext cx="810337" cy="91309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12" name="AutoShape 16"/>
          <p:cNvCxnSpPr>
            <a:cxnSpLocks noChangeShapeType="1"/>
          </p:cNvCxnSpPr>
          <p:nvPr/>
        </p:nvCxnSpPr>
        <p:spPr bwMode="auto">
          <a:xfrm>
            <a:off x="6873477" y="2355200"/>
            <a:ext cx="2530236" cy="183684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13" name="AutoShape 17"/>
          <p:cNvCxnSpPr>
            <a:cxnSpLocks noChangeShapeType="1"/>
          </p:cNvCxnSpPr>
          <p:nvPr/>
        </p:nvCxnSpPr>
        <p:spPr bwMode="auto">
          <a:xfrm rot="10800000">
            <a:off x="6904191" y="2395131"/>
            <a:ext cx="1781323" cy="66019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14" name="AutoShape 18"/>
          <p:cNvCxnSpPr>
            <a:cxnSpLocks noChangeShapeType="1"/>
          </p:cNvCxnSpPr>
          <p:nvPr/>
        </p:nvCxnSpPr>
        <p:spPr bwMode="auto">
          <a:xfrm>
            <a:off x="6169454" y="2868984"/>
            <a:ext cx="1443487" cy="476515"/>
          </a:xfrm>
          <a:prstGeom prst="curvedConnector3">
            <a:avLst>
              <a:gd name="adj1" fmla="val 49968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15" name="AutoShape 19"/>
          <p:cNvCxnSpPr>
            <a:cxnSpLocks noChangeShapeType="1"/>
          </p:cNvCxnSpPr>
          <p:nvPr/>
        </p:nvCxnSpPr>
        <p:spPr bwMode="auto">
          <a:xfrm rot="10800000">
            <a:off x="6134017" y="2868984"/>
            <a:ext cx="739461" cy="992961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972691" y="3614921"/>
            <a:ext cx="627347" cy="3392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vert="horz" wrap="square" lIns="56693" tIns="28346" rIns="56693" bIns="28346" numCol="1" anchor="t" anchorCtr="0" compatLnSpc="1">
            <a:prstTxWarp prst="textNoShape">
              <a:avLst/>
            </a:prstTxWarp>
          </a:bodyPr>
          <a:lstStyle/>
          <a:p>
            <a:pPr algn="r"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0000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2643270" y="3619723"/>
            <a:ext cx="741287" cy="33449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56693" tIns="28346" rIns="56693" bIns="28346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10000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769594" y="4370926"/>
            <a:ext cx="627347" cy="3392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vert="horz" wrap="square" lIns="56693" tIns="28346" rIns="56693" bIns="28346" numCol="1" anchor="t" anchorCtr="0" compatLnSpc="1">
            <a:prstTxWarp prst="textNoShape">
              <a:avLst/>
            </a:prstTxWarp>
          </a:bodyPr>
          <a:lstStyle/>
          <a:p>
            <a:pPr algn="r"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0001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440173" y="4375728"/>
            <a:ext cx="741287" cy="33449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56693" tIns="28346" rIns="56693" bIns="28346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10000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942362" y="4383711"/>
            <a:ext cx="627347" cy="3392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vert="horz" wrap="square" lIns="56693" tIns="28346" rIns="56693" bIns="28346" numCol="1" anchor="t" anchorCtr="0" compatLnSpc="1">
            <a:prstTxWarp prst="textNoShape">
              <a:avLst/>
            </a:prstTxWarp>
          </a:bodyPr>
          <a:lstStyle/>
          <a:p>
            <a:pPr algn="r"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0110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612941" y="4388513"/>
            <a:ext cx="741287" cy="33449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56693" tIns="28346" rIns="56693" bIns="28346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10000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8735499" y="3630021"/>
            <a:ext cx="627347" cy="3392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vert="horz" wrap="square" lIns="56693" tIns="28346" rIns="56693" bIns="28346" numCol="1" anchor="t" anchorCtr="0" compatLnSpc="1">
            <a:prstTxWarp prst="textNoShape">
              <a:avLst/>
            </a:prstTxWarp>
          </a:bodyPr>
          <a:lstStyle/>
          <a:p>
            <a:pPr algn="r"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0111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9406078" y="3634823"/>
            <a:ext cx="741287" cy="33449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56693" tIns="28346" rIns="56693" bIns="28346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8819" y="4045627"/>
            <a:ext cx="105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 . . .</a:t>
            </a:r>
          </a:p>
        </p:txBody>
      </p:sp>
      <p:cxnSp>
        <p:nvCxnSpPr>
          <p:cNvPr id="7" name="Straight Arrow Connector 6"/>
          <p:cNvCxnSpPr>
            <a:stCxn id="4101" idx="2"/>
            <a:endCxn id="23" idx="0"/>
          </p:cNvCxnSpPr>
          <p:nvPr/>
        </p:nvCxnSpPr>
        <p:spPr>
          <a:xfrm flipH="1">
            <a:off x="2286365" y="3252324"/>
            <a:ext cx="654737" cy="362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105" idx="2"/>
            <a:endCxn id="25" idx="0"/>
          </p:cNvCxnSpPr>
          <p:nvPr/>
        </p:nvCxnSpPr>
        <p:spPr>
          <a:xfrm flipH="1">
            <a:off x="4083268" y="3965765"/>
            <a:ext cx="505675" cy="405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107" idx="2"/>
            <a:endCxn id="27" idx="0"/>
          </p:cNvCxnSpPr>
          <p:nvPr/>
        </p:nvCxnSpPr>
        <p:spPr>
          <a:xfrm flipH="1">
            <a:off x="7256036" y="4045628"/>
            <a:ext cx="306111" cy="338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109" idx="2"/>
            <a:endCxn id="29" idx="0"/>
          </p:cNvCxnSpPr>
          <p:nvPr/>
        </p:nvCxnSpPr>
        <p:spPr>
          <a:xfrm flipH="1">
            <a:off x="9049172" y="3239014"/>
            <a:ext cx="380528" cy="391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505156" y="5460999"/>
            <a:ext cx="5411882" cy="10160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address from ROM in Next State</a:t>
            </a:r>
          </a:p>
        </p:txBody>
      </p:sp>
      <p:cxnSp>
        <p:nvCxnSpPr>
          <p:cNvPr id="16" name="Straight Arrow Connector 15"/>
          <p:cNvCxnSpPr>
            <a:stCxn id="14" idx="1"/>
            <a:endCxn id="24" idx="2"/>
          </p:cNvCxnSpPr>
          <p:nvPr/>
        </p:nvCxnSpPr>
        <p:spPr>
          <a:xfrm flipH="1" flipV="1">
            <a:off x="3013914" y="3954219"/>
            <a:ext cx="1283795" cy="1655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1"/>
          </p:cNvCxnSpPr>
          <p:nvPr/>
        </p:nvCxnSpPr>
        <p:spPr>
          <a:xfrm flipV="1">
            <a:off x="4297709" y="4710225"/>
            <a:ext cx="561539" cy="899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7"/>
            <a:endCxn id="28" idx="2"/>
          </p:cNvCxnSpPr>
          <p:nvPr/>
        </p:nvCxnSpPr>
        <p:spPr>
          <a:xfrm flipH="1" flipV="1">
            <a:off x="7983584" y="4723009"/>
            <a:ext cx="140902" cy="886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7"/>
            <a:endCxn id="30" idx="2"/>
          </p:cNvCxnSpPr>
          <p:nvPr/>
        </p:nvCxnSpPr>
        <p:spPr>
          <a:xfrm flipV="1">
            <a:off x="8124487" y="3969319"/>
            <a:ext cx="1652235" cy="1640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552502" y="3619723"/>
            <a:ext cx="163260" cy="334497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28346" rIns="0" bIns="28346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7521150" y="4388513"/>
            <a:ext cx="163260" cy="334497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28346" rIns="0" bIns="28346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4324447" y="4375728"/>
            <a:ext cx="163260" cy="334497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28346" rIns="0" bIns="28346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9297801" y="3634823"/>
            <a:ext cx="163260" cy="334497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28346" rIns="0" bIns="28346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0020610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Contents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986137"/>
              </p:ext>
            </p:extLst>
          </p:nvPr>
        </p:nvGraphicFramePr>
        <p:xfrm>
          <a:off x="4179455" y="1835640"/>
          <a:ext cx="4098636" cy="481584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4098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 . . 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 . . 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773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458668"/>
              </p:ext>
            </p:extLst>
          </p:nvPr>
        </p:nvGraphicFramePr>
        <p:xfrm>
          <a:off x="2551546" y="1835640"/>
          <a:ext cx="1477819" cy="482092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477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ifetch1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ifetch2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ifetch3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add1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add2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add3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beq1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beq2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beq3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ifetch1-clone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16365" y="3754495"/>
            <a:ext cx="157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Start of exec sequence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86545" y="3754494"/>
            <a:ext cx="9929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00219" y="4400826"/>
            <a:ext cx="0" cy="1884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36183" y="2749887"/>
            <a:ext cx="1073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</a:t>
            </a:r>
          </a:p>
          <a:p>
            <a:r>
              <a:rPr lang="en-US" dirty="0"/>
              <a:t>NAND</a:t>
            </a:r>
          </a:p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04545" y="2957859"/>
            <a:ext cx="773546" cy="323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278092" y="2957858"/>
            <a:ext cx="658091" cy="173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17" idx="1"/>
          </p:cNvCxnSpPr>
          <p:nvPr/>
        </p:nvCxnSpPr>
        <p:spPr>
          <a:xfrm>
            <a:off x="8278092" y="3119496"/>
            <a:ext cx="658091" cy="9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278092" y="3131040"/>
            <a:ext cx="658091" cy="369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285069" y="5854613"/>
            <a:ext cx="565727" cy="288636"/>
          </a:xfrm>
          <a:prstGeom prst="straightConnector1">
            <a:avLst/>
          </a:prstGeom>
          <a:ln>
            <a:solidFill>
              <a:srgbClr val="FF2929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8285068" y="6162446"/>
            <a:ext cx="445470" cy="423402"/>
          </a:xfrm>
          <a:custGeom>
            <a:avLst/>
            <a:gdLst>
              <a:gd name="connsiteX0" fmla="*/ 0 w 484909"/>
              <a:gd name="connsiteY0" fmla="*/ 0 h 392546"/>
              <a:gd name="connsiteX1" fmla="*/ 484909 w 484909"/>
              <a:gd name="connsiteY1" fmla="*/ 242455 h 392546"/>
              <a:gd name="connsiteX2" fmla="*/ 484909 w 484909"/>
              <a:gd name="connsiteY2" fmla="*/ 242455 h 392546"/>
              <a:gd name="connsiteX3" fmla="*/ 11546 w 484909"/>
              <a:gd name="connsiteY3" fmla="*/ 392546 h 392546"/>
              <a:gd name="connsiteX0" fmla="*/ 0 w 484909"/>
              <a:gd name="connsiteY0" fmla="*/ 0 h 392546"/>
              <a:gd name="connsiteX1" fmla="*/ 484909 w 484909"/>
              <a:gd name="connsiteY1" fmla="*/ 242455 h 392546"/>
              <a:gd name="connsiteX2" fmla="*/ 484909 w 484909"/>
              <a:gd name="connsiteY2" fmla="*/ 242455 h 392546"/>
              <a:gd name="connsiteX3" fmla="*/ 11546 w 484909"/>
              <a:gd name="connsiteY3" fmla="*/ 392546 h 392546"/>
              <a:gd name="connsiteX0" fmla="*/ 0 w 484909"/>
              <a:gd name="connsiteY0" fmla="*/ 0 h 392546"/>
              <a:gd name="connsiteX1" fmla="*/ 484909 w 484909"/>
              <a:gd name="connsiteY1" fmla="*/ 242455 h 392546"/>
              <a:gd name="connsiteX2" fmla="*/ 11546 w 484909"/>
              <a:gd name="connsiteY2" fmla="*/ 392546 h 392546"/>
              <a:gd name="connsiteX0" fmla="*/ 0 w 11546"/>
              <a:gd name="connsiteY0" fmla="*/ 0 h 392546"/>
              <a:gd name="connsiteX1" fmla="*/ 11546 w 11546"/>
              <a:gd name="connsiteY1" fmla="*/ 392546 h 392546"/>
              <a:gd name="connsiteX0" fmla="*/ 0 w 11546"/>
              <a:gd name="connsiteY0" fmla="*/ 0 h 392546"/>
              <a:gd name="connsiteX1" fmla="*/ 11546 w 11546"/>
              <a:gd name="connsiteY1" fmla="*/ 392546 h 392546"/>
              <a:gd name="connsiteX0" fmla="*/ 0 w 11546"/>
              <a:gd name="connsiteY0" fmla="*/ 0 h 392546"/>
              <a:gd name="connsiteX1" fmla="*/ 0 w 11546"/>
              <a:gd name="connsiteY1" fmla="*/ 207818 h 392546"/>
              <a:gd name="connsiteX2" fmla="*/ 11546 w 11546"/>
              <a:gd name="connsiteY2" fmla="*/ 392546 h 392546"/>
              <a:gd name="connsiteX0" fmla="*/ 0 w 554202"/>
              <a:gd name="connsiteY0" fmla="*/ 0 h 392546"/>
              <a:gd name="connsiteX1" fmla="*/ 554182 w 554202"/>
              <a:gd name="connsiteY1" fmla="*/ 300182 h 392546"/>
              <a:gd name="connsiteX2" fmla="*/ 11546 w 554202"/>
              <a:gd name="connsiteY2" fmla="*/ 392546 h 392546"/>
              <a:gd name="connsiteX0" fmla="*/ 0 w 561528"/>
              <a:gd name="connsiteY0" fmla="*/ 0 h 392546"/>
              <a:gd name="connsiteX1" fmla="*/ 554182 w 561528"/>
              <a:gd name="connsiteY1" fmla="*/ 300182 h 392546"/>
              <a:gd name="connsiteX2" fmla="*/ 11546 w 561528"/>
              <a:gd name="connsiteY2" fmla="*/ 392546 h 392546"/>
              <a:gd name="connsiteX0" fmla="*/ 0 w 554202"/>
              <a:gd name="connsiteY0" fmla="*/ 0 h 392546"/>
              <a:gd name="connsiteX1" fmla="*/ 554182 w 554202"/>
              <a:gd name="connsiteY1" fmla="*/ 300182 h 392546"/>
              <a:gd name="connsiteX2" fmla="*/ 11546 w 554202"/>
              <a:gd name="connsiteY2" fmla="*/ 392546 h 392546"/>
              <a:gd name="connsiteX0" fmla="*/ 0 w 612394"/>
              <a:gd name="connsiteY0" fmla="*/ 0 h 392546"/>
              <a:gd name="connsiteX1" fmla="*/ 554182 w 612394"/>
              <a:gd name="connsiteY1" fmla="*/ 300182 h 392546"/>
              <a:gd name="connsiteX2" fmla="*/ 11546 w 612394"/>
              <a:gd name="connsiteY2" fmla="*/ 392546 h 392546"/>
              <a:gd name="connsiteX0" fmla="*/ 0 w 554182"/>
              <a:gd name="connsiteY0" fmla="*/ 0 h 399411"/>
              <a:gd name="connsiteX1" fmla="*/ 554182 w 554182"/>
              <a:gd name="connsiteY1" fmla="*/ 300182 h 399411"/>
              <a:gd name="connsiteX2" fmla="*/ 11546 w 554182"/>
              <a:gd name="connsiteY2" fmla="*/ 392546 h 399411"/>
              <a:gd name="connsiteX0" fmla="*/ 0 w 554182"/>
              <a:gd name="connsiteY0" fmla="*/ 0 h 394282"/>
              <a:gd name="connsiteX1" fmla="*/ 554182 w 554182"/>
              <a:gd name="connsiteY1" fmla="*/ 300182 h 394282"/>
              <a:gd name="connsiteX2" fmla="*/ 11546 w 554182"/>
              <a:gd name="connsiteY2" fmla="*/ 392546 h 394282"/>
              <a:gd name="connsiteX0" fmla="*/ 0 w 600364"/>
              <a:gd name="connsiteY0" fmla="*/ 0 h 394282"/>
              <a:gd name="connsiteX1" fmla="*/ 600364 w 600364"/>
              <a:gd name="connsiteY1" fmla="*/ 300182 h 394282"/>
              <a:gd name="connsiteX2" fmla="*/ 11546 w 600364"/>
              <a:gd name="connsiteY2" fmla="*/ 392546 h 394282"/>
              <a:gd name="connsiteX0" fmla="*/ 0 w 600364"/>
              <a:gd name="connsiteY0" fmla="*/ 0 h 394282"/>
              <a:gd name="connsiteX1" fmla="*/ 600364 w 600364"/>
              <a:gd name="connsiteY1" fmla="*/ 300182 h 394282"/>
              <a:gd name="connsiteX2" fmla="*/ 11546 w 600364"/>
              <a:gd name="connsiteY2" fmla="*/ 392546 h 394282"/>
              <a:gd name="connsiteX0" fmla="*/ 0 w 600651"/>
              <a:gd name="connsiteY0" fmla="*/ 0 h 399412"/>
              <a:gd name="connsiteX1" fmla="*/ 600364 w 600651"/>
              <a:gd name="connsiteY1" fmla="*/ 300182 h 399412"/>
              <a:gd name="connsiteX2" fmla="*/ 11546 w 600651"/>
              <a:gd name="connsiteY2" fmla="*/ 392546 h 399412"/>
              <a:gd name="connsiteX0" fmla="*/ 0 w 369912"/>
              <a:gd name="connsiteY0" fmla="*/ 0 h 392546"/>
              <a:gd name="connsiteX1" fmla="*/ 369454 w 369912"/>
              <a:gd name="connsiteY1" fmla="*/ 277091 h 392546"/>
              <a:gd name="connsiteX2" fmla="*/ 11546 w 369912"/>
              <a:gd name="connsiteY2" fmla="*/ 392546 h 392546"/>
              <a:gd name="connsiteX0" fmla="*/ 0 w 381445"/>
              <a:gd name="connsiteY0" fmla="*/ 5863 h 398409"/>
              <a:gd name="connsiteX1" fmla="*/ 381000 w 381445"/>
              <a:gd name="connsiteY1" fmla="*/ 213681 h 398409"/>
              <a:gd name="connsiteX2" fmla="*/ 11546 w 381445"/>
              <a:gd name="connsiteY2" fmla="*/ 398409 h 398409"/>
              <a:gd name="connsiteX0" fmla="*/ 0 w 381445"/>
              <a:gd name="connsiteY0" fmla="*/ 0 h 392546"/>
              <a:gd name="connsiteX1" fmla="*/ 381000 w 381445"/>
              <a:gd name="connsiteY1" fmla="*/ 230909 h 392546"/>
              <a:gd name="connsiteX2" fmla="*/ 11546 w 381445"/>
              <a:gd name="connsiteY2" fmla="*/ 392546 h 392546"/>
              <a:gd name="connsiteX0" fmla="*/ 0 w 381445"/>
              <a:gd name="connsiteY0" fmla="*/ 0 h 392546"/>
              <a:gd name="connsiteX1" fmla="*/ 381000 w 381445"/>
              <a:gd name="connsiteY1" fmla="*/ 230909 h 392546"/>
              <a:gd name="connsiteX2" fmla="*/ 11546 w 381445"/>
              <a:gd name="connsiteY2" fmla="*/ 392546 h 392546"/>
              <a:gd name="connsiteX0" fmla="*/ 0 w 381000"/>
              <a:gd name="connsiteY0" fmla="*/ 0 h 392546"/>
              <a:gd name="connsiteX1" fmla="*/ 381000 w 381000"/>
              <a:gd name="connsiteY1" fmla="*/ 230909 h 392546"/>
              <a:gd name="connsiteX2" fmla="*/ 11546 w 381000"/>
              <a:gd name="connsiteY2" fmla="*/ 392546 h 392546"/>
              <a:gd name="connsiteX0" fmla="*/ 32898 w 413898"/>
              <a:gd name="connsiteY0" fmla="*/ 0 h 413365"/>
              <a:gd name="connsiteX1" fmla="*/ 413898 w 413898"/>
              <a:gd name="connsiteY1" fmla="*/ 230909 h 413365"/>
              <a:gd name="connsiteX2" fmla="*/ 44444 w 413898"/>
              <a:gd name="connsiteY2" fmla="*/ 392546 h 413365"/>
              <a:gd name="connsiteX0" fmla="*/ 60783 w 441783"/>
              <a:gd name="connsiteY0" fmla="*/ 607 h 413972"/>
              <a:gd name="connsiteX1" fmla="*/ 441783 w 441783"/>
              <a:gd name="connsiteY1" fmla="*/ 231516 h 413972"/>
              <a:gd name="connsiteX2" fmla="*/ 72329 w 441783"/>
              <a:gd name="connsiteY2" fmla="*/ 393153 h 413972"/>
              <a:gd name="connsiteX0" fmla="*/ 114647 w 495647"/>
              <a:gd name="connsiteY0" fmla="*/ 607 h 409109"/>
              <a:gd name="connsiteX1" fmla="*/ 495647 w 495647"/>
              <a:gd name="connsiteY1" fmla="*/ 231516 h 409109"/>
              <a:gd name="connsiteX2" fmla="*/ 126193 w 495647"/>
              <a:gd name="connsiteY2" fmla="*/ 393153 h 409109"/>
              <a:gd name="connsiteX0" fmla="*/ 61345 w 442345"/>
              <a:gd name="connsiteY0" fmla="*/ 607 h 404306"/>
              <a:gd name="connsiteX1" fmla="*/ 442345 w 442345"/>
              <a:gd name="connsiteY1" fmla="*/ 231516 h 404306"/>
              <a:gd name="connsiteX2" fmla="*/ 72891 w 442345"/>
              <a:gd name="connsiteY2" fmla="*/ 393153 h 404306"/>
              <a:gd name="connsiteX0" fmla="*/ 60784 w 441784"/>
              <a:gd name="connsiteY0" fmla="*/ 607 h 404306"/>
              <a:gd name="connsiteX1" fmla="*/ 441784 w 441784"/>
              <a:gd name="connsiteY1" fmla="*/ 231516 h 404306"/>
              <a:gd name="connsiteX2" fmla="*/ 72330 w 441784"/>
              <a:gd name="connsiteY2" fmla="*/ 393153 h 404306"/>
              <a:gd name="connsiteX0" fmla="*/ 60784 w 441784"/>
              <a:gd name="connsiteY0" fmla="*/ 607 h 393153"/>
              <a:gd name="connsiteX1" fmla="*/ 441784 w 441784"/>
              <a:gd name="connsiteY1" fmla="*/ 231516 h 393153"/>
              <a:gd name="connsiteX2" fmla="*/ 72330 w 441784"/>
              <a:gd name="connsiteY2" fmla="*/ 393153 h 393153"/>
              <a:gd name="connsiteX0" fmla="*/ 97475 w 478475"/>
              <a:gd name="connsiteY0" fmla="*/ 607 h 407990"/>
              <a:gd name="connsiteX1" fmla="*/ 478475 w 478475"/>
              <a:gd name="connsiteY1" fmla="*/ 231516 h 407990"/>
              <a:gd name="connsiteX2" fmla="*/ 109021 w 478475"/>
              <a:gd name="connsiteY2" fmla="*/ 393153 h 407990"/>
              <a:gd name="connsiteX0" fmla="*/ 60784 w 441784"/>
              <a:gd name="connsiteY0" fmla="*/ 607 h 411852"/>
              <a:gd name="connsiteX1" fmla="*/ 441784 w 441784"/>
              <a:gd name="connsiteY1" fmla="*/ 231516 h 411852"/>
              <a:gd name="connsiteX2" fmla="*/ 72330 w 441784"/>
              <a:gd name="connsiteY2" fmla="*/ 393153 h 411852"/>
              <a:gd name="connsiteX0" fmla="*/ 60784 w 441784"/>
              <a:gd name="connsiteY0" fmla="*/ 607 h 393153"/>
              <a:gd name="connsiteX1" fmla="*/ 441784 w 441784"/>
              <a:gd name="connsiteY1" fmla="*/ 231516 h 393153"/>
              <a:gd name="connsiteX2" fmla="*/ 72330 w 441784"/>
              <a:gd name="connsiteY2" fmla="*/ 393153 h 393153"/>
              <a:gd name="connsiteX0" fmla="*/ 60784 w 441784"/>
              <a:gd name="connsiteY0" fmla="*/ 607 h 404168"/>
              <a:gd name="connsiteX1" fmla="*/ 441784 w 441784"/>
              <a:gd name="connsiteY1" fmla="*/ 231516 h 404168"/>
              <a:gd name="connsiteX2" fmla="*/ 72330 w 441784"/>
              <a:gd name="connsiteY2" fmla="*/ 393153 h 404168"/>
              <a:gd name="connsiteX0" fmla="*/ 60784 w 441784"/>
              <a:gd name="connsiteY0" fmla="*/ 607 h 393153"/>
              <a:gd name="connsiteX1" fmla="*/ 441784 w 441784"/>
              <a:gd name="connsiteY1" fmla="*/ 231516 h 393153"/>
              <a:gd name="connsiteX2" fmla="*/ 72330 w 441784"/>
              <a:gd name="connsiteY2" fmla="*/ 393153 h 393153"/>
              <a:gd name="connsiteX0" fmla="*/ 60784 w 441784"/>
              <a:gd name="connsiteY0" fmla="*/ 607 h 406073"/>
              <a:gd name="connsiteX1" fmla="*/ 441784 w 441784"/>
              <a:gd name="connsiteY1" fmla="*/ 231516 h 406073"/>
              <a:gd name="connsiteX2" fmla="*/ 72330 w 441784"/>
              <a:gd name="connsiteY2" fmla="*/ 393153 h 406073"/>
              <a:gd name="connsiteX0" fmla="*/ 60784 w 441784"/>
              <a:gd name="connsiteY0" fmla="*/ 607 h 480582"/>
              <a:gd name="connsiteX1" fmla="*/ 441784 w 441784"/>
              <a:gd name="connsiteY1" fmla="*/ 231516 h 480582"/>
              <a:gd name="connsiteX2" fmla="*/ 35520 w 441784"/>
              <a:gd name="connsiteY2" fmla="*/ 480582 h 480582"/>
              <a:gd name="connsiteX0" fmla="*/ 25285 w 406285"/>
              <a:gd name="connsiteY0" fmla="*/ 607 h 480582"/>
              <a:gd name="connsiteX1" fmla="*/ 406285 w 406285"/>
              <a:gd name="connsiteY1" fmla="*/ 231516 h 480582"/>
              <a:gd name="connsiteX2" fmla="*/ 21 w 406285"/>
              <a:gd name="connsiteY2" fmla="*/ 480582 h 480582"/>
              <a:gd name="connsiteX0" fmla="*/ 56 w 408664"/>
              <a:gd name="connsiteY0" fmla="*/ 7813 h 427969"/>
              <a:gd name="connsiteX1" fmla="*/ 408664 w 408664"/>
              <a:gd name="connsiteY1" fmla="*/ 178903 h 427969"/>
              <a:gd name="connsiteX2" fmla="*/ 2400 w 408664"/>
              <a:gd name="connsiteY2" fmla="*/ 427969 h 427969"/>
              <a:gd name="connsiteX0" fmla="*/ 53 w 440870"/>
              <a:gd name="connsiteY0" fmla="*/ 608 h 424102"/>
              <a:gd name="connsiteX1" fmla="*/ 440870 w 440870"/>
              <a:gd name="connsiteY1" fmla="*/ 231518 h 424102"/>
              <a:gd name="connsiteX2" fmla="*/ 2397 w 440870"/>
              <a:gd name="connsiteY2" fmla="*/ 420764 h 424102"/>
              <a:gd name="connsiteX0" fmla="*/ 52 w 445470"/>
              <a:gd name="connsiteY0" fmla="*/ 3246 h 423402"/>
              <a:gd name="connsiteX1" fmla="*/ 445470 w 445470"/>
              <a:gd name="connsiteY1" fmla="*/ 197344 h 423402"/>
              <a:gd name="connsiteX2" fmla="*/ 2396 w 445470"/>
              <a:gd name="connsiteY2" fmla="*/ 423402 h 423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470" h="423402">
                <a:moveTo>
                  <a:pt x="52" y="3246"/>
                </a:moveTo>
                <a:cubicBezTo>
                  <a:pt x="-5476" y="-602"/>
                  <a:pt x="433925" y="-29716"/>
                  <a:pt x="445470" y="197344"/>
                </a:cubicBezTo>
                <a:cubicBezTo>
                  <a:pt x="414682" y="455195"/>
                  <a:pt x="-863" y="412276"/>
                  <a:pt x="2396" y="423402"/>
                </a:cubicBezTo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850796" y="5728150"/>
            <a:ext cx="1073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beq4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8291371" y="3795473"/>
            <a:ext cx="445470" cy="423402"/>
          </a:xfrm>
          <a:custGeom>
            <a:avLst/>
            <a:gdLst>
              <a:gd name="connsiteX0" fmla="*/ 0 w 484909"/>
              <a:gd name="connsiteY0" fmla="*/ 0 h 392546"/>
              <a:gd name="connsiteX1" fmla="*/ 484909 w 484909"/>
              <a:gd name="connsiteY1" fmla="*/ 242455 h 392546"/>
              <a:gd name="connsiteX2" fmla="*/ 484909 w 484909"/>
              <a:gd name="connsiteY2" fmla="*/ 242455 h 392546"/>
              <a:gd name="connsiteX3" fmla="*/ 11546 w 484909"/>
              <a:gd name="connsiteY3" fmla="*/ 392546 h 392546"/>
              <a:gd name="connsiteX0" fmla="*/ 0 w 484909"/>
              <a:gd name="connsiteY0" fmla="*/ 0 h 392546"/>
              <a:gd name="connsiteX1" fmla="*/ 484909 w 484909"/>
              <a:gd name="connsiteY1" fmla="*/ 242455 h 392546"/>
              <a:gd name="connsiteX2" fmla="*/ 484909 w 484909"/>
              <a:gd name="connsiteY2" fmla="*/ 242455 h 392546"/>
              <a:gd name="connsiteX3" fmla="*/ 11546 w 484909"/>
              <a:gd name="connsiteY3" fmla="*/ 392546 h 392546"/>
              <a:gd name="connsiteX0" fmla="*/ 0 w 484909"/>
              <a:gd name="connsiteY0" fmla="*/ 0 h 392546"/>
              <a:gd name="connsiteX1" fmla="*/ 484909 w 484909"/>
              <a:gd name="connsiteY1" fmla="*/ 242455 h 392546"/>
              <a:gd name="connsiteX2" fmla="*/ 11546 w 484909"/>
              <a:gd name="connsiteY2" fmla="*/ 392546 h 392546"/>
              <a:gd name="connsiteX0" fmla="*/ 0 w 11546"/>
              <a:gd name="connsiteY0" fmla="*/ 0 h 392546"/>
              <a:gd name="connsiteX1" fmla="*/ 11546 w 11546"/>
              <a:gd name="connsiteY1" fmla="*/ 392546 h 392546"/>
              <a:gd name="connsiteX0" fmla="*/ 0 w 11546"/>
              <a:gd name="connsiteY0" fmla="*/ 0 h 392546"/>
              <a:gd name="connsiteX1" fmla="*/ 11546 w 11546"/>
              <a:gd name="connsiteY1" fmla="*/ 392546 h 392546"/>
              <a:gd name="connsiteX0" fmla="*/ 0 w 11546"/>
              <a:gd name="connsiteY0" fmla="*/ 0 h 392546"/>
              <a:gd name="connsiteX1" fmla="*/ 0 w 11546"/>
              <a:gd name="connsiteY1" fmla="*/ 207818 h 392546"/>
              <a:gd name="connsiteX2" fmla="*/ 11546 w 11546"/>
              <a:gd name="connsiteY2" fmla="*/ 392546 h 392546"/>
              <a:gd name="connsiteX0" fmla="*/ 0 w 554202"/>
              <a:gd name="connsiteY0" fmla="*/ 0 h 392546"/>
              <a:gd name="connsiteX1" fmla="*/ 554182 w 554202"/>
              <a:gd name="connsiteY1" fmla="*/ 300182 h 392546"/>
              <a:gd name="connsiteX2" fmla="*/ 11546 w 554202"/>
              <a:gd name="connsiteY2" fmla="*/ 392546 h 392546"/>
              <a:gd name="connsiteX0" fmla="*/ 0 w 561528"/>
              <a:gd name="connsiteY0" fmla="*/ 0 h 392546"/>
              <a:gd name="connsiteX1" fmla="*/ 554182 w 561528"/>
              <a:gd name="connsiteY1" fmla="*/ 300182 h 392546"/>
              <a:gd name="connsiteX2" fmla="*/ 11546 w 561528"/>
              <a:gd name="connsiteY2" fmla="*/ 392546 h 392546"/>
              <a:gd name="connsiteX0" fmla="*/ 0 w 554202"/>
              <a:gd name="connsiteY0" fmla="*/ 0 h 392546"/>
              <a:gd name="connsiteX1" fmla="*/ 554182 w 554202"/>
              <a:gd name="connsiteY1" fmla="*/ 300182 h 392546"/>
              <a:gd name="connsiteX2" fmla="*/ 11546 w 554202"/>
              <a:gd name="connsiteY2" fmla="*/ 392546 h 392546"/>
              <a:gd name="connsiteX0" fmla="*/ 0 w 612394"/>
              <a:gd name="connsiteY0" fmla="*/ 0 h 392546"/>
              <a:gd name="connsiteX1" fmla="*/ 554182 w 612394"/>
              <a:gd name="connsiteY1" fmla="*/ 300182 h 392546"/>
              <a:gd name="connsiteX2" fmla="*/ 11546 w 612394"/>
              <a:gd name="connsiteY2" fmla="*/ 392546 h 392546"/>
              <a:gd name="connsiteX0" fmla="*/ 0 w 554182"/>
              <a:gd name="connsiteY0" fmla="*/ 0 h 399411"/>
              <a:gd name="connsiteX1" fmla="*/ 554182 w 554182"/>
              <a:gd name="connsiteY1" fmla="*/ 300182 h 399411"/>
              <a:gd name="connsiteX2" fmla="*/ 11546 w 554182"/>
              <a:gd name="connsiteY2" fmla="*/ 392546 h 399411"/>
              <a:gd name="connsiteX0" fmla="*/ 0 w 554182"/>
              <a:gd name="connsiteY0" fmla="*/ 0 h 394282"/>
              <a:gd name="connsiteX1" fmla="*/ 554182 w 554182"/>
              <a:gd name="connsiteY1" fmla="*/ 300182 h 394282"/>
              <a:gd name="connsiteX2" fmla="*/ 11546 w 554182"/>
              <a:gd name="connsiteY2" fmla="*/ 392546 h 394282"/>
              <a:gd name="connsiteX0" fmla="*/ 0 w 600364"/>
              <a:gd name="connsiteY0" fmla="*/ 0 h 394282"/>
              <a:gd name="connsiteX1" fmla="*/ 600364 w 600364"/>
              <a:gd name="connsiteY1" fmla="*/ 300182 h 394282"/>
              <a:gd name="connsiteX2" fmla="*/ 11546 w 600364"/>
              <a:gd name="connsiteY2" fmla="*/ 392546 h 394282"/>
              <a:gd name="connsiteX0" fmla="*/ 0 w 600364"/>
              <a:gd name="connsiteY0" fmla="*/ 0 h 394282"/>
              <a:gd name="connsiteX1" fmla="*/ 600364 w 600364"/>
              <a:gd name="connsiteY1" fmla="*/ 300182 h 394282"/>
              <a:gd name="connsiteX2" fmla="*/ 11546 w 600364"/>
              <a:gd name="connsiteY2" fmla="*/ 392546 h 394282"/>
              <a:gd name="connsiteX0" fmla="*/ 0 w 600651"/>
              <a:gd name="connsiteY0" fmla="*/ 0 h 399412"/>
              <a:gd name="connsiteX1" fmla="*/ 600364 w 600651"/>
              <a:gd name="connsiteY1" fmla="*/ 300182 h 399412"/>
              <a:gd name="connsiteX2" fmla="*/ 11546 w 600651"/>
              <a:gd name="connsiteY2" fmla="*/ 392546 h 399412"/>
              <a:gd name="connsiteX0" fmla="*/ 0 w 369912"/>
              <a:gd name="connsiteY0" fmla="*/ 0 h 392546"/>
              <a:gd name="connsiteX1" fmla="*/ 369454 w 369912"/>
              <a:gd name="connsiteY1" fmla="*/ 277091 h 392546"/>
              <a:gd name="connsiteX2" fmla="*/ 11546 w 369912"/>
              <a:gd name="connsiteY2" fmla="*/ 392546 h 392546"/>
              <a:gd name="connsiteX0" fmla="*/ 0 w 381445"/>
              <a:gd name="connsiteY0" fmla="*/ 5863 h 398409"/>
              <a:gd name="connsiteX1" fmla="*/ 381000 w 381445"/>
              <a:gd name="connsiteY1" fmla="*/ 213681 h 398409"/>
              <a:gd name="connsiteX2" fmla="*/ 11546 w 381445"/>
              <a:gd name="connsiteY2" fmla="*/ 398409 h 398409"/>
              <a:gd name="connsiteX0" fmla="*/ 0 w 381445"/>
              <a:gd name="connsiteY0" fmla="*/ 0 h 392546"/>
              <a:gd name="connsiteX1" fmla="*/ 381000 w 381445"/>
              <a:gd name="connsiteY1" fmla="*/ 230909 h 392546"/>
              <a:gd name="connsiteX2" fmla="*/ 11546 w 381445"/>
              <a:gd name="connsiteY2" fmla="*/ 392546 h 392546"/>
              <a:gd name="connsiteX0" fmla="*/ 0 w 381445"/>
              <a:gd name="connsiteY0" fmla="*/ 0 h 392546"/>
              <a:gd name="connsiteX1" fmla="*/ 381000 w 381445"/>
              <a:gd name="connsiteY1" fmla="*/ 230909 h 392546"/>
              <a:gd name="connsiteX2" fmla="*/ 11546 w 381445"/>
              <a:gd name="connsiteY2" fmla="*/ 392546 h 392546"/>
              <a:gd name="connsiteX0" fmla="*/ 0 w 381000"/>
              <a:gd name="connsiteY0" fmla="*/ 0 h 392546"/>
              <a:gd name="connsiteX1" fmla="*/ 381000 w 381000"/>
              <a:gd name="connsiteY1" fmla="*/ 230909 h 392546"/>
              <a:gd name="connsiteX2" fmla="*/ 11546 w 381000"/>
              <a:gd name="connsiteY2" fmla="*/ 392546 h 392546"/>
              <a:gd name="connsiteX0" fmla="*/ 32898 w 413898"/>
              <a:gd name="connsiteY0" fmla="*/ 0 h 413365"/>
              <a:gd name="connsiteX1" fmla="*/ 413898 w 413898"/>
              <a:gd name="connsiteY1" fmla="*/ 230909 h 413365"/>
              <a:gd name="connsiteX2" fmla="*/ 44444 w 413898"/>
              <a:gd name="connsiteY2" fmla="*/ 392546 h 413365"/>
              <a:gd name="connsiteX0" fmla="*/ 60783 w 441783"/>
              <a:gd name="connsiteY0" fmla="*/ 607 h 413972"/>
              <a:gd name="connsiteX1" fmla="*/ 441783 w 441783"/>
              <a:gd name="connsiteY1" fmla="*/ 231516 h 413972"/>
              <a:gd name="connsiteX2" fmla="*/ 72329 w 441783"/>
              <a:gd name="connsiteY2" fmla="*/ 393153 h 413972"/>
              <a:gd name="connsiteX0" fmla="*/ 114647 w 495647"/>
              <a:gd name="connsiteY0" fmla="*/ 607 h 409109"/>
              <a:gd name="connsiteX1" fmla="*/ 495647 w 495647"/>
              <a:gd name="connsiteY1" fmla="*/ 231516 h 409109"/>
              <a:gd name="connsiteX2" fmla="*/ 126193 w 495647"/>
              <a:gd name="connsiteY2" fmla="*/ 393153 h 409109"/>
              <a:gd name="connsiteX0" fmla="*/ 61345 w 442345"/>
              <a:gd name="connsiteY0" fmla="*/ 607 h 404306"/>
              <a:gd name="connsiteX1" fmla="*/ 442345 w 442345"/>
              <a:gd name="connsiteY1" fmla="*/ 231516 h 404306"/>
              <a:gd name="connsiteX2" fmla="*/ 72891 w 442345"/>
              <a:gd name="connsiteY2" fmla="*/ 393153 h 404306"/>
              <a:gd name="connsiteX0" fmla="*/ 60784 w 441784"/>
              <a:gd name="connsiteY0" fmla="*/ 607 h 404306"/>
              <a:gd name="connsiteX1" fmla="*/ 441784 w 441784"/>
              <a:gd name="connsiteY1" fmla="*/ 231516 h 404306"/>
              <a:gd name="connsiteX2" fmla="*/ 72330 w 441784"/>
              <a:gd name="connsiteY2" fmla="*/ 393153 h 404306"/>
              <a:gd name="connsiteX0" fmla="*/ 60784 w 441784"/>
              <a:gd name="connsiteY0" fmla="*/ 607 h 393153"/>
              <a:gd name="connsiteX1" fmla="*/ 441784 w 441784"/>
              <a:gd name="connsiteY1" fmla="*/ 231516 h 393153"/>
              <a:gd name="connsiteX2" fmla="*/ 72330 w 441784"/>
              <a:gd name="connsiteY2" fmla="*/ 393153 h 393153"/>
              <a:gd name="connsiteX0" fmla="*/ 97475 w 478475"/>
              <a:gd name="connsiteY0" fmla="*/ 607 h 407990"/>
              <a:gd name="connsiteX1" fmla="*/ 478475 w 478475"/>
              <a:gd name="connsiteY1" fmla="*/ 231516 h 407990"/>
              <a:gd name="connsiteX2" fmla="*/ 109021 w 478475"/>
              <a:gd name="connsiteY2" fmla="*/ 393153 h 407990"/>
              <a:gd name="connsiteX0" fmla="*/ 60784 w 441784"/>
              <a:gd name="connsiteY0" fmla="*/ 607 h 411852"/>
              <a:gd name="connsiteX1" fmla="*/ 441784 w 441784"/>
              <a:gd name="connsiteY1" fmla="*/ 231516 h 411852"/>
              <a:gd name="connsiteX2" fmla="*/ 72330 w 441784"/>
              <a:gd name="connsiteY2" fmla="*/ 393153 h 411852"/>
              <a:gd name="connsiteX0" fmla="*/ 60784 w 441784"/>
              <a:gd name="connsiteY0" fmla="*/ 607 h 393153"/>
              <a:gd name="connsiteX1" fmla="*/ 441784 w 441784"/>
              <a:gd name="connsiteY1" fmla="*/ 231516 h 393153"/>
              <a:gd name="connsiteX2" fmla="*/ 72330 w 441784"/>
              <a:gd name="connsiteY2" fmla="*/ 393153 h 393153"/>
              <a:gd name="connsiteX0" fmla="*/ 60784 w 441784"/>
              <a:gd name="connsiteY0" fmla="*/ 607 h 404168"/>
              <a:gd name="connsiteX1" fmla="*/ 441784 w 441784"/>
              <a:gd name="connsiteY1" fmla="*/ 231516 h 404168"/>
              <a:gd name="connsiteX2" fmla="*/ 72330 w 441784"/>
              <a:gd name="connsiteY2" fmla="*/ 393153 h 404168"/>
              <a:gd name="connsiteX0" fmla="*/ 60784 w 441784"/>
              <a:gd name="connsiteY0" fmla="*/ 607 h 393153"/>
              <a:gd name="connsiteX1" fmla="*/ 441784 w 441784"/>
              <a:gd name="connsiteY1" fmla="*/ 231516 h 393153"/>
              <a:gd name="connsiteX2" fmla="*/ 72330 w 441784"/>
              <a:gd name="connsiteY2" fmla="*/ 393153 h 393153"/>
              <a:gd name="connsiteX0" fmla="*/ 60784 w 441784"/>
              <a:gd name="connsiteY0" fmla="*/ 607 h 406073"/>
              <a:gd name="connsiteX1" fmla="*/ 441784 w 441784"/>
              <a:gd name="connsiteY1" fmla="*/ 231516 h 406073"/>
              <a:gd name="connsiteX2" fmla="*/ 72330 w 441784"/>
              <a:gd name="connsiteY2" fmla="*/ 393153 h 406073"/>
              <a:gd name="connsiteX0" fmla="*/ 60784 w 441784"/>
              <a:gd name="connsiteY0" fmla="*/ 607 h 480582"/>
              <a:gd name="connsiteX1" fmla="*/ 441784 w 441784"/>
              <a:gd name="connsiteY1" fmla="*/ 231516 h 480582"/>
              <a:gd name="connsiteX2" fmla="*/ 35520 w 441784"/>
              <a:gd name="connsiteY2" fmla="*/ 480582 h 480582"/>
              <a:gd name="connsiteX0" fmla="*/ 25285 w 406285"/>
              <a:gd name="connsiteY0" fmla="*/ 607 h 480582"/>
              <a:gd name="connsiteX1" fmla="*/ 406285 w 406285"/>
              <a:gd name="connsiteY1" fmla="*/ 231516 h 480582"/>
              <a:gd name="connsiteX2" fmla="*/ 21 w 406285"/>
              <a:gd name="connsiteY2" fmla="*/ 480582 h 480582"/>
              <a:gd name="connsiteX0" fmla="*/ 56 w 408664"/>
              <a:gd name="connsiteY0" fmla="*/ 7813 h 427969"/>
              <a:gd name="connsiteX1" fmla="*/ 408664 w 408664"/>
              <a:gd name="connsiteY1" fmla="*/ 178903 h 427969"/>
              <a:gd name="connsiteX2" fmla="*/ 2400 w 408664"/>
              <a:gd name="connsiteY2" fmla="*/ 427969 h 427969"/>
              <a:gd name="connsiteX0" fmla="*/ 53 w 440870"/>
              <a:gd name="connsiteY0" fmla="*/ 608 h 424102"/>
              <a:gd name="connsiteX1" fmla="*/ 440870 w 440870"/>
              <a:gd name="connsiteY1" fmla="*/ 231518 h 424102"/>
              <a:gd name="connsiteX2" fmla="*/ 2397 w 440870"/>
              <a:gd name="connsiteY2" fmla="*/ 420764 h 424102"/>
              <a:gd name="connsiteX0" fmla="*/ 52 w 445470"/>
              <a:gd name="connsiteY0" fmla="*/ 3246 h 423402"/>
              <a:gd name="connsiteX1" fmla="*/ 445470 w 445470"/>
              <a:gd name="connsiteY1" fmla="*/ 197344 h 423402"/>
              <a:gd name="connsiteX2" fmla="*/ 2396 w 445470"/>
              <a:gd name="connsiteY2" fmla="*/ 423402 h 423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470" h="423402">
                <a:moveTo>
                  <a:pt x="52" y="3246"/>
                </a:moveTo>
                <a:cubicBezTo>
                  <a:pt x="-5476" y="-602"/>
                  <a:pt x="433925" y="-29716"/>
                  <a:pt x="445470" y="197344"/>
                </a:cubicBezTo>
                <a:cubicBezTo>
                  <a:pt x="414682" y="455195"/>
                  <a:pt x="-863" y="412276"/>
                  <a:pt x="2396" y="423402"/>
                </a:cubicBezTo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8297674" y="4218875"/>
            <a:ext cx="445470" cy="423402"/>
          </a:xfrm>
          <a:custGeom>
            <a:avLst/>
            <a:gdLst>
              <a:gd name="connsiteX0" fmla="*/ 0 w 484909"/>
              <a:gd name="connsiteY0" fmla="*/ 0 h 392546"/>
              <a:gd name="connsiteX1" fmla="*/ 484909 w 484909"/>
              <a:gd name="connsiteY1" fmla="*/ 242455 h 392546"/>
              <a:gd name="connsiteX2" fmla="*/ 484909 w 484909"/>
              <a:gd name="connsiteY2" fmla="*/ 242455 h 392546"/>
              <a:gd name="connsiteX3" fmla="*/ 11546 w 484909"/>
              <a:gd name="connsiteY3" fmla="*/ 392546 h 392546"/>
              <a:gd name="connsiteX0" fmla="*/ 0 w 484909"/>
              <a:gd name="connsiteY0" fmla="*/ 0 h 392546"/>
              <a:gd name="connsiteX1" fmla="*/ 484909 w 484909"/>
              <a:gd name="connsiteY1" fmla="*/ 242455 h 392546"/>
              <a:gd name="connsiteX2" fmla="*/ 484909 w 484909"/>
              <a:gd name="connsiteY2" fmla="*/ 242455 h 392546"/>
              <a:gd name="connsiteX3" fmla="*/ 11546 w 484909"/>
              <a:gd name="connsiteY3" fmla="*/ 392546 h 392546"/>
              <a:gd name="connsiteX0" fmla="*/ 0 w 484909"/>
              <a:gd name="connsiteY0" fmla="*/ 0 h 392546"/>
              <a:gd name="connsiteX1" fmla="*/ 484909 w 484909"/>
              <a:gd name="connsiteY1" fmla="*/ 242455 h 392546"/>
              <a:gd name="connsiteX2" fmla="*/ 11546 w 484909"/>
              <a:gd name="connsiteY2" fmla="*/ 392546 h 392546"/>
              <a:gd name="connsiteX0" fmla="*/ 0 w 11546"/>
              <a:gd name="connsiteY0" fmla="*/ 0 h 392546"/>
              <a:gd name="connsiteX1" fmla="*/ 11546 w 11546"/>
              <a:gd name="connsiteY1" fmla="*/ 392546 h 392546"/>
              <a:gd name="connsiteX0" fmla="*/ 0 w 11546"/>
              <a:gd name="connsiteY0" fmla="*/ 0 h 392546"/>
              <a:gd name="connsiteX1" fmla="*/ 11546 w 11546"/>
              <a:gd name="connsiteY1" fmla="*/ 392546 h 392546"/>
              <a:gd name="connsiteX0" fmla="*/ 0 w 11546"/>
              <a:gd name="connsiteY0" fmla="*/ 0 h 392546"/>
              <a:gd name="connsiteX1" fmla="*/ 0 w 11546"/>
              <a:gd name="connsiteY1" fmla="*/ 207818 h 392546"/>
              <a:gd name="connsiteX2" fmla="*/ 11546 w 11546"/>
              <a:gd name="connsiteY2" fmla="*/ 392546 h 392546"/>
              <a:gd name="connsiteX0" fmla="*/ 0 w 554202"/>
              <a:gd name="connsiteY0" fmla="*/ 0 h 392546"/>
              <a:gd name="connsiteX1" fmla="*/ 554182 w 554202"/>
              <a:gd name="connsiteY1" fmla="*/ 300182 h 392546"/>
              <a:gd name="connsiteX2" fmla="*/ 11546 w 554202"/>
              <a:gd name="connsiteY2" fmla="*/ 392546 h 392546"/>
              <a:gd name="connsiteX0" fmla="*/ 0 w 561528"/>
              <a:gd name="connsiteY0" fmla="*/ 0 h 392546"/>
              <a:gd name="connsiteX1" fmla="*/ 554182 w 561528"/>
              <a:gd name="connsiteY1" fmla="*/ 300182 h 392546"/>
              <a:gd name="connsiteX2" fmla="*/ 11546 w 561528"/>
              <a:gd name="connsiteY2" fmla="*/ 392546 h 392546"/>
              <a:gd name="connsiteX0" fmla="*/ 0 w 554202"/>
              <a:gd name="connsiteY0" fmla="*/ 0 h 392546"/>
              <a:gd name="connsiteX1" fmla="*/ 554182 w 554202"/>
              <a:gd name="connsiteY1" fmla="*/ 300182 h 392546"/>
              <a:gd name="connsiteX2" fmla="*/ 11546 w 554202"/>
              <a:gd name="connsiteY2" fmla="*/ 392546 h 392546"/>
              <a:gd name="connsiteX0" fmla="*/ 0 w 612394"/>
              <a:gd name="connsiteY0" fmla="*/ 0 h 392546"/>
              <a:gd name="connsiteX1" fmla="*/ 554182 w 612394"/>
              <a:gd name="connsiteY1" fmla="*/ 300182 h 392546"/>
              <a:gd name="connsiteX2" fmla="*/ 11546 w 612394"/>
              <a:gd name="connsiteY2" fmla="*/ 392546 h 392546"/>
              <a:gd name="connsiteX0" fmla="*/ 0 w 554182"/>
              <a:gd name="connsiteY0" fmla="*/ 0 h 399411"/>
              <a:gd name="connsiteX1" fmla="*/ 554182 w 554182"/>
              <a:gd name="connsiteY1" fmla="*/ 300182 h 399411"/>
              <a:gd name="connsiteX2" fmla="*/ 11546 w 554182"/>
              <a:gd name="connsiteY2" fmla="*/ 392546 h 399411"/>
              <a:gd name="connsiteX0" fmla="*/ 0 w 554182"/>
              <a:gd name="connsiteY0" fmla="*/ 0 h 394282"/>
              <a:gd name="connsiteX1" fmla="*/ 554182 w 554182"/>
              <a:gd name="connsiteY1" fmla="*/ 300182 h 394282"/>
              <a:gd name="connsiteX2" fmla="*/ 11546 w 554182"/>
              <a:gd name="connsiteY2" fmla="*/ 392546 h 394282"/>
              <a:gd name="connsiteX0" fmla="*/ 0 w 600364"/>
              <a:gd name="connsiteY0" fmla="*/ 0 h 394282"/>
              <a:gd name="connsiteX1" fmla="*/ 600364 w 600364"/>
              <a:gd name="connsiteY1" fmla="*/ 300182 h 394282"/>
              <a:gd name="connsiteX2" fmla="*/ 11546 w 600364"/>
              <a:gd name="connsiteY2" fmla="*/ 392546 h 394282"/>
              <a:gd name="connsiteX0" fmla="*/ 0 w 600364"/>
              <a:gd name="connsiteY0" fmla="*/ 0 h 394282"/>
              <a:gd name="connsiteX1" fmla="*/ 600364 w 600364"/>
              <a:gd name="connsiteY1" fmla="*/ 300182 h 394282"/>
              <a:gd name="connsiteX2" fmla="*/ 11546 w 600364"/>
              <a:gd name="connsiteY2" fmla="*/ 392546 h 394282"/>
              <a:gd name="connsiteX0" fmla="*/ 0 w 600651"/>
              <a:gd name="connsiteY0" fmla="*/ 0 h 399412"/>
              <a:gd name="connsiteX1" fmla="*/ 600364 w 600651"/>
              <a:gd name="connsiteY1" fmla="*/ 300182 h 399412"/>
              <a:gd name="connsiteX2" fmla="*/ 11546 w 600651"/>
              <a:gd name="connsiteY2" fmla="*/ 392546 h 399412"/>
              <a:gd name="connsiteX0" fmla="*/ 0 w 369912"/>
              <a:gd name="connsiteY0" fmla="*/ 0 h 392546"/>
              <a:gd name="connsiteX1" fmla="*/ 369454 w 369912"/>
              <a:gd name="connsiteY1" fmla="*/ 277091 h 392546"/>
              <a:gd name="connsiteX2" fmla="*/ 11546 w 369912"/>
              <a:gd name="connsiteY2" fmla="*/ 392546 h 392546"/>
              <a:gd name="connsiteX0" fmla="*/ 0 w 381445"/>
              <a:gd name="connsiteY0" fmla="*/ 5863 h 398409"/>
              <a:gd name="connsiteX1" fmla="*/ 381000 w 381445"/>
              <a:gd name="connsiteY1" fmla="*/ 213681 h 398409"/>
              <a:gd name="connsiteX2" fmla="*/ 11546 w 381445"/>
              <a:gd name="connsiteY2" fmla="*/ 398409 h 398409"/>
              <a:gd name="connsiteX0" fmla="*/ 0 w 381445"/>
              <a:gd name="connsiteY0" fmla="*/ 0 h 392546"/>
              <a:gd name="connsiteX1" fmla="*/ 381000 w 381445"/>
              <a:gd name="connsiteY1" fmla="*/ 230909 h 392546"/>
              <a:gd name="connsiteX2" fmla="*/ 11546 w 381445"/>
              <a:gd name="connsiteY2" fmla="*/ 392546 h 392546"/>
              <a:gd name="connsiteX0" fmla="*/ 0 w 381445"/>
              <a:gd name="connsiteY0" fmla="*/ 0 h 392546"/>
              <a:gd name="connsiteX1" fmla="*/ 381000 w 381445"/>
              <a:gd name="connsiteY1" fmla="*/ 230909 h 392546"/>
              <a:gd name="connsiteX2" fmla="*/ 11546 w 381445"/>
              <a:gd name="connsiteY2" fmla="*/ 392546 h 392546"/>
              <a:gd name="connsiteX0" fmla="*/ 0 w 381000"/>
              <a:gd name="connsiteY0" fmla="*/ 0 h 392546"/>
              <a:gd name="connsiteX1" fmla="*/ 381000 w 381000"/>
              <a:gd name="connsiteY1" fmla="*/ 230909 h 392546"/>
              <a:gd name="connsiteX2" fmla="*/ 11546 w 381000"/>
              <a:gd name="connsiteY2" fmla="*/ 392546 h 392546"/>
              <a:gd name="connsiteX0" fmla="*/ 32898 w 413898"/>
              <a:gd name="connsiteY0" fmla="*/ 0 h 413365"/>
              <a:gd name="connsiteX1" fmla="*/ 413898 w 413898"/>
              <a:gd name="connsiteY1" fmla="*/ 230909 h 413365"/>
              <a:gd name="connsiteX2" fmla="*/ 44444 w 413898"/>
              <a:gd name="connsiteY2" fmla="*/ 392546 h 413365"/>
              <a:gd name="connsiteX0" fmla="*/ 60783 w 441783"/>
              <a:gd name="connsiteY0" fmla="*/ 607 h 413972"/>
              <a:gd name="connsiteX1" fmla="*/ 441783 w 441783"/>
              <a:gd name="connsiteY1" fmla="*/ 231516 h 413972"/>
              <a:gd name="connsiteX2" fmla="*/ 72329 w 441783"/>
              <a:gd name="connsiteY2" fmla="*/ 393153 h 413972"/>
              <a:gd name="connsiteX0" fmla="*/ 114647 w 495647"/>
              <a:gd name="connsiteY0" fmla="*/ 607 h 409109"/>
              <a:gd name="connsiteX1" fmla="*/ 495647 w 495647"/>
              <a:gd name="connsiteY1" fmla="*/ 231516 h 409109"/>
              <a:gd name="connsiteX2" fmla="*/ 126193 w 495647"/>
              <a:gd name="connsiteY2" fmla="*/ 393153 h 409109"/>
              <a:gd name="connsiteX0" fmla="*/ 61345 w 442345"/>
              <a:gd name="connsiteY0" fmla="*/ 607 h 404306"/>
              <a:gd name="connsiteX1" fmla="*/ 442345 w 442345"/>
              <a:gd name="connsiteY1" fmla="*/ 231516 h 404306"/>
              <a:gd name="connsiteX2" fmla="*/ 72891 w 442345"/>
              <a:gd name="connsiteY2" fmla="*/ 393153 h 404306"/>
              <a:gd name="connsiteX0" fmla="*/ 60784 w 441784"/>
              <a:gd name="connsiteY0" fmla="*/ 607 h 404306"/>
              <a:gd name="connsiteX1" fmla="*/ 441784 w 441784"/>
              <a:gd name="connsiteY1" fmla="*/ 231516 h 404306"/>
              <a:gd name="connsiteX2" fmla="*/ 72330 w 441784"/>
              <a:gd name="connsiteY2" fmla="*/ 393153 h 404306"/>
              <a:gd name="connsiteX0" fmla="*/ 60784 w 441784"/>
              <a:gd name="connsiteY0" fmla="*/ 607 h 393153"/>
              <a:gd name="connsiteX1" fmla="*/ 441784 w 441784"/>
              <a:gd name="connsiteY1" fmla="*/ 231516 h 393153"/>
              <a:gd name="connsiteX2" fmla="*/ 72330 w 441784"/>
              <a:gd name="connsiteY2" fmla="*/ 393153 h 393153"/>
              <a:gd name="connsiteX0" fmla="*/ 97475 w 478475"/>
              <a:gd name="connsiteY0" fmla="*/ 607 h 407990"/>
              <a:gd name="connsiteX1" fmla="*/ 478475 w 478475"/>
              <a:gd name="connsiteY1" fmla="*/ 231516 h 407990"/>
              <a:gd name="connsiteX2" fmla="*/ 109021 w 478475"/>
              <a:gd name="connsiteY2" fmla="*/ 393153 h 407990"/>
              <a:gd name="connsiteX0" fmla="*/ 60784 w 441784"/>
              <a:gd name="connsiteY0" fmla="*/ 607 h 411852"/>
              <a:gd name="connsiteX1" fmla="*/ 441784 w 441784"/>
              <a:gd name="connsiteY1" fmla="*/ 231516 h 411852"/>
              <a:gd name="connsiteX2" fmla="*/ 72330 w 441784"/>
              <a:gd name="connsiteY2" fmla="*/ 393153 h 411852"/>
              <a:gd name="connsiteX0" fmla="*/ 60784 w 441784"/>
              <a:gd name="connsiteY0" fmla="*/ 607 h 393153"/>
              <a:gd name="connsiteX1" fmla="*/ 441784 w 441784"/>
              <a:gd name="connsiteY1" fmla="*/ 231516 h 393153"/>
              <a:gd name="connsiteX2" fmla="*/ 72330 w 441784"/>
              <a:gd name="connsiteY2" fmla="*/ 393153 h 393153"/>
              <a:gd name="connsiteX0" fmla="*/ 60784 w 441784"/>
              <a:gd name="connsiteY0" fmla="*/ 607 h 404168"/>
              <a:gd name="connsiteX1" fmla="*/ 441784 w 441784"/>
              <a:gd name="connsiteY1" fmla="*/ 231516 h 404168"/>
              <a:gd name="connsiteX2" fmla="*/ 72330 w 441784"/>
              <a:gd name="connsiteY2" fmla="*/ 393153 h 404168"/>
              <a:gd name="connsiteX0" fmla="*/ 60784 w 441784"/>
              <a:gd name="connsiteY0" fmla="*/ 607 h 393153"/>
              <a:gd name="connsiteX1" fmla="*/ 441784 w 441784"/>
              <a:gd name="connsiteY1" fmla="*/ 231516 h 393153"/>
              <a:gd name="connsiteX2" fmla="*/ 72330 w 441784"/>
              <a:gd name="connsiteY2" fmla="*/ 393153 h 393153"/>
              <a:gd name="connsiteX0" fmla="*/ 60784 w 441784"/>
              <a:gd name="connsiteY0" fmla="*/ 607 h 406073"/>
              <a:gd name="connsiteX1" fmla="*/ 441784 w 441784"/>
              <a:gd name="connsiteY1" fmla="*/ 231516 h 406073"/>
              <a:gd name="connsiteX2" fmla="*/ 72330 w 441784"/>
              <a:gd name="connsiteY2" fmla="*/ 393153 h 406073"/>
              <a:gd name="connsiteX0" fmla="*/ 60784 w 441784"/>
              <a:gd name="connsiteY0" fmla="*/ 607 h 480582"/>
              <a:gd name="connsiteX1" fmla="*/ 441784 w 441784"/>
              <a:gd name="connsiteY1" fmla="*/ 231516 h 480582"/>
              <a:gd name="connsiteX2" fmla="*/ 35520 w 441784"/>
              <a:gd name="connsiteY2" fmla="*/ 480582 h 480582"/>
              <a:gd name="connsiteX0" fmla="*/ 25285 w 406285"/>
              <a:gd name="connsiteY0" fmla="*/ 607 h 480582"/>
              <a:gd name="connsiteX1" fmla="*/ 406285 w 406285"/>
              <a:gd name="connsiteY1" fmla="*/ 231516 h 480582"/>
              <a:gd name="connsiteX2" fmla="*/ 21 w 406285"/>
              <a:gd name="connsiteY2" fmla="*/ 480582 h 480582"/>
              <a:gd name="connsiteX0" fmla="*/ 56 w 408664"/>
              <a:gd name="connsiteY0" fmla="*/ 7813 h 427969"/>
              <a:gd name="connsiteX1" fmla="*/ 408664 w 408664"/>
              <a:gd name="connsiteY1" fmla="*/ 178903 h 427969"/>
              <a:gd name="connsiteX2" fmla="*/ 2400 w 408664"/>
              <a:gd name="connsiteY2" fmla="*/ 427969 h 427969"/>
              <a:gd name="connsiteX0" fmla="*/ 53 w 440870"/>
              <a:gd name="connsiteY0" fmla="*/ 608 h 424102"/>
              <a:gd name="connsiteX1" fmla="*/ 440870 w 440870"/>
              <a:gd name="connsiteY1" fmla="*/ 231518 h 424102"/>
              <a:gd name="connsiteX2" fmla="*/ 2397 w 440870"/>
              <a:gd name="connsiteY2" fmla="*/ 420764 h 424102"/>
              <a:gd name="connsiteX0" fmla="*/ 52 w 445470"/>
              <a:gd name="connsiteY0" fmla="*/ 3246 h 423402"/>
              <a:gd name="connsiteX1" fmla="*/ 445470 w 445470"/>
              <a:gd name="connsiteY1" fmla="*/ 197344 h 423402"/>
              <a:gd name="connsiteX2" fmla="*/ 2396 w 445470"/>
              <a:gd name="connsiteY2" fmla="*/ 423402 h 423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470" h="423402">
                <a:moveTo>
                  <a:pt x="52" y="3246"/>
                </a:moveTo>
                <a:cubicBezTo>
                  <a:pt x="-5476" y="-602"/>
                  <a:pt x="433925" y="-29716"/>
                  <a:pt x="445470" y="197344"/>
                </a:cubicBezTo>
                <a:cubicBezTo>
                  <a:pt x="414682" y="455195"/>
                  <a:pt x="-863" y="412276"/>
                  <a:pt x="2396" y="423402"/>
                </a:cubicBezTo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1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 animBg="1"/>
      <p:bldP spid="37" grpId="0"/>
      <p:bldP spid="37" grpId="1"/>
      <p:bldP spid="38" grpId="0" animBg="1"/>
      <p:bldP spid="3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EXECUTE state: ADD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609" y="2230735"/>
            <a:ext cx="2853732" cy="3945671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baseline="-25000" dirty="0"/>
              <a:t>X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R</a:t>
            </a:r>
            <a:r>
              <a:rPr lang="en-US" baseline="-25000" dirty="0"/>
              <a:t>Y</a:t>
            </a:r>
            <a:r>
              <a:rPr lang="en-US" dirty="0"/>
              <a:t> + R</a:t>
            </a:r>
            <a:r>
              <a:rPr lang="en-US" baseline="-25000" dirty="0"/>
              <a:t>Z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Object 1"/>
          <p:cNvPicPr>
            <a:picLocks noChangeAspect="1" noChangeArrowheads="1"/>
          </p:cNvPicPr>
          <p:nvPr/>
        </p:nvPicPr>
        <p:blipFill>
          <a:blip r:embed="rId2" cstate="print"/>
          <a:srcRect l="-1595" t="-9677" r="-2072" b="-1210"/>
          <a:stretch>
            <a:fillRect/>
          </a:stretch>
        </p:blipFill>
        <p:spPr bwMode="auto">
          <a:xfrm>
            <a:off x="2275114" y="2020732"/>
            <a:ext cx="3657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Object 7"/>
          <p:cNvPicPr>
            <a:picLocks noChangeAspect="1" noChangeArrowheads="1"/>
          </p:cNvPicPr>
          <p:nvPr/>
        </p:nvPicPr>
        <p:blipFill>
          <a:blip r:embed="rId3"/>
          <a:srcRect l="-1102" r="-1102" b="-331"/>
          <a:stretch>
            <a:fillRect/>
          </a:stretch>
        </p:blipFill>
        <p:spPr bwMode="auto">
          <a:xfrm>
            <a:off x="2003808" y="3486777"/>
            <a:ext cx="5486400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261910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EXECUTE state: ADD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9481" y="1828801"/>
            <a:ext cx="7985860" cy="492997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add1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err="1"/>
              <a:t>Ry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A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Control signals needed: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 err="1"/>
              <a:t>RegSel</a:t>
            </a:r>
            <a:r>
              <a:rPr lang="en-US" dirty="0"/>
              <a:t> = 01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 err="1"/>
              <a:t>DrREG</a:t>
            </a:r>
            <a:endParaRPr lang="en-US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 err="1"/>
              <a:t>LdA</a:t>
            </a:r>
            <a:r>
              <a:rPr lang="en-US" dirty="0"/>
              <a:t>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add2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err="1"/>
              <a:t>Rz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B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Control signals needed: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 err="1"/>
              <a:t>RegSel</a:t>
            </a:r>
            <a:r>
              <a:rPr lang="en-US" dirty="0"/>
              <a:t> = 10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 err="1"/>
              <a:t>DrREG</a:t>
            </a:r>
            <a:endParaRPr lang="en-US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 err="1"/>
              <a:t>LdB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add3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A+B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Rx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Control signals needed: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 err="1"/>
              <a:t>func</a:t>
            </a:r>
            <a:r>
              <a:rPr lang="en-US" dirty="0"/>
              <a:t> = 00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 err="1"/>
              <a:t>DrALU</a:t>
            </a:r>
            <a:endParaRPr lang="en-US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 err="1"/>
              <a:t>RegSel</a:t>
            </a:r>
            <a:r>
              <a:rPr lang="en-US" dirty="0"/>
              <a:t> = 00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 err="1"/>
              <a:t>WrREG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450398" y="2965751"/>
            <a:ext cx="3204348" cy="2631860"/>
            <a:chOff x="2825750" y="4633913"/>
            <a:chExt cx="2286000" cy="1608137"/>
          </a:xfrm>
        </p:grpSpPr>
        <p:sp>
          <p:nvSpPr>
            <p:cNvPr id="6146" name="Oval 2"/>
            <p:cNvSpPr>
              <a:spLocks noChangeArrowheads="1"/>
            </p:cNvSpPr>
            <p:nvPr/>
          </p:nvSpPr>
          <p:spPr bwMode="auto">
            <a:xfrm>
              <a:off x="3673475" y="5875338"/>
              <a:ext cx="592138" cy="3667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7" name="Text Box 3"/>
            <p:cNvSpPr txBox="1">
              <a:spLocks noChangeArrowheads="1"/>
            </p:cNvSpPr>
            <p:nvPr/>
          </p:nvSpPr>
          <p:spPr bwMode="auto">
            <a:xfrm>
              <a:off x="2970213" y="5988050"/>
              <a:ext cx="427037" cy="131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3833" tIns="16917" rIns="33833" bIns="16917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105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add1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3841750" y="5988050"/>
              <a:ext cx="355600" cy="131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3833" tIns="16917" rIns="33833" bIns="16917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105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add2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149" name="AutoShape 5"/>
            <p:cNvCxnSpPr>
              <a:cxnSpLocks noChangeShapeType="1"/>
            </p:cNvCxnSpPr>
            <p:nvPr/>
          </p:nvCxnSpPr>
          <p:spPr bwMode="auto">
            <a:xfrm>
              <a:off x="3419475" y="6054725"/>
              <a:ext cx="254000" cy="47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2825750" y="5875338"/>
              <a:ext cx="593725" cy="3667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4519613" y="5875338"/>
              <a:ext cx="592137" cy="3667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4654550" y="5988050"/>
              <a:ext cx="404813" cy="131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3833" tIns="16917" rIns="33833" bIns="16917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105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add3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153" name="AutoShape 9"/>
            <p:cNvCxnSpPr>
              <a:cxnSpLocks noChangeShapeType="1"/>
            </p:cNvCxnSpPr>
            <p:nvPr/>
          </p:nvCxnSpPr>
          <p:spPr bwMode="auto">
            <a:xfrm>
              <a:off x="4265613" y="6054725"/>
              <a:ext cx="254000" cy="47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3805238" y="4746625"/>
              <a:ext cx="506412" cy="115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3833" tIns="16917" rIns="33833" bIns="16917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105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ifetch1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3644900" y="4633913"/>
              <a:ext cx="592138" cy="3667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>
              <a:off x="3927475" y="5000625"/>
              <a:ext cx="0" cy="1698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3892550" y="5156200"/>
              <a:ext cx="92075" cy="44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3833" tIns="16917" rIns="33833" bIns="16917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7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  <a:p>
              <a:pPr>
                <a:spcAft>
                  <a:spcPts val="1000"/>
                </a:spcAft>
              </a:pPr>
              <a:r>
                <a:rPr lang="en-US" sz="7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  <a:p>
              <a:pPr>
                <a:spcAft>
                  <a:spcPts val="1000"/>
                </a:spcAft>
              </a:pPr>
              <a:r>
                <a:rPr lang="en-US" sz="7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158" name="AutoShape 14"/>
            <p:cNvCxnSpPr>
              <a:cxnSpLocks noChangeShapeType="1"/>
            </p:cNvCxnSpPr>
            <p:nvPr/>
          </p:nvCxnSpPr>
          <p:spPr bwMode="auto">
            <a:xfrm flipH="1" flipV="1">
              <a:off x="3941763" y="4633913"/>
              <a:ext cx="1169987" cy="1425575"/>
            </a:xfrm>
            <a:prstGeom prst="curvedConnector4">
              <a:avLst>
                <a:gd name="adj1" fmla="val -19523"/>
                <a:gd name="adj2" fmla="val 11604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21" name="Straight Arrow Connector 20"/>
          <p:cNvCxnSpPr>
            <a:endCxn id="6150" idx="7"/>
          </p:cNvCxnSpPr>
          <p:nvPr/>
        </p:nvCxnSpPr>
        <p:spPr>
          <a:xfrm rot="10800000" flipV="1">
            <a:off x="7160759" y="4596714"/>
            <a:ext cx="516906" cy="488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228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EXECUTE state: ADD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must be changed in ADD to implement NAND?</a:t>
            </a:r>
          </a:p>
        </p:txBody>
      </p:sp>
    </p:spTree>
    <p:extLst>
      <p:ext uri="{BB962C8B-B14F-4D97-AF65-F5344CB8AC3E}">
        <p14:creationId xmlns:p14="http://schemas.microsoft.com/office/powerpoint/2010/main" val="128354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Hardware resources of the </a:t>
            </a:r>
            <a:r>
              <a:rPr lang="en-US" sz="3600" dirty="0" err="1"/>
              <a:t>datapath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  <a:p>
            <a:r>
              <a:rPr lang="en-US" dirty="0"/>
              <a:t>ALU</a:t>
            </a:r>
          </a:p>
          <a:p>
            <a:r>
              <a:rPr lang="en-US" dirty="0"/>
              <a:t>Register file</a:t>
            </a:r>
          </a:p>
          <a:p>
            <a:r>
              <a:rPr lang="en-US" dirty="0"/>
              <a:t>Program Counter</a:t>
            </a:r>
          </a:p>
          <a:p>
            <a:r>
              <a:rPr lang="en-US" dirty="0"/>
              <a:t>Instruction Register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2804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EXECUTE state: JALR instruction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JALR instruction does the following:</a:t>
            </a:r>
          </a:p>
          <a:p>
            <a:pPr marL="457200" lvl="1" indent="0">
              <a:buNone/>
            </a:pPr>
            <a:r>
              <a:rPr lang="en-US" dirty="0"/>
              <a:t>R</a:t>
            </a:r>
            <a:r>
              <a:rPr lang="en-US" baseline="-25000" dirty="0"/>
              <a:t>Y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PC + 1</a:t>
            </a:r>
          </a:p>
          <a:p>
            <a:pPr marL="457200" lvl="1" indent="0">
              <a:buNone/>
            </a:pPr>
            <a:r>
              <a:rPr lang="en-US" dirty="0"/>
              <a:t>PC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R</a:t>
            </a:r>
            <a:r>
              <a:rPr lang="en-US" baseline="-25000" dirty="0"/>
              <a:t>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jalr1</a:t>
            </a:r>
          </a:p>
          <a:p>
            <a:pPr marL="457200" lvl="1" indent="0">
              <a:buNone/>
            </a:pPr>
            <a:r>
              <a:rPr lang="en-US" dirty="0"/>
              <a:t>PC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err="1"/>
              <a:t>Ry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Control signals needed:</a:t>
            </a:r>
          </a:p>
          <a:p>
            <a:pPr marL="914400" lvl="2" indent="0">
              <a:buNone/>
            </a:pPr>
            <a:r>
              <a:rPr lang="en-US" dirty="0" err="1"/>
              <a:t>DrPC</a:t>
            </a:r>
            <a:endParaRPr lang="en-US" dirty="0"/>
          </a:p>
          <a:p>
            <a:pPr marL="914400" lvl="2" indent="0">
              <a:buNone/>
            </a:pPr>
            <a:r>
              <a:rPr lang="en-US" dirty="0" err="1"/>
              <a:t>RegSel</a:t>
            </a:r>
            <a:r>
              <a:rPr lang="en-US" dirty="0"/>
              <a:t> = 01</a:t>
            </a:r>
          </a:p>
          <a:p>
            <a:pPr marL="914400" lvl="2" indent="0">
              <a:buNone/>
            </a:pPr>
            <a:r>
              <a:rPr lang="en-US" dirty="0" err="1"/>
              <a:t>WrREG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jalr2</a:t>
            </a:r>
          </a:p>
          <a:p>
            <a:pPr marL="457200" lvl="1" indent="0">
              <a:buNone/>
            </a:pPr>
            <a:r>
              <a:rPr lang="en-US" dirty="0"/>
              <a:t>Rx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PC</a:t>
            </a:r>
          </a:p>
          <a:p>
            <a:pPr marL="457200" lvl="1" indent="0">
              <a:buNone/>
            </a:pPr>
            <a:r>
              <a:rPr lang="en-US" dirty="0"/>
              <a:t>Control signals needed:</a:t>
            </a:r>
          </a:p>
          <a:p>
            <a:pPr marL="914400" lvl="2" indent="0">
              <a:buNone/>
            </a:pPr>
            <a:r>
              <a:rPr lang="en-US" dirty="0" err="1"/>
              <a:t>RegSel</a:t>
            </a:r>
            <a:r>
              <a:rPr lang="en-US" dirty="0"/>
              <a:t> = 00</a:t>
            </a:r>
          </a:p>
          <a:p>
            <a:pPr marL="914400" lvl="2" indent="0">
              <a:buNone/>
            </a:pPr>
            <a:r>
              <a:rPr lang="en-US" dirty="0" err="1"/>
              <a:t>DrREG</a:t>
            </a:r>
            <a:endParaRPr lang="en-US" dirty="0"/>
          </a:p>
          <a:p>
            <a:pPr marL="914400" lvl="2" indent="0">
              <a:buNone/>
            </a:pPr>
            <a:r>
              <a:rPr lang="en-US" dirty="0" err="1"/>
              <a:t>LdPC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4319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C3EDB-C410-6D47-91C5-CC3C6C1D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When all of the control signals are zero in the LC-2200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datapath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what value is being presented by the ALU to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DrALU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?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10961-70EA-5A44-BD9C-BBFF9017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5D1F92-CBDD-6C40-88E2-F7DFB0F23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9793" y="2985810"/>
            <a:ext cx="2506890" cy="3567391"/>
          </a:xfrm>
        </p:spPr>
        <p:txBody>
          <a:bodyPr/>
          <a:lstStyle/>
          <a:p>
            <a:r>
              <a:rPr lang="en-US" dirty="0"/>
              <a:t>A+B</a:t>
            </a:r>
          </a:p>
          <a:p>
            <a:r>
              <a:rPr lang="en-US" dirty="0"/>
              <a:t>The value of one of the registers</a:t>
            </a:r>
          </a:p>
          <a:p>
            <a:r>
              <a:rPr lang="en-US" dirty="0"/>
              <a:t>Zero</a:t>
            </a:r>
          </a:p>
          <a:p>
            <a:r>
              <a:rPr lang="en-US" dirty="0"/>
              <a:t>Floating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5179B-762E-0E4E-9637-8E353DFEF9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90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C9C94A-80C6-124C-B2C5-6FB413B70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569" y="3429000"/>
            <a:ext cx="4768057" cy="329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 Arrow 8">
            <a:extLst>
              <a:ext uri="{FF2B5EF4-FFF2-40B4-BE49-F238E27FC236}">
                <a16:creationId xmlns:a16="http://schemas.microsoft.com/office/drawing/2014/main" id="{2AC6BE77-A8E3-1F49-A9E5-AB4A93844F2E}"/>
              </a:ext>
            </a:extLst>
          </p:cNvPr>
          <p:cNvSpPr/>
          <p:nvPr/>
        </p:nvSpPr>
        <p:spPr>
          <a:xfrm>
            <a:off x="9168077" y="2997825"/>
            <a:ext cx="974407" cy="31404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Alternative Style of Control Unit Design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different approaches may be used to implement the Control Unit</a:t>
            </a:r>
          </a:p>
        </p:txBody>
      </p:sp>
    </p:spTree>
    <p:extLst>
      <p:ext uri="{BB962C8B-B14F-4D97-AF65-F5344CB8AC3E}">
        <p14:creationId xmlns:p14="http://schemas.microsoft.com/office/powerpoint/2010/main" val="409454841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Microprogrammed</a:t>
            </a:r>
            <a:r>
              <a:rPr lang="en-US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presented our design works</a:t>
            </a:r>
          </a:p>
          <a:p>
            <a:r>
              <a:rPr lang="en-US" dirty="0"/>
              <a:t>Problem: Slower than a combinational logic control</a:t>
            </a:r>
          </a:p>
          <a:p>
            <a:pPr lvl="1"/>
            <a:r>
              <a:rPr lang="en-US" dirty="0"/>
              <a:t>Solution: Pre-fetch the next microinstruction</a:t>
            </a:r>
          </a:p>
          <a:p>
            <a:r>
              <a:rPr lang="en-US" dirty="0"/>
              <a:t>Problem: Too much memory required</a:t>
            </a:r>
          </a:p>
          <a:p>
            <a:pPr lvl="1"/>
            <a:r>
              <a:rPr lang="en-US" dirty="0"/>
              <a:t>Solution: OR the </a:t>
            </a:r>
            <a:r>
              <a:rPr lang="en-US" dirty="0" err="1"/>
              <a:t>opcode</a:t>
            </a:r>
            <a:r>
              <a:rPr lang="en-US" dirty="0"/>
              <a:t> with the next state value 10000 instead of pre-pending it</a:t>
            </a:r>
          </a:p>
          <a:p>
            <a:pPr lvl="1"/>
            <a:r>
              <a:rPr lang="en-US" dirty="0"/>
              <a:t>Solution: Use more than one ROM</a:t>
            </a:r>
          </a:p>
          <a:p>
            <a:pPr lvl="2"/>
            <a:r>
              <a:rPr lang="en-US" dirty="0"/>
              <a:t>One set of ROMs for which state comes next</a:t>
            </a:r>
          </a:p>
          <a:p>
            <a:pPr lvl="2"/>
            <a:r>
              <a:rPr lang="en-US" dirty="0"/>
              <a:t>One for what the control outputs should be in the state</a:t>
            </a:r>
          </a:p>
          <a:p>
            <a:pPr lvl="1"/>
            <a:r>
              <a:rPr lang="en-US" dirty="0"/>
              <a:t>Solution: More sophisticated Decode/BEQ logic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4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3-ROM </a:t>
            </a:r>
            <a:r>
              <a:rPr lang="en-US" dirty="0" err="1"/>
              <a:t>Microsequencer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92984" y="2211345"/>
            <a:ext cx="1292718" cy="199587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Main</a:t>
            </a:r>
          </a:p>
          <a:p>
            <a:pPr algn="ctr"/>
            <a:r>
              <a:rPr lang="en-US" dirty="0">
                <a:solidFill>
                  <a:srgbClr val="FF2929"/>
                </a:solidFill>
              </a:rPr>
              <a:t>ROM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baseline="30000" dirty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 entries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44512" y="4937974"/>
            <a:ext cx="941190" cy="9702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m-bit state register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159812" y="5833855"/>
            <a:ext cx="1281380" cy="85687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Z ROM</a:t>
            </a:r>
            <a:br>
              <a:rPr lang="en-US" dirty="0">
                <a:solidFill>
                  <a:srgbClr val="FF2929"/>
                </a:solidFill>
              </a:rPr>
            </a:br>
            <a:br>
              <a:rPr lang="en-US" dirty="0">
                <a:solidFill>
                  <a:srgbClr val="FF2929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2 entries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159812" y="3611173"/>
            <a:ext cx="1281380" cy="209187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Opcode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ROM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baseline="30000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 m-bit entries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(n </a:t>
            </a:r>
            <a:r>
              <a:rPr lang="en-US">
                <a:solidFill>
                  <a:srgbClr val="0000FF"/>
                </a:solidFill>
              </a:rPr>
              <a:t>is # of </a:t>
            </a:r>
            <a:r>
              <a:rPr lang="en-US" dirty="0">
                <a:solidFill>
                  <a:srgbClr val="0000FF"/>
                </a:solidFill>
              </a:rPr>
              <a:t>opcode bits)</a:t>
            </a:r>
          </a:p>
        </p:txBody>
      </p:sp>
      <p:cxnSp>
        <p:nvCxnSpPr>
          <p:cNvPr id="10" name="Elbow Connector 9"/>
          <p:cNvCxnSpPr>
            <a:stCxn id="5" idx="1"/>
            <a:endCxn id="4" idx="1"/>
          </p:cNvCxnSpPr>
          <p:nvPr/>
        </p:nvCxnSpPr>
        <p:spPr>
          <a:xfrm rot="10800000">
            <a:off x="3292984" y="3209284"/>
            <a:ext cx="351528" cy="2213830"/>
          </a:xfrm>
          <a:prstGeom prst="bentConnector3">
            <a:avLst>
              <a:gd name="adj1" fmla="val 16503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H="1">
            <a:off x="4493905" y="3240587"/>
            <a:ext cx="1782482" cy="1621568"/>
          </a:xfrm>
          <a:prstGeom prst="bentConnector4">
            <a:avLst>
              <a:gd name="adj1" fmla="val -1374"/>
              <a:gd name="adj2" fmla="val 1140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38" idx="0"/>
          </p:cNvCxnSpPr>
          <p:nvPr/>
        </p:nvCxnSpPr>
        <p:spPr>
          <a:xfrm rot="16200000" flipH="1">
            <a:off x="4535924" y="3708855"/>
            <a:ext cx="1460317" cy="36286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6200000" flipH="1">
            <a:off x="4980074" y="3586021"/>
            <a:ext cx="1036938" cy="827794"/>
          </a:xfrm>
          <a:prstGeom prst="bentConnector3">
            <a:avLst>
              <a:gd name="adj1" fmla="val 7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5095986" y="2211345"/>
            <a:ext cx="1258700" cy="948785"/>
          </a:xfrm>
          <a:prstGeom prst="bentConnector3">
            <a:avLst>
              <a:gd name="adj1" fmla="val -4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585703" y="5423114"/>
            <a:ext cx="6293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15053" y="4620447"/>
            <a:ext cx="464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79978" y="4518387"/>
            <a:ext cx="464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55742" y="4802677"/>
            <a:ext cx="464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00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743" y="5292309"/>
            <a:ext cx="464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55742" y="5703049"/>
            <a:ext cx="464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10</a:t>
            </a:r>
          </a:p>
        </p:txBody>
      </p:sp>
      <p:cxnSp>
        <p:nvCxnSpPr>
          <p:cNvPr id="45" name="Elbow Connector 44"/>
          <p:cNvCxnSpPr>
            <a:cxnSpLocks/>
            <a:stCxn id="8" idx="1"/>
            <a:endCxn id="3" idx="2"/>
          </p:cNvCxnSpPr>
          <p:nvPr/>
        </p:nvCxnSpPr>
        <p:spPr>
          <a:xfrm rot="10800000" flipV="1">
            <a:off x="6207272" y="4657111"/>
            <a:ext cx="952540" cy="8129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45403" y="1939179"/>
            <a:ext cx="348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control signals</a:t>
            </a:r>
          </a:p>
          <a:p>
            <a:r>
              <a:rPr lang="en-US" dirty="0"/>
              <a:t>(</a:t>
            </a:r>
            <a:r>
              <a:rPr lang="en-US" dirty="0" err="1"/>
              <a:t>DrREG</a:t>
            </a:r>
            <a:r>
              <a:rPr lang="en-US" dirty="0"/>
              <a:t>, DRMEM, </a:t>
            </a:r>
            <a:r>
              <a:rPr lang="en-US" dirty="0" err="1"/>
              <a:t>LdPC</a:t>
            </a:r>
            <a:r>
              <a:rPr lang="en-US" dirty="0"/>
              <a:t>, etc.)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04066" y="4422685"/>
            <a:ext cx="120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IR[31:28]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804066" y="6136816"/>
            <a:ext cx="120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51" name="Straight Arrow Connector 50"/>
          <p:cNvCxnSpPr>
            <a:cxnSpLocks/>
            <a:stCxn id="48" idx="1"/>
            <a:endCxn id="8" idx="3"/>
          </p:cNvCxnSpPr>
          <p:nvPr/>
        </p:nvCxnSpPr>
        <p:spPr>
          <a:xfrm flipH="1">
            <a:off x="8441193" y="4607351"/>
            <a:ext cx="362873" cy="49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7" idx="1"/>
          </p:cNvCxnSpPr>
          <p:nvPr/>
        </p:nvCxnSpPr>
        <p:spPr>
          <a:xfrm rot="10800000">
            <a:off x="6207273" y="5833855"/>
            <a:ext cx="952541" cy="4284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rapezoid 2"/>
          <p:cNvSpPr/>
          <p:nvPr/>
        </p:nvSpPr>
        <p:spPr>
          <a:xfrm rot="16200000">
            <a:off x="4675102" y="4973977"/>
            <a:ext cx="2072123" cy="992218"/>
          </a:xfrm>
          <a:prstGeom prst="trapezoid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MUX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8441192" y="6358723"/>
            <a:ext cx="41956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982591" y="2469278"/>
            <a:ext cx="232462" cy="23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215053" y="2834270"/>
            <a:ext cx="618008" cy="437372"/>
            <a:chOff x="3691053" y="2834270"/>
            <a:chExt cx="618008" cy="437372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3691053" y="3039180"/>
              <a:ext cx="232462" cy="2324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844136" y="2834270"/>
              <a:ext cx="4649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203714" y="2338473"/>
            <a:ext cx="464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564468" y="4882057"/>
            <a:ext cx="618008" cy="437372"/>
            <a:chOff x="3691053" y="2834270"/>
            <a:chExt cx="618008" cy="43737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3691053" y="3039180"/>
              <a:ext cx="232462" cy="2324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44136" y="2834270"/>
              <a:ext cx="4649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558127" y="5745973"/>
            <a:ext cx="618008" cy="437372"/>
            <a:chOff x="3691053" y="2834270"/>
            <a:chExt cx="618008" cy="437372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3691053" y="3039180"/>
              <a:ext cx="232462" cy="2324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844136" y="2834270"/>
              <a:ext cx="4649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100211" y="5109647"/>
            <a:ext cx="618008" cy="437372"/>
            <a:chOff x="3691053" y="2834270"/>
            <a:chExt cx="618008" cy="437372"/>
          </a:xfrm>
        </p:grpSpPr>
        <p:cxnSp>
          <p:nvCxnSpPr>
            <p:cNvPr id="58" name="Straight Connector 57"/>
            <p:cNvCxnSpPr/>
            <p:nvPr/>
          </p:nvCxnSpPr>
          <p:spPr>
            <a:xfrm flipH="1">
              <a:off x="3691053" y="3039180"/>
              <a:ext cx="232462" cy="2324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844136" y="2834270"/>
              <a:ext cx="4649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009986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Space/Time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Flat ROM</a:t>
            </a:r>
          </a:p>
          <a:p>
            <a:pPr lvl="1"/>
            <a:r>
              <a:rPr lang="en-US" dirty="0"/>
              <a:t>More space (since we increased the ROM by a factor of 32 for the occasional address modifiers, but have extra ROM space)</a:t>
            </a:r>
          </a:p>
          <a:p>
            <a:pPr lvl="1"/>
            <a:r>
              <a:rPr lang="en-US" dirty="0"/>
              <a:t>Faster since only one ROM access in each microinstruction</a:t>
            </a:r>
          </a:p>
          <a:p>
            <a:r>
              <a:rPr lang="en-US" dirty="0"/>
              <a:t>Micro sequencer (3-ROM control unit)</a:t>
            </a:r>
          </a:p>
          <a:p>
            <a:pPr lvl="1"/>
            <a:r>
              <a:rPr lang="en-US" dirty="0"/>
              <a:t>Less space (main ROM much smaller than Flat ROM)</a:t>
            </a:r>
          </a:p>
          <a:p>
            <a:pPr lvl="1"/>
            <a:r>
              <a:rPr lang="en-US" dirty="0"/>
              <a:t>Slower since additional ROM access in every clock cycle</a:t>
            </a:r>
          </a:p>
        </p:txBody>
      </p:sp>
    </p:spTree>
    <p:extLst>
      <p:ext uri="{BB962C8B-B14F-4D97-AF65-F5344CB8AC3E}">
        <p14:creationId xmlns:p14="http://schemas.microsoft.com/office/powerpoint/2010/main" val="374897621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Hardwired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 can be represented as sequential logic truth table</a:t>
            </a:r>
          </a:p>
          <a:p>
            <a:r>
              <a:rPr lang="en-US" dirty="0"/>
              <a:t>Thus the state machine can be implemented using normal combinational logic or FPGA</a:t>
            </a:r>
          </a:p>
        </p:txBody>
      </p:sp>
    </p:spTree>
    <p:extLst>
      <p:ext uri="{BB962C8B-B14F-4D97-AF65-F5344CB8AC3E}">
        <p14:creationId xmlns:p14="http://schemas.microsoft.com/office/powerpoint/2010/main" val="304498480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49264"/>
              </p:ext>
            </p:extLst>
          </p:nvPr>
        </p:nvGraphicFramePr>
        <p:xfrm>
          <a:off x="1839913" y="282576"/>
          <a:ext cx="8610600" cy="62261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9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/>
                        <a:t>Control Regime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/>
                        <a:t>Pros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/>
                        <a:t>Cons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/>
                        <a:t>Comment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/>
                        <a:t>When to use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/>
                        <a:t>Examples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/>
                        <a:t>Micro-programmed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/>
                        <a:t>Simplicity, maintainability, flexibility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/>
                        <a:t>Rapid prototyping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/>
                        <a:t>Potential for space and time inefficiency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/>
                        <a:t>Space inefficiency may be mitigated with vertical microcode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/>
                        <a:t>Time inefficiency may be mitigated with prefetching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/>
                        <a:t>For complex instructions, and for quick non-pipelined prototyping of architectures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 err="1"/>
                        <a:t>PDP</a:t>
                      </a:r>
                      <a:r>
                        <a:rPr lang="en-US" sz="1600" dirty="0"/>
                        <a:t> 11 series, IBM 360 and 370 series, Motorola 68000, complex instructions in Intel </a:t>
                      </a:r>
                      <a:r>
                        <a:rPr lang="en-US" sz="1600" dirty="0" err="1"/>
                        <a:t>x86</a:t>
                      </a:r>
                      <a:r>
                        <a:rPr lang="en-US" sz="1600" dirty="0"/>
                        <a:t> architecture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7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/>
                        <a:t>Hardwired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/>
                        <a:t>Amenable for pipelined implementation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/>
                        <a:t>Potential for higher performance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/>
                        <a:t>Potentially harder to change the design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/>
                        <a:t>Longer design time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/>
                        <a:t>Maintainability can be increased with the use of structured hardware such as PLAs and FPGAs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/>
                        <a:t>For High performance pipelined implementation of architectures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/>
                        <a:t>Most modern processors including Intel x86 series, IBM PowerPC, MIPS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13953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95518"/>
          </a:xfrm>
        </p:spPr>
        <p:txBody>
          <a:bodyPr>
            <a:noAutofit/>
          </a:bodyPr>
          <a:lstStyle/>
          <a:p>
            <a:r>
              <a:rPr lang="en-US" sz="2800" dirty="0"/>
              <a:t>3.6.3 Choosing between the two control design styles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58538" y="1003617"/>
          <a:ext cx="8441473" cy="5729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9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9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3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Control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Regime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Times New Roman"/>
                          <a:ea typeface="Times New Roman"/>
                        </a:rPr>
                        <a:t>Microprogrammed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Hardwired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20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Simplicity, maintainability, flexibility. Rapid prototyping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Amenable for pipelined implementation. Potential for higher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43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Potential for space and time inefficiency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Potentially harder to change the design.  Longer design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526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Space inefficiency may be mitigated with vertical microcode. Time inefficiency may be mitigated with pre-fetching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Maintainability can be increased with the use of structured hardware such as PLAs and FPGAs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020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When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For complex instructions, and for quick non-pipelined prototyping of architectures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For high performance pipelined implementation of architectures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280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PDP 11 series, IBM 360 and 370 series, Motorola 68000, complex instructions in Intel x86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Most modern processors including Intel Pentium series, IBM PowerPC, MIPS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23032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Logic triggering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981200" y="3484122"/>
            <a:ext cx="4040188" cy="442128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Level Triggering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981200" y="3926250"/>
            <a:ext cx="4040188" cy="297431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Outputs change based on inputs whenever </a:t>
            </a:r>
            <a:r>
              <a:rPr lang="en-US" i="1" dirty="0"/>
              <a:t>clock</a:t>
            </a:r>
            <a:r>
              <a:rPr lang="en-US" dirty="0"/>
              <a:t> is high</a:t>
            </a:r>
          </a:p>
          <a:p>
            <a:r>
              <a:rPr lang="en-US" dirty="0"/>
              <a:t>Memory will be considered to be level triggered (for cost reasons)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69026" y="3494172"/>
            <a:ext cx="4041775" cy="432079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Edge Triggering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69026" y="3926250"/>
            <a:ext cx="4041775" cy="2974312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en-US" dirty="0"/>
              <a:t>Outputs change based on inputs only when clock transitions</a:t>
            </a:r>
          </a:p>
          <a:p>
            <a:r>
              <a:rPr lang="en-US" dirty="0">
                <a:solidFill>
                  <a:srgbClr val="FF0000"/>
                </a:solidFill>
              </a:rPr>
              <a:t>Positive edge-triggered logic when leading edge cause triggering</a:t>
            </a:r>
          </a:p>
          <a:p>
            <a:r>
              <a:rPr lang="en-US" dirty="0">
                <a:solidFill>
                  <a:srgbClr val="0070C0"/>
                </a:solidFill>
              </a:rPr>
              <a:t>Negative edge-triggered when trailing edge causes triggering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6605" y="2167789"/>
            <a:ext cx="1296238" cy="5727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19943" y="278073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5398" y="176585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cxnSp>
        <p:nvCxnSpPr>
          <p:cNvPr id="16" name="Straight Connector 15"/>
          <p:cNvCxnSpPr>
            <a:stCxn id="12" idx="1"/>
          </p:cNvCxnSpPr>
          <p:nvPr/>
        </p:nvCxnSpPr>
        <p:spPr>
          <a:xfrm rot="10800000">
            <a:off x="2770080" y="2439096"/>
            <a:ext cx="1356527" cy="15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4558685" y="2991753"/>
            <a:ext cx="48232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4540263" y="1928302"/>
            <a:ext cx="48232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10272" y="23788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clock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680481" y="2259899"/>
            <a:ext cx="552659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34814" y="2733846"/>
            <a:ext cx="552659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6432621" y="2504409"/>
            <a:ext cx="487345" cy="50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6976906" y="2485987"/>
            <a:ext cx="487345" cy="50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7544639" y="2491011"/>
            <a:ext cx="487345" cy="50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797522" y="2251525"/>
            <a:ext cx="552659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351855" y="2725472"/>
            <a:ext cx="552659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8093947" y="2477613"/>
            <a:ext cx="487345" cy="50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 flipH="1">
            <a:off x="8661680" y="2482637"/>
            <a:ext cx="487345" cy="50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904515" y="2233103"/>
            <a:ext cx="552659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458848" y="2707050"/>
            <a:ext cx="552659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9200940" y="2459191"/>
            <a:ext cx="487345" cy="50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3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094018" y="3429000"/>
            <a:ext cx="3886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541818" y="3657601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register</a:t>
            </a:r>
          </a:p>
        </p:txBody>
      </p:sp>
      <p:cxnSp>
        <p:nvCxnSpPr>
          <p:cNvPr id="3076" name="AutoShape 4"/>
          <p:cNvCxnSpPr>
            <a:cxnSpLocks noChangeShapeType="1"/>
          </p:cNvCxnSpPr>
          <p:nvPr/>
        </p:nvCxnSpPr>
        <p:spPr bwMode="auto">
          <a:xfrm>
            <a:off x="5999018" y="2514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7" name="AutoShape 5"/>
          <p:cNvCxnSpPr>
            <a:cxnSpLocks noChangeShapeType="1"/>
          </p:cNvCxnSpPr>
          <p:nvPr/>
        </p:nvCxnSpPr>
        <p:spPr bwMode="auto">
          <a:xfrm>
            <a:off x="5999018" y="42672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700568" y="2093913"/>
            <a:ext cx="67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input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624368" y="5272088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output</a:t>
            </a: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3484418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3012931" y="39989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74040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Master-Slave Flip Flop</a:t>
            </a:r>
          </a:p>
        </p:txBody>
      </p:sp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4248151" y="4946953"/>
            <a:ext cx="893763" cy="9223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Gated D Latch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7172325" y="4946953"/>
            <a:ext cx="895350" cy="9223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Gated D Latch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41913" y="5132691"/>
            <a:ext cx="20304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17738" y="5139041"/>
            <a:ext cx="20304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58" name="Group 1"/>
          <p:cNvGrpSpPr>
            <a:grpSpLocks/>
          </p:cNvGrpSpPr>
          <p:nvPr/>
        </p:nvGrpSpPr>
        <p:grpSpPr bwMode="auto">
          <a:xfrm>
            <a:off x="3382964" y="5481942"/>
            <a:ext cx="865187" cy="301625"/>
            <a:chOff x="6959600" y="5765007"/>
            <a:chExt cx="1966913" cy="744537"/>
          </a:xfrm>
        </p:grpSpPr>
        <p:sp>
          <p:nvSpPr>
            <p:cNvPr id="23565" name="AutoShape 25"/>
            <p:cNvSpPr>
              <a:spLocks noChangeArrowheads="1"/>
            </p:cNvSpPr>
            <p:nvPr/>
          </p:nvSpPr>
          <p:spPr bwMode="auto">
            <a:xfrm rot="5400000">
              <a:off x="7500938" y="5776913"/>
              <a:ext cx="744537" cy="720725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6" name="Oval 26"/>
            <p:cNvSpPr>
              <a:spLocks noChangeArrowheads="1"/>
            </p:cNvSpPr>
            <p:nvPr/>
          </p:nvSpPr>
          <p:spPr bwMode="auto">
            <a:xfrm>
              <a:off x="8234363" y="6067425"/>
              <a:ext cx="138113" cy="1381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7" name="Line 27"/>
            <p:cNvSpPr>
              <a:spLocks noChangeShapeType="1"/>
            </p:cNvSpPr>
            <p:nvPr/>
          </p:nvSpPr>
          <p:spPr bwMode="auto">
            <a:xfrm>
              <a:off x="8372475" y="6135688"/>
              <a:ext cx="5540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28"/>
            <p:cNvSpPr>
              <a:spLocks noChangeShapeType="1"/>
            </p:cNvSpPr>
            <p:nvPr/>
          </p:nvSpPr>
          <p:spPr bwMode="auto">
            <a:xfrm>
              <a:off x="6959600" y="6137275"/>
              <a:ext cx="5540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982914" y="6140753"/>
            <a:ext cx="38893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989263" y="5632754"/>
            <a:ext cx="0" cy="5318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872288" y="5659742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72289" y="5669266"/>
            <a:ext cx="3000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067676" y="5132691"/>
            <a:ext cx="20304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3565" idx="3"/>
          </p:cNvCxnSpPr>
          <p:nvPr/>
        </p:nvCxnSpPr>
        <p:spPr>
          <a:xfrm>
            <a:off x="2217738" y="5632753"/>
            <a:ext cx="14081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69703" y="4577621"/>
            <a:ext cx="100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44515" y="4577621"/>
            <a:ext cx="100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Slave</a:t>
            </a:r>
          </a:p>
        </p:txBody>
      </p:sp>
      <p:pic>
        <p:nvPicPr>
          <p:cNvPr id="21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6144" b="-6144"/>
          <a:stretch>
            <a:fillRect/>
          </a:stretch>
        </p:blipFill>
        <p:spPr>
          <a:xfrm>
            <a:off x="3747183" y="1658676"/>
            <a:ext cx="4238223" cy="2629268"/>
          </a:xfrm>
        </p:spPr>
      </p:pic>
      <p:sp>
        <p:nvSpPr>
          <p:cNvPr id="3" name="TextBox 2"/>
          <p:cNvSpPr txBox="1"/>
          <p:nvPr/>
        </p:nvSpPr>
        <p:spPr>
          <a:xfrm>
            <a:off x="1593764" y="2799721"/>
            <a:ext cx="215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Remember our Gated D Latch?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41913" y="4164975"/>
            <a:ext cx="440660" cy="781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69073" y="4164975"/>
            <a:ext cx="1375443" cy="781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9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Clock Edges and </a:t>
            </a:r>
            <a:r>
              <a:rPr lang="en-US">
                <a:latin typeface="Arial" charset="0"/>
              </a:rPr>
              <a:t>Master-Slave</a:t>
            </a:r>
            <a:endParaRPr lang="en-US" dirty="0">
              <a:latin typeface="Arial" charset="0"/>
            </a:endParaRPr>
          </a:p>
        </p:txBody>
      </p:sp>
      <p:sp>
        <p:nvSpPr>
          <p:cNvPr id="15" name="Freeform 1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963864" y="3122073"/>
            <a:ext cx="1660525" cy="841375"/>
          </a:xfrm>
          <a:custGeom>
            <a:avLst/>
            <a:gdLst>
              <a:gd name="T0" fmla="*/ 0 w 1660635"/>
              <a:gd name="T1" fmla="*/ 841375 h 840827"/>
              <a:gd name="T2" fmla="*/ 0 w 1660635"/>
              <a:gd name="T3" fmla="*/ 0 h 840827"/>
              <a:gd name="T4" fmla="*/ 830262 w 1660635"/>
              <a:gd name="T5" fmla="*/ 0 h 840827"/>
              <a:gd name="T6" fmla="*/ 830262 w 1660635"/>
              <a:gd name="T7" fmla="*/ 841375 h 840827"/>
              <a:gd name="T8" fmla="*/ 1660525 w 1660635"/>
              <a:gd name="T9" fmla="*/ 841375 h 8408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0635" h="840827">
                <a:moveTo>
                  <a:pt x="0" y="840827"/>
                </a:moveTo>
                <a:lnTo>
                  <a:pt x="0" y="0"/>
                </a:lnTo>
                <a:lnTo>
                  <a:pt x="830317" y="0"/>
                </a:lnTo>
                <a:lnTo>
                  <a:pt x="830317" y="840827"/>
                </a:lnTo>
                <a:lnTo>
                  <a:pt x="1660635" y="840827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624389" y="3122073"/>
            <a:ext cx="1660525" cy="841375"/>
          </a:xfrm>
          <a:custGeom>
            <a:avLst/>
            <a:gdLst>
              <a:gd name="T0" fmla="*/ 0 w 1660635"/>
              <a:gd name="T1" fmla="*/ 841375 h 840827"/>
              <a:gd name="T2" fmla="*/ 0 w 1660635"/>
              <a:gd name="T3" fmla="*/ 0 h 840827"/>
              <a:gd name="T4" fmla="*/ 830262 w 1660635"/>
              <a:gd name="T5" fmla="*/ 0 h 840827"/>
              <a:gd name="T6" fmla="*/ 830262 w 1660635"/>
              <a:gd name="T7" fmla="*/ 841375 h 840827"/>
              <a:gd name="T8" fmla="*/ 1660525 w 1660635"/>
              <a:gd name="T9" fmla="*/ 841375 h 8408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0635" h="840827">
                <a:moveTo>
                  <a:pt x="0" y="840827"/>
                </a:moveTo>
                <a:lnTo>
                  <a:pt x="0" y="0"/>
                </a:lnTo>
                <a:lnTo>
                  <a:pt x="830317" y="0"/>
                </a:lnTo>
                <a:lnTo>
                  <a:pt x="830317" y="840827"/>
                </a:lnTo>
                <a:lnTo>
                  <a:pt x="1660635" y="840827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284914" y="3122073"/>
            <a:ext cx="1660525" cy="841375"/>
          </a:xfrm>
          <a:custGeom>
            <a:avLst/>
            <a:gdLst>
              <a:gd name="T0" fmla="*/ 0 w 1660635"/>
              <a:gd name="T1" fmla="*/ 841375 h 840827"/>
              <a:gd name="T2" fmla="*/ 0 w 1660635"/>
              <a:gd name="T3" fmla="*/ 0 h 840827"/>
              <a:gd name="T4" fmla="*/ 830262 w 1660635"/>
              <a:gd name="T5" fmla="*/ 0 h 840827"/>
              <a:gd name="T6" fmla="*/ 830262 w 1660635"/>
              <a:gd name="T7" fmla="*/ 841375 h 840827"/>
              <a:gd name="T8" fmla="*/ 1660525 w 1660635"/>
              <a:gd name="T9" fmla="*/ 841375 h 8408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0635" h="840827">
                <a:moveTo>
                  <a:pt x="0" y="840827"/>
                </a:moveTo>
                <a:lnTo>
                  <a:pt x="0" y="0"/>
                </a:lnTo>
                <a:lnTo>
                  <a:pt x="830317" y="0"/>
                </a:lnTo>
                <a:lnTo>
                  <a:pt x="830317" y="840827"/>
                </a:lnTo>
                <a:lnTo>
                  <a:pt x="1660635" y="840827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945439" y="3122073"/>
            <a:ext cx="1660525" cy="841375"/>
          </a:xfrm>
          <a:custGeom>
            <a:avLst/>
            <a:gdLst>
              <a:gd name="T0" fmla="*/ 0 w 1660635"/>
              <a:gd name="T1" fmla="*/ 841375 h 840827"/>
              <a:gd name="T2" fmla="*/ 0 w 1660635"/>
              <a:gd name="T3" fmla="*/ 0 h 840827"/>
              <a:gd name="T4" fmla="*/ 830262 w 1660635"/>
              <a:gd name="T5" fmla="*/ 0 h 840827"/>
              <a:gd name="T6" fmla="*/ 830262 w 1660635"/>
              <a:gd name="T7" fmla="*/ 841375 h 840827"/>
              <a:gd name="T8" fmla="*/ 1660525 w 1660635"/>
              <a:gd name="T9" fmla="*/ 841375 h 8408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0635" h="840827">
                <a:moveTo>
                  <a:pt x="0" y="840827"/>
                </a:moveTo>
                <a:lnTo>
                  <a:pt x="0" y="0"/>
                </a:lnTo>
                <a:lnTo>
                  <a:pt x="830317" y="0"/>
                </a:lnTo>
                <a:lnTo>
                  <a:pt x="830317" y="840827"/>
                </a:lnTo>
                <a:lnTo>
                  <a:pt x="1660635" y="840827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1" y="3317117"/>
            <a:ext cx="9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  <a:p>
            <a:r>
              <a:rPr lang="en-US" dirty="0"/>
              <a:t>Enable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9124" y="1646797"/>
            <a:ext cx="4001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Slave register outputs its inputs.</a:t>
            </a:r>
          </a:p>
          <a:p>
            <a:r>
              <a:rPr lang="en-US" dirty="0">
                <a:solidFill>
                  <a:srgbClr val="FF0000"/>
                </a:solidFill>
              </a:rPr>
              <a:t>Master register outputs what was recorded when WE rose to 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09124" y="4835340"/>
            <a:ext cx="3689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Slave register outputs what was recorded when WE fell to 0.</a:t>
            </a:r>
          </a:p>
          <a:p>
            <a:r>
              <a:rPr lang="en-US" dirty="0">
                <a:solidFill>
                  <a:schemeClr val="accent6"/>
                </a:solidFill>
              </a:rPr>
              <a:t>Master register outputs its inputs.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25674" y="4835341"/>
            <a:ext cx="311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Slave register records what is presented on its input.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88340" y="2692348"/>
            <a:ext cx="1" cy="429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250597" y="3963447"/>
            <a:ext cx="0" cy="36981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796163" y="3472927"/>
            <a:ext cx="454434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25674" y="1822941"/>
            <a:ext cx="311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FF"/>
                </a:solidFill>
              </a:rPr>
              <a:t>Master register records what is presented on its input.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963863" y="3601087"/>
            <a:ext cx="349306" cy="1"/>
          </a:xfrm>
          <a:prstGeom prst="straightConnector1">
            <a:avLst/>
          </a:prstGeom>
          <a:ln>
            <a:solidFill>
              <a:srgbClr val="FF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40" name="TextBox 22539"/>
          <p:cNvSpPr txBox="1"/>
          <p:nvPr/>
        </p:nvSpPr>
        <p:spPr>
          <a:xfrm>
            <a:off x="3290681" y="6212632"/>
            <a:ext cx="517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just connect Write Enable to the clock....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033258" y="2692348"/>
            <a:ext cx="1" cy="429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895515" y="3963447"/>
            <a:ext cx="0" cy="36981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441081" y="3472927"/>
            <a:ext cx="454434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608781" y="3601087"/>
            <a:ext cx="349306" cy="1"/>
          </a:xfrm>
          <a:prstGeom prst="straightConnector1">
            <a:avLst/>
          </a:prstGeom>
          <a:ln>
            <a:solidFill>
              <a:srgbClr val="FF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87446" y="2692348"/>
            <a:ext cx="1" cy="429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549703" y="3963447"/>
            <a:ext cx="0" cy="36981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095269" y="3472927"/>
            <a:ext cx="454434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262969" y="3601087"/>
            <a:ext cx="349306" cy="1"/>
          </a:xfrm>
          <a:prstGeom prst="straightConnector1">
            <a:avLst/>
          </a:prstGeom>
          <a:ln>
            <a:solidFill>
              <a:srgbClr val="FF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350904" y="2692348"/>
            <a:ext cx="1" cy="429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9213161" y="3963447"/>
            <a:ext cx="0" cy="36981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8758727" y="3472927"/>
            <a:ext cx="454434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26427" y="3601087"/>
            <a:ext cx="349306" cy="1"/>
          </a:xfrm>
          <a:prstGeom prst="straightConnector1">
            <a:avLst/>
          </a:prstGeom>
          <a:ln>
            <a:solidFill>
              <a:srgbClr val="FF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4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2209800" y="1981200"/>
            <a:ext cx="6705600" cy="2057400"/>
            <a:chOff x="432" y="1248"/>
            <a:chExt cx="4224" cy="1296"/>
          </a:xfrm>
        </p:grpSpPr>
        <p:sp>
          <p:nvSpPr>
            <p:cNvPr id="4099" name="Line 3"/>
            <p:cNvSpPr>
              <a:spLocks noChangeShapeType="1"/>
            </p:cNvSpPr>
            <p:nvPr/>
          </p:nvSpPr>
          <p:spPr bwMode="auto">
            <a:xfrm>
              <a:off x="432" y="1920"/>
              <a:ext cx="8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" name="Line 4"/>
            <p:cNvSpPr>
              <a:spLocks noChangeShapeType="1"/>
            </p:cNvSpPr>
            <p:nvPr/>
          </p:nvSpPr>
          <p:spPr bwMode="auto">
            <a:xfrm flipV="1">
              <a:off x="1277" y="124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1277" y="1248"/>
              <a:ext cx="8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" name="Line 6"/>
            <p:cNvSpPr>
              <a:spLocks noChangeShapeType="1"/>
            </p:cNvSpPr>
            <p:nvPr/>
          </p:nvSpPr>
          <p:spPr bwMode="auto">
            <a:xfrm flipV="1">
              <a:off x="2122" y="124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Line 7"/>
            <p:cNvSpPr>
              <a:spLocks noChangeShapeType="1"/>
            </p:cNvSpPr>
            <p:nvPr/>
          </p:nvSpPr>
          <p:spPr bwMode="auto">
            <a:xfrm>
              <a:off x="2122" y="1920"/>
              <a:ext cx="8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Line 8"/>
            <p:cNvSpPr>
              <a:spLocks noChangeShapeType="1"/>
            </p:cNvSpPr>
            <p:nvPr/>
          </p:nvSpPr>
          <p:spPr bwMode="auto">
            <a:xfrm flipV="1">
              <a:off x="2966" y="124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2966" y="1248"/>
              <a:ext cx="8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 flipV="1">
              <a:off x="3811" y="124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3811" y="1920"/>
              <a:ext cx="8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Text Box 12"/>
            <p:cNvSpPr txBox="1">
              <a:spLocks noChangeArrowheads="1"/>
            </p:cNvSpPr>
            <p:nvPr/>
          </p:nvSpPr>
          <p:spPr bwMode="auto">
            <a:xfrm>
              <a:off x="1047" y="2135"/>
              <a:ext cx="5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Rising</a:t>
              </a:r>
            </a:p>
            <a:p>
              <a:pPr eaLnBrk="1" hangingPunct="1"/>
              <a:r>
                <a:rPr lang="en-US"/>
                <a:t>edge</a:t>
              </a:r>
            </a:p>
          </p:txBody>
        </p:sp>
        <p:sp>
          <p:nvSpPr>
            <p:cNvPr id="4109" name="Text Box 13"/>
            <p:cNvSpPr txBox="1">
              <a:spLocks noChangeArrowheads="1"/>
            </p:cNvSpPr>
            <p:nvPr/>
          </p:nvSpPr>
          <p:spPr bwMode="auto">
            <a:xfrm>
              <a:off x="1932" y="2140"/>
              <a:ext cx="5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Falling</a:t>
              </a:r>
            </a:p>
            <a:p>
              <a:pPr eaLnBrk="1" hangingPunct="1"/>
              <a:r>
                <a:rPr lang="en-US"/>
                <a:t>edge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and Clocks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51238" y="4630064"/>
            <a:ext cx="1341438" cy="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65280" y="4628541"/>
            <a:ext cx="1145083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Output stabilizes</a:t>
            </a:r>
          </a:p>
        </p:txBody>
      </p:sp>
      <p:cxnSp>
        <p:nvCxnSpPr>
          <p:cNvPr id="9" name="Straight Arrow Connector 8"/>
          <p:cNvCxnSpPr>
            <a:endCxn id="4104" idx="0"/>
          </p:cNvCxnSpPr>
          <p:nvPr/>
        </p:nvCxnSpPr>
        <p:spPr>
          <a:xfrm flipV="1">
            <a:off x="6232525" y="3048000"/>
            <a:ext cx="0" cy="2301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32525" y="5326821"/>
            <a:ext cx="3349546" cy="9233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 of register changes to what is presented on input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(rising edge triggered)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874792" y="4757169"/>
            <a:ext cx="1341437" cy="1524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88833" y="4757170"/>
            <a:ext cx="1145083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Input stabilizes</a:t>
            </a:r>
          </a:p>
        </p:txBody>
      </p:sp>
    </p:spTree>
    <p:extLst>
      <p:ext uri="{BB962C8B-B14F-4D97-AF65-F5344CB8AC3E}">
        <p14:creationId xmlns:p14="http://schemas.microsoft.com/office/powerpoint/2010/main" val="262064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164" y="630382"/>
            <a:ext cx="8574087" cy="875512"/>
          </a:xfrm>
        </p:spPr>
        <p:txBody>
          <a:bodyPr>
            <a:normAutofit fontScale="90000"/>
          </a:bodyPr>
          <a:lstStyle/>
          <a:p>
            <a:r>
              <a:rPr lang="en-US" dirty="0"/>
              <a:t>How Many Clock Cycles </a:t>
            </a:r>
            <a:br>
              <a:rPr lang="en-US" dirty="0"/>
            </a:br>
            <a:r>
              <a:rPr lang="en-US" dirty="0"/>
              <a:t>from Input to Output?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86200" y="2514600"/>
            <a:ext cx="3886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2743201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register</a:t>
            </a:r>
          </a:p>
        </p:txBody>
      </p:sp>
      <p:cxnSp>
        <p:nvCxnSpPr>
          <p:cNvPr id="6" name="AutoShape 4"/>
          <p:cNvCxnSpPr>
            <a:cxnSpLocks noChangeShapeType="1"/>
          </p:cNvCxnSpPr>
          <p:nvPr/>
        </p:nvCxnSpPr>
        <p:spPr bwMode="auto">
          <a:xfrm>
            <a:off x="5791200" y="2101510"/>
            <a:ext cx="0" cy="4130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886200" y="3802040"/>
            <a:ext cx="3886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34000" y="4030641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register</a:t>
            </a:r>
          </a:p>
        </p:txBody>
      </p:sp>
      <p:cxnSp>
        <p:nvCxnSpPr>
          <p:cNvPr id="9" name="AutoShape 4"/>
          <p:cNvCxnSpPr>
            <a:cxnSpLocks noChangeShapeType="1"/>
          </p:cNvCxnSpPr>
          <p:nvPr/>
        </p:nvCxnSpPr>
        <p:spPr bwMode="auto">
          <a:xfrm>
            <a:off x="5791200" y="3371406"/>
            <a:ext cx="0" cy="4306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886200" y="5109522"/>
            <a:ext cx="3886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34000" y="5349359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register</a:t>
            </a:r>
          </a:p>
        </p:txBody>
      </p:sp>
      <p:cxnSp>
        <p:nvCxnSpPr>
          <p:cNvPr id="12" name="AutoShape 4"/>
          <p:cNvCxnSpPr>
            <a:cxnSpLocks noChangeShapeType="1"/>
          </p:cNvCxnSpPr>
          <p:nvPr/>
        </p:nvCxnSpPr>
        <p:spPr bwMode="auto">
          <a:xfrm>
            <a:off x="5791200" y="4652542"/>
            <a:ext cx="0" cy="4569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" name="Rounded Rectangle 15"/>
          <p:cNvSpPr/>
          <p:nvPr/>
        </p:nvSpPr>
        <p:spPr>
          <a:xfrm>
            <a:off x="4873101" y="1786845"/>
            <a:ext cx="1977992" cy="460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802204" y="6254644"/>
            <a:ext cx="1977992" cy="460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18" name="AutoShape 4"/>
          <p:cNvCxnSpPr>
            <a:cxnSpLocks noChangeShapeType="1"/>
          </p:cNvCxnSpPr>
          <p:nvPr/>
        </p:nvCxnSpPr>
        <p:spPr bwMode="auto">
          <a:xfrm>
            <a:off x="5791200" y="5947722"/>
            <a:ext cx="0" cy="3069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9530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164" y="630382"/>
            <a:ext cx="8574087" cy="875512"/>
          </a:xfrm>
        </p:spPr>
        <p:txBody>
          <a:bodyPr>
            <a:normAutofit/>
          </a:bodyPr>
          <a:lstStyle/>
          <a:p>
            <a:r>
              <a:rPr lang="en-US" dirty="0"/>
              <a:t>Register File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63110" y="2514600"/>
            <a:ext cx="3886200" cy="3433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" name="AutoShape 4"/>
          <p:cNvCxnSpPr>
            <a:cxnSpLocks noChangeShapeType="1"/>
          </p:cNvCxnSpPr>
          <p:nvPr/>
        </p:nvCxnSpPr>
        <p:spPr bwMode="auto">
          <a:xfrm>
            <a:off x="5791200" y="2101510"/>
            <a:ext cx="0" cy="4130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" name="Rounded Rectangle 15"/>
          <p:cNvSpPr/>
          <p:nvPr/>
        </p:nvSpPr>
        <p:spPr>
          <a:xfrm>
            <a:off x="4873101" y="1786845"/>
            <a:ext cx="1977992" cy="460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802204" y="6254644"/>
            <a:ext cx="1977992" cy="460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18" name="AutoShape 4"/>
          <p:cNvCxnSpPr>
            <a:cxnSpLocks noChangeShapeType="1"/>
          </p:cNvCxnSpPr>
          <p:nvPr/>
        </p:nvCxnSpPr>
        <p:spPr bwMode="auto">
          <a:xfrm>
            <a:off x="5791200" y="5947722"/>
            <a:ext cx="0" cy="3069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2078183" y="3105727"/>
            <a:ext cx="104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8182" y="3627459"/>
            <a:ext cx="76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78183" y="414919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R/W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863110" y="2921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48100" y="3315854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33090" y="3710708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63110" y="4828309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48100" y="5223163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33090" y="5618017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77610" y="3710708"/>
            <a:ext cx="42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49310" y="250524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49310" y="292106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49310" y="333688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49310" y="4826786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9310" y="5242606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49310" y="5658426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37" name="Straight Arrow Connector 36"/>
          <p:cNvCxnSpPr>
            <a:stCxn id="3" idx="3"/>
          </p:cNvCxnSpPr>
          <p:nvPr/>
        </p:nvCxnSpPr>
        <p:spPr>
          <a:xfrm>
            <a:off x="3122472" y="3290394"/>
            <a:ext cx="740639" cy="25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3"/>
          </p:cNvCxnSpPr>
          <p:nvPr/>
        </p:nvCxnSpPr>
        <p:spPr>
          <a:xfrm>
            <a:off x="2840042" y="3812126"/>
            <a:ext cx="993048" cy="37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3"/>
          </p:cNvCxnSpPr>
          <p:nvPr/>
        </p:nvCxnSpPr>
        <p:spPr>
          <a:xfrm>
            <a:off x="2711690" y="4333858"/>
            <a:ext cx="1091381" cy="48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83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164" y="630382"/>
            <a:ext cx="8574087" cy="875512"/>
          </a:xfrm>
        </p:spPr>
        <p:txBody>
          <a:bodyPr>
            <a:normAutofit/>
          </a:bodyPr>
          <a:lstStyle/>
          <a:p>
            <a:r>
              <a:rPr lang="en-US" dirty="0"/>
              <a:t>Register File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63110" y="2514600"/>
            <a:ext cx="3886200" cy="3433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" name="AutoShape 4"/>
          <p:cNvCxnSpPr>
            <a:cxnSpLocks noChangeShapeType="1"/>
          </p:cNvCxnSpPr>
          <p:nvPr/>
        </p:nvCxnSpPr>
        <p:spPr bwMode="auto">
          <a:xfrm>
            <a:off x="5791200" y="2101510"/>
            <a:ext cx="0" cy="4130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" name="Rounded Rectangle 15"/>
          <p:cNvSpPr/>
          <p:nvPr/>
        </p:nvSpPr>
        <p:spPr>
          <a:xfrm>
            <a:off x="4873101" y="1786845"/>
            <a:ext cx="1977992" cy="460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802204" y="6254644"/>
            <a:ext cx="1977992" cy="460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18" name="AutoShape 4"/>
          <p:cNvCxnSpPr>
            <a:cxnSpLocks noChangeShapeType="1"/>
          </p:cNvCxnSpPr>
          <p:nvPr/>
        </p:nvCxnSpPr>
        <p:spPr bwMode="auto">
          <a:xfrm>
            <a:off x="5791200" y="5947722"/>
            <a:ext cx="0" cy="3069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2078183" y="3105728"/>
            <a:ext cx="10442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  <a:p>
            <a:r>
              <a:rPr lang="en-US" sz="1600" dirty="0"/>
              <a:t>(0-15)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8182" y="3627459"/>
            <a:ext cx="76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78183" y="4149192"/>
            <a:ext cx="63350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R/W</a:t>
            </a:r>
            <a:br>
              <a:rPr lang="en-US" dirty="0"/>
            </a:br>
            <a:r>
              <a:rPr lang="en-US" sz="1600" dirty="0"/>
              <a:t>(0-1)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863110" y="2921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48100" y="3315854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33090" y="3710708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63110" y="4828309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48100" y="5223163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33090" y="5618017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77610" y="3710708"/>
            <a:ext cx="42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49310" y="250524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49310" y="292106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49310" y="333688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49310" y="4826786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9310" y="5242606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49310" y="5658426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122472" y="3315856"/>
            <a:ext cx="74063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944092" y="3849254"/>
            <a:ext cx="8889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840042" y="4382656"/>
            <a:ext cx="96302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8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design review</a:t>
            </a:r>
          </a:p>
          <a:p>
            <a:r>
              <a:rPr lang="en-US" dirty="0"/>
              <a:t>Data paths</a:t>
            </a:r>
          </a:p>
          <a:p>
            <a:r>
              <a:rPr lang="en-US" dirty="0"/>
              <a:t>Finite State Machines</a:t>
            </a:r>
          </a:p>
        </p:txBody>
      </p:sp>
    </p:spTree>
    <p:extLst>
      <p:ext uri="{BB962C8B-B14F-4D97-AF65-F5344CB8AC3E}">
        <p14:creationId xmlns:p14="http://schemas.microsoft.com/office/powerpoint/2010/main" val="3410583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164" y="630382"/>
            <a:ext cx="8574087" cy="875512"/>
          </a:xfrm>
        </p:spPr>
        <p:txBody>
          <a:bodyPr>
            <a:normAutofit/>
          </a:bodyPr>
          <a:lstStyle/>
          <a:p>
            <a:r>
              <a:rPr lang="en-US" dirty="0"/>
              <a:t>Dual Ported Register File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63110" y="2514600"/>
            <a:ext cx="3886200" cy="3433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" name="AutoShape 4"/>
          <p:cNvCxnSpPr>
            <a:cxnSpLocks noChangeShapeType="1"/>
          </p:cNvCxnSpPr>
          <p:nvPr/>
        </p:nvCxnSpPr>
        <p:spPr bwMode="auto">
          <a:xfrm>
            <a:off x="5791200" y="2101510"/>
            <a:ext cx="0" cy="4130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" name="Rounded Rectangle 15"/>
          <p:cNvSpPr/>
          <p:nvPr/>
        </p:nvSpPr>
        <p:spPr>
          <a:xfrm>
            <a:off x="4873101" y="1786845"/>
            <a:ext cx="1977992" cy="460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324386" y="6254644"/>
            <a:ext cx="1977992" cy="460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 1 Output</a:t>
            </a:r>
          </a:p>
        </p:txBody>
      </p:sp>
      <p:cxnSp>
        <p:nvCxnSpPr>
          <p:cNvPr id="18" name="AutoShape 4"/>
          <p:cNvCxnSpPr>
            <a:cxnSpLocks noChangeShapeType="1"/>
          </p:cNvCxnSpPr>
          <p:nvPr/>
        </p:nvCxnSpPr>
        <p:spPr bwMode="auto">
          <a:xfrm>
            <a:off x="4313382" y="5947722"/>
            <a:ext cx="0" cy="3069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2078183" y="3105728"/>
            <a:ext cx="1044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  <a:br>
              <a:rPr lang="en-US" dirty="0"/>
            </a:br>
            <a:r>
              <a:rPr lang="en-US" dirty="0"/>
              <a:t>Address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863110" y="2921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48100" y="3315854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33090" y="3710708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63110" y="4828309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48100" y="5223163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33090" y="5618017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77610" y="3710708"/>
            <a:ext cx="42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49310" y="250524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49310" y="292106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49310" y="333688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49310" y="4826786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9310" y="5242606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49310" y="5658426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122472" y="3315856"/>
            <a:ext cx="74063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328513" y="6254644"/>
            <a:ext cx="1977992" cy="460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 2 Output</a:t>
            </a:r>
          </a:p>
        </p:txBody>
      </p:sp>
      <p:cxnSp>
        <p:nvCxnSpPr>
          <p:cNvPr id="30" name="AutoShape 4"/>
          <p:cNvCxnSpPr>
            <a:cxnSpLocks noChangeShapeType="1"/>
          </p:cNvCxnSpPr>
          <p:nvPr/>
        </p:nvCxnSpPr>
        <p:spPr bwMode="auto">
          <a:xfrm>
            <a:off x="7317509" y="5947722"/>
            <a:ext cx="0" cy="3069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048163" y="4177273"/>
            <a:ext cx="1044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  <a:br>
              <a:rPr lang="en-US" dirty="0"/>
            </a:br>
            <a:r>
              <a:rPr lang="en-US" dirty="0"/>
              <a:t>Address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092452" y="4353963"/>
            <a:ext cx="74063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519911" y="3992606"/>
            <a:ext cx="76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cxnSp>
        <p:nvCxnSpPr>
          <p:cNvPr id="40" name="Straight Arrow Connector 39"/>
          <p:cNvCxnSpPr>
            <a:stCxn id="36" idx="1"/>
          </p:cNvCxnSpPr>
          <p:nvPr/>
        </p:nvCxnSpPr>
        <p:spPr>
          <a:xfrm flipH="1">
            <a:off x="7749311" y="4177272"/>
            <a:ext cx="77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1808164" y="1985819"/>
            <a:ext cx="1909473" cy="935243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Lets us read two registers in one clock cycle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78183" y="5065917"/>
            <a:ext cx="1044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Dest</a:t>
            </a:r>
            <a:br>
              <a:rPr lang="en-US" dirty="0"/>
            </a:br>
            <a:r>
              <a:rPr lang="en-US" dirty="0"/>
              <a:t>Address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817092" y="5242607"/>
            <a:ext cx="10460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504901" y="4449372"/>
            <a:ext cx="71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cxnSp>
        <p:nvCxnSpPr>
          <p:cNvPr id="44" name="Straight Arrow Connector 43"/>
          <p:cNvCxnSpPr>
            <a:stCxn id="43" idx="1"/>
          </p:cNvCxnSpPr>
          <p:nvPr/>
        </p:nvCxnSpPr>
        <p:spPr>
          <a:xfrm flipH="1">
            <a:off x="7734300" y="4634038"/>
            <a:ext cx="77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ular Callout 44"/>
          <p:cNvSpPr/>
          <p:nvPr/>
        </p:nvSpPr>
        <p:spPr>
          <a:xfrm>
            <a:off x="8448981" y="5144317"/>
            <a:ext cx="2103564" cy="935243"/>
          </a:xfrm>
          <a:prstGeom prst="wedgeRoundRectCallout">
            <a:avLst>
              <a:gd name="adj1" fmla="val -30163"/>
              <a:gd name="adj2" fmla="val -9057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high at end of clock, write input to the </a:t>
            </a:r>
            <a:r>
              <a:rPr lang="en-US" dirty="0" err="1"/>
              <a:t>Dest</a:t>
            </a:r>
            <a:r>
              <a:rPr lang="en-US" dirty="0"/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172928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1" grpId="0"/>
      <p:bldP spid="43" grpId="0"/>
      <p:bldP spid="45" grpId="0" animBg="1"/>
      <p:bldP spid="4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2332210" y="1704977"/>
            <a:ext cx="4068591" cy="4949825"/>
            <a:chOff x="508" y="777"/>
            <a:chExt cx="2564" cy="3118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1584" y="1209"/>
              <a:ext cx="1488" cy="2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2004" y="2160"/>
              <a:ext cx="6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memory</a:t>
              </a: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1872" y="1008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2352" y="3273"/>
              <a:ext cx="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2736" y="1008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1008" y="183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526" y="1706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Read</a:t>
              </a:r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2004" y="3664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Data out</a:t>
              </a:r>
            </a:p>
          </p:txBody>
        </p:sp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2390" y="777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Data in</a:t>
              </a: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1514" y="777"/>
              <a:ext cx="6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Address</a:t>
              </a: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990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508" y="2033"/>
              <a:ext cx="4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Write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(DRAM)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11818" y="2133601"/>
            <a:ext cx="3570432" cy="3992563"/>
          </a:xfrm>
        </p:spPr>
        <p:txBody>
          <a:bodyPr/>
          <a:lstStyle/>
          <a:p>
            <a:r>
              <a:rPr lang="en-US" dirty="0"/>
              <a:t>Works differently from a register</a:t>
            </a:r>
          </a:p>
          <a:p>
            <a:pPr lvl="1"/>
            <a:r>
              <a:rPr lang="en-US" dirty="0"/>
              <a:t>Not clocked</a:t>
            </a:r>
          </a:p>
          <a:p>
            <a:pPr lvl="1"/>
            <a:r>
              <a:rPr lang="en-US" dirty="0"/>
              <a:t>Level triggered logic</a:t>
            </a:r>
          </a:p>
          <a:p>
            <a:pPr lvl="2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Why is this?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Each cell is a single transistor and capacitor (instead of 6 transistors needed for a flip-flop)</a:t>
            </a:r>
          </a:p>
        </p:txBody>
      </p:sp>
    </p:spTree>
    <p:extLst>
      <p:ext uri="{BB962C8B-B14F-4D97-AF65-F5344CB8AC3E}">
        <p14:creationId xmlns:p14="http://schemas.microsoft.com/office/powerpoint/2010/main" val="395647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ALU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2876" y="1911376"/>
            <a:ext cx="3008959" cy="4715562"/>
          </a:xfrm>
        </p:spPr>
        <p:txBody>
          <a:bodyPr>
            <a:normAutofit/>
          </a:bodyPr>
          <a:lstStyle/>
          <a:p>
            <a:r>
              <a:rPr lang="en-US" dirty="0"/>
              <a:t>Combinational circuit</a:t>
            </a:r>
          </a:p>
          <a:p>
            <a:r>
              <a:rPr lang="en-US" dirty="0"/>
              <a:t>Two inputs </a:t>
            </a:r>
          </a:p>
          <a:p>
            <a:r>
              <a:rPr lang="en-US" dirty="0"/>
              <a:t>One output</a:t>
            </a:r>
          </a:p>
          <a:p>
            <a:r>
              <a:rPr lang="en-US" dirty="0"/>
              <a:t>Function select which selects which functional unit is presented on the output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487957" y="1744343"/>
            <a:ext cx="4673964" cy="4819160"/>
            <a:chOff x="4781161" y="1744343"/>
            <a:chExt cx="3355866" cy="3933537"/>
          </a:xfrm>
        </p:grpSpPr>
        <p:grpSp>
          <p:nvGrpSpPr>
            <p:cNvPr id="4" name="Group 3"/>
            <p:cNvGrpSpPr/>
            <p:nvPr/>
          </p:nvGrpSpPr>
          <p:grpSpPr>
            <a:xfrm>
              <a:off x="5148896" y="2414416"/>
              <a:ext cx="2988131" cy="2486474"/>
              <a:chOff x="4117975" y="4815323"/>
              <a:chExt cx="869950" cy="723900"/>
            </a:xfrm>
          </p:grpSpPr>
          <p:sp>
            <p:nvSpPr>
              <p:cNvPr id="5" name="Line 50"/>
              <p:cNvSpPr>
                <a:spLocks noChangeShapeType="1"/>
              </p:cNvSpPr>
              <p:nvPr/>
            </p:nvSpPr>
            <p:spPr bwMode="auto">
              <a:xfrm>
                <a:off x="4117975" y="4815323"/>
                <a:ext cx="144463" cy="7239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Line 51"/>
              <p:cNvSpPr>
                <a:spLocks noChangeShapeType="1"/>
              </p:cNvSpPr>
              <p:nvPr/>
            </p:nvSpPr>
            <p:spPr bwMode="auto">
              <a:xfrm flipH="1">
                <a:off x="4841875" y="4815323"/>
                <a:ext cx="146050" cy="7239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Line 52"/>
              <p:cNvSpPr>
                <a:spLocks noChangeShapeType="1"/>
              </p:cNvSpPr>
              <p:nvPr/>
            </p:nvSpPr>
            <p:spPr bwMode="auto">
              <a:xfrm flipH="1">
                <a:off x="4552950" y="4815323"/>
                <a:ext cx="47625" cy="19367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Line 53"/>
              <p:cNvSpPr>
                <a:spLocks noChangeShapeType="1"/>
              </p:cNvSpPr>
              <p:nvPr/>
            </p:nvSpPr>
            <p:spPr bwMode="auto">
              <a:xfrm>
                <a:off x="4503738" y="4815323"/>
                <a:ext cx="49212" cy="19367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54"/>
              <p:cNvSpPr>
                <a:spLocks noChangeShapeType="1"/>
              </p:cNvSpPr>
              <p:nvPr/>
            </p:nvSpPr>
            <p:spPr bwMode="auto">
              <a:xfrm>
                <a:off x="4117975" y="4815323"/>
                <a:ext cx="3857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55"/>
              <p:cNvSpPr>
                <a:spLocks noChangeShapeType="1"/>
              </p:cNvSpPr>
              <p:nvPr/>
            </p:nvSpPr>
            <p:spPr bwMode="auto">
              <a:xfrm>
                <a:off x="4600575" y="4815323"/>
                <a:ext cx="38735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58"/>
              <p:cNvSpPr>
                <a:spLocks noChangeShapeType="1"/>
              </p:cNvSpPr>
              <p:nvPr/>
            </p:nvSpPr>
            <p:spPr bwMode="auto">
              <a:xfrm>
                <a:off x="4262438" y="5539223"/>
                <a:ext cx="57943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Text Box 60"/>
              <p:cNvSpPr txBox="1">
                <a:spLocks noChangeArrowheads="1"/>
              </p:cNvSpPr>
              <p:nvPr/>
            </p:nvSpPr>
            <p:spPr bwMode="auto">
              <a:xfrm>
                <a:off x="4322762" y="5092955"/>
                <a:ext cx="460375" cy="231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57607" tIns="28804" rIns="57607" bIns="28804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2400" b="1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ALU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595157" y="1744343"/>
              <a:ext cx="490362" cy="301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88434" y="1744343"/>
              <a:ext cx="490362" cy="301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88044" y="5376421"/>
              <a:ext cx="709836" cy="301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</a:t>
              </a:r>
            </a:p>
          </p:txBody>
        </p:sp>
        <p:cxnSp>
          <p:nvCxnSpPr>
            <p:cNvPr id="17" name="Straight Arrow Connector 16"/>
            <p:cNvCxnSpPr>
              <a:endCxn id="15" idx="0"/>
            </p:cNvCxnSpPr>
            <p:nvPr/>
          </p:nvCxnSpPr>
          <p:spPr>
            <a:xfrm>
              <a:off x="6642962" y="4900890"/>
              <a:ext cx="0" cy="4755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852305" y="2049698"/>
              <a:ext cx="0" cy="3647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433615" y="2065277"/>
              <a:ext cx="0" cy="3647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781161" y="4193087"/>
              <a:ext cx="490362" cy="301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SEL</a:t>
              </a:r>
            </a:p>
          </p:txBody>
        </p:sp>
      </p:grpSp>
      <p:cxnSp>
        <p:nvCxnSpPr>
          <p:cNvPr id="36" name="Straight Arrow Connector 35"/>
          <p:cNvCxnSpPr>
            <a:stCxn id="34" idx="3"/>
          </p:cNvCxnSpPr>
          <p:nvPr/>
        </p:nvCxnSpPr>
        <p:spPr>
          <a:xfrm flipV="1">
            <a:off x="6170922" y="4924607"/>
            <a:ext cx="348669" cy="4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60414" y="4853329"/>
            <a:ext cx="38876" cy="142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99290" y="4853329"/>
            <a:ext cx="38876" cy="142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90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Inside an ALU?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9" t="1069" r="-435" b="-1069"/>
          <a:stretch/>
        </p:blipFill>
        <p:spPr>
          <a:xfrm>
            <a:off x="4012861" y="2176289"/>
            <a:ext cx="5567867" cy="3992563"/>
          </a:xfrm>
        </p:spPr>
      </p:pic>
      <p:sp>
        <p:nvSpPr>
          <p:cNvPr id="5" name="TextBox 4"/>
          <p:cNvSpPr txBox="1"/>
          <p:nvPr/>
        </p:nvSpPr>
        <p:spPr>
          <a:xfrm>
            <a:off x="3786839" y="6142432"/>
            <a:ext cx="68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64176" y="6142432"/>
            <a:ext cx="68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16583" y="3872361"/>
            <a:ext cx="98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87951" y="6184011"/>
            <a:ext cx="68296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0192" y="2385950"/>
            <a:ext cx="192437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lines needed for SEL?</a:t>
            </a:r>
          </a:p>
          <a:p>
            <a:endParaRPr lang="en-US" dirty="0"/>
          </a:p>
          <a:p>
            <a:r>
              <a:rPr lang="en-US" dirty="0"/>
              <a:t>How many bits wide are the data paths?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60192" y="6593434"/>
            <a:ext cx="8261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Gisselquist</a:t>
            </a:r>
            <a:r>
              <a:rPr lang="en-US" sz="1200" dirty="0"/>
              <a:t> Technology, Inc.  https://</a:t>
            </a:r>
            <a:r>
              <a:rPr lang="en-US" sz="1200" dirty="0" err="1"/>
              <a:t>zipcpu.com</a:t>
            </a:r>
            <a:r>
              <a:rPr lang="en-US" sz="1200" dirty="0"/>
              <a:t>/</a:t>
            </a:r>
            <a:r>
              <a:rPr lang="en-US" sz="1200" dirty="0" err="1"/>
              <a:t>zipcpu</a:t>
            </a:r>
            <a:r>
              <a:rPr lang="en-US" sz="1200" dirty="0"/>
              <a:t>/2017/08/11/simple-</a:t>
            </a:r>
            <a:r>
              <a:rPr lang="en-US" sz="1200" dirty="0" err="1"/>
              <a:t>alu.html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098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 signal</a:t>
            </a:r>
          </a:p>
          <a:p>
            <a:r>
              <a:rPr lang="en-US" dirty="0"/>
              <a:t>Register – edge triggered</a:t>
            </a:r>
          </a:p>
          <a:p>
            <a:r>
              <a:rPr lang="en-US" dirty="0"/>
              <a:t>Register file – read: level triggered</a:t>
            </a:r>
            <a:br>
              <a:rPr lang="en-US" dirty="0"/>
            </a:br>
            <a:r>
              <a:rPr lang="en-US" dirty="0"/>
              <a:t>		     write: edge triggered</a:t>
            </a:r>
          </a:p>
          <a:p>
            <a:r>
              <a:rPr lang="en-US" dirty="0"/>
              <a:t>Memory – read: level triggered (in LC-2200)</a:t>
            </a:r>
            <a:br>
              <a:rPr lang="en-US" dirty="0"/>
            </a:br>
            <a:r>
              <a:rPr lang="en-US" dirty="0"/>
              <a:t>		write: edge triggered</a:t>
            </a:r>
          </a:p>
          <a:p>
            <a:r>
              <a:rPr lang="en-US" dirty="0"/>
              <a:t>ALU – Level triggered</a:t>
            </a:r>
          </a:p>
        </p:txBody>
      </p:sp>
    </p:spTree>
    <p:extLst>
      <p:ext uri="{BB962C8B-B14F-4D97-AF65-F5344CB8AC3E}">
        <p14:creationId xmlns:p14="http://schemas.microsoft.com/office/powerpoint/2010/main" val="403699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Connecting the </a:t>
            </a:r>
            <a:r>
              <a:rPr lang="en-US" dirty="0" err="1"/>
              <a:t>Datapath</a:t>
            </a:r>
            <a:r>
              <a:rPr lang="en-US" dirty="0"/>
              <a:t>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0478" y="2133601"/>
            <a:ext cx="4401773" cy="3992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-9762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426505" y="2087999"/>
            <a:ext cx="3284538" cy="3656013"/>
            <a:chOff x="902505" y="2087998"/>
            <a:chExt cx="3284538" cy="3656013"/>
          </a:xfrm>
        </p:grpSpPr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902505" y="2087998"/>
              <a:ext cx="387350" cy="2413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PC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0" name="Rectangle 38"/>
            <p:cNvSpPr>
              <a:spLocks noChangeArrowheads="1"/>
            </p:cNvSpPr>
            <p:nvPr/>
          </p:nvSpPr>
          <p:spPr bwMode="auto">
            <a:xfrm>
              <a:off x="1359705" y="2437248"/>
              <a:ext cx="763588" cy="96678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en-US" sz="1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endParaRPr lang="en-US" sz="1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1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Memory</a:t>
              </a:r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461305" y="2437248"/>
              <a:ext cx="628650" cy="17462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8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Addr</a:t>
              </a:r>
              <a:r>
                <a:rPr lang="en-US" sz="8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     D</a:t>
              </a:r>
              <a:r>
                <a:rPr lang="en-US" sz="800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</a:t>
              </a:r>
              <a:endParaRPr lang="en-US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2" name="Text Box 40"/>
            <p:cNvSpPr txBox="1">
              <a:spLocks noChangeArrowheads="1"/>
            </p:cNvSpPr>
            <p:nvPr/>
          </p:nvSpPr>
          <p:spPr bwMode="auto">
            <a:xfrm>
              <a:off x="1640693" y="3210361"/>
              <a:ext cx="319087" cy="17462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8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800" baseline="-250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out</a:t>
              </a:r>
              <a:endParaRPr lang="en-US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3" name="Line 41"/>
            <p:cNvSpPr>
              <a:spLocks noChangeShapeType="1"/>
            </p:cNvSpPr>
            <p:nvPr/>
          </p:nvSpPr>
          <p:spPr bwMode="auto">
            <a:xfrm>
              <a:off x="1759755" y="3404036"/>
              <a:ext cx="0" cy="3841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4" name="Line 42"/>
            <p:cNvSpPr>
              <a:spLocks noChangeShapeType="1"/>
            </p:cNvSpPr>
            <p:nvPr/>
          </p:nvSpPr>
          <p:spPr bwMode="auto">
            <a:xfrm>
              <a:off x="1289855" y="2208648"/>
              <a:ext cx="2841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5" name="Line 43"/>
            <p:cNvSpPr>
              <a:spLocks noChangeShapeType="1"/>
            </p:cNvSpPr>
            <p:nvPr/>
          </p:nvSpPr>
          <p:spPr bwMode="auto">
            <a:xfrm>
              <a:off x="1574018" y="2208648"/>
              <a:ext cx="0" cy="228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6" name="Rectangle 44"/>
            <p:cNvSpPr>
              <a:spLocks noChangeArrowheads="1"/>
            </p:cNvSpPr>
            <p:nvPr/>
          </p:nvSpPr>
          <p:spPr bwMode="auto">
            <a:xfrm>
              <a:off x="1574018" y="3788211"/>
              <a:ext cx="385762" cy="2413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IR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7" name="Rectangle 45"/>
            <p:cNvSpPr>
              <a:spLocks noChangeArrowheads="1"/>
            </p:cNvSpPr>
            <p:nvPr/>
          </p:nvSpPr>
          <p:spPr bwMode="auto">
            <a:xfrm>
              <a:off x="2399518" y="3415148"/>
              <a:ext cx="1014412" cy="965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en-US" sz="1100" b="1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endParaRPr lang="en-US" sz="1100" b="1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Register-file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8" name="Line 46"/>
            <p:cNvSpPr>
              <a:spLocks noChangeShapeType="1"/>
            </p:cNvSpPr>
            <p:nvPr/>
          </p:nvSpPr>
          <p:spPr bwMode="auto">
            <a:xfrm>
              <a:off x="1966130" y="3897748"/>
              <a:ext cx="433388" cy="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9" name="Line 47"/>
            <p:cNvSpPr>
              <a:spLocks noChangeShapeType="1"/>
            </p:cNvSpPr>
            <p:nvPr/>
          </p:nvSpPr>
          <p:spPr bwMode="auto">
            <a:xfrm>
              <a:off x="2640818" y="4380348"/>
              <a:ext cx="0" cy="434975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0" name="Line 48"/>
            <p:cNvSpPr>
              <a:spLocks noChangeShapeType="1"/>
            </p:cNvSpPr>
            <p:nvPr/>
          </p:nvSpPr>
          <p:spPr bwMode="auto">
            <a:xfrm>
              <a:off x="3172630" y="4380348"/>
              <a:ext cx="0" cy="434975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1" name="Line 49"/>
            <p:cNvSpPr>
              <a:spLocks noChangeShapeType="1"/>
            </p:cNvSpPr>
            <p:nvPr/>
          </p:nvSpPr>
          <p:spPr bwMode="auto">
            <a:xfrm flipV="1">
              <a:off x="2882118" y="2691248"/>
              <a:ext cx="0" cy="72390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 type="triangle" w="med" len="med"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2" name="Line 50"/>
            <p:cNvSpPr>
              <a:spLocks noChangeShapeType="1"/>
            </p:cNvSpPr>
            <p:nvPr/>
          </p:nvSpPr>
          <p:spPr bwMode="auto">
            <a:xfrm>
              <a:off x="2496355" y="4803112"/>
              <a:ext cx="144463" cy="723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3" name="Line 51"/>
            <p:cNvSpPr>
              <a:spLocks noChangeShapeType="1"/>
            </p:cNvSpPr>
            <p:nvPr/>
          </p:nvSpPr>
          <p:spPr bwMode="auto">
            <a:xfrm flipH="1">
              <a:off x="3220255" y="4803112"/>
              <a:ext cx="146050" cy="723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4" name="Line 52"/>
            <p:cNvSpPr>
              <a:spLocks noChangeShapeType="1"/>
            </p:cNvSpPr>
            <p:nvPr/>
          </p:nvSpPr>
          <p:spPr bwMode="auto">
            <a:xfrm flipH="1">
              <a:off x="2931330" y="4803112"/>
              <a:ext cx="47625" cy="1936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5" name="Line 53"/>
            <p:cNvSpPr>
              <a:spLocks noChangeShapeType="1"/>
            </p:cNvSpPr>
            <p:nvPr/>
          </p:nvSpPr>
          <p:spPr bwMode="auto">
            <a:xfrm>
              <a:off x="2882118" y="4803112"/>
              <a:ext cx="49212" cy="1936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6" name="Line 54"/>
            <p:cNvSpPr>
              <a:spLocks noChangeShapeType="1"/>
            </p:cNvSpPr>
            <p:nvPr/>
          </p:nvSpPr>
          <p:spPr bwMode="auto">
            <a:xfrm>
              <a:off x="2496355" y="4803112"/>
              <a:ext cx="3857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7" name="Line 55"/>
            <p:cNvSpPr>
              <a:spLocks noChangeShapeType="1"/>
            </p:cNvSpPr>
            <p:nvPr/>
          </p:nvSpPr>
          <p:spPr bwMode="auto">
            <a:xfrm>
              <a:off x="2978955" y="4803112"/>
              <a:ext cx="38735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8" name="Line 56"/>
            <p:cNvSpPr>
              <a:spLocks noChangeShapeType="1"/>
            </p:cNvSpPr>
            <p:nvPr/>
          </p:nvSpPr>
          <p:spPr bwMode="auto">
            <a:xfrm flipH="1" flipV="1">
              <a:off x="2934505" y="5539223"/>
              <a:ext cx="0" cy="204788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9" name="Line 57"/>
            <p:cNvSpPr>
              <a:spLocks noChangeShapeType="1"/>
            </p:cNvSpPr>
            <p:nvPr/>
          </p:nvSpPr>
          <p:spPr bwMode="auto">
            <a:xfrm>
              <a:off x="2934505" y="5726548"/>
              <a:ext cx="1250950" cy="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0" name="Line 58"/>
            <p:cNvSpPr>
              <a:spLocks noChangeShapeType="1"/>
            </p:cNvSpPr>
            <p:nvPr/>
          </p:nvSpPr>
          <p:spPr bwMode="auto">
            <a:xfrm>
              <a:off x="2640818" y="5527012"/>
              <a:ext cx="5794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1" name="Line 59"/>
            <p:cNvSpPr>
              <a:spLocks noChangeShapeType="1"/>
            </p:cNvSpPr>
            <p:nvPr/>
          </p:nvSpPr>
          <p:spPr bwMode="auto">
            <a:xfrm>
              <a:off x="2882118" y="2691248"/>
              <a:ext cx="1303337" cy="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2" name="Text Box 60"/>
            <p:cNvSpPr txBox="1">
              <a:spLocks noChangeArrowheads="1"/>
            </p:cNvSpPr>
            <p:nvPr/>
          </p:nvSpPr>
          <p:spPr bwMode="auto">
            <a:xfrm>
              <a:off x="2728130" y="5068225"/>
              <a:ext cx="460375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607" tIns="28804" rIns="57607" bIns="28804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ALU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3" name="Line 61"/>
            <p:cNvSpPr>
              <a:spLocks noChangeShapeType="1"/>
            </p:cNvSpPr>
            <p:nvPr/>
          </p:nvSpPr>
          <p:spPr bwMode="auto">
            <a:xfrm flipV="1">
              <a:off x="4185455" y="2691248"/>
              <a:ext cx="1588" cy="304165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8547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Connecting the </a:t>
            </a:r>
            <a:r>
              <a:rPr lang="en-US" dirty="0" err="1"/>
              <a:t>Datapath</a:t>
            </a:r>
            <a:r>
              <a:rPr lang="en-US" dirty="0"/>
              <a:t>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0478" y="2133601"/>
            <a:ext cx="4401773" cy="3992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PC </a:t>
            </a:r>
            <a:r>
              <a:rPr lang="en-US" dirty="0">
                <a:sym typeface="Wingdings"/>
              </a:rPr>
              <a:t> 	ADD </a:t>
            </a:r>
            <a:r>
              <a:rPr lang="en-US" dirty="0" err="1">
                <a:sym typeface="Wingdings"/>
              </a:rPr>
              <a:t>r</a:t>
            </a:r>
            <a:r>
              <a:rPr lang="en-US" baseline="-25000" dirty="0" err="1">
                <a:sym typeface="Wingdings"/>
              </a:rPr>
              <a:t>x</a:t>
            </a:r>
            <a:r>
              <a:rPr lang="en-US" dirty="0">
                <a:sym typeface="Wingdings"/>
              </a:rPr>
              <a:t>, </a:t>
            </a:r>
            <a:r>
              <a:rPr lang="en-US" dirty="0" err="1">
                <a:sym typeface="Wingdings"/>
              </a:rPr>
              <a:t>r</a:t>
            </a:r>
            <a:r>
              <a:rPr lang="en-US" baseline="-25000" dirty="0" err="1">
                <a:sym typeface="Wingdings"/>
              </a:rPr>
              <a:t>y</a:t>
            </a:r>
            <a:r>
              <a:rPr lang="en-US" dirty="0">
                <a:sym typeface="Wingdings"/>
              </a:rPr>
              <a:t>, </a:t>
            </a:r>
            <a:r>
              <a:rPr lang="en-US" dirty="0" err="1">
                <a:sym typeface="Wingdings"/>
              </a:rPr>
              <a:t>r</a:t>
            </a:r>
            <a:r>
              <a:rPr lang="en-US" baseline="-25000" dirty="0" err="1">
                <a:sym typeface="Wingdings"/>
              </a:rPr>
              <a:t>z</a:t>
            </a:r>
            <a:endParaRPr lang="en-US" baseline="-25000" dirty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		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err="1">
                <a:sym typeface="Wingdings"/>
              </a:rPr>
              <a:t>r</a:t>
            </a:r>
            <a:r>
              <a:rPr lang="en-US" baseline="-25000" dirty="0" err="1">
                <a:sym typeface="Wingdings"/>
              </a:rPr>
              <a:t>x</a:t>
            </a:r>
            <a:r>
              <a:rPr lang="en-US" dirty="0">
                <a:sym typeface="Wingdings"/>
              </a:rPr>
              <a:t> &lt;= </a:t>
            </a:r>
            <a:r>
              <a:rPr lang="en-US" dirty="0" err="1">
                <a:sym typeface="Wingdings"/>
              </a:rPr>
              <a:t>r</a:t>
            </a:r>
            <a:r>
              <a:rPr lang="en-US" baseline="-25000" dirty="0" err="1">
                <a:sym typeface="Wingdings"/>
              </a:rPr>
              <a:t>y</a:t>
            </a:r>
            <a:r>
              <a:rPr lang="en-US" dirty="0">
                <a:sym typeface="Wingdings"/>
              </a:rPr>
              <a:t> + </a:t>
            </a:r>
            <a:r>
              <a:rPr lang="en-US" dirty="0" err="1">
                <a:sym typeface="Wingdings"/>
              </a:rPr>
              <a:t>r</a:t>
            </a:r>
            <a:r>
              <a:rPr lang="en-US" baseline="-25000" dirty="0" err="1">
                <a:sym typeface="Wingdings"/>
              </a:rPr>
              <a:t>z</a:t>
            </a:r>
            <a:endParaRPr lang="en-US" baseline="-25000" dirty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 done: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PC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  <a:t>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  <a:t>Mem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  <a:t>  IR 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  <a:t>	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  <a:t>Reg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  <a:t> File  ALU 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  <a:t>Reg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  <a:t> File</a:t>
            </a: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-9762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2426505" y="2087998"/>
            <a:ext cx="387350" cy="2413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PC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2883705" y="2437248"/>
            <a:ext cx="763588" cy="966788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endParaRPr lang="en-US" sz="11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1000"/>
              </a:spcAft>
            </a:pPr>
            <a:endParaRPr lang="en-US" sz="11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US" sz="1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Memory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2985305" y="2437249"/>
            <a:ext cx="628650" cy="174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D</a:t>
            </a:r>
            <a:r>
              <a:rPr lang="en-US" sz="80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</a:t>
            </a:r>
            <a:endParaRPr lang="en-US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3164694" y="3210362"/>
            <a:ext cx="319087" cy="174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800" baseline="-25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out</a:t>
            </a:r>
            <a:endParaRPr lang="en-US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>
            <a:off x="3283755" y="3404037"/>
            <a:ext cx="0" cy="3841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>
            <a:off x="2813856" y="2208648"/>
            <a:ext cx="2841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Line 43"/>
          <p:cNvSpPr>
            <a:spLocks noChangeShapeType="1"/>
          </p:cNvSpPr>
          <p:nvPr/>
        </p:nvSpPr>
        <p:spPr bwMode="auto">
          <a:xfrm>
            <a:off x="3098018" y="2208648"/>
            <a:ext cx="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3098018" y="3788211"/>
            <a:ext cx="385762" cy="2413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IR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3954155" y="3415148"/>
            <a:ext cx="1014412" cy="965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endParaRPr lang="en-US" sz="1100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1000"/>
              </a:spcAft>
            </a:pPr>
            <a:endParaRPr lang="en-US" sz="1100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Register-file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>
            <a:off x="3490130" y="3897748"/>
            <a:ext cx="433388" cy="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>
            <a:off x="4164818" y="4380349"/>
            <a:ext cx="0" cy="434975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>
            <a:off x="4696630" y="4380349"/>
            <a:ext cx="0" cy="434975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auto">
          <a:xfrm flipV="1">
            <a:off x="4406118" y="2691248"/>
            <a:ext cx="0" cy="72390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 type="triangle" w="med" len="med"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auto">
          <a:xfrm>
            <a:off x="4020356" y="4803112"/>
            <a:ext cx="144463" cy="723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auto">
          <a:xfrm flipH="1">
            <a:off x="4744255" y="4803112"/>
            <a:ext cx="146050" cy="723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4" name="Line 52"/>
          <p:cNvSpPr>
            <a:spLocks noChangeShapeType="1"/>
          </p:cNvSpPr>
          <p:nvPr/>
        </p:nvSpPr>
        <p:spPr bwMode="auto">
          <a:xfrm flipH="1">
            <a:off x="4455331" y="4803113"/>
            <a:ext cx="47625" cy="193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auto">
          <a:xfrm>
            <a:off x="4406118" y="4803113"/>
            <a:ext cx="49212" cy="193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auto">
          <a:xfrm>
            <a:off x="4020356" y="4803112"/>
            <a:ext cx="3857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7" name="Line 55"/>
          <p:cNvSpPr>
            <a:spLocks noChangeShapeType="1"/>
          </p:cNvSpPr>
          <p:nvPr/>
        </p:nvSpPr>
        <p:spPr bwMode="auto">
          <a:xfrm>
            <a:off x="4502955" y="4803112"/>
            <a:ext cx="3873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8" name="Line 56"/>
          <p:cNvSpPr>
            <a:spLocks noChangeShapeType="1"/>
          </p:cNvSpPr>
          <p:nvPr/>
        </p:nvSpPr>
        <p:spPr bwMode="auto">
          <a:xfrm flipH="1" flipV="1">
            <a:off x="4458505" y="5539223"/>
            <a:ext cx="0" cy="204788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9" name="Line 57"/>
          <p:cNvSpPr>
            <a:spLocks noChangeShapeType="1"/>
          </p:cNvSpPr>
          <p:nvPr/>
        </p:nvSpPr>
        <p:spPr bwMode="auto">
          <a:xfrm>
            <a:off x="4458505" y="5726548"/>
            <a:ext cx="1250950" cy="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0" name="Line 58"/>
          <p:cNvSpPr>
            <a:spLocks noChangeShapeType="1"/>
          </p:cNvSpPr>
          <p:nvPr/>
        </p:nvSpPr>
        <p:spPr bwMode="auto">
          <a:xfrm>
            <a:off x="4164819" y="5527012"/>
            <a:ext cx="5794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1" name="Line 59"/>
          <p:cNvSpPr>
            <a:spLocks noChangeShapeType="1"/>
          </p:cNvSpPr>
          <p:nvPr/>
        </p:nvSpPr>
        <p:spPr bwMode="auto">
          <a:xfrm>
            <a:off x="4406119" y="2691248"/>
            <a:ext cx="1303337" cy="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2" name="Text Box 60"/>
          <p:cNvSpPr txBox="1">
            <a:spLocks noChangeArrowheads="1"/>
          </p:cNvSpPr>
          <p:nvPr/>
        </p:nvSpPr>
        <p:spPr bwMode="auto">
          <a:xfrm>
            <a:off x="4252131" y="5068226"/>
            <a:ext cx="4603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7607" tIns="28804" rIns="57607" bIns="28804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ALU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33" name="Line 61"/>
          <p:cNvSpPr>
            <a:spLocks noChangeShapeType="1"/>
          </p:cNvSpPr>
          <p:nvPr/>
        </p:nvSpPr>
        <p:spPr bwMode="auto">
          <a:xfrm flipV="1">
            <a:off x="5709455" y="2691248"/>
            <a:ext cx="1588" cy="304165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7499989" y="2905922"/>
            <a:ext cx="317510" cy="3277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1562868" y="4203827"/>
            <a:ext cx="1920912" cy="792961"/>
          </a:xfrm>
          <a:prstGeom prst="wedgeEllipseCallout">
            <a:avLst>
              <a:gd name="adj1" fmla="val 31545"/>
              <a:gd name="adj2" fmla="val -650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ym typeface="Wingdings"/>
              </a:rPr>
              <a:t>ADD </a:t>
            </a:r>
            <a:r>
              <a:rPr lang="en-US" dirty="0" err="1">
                <a:sym typeface="Wingdings"/>
              </a:rPr>
              <a:t>r</a:t>
            </a:r>
            <a:r>
              <a:rPr lang="en-US" baseline="-25000" dirty="0" err="1">
                <a:sym typeface="Wingdings"/>
              </a:rPr>
              <a:t>x</a:t>
            </a:r>
            <a:r>
              <a:rPr lang="en-US" dirty="0">
                <a:sym typeface="Wingdings"/>
              </a:rPr>
              <a:t>, </a:t>
            </a:r>
            <a:r>
              <a:rPr lang="en-US" dirty="0" err="1">
                <a:sym typeface="Wingdings"/>
              </a:rPr>
              <a:t>r</a:t>
            </a:r>
            <a:r>
              <a:rPr lang="en-US" baseline="-25000" dirty="0" err="1">
                <a:sym typeface="Wingdings"/>
              </a:rPr>
              <a:t>y</a:t>
            </a:r>
            <a:r>
              <a:rPr lang="en-US" dirty="0">
                <a:sym typeface="Wingdings"/>
              </a:rPr>
              <a:t>, </a:t>
            </a:r>
            <a:r>
              <a:rPr lang="en-US" dirty="0" err="1">
                <a:sym typeface="Wingdings"/>
              </a:rPr>
              <a:t>r</a:t>
            </a:r>
            <a:r>
              <a:rPr lang="en-US" baseline="-25000" dirty="0" err="1">
                <a:sym typeface="Wingdings"/>
              </a:rPr>
              <a:t>z</a:t>
            </a:r>
            <a:endParaRPr lang="en-US" baseline="-25000" dirty="0">
              <a:sym typeface="Wingdings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2426506" y="4996788"/>
            <a:ext cx="1738313" cy="1462953"/>
          </a:xfrm>
          <a:prstGeom prst="wedgeEllipseCallout">
            <a:avLst>
              <a:gd name="adj1" fmla="val 27302"/>
              <a:gd name="adj2" fmla="val -122515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Bits from IR connect to 3 </a:t>
            </a:r>
            <a:r>
              <a:rPr lang="en-US" dirty="0" err="1"/>
              <a:t>Reg</a:t>
            </a:r>
            <a:r>
              <a:rPr lang="en-US" dirty="0"/>
              <a:t> File Inputs</a:t>
            </a:r>
          </a:p>
        </p:txBody>
      </p:sp>
      <p:sp>
        <p:nvSpPr>
          <p:cNvPr id="7" name="Oval 6"/>
          <p:cNvSpPr/>
          <p:nvPr/>
        </p:nvSpPr>
        <p:spPr>
          <a:xfrm>
            <a:off x="3954155" y="4488973"/>
            <a:ext cx="1014412" cy="109487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68568" y="4275294"/>
            <a:ext cx="10228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Supply </a:t>
            </a:r>
            <a:r>
              <a:rPr lang="en-US" dirty="0" err="1">
                <a:solidFill>
                  <a:srgbClr val="3366FF"/>
                </a:solidFill>
                <a:sym typeface="Wingdings"/>
              </a:rPr>
              <a:t>r</a:t>
            </a:r>
            <a:r>
              <a:rPr lang="en-US" baseline="-25000" dirty="0" err="1">
                <a:solidFill>
                  <a:srgbClr val="3366FF"/>
                </a:solidFill>
                <a:sym typeface="Wingdings"/>
              </a:rPr>
              <a:t>y</a:t>
            </a:r>
            <a:r>
              <a:rPr lang="en-US" dirty="0">
                <a:solidFill>
                  <a:srgbClr val="3366FF"/>
                </a:solidFill>
                <a:sym typeface="Wingdings"/>
              </a:rPr>
              <a:t> and </a:t>
            </a:r>
            <a:r>
              <a:rPr lang="en-US" dirty="0" err="1">
                <a:solidFill>
                  <a:srgbClr val="3366FF"/>
                </a:solidFill>
                <a:sym typeface="Wingdings"/>
              </a:rPr>
              <a:t>r</a:t>
            </a:r>
            <a:r>
              <a:rPr lang="en-US" baseline="-25000" dirty="0" err="1">
                <a:solidFill>
                  <a:srgbClr val="3366FF"/>
                </a:solidFill>
                <a:sym typeface="Wingdings"/>
              </a:rPr>
              <a:t>z</a:t>
            </a:r>
            <a:endParaRPr lang="en-US" baseline="-25000" dirty="0">
              <a:solidFill>
                <a:srgbClr val="3366FF"/>
              </a:solidFill>
              <a:sym typeface="Wingding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890305" y="5548431"/>
            <a:ext cx="242482" cy="38211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746633" y="5941865"/>
            <a:ext cx="1944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Computed </a:t>
            </a:r>
            <a:r>
              <a:rPr lang="en-US" dirty="0" err="1">
                <a:solidFill>
                  <a:srgbClr val="3366FF"/>
                </a:solidFill>
                <a:sym typeface="Wingdings"/>
              </a:rPr>
              <a:t>r</a:t>
            </a:r>
            <a:r>
              <a:rPr lang="en-US" baseline="-25000" dirty="0" err="1">
                <a:solidFill>
                  <a:srgbClr val="3366FF"/>
                </a:solidFill>
                <a:sym typeface="Wingdings"/>
              </a:rPr>
              <a:t>y</a:t>
            </a:r>
            <a:r>
              <a:rPr lang="en-US" dirty="0">
                <a:solidFill>
                  <a:srgbClr val="3366FF"/>
                </a:solidFill>
                <a:sym typeface="Wingdings"/>
              </a:rPr>
              <a:t> + </a:t>
            </a:r>
            <a:r>
              <a:rPr lang="en-US" dirty="0" err="1">
                <a:solidFill>
                  <a:srgbClr val="3366FF"/>
                </a:solidFill>
                <a:sym typeface="Wingdings"/>
              </a:rPr>
              <a:t>r</a:t>
            </a:r>
            <a:r>
              <a:rPr lang="en-US" baseline="-25000" dirty="0" err="1">
                <a:solidFill>
                  <a:srgbClr val="3366FF"/>
                </a:solidFill>
                <a:sym typeface="Wingdings"/>
              </a:rPr>
              <a:t>z</a:t>
            </a:r>
            <a:endParaRPr lang="en-US" baseline="-25000" dirty="0">
              <a:solidFill>
                <a:srgbClr val="3366FF"/>
              </a:solidFill>
              <a:sym typeface="Wingdings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219557" y="2806886"/>
            <a:ext cx="391615" cy="30041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738721" y="2737967"/>
            <a:ext cx="1944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Write into </a:t>
            </a:r>
            <a:r>
              <a:rPr lang="en-US" dirty="0" err="1">
                <a:solidFill>
                  <a:srgbClr val="3366FF"/>
                </a:solidFill>
                <a:sym typeface="Wingdings"/>
              </a:rPr>
              <a:t>r</a:t>
            </a:r>
            <a:r>
              <a:rPr lang="en-US" baseline="-25000" dirty="0" err="1">
                <a:solidFill>
                  <a:srgbClr val="3366FF"/>
                </a:solidFill>
                <a:sym typeface="Wingdings"/>
              </a:rPr>
              <a:t>x</a:t>
            </a:r>
            <a:endParaRPr lang="en-US" baseline="-25000" dirty="0">
              <a:solidFill>
                <a:srgbClr val="3366FF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331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35" grpId="0" animBg="1"/>
      <p:bldP spid="36" grpId="0"/>
      <p:bldP spid="37" grpId="0" animBg="1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How Can We Tell?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0478" y="2133601"/>
            <a:ext cx="4401773" cy="3992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PC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/>
              </a:rPr>
              <a:t>Mem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  IR </a:t>
            </a:r>
            <a:br>
              <a:rPr lang="en-US" dirty="0">
                <a:solidFill>
                  <a:schemeClr val="tx1"/>
                </a:solidFill>
                <a:sym typeface="Wingdings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  <a:t> Comb + Level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sym typeface="Wingding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  <a:t>    </a:t>
            </a:r>
            <a:r>
              <a:rPr lang="en-US" dirty="0" err="1">
                <a:solidFill>
                  <a:srgbClr val="000000"/>
                </a:solidFill>
                <a:sym typeface="Wingdings"/>
              </a:rPr>
              <a:t>Reg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 File  ALU  </a:t>
            </a:r>
            <a:r>
              <a:rPr lang="en-US" dirty="0" err="1">
                <a:solidFill>
                  <a:srgbClr val="000000"/>
                </a:solidFill>
                <a:sym typeface="Wingdings"/>
              </a:rPr>
              <a:t>Reg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 File</a:t>
            </a:r>
            <a:br>
              <a:rPr lang="en-US" dirty="0">
                <a:solidFill>
                  <a:srgbClr val="000000"/>
                </a:solidFill>
                <a:sym typeface="Wingdings"/>
              </a:rPr>
            </a:br>
            <a:endParaRPr lang="en-US" dirty="0">
              <a:solidFill>
                <a:srgbClr val="000000"/>
              </a:solidFill>
              <a:sym typeface="Wingding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  <a:t>     Comb + Level</a:t>
            </a: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-9762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2426505" y="2087998"/>
            <a:ext cx="387350" cy="2413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PC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2883705" y="2437248"/>
            <a:ext cx="763588" cy="966788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endParaRPr lang="en-US" sz="11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1000"/>
              </a:spcAft>
            </a:pPr>
            <a:endParaRPr lang="en-US" sz="11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US" sz="1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Memory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2985305" y="2437249"/>
            <a:ext cx="628650" cy="174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D</a:t>
            </a:r>
            <a:r>
              <a:rPr lang="en-US" sz="80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</a:t>
            </a:r>
            <a:endParaRPr lang="en-US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3164694" y="3210362"/>
            <a:ext cx="319087" cy="174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800" baseline="-25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out</a:t>
            </a:r>
            <a:endParaRPr lang="en-US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>
            <a:off x="3283755" y="3404037"/>
            <a:ext cx="0" cy="3841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>
            <a:off x="2813856" y="2208648"/>
            <a:ext cx="2841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Line 43"/>
          <p:cNvSpPr>
            <a:spLocks noChangeShapeType="1"/>
          </p:cNvSpPr>
          <p:nvPr/>
        </p:nvSpPr>
        <p:spPr bwMode="auto">
          <a:xfrm>
            <a:off x="3098018" y="2208648"/>
            <a:ext cx="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3098018" y="3788211"/>
            <a:ext cx="385762" cy="2413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IR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3954155" y="3415148"/>
            <a:ext cx="1014412" cy="965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endParaRPr lang="en-US" sz="1100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1000"/>
              </a:spcAft>
            </a:pPr>
            <a:endParaRPr lang="en-US" sz="1100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Register-file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>
            <a:off x="3490130" y="3897748"/>
            <a:ext cx="433388" cy="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>
            <a:off x="4164818" y="4380349"/>
            <a:ext cx="0" cy="434975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>
            <a:off x="4696630" y="4380349"/>
            <a:ext cx="0" cy="434975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auto">
          <a:xfrm flipV="1">
            <a:off x="4406118" y="2691248"/>
            <a:ext cx="0" cy="72390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 type="triangle" w="med" len="med"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auto">
          <a:xfrm>
            <a:off x="4020356" y="4803112"/>
            <a:ext cx="144463" cy="723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auto">
          <a:xfrm flipH="1">
            <a:off x="4744255" y="4803112"/>
            <a:ext cx="146050" cy="723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4" name="Line 52"/>
          <p:cNvSpPr>
            <a:spLocks noChangeShapeType="1"/>
          </p:cNvSpPr>
          <p:nvPr/>
        </p:nvSpPr>
        <p:spPr bwMode="auto">
          <a:xfrm flipH="1">
            <a:off x="4455331" y="4803113"/>
            <a:ext cx="47625" cy="193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auto">
          <a:xfrm>
            <a:off x="4406118" y="4803113"/>
            <a:ext cx="49212" cy="193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auto">
          <a:xfrm>
            <a:off x="4020356" y="4803112"/>
            <a:ext cx="3857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7" name="Line 55"/>
          <p:cNvSpPr>
            <a:spLocks noChangeShapeType="1"/>
          </p:cNvSpPr>
          <p:nvPr/>
        </p:nvSpPr>
        <p:spPr bwMode="auto">
          <a:xfrm>
            <a:off x="4502955" y="4803112"/>
            <a:ext cx="3873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8" name="Line 56"/>
          <p:cNvSpPr>
            <a:spLocks noChangeShapeType="1"/>
          </p:cNvSpPr>
          <p:nvPr/>
        </p:nvSpPr>
        <p:spPr bwMode="auto">
          <a:xfrm flipH="1" flipV="1">
            <a:off x="4458505" y="5539223"/>
            <a:ext cx="0" cy="204788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9" name="Line 57"/>
          <p:cNvSpPr>
            <a:spLocks noChangeShapeType="1"/>
          </p:cNvSpPr>
          <p:nvPr/>
        </p:nvSpPr>
        <p:spPr bwMode="auto">
          <a:xfrm>
            <a:off x="4458505" y="5726548"/>
            <a:ext cx="1250950" cy="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0" name="Line 58"/>
          <p:cNvSpPr>
            <a:spLocks noChangeShapeType="1"/>
          </p:cNvSpPr>
          <p:nvPr/>
        </p:nvSpPr>
        <p:spPr bwMode="auto">
          <a:xfrm>
            <a:off x="4164819" y="5527012"/>
            <a:ext cx="5794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1" name="Line 59"/>
          <p:cNvSpPr>
            <a:spLocks noChangeShapeType="1"/>
          </p:cNvSpPr>
          <p:nvPr/>
        </p:nvSpPr>
        <p:spPr bwMode="auto">
          <a:xfrm>
            <a:off x="4406119" y="2691248"/>
            <a:ext cx="1303337" cy="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2" name="Text Box 60"/>
          <p:cNvSpPr txBox="1">
            <a:spLocks noChangeArrowheads="1"/>
          </p:cNvSpPr>
          <p:nvPr/>
        </p:nvSpPr>
        <p:spPr bwMode="auto">
          <a:xfrm>
            <a:off x="4252131" y="5068226"/>
            <a:ext cx="4603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7607" tIns="28804" rIns="57607" bIns="28804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ALU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33" name="Line 61"/>
          <p:cNvSpPr>
            <a:spLocks noChangeShapeType="1"/>
          </p:cNvSpPr>
          <p:nvPr/>
        </p:nvSpPr>
        <p:spPr bwMode="auto">
          <a:xfrm flipV="1">
            <a:off x="5709455" y="2691248"/>
            <a:ext cx="1588" cy="304165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6664921" y="2021147"/>
            <a:ext cx="600056" cy="1685976"/>
          </a:xfrm>
          <a:prstGeom prst="leftBrace">
            <a:avLst>
              <a:gd name="adj1" fmla="val 8333"/>
              <a:gd name="adj2" fmla="val 51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Left Brace 39"/>
          <p:cNvSpPr/>
          <p:nvPr/>
        </p:nvSpPr>
        <p:spPr>
          <a:xfrm rot="16200000">
            <a:off x="6968373" y="4251421"/>
            <a:ext cx="582594" cy="16859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8202051" y="2529156"/>
            <a:ext cx="218950" cy="91929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421002" y="3897748"/>
            <a:ext cx="437905" cy="61312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02048" y="3448451"/>
            <a:ext cx="2277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+mn-lt"/>
                <a:sym typeface="Wingdings"/>
              </a:rPr>
              <a:t>Rising Edge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244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0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Line 4"/>
          <p:cNvSpPr>
            <a:spLocks noChangeShapeType="1"/>
          </p:cNvSpPr>
          <p:nvPr/>
        </p:nvSpPr>
        <p:spPr bwMode="auto">
          <a:xfrm flipV="1">
            <a:off x="2250377" y="2749656"/>
            <a:ext cx="0" cy="1066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250378" y="2749656"/>
            <a:ext cx="1341437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 flipV="1">
            <a:off x="3591814" y="2749656"/>
            <a:ext cx="0" cy="1066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3591814" y="3816456"/>
            <a:ext cx="1339850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 flipV="1">
            <a:off x="4931664" y="2749656"/>
            <a:ext cx="0" cy="1066800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4931664" y="2749656"/>
            <a:ext cx="1341438" cy="0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 flipV="1">
            <a:off x="6273102" y="2749656"/>
            <a:ext cx="0" cy="1066800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1"/>
          <p:cNvSpPr>
            <a:spLocks noChangeShapeType="1"/>
          </p:cNvSpPr>
          <p:nvPr/>
        </p:nvSpPr>
        <p:spPr bwMode="auto">
          <a:xfrm>
            <a:off x="6273103" y="3816456"/>
            <a:ext cx="13414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2711451" y="4087347"/>
            <a:ext cx="22785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8000"/>
                </a:solidFill>
              </a:rPr>
              <a:t>PC </a:t>
            </a:r>
            <a:r>
              <a:rPr lang="en-US" dirty="0">
                <a:solidFill>
                  <a:srgbClr val="008000"/>
                </a:solidFill>
                <a:sym typeface="Wingdings"/>
              </a:rPr>
              <a:t></a:t>
            </a:r>
            <a:r>
              <a:rPr lang="en-US" dirty="0">
                <a:solidFill>
                  <a:srgbClr val="008000"/>
                </a:solidFill>
              </a:rPr>
              <a:t> memory </a:t>
            </a:r>
            <a:r>
              <a:rPr lang="en-US" dirty="0">
                <a:solidFill>
                  <a:srgbClr val="008000"/>
                </a:solidFill>
                <a:sym typeface="Wingdings"/>
              </a:rPr>
              <a:t></a:t>
            </a:r>
            <a:r>
              <a:rPr lang="en-US" dirty="0">
                <a:solidFill>
                  <a:srgbClr val="008000"/>
                </a:solidFill>
              </a:rPr>
              <a:t> IR</a:t>
            </a:r>
          </a:p>
        </p:txBody>
      </p:sp>
      <p:sp>
        <p:nvSpPr>
          <p:cNvPr id="7182" name="Line 15"/>
          <p:cNvSpPr>
            <a:spLocks noChangeShapeType="1"/>
          </p:cNvSpPr>
          <p:nvPr/>
        </p:nvSpPr>
        <p:spPr bwMode="auto">
          <a:xfrm flipV="1">
            <a:off x="7614539" y="2749656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4913315" y="4083857"/>
            <a:ext cx="333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  <a:t>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File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  <a:t>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ALU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  <a:t>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File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3202996" y="3590403"/>
            <a:ext cx="600056" cy="2554694"/>
          </a:xfrm>
          <a:prstGeom prst="leftBrace">
            <a:avLst>
              <a:gd name="adj1" fmla="val 8333"/>
              <a:gd name="adj2" fmla="val 51299"/>
            </a:avLst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Left Brace 19"/>
          <p:cNvSpPr/>
          <p:nvPr/>
        </p:nvSpPr>
        <p:spPr>
          <a:xfrm rot="16200000">
            <a:off x="5967270" y="3590403"/>
            <a:ext cx="600056" cy="2554694"/>
          </a:xfrm>
          <a:prstGeom prst="leftBrace">
            <a:avLst>
              <a:gd name="adj1" fmla="val 8333"/>
              <a:gd name="adj2" fmla="val 51299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20234" y="5361947"/>
            <a:ext cx="1893759" cy="3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clock cycle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17580" y="5321075"/>
            <a:ext cx="223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 clock cycle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Clock Cycles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299097" y="5745152"/>
            <a:ext cx="1587449" cy="521997"/>
          </a:xfrm>
          <a:prstGeom prst="wedgeRoundRectCallout">
            <a:avLst>
              <a:gd name="adj1" fmla="val -12685"/>
              <a:gd name="adj2" fmla="val -264120"/>
              <a:gd name="adj3" fmla="val 1666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Written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7238352" y="5745152"/>
            <a:ext cx="1587449" cy="521997"/>
          </a:xfrm>
          <a:prstGeom prst="wedgeRoundRectCallout">
            <a:avLst>
              <a:gd name="adj1" fmla="val -24537"/>
              <a:gd name="adj2" fmla="val -26862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</a:t>
            </a:r>
            <a:r>
              <a:rPr lang="en-US" baseline="-25000" dirty="0" err="1"/>
              <a:t>x</a:t>
            </a:r>
            <a:r>
              <a:rPr lang="en-US" dirty="0"/>
              <a:t> Written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FE2EB-D884-B945-3216-030805B399A9}"/>
              </a:ext>
            </a:extLst>
          </p:cNvPr>
          <p:cNvSpPr txBox="1"/>
          <p:nvPr/>
        </p:nvSpPr>
        <p:spPr>
          <a:xfrm>
            <a:off x="2140623" y="6462790"/>
            <a:ext cx="66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wrinkle is that we read the reg file first and then write to it.</a:t>
            </a:r>
          </a:p>
        </p:txBody>
      </p:sp>
    </p:spTree>
    <p:extLst>
      <p:ext uri="{BB962C8B-B14F-4D97-AF65-F5344CB8AC3E}">
        <p14:creationId xmlns:p14="http://schemas.microsoft.com/office/powerpoint/2010/main" val="358101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6" grpId="0"/>
      <p:bldP spid="47120" grpId="0"/>
      <p:bldP spid="18" grpId="0" animBg="1"/>
      <p:bldP spid="20" grpId="0" animBg="1"/>
      <p:bldP spid="2" grpId="0"/>
      <p:bldP spid="22" grpId="0"/>
      <p:bldP spid="4" grpId="0" animBg="1"/>
      <p:bldP spid="25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clock cycles did it take to execute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PC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  <a:t> Mem  IR  Reg File  ALU  Reg File</a:t>
            </a:r>
            <a:endParaRPr lang="en-US" dirty="0">
              <a:sym typeface="Wingdings"/>
            </a:endParaRPr>
          </a:p>
          <a:p>
            <a:pPr marL="457200" indent="-457200">
              <a:buFont typeface="+mj-lt"/>
              <a:buAutoNum type="alphaU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Clock Cycles?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9757C-41A0-664D-91FC-1FB872DDB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ym typeface="Wingdings"/>
              </a:rPr>
              <a:t>One</a:t>
            </a:r>
          </a:p>
          <a:p>
            <a:r>
              <a:rPr lang="en-US" dirty="0">
                <a:sym typeface="Wingdings"/>
              </a:rPr>
              <a:t>Two</a:t>
            </a:r>
          </a:p>
          <a:p>
            <a:r>
              <a:rPr lang="en-US" dirty="0">
                <a:sym typeface="Wingdings"/>
              </a:rPr>
              <a:t>Three</a:t>
            </a:r>
          </a:p>
          <a:p>
            <a:r>
              <a:rPr lang="en-US" dirty="0">
                <a:sym typeface="Wingdings"/>
              </a:rPr>
              <a:t>Four</a:t>
            </a:r>
          </a:p>
          <a:p>
            <a:r>
              <a:rPr lang="en-US" dirty="0">
                <a:sym typeface="Wingdings"/>
              </a:rPr>
              <a:t>Five</a:t>
            </a:r>
          </a:p>
          <a:p>
            <a:r>
              <a:rPr lang="en-US" dirty="0">
                <a:sym typeface="Wingdings"/>
              </a:rPr>
              <a:t>None of the above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Today’s number </a:t>
            </a:r>
            <a:r>
              <a:rPr lang="en-US">
                <a:sym typeface="Wingdings"/>
              </a:rPr>
              <a:t>is 51,112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D22EC-9521-3A45-A8B6-15E8A9A27C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8788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vs.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1863160"/>
            <a:ext cx="7076747" cy="4850801"/>
          </a:xfrm>
        </p:spPr>
        <p:txBody>
          <a:bodyPr>
            <a:normAutofit fontScale="92500"/>
          </a:bodyPr>
          <a:lstStyle/>
          <a:p>
            <a:r>
              <a:rPr lang="en-US" dirty="0"/>
              <a:t>Architecture </a:t>
            </a:r>
            <a:r>
              <a:rPr lang="mr-IN" dirty="0"/>
              <a:t>–</a:t>
            </a:r>
            <a:r>
              <a:rPr lang="en-US" dirty="0"/>
              <a:t> the abstraction involving programmer-visible details of a computer system, such as</a:t>
            </a:r>
          </a:p>
          <a:p>
            <a:pPr lvl="1"/>
            <a:r>
              <a:rPr lang="en-US" dirty="0"/>
              <a:t>Instruction set</a:t>
            </a:r>
          </a:p>
          <a:p>
            <a:pPr lvl="1"/>
            <a:r>
              <a:rPr lang="en-US" dirty="0"/>
              <a:t>Memory layout</a:t>
            </a:r>
          </a:p>
          <a:p>
            <a:r>
              <a:rPr lang="en-US" dirty="0"/>
              <a:t>Organization </a:t>
            </a:r>
            <a:r>
              <a:rPr lang="mr-IN" dirty="0"/>
              <a:t>–</a:t>
            </a:r>
            <a:r>
              <a:rPr lang="en-US" dirty="0"/>
              <a:t> the details of the implementation of a particular architecture, involving many details that are not directly visible to a programmer, such as</a:t>
            </a:r>
          </a:p>
          <a:p>
            <a:pPr lvl="1"/>
            <a:r>
              <a:rPr lang="en-US" dirty="0"/>
              <a:t>Register implementation</a:t>
            </a:r>
          </a:p>
          <a:p>
            <a:pPr lvl="1"/>
            <a:r>
              <a:rPr lang="en-US" dirty="0"/>
              <a:t>Bus structure</a:t>
            </a:r>
          </a:p>
          <a:p>
            <a:pPr lvl="1"/>
            <a:r>
              <a:rPr lang="en-US" dirty="0"/>
              <a:t>Memory hierarchy and bank organization</a:t>
            </a:r>
          </a:p>
          <a:p>
            <a:r>
              <a:rPr lang="en-US" dirty="0"/>
              <a:t>There is some gray area, just like most definitions in CS</a:t>
            </a:r>
          </a:p>
        </p:txBody>
      </p:sp>
    </p:spTree>
    <p:extLst>
      <p:ext uri="{BB962C8B-B14F-4D97-AF65-F5344CB8AC3E}">
        <p14:creationId xmlns:p14="http://schemas.microsoft.com/office/powerpoint/2010/main" val="164836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2133600"/>
            <a:ext cx="3980349" cy="4724400"/>
          </a:xfrm>
        </p:spPr>
        <p:txBody>
          <a:bodyPr>
            <a:normAutofit/>
          </a:bodyPr>
          <a:lstStyle/>
          <a:p>
            <a:r>
              <a:rPr lang="en-US" dirty="0"/>
              <a:t>Register Input</a:t>
            </a:r>
          </a:p>
          <a:p>
            <a:pPr lvl="1"/>
            <a:r>
              <a:rPr lang="en-US" dirty="0"/>
              <a:t>Setup (before clock edge)</a:t>
            </a:r>
          </a:p>
          <a:p>
            <a:pPr lvl="1"/>
            <a:r>
              <a:rPr lang="en-US" dirty="0"/>
              <a:t>Hold (after clock edge)</a:t>
            </a:r>
          </a:p>
          <a:p>
            <a:r>
              <a:rPr lang="en-US" dirty="0"/>
              <a:t>Output stable</a:t>
            </a:r>
          </a:p>
          <a:p>
            <a:pPr lvl="1"/>
            <a:r>
              <a:rPr lang="en-US" dirty="0"/>
              <a:t>(before it can be used)</a:t>
            </a:r>
          </a:p>
          <a:p>
            <a:r>
              <a:rPr lang="en-US" dirty="0"/>
              <a:t>Propagation</a:t>
            </a:r>
          </a:p>
          <a:p>
            <a:pPr lvl="1"/>
            <a:r>
              <a:rPr lang="en-US" dirty="0"/>
              <a:t>(wire)</a:t>
            </a:r>
          </a:p>
          <a:p>
            <a:r>
              <a:rPr lang="en-US" dirty="0"/>
              <a:t>ALU op</a:t>
            </a:r>
          </a:p>
          <a:p>
            <a:pPr lvl="1"/>
            <a:r>
              <a:rPr lang="en-US" dirty="0"/>
              <a:t>(combinational logic)</a:t>
            </a:r>
          </a:p>
        </p:txBody>
      </p:sp>
      <p:sp>
        <p:nvSpPr>
          <p:cNvPr id="4" name="Rectangle 3"/>
          <p:cNvSpPr/>
          <p:nvPr/>
        </p:nvSpPr>
        <p:spPr>
          <a:xfrm>
            <a:off x="8061938" y="2281101"/>
            <a:ext cx="1446342" cy="305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8779231" y="1799013"/>
            <a:ext cx="5879" cy="482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2"/>
            <a:endCxn id="9" idx="0"/>
          </p:cNvCxnSpPr>
          <p:nvPr/>
        </p:nvCxnSpPr>
        <p:spPr>
          <a:xfrm flipH="1">
            <a:off x="8773351" y="2586815"/>
            <a:ext cx="11758" cy="2445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050180" y="5032075"/>
            <a:ext cx="1446342" cy="305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</a:t>
            </a:r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7285852" y="2034178"/>
            <a:ext cx="1364030" cy="693737"/>
          </a:xfrm>
          <a:prstGeom prst="bentConnector3">
            <a:avLst>
              <a:gd name="adj1" fmla="val 1379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050674" y="2186578"/>
            <a:ext cx="1599208" cy="1082216"/>
          </a:xfrm>
          <a:prstGeom prst="bent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6885584" y="2727915"/>
            <a:ext cx="1764298" cy="1504599"/>
          </a:xfrm>
          <a:prstGeom prst="bentConnector3">
            <a:avLst>
              <a:gd name="adj1" fmla="val 6799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5439708" y="3739124"/>
            <a:ext cx="3210175" cy="1175826"/>
          </a:xfrm>
          <a:prstGeom prst="bentConnector3">
            <a:avLst>
              <a:gd name="adj1" fmla="val 9102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4839540" y="5184932"/>
            <a:ext cx="3069533" cy="740770"/>
          </a:xfrm>
          <a:prstGeom prst="bent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779231" y="5343147"/>
            <a:ext cx="5879" cy="482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72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Clock 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0478" y="2133601"/>
            <a:ext cx="4401773" cy="3992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PC </a:t>
            </a:r>
            <a:r>
              <a:rPr lang="en-US" dirty="0">
                <a:solidFill>
                  <a:srgbClr val="008000"/>
                </a:solidFill>
                <a:sym typeface="Wingdings"/>
              </a:rPr>
              <a:t> memory  IR 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Reg</a:t>
            </a:r>
            <a:r>
              <a:rPr lang="en-US" dirty="0">
                <a:solidFill>
                  <a:srgbClr val="0000FF"/>
                </a:solidFill>
              </a:rPr>
              <a:t> File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 ALU  </a:t>
            </a:r>
            <a:r>
              <a:rPr lang="en-US" dirty="0" err="1">
                <a:solidFill>
                  <a:srgbClr val="0000FF"/>
                </a:solidFill>
                <a:sym typeface="Wingdings"/>
              </a:rPr>
              <a:t>Reg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File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-9762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1052D7-6D43-CA40-A3DD-044B506E86E5}"/>
              </a:ext>
            </a:extLst>
          </p:cNvPr>
          <p:cNvGrpSpPr/>
          <p:nvPr/>
        </p:nvGrpSpPr>
        <p:grpSpPr>
          <a:xfrm>
            <a:off x="2241292" y="2087999"/>
            <a:ext cx="4029462" cy="4361545"/>
            <a:chOff x="717292" y="2087998"/>
            <a:chExt cx="4029462" cy="4361545"/>
          </a:xfrm>
        </p:grpSpPr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902505" y="2087998"/>
              <a:ext cx="387350" cy="2413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PC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0" name="Rectangle 38"/>
            <p:cNvSpPr>
              <a:spLocks noChangeArrowheads="1"/>
            </p:cNvSpPr>
            <p:nvPr/>
          </p:nvSpPr>
          <p:spPr bwMode="auto">
            <a:xfrm>
              <a:off x="1359705" y="2437248"/>
              <a:ext cx="763588" cy="96678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en-US" sz="1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endParaRPr lang="en-US" sz="1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1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Memory</a:t>
              </a:r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461305" y="2437248"/>
              <a:ext cx="628650" cy="17462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8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Addr</a:t>
              </a:r>
              <a:r>
                <a:rPr lang="en-US" sz="8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     D</a:t>
              </a:r>
              <a:r>
                <a:rPr lang="en-US" sz="800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</a:t>
              </a:r>
              <a:endParaRPr lang="en-US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2" name="Text Box 40"/>
            <p:cNvSpPr txBox="1">
              <a:spLocks noChangeArrowheads="1"/>
            </p:cNvSpPr>
            <p:nvPr/>
          </p:nvSpPr>
          <p:spPr bwMode="auto">
            <a:xfrm>
              <a:off x="1640693" y="3210361"/>
              <a:ext cx="319087" cy="17462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8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800" baseline="-250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out</a:t>
              </a:r>
              <a:endParaRPr lang="en-US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3" name="Line 41"/>
            <p:cNvSpPr>
              <a:spLocks noChangeShapeType="1"/>
            </p:cNvSpPr>
            <p:nvPr/>
          </p:nvSpPr>
          <p:spPr bwMode="auto">
            <a:xfrm>
              <a:off x="1759755" y="3404036"/>
              <a:ext cx="0" cy="3841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4" name="Line 42"/>
            <p:cNvSpPr>
              <a:spLocks noChangeShapeType="1"/>
            </p:cNvSpPr>
            <p:nvPr/>
          </p:nvSpPr>
          <p:spPr bwMode="auto">
            <a:xfrm>
              <a:off x="1289855" y="2208648"/>
              <a:ext cx="2841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5" name="Line 43"/>
            <p:cNvSpPr>
              <a:spLocks noChangeShapeType="1"/>
            </p:cNvSpPr>
            <p:nvPr/>
          </p:nvSpPr>
          <p:spPr bwMode="auto">
            <a:xfrm>
              <a:off x="1574018" y="2208648"/>
              <a:ext cx="0" cy="228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6" name="Rectangle 44"/>
            <p:cNvSpPr>
              <a:spLocks noChangeArrowheads="1"/>
            </p:cNvSpPr>
            <p:nvPr/>
          </p:nvSpPr>
          <p:spPr bwMode="auto">
            <a:xfrm>
              <a:off x="1574018" y="3788211"/>
              <a:ext cx="385762" cy="2413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IR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7" name="Rectangle 45"/>
            <p:cNvSpPr>
              <a:spLocks noChangeArrowheads="1"/>
            </p:cNvSpPr>
            <p:nvPr/>
          </p:nvSpPr>
          <p:spPr bwMode="auto">
            <a:xfrm>
              <a:off x="2399518" y="3415148"/>
              <a:ext cx="1014412" cy="965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en-US" sz="1100" b="1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endParaRPr lang="en-US" sz="1100" b="1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Register-file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8" name="Line 46"/>
            <p:cNvSpPr>
              <a:spLocks noChangeShapeType="1"/>
            </p:cNvSpPr>
            <p:nvPr/>
          </p:nvSpPr>
          <p:spPr bwMode="auto">
            <a:xfrm>
              <a:off x="1966130" y="3897748"/>
              <a:ext cx="433388" cy="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9" name="Line 47"/>
            <p:cNvSpPr>
              <a:spLocks noChangeShapeType="1"/>
            </p:cNvSpPr>
            <p:nvPr/>
          </p:nvSpPr>
          <p:spPr bwMode="auto">
            <a:xfrm>
              <a:off x="2640818" y="4380348"/>
              <a:ext cx="0" cy="434975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0" name="Line 48"/>
            <p:cNvSpPr>
              <a:spLocks noChangeShapeType="1"/>
            </p:cNvSpPr>
            <p:nvPr/>
          </p:nvSpPr>
          <p:spPr bwMode="auto">
            <a:xfrm>
              <a:off x="3172630" y="4380348"/>
              <a:ext cx="0" cy="434975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1" name="Line 49"/>
            <p:cNvSpPr>
              <a:spLocks noChangeShapeType="1"/>
            </p:cNvSpPr>
            <p:nvPr/>
          </p:nvSpPr>
          <p:spPr bwMode="auto">
            <a:xfrm flipV="1">
              <a:off x="2882118" y="2691248"/>
              <a:ext cx="0" cy="72390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 type="triangle" w="med" len="med"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2" name="Line 50"/>
            <p:cNvSpPr>
              <a:spLocks noChangeShapeType="1"/>
            </p:cNvSpPr>
            <p:nvPr/>
          </p:nvSpPr>
          <p:spPr bwMode="auto">
            <a:xfrm>
              <a:off x="2496355" y="4803112"/>
              <a:ext cx="144463" cy="723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3" name="Line 51"/>
            <p:cNvSpPr>
              <a:spLocks noChangeShapeType="1"/>
            </p:cNvSpPr>
            <p:nvPr/>
          </p:nvSpPr>
          <p:spPr bwMode="auto">
            <a:xfrm flipH="1">
              <a:off x="3220255" y="4803112"/>
              <a:ext cx="146050" cy="723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4" name="Line 52"/>
            <p:cNvSpPr>
              <a:spLocks noChangeShapeType="1"/>
            </p:cNvSpPr>
            <p:nvPr/>
          </p:nvSpPr>
          <p:spPr bwMode="auto">
            <a:xfrm flipH="1">
              <a:off x="2931330" y="4803112"/>
              <a:ext cx="47625" cy="1936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5" name="Line 53"/>
            <p:cNvSpPr>
              <a:spLocks noChangeShapeType="1"/>
            </p:cNvSpPr>
            <p:nvPr/>
          </p:nvSpPr>
          <p:spPr bwMode="auto">
            <a:xfrm>
              <a:off x="2882118" y="4803112"/>
              <a:ext cx="49212" cy="1936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6" name="Line 54"/>
            <p:cNvSpPr>
              <a:spLocks noChangeShapeType="1"/>
            </p:cNvSpPr>
            <p:nvPr/>
          </p:nvSpPr>
          <p:spPr bwMode="auto">
            <a:xfrm>
              <a:off x="2496355" y="4803112"/>
              <a:ext cx="3857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7" name="Line 55"/>
            <p:cNvSpPr>
              <a:spLocks noChangeShapeType="1"/>
            </p:cNvSpPr>
            <p:nvPr/>
          </p:nvSpPr>
          <p:spPr bwMode="auto">
            <a:xfrm>
              <a:off x="2978955" y="4803112"/>
              <a:ext cx="38735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8" name="Line 56"/>
            <p:cNvSpPr>
              <a:spLocks noChangeShapeType="1"/>
            </p:cNvSpPr>
            <p:nvPr/>
          </p:nvSpPr>
          <p:spPr bwMode="auto">
            <a:xfrm flipH="1" flipV="1">
              <a:off x="2934505" y="5539223"/>
              <a:ext cx="0" cy="204788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9" name="Line 57"/>
            <p:cNvSpPr>
              <a:spLocks noChangeShapeType="1"/>
            </p:cNvSpPr>
            <p:nvPr/>
          </p:nvSpPr>
          <p:spPr bwMode="auto">
            <a:xfrm>
              <a:off x="2934505" y="5726548"/>
              <a:ext cx="1250950" cy="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0" name="Line 58"/>
            <p:cNvSpPr>
              <a:spLocks noChangeShapeType="1"/>
            </p:cNvSpPr>
            <p:nvPr/>
          </p:nvSpPr>
          <p:spPr bwMode="auto">
            <a:xfrm>
              <a:off x="2640818" y="5527012"/>
              <a:ext cx="5794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1" name="Line 59"/>
            <p:cNvSpPr>
              <a:spLocks noChangeShapeType="1"/>
            </p:cNvSpPr>
            <p:nvPr/>
          </p:nvSpPr>
          <p:spPr bwMode="auto">
            <a:xfrm>
              <a:off x="2882118" y="2691248"/>
              <a:ext cx="1303337" cy="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2" name="Text Box 60"/>
            <p:cNvSpPr txBox="1">
              <a:spLocks noChangeArrowheads="1"/>
            </p:cNvSpPr>
            <p:nvPr/>
          </p:nvSpPr>
          <p:spPr bwMode="auto">
            <a:xfrm>
              <a:off x="2728130" y="5068225"/>
              <a:ext cx="460375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607" tIns="28804" rIns="57607" bIns="28804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ALU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3" name="Line 61"/>
            <p:cNvSpPr>
              <a:spLocks noChangeShapeType="1"/>
            </p:cNvSpPr>
            <p:nvPr/>
          </p:nvSpPr>
          <p:spPr bwMode="auto">
            <a:xfrm flipV="1">
              <a:off x="4185455" y="2691248"/>
              <a:ext cx="1588" cy="304165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Left Brace 3"/>
            <p:cNvSpPr/>
            <p:nvPr/>
          </p:nvSpPr>
          <p:spPr>
            <a:xfrm>
              <a:off x="717292" y="2437248"/>
              <a:ext cx="470355" cy="1592263"/>
            </a:xfrm>
            <a:prstGeom prst="leftBrac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e 30"/>
            <p:cNvSpPr/>
            <p:nvPr/>
          </p:nvSpPr>
          <p:spPr>
            <a:xfrm>
              <a:off x="1836783" y="4029511"/>
              <a:ext cx="470355" cy="1697037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e 31"/>
            <p:cNvSpPr/>
            <p:nvPr/>
          </p:nvSpPr>
          <p:spPr>
            <a:xfrm rot="10800000">
              <a:off x="4276399" y="2691248"/>
              <a:ext cx="470355" cy="3052762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e 32"/>
            <p:cNvSpPr/>
            <p:nvPr/>
          </p:nvSpPr>
          <p:spPr>
            <a:xfrm rot="16200000">
              <a:off x="3299404" y="5561904"/>
              <a:ext cx="470355" cy="1304924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e 33"/>
            <p:cNvSpPr/>
            <p:nvPr/>
          </p:nvSpPr>
          <p:spPr>
            <a:xfrm rot="5400000">
              <a:off x="3299403" y="1734737"/>
              <a:ext cx="470355" cy="1304925"/>
            </a:xfrm>
            <a:prstGeom prst="leftBrace">
              <a:avLst>
                <a:gd name="adj1" fmla="val 20833"/>
                <a:gd name="adj2" fmla="val 50000"/>
              </a:avLst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e 34"/>
            <p:cNvSpPr/>
            <p:nvPr/>
          </p:nvSpPr>
          <p:spPr>
            <a:xfrm>
              <a:off x="2331299" y="2691248"/>
              <a:ext cx="470355" cy="693738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459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2828926" y="1771220"/>
            <a:ext cx="76739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Example 3: Given the following parameters (all in picoseconds), </a:t>
            </a:r>
          </a:p>
          <a:p>
            <a:pPr eaLnBrk="1" hangingPunct="1"/>
            <a:r>
              <a:rPr lang="en-US" dirty="0"/>
              <a:t>determine the minimum clock width of the system.  </a:t>
            </a:r>
          </a:p>
          <a:p>
            <a:pPr eaLnBrk="1" hangingPunct="1"/>
            <a:r>
              <a:rPr lang="en-US" dirty="0"/>
              <a:t> </a:t>
            </a:r>
          </a:p>
          <a:p>
            <a:pPr eaLnBrk="1" hangingPunct="1"/>
            <a:r>
              <a:rPr lang="en-US" dirty="0" err="1"/>
              <a:t>D</a:t>
            </a:r>
            <a:r>
              <a:rPr lang="en-US" baseline="-25000" dirty="0" err="1"/>
              <a:t>r</a:t>
            </a:r>
            <a:r>
              <a:rPr lang="en-US" baseline="-25000" dirty="0"/>
              <a:t>-</a:t>
            </a:r>
            <a:r>
              <a:rPr lang="en-US" baseline="-25000" dirty="0" err="1"/>
              <a:t>ouput</a:t>
            </a:r>
            <a:r>
              <a:rPr lang="en-US" baseline="-25000" dirty="0"/>
              <a:t>-stable</a:t>
            </a:r>
            <a:r>
              <a:rPr lang="en-US" dirty="0"/>
              <a:t> 	(PC output stable)			-      20 </a:t>
            </a:r>
            <a:r>
              <a:rPr lang="en-US" dirty="0" err="1"/>
              <a:t>ps</a:t>
            </a:r>
            <a:endParaRPr lang="en-US" dirty="0"/>
          </a:p>
          <a:p>
            <a:pPr eaLnBrk="1" hangingPunct="1"/>
            <a:r>
              <a:rPr lang="en-US" dirty="0" err="1"/>
              <a:t>D</a:t>
            </a:r>
            <a:r>
              <a:rPr lang="en-US" baseline="-25000" dirty="0" err="1"/>
              <a:t>wire</a:t>
            </a:r>
            <a:r>
              <a:rPr lang="en-US" baseline="-25000" dirty="0"/>
              <a:t>-PC-</a:t>
            </a:r>
            <a:r>
              <a:rPr lang="en-US" baseline="-25000" dirty="0" err="1"/>
              <a:t>Addr</a:t>
            </a:r>
            <a:r>
              <a:rPr lang="en-US" dirty="0"/>
              <a:t> 	(wire delay from PC to </a:t>
            </a:r>
            <a:r>
              <a:rPr lang="en-US" dirty="0" err="1"/>
              <a:t>Addr</a:t>
            </a:r>
            <a:r>
              <a:rPr lang="en-US" dirty="0"/>
              <a:t> of Memory)	-    250 </a:t>
            </a:r>
            <a:r>
              <a:rPr lang="en-US" dirty="0" err="1"/>
              <a:t>ps</a:t>
            </a:r>
            <a:endParaRPr lang="en-US" dirty="0"/>
          </a:p>
          <a:p>
            <a:pPr eaLnBrk="1" hangingPunct="1"/>
            <a:r>
              <a:rPr lang="en-US" dirty="0" err="1"/>
              <a:t>D</a:t>
            </a:r>
            <a:r>
              <a:rPr lang="en-US" baseline="-25000" dirty="0" err="1"/>
              <a:t>mem</a:t>
            </a:r>
            <a:r>
              <a:rPr lang="en-US" baseline="-25000" dirty="0"/>
              <a:t>-read  </a:t>
            </a:r>
            <a:r>
              <a:rPr lang="en-US" dirty="0"/>
              <a:t>	(Memory read)				-  1500 </a:t>
            </a:r>
            <a:r>
              <a:rPr lang="en-US" dirty="0" err="1"/>
              <a:t>ps</a:t>
            </a:r>
            <a:endParaRPr lang="en-US" dirty="0"/>
          </a:p>
          <a:p>
            <a:pPr eaLnBrk="1" hangingPunct="1"/>
            <a:r>
              <a:rPr lang="en-US" dirty="0" err="1"/>
              <a:t>D</a:t>
            </a:r>
            <a:r>
              <a:rPr lang="en-US" baseline="-25000" dirty="0" err="1"/>
              <a:t>wire</a:t>
            </a:r>
            <a:r>
              <a:rPr lang="en-US" baseline="-25000" dirty="0"/>
              <a:t>-</a:t>
            </a:r>
            <a:r>
              <a:rPr lang="en-US" baseline="-25000" dirty="0" err="1"/>
              <a:t>Dout</a:t>
            </a:r>
            <a:r>
              <a:rPr lang="en-US" baseline="-25000" dirty="0"/>
              <a:t>-IR</a:t>
            </a:r>
            <a:r>
              <a:rPr lang="en-US" dirty="0"/>
              <a:t> 	(wire delay from </a:t>
            </a:r>
            <a:r>
              <a:rPr lang="en-US" dirty="0" err="1"/>
              <a:t>Dout</a:t>
            </a:r>
            <a:r>
              <a:rPr lang="en-US" dirty="0"/>
              <a:t> of Memory to IR)	-    250 </a:t>
            </a:r>
            <a:r>
              <a:rPr lang="en-US" dirty="0" err="1"/>
              <a:t>ps</a:t>
            </a:r>
            <a:endParaRPr lang="en-US" dirty="0"/>
          </a:p>
          <a:p>
            <a:pPr eaLnBrk="1" hangingPunct="1"/>
            <a:r>
              <a:rPr lang="en-US" dirty="0" err="1"/>
              <a:t>D</a:t>
            </a:r>
            <a:r>
              <a:rPr lang="en-US" baseline="-25000" dirty="0" err="1"/>
              <a:t>r</a:t>
            </a:r>
            <a:r>
              <a:rPr lang="en-US" baseline="-25000" dirty="0"/>
              <a:t>-setup		</a:t>
            </a:r>
            <a:r>
              <a:rPr lang="en-US" dirty="0"/>
              <a:t>(setup time for IR)			-      20 </a:t>
            </a:r>
            <a:r>
              <a:rPr lang="en-US" dirty="0" err="1"/>
              <a:t>ps</a:t>
            </a:r>
            <a:endParaRPr lang="en-US" dirty="0"/>
          </a:p>
          <a:p>
            <a:pPr eaLnBrk="1" hangingPunct="1"/>
            <a:r>
              <a:rPr lang="en-US" dirty="0" err="1"/>
              <a:t>D</a:t>
            </a:r>
            <a:r>
              <a:rPr lang="en-US" baseline="-25000" dirty="0" err="1"/>
              <a:t>r</a:t>
            </a:r>
            <a:r>
              <a:rPr lang="en-US" baseline="-25000" dirty="0"/>
              <a:t>-hold		</a:t>
            </a:r>
            <a:r>
              <a:rPr lang="en-US" dirty="0"/>
              <a:t>(hold time for IR)				-      20 </a:t>
            </a:r>
            <a:r>
              <a:rPr lang="en-US" dirty="0" err="1"/>
              <a:t>ps</a:t>
            </a:r>
            <a:endParaRPr lang="en-US" dirty="0"/>
          </a:p>
          <a:p>
            <a:pPr eaLnBrk="1" hangingPunct="1"/>
            <a:r>
              <a:rPr lang="en-US" dirty="0" err="1"/>
              <a:t>D</a:t>
            </a:r>
            <a:r>
              <a:rPr lang="en-US" baseline="-25000" dirty="0" err="1"/>
              <a:t>wire</a:t>
            </a:r>
            <a:r>
              <a:rPr lang="en-US" baseline="-25000" dirty="0"/>
              <a:t>-IR-</a:t>
            </a:r>
            <a:r>
              <a:rPr lang="en-US" baseline="-25000" dirty="0" err="1"/>
              <a:t>regfile</a:t>
            </a:r>
            <a:r>
              <a:rPr lang="en-US" baseline="-25000" dirty="0"/>
              <a:t>	</a:t>
            </a:r>
            <a:r>
              <a:rPr lang="en-US" dirty="0"/>
              <a:t>(wire delay from IR to Register file)		-    250 </a:t>
            </a:r>
            <a:r>
              <a:rPr lang="en-US" dirty="0" err="1"/>
              <a:t>ps</a:t>
            </a:r>
            <a:endParaRPr lang="en-US" dirty="0"/>
          </a:p>
          <a:p>
            <a:pPr eaLnBrk="1" hangingPunct="1"/>
            <a:r>
              <a:rPr lang="en-US" dirty="0" err="1"/>
              <a:t>D</a:t>
            </a:r>
            <a:r>
              <a:rPr lang="en-US" baseline="-25000" dirty="0" err="1"/>
              <a:t>regfile</a:t>
            </a:r>
            <a:r>
              <a:rPr lang="en-US" baseline="-25000" dirty="0"/>
              <a:t>-read	</a:t>
            </a:r>
            <a:r>
              <a:rPr lang="en-US" dirty="0"/>
              <a:t>(Register file read)			-    500 </a:t>
            </a:r>
            <a:r>
              <a:rPr lang="en-US" dirty="0" err="1"/>
              <a:t>ps</a:t>
            </a:r>
            <a:endParaRPr lang="en-US" dirty="0"/>
          </a:p>
          <a:p>
            <a:pPr eaLnBrk="1" hangingPunct="1"/>
            <a:r>
              <a:rPr lang="en-US" dirty="0" err="1"/>
              <a:t>D</a:t>
            </a:r>
            <a:r>
              <a:rPr lang="en-US" baseline="-25000" dirty="0" err="1"/>
              <a:t>wire</a:t>
            </a:r>
            <a:r>
              <a:rPr lang="en-US" baseline="-25000" dirty="0"/>
              <a:t>-</a:t>
            </a:r>
            <a:r>
              <a:rPr lang="en-US" baseline="-25000" dirty="0" err="1"/>
              <a:t>regfile</a:t>
            </a:r>
            <a:r>
              <a:rPr lang="en-US" baseline="-25000" dirty="0"/>
              <a:t>-ALU	</a:t>
            </a:r>
            <a:r>
              <a:rPr lang="en-US" dirty="0"/>
              <a:t>(wire delay from Register file to input of ALU)	-    250 </a:t>
            </a:r>
            <a:r>
              <a:rPr lang="en-US" dirty="0" err="1"/>
              <a:t>ps</a:t>
            </a:r>
            <a:endParaRPr lang="en-US" dirty="0"/>
          </a:p>
          <a:p>
            <a:pPr eaLnBrk="1" hangingPunct="1"/>
            <a:r>
              <a:rPr lang="en-US" dirty="0"/>
              <a:t>D</a:t>
            </a:r>
            <a:r>
              <a:rPr lang="en-US" baseline="-25000" dirty="0"/>
              <a:t>ALU-OP		</a:t>
            </a:r>
            <a:r>
              <a:rPr lang="en-US" dirty="0"/>
              <a:t>(time to perform ALU operation)		-    100 </a:t>
            </a:r>
            <a:r>
              <a:rPr lang="en-US" dirty="0" err="1"/>
              <a:t>ps</a:t>
            </a:r>
            <a:endParaRPr lang="en-US" dirty="0"/>
          </a:p>
          <a:p>
            <a:pPr eaLnBrk="1" hangingPunct="1"/>
            <a:r>
              <a:rPr lang="en-US" dirty="0" err="1"/>
              <a:t>D</a:t>
            </a:r>
            <a:r>
              <a:rPr lang="en-US" baseline="-25000" dirty="0" err="1"/>
              <a:t>wire</a:t>
            </a:r>
            <a:r>
              <a:rPr lang="en-US" baseline="-25000" dirty="0"/>
              <a:t>-ALU-</a:t>
            </a:r>
            <a:r>
              <a:rPr lang="en-US" baseline="-25000" dirty="0" err="1"/>
              <a:t>regfile</a:t>
            </a:r>
            <a:r>
              <a:rPr lang="en-US" baseline="-25000" dirty="0"/>
              <a:t>	</a:t>
            </a:r>
            <a:r>
              <a:rPr lang="en-US" dirty="0"/>
              <a:t>(wire delay from ALU output to Register file)	-    250 </a:t>
            </a:r>
            <a:r>
              <a:rPr lang="en-US" dirty="0" err="1"/>
              <a:t>ps</a:t>
            </a:r>
            <a:endParaRPr lang="en-US" dirty="0"/>
          </a:p>
          <a:p>
            <a:pPr eaLnBrk="1" hangingPunct="1"/>
            <a:r>
              <a:rPr lang="en-US" dirty="0" err="1"/>
              <a:t>D</a:t>
            </a:r>
            <a:r>
              <a:rPr lang="en-US" baseline="-25000" dirty="0" err="1"/>
              <a:t>regfile</a:t>
            </a:r>
            <a:r>
              <a:rPr lang="en-US" baseline="-25000" dirty="0"/>
              <a:t>-write	</a:t>
            </a:r>
            <a:r>
              <a:rPr lang="en-US" dirty="0"/>
              <a:t>(time for writing into a Register file)		-    500 </a:t>
            </a:r>
            <a:r>
              <a:rPr lang="en-US" dirty="0" err="1"/>
              <a:t>ps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Delay Parameters</a:t>
            </a:r>
          </a:p>
        </p:txBody>
      </p:sp>
    </p:spTree>
    <p:extLst>
      <p:ext uri="{BB962C8B-B14F-4D97-AF65-F5344CB8AC3E}">
        <p14:creationId xmlns:p14="http://schemas.microsoft.com/office/powerpoint/2010/main" val="948645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wide should a clock cycle be?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8DA51-5D67-ED4E-91CD-1DC7924FD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Ask Intel</a:t>
            </a:r>
          </a:p>
          <a:p>
            <a:r>
              <a:rPr lang="en-US" dirty="0"/>
              <a:t>Magic</a:t>
            </a:r>
          </a:p>
          <a:p>
            <a:r>
              <a:rPr lang="en-US" dirty="0"/>
              <a:t>Add all the data path delays between edge-triggered devices and then take the maximum</a:t>
            </a:r>
          </a:p>
          <a:p>
            <a:r>
              <a:rPr lang="en-US" dirty="0"/>
              <a:t>Set it arbitrarily and hope it works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52AF3-449A-B640-B691-DCABEFBF3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909496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Calculating Clock 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7000" y="2133601"/>
            <a:ext cx="4225251" cy="3992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PC </a:t>
            </a:r>
            <a:r>
              <a:rPr lang="en-US" dirty="0">
                <a:solidFill>
                  <a:srgbClr val="008000"/>
                </a:solidFill>
                <a:sym typeface="Wingdings"/>
              </a:rPr>
              <a:t> memory  IR 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Reg</a:t>
            </a:r>
            <a:r>
              <a:rPr lang="en-US" dirty="0">
                <a:solidFill>
                  <a:srgbClr val="0000FF"/>
                </a:solidFill>
              </a:rPr>
              <a:t> File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 ALU  </a:t>
            </a:r>
            <a:r>
              <a:rPr lang="en-US" dirty="0" err="1">
                <a:solidFill>
                  <a:srgbClr val="0000FF"/>
                </a:solidFill>
                <a:sym typeface="Wingdings"/>
              </a:rPr>
              <a:t>Reg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File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sym typeface="Wingding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sym typeface="Wingdings"/>
              </a:rPr>
              <a:t>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  <a:t>max(green time, blue time)</a:t>
            </a: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-9762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2426505" y="2087998"/>
            <a:ext cx="387350" cy="2413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PC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2883705" y="2437248"/>
            <a:ext cx="763588" cy="966788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endParaRPr lang="en-US" sz="11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1000"/>
              </a:spcAft>
            </a:pPr>
            <a:endParaRPr lang="en-US" sz="11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US" sz="1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Memory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2985305" y="2437249"/>
            <a:ext cx="628650" cy="174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D</a:t>
            </a:r>
            <a:r>
              <a:rPr lang="en-US" sz="80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</a:t>
            </a:r>
            <a:endParaRPr lang="en-US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3164694" y="3210362"/>
            <a:ext cx="319087" cy="174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800" baseline="-25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out</a:t>
            </a:r>
            <a:endParaRPr lang="en-US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>
            <a:off x="3283755" y="3404037"/>
            <a:ext cx="0" cy="3841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>
            <a:off x="2813856" y="2208648"/>
            <a:ext cx="2841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Line 43"/>
          <p:cNvSpPr>
            <a:spLocks noChangeShapeType="1"/>
          </p:cNvSpPr>
          <p:nvPr/>
        </p:nvSpPr>
        <p:spPr bwMode="auto">
          <a:xfrm>
            <a:off x="3098018" y="2208648"/>
            <a:ext cx="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3098018" y="3788211"/>
            <a:ext cx="385762" cy="2413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IR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3923518" y="3415148"/>
            <a:ext cx="1014412" cy="965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endParaRPr lang="en-US" sz="1100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1000"/>
              </a:spcAft>
            </a:pPr>
            <a:endParaRPr lang="en-US" sz="1100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Register-file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>
            <a:off x="3490130" y="3897748"/>
            <a:ext cx="433388" cy="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>
            <a:off x="4164818" y="4380349"/>
            <a:ext cx="0" cy="434975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>
            <a:off x="4696630" y="4380349"/>
            <a:ext cx="0" cy="434975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auto">
          <a:xfrm flipV="1">
            <a:off x="4406118" y="2691248"/>
            <a:ext cx="0" cy="72390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 type="triangle" w="med" len="med"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auto">
          <a:xfrm>
            <a:off x="4020356" y="4803112"/>
            <a:ext cx="144463" cy="723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auto">
          <a:xfrm flipH="1">
            <a:off x="4744255" y="4803112"/>
            <a:ext cx="146050" cy="723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4" name="Line 52"/>
          <p:cNvSpPr>
            <a:spLocks noChangeShapeType="1"/>
          </p:cNvSpPr>
          <p:nvPr/>
        </p:nvSpPr>
        <p:spPr bwMode="auto">
          <a:xfrm flipH="1">
            <a:off x="4455331" y="4803113"/>
            <a:ext cx="47625" cy="193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auto">
          <a:xfrm>
            <a:off x="4406118" y="4803113"/>
            <a:ext cx="49212" cy="193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auto">
          <a:xfrm>
            <a:off x="4020356" y="4803112"/>
            <a:ext cx="3857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7" name="Line 55"/>
          <p:cNvSpPr>
            <a:spLocks noChangeShapeType="1"/>
          </p:cNvSpPr>
          <p:nvPr/>
        </p:nvSpPr>
        <p:spPr bwMode="auto">
          <a:xfrm>
            <a:off x="4502955" y="4803112"/>
            <a:ext cx="3873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8" name="Line 56"/>
          <p:cNvSpPr>
            <a:spLocks noChangeShapeType="1"/>
          </p:cNvSpPr>
          <p:nvPr/>
        </p:nvSpPr>
        <p:spPr bwMode="auto">
          <a:xfrm flipH="1" flipV="1">
            <a:off x="4458505" y="5539223"/>
            <a:ext cx="0" cy="204788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9" name="Line 57"/>
          <p:cNvSpPr>
            <a:spLocks noChangeShapeType="1"/>
          </p:cNvSpPr>
          <p:nvPr/>
        </p:nvSpPr>
        <p:spPr bwMode="auto">
          <a:xfrm>
            <a:off x="4458505" y="5726548"/>
            <a:ext cx="1250950" cy="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0" name="Line 58"/>
          <p:cNvSpPr>
            <a:spLocks noChangeShapeType="1"/>
          </p:cNvSpPr>
          <p:nvPr/>
        </p:nvSpPr>
        <p:spPr bwMode="auto">
          <a:xfrm>
            <a:off x="4164819" y="5527012"/>
            <a:ext cx="5794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1" name="Line 59"/>
          <p:cNvSpPr>
            <a:spLocks noChangeShapeType="1"/>
          </p:cNvSpPr>
          <p:nvPr/>
        </p:nvSpPr>
        <p:spPr bwMode="auto">
          <a:xfrm>
            <a:off x="4406119" y="2691248"/>
            <a:ext cx="1303337" cy="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2" name="Text Box 60"/>
          <p:cNvSpPr txBox="1">
            <a:spLocks noChangeArrowheads="1"/>
          </p:cNvSpPr>
          <p:nvPr/>
        </p:nvSpPr>
        <p:spPr bwMode="auto">
          <a:xfrm>
            <a:off x="4252131" y="5068226"/>
            <a:ext cx="4603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7607" tIns="28804" rIns="57607" bIns="28804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ALU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33" name="Line 61"/>
          <p:cNvSpPr>
            <a:spLocks noChangeShapeType="1"/>
          </p:cNvSpPr>
          <p:nvPr/>
        </p:nvSpPr>
        <p:spPr bwMode="auto">
          <a:xfrm flipV="1">
            <a:off x="5709455" y="2691248"/>
            <a:ext cx="1588" cy="304165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eft Brace 3"/>
          <p:cNvSpPr/>
          <p:nvPr/>
        </p:nvSpPr>
        <p:spPr>
          <a:xfrm>
            <a:off x="2241293" y="2437249"/>
            <a:ext cx="470355" cy="1592263"/>
          </a:xfrm>
          <a:prstGeom prst="lef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>
            <a:off x="3360784" y="4029512"/>
            <a:ext cx="470355" cy="1697037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10800000">
            <a:off x="5800400" y="2691248"/>
            <a:ext cx="470355" cy="3052762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16200000">
            <a:off x="4823405" y="5561904"/>
            <a:ext cx="470355" cy="1304924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 rot="5400000">
            <a:off x="4823404" y="1734738"/>
            <a:ext cx="470355" cy="1304925"/>
          </a:xfrm>
          <a:prstGeom prst="leftBrace">
            <a:avLst>
              <a:gd name="adj1" fmla="val 20833"/>
              <a:gd name="adj2" fmla="val 50000"/>
            </a:avLst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>
            <a:off x="3855300" y="2691248"/>
            <a:ext cx="470355" cy="693738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56900" y="5276554"/>
            <a:ext cx="3889069" cy="426548"/>
          </a:xfrm>
          <a:prstGeom prst="rect">
            <a:avLst/>
          </a:prstGeom>
          <a:solidFill>
            <a:schemeClr val="accent1">
              <a:lumMod val="20000"/>
              <a:lumOff val="80000"/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A94E6-BD5D-8349-A614-307373F3FA3F}"/>
              </a:ext>
            </a:extLst>
          </p:cNvPr>
          <p:cNvSpPr txBox="1"/>
          <p:nvPr/>
        </p:nvSpPr>
        <p:spPr>
          <a:xfrm>
            <a:off x="6270754" y="4630657"/>
            <a:ext cx="411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 circuits at edge-triggered devices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0331DE-6BDC-EF48-A5FC-ED5A06F22BEA}"/>
              </a:ext>
            </a:extLst>
          </p:cNvPr>
          <p:cNvSpPr/>
          <p:nvPr/>
        </p:nvSpPr>
        <p:spPr>
          <a:xfrm>
            <a:off x="6356775" y="4581962"/>
            <a:ext cx="3889069" cy="426548"/>
          </a:xfrm>
          <a:prstGeom prst="rect">
            <a:avLst/>
          </a:prstGeom>
          <a:solidFill>
            <a:schemeClr val="accent1">
              <a:lumMod val="20000"/>
              <a:lumOff val="80000"/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2459-7D14-9C4D-BB58-DADC87E7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Are Edge-Triggered?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4275-5870-D44B-AEE9-C39BB083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504" y="2133601"/>
            <a:ext cx="7076747" cy="46035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Level-triggered devices</a:t>
            </a:r>
          </a:p>
          <a:p>
            <a:pPr lvl="1"/>
            <a:r>
              <a:rPr lang="en-US" dirty="0"/>
              <a:t>Memory read (this is different from LC-3)</a:t>
            </a:r>
          </a:p>
          <a:p>
            <a:pPr lvl="1"/>
            <a:r>
              <a:rPr lang="en-US" dirty="0"/>
              <a:t>Register file read</a:t>
            </a:r>
          </a:p>
          <a:p>
            <a:pPr lvl="1"/>
            <a:r>
              <a:rPr lang="en-US" dirty="0"/>
              <a:t>ALU</a:t>
            </a:r>
          </a:p>
          <a:p>
            <a:pPr lvl="1"/>
            <a:r>
              <a:rPr lang="en-US" dirty="0"/>
              <a:t>Other register reads</a:t>
            </a:r>
          </a:p>
          <a:p>
            <a:pPr lvl="1"/>
            <a:r>
              <a:rPr lang="en-US" dirty="0" err="1"/>
              <a:t>Muxes</a:t>
            </a:r>
            <a:endParaRPr lang="en-US" dirty="0"/>
          </a:p>
          <a:p>
            <a:pPr lvl="1"/>
            <a:r>
              <a:rPr lang="en-US" dirty="0"/>
              <a:t>Decoders</a:t>
            </a:r>
          </a:p>
          <a:p>
            <a:r>
              <a:rPr lang="en-US" dirty="0"/>
              <a:t>Edge-triggered devices</a:t>
            </a:r>
          </a:p>
          <a:p>
            <a:pPr lvl="1"/>
            <a:r>
              <a:rPr lang="en-US" dirty="0"/>
              <a:t>Memory write</a:t>
            </a:r>
          </a:p>
          <a:p>
            <a:pPr lvl="1"/>
            <a:r>
              <a:rPr lang="en-US" dirty="0"/>
              <a:t>Register file write</a:t>
            </a:r>
          </a:p>
          <a:p>
            <a:pPr lvl="1"/>
            <a:r>
              <a:rPr lang="en-US" dirty="0"/>
              <a:t>Other register writes</a:t>
            </a:r>
          </a:p>
        </p:txBody>
      </p:sp>
    </p:spTree>
    <p:extLst>
      <p:ext uri="{BB962C8B-B14F-4D97-AF65-F5344CB8AC3E}">
        <p14:creationId xmlns:p14="http://schemas.microsoft.com/office/powerpoint/2010/main" val="2855511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C9CFED-5941-164F-909C-C1CF52BA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Clock Minimums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AF3136-B8D9-3B41-A62C-4EDC28F1E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527261"/>
              </p:ext>
            </p:extLst>
          </p:nvPr>
        </p:nvGraphicFramePr>
        <p:xfrm>
          <a:off x="3508583" y="1969479"/>
          <a:ext cx="7031736" cy="4690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544">
                  <a:extLst>
                    <a:ext uri="{9D8B030D-6E8A-4147-A177-3AD203B41FA5}">
                      <a16:colId xmlns:a16="http://schemas.microsoft.com/office/drawing/2014/main" val="142016133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2915719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20011721"/>
                    </a:ext>
                  </a:extLst>
                </a:gridCol>
                <a:gridCol w="758952">
                  <a:extLst>
                    <a:ext uri="{9D8B030D-6E8A-4147-A177-3AD203B41FA5}">
                      <a16:colId xmlns:a16="http://schemas.microsoft.com/office/drawing/2014/main" val="3927992228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1512811042"/>
                    </a:ext>
                  </a:extLst>
                </a:gridCol>
                <a:gridCol w="3118104">
                  <a:extLst>
                    <a:ext uri="{9D8B030D-6E8A-4147-A177-3AD203B41FA5}">
                      <a16:colId xmlns:a16="http://schemas.microsoft.com/office/drawing/2014/main" val="1409552151"/>
                    </a:ext>
                  </a:extLst>
                </a:gridCol>
              </a:tblGrid>
              <a:tr h="55853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Delay (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Green bracket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Blue bracket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Blue brackets 2-5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1298911"/>
                  </a:ext>
                </a:extLst>
              </a:tr>
              <a:tr h="2658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r-ouput-stable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(PC output stable)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0114048"/>
                  </a:ext>
                </a:extLst>
              </a:tr>
              <a:tr h="2658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wire-PC-Addr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PC to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of Memory)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6989175"/>
                  </a:ext>
                </a:extLst>
              </a:tr>
              <a:tr h="2658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mem-read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(Memory read)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8207862"/>
                  </a:ext>
                </a:extLst>
              </a:tr>
              <a:tr h="2658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wire-Dout-IR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Dout of Memory to IR)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4226120"/>
                  </a:ext>
                </a:extLst>
              </a:tr>
              <a:tr h="2658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r-setup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(setup time for IR)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6217872"/>
                  </a:ext>
                </a:extLst>
              </a:tr>
              <a:tr h="2658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r-hold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(hold time for IR)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1103616"/>
                  </a:ext>
                </a:extLst>
              </a:tr>
              <a:tr h="2658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wire-IR-regfile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IR to Register file)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3214364"/>
                  </a:ext>
                </a:extLst>
              </a:tr>
              <a:tr h="2658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regfile</a:t>
                      </a:r>
                      <a:r>
                        <a:rPr lang="en-US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-read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(Register file read)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01384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</a:t>
                      </a:r>
                      <a:r>
                        <a:rPr lang="en-US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12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regfile</a:t>
                      </a:r>
                      <a:r>
                        <a:rPr lang="en-US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-ALU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Register file to input of ALU)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638800"/>
                  </a:ext>
                </a:extLst>
              </a:tr>
              <a:tr h="2658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ALU-OP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(time to perform ALU operation)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7885654"/>
                  </a:ext>
                </a:extLst>
              </a:tr>
              <a:tr h="3378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wire-ALU-regfile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ALU output to Register file)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7925372"/>
                  </a:ext>
                </a:extLst>
              </a:tr>
              <a:tr h="2658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regfile-write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(time for writing into a Register file)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7865739"/>
                  </a:ext>
                </a:extLst>
              </a:tr>
              <a:tr h="26581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1268872"/>
                  </a:ext>
                </a:extLst>
              </a:tr>
              <a:tr h="26581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9986118"/>
                  </a:ext>
                </a:extLst>
              </a:tr>
              <a:tr h="26581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769678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A7EA4BBD-F7AF-BF4D-95CB-DCFCF5A807FA}"/>
              </a:ext>
            </a:extLst>
          </p:cNvPr>
          <p:cNvGrpSpPr/>
          <p:nvPr/>
        </p:nvGrpSpPr>
        <p:grpSpPr>
          <a:xfrm>
            <a:off x="1525749" y="1781910"/>
            <a:ext cx="1982833" cy="5022889"/>
            <a:chOff x="717292" y="2087998"/>
            <a:chExt cx="4029462" cy="4176470"/>
          </a:xfrm>
        </p:grpSpPr>
        <p:sp>
          <p:nvSpPr>
            <p:cNvPr id="7" name="Rectangle 37">
              <a:extLst>
                <a:ext uri="{FF2B5EF4-FFF2-40B4-BE49-F238E27FC236}">
                  <a16:creationId xmlns:a16="http://schemas.microsoft.com/office/drawing/2014/main" id="{681E30AC-9201-0B43-8BF5-1F836C779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505" y="2087998"/>
              <a:ext cx="387350" cy="2413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PC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38">
              <a:extLst>
                <a:ext uri="{FF2B5EF4-FFF2-40B4-BE49-F238E27FC236}">
                  <a16:creationId xmlns:a16="http://schemas.microsoft.com/office/drawing/2014/main" id="{443A4AEA-8C78-D140-8C69-58CAB06DD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705" y="2437248"/>
              <a:ext cx="763588" cy="96678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endPara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Memory</a:t>
              </a:r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Line 41">
              <a:extLst>
                <a:ext uri="{FF2B5EF4-FFF2-40B4-BE49-F238E27FC236}">
                  <a16:creationId xmlns:a16="http://schemas.microsoft.com/office/drawing/2014/main" id="{C20D0D3E-FC97-B441-B0DB-4CD0328E9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755" y="3404036"/>
              <a:ext cx="0" cy="3841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42">
              <a:extLst>
                <a:ext uri="{FF2B5EF4-FFF2-40B4-BE49-F238E27FC236}">
                  <a16:creationId xmlns:a16="http://schemas.microsoft.com/office/drawing/2014/main" id="{F8950C7A-35E7-5D4C-BF6F-507DBD92B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855" y="2208648"/>
              <a:ext cx="2841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43">
              <a:extLst>
                <a:ext uri="{FF2B5EF4-FFF2-40B4-BE49-F238E27FC236}">
                  <a16:creationId xmlns:a16="http://schemas.microsoft.com/office/drawing/2014/main" id="{93DD0C67-B9B7-0C48-BC14-94BAA46B7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4018" y="2208648"/>
              <a:ext cx="0" cy="228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4">
              <a:extLst>
                <a:ext uri="{FF2B5EF4-FFF2-40B4-BE49-F238E27FC236}">
                  <a16:creationId xmlns:a16="http://schemas.microsoft.com/office/drawing/2014/main" id="{8FE916F7-8AA9-9342-8665-C4FA33D53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018" y="3788211"/>
              <a:ext cx="385762" cy="2413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IR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45">
              <a:extLst>
                <a:ext uri="{FF2B5EF4-FFF2-40B4-BE49-F238E27FC236}">
                  <a16:creationId xmlns:a16="http://schemas.microsoft.com/office/drawing/2014/main" id="{90E0F65D-FDA2-9F40-9F88-E10974A27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518" y="3415148"/>
              <a:ext cx="1014412" cy="965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endPara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Register-file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ine 46">
              <a:extLst>
                <a:ext uri="{FF2B5EF4-FFF2-40B4-BE49-F238E27FC236}">
                  <a16:creationId xmlns:a16="http://schemas.microsoft.com/office/drawing/2014/main" id="{8415FC28-FC82-E740-A30B-C77BC09CE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130" y="3897748"/>
              <a:ext cx="433388" cy="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47">
              <a:extLst>
                <a:ext uri="{FF2B5EF4-FFF2-40B4-BE49-F238E27FC236}">
                  <a16:creationId xmlns:a16="http://schemas.microsoft.com/office/drawing/2014/main" id="{978B5535-28B8-EC4D-AF19-A444B04C1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818" y="4380348"/>
              <a:ext cx="0" cy="434975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6A39BA54-BA4C-3D4A-AE8F-049D126F0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2630" y="4380348"/>
              <a:ext cx="0" cy="434975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55E611A1-3305-D249-BB08-7A14B27B7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2118" y="2691248"/>
              <a:ext cx="0" cy="72390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 type="triangle" w="med" len="med"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729529FC-E474-364C-8A3B-0827175FB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355" y="4803112"/>
              <a:ext cx="144463" cy="723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49A71205-EE6F-2A43-815D-D3B2A17053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0255" y="4803112"/>
              <a:ext cx="146050" cy="723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F458C263-425E-1E4C-8B46-7C2E82902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1330" y="4803112"/>
              <a:ext cx="47625" cy="1936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DE18761C-A780-F942-97C4-95BF6DD49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118" y="4803112"/>
              <a:ext cx="49212" cy="1936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D493F22D-14CC-DC47-ADB3-B1912C540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355" y="4803112"/>
              <a:ext cx="3857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BA1E6E18-FC5F-6A4F-B4AA-60FC3B71F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8955" y="4803112"/>
              <a:ext cx="38735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56">
              <a:extLst>
                <a:ext uri="{FF2B5EF4-FFF2-40B4-BE49-F238E27FC236}">
                  <a16:creationId xmlns:a16="http://schemas.microsoft.com/office/drawing/2014/main" id="{6FBD7300-E0B2-5146-9D91-D4E1CBD7B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4505" y="5539223"/>
              <a:ext cx="0" cy="204788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57">
              <a:extLst>
                <a:ext uri="{FF2B5EF4-FFF2-40B4-BE49-F238E27FC236}">
                  <a16:creationId xmlns:a16="http://schemas.microsoft.com/office/drawing/2014/main" id="{3B24474F-DD67-8A4E-9746-7506E116F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4505" y="5726548"/>
              <a:ext cx="1250950" cy="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58">
              <a:extLst>
                <a:ext uri="{FF2B5EF4-FFF2-40B4-BE49-F238E27FC236}">
                  <a16:creationId xmlns:a16="http://schemas.microsoft.com/office/drawing/2014/main" id="{14E69203-A41D-364F-9468-1BFFF5229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818" y="5527012"/>
              <a:ext cx="5794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59">
              <a:extLst>
                <a:ext uri="{FF2B5EF4-FFF2-40B4-BE49-F238E27FC236}">
                  <a16:creationId xmlns:a16="http://schemas.microsoft.com/office/drawing/2014/main" id="{F78249DF-BC6D-7545-A894-A2206B3AF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118" y="2691248"/>
              <a:ext cx="1303337" cy="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Text Box 60">
              <a:extLst>
                <a:ext uri="{FF2B5EF4-FFF2-40B4-BE49-F238E27FC236}">
                  <a16:creationId xmlns:a16="http://schemas.microsoft.com/office/drawing/2014/main" id="{4616054E-8DE9-974F-B679-4CC8D4FC6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130" y="5068225"/>
              <a:ext cx="460375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607" tIns="28804" rIns="57607" bIns="28804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ALU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61">
              <a:extLst>
                <a:ext uri="{FF2B5EF4-FFF2-40B4-BE49-F238E27FC236}">
                  <a16:creationId xmlns:a16="http://schemas.microsoft.com/office/drawing/2014/main" id="{A854A105-4F0D-C547-9A35-97A222E440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5455" y="2691248"/>
              <a:ext cx="1588" cy="304165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6FCAE9BB-C9FF-FE45-AAE5-7D7D2E1723DF}"/>
                </a:ext>
              </a:extLst>
            </p:cNvPr>
            <p:cNvSpPr/>
            <p:nvPr/>
          </p:nvSpPr>
          <p:spPr>
            <a:xfrm>
              <a:off x="717292" y="2437248"/>
              <a:ext cx="470355" cy="1592263"/>
            </a:xfrm>
            <a:prstGeom prst="leftBrac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DB70E728-0061-EB4E-9E5A-70815B14F62D}"/>
                </a:ext>
              </a:extLst>
            </p:cNvPr>
            <p:cNvSpPr/>
            <p:nvPr/>
          </p:nvSpPr>
          <p:spPr>
            <a:xfrm>
              <a:off x="1836783" y="4029511"/>
              <a:ext cx="470355" cy="1697037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F1DE07F-35BE-634D-A85D-28F87F05DA15}"/>
                </a:ext>
              </a:extLst>
            </p:cNvPr>
            <p:cNvSpPr/>
            <p:nvPr/>
          </p:nvSpPr>
          <p:spPr>
            <a:xfrm rot="10800000">
              <a:off x="4276399" y="2691248"/>
              <a:ext cx="470355" cy="3052762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D0B24AE7-3034-0343-9158-B6957846F611}"/>
                </a:ext>
              </a:extLst>
            </p:cNvPr>
            <p:cNvSpPr/>
            <p:nvPr/>
          </p:nvSpPr>
          <p:spPr>
            <a:xfrm rot="16200000">
              <a:off x="3324011" y="5376829"/>
              <a:ext cx="470355" cy="1304924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FB08A244-D264-9D4C-B4B1-033E6B678DC0}"/>
                </a:ext>
              </a:extLst>
            </p:cNvPr>
            <p:cNvSpPr/>
            <p:nvPr/>
          </p:nvSpPr>
          <p:spPr>
            <a:xfrm rot="5400000">
              <a:off x="3299403" y="1734737"/>
              <a:ext cx="470355" cy="1304925"/>
            </a:xfrm>
            <a:prstGeom prst="leftBrace">
              <a:avLst>
                <a:gd name="adj1" fmla="val 20833"/>
                <a:gd name="adj2" fmla="val 50000"/>
              </a:avLst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96A09B69-12CB-AA4E-A5A9-CA11E36E1AF8}"/>
                </a:ext>
              </a:extLst>
            </p:cNvPr>
            <p:cNvSpPr/>
            <p:nvPr/>
          </p:nvSpPr>
          <p:spPr>
            <a:xfrm>
              <a:off x="2331299" y="2691248"/>
              <a:ext cx="470355" cy="693738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05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C9CFED-5941-164F-909C-C1CF52BA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Clock Minimums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AF3136-B8D9-3B41-A62C-4EDC28F1E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881949"/>
              </p:ext>
            </p:extLst>
          </p:nvPr>
        </p:nvGraphicFramePr>
        <p:xfrm>
          <a:off x="3508581" y="1969479"/>
          <a:ext cx="7031736" cy="468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544">
                  <a:extLst>
                    <a:ext uri="{9D8B030D-6E8A-4147-A177-3AD203B41FA5}">
                      <a16:colId xmlns:a16="http://schemas.microsoft.com/office/drawing/2014/main" val="142016133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2915719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20011721"/>
                    </a:ext>
                  </a:extLst>
                </a:gridCol>
                <a:gridCol w="758952">
                  <a:extLst>
                    <a:ext uri="{9D8B030D-6E8A-4147-A177-3AD203B41FA5}">
                      <a16:colId xmlns:a16="http://schemas.microsoft.com/office/drawing/2014/main" val="3927992228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1512811042"/>
                    </a:ext>
                  </a:extLst>
                </a:gridCol>
                <a:gridCol w="3118104">
                  <a:extLst>
                    <a:ext uri="{9D8B030D-6E8A-4147-A177-3AD203B41FA5}">
                      <a16:colId xmlns:a16="http://schemas.microsoft.com/office/drawing/2014/main" val="1409552151"/>
                    </a:ext>
                  </a:extLst>
                </a:gridCol>
              </a:tblGrid>
              <a:tr h="50213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Delay (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Green bracket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Blue bracket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Blue brackets 2-5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1298911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r-ouput-stable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(PC output stable)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0114048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wire-PC-Addr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PC to Addr of Memory)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6989175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mem-read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(Memory read)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8207862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wire-Dout-IR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Dout of Memory to IR)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4226120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r-setup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(setup time for IR)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6217872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r-hold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(hold time for IR)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1103616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wire-IR-regfile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IR to Register file)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3214364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regfile-read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(Register file read)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01384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</a:t>
                      </a:r>
                      <a:r>
                        <a:rPr lang="en-US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12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regfile</a:t>
                      </a:r>
                      <a:r>
                        <a:rPr lang="en-US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-ALU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Register file to input of ALU)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638800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ALU-OP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(time to perform ALU operation)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7885654"/>
                  </a:ext>
                </a:extLst>
              </a:tr>
              <a:tr h="3376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wire-ALU-regfile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ALU output to Register file)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7925372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regfile-write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(time for writing into a Register file)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7865739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1268872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9986118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769678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A7EA4BBD-F7AF-BF4D-95CB-DCFCF5A807FA}"/>
              </a:ext>
            </a:extLst>
          </p:cNvPr>
          <p:cNvGrpSpPr/>
          <p:nvPr/>
        </p:nvGrpSpPr>
        <p:grpSpPr>
          <a:xfrm>
            <a:off x="1525749" y="1781910"/>
            <a:ext cx="1982833" cy="5022889"/>
            <a:chOff x="717292" y="2087998"/>
            <a:chExt cx="4029462" cy="4176470"/>
          </a:xfrm>
        </p:grpSpPr>
        <p:sp>
          <p:nvSpPr>
            <p:cNvPr id="7" name="Rectangle 37">
              <a:extLst>
                <a:ext uri="{FF2B5EF4-FFF2-40B4-BE49-F238E27FC236}">
                  <a16:creationId xmlns:a16="http://schemas.microsoft.com/office/drawing/2014/main" id="{681E30AC-9201-0B43-8BF5-1F836C779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505" y="2087998"/>
              <a:ext cx="387350" cy="2413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PC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38">
              <a:extLst>
                <a:ext uri="{FF2B5EF4-FFF2-40B4-BE49-F238E27FC236}">
                  <a16:creationId xmlns:a16="http://schemas.microsoft.com/office/drawing/2014/main" id="{443A4AEA-8C78-D140-8C69-58CAB06DD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705" y="2437248"/>
              <a:ext cx="763588" cy="96678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endPara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Memory</a:t>
              </a:r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Line 41">
              <a:extLst>
                <a:ext uri="{FF2B5EF4-FFF2-40B4-BE49-F238E27FC236}">
                  <a16:creationId xmlns:a16="http://schemas.microsoft.com/office/drawing/2014/main" id="{C20D0D3E-FC97-B441-B0DB-4CD0328E9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755" y="3404036"/>
              <a:ext cx="0" cy="3841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42">
              <a:extLst>
                <a:ext uri="{FF2B5EF4-FFF2-40B4-BE49-F238E27FC236}">
                  <a16:creationId xmlns:a16="http://schemas.microsoft.com/office/drawing/2014/main" id="{F8950C7A-35E7-5D4C-BF6F-507DBD92B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855" y="2208648"/>
              <a:ext cx="2841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43">
              <a:extLst>
                <a:ext uri="{FF2B5EF4-FFF2-40B4-BE49-F238E27FC236}">
                  <a16:creationId xmlns:a16="http://schemas.microsoft.com/office/drawing/2014/main" id="{93DD0C67-B9B7-0C48-BC14-94BAA46B7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4018" y="2208648"/>
              <a:ext cx="0" cy="228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4">
              <a:extLst>
                <a:ext uri="{FF2B5EF4-FFF2-40B4-BE49-F238E27FC236}">
                  <a16:creationId xmlns:a16="http://schemas.microsoft.com/office/drawing/2014/main" id="{8FE916F7-8AA9-9342-8665-C4FA33D53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018" y="3788211"/>
              <a:ext cx="385762" cy="2413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IR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45">
              <a:extLst>
                <a:ext uri="{FF2B5EF4-FFF2-40B4-BE49-F238E27FC236}">
                  <a16:creationId xmlns:a16="http://schemas.microsoft.com/office/drawing/2014/main" id="{90E0F65D-FDA2-9F40-9F88-E10974A27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518" y="3415148"/>
              <a:ext cx="1014412" cy="965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endPara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Register-file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ine 46">
              <a:extLst>
                <a:ext uri="{FF2B5EF4-FFF2-40B4-BE49-F238E27FC236}">
                  <a16:creationId xmlns:a16="http://schemas.microsoft.com/office/drawing/2014/main" id="{8415FC28-FC82-E740-A30B-C77BC09CE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130" y="3897748"/>
              <a:ext cx="433388" cy="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47">
              <a:extLst>
                <a:ext uri="{FF2B5EF4-FFF2-40B4-BE49-F238E27FC236}">
                  <a16:creationId xmlns:a16="http://schemas.microsoft.com/office/drawing/2014/main" id="{978B5535-28B8-EC4D-AF19-A444B04C1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818" y="4380348"/>
              <a:ext cx="0" cy="434975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6A39BA54-BA4C-3D4A-AE8F-049D126F0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2630" y="4380348"/>
              <a:ext cx="0" cy="434975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55E611A1-3305-D249-BB08-7A14B27B7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2118" y="2691248"/>
              <a:ext cx="0" cy="72390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 type="triangle" w="med" len="med"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729529FC-E474-364C-8A3B-0827175FB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355" y="4803112"/>
              <a:ext cx="144463" cy="723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49A71205-EE6F-2A43-815D-D3B2A17053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0255" y="4803112"/>
              <a:ext cx="146050" cy="723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F458C263-425E-1E4C-8B46-7C2E82902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1330" y="4803112"/>
              <a:ext cx="47625" cy="1936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DE18761C-A780-F942-97C4-95BF6DD49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118" y="4803112"/>
              <a:ext cx="49212" cy="1936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D493F22D-14CC-DC47-ADB3-B1912C540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355" y="4803112"/>
              <a:ext cx="3857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BA1E6E18-FC5F-6A4F-B4AA-60FC3B71F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8955" y="4803112"/>
              <a:ext cx="38735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56">
              <a:extLst>
                <a:ext uri="{FF2B5EF4-FFF2-40B4-BE49-F238E27FC236}">
                  <a16:creationId xmlns:a16="http://schemas.microsoft.com/office/drawing/2014/main" id="{6FBD7300-E0B2-5146-9D91-D4E1CBD7B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4505" y="5539223"/>
              <a:ext cx="0" cy="204788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57">
              <a:extLst>
                <a:ext uri="{FF2B5EF4-FFF2-40B4-BE49-F238E27FC236}">
                  <a16:creationId xmlns:a16="http://schemas.microsoft.com/office/drawing/2014/main" id="{3B24474F-DD67-8A4E-9746-7506E116F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4505" y="5726548"/>
              <a:ext cx="1250950" cy="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58">
              <a:extLst>
                <a:ext uri="{FF2B5EF4-FFF2-40B4-BE49-F238E27FC236}">
                  <a16:creationId xmlns:a16="http://schemas.microsoft.com/office/drawing/2014/main" id="{14E69203-A41D-364F-9468-1BFFF5229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818" y="5527012"/>
              <a:ext cx="5794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59">
              <a:extLst>
                <a:ext uri="{FF2B5EF4-FFF2-40B4-BE49-F238E27FC236}">
                  <a16:creationId xmlns:a16="http://schemas.microsoft.com/office/drawing/2014/main" id="{F78249DF-BC6D-7545-A894-A2206B3AF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118" y="2691248"/>
              <a:ext cx="1303337" cy="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Text Box 60">
              <a:extLst>
                <a:ext uri="{FF2B5EF4-FFF2-40B4-BE49-F238E27FC236}">
                  <a16:creationId xmlns:a16="http://schemas.microsoft.com/office/drawing/2014/main" id="{4616054E-8DE9-974F-B679-4CC8D4FC6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130" y="5068225"/>
              <a:ext cx="460375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607" tIns="28804" rIns="57607" bIns="28804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ALU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61">
              <a:extLst>
                <a:ext uri="{FF2B5EF4-FFF2-40B4-BE49-F238E27FC236}">
                  <a16:creationId xmlns:a16="http://schemas.microsoft.com/office/drawing/2014/main" id="{A854A105-4F0D-C547-9A35-97A222E440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5455" y="2691248"/>
              <a:ext cx="1588" cy="304165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6FCAE9BB-C9FF-FE45-AAE5-7D7D2E1723DF}"/>
                </a:ext>
              </a:extLst>
            </p:cNvPr>
            <p:cNvSpPr/>
            <p:nvPr/>
          </p:nvSpPr>
          <p:spPr>
            <a:xfrm>
              <a:off x="717292" y="2437248"/>
              <a:ext cx="470355" cy="1592263"/>
            </a:xfrm>
            <a:prstGeom prst="leftBrac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DB70E728-0061-EB4E-9E5A-70815B14F62D}"/>
                </a:ext>
              </a:extLst>
            </p:cNvPr>
            <p:cNvSpPr/>
            <p:nvPr/>
          </p:nvSpPr>
          <p:spPr>
            <a:xfrm>
              <a:off x="1836783" y="4029511"/>
              <a:ext cx="470355" cy="1697037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F1DE07F-35BE-634D-A85D-28F87F05DA15}"/>
                </a:ext>
              </a:extLst>
            </p:cNvPr>
            <p:cNvSpPr/>
            <p:nvPr/>
          </p:nvSpPr>
          <p:spPr>
            <a:xfrm rot="10800000">
              <a:off x="4276399" y="2691248"/>
              <a:ext cx="470355" cy="3052762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D0B24AE7-3034-0343-9158-B6957846F611}"/>
                </a:ext>
              </a:extLst>
            </p:cNvPr>
            <p:cNvSpPr/>
            <p:nvPr/>
          </p:nvSpPr>
          <p:spPr>
            <a:xfrm rot="16200000">
              <a:off x="3324011" y="5376829"/>
              <a:ext cx="470355" cy="1304924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FB08A244-D264-9D4C-B4B1-033E6B678DC0}"/>
                </a:ext>
              </a:extLst>
            </p:cNvPr>
            <p:cNvSpPr/>
            <p:nvPr/>
          </p:nvSpPr>
          <p:spPr>
            <a:xfrm rot="5400000">
              <a:off x="3299403" y="1734737"/>
              <a:ext cx="470355" cy="1304925"/>
            </a:xfrm>
            <a:prstGeom prst="leftBrace">
              <a:avLst>
                <a:gd name="adj1" fmla="val 20833"/>
                <a:gd name="adj2" fmla="val 50000"/>
              </a:avLst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96A09B69-12CB-AA4E-A5A9-CA11E36E1AF8}"/>
                </a:ext>
              </a:extLst>
            </p:cNvPr>
            <p:cNvSpPr/>
            <p:nvPr/>
          </p:nvSpPr>
          <p:spPr>
            <a:xfrm>
              <a:off x="2331299" y="2691248"/>
              <a:ext cx="470355" cy="693738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6418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C9CFED-5941-164F-909C-C1CF52BA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Clock Minimums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AF3136-B8D9-3B41-A62C-4EDC28F1E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069324"/>
              </p:ext>
            </p:extLst>
          </p:nvPr>
        </p:nvGraphicFramePr>
        <p:xfrm>
          <a:off x="3508581" y="1969478"/>
          <a:ext cx="7026068" cy="4686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764">
                  <a:extLst>
                    <a:ext uri="{9D8B030D-6E8A-4147-A177-3AD203B41FA5}">
                      <a16:colId xmlns:a16="http://schemas.microsoft.com/office/drawing/2014/main" val="1420161335"/>
                    </a:ext>
                  </a:extLst>
                </a:gridCol>
                <a:gridCol w="640534">
                  <a:extLst>
                    <a:ext uri="{9D8B030D-6E8A-4147-A177-3AD203B41FA5}">
                      <a16:colId xmlns:a16="http://schemas.microsoft.com/office/drawing/2014/main" val="1291571907"/>
                    </a:ext>
                  </a:extLst>
                </a:gridCol>
                <a:gridCol w="826339">
                  <a:extLst>
                    <a:ext uri="{9D8B030D-6E8A-4147-A177-3AD203B41FA5}">
                      <a16:colId xmlns:a16="http://schemas.microsoft.com/office/drawing/2014/main" val="1420011721"/>
                    </a:ext>
                  </a:extLst>
                </a:gridCol>
                <a:gridCol w="756508">
                  <a:extLst>
                    <a:ext uri="{9D8B030D-6E8A-4147-A177-3AD203B41FA5}">
                      <a16:colId xmlns:a16="http://schemas.microsoft.com/office/drawing/2014/main" val="3927992228"/>
                    </a:ext>
                  </a:extLst>
                </a:gridCol>
                <a:gridCol w="768147">
                  <a:extLst>
                    <a:ext uri="{9D8B030D-6E8A-4147-A177-3AD203B41FA5}">
                      <a16:colId xmlns:a16="http://schemas.microsoft.com/office/drawing/2014/main" val="1512811042"/>
                    </a:ext>
                  </a:extLst>
                </a:gridCol>
                <a:gridCol w="3114776">
                  <a:extLst>
                    <a:ext uri="{9D8B030D-6E8A-4147-A177-3AD203B41FA5}">
                      <a16:colId xmlns:a16="http://schemas.microsoft.com/office/drawing/2014/main" val="1409552151"/>
                    </a:ext>
                  </a:extLst>
                </a:gridCol>
              </a:tblGrid>
              <a:tr h="50213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Delay (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Green bracket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Blue bracket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Blue brackets 2-5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1298911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r-ouput-stable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(PC output stable)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0114048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wire-PC-Addr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PC to Addr of Memory)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6989175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mem-read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(Memory read)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8207862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wire-Dout-IR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Dout of Memory to IR)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4226120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r-setup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(setup time for IR)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6217872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r-hold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(hold time for IR)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1103616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wire-IR-regfile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IR to Register file)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3214364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regfile-read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(Register file read)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013847"/>
                  </a:ext>
                </a:extLst>
              </a:tr>
              <a:tr h="3376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wire-regfile-ALU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Register file to input of ALU)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638800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ALU-OP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(time to perform ALU operation)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7885654"/>
                  </a:ext>
                </a:extLst>
              </a:tr>
              <a:tr h="3376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wire-ALU-regfile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ALU output to Register file)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7925372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regfile-write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(time for writing into a Register file)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7865739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1268872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9986118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769678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A7EA4BBD-F7AF-BF4D-95CB-DCFCF5A807FA}"/>
              </a:ext>
            </a:extLst>
          </p:cNvPr>
          <p:cNvGrpSpPr/>
          <p:nvPr/>
        </p:nvGrpSpPr>
        <p:grpSpPr>
          <a:xfrm>
            <a:off x="1525749" y="1781910"/>
            <a:ext cx="1982833" cy="5022889"/>
            <a:chOff x="717292" y="2087998"/>
            <a:chExt cx="4029462" cy="4176470"/>
          </a:xfrm>
        </p:grpSpPr>
        <p:sp>
          <p:nvSpPr>
            <p:cNvPr id="7" name="Rectangle 37">
              <a:extLst>
                <a:ext uri="{FF2B5EF4-FFF2-40B4-BE49-F238E27FC236}">
                  <a16:creationId xmlns:a16="http://schemas.microsoft.com/office/drawing/2014/main" id="{681E30AC-9201-0B43-8BF5-1F836C779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505" y="2087998"/>
              <a:ext cx="387350" cy="2413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PC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38">
              <a:extLst>
                <a:ext uri="{FF2B5EF4-FFF2-40B4-BE49-F238E27FC236}">
                  <a16:creationId xmlns:a16="http://schemas.microsoft.com/office/drawing/2014/main" id="{443A4AEA-8C78-D140-8C69-58CAB06DD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705" y="2437248"/>
              <a:ext cx="763588" cy="96678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endPara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Memory</a:t>
              </a:r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Line 41">
              <a:extLst>
                <a:ext uri="{FF2B5EF4-FFF2-40B4-BE49-F238E27FC236}">
                  <a16:creationId xmlns:a16="http://schemas.microsoft.com/office/drawing/2014/main" id="{C20D0D3E-FC97-B441-B0DB-4CD0328E9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755" y="3404036"/>
              <a:ext cx="0" cy="3841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42">
              <a:extLst>
                <a:ext uri="{FF2B5EF4-FFF2-40B4-BE49-F238E27FC236}">
                  <a16:creationId xmlns:a16="http://schemas.microsoft.com/office/drawing/2014/main" id="{F8950C7A-35E7-5D4C-BF6F-507DBD92B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855" y="2208648"/>
              <a:ext cx="2841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43">
              <a:extLst>
                <a:ext uri="{FF2B5EF4-FFF2-40B4-BE49-F238E27FC236}">
                  <a16:creationId xmlns:a16="http://schemas.microsoft.com/office/drawing/2014/main" id="{93DD0C67-B9B7-0C48-BC14-94BAA46B7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4018" y="2208648"/>
              <a:ext cx="0" cy="228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4">
              <a:extLst>
                <a:ext uri="{FF2B5EF4-FFF2-40B4-BE49-F238E27FC236}">
                  <a16:creationId xmlns:a16="http://schemas.microsoft.com/office/drawing/2014/main" id="{8FE916F7-8AA9-9342-8665-C4FA33D53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018" y="3788211"/>
              <a:ext cx="385762" cy="2413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IR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45">
              <a:extLst>
                <a:ext uri="{FF2B5EF4-FFF2-40B4-BE49-F238E27FC236}">
                  <a16:creationId xmlns:a16="http://schemas.microsoft.com/office/drawing/2014/main" id="{90E0F65D-FDA2-9F40-9F88-E10974A27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518" y="3415148"/>
              <a:ext cx="1014412" cy="965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endPara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Register-file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ine 46">
              <a:extLst>
                <a:ext uri="{FF2B5EF4-FFF2-40B4-BE49-F238E27FC236}">
                  <a16:creationId xmlns:a16="http://schemas.microsoft.com/office/drawing/2014/main" id="{8415FC28-FC82-E740-A30B-C77BC09CE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130" y="3897748"/>
              <a:ext cx="433388" cy="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47">
              <a:extLst>
                <a:ext uri="{FF2B5EF4-FFF2-40B4-BE49-F238E27FC236}">
                  <a16:creationId xmlns:a16="http://schemas.microsoft.com/office/drawing/2014/main" id="{978B5535-28B8-EC4D-AF19-A444B04C1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818" y="4380348"/>
              <a:ext cx="0" cy="434975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6A39BA54-BA4C-3D4A-AE8F-049D126F0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2630" y="4380348"/>
              <a:ext cx="0" cy="434975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55E611A1-3305-D249-BB08-7A14B27B7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2118" y="2691248"/>
              <a:ext cx="0" cy="72390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 type="triangle" w="med" len="med"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729529FC-E474-364C-8A3B-0827175FB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355" y="4803112"/>
              <a:ext cx="144463" cy="723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49A71205-EE6F-2A43-815D-D3B2A17053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0255" y="4803112"/>
              <a:ext cx="146050" cy="723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F458C263-425E-1E4C-8B46-7C2E82902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1330" y="4803112"/>
              <a:ext cx="47625" cy="1936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DE18761C-A780-F942-97C4-95BF6DD49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118" y="4803112"/>
              <a:ext cx="49212" cy="1936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D493F22D-14CC-DC47-ADB3-B1912C540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355" y="4803112"/>
              <a:ext cx="3857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BA1E6E18-FC5F-6A4F-B4AA-60FC3B71F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8955" y="4803112"/>
              <a:ext cx="38735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56">
              <a:extLst>
                <a:ext uri="{FF2B5EF4-FFF2-40B4-BE49-F238E27FC236}">
                  <a16:creationId xmlns:a16="http://schemas.microsoft.com/office/drawing/2014/main" id="{6FBD7300-E0B2-5146-9D91-D4E1CBD7B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4505" y="5539223"/>
              <a:ext cx="0" cy="204788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57">
              <a:extLst>
                <a:ext uri="{FF2B5EF4-FFF2-40B4-BE49-F238E27FC236}">
                  <a16:creationId xmlns:a16="http://schemas.microsoft.com/office/drawing/2014/main" id="{3B24474F-DD67-8A4E-9746-7506E116F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4505" y="5726548"/>
              <a:ext cx="1250950" cy="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58">
              <a:extLst>
                <a:ext uri="{FF2B5EF4-FFF2-40B4-BE49-F238E27FC236}">
                  <a16:creationId xmlns:a16="http://schemas.microsoft.com/office/drawing/2014/main" id="{14E69203-A41D-364F-9468-1BFFF5229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818" y="5527012"/>
              <a:ext cx="5794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59">
              <a:extLst>
                <a:ext uri="{FF2B5EF4-FFF2-40B4-BE49-F238E27FC236}">
                  <a16:creationId xmlns:a16="http://schemas.microsoft.com/office/drawing/2014/main" id="{F78249DF-BC6D-7545-A894-A2206B3AF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118" y="2691248"/>
              <a:ext cx="1303337" cy="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Text Box 60">
              <a:extLst>
                <a:ext uri="{FF2B5EF4-FFF2-40B4-BE49-F238E27FC236}">
                  <a16:creationId xmlns:a16="http://schemas.microsoft.com/office/drawing/2014/main" id="{4616054E-8DE9-974F-B679-4CC8D4FC6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130" y="5068225"/>
              <a:ext cx="460375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607" tIns="28804" rIns="57607" bIns="28804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ALU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61">
              <a:extLst>
                <a:ext uri="{FF2B5EF4-FFF2-40B4-BE49-F238E27FC236}">
                  <a16:creationId xmlns:a16="http://schemas.microsoft.com/office/drawing/2014/main" id="{A854A105-4F0D-C547-9A35-97A222E440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5455" y="2691248"/>
              <a:ext cx="1588" cy="304165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6FCAE9BB-C9FF-FE45-AAE5-7D7D2E1723DF}"/>
                </a:ext>
              </a:extLst>
            </p:cNvPr>
            <p:cNvSpPr/>
            <p:nvPr/>
          </p:nvSpPr>
          <p:spPr>
            <a:xfrm>
              <a:off x="717292" y="2437248"/>
              <a:ext cx="470355" cy="1592263"/>
            </a:xfrm>
            <a:prstGeom prst="leftBrac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DB70E728-0061-EB4E-9E5A-70815B14F62D}"/>
                </a:ext>
              </a:extLst>
            </p:cNvPr>
            <p:cNvSpPr/>
            <p:nvPr/>
          </p:nvSpPr>
          <p:spPr>
            <a:xfrm>
              <a:off x="1836783" y="4029511"/>
              <a:ext cx="470355" cy="1697037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F1DE07F-35BE-634D-A85D-28F87F05DA15}"/>
                </a:ext>
              </a:extLst>
            </p:cNvPr>
            <p:cNvSpPr/>
            <p:nvPr/>
          </p:nvSpPr>
          <p:spPr>
            <a:xfrm rot="10800000">
              <a:off x="4276399" y="2691248"/>
              <a:ext cx="470355" cy="3052762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D0B24AE7-3034-0343-9158-B6957846F611}"/>
                </a:ext>
              </a:extLst>
            </p:cNvPr>
            <p:cNvSpPr/>
            <p:nvPr/>
          </p:nvSpPr>
          <p:spPr>
            <a:xfrm rot="16200000">
              <a:off x="3324011" y="5376829"/>
              <a:ext cx="470355" cy="1304924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FB08A244-D264-9D4C-B4B1-033E6B678DC0}"/>
                </a:ext>
              </a:extLst>
            </p:cNvPr>
            <p:cNvSpPr/>
            <p:nvPr/>
          </p:nvSpPr>
          <p:spPr>
            <a:xfrm rot="5400000">
              <a:off x="3299403" y="1734737"/>
              <a:ext cx="470355" cy="1304925"/>
            </a:xfrm>
            <a:prstGeom prst="leftBrace">
              <a:avLst>
                <a:gd name="adj1" fmla="val 20833"/>
                <a:gd name="adj2" fmla="val 50000"/>
              </a:avLst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96A09B69-12CB-AA4E-A5A9-CA11E36E1AF8}"/>
                </a:ext>
              </a:extLst>
            </p:cNvPr>
            <p:cNvSpPr/>
            <p:nvPr/>
          </p:nvSpPr>
          <p:spPr>
            <a:xfrm>
              <a:off x="2331299" y="2691248"/>
              <a:ext cx="470355" cy="693738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155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C9CFED-5941-164F-909C-C1CF52BA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Clock Minimums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AF3136-B8D9-3B41-A62C-4EDC28F1E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278516"/>
              </p:ext>
            </p:extLst>
          </p:nvPr>
        </p:nvGraphicFramePr>
        <p:xfrm>
          <a:off x="3508581" y="1969478"/>
          <a:ext cx="7026068" cy="4686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764">
                  <a:extLst>
                    <a:ext uri="{9D8B030D-6E8A-4147-A177-3AD203B41FA5}">
                      <a16:colId xmlns:a16="http://schemas.microsoft.com/office/drawing/2014/main" val="1420161335"/>
                    </a:ext>
                  </a:extLst>
                </a:gridCol>
                <a:gridCol w="640534">
                  <a:extLst>
                    <a:ext uri="{9D8B030D-6E8A-4147-A177-3AD203B41FA5}">
                      <a16:colId xmlns:a16="http://schemas.microsoft.com/office/drawing/2014/main" val="1291571907"/>
                    </a:ext>
                  </a:extLst>
                </a:gridCol>
                <a:gridCol w="826339">
                  <a:extLst>
                    <a:ext uri="{9D8B030D-6E8A-4147-A177-3AD203B41FA5}">
                      <a16:colId xmlns:a16="http://schemas.microsoft.com/office/drawing/2014/main" val="1420011721"/>
                    </a:ext>
                  </a:extLst>
                </a:gridCol>
                <a:gridCol w="756508">
                  <a:extLst>
                    <a:ext uri="{9D8B030D-6E8A-4147-A177-3AD203B41FA5}">
                      <a16:colId xmlns:a16="http://schemas.microsoft.com/office/drawing/2014/main" val="3927992228"/>
                    </a:ext>
                  </a:extLst>
                </a:gridCol>
                <a:gridCol w="768147">
                  <a:extLst>
                    <a:ext uri="{9D8B030D-6E8A-4147-A177-3AD203B41FA5}">
                      <a16:colId xmlns:a16="http://schemas.microsoft.com/office/drawing/2014/main" val="1512811042"/>
                    </a:ext>
                  </a:extLst>
                </a:gridCol>
                <a:gridCol w="3114776">
                  <a:extLst>
                    <a:ext uri="{9D8B030D-6E8A-4147-A177-3AD203B41FA5}">
                      <a16:colId xmlns:a16="http://schemas.microsoft.com/office/drawing/2014/main" val="1409552151"/>
                    </a:ext>
                  </a:extLst>
                </a:gridCol>
              </a:tblGrid>
              <a:tr h="50213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Delay (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Green bracket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Blue bracket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Blue brackets 2-5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1298911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r-ouput-stable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(PC output stable)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0114048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wire-PC-Addr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PC to Addr of Memory)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6989175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mem-read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(Memory read)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8207862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wire-Dout-IR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Dout of Memory to IR)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4226120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r-setup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(setup time for IR)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6217872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r-hold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(hold time for IR)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1103616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wire-IR-regfile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IR to Register file)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3214364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regfile-read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(Register file read)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013847"/>
                  </a:ext>
                </a:extLst>
              </a:tr>
              <a:tr h="3376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wire-regfile-ALU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Register file to input of ALU)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638800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ALU-OP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(time to perform ALU operation)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7885654"/>
                  </a:ext>
                </a:extLst>
              </a:tr>
              <a:tr h="3376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wire-ALU-regfile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ALU output to Register file)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7925372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regfile-write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(time for writing into a Register file)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7865739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1268872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9986118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1850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769678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A7EA4BBD-F7AF-BF4D-95CB-DCFCF5A807FA}"/>
              </a:ext>
            </a:extLst>
          </p:cNvPr>
          <p:cNvGrpSpPr/>
          <p:nvPr/>
        </p:nvGrpSpPr>
        <p:grpSpPr>
          <a:xfrm>
            <a:off x="1525749" y="1781910"/>
            <a:ext cx="1982833" cy="5022889"/>
            <a:chOff x="717292" y="2087998"/>
            <a:chExt cx="4029462" cy="4176470"/>
          </a:xfrm>
        </p:grpSpPr>
        <p:sp>
          <p:nvSpPr>
            <p:cNvPr id="7" name="Rectangle 37">
              <a:extLst>
                <a:ext uri="{FF2B5EF4-FFF2-40B4-BE49-F238E27FC236}">
                  <a16:creationId xmlns:a16="http://schemas.microsoft.com/office/drawing/2014/main" id="{681E30AC-9201-0B43-8BF5-1F836C779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505" y="2087998"/>
              <a:ext cx="387350" cy="2413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PC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38">
              <a:extLst>
                <a:ext uri="{FF2B5EF4-FFF2-40B4-BE49-F238E27FC236}">
                  <a16:creationId xmlns:a16="http://schemas.microsoft.com/office/drawing/2014/main" id="{443A4AEA-8C78-D140-8C69-58CAB06DD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705" y="2437248"/>
              <a:ext cx="763588" cy="96678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endPara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Memory</a:t>
              </a:r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Line 41">
              <a:extLst>
                <a:ext uri="{FF2B5EF4-FFF2-40B4-BE49-F238E27FC236}">
                  <a16:creationId xmlns:a16="http://schemas.microsoft.com/office/drawing/2014/main" id="{C20D0D3E-FC97-B441-B0DB-4CD0328E9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755" y="3404036"/>
              <a:ext cx="0" cy="3841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42">
              <a:extLst>
                <a:ext uri="{FF2B5EF4-FFF2-40B4-BE49-F238E27FC236}">
                  <a16:creationId xmlns:a16="http://schemas.microsoft.com/office/drawing/2014/main" id="{F8950C7A-35E7-5D4C-BF6F-507DBD92B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855" y="2208648"/>
              <a:ext cx="2841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43">
              <a:extLst>
                <a:ext uri="{FF2B5EF4-FFF2-40B4-BE49-F238E27FC236}">
                  <a16:creationId xmlns:a16="http://schemas.microsoft.com/office/drawing/2014/main" id="{93DD0C67-B9B7-0C48-BC14-94BAA46B7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4018" y="2208648"/>
              <a:ext cx="0" cy="228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4">
              <a:extLst>
                <a:ext uri="{FF2B5EF4-FFF2-40B4-BE49-F238E27FC236}">
                  <a16:creationId xmlns:a16="http://schemas.microsoft.com/office/drawing/2014/main" id="{8FE916F7-8AA9-9342-8665-C4FA33D53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018" y="3788211"/>
              <a:ext cx="385762" cy="2413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IR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45">
              <a:extLst>
                <a:ext uri="{FF2B5EF4-FFF2-40B4-BE49-F238E27FC236}">
                  <a16:creationId xmlns:a16="http://schemas.microsoft.com/office/drawing/2014/main" id="{90E0F65D-FDA2-9F40-9F88-E10974A27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518" y="3415148"/>
              <a:ext cx="1014412" cy="965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endPara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Register-file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ine 46">
              <a:extLst>
                <a:ext uri="{FF2B5EF4-FFF2-40B4-BE49-F238E27FC236}">
                  <a16:creationId xmlns:a16="http://schemas.microsoft.com/office/drawing/2014/main" id="{8415FC28-FC82-E740-A30B-C77BC09CE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130" y="3897748"/>
              <a:ext cx="433388" cy="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47">
              <a:extLst>
                <a:ext uri="{FF2B5EF4-FFF2-40B4-BE49-F238E27FC236}">
                  <a16:creationId xmlns:a16="http://schemas.microsoft.com/office/drawing/2014/main" id="{978B5535-28B8-EC4D-AF19-A444B04C1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818" y="4380348"/>
              <a:ext cx="0" cy="434975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6A39BA54-BA4C-3D4A-AE8F-049D126F0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2630" y="4380348"/>
              <a:ext cx="0" cy="434975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55E611A1-3305-D249-BB08-7A14B27B7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2118" y="2691248"/>
              <a:ext cx="0" cy="72390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 type="triangle" w="med" len="med"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729529FC-E474-364C-8A3B-0827175FB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355" y="4803112"/>
              <a:ext cx="144463" cy="723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49A71205-EE6F-2A43-815D-D3B2A17053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0255" y="4803112"/>
              <a:ext cx="146050" cy="723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F458C263-425E-1E4C-8B46-7C2E82902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1330" y="4803112"/>
              <a:ext cx="47625" cy="1936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DE18761C-A780-F942-97C4-95BF6DD49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118" y="4803112"/>
              <a:ext cx="49212" cy="1936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D493F22D-14CC-DC47-ADB3-B1912C540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355" y="4803112"/>
              <a:ext cx="3857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BA1E6E18-FC5F-6A4F-B4AA-60FC3B71F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8955" y="4803112"/>
              <a:ext cx="38735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56">
              <a:extLst>
                <a:ext uri="{FF2B5EF4-FFF2-40B4-BE49-F238E27FC236}">
                  <a16:creationId xmlns:a16="http://schemas.microsoft.com/office/drawing/2014/main" id="{6FBD7300-E0B2-5146-9D91-D4E1CBD7B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4505" y="5539223"/>
              <a:ext cx="0" cy="204788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57">
              <a:extLst>
                <a:ext uri="{FF2B5EF4-FFF2-40B4-BE49-F238E27FC236}">
                  <a16:creationId xmlns:a16="http://schemas.microsoft.com/office/drawing/2014/main" id="{3B24474F-DD67-8A4E-9746-7506E116F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4505" y="5726548"/>
              <a:ext cx="1250950" cy="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58">
              <a:extLst>
                <a:ext uri="{FF2B5EF4-FFF2-40B4-BE49-F238E27FC236}">
                  <a16:creationId xmlns:a16="http://schemas.microsoft.com/office/drawing/2014/main" id="{14E69203-A41D-364F-9468-1BFFF5229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818" y="5527012"/>
              <a:ext cx="5794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59">
              <a:extLst>
                <a:ext uri="{FF2B5EF4-FFF2-40B4-BE49-F238E27FC236}">
                  <a16:creationId xmlns:a16="http://schemas.microsoft.com/office/drawing/2014/main" id="{F78249DF-BC6D-7545-A894-A2206B3AF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118" y="2691248"/>
              <a:ext cx="1303337" cy="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Text Box 60">
              <a:extLst>
                <a:ext uri="{FF2B5EF4-FFF2-40B4-BE49-F238E27FC236}">
                  <a16:creationId xmlns:a16="http://schemas.microsoft.com/office/drawing/2014/main" id="{4616054E-8DE9-974F-B679-4CC8D4FC6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130" y="5068225"/>
              <a:ext cx="460375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607" tIns="28804" rIns="57607" bIns="28804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ALU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61">
              <a:extLst>
                <a:ext uri="{FF2B5EF4-FFF2-40B4-BE49-F238E27FC236}">
                  <a16:creationId xmlns:a16="http://schemas.microsoft.com/office/drawing/2014/main" id="{A854A105-4F0D-C547-9A35-97A222E440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5455" y="2691248"/>
              <a:ext cx="1588" cy="304165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6FCAE9BB-C9FF-FE45-AAE5-7D7D2E1723DF}"/>
                </a:ext>
              </a:extLst>
            </p:cNvPr>
            <p:cNvSpPr/>
            <p:nvPr/>
          </p:nvSpPr>
          <p:spPr>
            <a:xfrm>
              <a:off x="717292" y="2437248"/>
              <a:ext cx="470355" cy="1592263"/>
            </a:xfrm>
            <a:prstGeom prst="leftBrac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DB70E728-0061-EB4E-9E5A-70815B14F62D}"/>
                </a:ext>
              </a:extLst>
            </p:cNvPr>
            <p:cNvSpPr/>
            <p:nvPr/>
          </p:nvSpPr>
          <p:spPr>
            <a:xfrm>
              <a:off x="1836783" y="4029511"/>
              <a:ext cx="470355" cy="1697037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F1DE07F-35BE-634D-A85D-28F87F05DA15}"/>
                </a:ext>
              </a:extLst>
            </p:cNvPr>
            <p:cNvSpPr/>
            <p:nvPr/>
          </p:nvSpPr>
          <p:spPr>
            <a:xfrm rot="10800000">
              <a:off x="4276399" y="2691248"/>
              <a:ext cx="470355" cy="3052762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D0B24AE7-3034-0343-9158-B6957846F611}"/>
                </a:ext>
              </a:extLst>
            </p:cNvPr>
            <p:cNvSpPr/>
            <p:nvPr/>
          </p:nvSpPr>
          <p:spPr>
            <a:xfrm rot="16200000">
              <a:off x="3324011" y="5376829"/>
              <a:ext cx="470355" cy="1304924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FB08A244-D264-9D4C-B4B1-033E6B678DC0}"/>
                </a:ext>
              </a:extLst>
            </p:cNvPr>
            <p:cNvSpPr/>
            <p:nvPr/>
          </p:nvSpPr>
          <p:spPr>
            <a:xfrm rot="5400000">
              <a:off x="3299403" y="1734737"/>
              <a:ext cx="470355" cy="1304925"/>
            </a:xfrm>
            <a:prstGeom prst="leftBrace">
              <a:avLst>
                <a:gd name="adj1" fmla="val 20833"/>
                <a:gd name="adj2" fmla="val 50000"/>
              </a:avLst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96A09B69-12CB-AA4E-A5A9-CA11E36E1AF8}"/>
                </a:ext>
              </a:extLst>
            </p:cNvPr>
            <p:cNvSpPr/>
            <p:nvPr/>
          </p:nvSpPr>
          <p:spPr>
            <a:xfrm>
              <a:off x="2331299" y="2691248"/>
              <a:ext cx="470355" cy="693738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BD75BE-BE5D-6A4B-A68A-F0F33686FDB8}"/>
              </a:ext>
            </a:extLst>
          </p:cNvPr>
          <p:cNvCxnSpPr/>
          <p:nvPr/>
        </p:nvCxnSpPr>
        <p:spPr>
          <a:xfrm>
            <a:off x="6459415" y="6157862"/>
            <a:ext cx="586154" cy="348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855BB6-6041-B24C-B62B-32625DD12486}"/>
              </a:ext>
            </a:extLst>
          </p:cNvPr>
          <p:cNvCxnSpPr>
            <a:cxnSpLocks/>
          </p:cNvCxnSpPr>
          <p:nvPr/>
        </p:nvCxnSpPr>
        <p:spPr>
          <a:xfrm>
            <a:off x="7197969" y="6110970"/>
            <a:ext cx="0" cy="31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25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terminology!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379" y="1804369"/>
            <a:ext cx="7364872" cy="48155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blithely presumed the </a:t>
            </a:r>
            <a:r>
              <a:rPr lang="en-US" b="1" dirty="0"/>
              <a:t>architecture</a:t>
            </a:r>
            <a:r>
              <a:rPr lang="en-US" dirty="0"/>
              <a:t> and </a:t>
            </a:r>
            <a:r>
              <a:rPr lang="en-US" b="1" dirty="0"/>
              <a:t>organization</a:t>
            </a:r>
            <a:r>
              <a:rPr lang="en-US" dirty="0"/>
              <a:t> terms meant the same thing they've meant for 45 years since I took this course in about 1975.</a:t>
            </a:r>
          </a:p>
          <a:p>
            <a:r>
              <a:rPr lang="en-US" dirty="0"/>
              <a:t>Then I asked "the Google" what it thought.  </a:t>
            </a:r>
          </a:p>
          <a:p>
            <a:r>
              <a:rPr lang="en-US" dirty="0"/>
              <a:t>To my surprise, the first three postings I saw (</a:t>
            </a:r>
            <a:r>
              <a:rPr lang="en-US" dirty="0" err="1"/>
              <a:t>quora</a:t>
            </a:r>
            <a:r>
              <a:rPr lang="en-US" dirty="0"/>
              <a:t>, </a:t>
            </a:r>
            <a:r>
              <a:rPr lang="en-US" dirty="0" err="1"/>
              <a:t>stackoverflow</a:t>
            </a:r>
            <a:r>
              <a:rPr lang="en-US" dirty="0"/>
              <a:t>, </a:t>
            </a:r>
            <a:r>
              <a:rPr lang="en-US" dirty="0" err="1"/>
              <a:t>javatpoint</a:t>
            </a:r>
            <a:r>
              <a:rPr lang="en-US" dirty="0"/>
              <a:t>) had the definitions reversed or decidedly muddied.  Did I fall into an alternate universe?  How could it be allowed on the Internet if it's not true?</a:t>
            </a:r>
          </a:p>
          <a:p>
            <a:r>
              <a:rPr lang="en-US" dirty="0"/>
              <a:t>Then I looked at several academic sites which all confirmed the definition I learned 45 years ago!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4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C9CFED-5941-164F-909C-C1CF52BA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Clock Minimums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AF3136-B8D9-3B41-A62C-4EDC28F1E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039744"/>
              </p:ext>
            </p:extLst>
          </p:nvPr>
        </p:nvGraphicFramePr>
        <p:xfrm>
          <a:off x="3508581" y="1969478"/>
          <a:ext cx="7026068" cy="4686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764">
                  <a:extLst>
                    <a:ext uri="{9D8B030D-6E8A-4147-A177-3AD203B41FA5}">
                      <a16:colId xmlns:a16="http://schemas.microsoft.com/office/drawing/2014/main" val="1420161335"/>
                    </a:ext>
                  </a:extLst>
                </a:gridCol>
                <a:gridCol w="640534">
                  <a:extLst>
                    <a:ext uri="{9D8B030D-6E8A-4147-A177-3AD203B41FA5}">
                      <a16:colId xmlns:a16="http://schemas.microsoft.com/office/drawing/2014/main" val="1291571907"/>
                    </a:ext>
                  </a:extLst>
                </a:gridCol>
                <a:gridCol w="826339">
                  <a:extLst>
                    <a:ext uri="{9D8B030D-6E8A-4147-A177-3AD203B41FA5}">
                      <a16:colId xmlns:a16="http://schemas.microsoft.com/office/drawing/2014/main" val="1420011721"/>
                    </a:ext>
                  </a:extLst>
                </a:gridCol>
                <a:gridCol w="756508">
                  <a:extLst>
                    <a:ext uri="{9D8B030D-6E8A-4147-A177-3AD203B41FA5}">
                      <a16:colId xmlns:a16="http://schemas.microsoft.com/office/drawing/2014/main" val="3927992228"/>
                    </a:ext>
                  </a:extLst>
                </a:gridCol>
                <a:gridCol w="768147">
                  <a:extLst>
                    <a:ext uri="{9D8B030D-6E8A-4147-A177-3AD203B41FA5}">
                      <a16:colId xmlns:a16="http://schemas.microsoft.com/office/drawing/2014/main" val="1512811042"/>
                    </a:ext>
                  </a:extLst>
                </a:gridCol>
                <a:gridCol w="3114776">
                  <a:extLst>
                    <a:ext uri="{9D8B030D-6E8A-4147-A177-3AD203B41FA5}">
                      <a16:colId xmlns:a16="http://schemas.microsoft.com/office/drawing/2014/main" val="1409552151"/>
                    </a:ext>
                  </a:extLst>
                </a:gridCol>
              </a:tblGrid>
              <a:tr h="50213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Delay (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Green bracket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Blue bracket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Blue brackets 2-5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1298911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r-ouput-stable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(PC output stable)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0114048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wire-PC-Addr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PC to Addr of Memory)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6989175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mem-read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(Memory read)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8207862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wire-Dout-IR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Dout of Memory to IR)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4226120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r-setup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(setup time for IR)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6217872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r-hold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(hold time for IR)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1103616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wire-IR-regfile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IR to Register file)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3214364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regfile-read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(Register file read)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013847"/>
                  </a:ext>
                </a:extLst>
              </a:tr>
              <a:tr h="3376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wire-regfile-ALU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Register file to input of ALU)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638800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ALU-OP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(time to perform ALU operation)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7885654"/>
                  </a:ext>
                </a:extLst>
              </a:tr>
              <a:tr h="3376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wire-ALU-regfile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(wire delay from ALU output to Register file)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7925372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regfile-write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(time for writing into a Register file)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7865739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1268872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9986118"/>
                  </a:ext>
                </a:extLst>
              </a:tr>
              <a:tr h="26563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1870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769678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A7EA4BBD-F7AF-BF4D-95CB-DCFCF5A807FA}"/>
              </a:ext>
            </a:extLst>
          </p:cNvPr>
          <p:cNvGrpSpPr/>
          <p:nvPr/>
        </p:nvGrpSpPr>
        <p:grpSpPr>
          <a:xfrm>
            <a:off x="1525749" y="1781910"/>
            <a:ext cx="1982833" cy="5022889"/>
            <a:chOff x="717292" y="2087998"/>
            <a:chExt cx="4029462" cy="4176470"/>
          </a:xfrm>
        </p:grpSpPr>
        <p:sp>
          <p:nvSpPr>
            <p:cNvPr id="7" name="Rectangle 37">
              <a:extLst>
                <a:ext uri="{FF2B5EF4-FFF2-40B4-BE49-F238E27FC236}">
                  <a16:creationId xmlns:a16="http://schemas.microsoft.com/office/drawing/2014/main" id="{681E30AC-9201-0B43-8BF5-1F836C779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505" y="2087998"/>
              <a:ext cx="387350" cy="2413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PC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38">
              <a:extLst>
                <a:ext uri="{FF2B5EF4-FFF2-40B4-BE49-F238E27FC236}">
                  <a16:creationId xmlns:a16="http://schemas.microsoft.com/office/drawing/2014/main" id="{443A4AEA-8C78-D140-8C69-58CAB06DD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705" y="2437248"/>
              <a:ext cx="763588" cy="96678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endPara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Memory</a:t>
              </a:r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Line 41">
              <a:extLst>
                <a:ext uri="{FF2B5EF4-FFF2-40B4-BE49-F238E27FC236}">
                  <a16:creationId xmlns:a16="http://schemas.microsoft.com/office/drawing/2014/main" id="{C20D0D3E-FC97-B441-B0DB-4CD0328E9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755" y="3404036"/>
              <a:ext cx="0" cy="3841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42">
              <a:extLst>
                <a:ext uri="{FF2B5EF4-FFF2-40B4-BE49-F238E27FC236}">
                  <a16:creationId xmlns:a16="http://schemas.microsoft.com/office/drawing/2014/main" id="{F8950C7A-35E7-5D4C-BF6F-507DBD92B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855" y="2208648"/>
              <a:ext cx="2841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43">
              <a:extLst>
                <a:ext uri="{FF2B5EF4-FFF2-40B4-BE49-F238E27FC236}">
                  <a16:creationId xmlns:a16="http://schemas.microsoft.com/office/drawing/2014/main" id="{93DD0C67-B9B7-0C48-BC14-94BAA46B7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4018" y="2208648"/>
              <a:ext cx="0" cy="228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4">
              <a:extLst>
                <a:ext uri="{FF2B5EF4-FFF2-40B4-BE49-F238E27FC236}">
                  <a16:creationId xmlns:a16="http://schemas.microsoft.com/office/drawing/2014/main" id="{8FE916F7-8AA9-9342-8665-C4FA33D53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018" y="3788211"/>
              <a:ext cx="385762" cy="2413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IR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45">
              <a:extLst>
                <a:ext uri="{FF2B5EF4-FFF2-40B4-BE49-F238E27FC236}">
                  <a16:creationId xmlns:a16="http://schemas.microsoft.com/office/drawing/2014/main" id="{90E0F65D-FDA2-9F40-9F88-E10974A27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518" y="3415148"/>
              <a:ext cx="1014412" cy="965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57607" tIns="28804" rIns="57607" bIns="2880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endPara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Register-file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ine 46">
              <a:extLst>
                <a:ext uri="{FF2B5EF4-FFF2-40B4-BE49-F238E27FC236}">
                  <a16:creationId xmlns:a16="http://schemas.microsoft.com/office/drawing/2014/main" id="{8415FC28-FC82-E740-A30B-C77BC09CE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130" y="3897748"/>
              <a:ext cx="433388" cy="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47">
              <a:extLst>
                <a:ext uri="{FF2B5EF4-FFF2-40B4-BE49-F238E27FC236}">
                  <a16:creationId xmlns:a16="http://schemas.microsoft.com/office/drawing/2014/main" id="{978B5535-28B8-EC4D-AF19-A444B04C1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818" y="4380348"/>
              <a:ext cx="0" cy="434975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6A39BA54-BA4C-3D4A-AE8F-049D126F0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2630" y="4380348"/>
              <a:ext cx="0" cy="434975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55E611A1-3305-D249-BB08-7A14B27B7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2118" y="2691248"/>
              <a:ext cx="0" cy="72390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 type="triangle" w="med" len="med"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729529FC-E474-364C-8A3B-0827175FB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355" y="4803112"/>
              <a:ext cx="144463" cy="723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49A71205-EE6F-2A43-815D-D3B2A17053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0255" y="4803112"/>
              <a:ext cx="146050" cy="723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F458C263-425E-1E4C-8B46-7C2E82902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1330" y="4803112"/>
              <a:ext cx="47625" cy="1936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DE18761C-A780-F942-97C4-95BF6DD49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118" y="4803112"/>
              <a:ext cx="49212" cy="1936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D493F22D-14CC-DC47-ADB3-B1912C540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355" y="4803112"/>
              <a:ext cx="3857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BA1E6E18-FC5F-6A4F-B4AA-60FC3B71F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8955" y="4803112"/>
              <a:ext cx="38735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56">
              <a:extLst>
                <a:ext uri="{FF2B5EF4-FFF2-40B4-BE49-F238E27FC236}">
                  <a16:creationId xmlns:a16="http://schemas.microsoft.com/office/drawing/2014/main" id="{6FBD7300-E0B2-5146-9D91-D4E1CBD7B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4505" y="5539223"/>
              <a:ext cx="0" cy="204788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57">
              <a:extLst>
                <a:ext uri="{FF2B5EF4-FFF2-40B4-BE49-F238E27FC236}">
                  <a16:creationId xmlns:a16="http://schemas.microsoft.com/office/drawing/2014/main" id="{3B24474F-DD67-8A4E-9746-7506E116F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4505" y="5726548"/>
              <a:ext cx="1250950" cy="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58">
              <a:extLst>
                <a:ext uri="{FF2B5EF4-FFF2-40B4-BE49-F238E27FC236}">
                  <a16:creationId xmlns:a16="http://schemas.microsoft.com/office/drawing/2014/main" id="{14E69203-A41D-364F-9468-1BFFF5229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818" y="5527012"/>
              <a:ext cx="5794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59">
              <a:extLst>
                <a:ext uri="{FF2B5EF4-FFF2-40B4-BE49-F238E27FC236}">
                  <a16:creationId xmlns:a16="http://schemas.microsoft.com/office/drawing/2014/main" id="{F78249DF-BC6D-7545-A894-A2206B3AF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118" y="2691248"/>
              <a:ext cx="1303337" cy="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Text Box 60">
              <a:extLst>
                <a:ext uri="{FF2B5EF4-FFF2-40B4-BE49-F238E27FC236}">
                  <a16:creationId xmlns:a16="http://schemas.microsoft.com/office/drawing/2014/main" id="{4616054E-8DE9-974F-B679-4CC8D4FC6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130" y="5068225"/>
              <a:ext cx="460375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607" tIns="28804" rIns="57607" bIns="28804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ALU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61">
              <a:extLst>
                <a:ext uri="{FF2B5EF4-FFF2-40B4-BE49-F238E27FC236}">
                  <a16:creationId xmlns:a16="http://schemas.microsoft.com/office/drawing/2014/main" id="{A854A105-4F0D-C547-9A35-97A222E440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5455" y="2691248"/>
              <a:ext cx="1588" cy="3041650"/>
            </a:xfrm>
            <a:prstGeom prst="line">
              <a:avLst/>
            </a:prstGeom>
            <a:noFill/>
            <a:ln w="38100">
              <a:solidFill>
                <a:srgbClr val="C0504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6FCAE9BB-C9FF-FE45-AAE5-7D7D2E1723DF}"/>
                </a:ext>
              </a:extLst>
            </p:cNvPr>
            <p:cNvSpPr/>
            <p:nvPr/>
          </p:nvSpPr>
          <p:spPr>
            <a:xfrm>
              <a:off x="717292" y="2437248"/>
              <a:ext cx="470355" cy="1592263"/>
            </a:xfrm>
            <a:prstGeom prst="leftBrac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DB70E728-0061-EB4E-9E5A-70815B14F62D}"/>
                </a:ext>
              </a:extLst>
            </p:cNvPr>
            <p:cNvSpPr/>
            <p:nvPr/>
          </p:nvSpPr>
          <p:spPr>
            <a:xfrm>
              <a:off x="1836783" y="4029511"/>
              <a:ext cx="470355" cy="1697037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F1DE07F-35BE-634D-A85D-28F87F05DA15}"/>
                </a:ext>
              </a:extLst>
            </p:cNvPr>
            <p:cNvSpPr/>
            <p:nvPr/>
          </p:nvSpPr>
          <p:spPr>
            <a:xfrm rot="10800000">
              <a:off x="4276399" y="2691248"/>
              <a:ext cx="470355" cy="3052762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D0B24AE7-3034-0343-9158-B6957846F611}"/>
                </a:ext>
              </a:extLst>
            </p:cNvPr>
            <p:cNvSpPr/>
            <p:nvPr/>
          </p:nvSpPr>
          <p:spPr>
            <a:xfrm rot="16200000">
              <a:off x="3324011" y="5376829"/>
              <a:ext cx="470355" cy="1304924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FB08A244-D264-9D4C-B4B1-033E6B678DC0}"/>
                </a:ext>
              </a:extLst>
            </p:cNvPr>
            <p:cNvSpPr/>
            <p:nvPr/>
          </p:nvSpPr>
          <p:spPr>
            <a:xfrm rot="5400000">
              <a:off x="3299403" y="1734737"/>
              <a:ext cx="470355" cy="1304925"/>
            </a:xfrm>
            <a:prstGeom prst="leftBrace">
              <a:avLst>
                <a:gd name="adj1" fmla="val 20833"/>
                <a:gd name="adj2" fmla="val 50000"/>
              </a:avLst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96A09B69-12CB-AA4E-A5A9-CA11E36E1AF8}"/>
                </a:ext>
              </a:extLst>
            </p:cNvPr>
            <p:cNvSpPr/>
            <p:nvPr/>
          </p:nvSpPr>
          <p:spPr>
            <a:xfrm>
              <a:off x="2331299" y="2691248"/>
              <a:ext cx="470355" cy="693738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BD75BE-BE5D-6A4B-A68A-F0F33686FDB8}"/>
              </a:ext>
            </a:extLst>
          </p:cNvPr>
          <p:cNvCxnSpPr/>
          <p:nvPr/>
        </p:nvCxnSpPr>
        <p:spPr>
          <a:xfrm>
            <a:off x="6459415" y="6157862"/>
            <a:ext cx="586154" cy="348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855BB6-6041-B24C-B62B-32625DD12486}"/>
              </a:ext>
            </a:extLst>
          </p:cNvPr>
          <p:cNvCxnSpPr>
            <a:cxnSpLocks/>
          </p:cNvCxnSpPr>
          <p:nvPr/>
        </p:nvCxnSpPr>
        <p:spPr>
          <a:xfrm>
            <a:off x="7197969" y="6110970"/>
            <a:ext cx="0" cy="31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08DB006D-8D4F-B64F-93E9-12A5EBDC38EC}"/>
              </a:ext>
            </a:extLst>
          </p:cNvPr>
          <p:cNvSpPr/>
          <p:nvPr/>
        </p:nvSpPr>
        <p:spPr>
          <a:xfrm>
            <a:off x="3771897" y="6028032"/>
            <a:ext cx="1547446" cy="712666"/>
          </a:xfrm>
          <a:prstGeom prst="wedgeRoundRectCallout">
            <a:avLst>
              <a:gd name="adj1" fmla="val 60228"/>
              <a:gd name="adj2" fmla="val -4277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Clock must be &gt;=2040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5727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What Other Connections Do We Need?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0478" y="2329299"/>
            <a:ext cx="4539067" cy="38043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dirty="0">
                <a:latin typeface="Arial" charset="0"/>
                <a:cs typeface="Arial" charset="0"/>
              </a:rPr>
              <a:t>R-type instructions (add, </a:t>
            </a:r>
            <a:r>
              <a:rPr lang="en-US" dirty="0" err="1">
                <a:latin typeface="Arial" charset="0"/>
                <a:cs typeface="Arial" charset="0"/>
              </a:rPr>
              <a:t>nand</a:t>
            </a:r>
            <a:r>
              <a:rPr lang="en-US" dirty="0">
                <a:latin typeface="Arial" charset="0"/>
                <a:cs typeface="Arial" charset="0"/>
              </a:rPr>
              <a:t>):</a:t>
            </a:r>
          </a:p>
          <a:p>
            <a:pPr lvl="1">
              <a:lnSpc>
                <a:spcPct val="80000"/>
              </a:lnSpc>
              <a:spcBef>
                <a:spcPts val="500"/>
              </a:spcBef>
            </a:pPr>
            <a:r>
              <a:rPr lang="en-US" dirty="0" err="1">
                <a:latin typeface="Arial" charset="0"/>
                <a:cs typeface="Arial" charset="0"/>
              </a:rPr>
              <a:t>Opcode</a:t>
            </a:r>
            <a:r>
              <a:rPr lang="en-US" dirty="0">
                <a:latin typeface="Arial" charset="0"/>
                <a:cs typeface="Arial" charset="0"/>
              </a:rPr>
              <a:t>, x, y, z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dirty="0">
                <a:latin typeface="Arial" charset="0"/>
                <a:cs typeface="Arial" charset="0"/>
              </a:rPr>
              <a:t>I-type instructions (</a:t>
            </a:r>
            <a:r>
              <a:rPr lang="en-US" dirty="0" err="1">
                <a:latin typeface="Arial" charset="0"/>
                <a:cs typeface="Arial" charset="0"/>
              </a:rPr>
              <a:t>addi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 err="1">
                <a:latin typeface="Arial" charset="0"/>
                <a:cs typeface="Arial" charset="0"/>
              </a:rPr>
              <a:t>lw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 err="1">
                <a:latin typeface="Arial" charset="0"/>
                <a:cs typeface="Arial" charset="0"/>
              </a:rPr>
              <a:t>sw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 err="1">
                <a:latin typeface="Arial" charset="0"/>
                <a:cs typeface="Arial" charset="0"/>
              </a:rPr>
              <a:t>beq</a:t>
            </a:r>
            <a:r>
              <a:rPr lang="en-US" dirty="0">
                <a:latin typeface="Arial" charset="0"/>
                <a:cs typeface="Arial" charset="0"/>
              </a:rPr>
              <a:t>):</a:t>
            </a:r>
          </a:p>
          <a:p>
            <a:pPr lvl="1">
              <a:lnSpc>
                <a:spcPct val="80000"/>
              </a:lnSpc>
              <a:spcBef>
                <a:spcPts val="500"/>
              </a:spcBef>
            </a:pPr>
            <a:r>
              <a:rPr lang="en-US" dirty="0" err="1">
                <a:latin typeface="Arial" charset="0"/>
                <a:cs typeface="Arial" charset="0"/>
              </a:rPr>
              <a:t>Opcode</a:t>
            </a:r>
            <a:r>
              <a:rPr lang="en-US" dirty="0">
                <a:latin typeface="Arial" charset="0"/>
                <a:cs typeface="Arial" charset="0"/>
              </a:rPr>
              <a:t>, x, y, offset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fr-FR" dirty="0">
                <a:latin typeface="Arial" charset="0"/>
                <a:cs typeface="Arial" charset="0"/>
              </a:rPr>
              <a:t>J-type instructions (</a:t>
            </a:r>
            <a:r>
              <a:rPr lang="fr-FR" dirty="0" err="1">
                <a:latin typeface="Arial" charset="0"/>
                <a:cs typeface="Arial" charset="0"/>
              </a:rPr>
              <a:t>jalr</a:t>
            </a:r>
            <a:r>
              <a:rPr lang="fr-FR" dirty="0">
                <a:latin typeface="Arial" charset="0"/>
                <a:cs typeface="Arial" charset="0"/>
              </a:rPr>
              <a:t>):</a:t>
            </a:r>
          </a:p>
          <a:p>
            <a:pPr lvl="1">
              <a:lnSpc>
                <a:spcPct val="80000"/>
              </a:lnSpc>
              <a:spcBef>
                <a:spcPts val="500"/>
              </a:spcBef>
            </a:pPr>
            <a:r>
              <a:rPr lang="fr-FR" dirty="0" err="1">
                <a:latin typeface="Arial" charset="0"/>
                <a:cs typeface="Arial" charset="0"/>
              </a:rPr>
              <a:t>Opcode</a:t>
            </a:r>
            <a:r>
              <a:rPr lang="fr-FR" dirty="0">
                <a:latin typeface="Arial" charset="0"/>
                <a:cs typeface="Arial" charset="0"/>
              </a:rPr>
              <a:t>, x, y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fr-FR" dirty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dirty="0">
                <a:latin typeface="Arial" charset="0"/>
                <a:cs typeface="Arial" charset="0"/>
              </a:rPr>
              <a:t>O-type instructions (halt):</a:t>
            </a:r>
          </a:p>
          <a:p>
            <a:pPr lvl="1">
              <a:lnSpc>
                <a:spcPct val="80000"/>
              </a:lnSpc>
              <a:spcBef>
                <a:spcPts val="500"/>
              </a:spcBef>
            </a:pPr>
            <a:r>
              <a:rPr lang="en-US" dirty="0" err="1">
                <a:latin typeface="Arial" charset="0"/>
                <a:cs typeface="Arial" charset="0"/>
              </a:rPr>
              <a:t>Opcode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</a:pP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-9762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2426505" y="2087998"/>
            <a:ext cx="387350" cy="2413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PC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2883705" y="2437248"/>
            <a:ext cx="763588" cy="966788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endParaRPr lang="en-US" sz="11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1000"/>
              </a:spcAft>
            </a:pPr>
            <a:endParaRPr lang="en-US" sz="11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US" sz="1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Memory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2985305" y="2437249"/>
            <a:ext cx="628650" cy="174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D</a:t>
            </a:r>
            <a:r>
              <a:rPr lang="en-US" sz="80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</a:t>
            </a:r>
            <a:endParaRPr lang="en-US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3164694" y="3210362"/>
            <a:ext cx="319087" cy="174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800" baseline="-25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out</a:t>
            </a:r>
            <a:endParaRPr lang="en-US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>
            <a:off x="3283755" y="3404037"/>
            <a:ext cx="0" cy="3841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>
            <a:off x="2813856" y="2208648"/>
            <a:ext cx="2841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Line 43"/>
          <p:cNvSpPr>
            <a:spLocks noChangeShapeType="1"/>
          </p:cNvSpPr>
          <p:nvPr/>
        </p:nvSpPr>
        <p:spPr bwMode="auto">
          <a:xfrm>
            <a:off x="3098018" y="2208648"/>
            <a:ext cx="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3098018" y="3788211"/>
            <a:ext cx="385762" cy="2413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IR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3923518" y="3415148"/>
            <a:ext cx="1014412" cy="965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57607" tIns="28804" rIns="57607" bIns="28804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endParaRPr lang="en-US" sz="1100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1000"/>
              </a:spcAft>
            </a:pPr>
            <a:endParaRPr lang="en-US" sz="1100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Register-file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>
            <a:off x="3490130" y="3897748"/>
            <a:ext cx="433388" cy="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>
            <a:off x="4164818" y="4380349"/>
            <a:ext cx="0" cy="434975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>
            <a:off x="4696630" y="4380349"/>
            <a:ext cx="0" cy="434975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auto">
          <a:xfrm flipV="1">
            <a:off x="4406118" y="2691248"/>
            <a:ext cx="0" cy="72390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 type="triangle" w="med" len="med"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auto">
          <a:xfrm>
            <a:off x="4020356" y="4803112"/>
            <a:ext cx="144463" cy="723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auto">
          <a:xfrm flipH="1">
            <a:off x="4744255" y="4803112"/>
            <a:ext cx="146050" cy="723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4" name="Line 52"/>
          <p:cNvSpPr>
            <a:spLocks noChangeShapeType="1"/>
          </p:cNvSpPr>
          <p:nvPr/>
        </p:nvSpPr>
        <p:spPr bwMode="auto">
          <a:xfrm flipH="1">
            <a:off x="4455331" y="4803113"/>
            <a:ext cx="47625" cy="193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auto">
          <a:xfrm>
            <a:off x="4406118" y="4803113"/>
            <a:ext cx="49212" cy="193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auto">
          <a:xfrm>
            <a:off x="4020356" y="4803112"/>
            <a:ext cx="3857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7" name="Line 55"/>
          <p:cNvSpPr>
            <a:spLocks noChangeShapeType="1"/>
          </p:cNvSpPr>
          <p:nvPr/>
        </p:nvSpPr>
        <p:spPr bwMode="auto">
          <a:xfrm>
            <a:off x="4502955" y="4803112"/>
            <a:ext cx="3873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8" name="Line 56"/>
          <p:cNvSpPr>
            <a:spLocks noChangeShapeType="1"/>
          </p:cNvSpPr>
          <p:nvPr/>
        </p:nvSpPr>
        <p:spPr bwMode="auto">
          <a:xfrm flipH="1" flipV="1">
            <a:off x="4458505" y="5539223"/>
            <a:ext cx="0" cy="204788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9" name="Line 57"/>
          <p:cNvSpPr>
            <a:spLocks noChangeShapeType="1"/>
          </p:cNvSpPr>
          <p:nvPr/>
        </p:nvSpPr>
        <p:spPr bwMode="auto">
          <a:xfrm>
            <a:off x="4458505" y="5726548"/>
            <a:ext cx="1250950" cy="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0" name="Line 58"/>
          <p:cNvSpPr>
            <a:spLocks noChangeShapeType="1"/>
          </p:cNvSpPr>
          <p:nvPr/>
        </p:nvSpPr>
        <p:spPr bwMode="auto">
          <a:xfrm>
            <a:off x="4164819" y="5527012"/>
            <a:ext cx="5794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1" name="Line 59"/>
          <p:cNvSpPr>
            <a:spLocks noChangeShapeType="1"/>
          </p:cNvSpPr>
          <p:nvPr/>
        </p:nvSpPr>
        <p:spPr bwMode="auto">
          <a:xfrm>
            <a:off x="4406119" y="2691248"/>
            <a:ext cx="1303337" cy="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2" name="Text Box 60"/>
          <p:cNvSpPr txBox="1">
            <a:spLocks noChangeArrowheads="1"/>
          </p:cNvSpPr>
          <p:nvPr/>
        </p:nvSpPr>
        <p:spPr bwMode="auto">
          <a:xfrm>
            <a:off x="4252131" y="5068226"/>
            <a:ext cx="4603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7607" tIns="28804" rIns="57607" bIns="28804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ALU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33" name="Line 61"/>
          <p:cNvSpPr>
            <a:spLocks noChangeShapeType="1"/>
          </p:cNvSpPr>
          <p:nvPr/>
        </p:nvSpPr>
        <p:spPr bwMode="auto">
          <a:xfrm flipV="1">
            <a:off x="5709455" y="2691248"/>
            <a:ext cx="1588" cy="304165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Connections for Our LC-2200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to </a:t>
            </a:r>
            <a:r>
              <a:rPr lang="en-US" dirty="0" err="1"/>
              <a:t>Reg</a:t>
            </a:r>
            <a:r>
              <a:rPr lang="en-US" dirty="0"/>
              <a:t> File input for LW</a:t>
            </a:r>
          </a:p>
          <a:p>
            <a:r>
              <a:rPr lang="en-US" dirty="0" err="1"/>
              <a:t>Reg</a:t>
            </a:r>
            <a:r>
              <a:rPr lang="en-US" dirty="0"/>
              <a:t> File output to Memory for SW</a:t>
            </a:r>
          </a:p>
          <a:p>
            <a:r>
              <a:rPr lang="en-US" dirty="0"/>
              <a:t>ALU Out to PC for JALR</a:t>
            </a:r>
          </a:p>
          <a:p>
            <a:r>
              <a:rPr lang="en-US" dirty="0"/>
              <a:t>IR to ALU In to carry offset</a:t>
            </a:r>
          </a:p>
          <a:p>
            <a:r>
              <a:rPr lang="en-US" dirty="0"/>
              <a:t>In other words, lots more wires</a:t>
            </a:r>
          </a:p>
          <a:p>
            <a:r>
              <a:rPr lang="en-US" dirty="0"/>
              <a:t>Is it possible to share some of them?</a:t>
            </a:r>
          </a:p>
        </p:txBody>
      </p:sp>
    </p:spTree>
    <p:extLst>
      <p:ext uri="{BB962C8B-B14F-4D97-AF65-F5344CB8AC3E}">
        <p14:creationId xmlns:p14="http://schemas.microsoft.com/office/powerpoint/2010/main" val="86440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Towards bus-based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principle we must make connections between circuit elements for every instruction</a:t>
            </a:r>
          </a:p>
          <a:p>
            <a:r>
              <a:rPr lang="en-US" dirty="0"/>
              <a:t>Numerous connections are expensive and take up valuable space</a:t>
            </a:r>
          </a:p>
          <a:p>
            <a:r>
              <a:rPr lang="en-US" dirty="0"/>
              <a:t>Have a set of wires that all elements can connect to and share in order to transfer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931644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2017714" y="3029336"/>
            <a:ext cx="8326437" cy="3441700"/>
            <a:chOff x="310" y="1412"/>
            <a:chExt cx="5246" cy="2168"/>
          </a:xfrm>
        </p:grpSpPr>
        <p:sp>
          <p:nvSpPr>
            <p:cNvPr id="12291" name="Text Box 3"/>
            <p:cNvSpPr txBox="1">
              <a:spLocks noChangeArrowheads="1"/>
            </p:cNvSpPr>
            <p:nvPr/>
          </p:nvSpPr>
          <p:spPr bwMode="auto">
            <a:xfrm>
              <a:off x="4575" y="2222"/>
              <a:ext cx="863" cy="446"/>
            </a:xfrm>
            <a:prstGeom prst="rect">
              <a:avLst/>
            </a:prstGeom>
            <a:solidFill>
              <a:srgbClr val="3399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/>
                <a:t>Functional</a:t>
              </a:r>
            </a:p>
            <a:p>
              <a:pPr algn="ctr"/>
              <a:r>
                <a:rPr lang="en-US" sz="2000"/>
                <a:t>Unit</a:t>
              </a:r>
            </a:p>
          </p:txBody>
        </p:sp>
        <p:grpSp>
          <p:nvGrpSpPr>
            <p:cNvPr id="12292" name="Group 4"/>
            <p:cNvGrpSpPr>
              <a:grpSpLocks/>
            </p:cNvGrpSpPr>
            <p:nvPr/>
          </p:nvGrpSpPr>
          <p:grpSpPr bwMode="auto">
            <a:xfrm>
              <a:off x="310" y="1412"/>
              <a:ext cx="5246" cy="2168"/>
              <a:chOff x="310" y="1412"/>
              <a:chExt cx="5246" cy="2168"/>
            </a:xfrm>
          </p:grpSpPr>
          <p:sp>
            <p:nvSpPr>
              <p:cNvPr id="12319" name="Line 5"/>
              <p:cNvSpPr>
                <a:spLocks noChangeShapeType="1"/>
              </p:cNvSpPr>
              <p:nvPr/>
            </p:nvSpPr>
            <p:spPr bwMode="auto">
              <a:xfrm>
                <a:off x="310" y="1448"/>
                <a:ext cx="5246" cy="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0" name="Line 6"/>
              <p:cNvSpPr>
                <a:spLocks noChangeShapeType="1"/>
              </p:cNvSpPr>
              <p:nvPr/>
            </p:nvSpPr>
            <p:spPr bwMode="auto">
              <a:xfrm>
                <a:off x="310" y="1412"/>
                <a:ext cx="0" cy="2168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1" name="Line 7"/>
              <p:cNvSpPr>
                <a:spLocks noChangeShapeType="1"/>
              </p:cNvSpPr>
              <p:nvPr/>
            </p:nvSpPr>
            <p:spPr bwMode="auto">
              <a:xfrm>
                <a:off x="310" y="3535"/>
                <a:ext cx="5246" cy="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3" name="AutoShape 8"/>
            <p:cNvSpPr>
              <a:spLocks noChangeArrowheads="1"/>
            </p:cNvSpPr>
            <p:nvPr/>
          </p:nvSpPr>
          <p:spPr bwMode="auto">
            <a:xfrm>
              <a:off x="4892" y="3050"/>
              <a:ext cx="240" cy="240"/>
            </a:xfrm>
            <a:prstGeom prst="flowChartMerg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" name="Line 9"/>
            <p:cNvSpPr>
              <a:spLocks noChangeShapeType="1"/>
            </p:cNvSpPr>
            <p:nvPr/>
          </p:nvSpPr>
          <p:spPr bwMode="auto">
            <a:xfrm>
              <a:off x="4742" y="314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Text Box 10"/>
            <p:cNvSpPr txBox="1">
              <a:spLocks noChangeArrowheads="1"/>
            </p:cNvSpPr>
            <p:nvPr/>
          </p:nvSpPr>
          <p:spPr bwMode="auto">
            <a:xfrm>
              <a:off x="4299" y="3004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/>
              <a:r>
                <a:rPr lang="en-US"/>
                <a:t>Drive</a:t>
              </a:r>
            </a:p>
          </p:txBody>
        </p:sp>
        <p:sp>
          <p:nvSpPr>
            <p:cNvPr id="12296" name="Line 11"/>
            <p:cNvSpPr>
              <a:spLocks noChangeShapeType="1"/>
            </p:cNvSpPr>
            <p:nvPr/>
          </p:nvSpPr>
          <p:spPr bwMode="auto">
            <a:xfrm>
              <a:off x="5012" y="329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Line 12"/>
            <p:cNvSpPr>
              <a:spLocks noChangeShapeType="1"/>
            </p:cNvSpPr>
            <p:nvPr/>
          </p:nvSpPr>
          <p:spPr bwMode="auto">
            <a:xfrm>
              <a:off x="5012" y="2716"/>
              <a:ext cx="0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13"/>
            <p:cNvSpPr>
              <a:spLocks noChangeShapeType="1"/>
            </p:cNvSpPr>
            <p:nvPr/>
          </p:nvSpPr>
          <p:spPr bwMode="auto">
            <a:xfrm flipV="1">
              <a:off x="4992" y="1440"/>
              <a:ext cx="11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14"/>
            <p:cNvSpPr>
              <a:spLocks noChangeShapeType="1"/>
            </p:cNvSpPr>
            <p:nvPr/>
          </p:nvSpPr>
          <p:spPr bwMode="auto">
            <a:xfrm>
              <a:off x="4368" y="2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Text Box 15"/>
            <p:cNvSpPr txBox="1">
              <a:spLocks noChangeArrowheads="1"/>
            </p:cNvSpPr>
            <p:nvPr/>
          </p:nvSpPr>
          <p:spPr bwMode="auto">
            <a:xfrm>
              <a:off x="4080" y="2431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CLK</a:t>
              </a:r>
            </a:p>
          </p:txBody>
        </p:sp>
        <p:sp>
          <p:nvSpPr>
            <p:cNvPr id="12301" name="Text Box 16"/>
            <p:cNvSpPr txBox="1">
              <a:spLocks noChangeArrowheads="1"/>
            </p:cNvSpPr>
            <p:nvPr/>
          </p:nvSpPr>
          <p:spPr bwMode="auto">
            <a:xfrm>
              <a:off x="2896" y="2222"/>
              <a:ext cx="863" cy="446"/>
            </a:xfrm>
            <a:prstGeom prst="rect">
              <a:avLst/>
            </a:prstGeom>
            <a:solidFill>
              <a:srgbClr val="3399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/>
                <a:t>Functional</a:t>
              </a:r>
            </a:p>
            <a:p>
              <a:pPr algn="ctr"/>
              <a:r>
                <a:rPr lang="en-US" sz="2000"/>
                <a:t>Unit</a:t>
              </a:r>
            </a:p>
          </p:txBody>
        </p:sp>
        <p:sp>
          <p:nvSpPr>
            <p:cNvPr id="12302" name="AutoShape 17"/>
            <p:cNvSpPr>
              <a:spLocks noChangeArrowheads="1"/>
            </p:cNvSpPr>
            <p:nvPr/>
          </p:nvSpPr>
          <p:spPr bwMode="auto">
            <a:xfrm>
              <a:off x="3212" y="3050"/>
              <a:ext cx="240" cy="240"/>
            </a:xfrm>
            <a:prstGeom prst="flowChartMerg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18"/>
            <p:cNvSpPr>
              <a:spLocks noChangeShapeType="1"/>
            </p:cNvSpPr>
            <p:nvPr/>
          </p:nvSpPr>
          <p:spPr bwMode="auto">
            <a:xfrm>
              <a:off x="3062" y="314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Text Box 19"/>
            <p:cNvSpPr txBox="1">
              <a:spLocks noChangeArrowheads="1"/>
            </p:cNvSpPr>
            <p:nvPr/>
          </p:nvSpPr>
          <p:spPr bwMode="auto">
            <a:xfrm>
              <a:off x="2617" y="3004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/>
              <a:r>
                <a:rPr lang="en-US"/>
                <a:t>Drive</a:t>
              </a:r>
            </a:p>
          </p:txBody>
        </p:sp>
        <p:sp>
          <p:nvSpPr>
            <p:cNvPr id="12305" name="Line 20"/>
            <p:cNvSpPr>
              <a:spLocks noChangeShapeType="1"/>
            </p:cNvSpPr>
            <p:nvPr/>
          </p:nvSpPr>
          <p:spPr bwMode="auto">
            <a:xfrm>
              <a:off x="3332" y="329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21"/>
            <p:cNvSpPr>
              <a:spLocks noChangeShapeType="1"/>
            </p:cNvSpPr>
            <p:nvPr/>
          </p:nvSpPr>
          <p:spPr bwMode="auto">
            <a:xfrm>
              <a:off x="3332" y="2716"/>
              <a:ext cx="0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22"/>
            <p:cNvSpPr>
              <a:spLocks noChangeShapeType="1"/>
            </p:cNvSpPr>
            <p:nvPr/>
          </p:nvSpPr>
          <p:spPr bwMode="auto">
            <a:xfrm flipV="1">
              <a:off x="3312" y="1440"/>
              <a:ext cx="11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23"/>
            <p:cNvSpPr>
              <a:spLocks noChangeShapeType="1"/>
            </p:cNvSpPr>
            <p:nvPr/>
          </p:nvSpPr>
          <p:spPr bwMode="auto">
            <a:xfrm>
              <a:off x="2688" y="2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Text Box 24"/>
            <p:cNvSpPr txBox="1">
              <a:spLocks noChangeArrowheads="1"/>
            </p:cNvSpPr>
            <p:nvPr/>
          </p:nvSpPr>
          <p:spPr bwMode="auto">
            <a:xfrm>
              <a:off x="2400" y="2431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CLK</a:t>
              </a:r>
            </a:p>
          </p:txBody>
        </p:sp>
        <p:sp>
          <p:nvSpPr>
            <p:cNvPr id="12310" name="Text Box 25"/>
            <p:cNvSpPr txBox="1">
              <a:spLocks noChangeArrowheads="1"/>
            </p:cNvSpPr>
            <p:nvPr/>
          </p:nvSpPr>
          <p:spPr bwMode="auto">
            <a:xfrm>
              <a:off x="1144" y="2222"/>
              <a:ext cx="863" cy="446"/>
            </a:xfrm>
            <a:prstGeom prst="rect">
              <a:avLst/>
            </a:prstGeom>
            <a:solidFill>
              <a:srgbClr val="3399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/>
                <a:t>Functional</a:t>
              </a:r>
            </a:p>
            <a:p>
              <a:pPr algn="ctr"/>
              <a:r>
                <a:rPr lang="en-US" sz="2000"/>
                <a:t>Unit</a:t>
              </a:r>
            </a:p>
          </p:txBody>
        </p:sp>
        <p:sp>
          <p:nvSpPr>
            <p:cNvPr id="12311" name="AutoShape 26"/>
            <p:cNvSpPr>
              <a:spLocks noChangeArrowheads="1"/>
            </p:cNvSpPr>
            <p:nvPr/>
          </p:nvSpPr>
          <p:spPr bwMode="auto">
            <a:xfrm>
              <a:off x="1462" y="3050"/>
              <a:ext cx="240" cy="240"/>
            </a:xfrm>
            <a:prstGeom prst="flowChartMerg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Line 27"/>
            <p:cNvSpPr>
              <a:spLocks noChangeShapeType="1"/>
            </p:cNvSpPr>
            <p:nvPr/>
          </p:nvSpPr>
          <p:spPr bwMode="auto">
            <a:xfrm>
              <a:off x="1312" y="314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Text Box 28"/>
            <p:cNvSpPr txBox="1">
              <a:spLocks noChangeArrowheads="1"/>
            </p:cNvSpPr>
            <p:nvPr/>
          </p:nvSpPr>
          <p:spPr bwMode="auto">
            <a:xfrm>
              <a:off x="869" y="3004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/>
              <a:r>
                <a:rPr lang="en-US"/>
                <a:t>Drive</a:t>
              </a:r>
            </a:p>
          </p:txBody>
        </p:sp>
        <p:sp>
          <p:nvSpPr>
            <p:cNvPr id="12314" name="Line 29"/>
            <p:cNvSpPr>
              <a:spLocks noChangeShapeType="1"/>
            </p:cNvSpPr>
            <p:nvPr/>
          </p:nvSpPr>
          <p:spPr bwMode="auto">
            <a:xfrm>
              <a:off x="1582" y="329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Line 30"/>
            <p:cNvSpPr>
              <a:spLocks noChangeShapeType="1"/>
            </p:cNvSpPr>
            <p:nvPr/>
          </p:nvSpPr>
          <p:spPr bwMode="auto">
            <a:xfrm>
              <a:off x="1582" y="2716"/>
              <a:ext cx="0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31"/>
            <p:cNvSpPr>
              <a:spLocks noChangeShapeType="1"/>
            </p:cNvSpPr>
            <p:nvPr/>
          </p:nvSpPr>
          <p:spPr bwMode="auto">
            <a:xfrm flipV="1">
              <a:off x="1562" y="1440"/>
              <a:ext cx="11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Line 32"/>
            <p:cNvSpPr>
              <a:spLocks noChangeShapeType="1"/>
            </p:cNvSpPr>
            <p:nvPr/>
          </p:nvSpPr>
          <p:spPr bwMode="auto">
            <a:xfrm>
              <a:off x="938" y="2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Text Box 33"/>
            <p:cNvSpPr txBox="1">
              <a:spLocks noChangeArrowheads="1"/>
            </p:cNvSpPr>
            <p:nvPr/>
          </p:nvSpPr>
          <p:spPr bwMode="auto">
            <a:xfrm>
              <a:off x="650" y="2431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CLK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a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2225" y="1862932"/>
            <a:ext cx="7076747" cy="1166405"/>
          </a:xfrm>
        </p:spPr>
        <p:txBody>
          <a:bodyPr>
            <a:normAutofit/>
          </a:bodyPr>
          <a:lstStyle/>
          <a:p>
            <a:r>
              <a:rPr lang="en-US" dirty="0"/>
              <a:t>So what's that "Drive" thing?</a:t>
            </a:r>
          </a:p>
          <a:p>
            <a:r>
              <a:rPr lang="en-US" dirty="0"/>
              <a:t>It's another term for a Tri-state Buffer</a:t>
            </a:r>
          </a:p>
        </p:txBody>
      </p:sp>
    </p:spTree>
    <p:extLst>
      <p:ext uri="{BB962C8B-B14F-4D97-AF65-F5344CB8AC3E}">
        <p14:creationId xmlns:p14="http://schemas.microsoft.com/office/powerpoint/2010/main" val="8500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8"/>
          <p:cNvSpPr>
            <a:spLocks noChangeArrowheads="1"/>
          </p:cNvSpPr>
          <p:nvPr/>
        </p:nvSpPr>
        <p:spPr bwMode="auto">
          <a:xfrm>
            <a:off x="1524000" y="4502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4339" name="Group 3"/>
          <p:cNvGrpSpPr>
            <a:grpSpLocks noChangeAspect="1"/>
          </p:cNvGrpSpPr>
          <p:nvPr/>
        </p:nvGrpSpPr>
        <p:grpSpPr bwMode="auto">
          <a:xfrm>
            <a:off x="2482850" y="1798570"/>
            <a:ext cx="7315200" cy="4489450"/>
            <a:chOff x="2190" y="2604"/>
            <a:chExt cx="6754" cy="4146"/>
          </a:xfrm>
        </p:grpSpPr>
        <p:sp>
          <p:nvSpPr>
            <p:cNvPr id="14340" name="Rectangle 36"/>
            <p:cNvSpPr>
              <a:spLocks noChangeArrowheads="1"/>
            </p:cNvSpPr>
            <p:nvPr/>
          </p:nvSpPr>
          <p:spPr bwMode="auto">
            <a:xfrm>
              <a:off x="2649" y="3260"/>
              <a:ext cx="524" cy="3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9925" tIns="24963" rIns="49925" bIns="24963" anchor="ctr"/>
            <a:lstStyle/>
            <a:p>
              <a:pPr algn="ctr"/>
              <a:r>
                <a:rPr lang="en-US" sz="1100" b="1">
                  <a:solidFill>
                    <a:srgbClr val="000000"/>
                  </a:solidFill>
                  <a:cs typeface="Times New Roman" charset="0"/>
                </a:rPr>
                <a:t>PC</a:t>
              </a:r>
              <a:endParaRPr lang="en-US"/>
            </a:p>
          </p:txBody>
        </p:sp>
        <p:sp>
          <p:nvSpPr>
            <p:cNvPr id="14341" name="Rectangle 35"/>
            <p:cNvSpPr>
              <a:spLocks noChangeArrowheads="1"/>
            </p:cNvSpPr>
            <p:nvPr/>
          </p:nvSpPr>
          <p:spPr bwMode="auto">
            <a:xfrm>
              <a:off x="6649" y="3588"/>
              <a:ext cx="1312" cy="131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9925" tIns="24963" rIns="49925" bIns="24963" anchor="ctr"/>
            <a:lstStyle/>
            <a:p>
              <a:pPr algn="ctr"/>
              <a:r>
                <a:rPr lang="en-US" sz="1000" b="1">
                  <a:solidFill>
                    <a:srgbClr val="000000"/>
                  </a:solidFill>
                  <a:cs typeface="Times New Roman" charset="0"/>
                </a:rPr>
                <a:t>memory</a:t>
              </a:r>
              <a:endParaRPr lang="en-US"/>
            </a:p>
          </p:txBody>
        </p:sp>
        <p:sp>
          <p:nvSpPr>
            <p:cNvPr id="14342" name="Text Box 34"/>
            <p:cNvSpPr txBox="1">
              <a:spLocks noChangeArrowheads="1"/>
            </p:cNvSpPr>
            <p:nvPr/>
          </p:nvSpPr>
          <p:spPr bwMode="auto">
            <a:xfrm>
              <a:off x="6583" y="3588"/>
              <a:ext cx="144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9925" tIns="24963" rIns="49925" bIns="24963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600">
                  <a:solidFill>
                    <a:srgbClr val="000000"/>
                  </a:solidFill>
                  <a:cs typeface="Times New Roman" charset="0"/>
                </a:rPr>
                <a:t>Addr      Din</a:t>
              </a:r>
              <a:endParaRPr lang="en-US"/>
            </a:p>
          </p:txBody>
        </p:sp>
        <p:sp>
          <p:nvSpPr>
            <p:cNvPr id="14343" name="Text Box 33"/>
            <p:cNvSpPr txBox="1">
              <a:spLocks noChangeArrowheads="1"/>
            </p:cNvSpPr>
            <p:nvPr/>
          </p:nvSpPr>
          <p:spPr bwMode="auto">
            <a:xfrm>
              <a:off x="6974" y="4637"/>
              <a:ext cx="57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9925" tIns="24963" rIns="49925" bIns="24963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600">
                  <a:solidFill>
                    <a:srgbClr val="000000"/>
                  </a:solidFill>
                  <a:cs typeface="Times New Roman" charset="0"/>
                </a:rPr>
                <a:t>Dout</a:t>
              </a:r>
              <a:endParaRPr lang="en-US"/>
            </a:p>
          </p:txBody>
        </p:sp>
        <p:sp>
          <p:nvSpPr>
            <p:cNvPr id="14344" name="Rectangle 32"/>
            <p:cNvSpPr>
              <a:spLocks noChangeArrowheads="1"/>
            </p:cNvSpPr>
            <p:nvPr/>
          </p:nvSpPr>
          <p:spPr bwMode="auto">
            <a:xfrm>
              <a:off x="5927" y="4070"/>
              <a:ext cx="525" cy="32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9925" tIns="24963" rIns="49925" bIns="24963" anchor="ctr"/>
            <a:lstStyle/>
            <a:p>
              <a:pPr algn="ctr"/>
              <a:r>
                <a:rPr lang="en-US" sz="1100" b="1">
                  <a:solidFill>
                    <a:srgbClr val="000000"/>
                  </a:solidFill>
                  <a:cs typeface="Times New Roman" charset="0"/>
                </a:rPr>
                <a:t>IR</a:t>
              </a:r>
              <a:endParaRPr lang="en-US"/>
            </a:p>
          </p:txBody>
        </p:sp>
        <p:sp>
          <p:nvSpPr>
            <p:cNvPr id="14345" name="Rectangle 31"/>
            <p:cNvSpPr>
              <a:spLocks noChangeArrowheads="1"/>
            </p:cNvSpPr>
            <p:nvPr/>
          </p:nvSpPr>
          <p:spPr bwMode="auto">
            <a:xfrm>
              <a:off x="3829" y="3588"/>
              <a:ext cx="1705" cy="131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9925" tIns="24963" rIns="49925" bIns="24963" anchor="ctr"/>
            <a:lstStyle/>
            <a:p>
              <a:pPr algn="ctr"/>
              <a:r>
                <a:rPr lang="en-US" sz="1000" b="1">
                  <a:solidFill>
                    <a:srgbClr val="000000"/>
                  </a:solidFill>
                  <a:cs typeface="Times New Roman" charset="0"/>
                </a:rPr>
                <a:t>Register-file</a:t>
              </a:r>
              <a:endParaRPr lang="en-US" sz="600"/>
            </a:p>
            <a:p>
              <a:pPr algn="ctr" eaLnBrk="0" hangingPunct="0"/>
              <a:r>
                <a:rPr lang="en-US" sz="1000" b="1">
                  <a:solidFill>
                    <a:srgbClr val="000000"/>
                  </a:solidFill>
                  <a:cs typeface="Times New Roman" charset="0"/>
                </a:rPr>
                <a:t>(DPRF)</a:t>
              </a:r>
              <a:endParaRPr lang="en-US"/>
            </a:p>
          </p:txBody>
        </p:sp>
        <p:sp>
          <p:nvSpPr>
            <p:cNvPr id="14346" name="Line 30"/>
            <p:cNvSpPr>
              <a:spLocks noChangeShapeType="1"/>
            </p:cNvSpPr>
            <p:nvPr/>
          </p:nvSpPr>
          <p:spPr bwMode="auto">
            <a:xfrm>
              <a:off x="4354" y="4899"/>
              <a:ext cx="0" cy="5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Line 29"/>
            <p:cNvSpPr>
              <a:spLocks noChangeShapeType="1"/>
            </p:cNvSpPr>
            <p:nvPr/>
          </p:nvSpPr>
          <p:spPr bwMode="auto">
            <a:xfrm>
              <a:off x="5075" y="4899"/>
              <a:ext cx="0" cy="5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28"/>
            <p:cNvSpPr>
              <a:spLocks noChangeShapeType="1"/>
            </p:cNvSpPr>
            <p:nvPr/>
          </p:nvSpPr>
          <p:spPr bwMode="auto">
            <a:xfrm>
              <a:off x="4158" y="5490"/>
              <a:ext cx="196" cy="75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9" name="Line 27"/>
            <p:cNvSpPr>
              <a:spLocks noChangeShapeType="1"/>
            </p:cNvSpPr>
            <p:nvPr/>
          </p:nvSpPr>
          <p:spPr bwMode="auto">
            <a:xfrm flipH="1">
              <a:off x="5165" y="5490"/>
              <a:ext cx="172" cy="75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0" name="Line 26"/>
            <p:cNvSpPr>
              <a:spLocks noChangeShapeType="1"/>
            </p:cNvSpPr>
            <p:nvPr/>
          </p:nvSpPr>
          <p:spPr bwMode="auto">
            <a:xfrm flipH="1">
              <a:off x="4747" y="5490"/>
              <a:ext cx="66" cy="2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1" name="Line 25"/>
            <p:cNvSpPr>
              <a:spLocks noChangeShapeType="1"/>
            </p:cNvSpPr>
            <p:nvPr/>
          </p:nvSpPr>
          <p:spPr bwMode="auto">
            <a:xfrm>
              <a:off x="4682" y="5490"/>
              <a:ext cx="65" cy="2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2" name="Line 24"/>
            <p:cNvSpPr>
              <a:spLocks noChangeShapeType="1"/>
            </p:cNvSpPr>
            <p:nvPr/>
          </p:nvSpPr>
          <p:spPr bwMode="auto">
            <a:xfrm>
              <a:off x="4158" y="5490"/>
              <a:ext cx="5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3" name="Line 23"/>
            <p:cNvSpPr>
              <a:spLocks noChangeShapeType="1"/>
            </p:cNvSpPr>
            <p:nvPr/>
          </p:nvSpPr>
          <p:spPr bwMode="auto">
            <a:xfrm>
              <a:off x="4813" y="5490"/>
              <a:ext cx="5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4" name="Line 22"/>
            <p:cNvSpPr>
              <a:spLocks noChangeShapeType="1"/>
            </p:cNvSpPr>
            <p:nvPr/>
          </p:nvSpPr>
          <p:spPr bwMode="auto">
            <a:xfrm flipH="1" flipV="1">
              <a:off x="4752" y="6245"/>
              <a:ext cx="1" cy="50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5" name="Line 21"/>
            <p:cNvSpPr>
              <a:spLocks noChangeShapeType="1"/>
            </p:cNvSpPr>
            <p:nvPr/>
          </p:nvSpPr>
          <p:spPr bwMode="auto">
            <a:xfrm>
              <a:off x="4354" y="6257"/>
              <a:ext cx="7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2256" y="2604"/>
              <a:ext cx="668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Text Box 19"/>
            <p:cNvSpPr txBox="1">
              <a:spLocks noChangeArrowheads="1"/>
            </p:cNvSpPr>
            <p:nvPr/>
          </p:nvSpPr>
          <p:spPr bwMode="auto">
            <a:xfrm>
              <a:off x="4485" y="5849"/>
              <a:ext cx="656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9925" tIns="24963" rIns="49925" bIns="24963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000" b="1">
                  <a:solidFill>
                    <a:srgbClr val="000000"/>
                  </a:solidFill>
                  <a:cs typeface="Times New Roman" charset="0"/>
                </a:rPr>
                <a:t>ALU</a:t>
              </a:r>
              <a:endParaRPr lang="en-US"/>
            </a:p>
          </p:txBody>
        </p:sp>
        <p:sp>
          <p:nvSpPr>
            <p:cNvPr id="14358" name="Line 18"/>
            <p:cNvSpPr>
              <a:spLocks noChangeShapeType="1"/>
            </p:cNvSpPr>
            <p:nvPr/>
          </p:nvSpPr>
          <p:spPr bwMode="auto">
            <a:xfrm>
              <a:off x="2190" y="6735"/>
              <a:ext cx="6688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Line 17"/>
            <p:cNvSpPr>
              <a:spLocks noChangeShapeType="1"/>
            </p:cNvSpPr>
            <p:nvPr/>
          </p:nvSpPr>
          <p:spPr bwMode="auto">
            <a:xfrm>
              <a:off x="2912" y="2604"/>
              <a:ext cx="0" cy="65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16"/>
            <p:cNvSpPr>
              <a:spLocks noChangeShapeType="1"/>
            </p:cNvSpPr>
            <p:nvPr/>
          </p:nvSpPr>
          <p:spPr bwMode="auto">
            <a:xfrm>
              <a:off x="4747" y="2997"/>
              <a:ext cx="0" cy="59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15"/>
            <p:cNvSpPr>
              <a:spLocks noChangeShapeType="1"/>
            </p:cNvSpPr>
            <p:nvPr/>
          </p:nvSpPr>
          <p:spPr bwMode="auto">
            <a:xfrm>
              <a:off x="7042" y="2604"/>
              <a:ext cx="0" cy="984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14"/>
            <p:cNvSpPr>
              <a:spLocks noChangeShapeType="1"/>
            </p:cNvSpPr>
            <p:nvPr/>
          </p:nvSpPr>
          <p:spPr bwMode="auto">
            <a:xfrm>
              <a:off x="7567" y="2932"/>
              <a:ext cx="0" cy="656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Line 13"/>
            <p:cNvSpPr>
              <a:spLocks noChangeShapeType="1"/>
            </p:cNvSpPr>
            <p:nvPr/>
          </p:nvSpPr>
          <p:spPr bwMode="auto">
            <a:xfrm>
              <a:off x="7567" y="2932"/>
              <a:ext cx="655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12"/>
            <p:cNvSpPr>
              <a:spLocks noChangeShapeType="1"/>
            </p:cNvSpPr>
            <p:nvPr/>
          </p:nvSpPr>
          <p:spPr bwMode="auto">
            <a:xfrm>
              <a:off x="8222" y="2932"/>
              <a:ext cx="0" cy="380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Line 11"/>
            <p:cNvSpPr>
              <a:spLocks noChangeShapeType="1"/>
            </p:cNvSpPr>
            <p:nvPr/>
          </p:nvSpPr>
          <p:spPr bwMode="auto">
            <a:xfrm>
              <a:off x="7305" y="4899"/>
              <a:ext cx="0" cy="1836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Line 10"/>
            <p:cNvSpPr>
              <a:spLocks noChangeShapeType="1"/>
            </p:cNvSpPr>
            <p:nvPr/>
          </p:nvSpPr>
          <p:spPr bwMode="auto">
            <a:xfrm>
              <a:off x="2912" y="3588"/>
              <a:ext cx="0" cy="3147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9"/>
            <p:cNvSpPr>
              <a:spLocks noChangeShapeType="1"/>
            </p:cNvSpPr>
            <p:nvPr/>
          </p:nvSpPr>
          <p:spPr bwMode="auto">
            <a:xfrm flipV="1">
              <a:off x="3567" y="2997"/>
              <a:ext cx="0" cy="37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8"/>
            <p:cNvSpPr>
              <a:spLocks noChangeShapeType="1"/>
            </p:cNvSpPr>
            <p:nvPr/>
          </p:nvSpPr>
          <p:spPr bwMode="auto">
            <a:xfrm>
              <a:off x="3567" y="2997"/>
              <a:ext cx="1180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7"/>
            <p:cNvSpPr>
              <a:spLocks noChangeShapeType="1"/>
            </p:cNvSpPr>
            <p:nvPr/>
          </p:nvSpPr>
          <p:spPr bwMode="auto">
            <a:xfrm>
              <a:off x="6190" y="4378"/>
              <a:ext cx="1" cy="2357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6"/>
            <p:cNvSpPr>
              <a:spLocks noChangeShapeType="1"/>
            </p:cNvSpPr>
            <p:nvPr/>
          </p:nvSpPr>
          <p:spPr bwMode="auto">
            <a:xfrm>
              <a:off x="4747" y="6454"/>
              <a:ext cx="989" cy="1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Line 5"/>
            <p:cNvSpPr>
              <a:spLocks noChangeShapeType="1"/>
            </p:cNvSpPr>
            <p:nvPr/>
          </p:nvSpPr>
          <p:spPr bwMode="auto">
            <a:xfrm flipV="1">
              <a:off x="5735" y="2604"/>
              <a:ext cx="1" cy="3862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4372" name="AutoShape 4"/>
            <p:cNvCxnSpPr>
              <a:cxnSpLocks noChangeShapeType="1"/>
            </p:cNvCxnSpPr>
            <p:nvPr/>
          </p:nvCxnSpPr>
          <p:spPr bwMode="auto">
            <a:xfrm flipH="1">
              <a:off x="5564" y="4234"/>
              <a:ext cx="333" cy="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Two-Bus Design</a:t>
            </a:r>
          </a:p>
        </p:txBody>
      </p:sp>
    </p:spTree>
    <p:extLst>
      <p:ext uri="{BB962C8B-B14F-4D97-AF65-F5344CB8AC3E}">
        <p14:creationId xmlns:p14="http://schemas.microsoft.com/office/powerpoint/2010/main" val="3794738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8"/>
          <p:cNvSpPr>
            <a:spLocks noChangeArrowheads="1"/>
          </p:cNvSpPr>
          <p:nvPr/>
        </p:nvSpPr>
        <p:spPr bwMode="auto">
          <a:xfrm>
            <a:off x="1524000" y="119102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5363" name="Group 39"/>
          <p:cNvGrpSpPr>
            <a:grpSpLocks/>
          </p:cNvGrpSpPr>
          <p:nvPr/>
        </p:nvGrpSpPr>
        <p:grpSpPr bwMode="auto">
          <a:xfrm>
            <a:off x="3119439" y="1982112"/>
            <a:ext cx="4289425" cy="2632075"/>
            <a:chOff x="1594950" y="606081"/>
            <a:chExt cx="4289425" cy="2632075"/>
          </a:xfrm>
        </p:grpSpPr>
        <p:sp>
          <p:nvSpPr>
            <p:cNvPr id="15365" name="AutoShape 37"/>
            <p:cNvSpPr>
              <a:spLocks noChangeAspect="1" noChangeArrowheads="1" noTextEdit="1"/>
            </p:cNvSpPr>
            <p:nvPr/>
          </p:nvSpPr>
          <p:spPr bwMode="auto">
            <a:xfrm>
              <a:off x="1594950" y="606081"/>
              <a:ext cx="4289425" cy="263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6" name="Rectangle 36"/>
            <p:cNvSpPr>
              <a:spLocks noChangeArrowheads="1"/>
            </p:cNvSpPr>
            <p:nvPr/>
          </p:nvSpPr>
          <p:spPr bwMode="auto">
            <a:xfrm>
              <a:off x="1886458" y="1022541"/>
              <a:ext cx="332789" cy="25013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9925" tIns="24963" rIns="49925" bIns="24963" anchor="ctr"/>
            <a:lstStyle/>
            <a:p>
              <a:pPr algn="ctr" eaLnBrk="0" hangingPunct="0"/>
              <a:r>
                <a:rPr lang="en-US" sz="1100" b="1">
                  <a:solidFill>
                    <a:srgbClr val="000000"/>
                  </a:solidFill>
                  <a:cs typeface="Times New Roman" charset="0"/>
                </a:rPr>
                <a:t>PC</a:t>
              </a:r>
              <a:endParaRPr lang="en-US" b="1"/>
            </a:p>
          </p:txBody>
        </p:sp>
        <p:sp>
          <p:nvSpPr>
            <p:cNvPr id="15367" name="Rectangle 35"/>
            <p:cNvSpPr>
              <a:spLocks noChangeArrowheads="1"/>
            </p:cNvSpPr>
            <p:nvPr/>
          </p:nvSpPr>
          <p:spPr bwMode="auto">
            <a:xfrm>
              <a:off x="4426834" y="1230770"/>
              <a:ext cx="833243" cy="83228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9925" tIns="24963" rIns="49925" bIns="24963" anchor="ctr"/>
            <a:lstStyle/>
            <a:p>
              <a:pPr algn="ctr" eaLnBrk="0" hangingPunct="0"/>
              <a:r>
                <a:rPr lang="en-US" sz="1000" b="1">
                  <a:solidFill>
                    <a:srgbClr val="000000"/>
                  </a:solidFill>
                  <a:cs typeface="Times New Roman" charset="0"/>
                </a:rPr>
                <a:t>memory</a:t>
              </a:r>
              <a:endParaRPr lang="en-US" b="1"/>
            </a:p>
          </p:txBody>
        </p:sp>
        <p:sp>
          <p:nvSpPr>
            <p:cNvPr id="15368" name="Text Box 34"/>
            <p:cNvSpPr txBox="1">
              <a:spLocks noChangeArrowheads="1"/>
            </p:cNvSpPr>
            <p:nvPr/>
          </p:nvSpPr>
          <p:spPr bwMode="auto">
            <a:xfrm>
              <a:off x="4384918" y="1230770"/>
              <a:ext cx="916441" cy="14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9925" tIns="24963" rIns="49925" bIns="24963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600" b="1">
                  <a:solidFill>
                    <a:srgbClr val="000000"/>
                  </a:solidFill>
                  <a:cs typeface="Times New Roman" charset="0"/>
                </a:rPr>
                <a:t>Addr      Din</a:t>
              </a:r>
              <a:endParaRPr lang="en-US" b="1"/>
            </a:p>
          </p:txBody>
        </p:sp>
        <p:sp>
          <p:nvSpPr>
            <p:cNvPr id="15369" name="Text Box 33"/>
            <p:cNvSpPr txBox="1">
              <a:spLocks noChangeArrowheads="1"/>
            </p:cNvSpPr>
            <p:nvPr/>
          </p:nvSpPr>
          <p:spPr bwMode="auto">
            <a:xfrm>
              <a:off x="4633240" y="1896725"/>
              <a:ext cx="362004" cy="149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9925" tIns="24963" rIns="49925" bIns="24963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600" b="1">
                  <a:solidFill>
                    <a:srgbClr val="000000"/>
                  </a:solidFill>
                  <a:cs typeface="Times New Roman" charset="0"/>
                </a:rPr>
                <a:t>Dout</a:t>
              </a:r>
              <a:endParaRPr lang="en-US" b="1"/>
            </a:p>
          </p:txBody>
        </p:sp>
        <p:sp>
          <p:nvSpPr>
            <p:cNvPr id="15370" name="Rectangle 32"/>
            <p:cNvSpPr>
              <a:spLocks noChangeArrowheads="1"/>
            </p:cNvSpPr>
            <p:nvPr/>
          </p:nvSpPr>
          <p:spPr bwMode="auto">
            <a:xfrm>
              <a:off x="3968296" y="1536766"/>
              <a:ext cx="333424" cy="20823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9925" tIns="24963" rIns="49925" bIns="24963" anchor="ctr"/>
            <a:lstStyle/>
            <a:p>
              <a:pPr algn="ctr" eaLnBrk="0" hangingPunct="0"/>
              <a:r>
                <a:rPr lang="en-US" sz="1100" b="1">
                  <a:solidFill>
                    <a:srgbClr val="000000"/>
                  </a:solidFill>
                  <a:cs typeface="Times New Roman" charset="0"/>
                </a:rPr>
                <a:t>IR</a:t>
              </a:r>
              <a:endParaRPr lang="en-US" b="1"/>
            </a:p>
          </p:txBody>
        </p:sp>
        <p:sp>
          <p:nvSpPr>
            <p:cNvPr id="15371" name="Rectangle 31"/>
            <p:cNvSpPr>
              <a:spLocks noChangeArrowheads="1"/>
            </p:cNvSpPr>
            <p:nvPr/>
          </p:nvSpPr>
          <p:spPr bwMode="auto">
            <a:xfrm>
              <a:off x="2635869" y="1230770"/>
              <a:ext cx="1082835" cy="83228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9925" tIns="24963" rIns="49925" bIns="24963" anchor="ctr"/>
            <a:lstStyle/>
            <a:p>
              <a:pPr algn="ctr" eaLnBrk="0" hangingPunct="0"/>
              <a:r>
                <a:rPr lang="en-US" sz="1000" b="1">
                  <a:solidFill>
                    <a:srgbClr val="000000"/>
                  </a:solidFill>
                  <a:cs typeface="Times New Roman" charset="0"/>
                </a:rPr>
                <a:t>Register-file</a:t>
              </a:r>
              <a:endParaRPr lang="en-US" sz="600" b="1"/>
            </a:p>
            <a:p>
              <a:pPr algn="ctr" eaLnBrk="0" hangingPunct="0"/>
              <a:r>
                <a:rPr lang="en-US" sz="1000" b="1">
                  <a:solidFill>
                    <a:srgbClr val="000000"/>
                  </a:solidFill>
                  <a:cs typeface="Times New Roman" charset="0"/>
                </a:rPr>
                <a:t>(DPRF)</a:t>
              </a:r>
              <a:endParaRPr lang="en-US" b="1"/>
            </a:p>
          </p:txBody>
        </p:sp>
        <p:sp>
          <p:nvSpPr>
            <p:cNvPr id="15372" name="Line 30"/>
            <p:cNvSpPr>
              <a:spLocks noChangeShapeType="1"/>
            </p:cNvSpPr>
            <p:nvPr/>
          </p:nvSpPr>
          <p:spPr bwMode="auto">
            <a:xfrm>
              <a:off x="2969293" y="2063054"/>
              <a:ext cx="0" cy="37519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29"/>
            <p:cNvSpPr>
              <a:spLocks noChangeShapeType="1"/>
            </p:cNvSpPr>
            <p:nvPr/>
          </p:nvSpPr>
          <p:spPr bwMode="auto">
            <a:xfrm>
              <a:off x="3427196" y="2063054"/>
              <a:ext cx="0" cy="37519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28"/>
            <p:cNvSpPr>
              <a:spLocks noChangeShapeType="1"/>
            </p:cNvSpPr>
            <p:nvPr/>
          </p:nvSpPr>
          <p:spPr bwMode="auto">
            <a:xfrm>
              <a:off x="2844815" y="2438249"/>
              <a:ext cx="124478" cy="4793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75" name="Line 27"/>
            <p:cNvSpPr>
              <a:spLocks noChangeShapeType="1"/>
            </p:cNvSpPr>
            <p:nvPr/>
          </p:nvSpPr>
          <p:spPr bwMode="auto">
            <a:xfrm flipH="1">
              <a:off x="3484355" y="2438249"/>
              <a:ext cx="109236" cy="4793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76" name="Line 26"/>
            <p:cNvSpPr>
              <a:spLocks noChangeShapeType="1"/>
            </p:cNvSpPr>
            <p:nvPr/>
          </p:nvSpPr>
          <p:spPr bwMode="auto">
            <a:xfrm flipH="1">
              <a:off x="3218885" y="2438249"/>
              <a:ext cx="41916" cy="166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77" name="Line 25"/>
            <p:cNvSpPr>
              <a:spLocks noChangeShapeType="1"/>
            </p:cNvSpPr>
            <p:nvPr/>
          </p:nvSpPr>
          <p:spPr bwMode="auto">
            <a:xfrm>
              <a:off x="3177604" y="2438249"/>
              <a:ext cx="41281" cy="166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78" name="Line 24"/>
            <p:cNvSpPr>
              <a:spLocks noChangeShapeType="1"/>
            </p:cNvSpPr>
            <p:nvPr/>
          </p:nvSpPr>
          <p:spPr bwMode="auto">
            <a:xfrm>
              <a:off x="2844815" y="2438249"/>
              <a:ext cx="3327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79" name="Line 23"/>
            <p:cNvSpPr>
              <a:spLocks noChangeShapeType="1"/>
            </p:cNvSpPr>
            <p:nvPr/>
          </p:nvSpPr>
          <p:spPr bwMode="auto">
            <a:xfrm>
              <a:off x="3260802" y="2438249"/>
              <a:ext cx="3327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8278" name="Line 22"/>
            <p:cNvSpPr>
              <a:spLocks noChangeShapeType="1"/>
            </p:cNvSpPr>
            <p:nvPr/>
          </p:nvSpPr>
          <p:spPr bwMode="auto">
            <a:xfrm flipH="1" flipV="1">
              <a:off x="3222137" y="2917481"/>
              <a:ext cx="0" cy="320675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2969293" y="2925177"/>
              <a:ext cx="499819" cy="6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20"/>
            <p:cNvSpPr>
              <a:spLocks noChangeShapeType="1"/>
            </p:cNvSpPr>
            <p:nvPr/>
          </p:nvSpPr>
          <p:spPr bwMode="auto">
            <a:xfrm>
              <a:off x="1636866" y="606081"/>
              <a:ext cx="424750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Text Box 19"/>
            <p:cNvSpPr txBox="1">
              <a:spLocks noChangeArrowheads="1"/>
            </p:cNvSpPr>
            <p:nvPr/>
          </p:nvSpPr>
          <p:spPr bwMode="auto">
            <a:xfrm>
              <a:off x="3052491" y="2666159"/>
              <a:ext cx="416622" cy="199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9925" tIns="24963" rIns="49925" bIns="24963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000" b="1">
                  <a:solidFill>
                    <a:srgbClr val="000000"/>
                  </a:solidFill>
                  <a:cs typeface="Times New Roman" charset="0"/>
                </a:rPr>
                <a:t>ALU</a:t>
              </a:r>
              <a:endParaRPr lang="en-US" b="1"/>
            </a:p>
          </p:txBody>
        </p:sp>
        <p:sp>
          <p:nvSpPr>
            <p:cNvPr id="15384" name="Line 18"/>
            <p:cNvSpPr>
              <a:spLocks noChangeShapeType="1"/>
            </p:cNvSpPr>
            <p:nvPr/>
          </p:nvSpPr>
          <p:spPr bwMode="auto">
            <a:xfrm>
              <a:off x="1594950" y="3228633"/>
              <a:ext cx="4247509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17"/>
            <p:cNvSpPr>
              <a:spLocks noChangeShapeType="1"/>
            </p:cNvSpPr>
            <p:nvPr/>
          </p:nvSpPr>
          <p:spPr bwMode="auto">
            <a:xfrm>
              <a:off x="2053488" y="606081"/>
              <a:ext cx="0" cy="41646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8272" name="Line 16"/>
            <p:cNvSpPr>
              <a:spLocks noChangeShapeType="1"/>
            </p:cNvSpPr>
            <p:nvPr/>
          </p:nvSpPr>
          <p:spPr bwMode="auto">
            <a:xfrm>
              <a:off x="3218962" y="855319"/>
              <a:ext cx="0" cy="376237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15387" name="Line 15"/>
            <p:cNvSpPr>
              <a:spLocks noChangeShapeType="1"/>
            </p:cNvSpPr>
            <p:nvPr/>
          </p:nvSpPr>
          <p:spPr bwMode="auto">
            <a:xfrm>
              <a:off x="4676426" y="606081"/>
              <a:ext cx="0" cy="624689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8270" name="Line 14"/>
            <p:cNvSpPr>
              <a:spLocks noChangeShapeType="1"/>
            </p:cNvSpPr>
            <p:nvPr/>
          </p:nvSpPr>
          <p:spPr bwMode="auto">
            <a:xfrm>
              <a:off x="5009662" y="814044"/>
              <a:ext cx="0" cy="417512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608269" name="Line 13"/>
            <p:cNvSpPr>
              <a:spLocks noChangeShapeType="1"/>
            </p:cNvSpPr>
            <p:nvPr/>
          </p:nvSpPr>
          <p:spPr bwMode="auto">
            <a:xfrm>
              <a:off x="5009662" y="814044"/>
              <a:ext cx="415925" cy="0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608268" name="Line 12"/>
            <p:cNvSpPr>
              <a:spLocks noChangeShapeType="1"/>
            </p:cNvSpPr>
            <p:nvPr/>
          </p:nvSpPr>
          <p:spPr bwMode="auto">
            <a:xfrm>
              <a:off x="5425587" y="814044"/>
              <a:ext cx="0" cy="2414587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15391" name="Line 11"/>
            <p:cNvSpPr>
              <a:spLocks noChangeShapeType="1"/>
            </p:cNvSpPr>
            <p:nvPr/>
          </p:nvSpPr>
          <p:spPr bwMode="auto">
            <a:xfrm>
              <a:off x="4843456" y="2063054"/>
              <a:ext cx="0" cy="1165579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8266" name="Line 10"/>
            <p:cNvSpPr>
              <a:spLocks noChangeShapeType="1"/>
            </p:cNvSpPr>
            <p:nvPr/>
          </p:nvSpPr>
          <p:spPr bwMode="auto">
            <a:xfrm>
              <a:off x="2053737" y="1231556"/>
              <a:ext cx="0" cy="1997075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608265" name="Line 9"/>
            <p:cNvSpPr>
              <a:spLocks noChangeShapeType="1"/>
            </p:cNvSpPr>
            <p:nvPr/>
          </p:nvSpPr>
          <p:spPr bwMode="auto">
            <a:xfrm flipV="1">
              <a:off x="2469662" y="855319"/>
              <a:ext cx="0" cy="2373312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608264" name="Line 8"/>
            <p:cNvSpPr>
              <a:spLocks noChangeShapeType="1"/>
            </p:cNvSpPr>
            <p:nvPr/>
          </p:nvSpPr>
          <p:spPr bwMode="auto">
            <a:xfrm>
              <a:off x="2469662" y="855319"/>
              <a:ext cx="749300" cy="0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15395" name="Line 7"/>
            <p:cNvSpPr>
              <a:spLocks noChangeShapeType="1"/>
            </p:cNvSpPr>
            <p:nvPr/>
          </p:nvSpPr>
          <p:spPr bwMode="auto">
            <a:xfrm>
              <a:off x="4135326" y="1732299"/>
              <a:ext cx="635" cy="149633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8262" name="Line 6"/>
            <p:cNvSpPr>
              <a:spLocks noChangeShapeType="1"/>
            </p:cNvSpPr>
            <p:nvPr/>
          </p:nvSpPr>
          <p:spPr bwMode="auto">
            <a:xfrm>
              <a:off x="3218962" y="3050831"/>
              <a:ext cx="628650" cy="0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608261" name="Line 5"/>
            <p:cNvSpPr>
              <a:spLocks noChangeShapeType="1"/>
            </p:cNvSpPr>
            <p:nvPr/>
          </p:nvSpPr>
          <p:spPr bwMode="auto">
            <a:xfrm flipV="1">
              <a:off x="3846025" y="606081"/>
              <a:ext cx="1587" cy="2451100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cxnSp>
          <p:nvCxnSpPr>
            <p:cNvPr id="15398" name="AutoShape 4"/>
            <p:cNvCxnSpPr>
              <a:cxnSpLocks noChangeShapeType="1"/>
            </p:cNvCxnSpPr>
            <p:nvPr/>
          </p:nvCxnSpPr>
          <p:spPr bwMode="auto">
            <a:xfrm flipH="1">
              <a:off x="3737757" y="1640881"/>
              <a:ext cx="211486" cy="63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64" name="TextBox 37"/>
          <p:cNvSpPr txBox="1">
            <a:spLocks noChangeArrowheads="1"/>
          </p:cNvSpPr>
          <p:nvPr/>
        </p:nvSpPr>
        <p:spPr bwMode="auto">
          <a:xfrm>
            <a:off x="5118101" y="5546049"/>
            <a:ext cx="20473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PC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MEM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IR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Cycle</a:t>
            </a:r>
          </a:p>
        </p:txBody>
      </p:sp>
    </p:spTree>
    <p:extLst>
      <p:ext uri="{BB962C8B-B14F-4D97-AF65-F5344CB8AC3E}">
        <p14:creationId xmlns:p14="http://schemas.microsoft.com/office/powerpoint/2010/main" val="3124262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36"/>
          <p:cNvGrpSpPr>
            <a:grpSpLocks/>
          </p:cNvGrpSpPr>
          <p:nvPr/>
        </p:nvGrpSpPr>
        <p:grpSpPr bwMode="auto">
          <a:xfrm>
            <a:off x="3119439" y="1954251"/>
            <a:ext cx="4289425" cy="2632075"/>
            <a:chOff x="1594950" y="1201529"/>
            <a:chExt cx="4289425" cy="2632075"/>
          </a:xfrm>
        </p:grpSpPr>
        <p:sp>
          <p:nvSpPr>
            <p:cNvPr id="16388" name="AutoShape 37"/>
            <p:cNvSpPr>
              <a:spLocks noChangeAspect="1" noChangeArrowheads="1" noTextEdit="1"/>
            </p:cNvSpPr>
            <p:nvPr/>
          </p:nvSpPr>
          <p:spPr bwMode="auto">
            <a:xfrm>
              <a:off x="1594950" y="1201529"/>
              <a:ext cx="4289425" cy="263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9" name="Rectangle 36"/>
            <p:cNvSpPr>
              <a:spLocks noChangeArrowheads="1"/>
            </p:cNvSpPr>
            <p:nvPr/>
          </p:nvSpPr>
          <p:spPr bwMode="auto">
            <a:xfrm>
              <a:off x="1886458" y="1617989"/>
              <a:ext cx="332789" cy="25013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9925" tIns="24963" rIns="49925" bIns="24963" anchor="ctr"/>
            <a:lstStyle/>
            <a:p>
              <a:pPr algn="ctr" eaLnBrk="0" hangingPunct="0"/>
              <a:r>
                <a:rPr lang="en-US" sz="1100" b="1">
                  <a:solidFill>
                    <a:srgbClr val="000000"/>
                  </a:solidFill>
                  <a:cs typeface="Times New Roman" charset="0"/>
                </a:rPr>
                <a:t>PC</a:t>
              </a:r>
              <a:endParaRPr lang="en-US" b="1"/>
            </a:p>
          </p:txBody>
        </p:sp>
        <p:sp>
          <p:nvSpPr>
            <p:cNvPr id="16390" name="Rectangle 35"/>
            <p:cNvSpPr>
              <a:spLocks noChangeArrowheads="1"/>
            </p:cNvSpPr>
            <p:nvPr/>
          </p:nvSpPr>
          <p:spPr bwMode="auto">
            <a:xfrm>
              <a:off x="4426834" y="1826218"/>
              <a:ext cx="833243" cy="83228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9925" tIns="24963" rIns="49925" bIns="24963" anchor="ctr"/>
            <a:lstStyle/>
            <a:p>
              <a:pPr algn="ctr" eaLnBrk="0" hangingPunct="0"/>
              <a:r>
                <a:rPr lang="en-US" sz="1000" b="1">
                  <a:solidFill>
                    <a:srgbClr val="000000"/>
                  </a:solidFill>
                  <a:cs typeface="Times New Roman" charset="0"/>
                </a:rPr>
                <a:t>memory</a:t>
              </a:r>
              <a:endParaRPr lang="en-US" b="1"/>
            </a:p>
          </p:txBody>
        </p:sp>
        <p:sp>
          <p:nvSpPr>
            <p:cNvPr id="16391" name="Text Box 34"/>
            <p:cNvSpPr txBox="1">
              <a:spLocks noChangeArrowheads="1"/>
            </p:cNvSpPr>
            <p:nvPr/>
          </p:nvSpPr>
          <p:spPr bwMode="auto">
            <a:xfrm>
              <a:off x="4384918" y="1826218"/>
              <a:ext cx="916441" cy="14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9925" tIns="24963" rIns="49925" bIns="24963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600" b="1">
                  <a:solidFill>
                    <a:srgbClr val="000000"/>
                  </a:solidFill>
                  <a:cs typeface="Times New Roman" charset="0"/>
                </a:rPr>
                <a:t>Addr      Din</a:t>
              </a:r>
              <a:endParaRPr lang="en-US" b="1"/>
            </a:p>
          </p:txBody>
        </p:sp>
        <p:sp>
          <p:nvSpPr>
            <p:cNvPr id="16392" name="Text Box 33"/>
            <p:cNvSpPr txBox="1">
              <a:spLocks noChangeArrowheads="1"/>
            </p:cNvSpPr>
            <p:nvPr/>
          </p:nvSpPr>
          <p:spPr bwMode="auto">
            <a:xfrm>
              <a:off x="4633240" y="2492173"/>
              <a:ext cx="362004" cy="149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9925" tIns="24963" rIns="49925" bIns="24963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600" b="1">
                  <a:solidFill>
                    <a:srgbClr val="000000"/>
                  </a:solidFill>
                  <a:cs typeface="Times New Roman" charset="0"/>
                </a:rPr>
                <a:t>Dout</a:t>
              </a:r>
              <a:endParaRPr lang="en-US" b="1"/>
            </a:p>
          </p:txBody>
        </p:sp>
        <p:sp>
          <p:nvSpPr>
            <p:cNvPr id="16393" name="Rectangle 32"/>
            <p:cNvSpPr>
              <a:spLocks noChangeArrowheads="1"/>
            </p:cNvSpPr>
            <p:nvPr/>
          </p:nvSpPr>
          <p:spPr bwMode="auto">
            <a:xfrm>
              <a:off x="3968296" y="2132214"/>
              <a:ext cx="333424" cy="20823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9925" tIns="24963" rIns="49925" bIns="24963" anchor="ctr"/>
            <a:lstStyle/>
            <a:p>
              <a:pPr algn="ctr" eaLnBrk="0" hangingPunct="0"/>
              <a:r>
                <a:rPr lang="en-US" sz="1100" b="1">
                  <a:solidFill>
                    <a:srgbClr val="000000"/>
                  </a:solidFill>
                  <a:cs typeface="Times New Roman" charset="0"/>
                </a:rPr>
                <a:t>IR</a:t>
              </a:r>
              <a:endParaRPr lang="en-US" b="1"/>
            </a:p>
          </p:txBody>
        </p:sp>
        <p:sp>
          <p:nvSpPr>
            <p:cNvPr id="16394" name="Rectangle 31"/>
            <p:cNvSpPr>
              <a:spLocks noChangeArrowheads="1"/>
            </p:cNvSpPr>
            <p:nvPr/>
          </p:nvSpPr>
          <p:spPr bwMode="auto">
            <a:xfrm>
              <a:off x="2635869" y="1826218"/>
              <a:ext cx="1082835" cy="83228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9925" tIns="24963" rIns="49925" bIns="24963" anchor="ctr"/>
            <a:lstStyle/>
            <a:p>
              <a:pPr algn="ctr" eaLnBrk="0" hangingPunct="0"/>
              <a:r>
                <a:rPr lang="en-US" sz="1000" b="1">
                  <a:solidFill>
                    <a:srgbClr val="000000"/>
                  </a:solidFill>
                  <a:cs typeface="Times New Roman" charset="0"/>
                </a:rPr>
                <a:t>Register-file</a:t>
              </a:r>
              <a:endParaRPr lang="en-US" sz="600" b="1"/>
            </a:p>
            <a:p>
              <a:pPr algn="ctr" eaLnBrk="0" hangingPunct="0"/>
              <a:r>
                <a:rPr lang="en-US" sz="1000" b="1">
                  <a:solidFill>
                    <a:srgbClr val="000000"/>
                  </a:solidFill>
                  <a:cs typeface="Times New Roman" charset="0"/>
                </a:rPr>
                <a:t>(DPRF)</a:t>
              </a:r>
              <a:endParaRPr lang="en-US" b="1"/>
            </a:p>
          </p:txBody>
        </p:sp>
        <p:sp>
          <p:nvSpPr>
            <p:cNvPr id="16395" name="Line 30"/>
            <p:cNvSpPr>
              <a:spLocks noChangeShapeType="1"/>
            </p:cNvSpPr>
            <p:nvPr/>
          </p:nvSpPr>
          <p:spPr bwMode="auto">
            <a:xfrm>
              <a:off x="2969293" y="2658502"/>
              <a:ext cx="0" cy="37519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29"/>
            <p:cNvSpPr>
              <a:spLocks noChangeShapeType="1"/>
            </p:cNvSpPr>
            <p:nvPr/>
          </p:nvSpPr>
          <p:spPr bwMode="auto">
            <a:xfrm>
              <a:off x="3427196" y="2658502"/>
              <a:ext cx="0" cy="37519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28"/>
            <p:cNvSpPr>
              <a:spLocks noChangeShapeType="1"/>
            </p:cNvSpPr>
            <p:nvPr/>
          </p:nvSpPr>
          <p:spPr bwMode="auto">
            <a:xfrm>
              <a:off x="2844815" y="3033697"/>
              <a:ext cx="124478" cy="4793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398" name="Line 27"/>
            <p:cNvSpPr>
              <a:spLocks noChangeShapeType="1"/>
            </p:cNvSpPr>
            <p:nvPr/>
          </p:nvSpPr>
          <p:spPr bwMode="auto">
            <a:xfrm flipH="1">
              <a:off x="3484355" y="3033697"/>
              <a:ext cx="109236" cy="4793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399" name="Line 26"/>
            <p:cNvSpPr>
              <a:spLocks noChangeShapeType="1"/>
            </p:cNvSpPr>
            <p:nvPr/>
          </p:nvSpPr>
          <p:spPr bwMode="auto">
            <a:xfrm flipH="1">
              <a:off x="3218885" y="3033697"/>
              <a:ext cx="41916" cy="166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00" name="Line 25"/>
            <p:cNvSpPr>
              <a:spLocks noChangeShapeType="1"/>
            </p:cNvSpPr>
            <p:nvPr/>
          </p:nvSpPr>
          <p:spPr bwMode="auto">
            <a:xfrm>
              <a:off x="3177604" y="3033697"/>
              <a:ext cx="41281" cy="166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01" name="Line 24"/>
            <p:cNvSpPr>
              <a:spLocks noChangeShapeType="1"/>
            </p:cNvSpPr>
            <p:nvPr/>
          </p:nvSpPr>
          <p:spPr bwMode="auto">
            <a:xfrm>
              <a:off x="2844815" y="3033697"/>
              <a:ext cx="3327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02" name="Line 23"/>
            <p:cNvSpPr>
              <a:spLocks noChangeShapeType="1"/>
            </p:cNvSpPr>
            <p:nvPr/>
          </p:nvSpPr>
          <p:spPr bwMode="auto">
            <a:xfrm>
              <a:off x="3260802" y="3033697"/>
              <a:ext cx="3327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03" name="Line 22"/>
            <p:cNvSpPr>
              <a:spLocks noChangeShapeType="1"/>
            </p:cNvSpPr>
            <p:nvPr/>
          </p:nvSpPr>
          <p:spPr bwMode="auto">
            <a:xfrm flipH="1" flipV="1">
              <a:off x="3222061" y="3513006"/>
              <a:ext cx="635" cy="32059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04" name="Line 21"/>
            <p:cNvSpPr>
              <a:spLocks noChangeShapeType="1"/>
            </p:cNvSpPr>
            <p:nvPr/>
          </p:nvSpPr>
          <p:spPr bwMode="auto">
            <a:xfrm>
              <a:off x="2969293" y="3520625"/>
              <a:ext cx="499819" cy="6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Line 20"/>
            <p:cNvSpPr>
              <a:spLocks noChangeShapeType="1"/>
            </p:cNvSpPr>
            <p:nvPr/>
          </p:nvSpPr>
          <p:spPr bwMode="auto">
            <a:xfrm>
              <a:off x="1636866" y="1201529"/>
              <a:ext cx="424750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Text Box 19"/>
            <p:cNvSpPr txBox="1">
              <a:spLocks noChangeArrowheads="1"/>
            </p:cNvSpPr>
            <p:nvPr/>
          </p:nvSpPr>
          <p:spPr bwMode="auto">
            <a:xfrm>
              <a:off x="3052491" y="3261607"/>
              <a:ext cx="416622" cy="199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9925" tIns="24963" rIns="49925" bIns="24963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000" b="1">
                  <a:solidFill>
                    <a:srgbClr val="000000"/>
                  </a:solidFill>
                  <a:cs typeface="Times New Roman" charset="0"/>
                </a:rPr>
                <a:t>ALU</a:t>
              </a:r>
              <a:endParaRPr lang="en-US" b="1"/>
            </a:p>
          </p:txBody>
        </p:sp>
        <p:sp>
          <p:nvSpPr>
            <p:cNvPr id="16407" name="Line 18"/>
            <p:cNvSpPr>
              <a:spLocks noChangeShapeType="1"/>
            </p:cNvSpPr>
            <p:nvPr/>
          </p:nvSpPr>
          <p:spPr bwMode="auto">
            <a:xfrm>
              <a:off x="1594950" y="3824081"/>
              <a:ext cx="4247509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2053737" y="1201529"/>
              <a:ext cx="0" cy="415925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16409" name="Line 16"/>
            <p:cNvSpPr>
              <a:spLocks noChangeShapeType="1"/>
            </p:cNvSpPr>
            <p:nvPr/>
          </p:nvSpPr>
          <p:spPr bwMode="auto">
            <a:xfrm>
              <a:off x="3218885" y="1451024"/>
              <a:ext cx="0" cy="37519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4676287" y="1201529"/>
              <a:ext cx="0" cy="625475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5009662" y="1409491"/>
              <a:ext cx="0" cy="417513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009662" y="1409491"/>
              <a:ext cx="415925" cy="0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5425587" y="1409491"/>
              <a:ext cx="0" cy="2414588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842975" y="2658854"/>
              <a:ext cx="0" cy="1165225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2053737" y="1827004"/>
              <a:ext cx="0" cy="1997075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16416" name="Line 9"/>
            <p:cNvSpPr>
              <a:spLocks noChangeShapeType="1"/>
            </p:cNvSpPr>
            <p:nvPr/>
          </p:nvSpPr>
          <p:spPr bwMode="auto">
            <a:xfrm flipV="1">
              <a:off x="2469474" y="1451024"/>
              <a:ext cx="0" cy="2373057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Line 8"/>
            <p:cNvSpPr>
              <a:spLocks noChangeShapeType="1"/>
            </p:cNvSpPr>
            <p:nvPr/>
          </p:nvSpPr>
          <p:spPr bwMode="auto">
            <a:xfrm>
              <a:off x="2469474" y="1451024"/>
              <a:ext cx="749411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4134950" y="2327066"/>
              <a:ext cx="1587" cy="1497013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34" name="Line 6"/>
            <p:cNvSpPr>
              <a:spLocks noChangeShapeType="1"/>
            </p:cNvSpPr>
            <p:nvPr/>
          </p:nvSpPr>
          <p:spPr bwMode="auto">
            <a:xfrm>
              <a:off x="3218962" y="3646279"/>
              <a:ext cx="628650" cy="0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 flipV="1">
              <a:off x="3846025" y="1201529"/>
              <a:ext cx="1587" cy="2451100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cxnSp>
          <p:nvCxnSpPr>
            <p:cNvPr id="16421" name="AutoShape 4"/>
            <p:cNvCxnSpPr>
              <a:cxnSpLocks noChangeShapeType="1"/>
            </p:cNvCxnSpPr>
            <p:nvPr/>
          </p:nvCxnSpPr>
          <p:spPr bwMode="auto">
            <a:xfrm flipH="1">
              <a:off x="3737757" y="2236329"/>
              <a:ext cx="211486" cy="63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87" name="TextBox 36"/>
          <p:cNvSpPr txBox="1">
            <a:spLocks noChangeArrowheads="1"/>
          </p:cNvSpPr>
          <p:nvPr/>
        </p:nvSpPr>
        <p:spPr bwMode="auto">
          <a:xfrm>
            <a:off x="3743326" y="5811875"/>
            <a:ext cx="53896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IR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Reg File (SR1,SR2&amp;DR)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ALU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Reg File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Cycle</a:t>
            </a:r>
          </a:p>
        </p:txBody>
      </p:sp>
    </p:spTree>
    <p:extLst>
      <p:ext uri="{BB962C8B-B14F-4D97-AF65-F5344CB8AC3E}">
        <p14:creationId xmlns:p14="http://schemas.microsoft.com/office/powerpoint/2010/main" val="36479841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Busses: How Many Clock Cycles?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2133601"/>
            <a:ext cx="7076747" cy="45122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Using just two busses, how many clock cycles does it take to execute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PC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  <a:t> Mem  IR 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  <a:t>		 Reg File (SR1,SR2,DR)  ALU  Reg File</a:t>
            </a:r>
            <a:endParaRPr lang="en-US" dirty="0">
              <a:sym typeface="Wingdings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sym typeface="Wingdings"/>
              </a:rPr>
              <a:t>One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sym typeface="Wingdings"/>
              </a:rPr>
              <a:t>Two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sym typeface="Wingdings"/>
              </a:rPr>
              <a:t>Three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sym typeface="Wingdings"/>
              </a:rPr>
              <a:t>Four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sym typeface="Wingdings"/>
              </a:rPr>
              <a:t>Five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sym typeface="Wingdings"/>
              </a:rPr>
              <a:t>None of the above</a:t>
            </a:r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361D6CA-E7C4-5546-A90E-40316049FAC4}"/>
              </a:ext>
            </a:extLst>
          </p:cNvPr>
          <p:cNvSpPr/>
          <p:nvPr/>
        </p:nvSpPr>
        <p:spPr>
          <a:xfrm>
            <a:off x="2469932" y="4014953"/>
            <a:ext cx="567559" cy="28377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CAE72EB-8E1F-5641-AC69-66B0EA74BA20}"/>
              </a:ext>
            </a:extLst>
          </p:cNvPr>
          <p:cNvSpPr txBox="1">
            <a:spLocks/>
          </p:cNvSpPr>
          <p:nvPr/>
        </p:nvSpPr>
        <p:spPr>
          <a:xfrm>
            <a:off x="9254728" y="6553200"/>
            <a:ext cx="52863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99314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8"/>
          <p:cNvSpPr>
            <a:spLocks noChangeArrowheads="1"/>
          </p:cNvSpPr>
          <p:nvPr/>
        </p:nvSpPr>
        <p:spPr bwMode="auto">
          <a:xfrm>
            <a:off x="1524000" y="119102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5363" name="Group 39"/>
          <p:cNvGrpSpPr>
            <a:grpSpLocks/>
          </p:cNvGrpSpPr>
          <p:nvPr/>
        </p:nvGrpSpPr>
        <p:grpSpPr bwMode="auto">
          <a:xfrm>
            <a:off x="3119439" y="1982112"/>
            <a:ext cx="4289425" cy="2632075"/>
            <a:chOff x="1594950" y="606081"/>
            <a:chExt cx="4289425" cy="2632075"/>
          </a:xfrm>
        </p:grpSpPr>
        <p:sp>
          <p:nvSpPr>
            <p:cNvPr id="15365" name="AutoShape 37"/>
            <p:cNvSpPr>
              <a:spLocks noChangeAspect="1" noChangeArrowheads="1" noTextEdit="1"/>
            </p:cNvSpPr>
            <p:nvPr/>
          </p:nvSpPr>
          <p:spPr bwMode="auto">
            <a:xfrm>
              <a:off x="1594950" y="606081"/>
              <a:ext cx="4289425" cy="263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6" name="Rectangle 36"/>
            <p:cNvSpPr>
              <a:spLocks noChangeArrowheads="1"/>
            </p:cNvSpPr>
            <p:nvPr/>
          </p:nvSpPr>
          <p:spPr bwMode="auto">
            <a:xfrm>
              <a:off x="1886458" y="1022541"/>
              <a:ext cx="332789" cy="25013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9925" tIns="24963" rIns="49925" bIns="24963" anchor="ctr"/>
            <a:lstStyle/>
            <a:p>
              <a:pPr algn="ctr" eaLnBrk="0" hangingPunct="0"/>
              <a:r>
                <a:rPr lang="en-US" sz="1100" b="1">
                  <a:solidFill>
                    <a:srgbClr val="000000"/>
                  </a:solidFill>
                  <a:cs typeface="Times New Roman" charset="0"/>
                </a:rPr>
                <a:t>PC</a:t>
              </a:r>
              <a:endParaRPr lang="en-US" b="1"/>
            </a:p>
          </p:txBody>
        </p:sp>
        <p:sp>
          <p:nvSpPr>
            <p:cNvPr id="15367" name="Rectangle 35"/>
            <p:cNvSpPr>
              <a:spLocks noChangeArrowheads="1"/>
            </p:cNvSpPr>
            <p:nvPr/>
          </p:nvSpPr>
          <p:spPr bwMode="auto">
            <a:xfrm>
              <a:off x="4426834" y="1230770"/>
              <a:ext cx="833243" cy="83228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9925" tIns="24963" rIns="49925" bIns="24963" anchor="ctr"/>
            <a:lstStyle/>
            <a:p>
              <a:pPr algn="ctr" eaLnBrk="0" hangingPunct="0"/>
              <a:r>
                <a:rPr lang="en-US" sz="1000" b="1">
                  <a:solidFill>
                    <a:srgbClr val="000000"/>
                  </a:solidFill>
                  <a:cs typeface="Times New Roman" charset="0"/>
                </a:rPr>
                <a:t>memory</a:t>
              </a:r>
              <a:endParaRPr lang="en-US" b="1"/>
            </a:p>
          </p:txBody>
        </p:sp>
        <p:sp>
          <p:nvSpPr>
            <p:cNvPr id="15368" name="Text Box 34"/>
            <p:cNvSpPr txBox="1">
              <a:spLocks noChangeArrowheads="1"/>
            </p:cNvSpPr>
            <p:nvPr/>
          </p:nvSpPr>
          <p:spPr bwMode="auto">
            <a:xfrm>
              <a:off x="4384918" y="1230770"/>
              <a:ext cx="916441" cy="14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9925" tIns="24963" rIns="49925" bIns="24963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600" b="1">
                  <a:solidFill>
                    <a:srgbClr val="000000"/>
                  </a:solidFill>
                  <a:cs typeface="Times New Roman" charset="0"/>
                </a:rPr>
                <a:t>Addr      Din</a:t>
              </a:r>
              <a:endParaRPr lang="en-US" b="1"/>
            </a:p>
          </p:txBody>
        </p:sp>
        <p:sp>
          <p:nvSpPr>
            <p:cNvPr id="15369" name="Text Box 33"/>
            <p:cNvSpPr txBox="1">
              <a:spLocks noChangeArrowheads="1"/>
            </p:cNvSpPr>
            <p:nvPr/>
          </p:nvSpPr>
          <p:spPr bwMode="auto">
            <a:xfrm>
              <a:off x="4633240" y="1896725"/>
              <a:ext cx="362004" cy="149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9925" tIns="24963" rIns="49925" bIns="24963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600" b="1">
                  <a:solidFill>
                    <a:srgbClr val="000000"/>
                  </a:solidFill>
                  <a:cs typeface="Times New Roman" charset="0"/>
                </a:rPr>
                <a:t>Dout</a:t>
              </a:r>
              <a:endParaRPr lang="en-US" b="1"/>
            </a:p>
          </p:txBody>
        </p:sp>
        <p:sp>
          <p:nvSpPr>
            <p:cNvPr id="15370" name="Rectangle 32"/>
            <p:cNvSpPr>
              <a:spLocks noChangeArrowheads="1"/>
            </p:cNvSpPr>
            <p:nvPr/>
          </p:nvSpPr>
          <p:spPr bwMode="auto">
            <a:xfrm>
              <a:off x="3968296" y="1536766"/>
              <a:ext cx="333424" cy="20823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9925" tIns="24963" rIns="49925" bIns="24963" anchor="ctr"/>
            <a:lstStyle/>
            <a:p>
              <a:pPr algn="ctr" eaLnBrk="0" hangingPunct="0"/>
              <a:r>
                <a:rPr lang="en-US" sz="1100" b="1">
                  <a:solidFill>
                    <a:srgbClr val="000000"/>
                  </a:solidFill>
                  <a:cs typeface="Times New Roman" charset="0"/>
                </a:rPr>
                <a:t>IR</a:t>
              </a:r>
              <a:endParaRPr lang="en-US" b="1"/>
            </a:p>
          </p:txBody>
        </p:sp>
        <p:sp>
          <p:nvSpPr>
            <p:cNvPr id="15371" name="Rectangle 31"/>
            <p:cNvSpPr>
              <a:spLocks noChangeArrowheads="1"/>
            </p:cNvSpPr>
            <p:nvPr/>
          </p:nvSpPr>
          <p:spPr bwMode="auto">
            <a:xfrm>
              <a:off x="2635869" y="1230770"/>
              <a:ext cx="1082835" cy="83228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9925" tIns="24963" rIns="49925" bIns="24963" anchor="ctr"/>
            <a:lstStyle/>
            <a:p>
              <a:pPr algn="ctr" eaLnBrk="0" hangingPunct="0"/>
              <a:r>
                <a:rPr lang="en-US" sz="1000" b="1">
                  <a:solidFill>
                    <a:srgbClr val="000000"/>
                  </a:solidFill>
                  <a:cs typeface="Times New Roman" charset="0"/>
                </a:rPr>
                <a:t>Register-file</a:t>
              </a:r>
              <a:endParaRPr lang="en-US" sz="600" b="1"/>
            </a:p>
            <a:p>
              <a:pPr algn="ctr" eaLnBrk="0" hangingPunct="0"/>
              <a:r>
                <a:rPr lang="en-US" sz="1000" b="1">
                  <a:solidFill>
                    <a:srgbClr val="000000"/>
                  </a:solidFill>
                  <a:cs typeface="Times New Roman" charset="0"/>
                </a:rPr>
                <a:t>(DPRF)</a:t>
              </a:r>
              <a:endParaRPr lang="en-US" b="1"/>
            </a:p>
          </p:txBody>
        </p:sp>
        <p:sp>
          <p:nvSpPr>
            <p:cNvPr id="15372" name="Line 30"/>
            <p:cNvSpPr>
              <a:spLocks noChangeShapeType="1"/>
            </p:cNvSpPr>
            <p:nvPr/>
          </p:nvSpPr>
          <p:spPr bwMode="auto">
            <a:xfrm>
              <a:off x="2969293" y="2063054"/>
              <a:ext cx="0" cy="37519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29"/>
            <p:cNvSpPr>
              <a:spLocks noChangeShapeType="1"/>
            </p:cNvSpPr>
            <p:nvPr/>
          </p:nvSpPr>
          <p:spPr bwMode="auto">
            <a:xfrm>
              <a:off x="3427196" y="2063054"/>
              <a:ext cx="0" cy="37519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28"/>
            <p:cNvSpPr>
              <a:spLocks noChangeShapeType="1"/>
            </p:cNvSpPr>
            <p:nvPr/>
          </p:nvSpPr>
          <p:spPr bwMode="auto">
            <a:xfrm>
              <a:off x="2844815" y="2438249"/>
              <a:ext cx="124478" cy="4793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75" name="Line 27"/>
            <p:cNvSpPr>
              <a:spLocks noChangeShapeType="1"/>
            </p:cNvSpPr>
            <p:nvPr/>
          </p:nvSpPr>
          <p:spPr bwMode="auto">
            <a:xfrm flipH="1">
              <a:off x="3484355" y="2438249"/>
              <a:ext cx="109236" cy="4793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76" name="Line 26"/>
            <p:cNvSpPr>
              <a:spLocks noChangeShapeType="1"/>
            </p:cNvSpPr>
            <p:nvPr/>
          </p:nvSpPr>
          <p:spPr bwMode="auto">
            <a:xfrm flipH="1">
              <a:off x="3218885" y="2438249"/>
              <a:ext cx="41916" cy="166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77" name="Line 25"/>
            <p:cNvSpPr>
              <a:spLocks noChangeShapeType="1"/>
            </p:cNvSpPr>
            <p:nvPr/>
          </p:nvSpPr>
          <p:spPr bwMode="auto">
            <a:xfrm>
              <a:off x="3177604" y="2438249"/>
              <a:ext cx="41281" cy="166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78" name="Line 24"/>
            <p:cNvSpPr>
              <a:spLocks noChangeShapeType="1"/>
            </p:cNvSpPr>
            <p:nvPr/>
          </p:nvSpPr>
          <p:spPr bwMode="auto">
            <a:xfrm>
              <a:off x="2844815" y="2438249"/>
              <a:ext cx="3327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79" name="Line 23"/>
            <p:cNvSpPr>
              <a:spLocks noChangeShapeType="1"/>
            </p:cNvSpPr>
            <p:nvPr/>
          </p:nvSpPr>
          <p:spPr bwMode="auto">
            <a:xfrm>
              <a:off x="3260802" y="2438249"/>
              <a:ext cx="3327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8278" name="Line 22"/>
            <p:cNvSpPr>
              <a:spLocks noChangeShapeType="1"/>
            </p:cNvSpPr>
            <p:nvPr/>
          </p:nvSpPr>
          <p:spPr bwMode="auto">
            <a:xfrm flipH="1" flipV="1">
              <a:off x="3222137" y="2917481"/>
              <a:ext cx="0" cy="320675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2969293" y="2925177"/>
              <a:ext cx="499819" cy="6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20"/>
            <p:cNvSpPr>
              <a:spLocks noChangeShapeType="1"/>
            </p:cNvSpPr>
            <p:nvPr/>
          </p:nvSpPr>
          <p:spPr bwMode="auto">
            <a:xfrm>
              <a:off x="1636866" y="606081"/>
              <a:ext cx="424750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Text Box 19"/>
            <p:cNvSpPr txBox="1">
              <a:spLocks noChangeArrowheads="1"/>
            </p:cNvSpPr>
            <p:nvPr/>
          </p:nvSpPr>
          <p:spPr bwMode="auto">
            <a:xfrm>
              <a:off x="3052491" y="2666159"/>
              <a:ext cx="416622" cy="199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9925" tIns="24963" rIns="49925" bIns="24963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000" b="1">
                  <a:solidFill>
                    <a:srgbClr val="000000"/>
                  </a:solidFill>
                  <a:cs typeface="Times New Roman" charset="0"/>
                </a:rPr>
                <a:t>ALU</a:t>
              </a:r>
              <a:endParaRPr lang="en-US" b="1"/>
            </a:p>
          </p:txBody>
        </p:sp>
        <p:sp>
          <p:nvSpPr>
            <p:cNvPr id="15384" name="Line 18"/>
            <p:cNvSpPr>
              <a:spLocks noChangeShapeType="1"/>
            </p:cNvSpPr>
            <p:nvPr/>
          </p:nvSpPr>
          <p:spPr bwMode="auto">
            <a:xfrm>
              <a:off x="1594950" y="3228633"/>
              <a:ext cx="4247509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17"/>
            <p:cNvSpPr>
              <a:spLocks noChangeShapeType="1"/>
            </p:cNvSpPr>
            <p:nvPr/>
          </p:nvSpPr>
          <p:spPr bwMode="auto">
            <a:xfrm>
              <a:off x="2053488" y="606081"/>
              <a:ext cx="0" cy="41646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8272" name="Line 16"/>
            <p:cNvSpPr>
              <a:spLocks noChangeShapeType="1"/>
            </p:cNvSpPr>
            <p:nvPr/>
          </p:nvSpPr>
          <p:spPr bwMode="auto">
            <a:xfrm>
              <a:off x="3218962" y="855319"/>
              <a:ext cx="0" cy="376237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15387" name="Line 15"/>
            <p:cNvSpPr>
              <a:spLocks noChangeShapeType="1"/>
            </p:cNvSpPr>
            <p:nvPr/>
          </p:nvSpPr>
          <p:spPr bwMode="auto">
            <a:xfrm>
              <a:off x="4676426" y="606081"/>
              <a:ext cx="0" cy="624689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8270" name="Line 14"/>
            <p:cNvSpPr>
              <a:spLocks noChangeShapeType="1"/>
            </p:cNvSpPr>
            <p:nvPr/>
          </p:nvSpPr>
          <p:spPr bwMode="auto">
            <a:xfrm>
              <a:off x="5009662" y="814044"/>
              <a:ext cx="0" cy="417512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608269" name="Line 13"/>
            <p:cNvSpPr>
              <a:spLocks noChangeShapeType="1"/>
            </p:cNvSpPr>
            <p:nvPr/>
          </p:nvSpPr>
          <p:spPr bwMode="auto">
            <a:xfrm>
              <a:off x="5009662" y="814044"/>
              <a:ext cx="415925" cy="0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608268" name="Line 12"/>
            <p:cNvSpPr>
              <a:spLocks noChangeShapeType="1"/>
            </p:cNvSpPr>
            <p:nvPr/>
          </p:nvSpPr>
          <p:spPr bwMode="auto">
            <a:xfrm>
              <a:off x="5425587" y="814044"/>
              <a:ext cx="0" cy="2414587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15391" name="Line 11"/>
            <p:cNvSpPr>
              <a:spLocks noChangeShapeType="1"/>
            </p:cNvSpPr>
            <p:nvPr/>
          </p:nvSpPr>
          <p:spPr bwMode="auto">
            <a:xfrm>
              <a:off x="4843456" y="2063054"/>
              <a:ext cx="0" cy="1165579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8266" name="Line 10"/>
            <p:cNvSpPr>
              <a:spLocks noChangeShapeType="1"/>
            </p:cNvSpPr>
            <p:nvPr/>
          </p:nvSpPr>
          <p:spPr bwMode="auto">
            <a:xfrm>
              <a:off x="2053737" y="1231556"/>
              <a:ext cx="0" cy="1997075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608265" name="Line 9"/>
            <p:cNvSpPr>
              <a:spLocks noChangeShapeType="1"/>
            </p:cNvSpPr>
            <p:nvPr/>
          </p:nvSpPr>
          <p:spPr bwMode="auto">
            <a:xfrm flipV="1">
              <a:off x="2469662" y="855319"/>
              <a:ext cx="0" cy="2373312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608264" name="Line 8"/>
            <p:cNvSpPr>
              <a:spLocks noChangeShapeType="1"/>
            </p:cNvSpPr>
            <p:nvPr/>
          </p:nvSpPr>
          <p:spPr bwMode="auto">
            <a:xfrm>
              <a:off x="2469662" y="855319"/>
              <a:ext cx="749300" cy="0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15395" name="Line 7"/>
            <p:cNvSpPr>
              <a:spLocks noChangeShapeType="1"/>
            </p:cNvSpPr>
            <p:nvPr/>
          </p:nvSpPr>
          <p:spPr bwMode="auto">
            <a:xfrm>
              <a:off x="4135326" y="1732299"/>
              <a:ext cx="635" cy="149633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8262" name="Line 6"/>
            <p:cNvSpPr>
              <a:spLocks noChangeShapeType="1"/>
            </p:cNvSpPr>
            <p:nvPr/>
          </p:nvSpPr>
          <p:spPr bwMode="auto">
            <a:xfrm>
              <a:off x="3218962" y="3050831"/>
              <a:ext cx="628650" cy="0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608261" name="Line 5"/>
            <p:cNvSpPr>
              <a:spLocks noChangeShapeType="1"/>
            </p:cNvSpPr>
            <p:nvPr/>
          </p:nvSpPr>
          <p:spPr bwMode="auto">
            <a:xfrm flipV="1">
              <a:off x="3846025" y="606081"/>
              <a:ext cx="1587" cy="2451100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cxnSp>
          <p:nvCxnSpPr>
            <p:cNvPr id="15398" name="AutoShape 4"/>
            <p:cNvCxnSpPr>
              <a:cxnSpLocks noChangeShapeType="1"/>
            </p:cNvCxnSpPr>
            <p:nvPr/>
          </p:nvCxnSpPr>
          <p:spPr bwMode="auto">
            <a:xfrm flipH="1">
              <a:off x="3737757" y="1640881"/>
              <a:ext cx="211486" cy="63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64" name="TextBox 37"/>
          <p:cNvSpPr txBox="1">
            <a:spLocks noChangeArrowheads="1"/>
          </p:cNvSpPr>
          <p:nvPr/>
        </p:nvSpPr>
        <p:spPr bwMode="auto">
          <a:xfrm>
            <a:off x="5118100" y="5546049"/>
            <a:ext cx="26885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First:  PC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MEM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IR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Clock Cycle</a:t>
            </a:r>
          </a:p>
        </p:txBody>
      </p:sp>
    </p:spTree>
    <p:extLst>
      <p:ext uri="{BB962C8B-B14F-4D97-AF65-F5344CB8AC3E}">
        <p14:creationId xmlns:p14="http://schemas.microsoft.com/office/powerpoint/2010/main" val="200839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where do these words fit?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1881320"/>
            <a:ext cx="7076747" cy="4844400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ISA (instruction set architecture)</a:t>
            </a:r>
          </a:p>
          <a:p>
            <a:pPr lvl="1"/>
            <a:r>
              <a:rPr lang="en-US" dirty="0"/>
              <a:t>Instruction set</a:t>
            </a:r>
          </a:p>
          <a:p>
            <a:pPr lvl="1"/>
            <a:r>
              <a:rPr lang="en-US" dirty="0"/>
              <a:t>Machine language</a:t>
            </a:r>
          </a:p>
          <a:p>
            <a:pPr lvl="1"/>
            <a:r>
              <a:rPr lang="en-US" dirty="0"/>
              <a:t>Machine abstraction</a:t>
            </a:r>
          </a:p>
          <a:p>
            <a:r>
              <a:rPr lang="en-US" dirty="0"/>
              <a:t>Organization</a:t>
            </a:r>
          </a:p>
          <a:p>
            <a:pPr lvl="1"/>
            <a:r>
              <a:rPr lang="en-US" dirty="0"/>
              <a:t>Processor implementation</a:t>
            </a:r>
          </a:p>
          <a:p>
            <a:pPr lvl="1"/>
            <a:r>
              <a:rPr lang="en-US" dirty="0"/>
              <a:t>Microarchitecture</a:t>
            </a:r>
          </a:p>
          <a:p>
            <a:r>
              <a:rPr lang="en-US" dirty="0"/>
              <a:t>Perhaps think of architecture as "the API" and organization as "the code implementing the API"</a:t>
            </a:r>
          </a:p>
        </p:txBody>
      </p:sp>
    </p:spTree>
    <p:extLst>
      <p:ext uri="{BB962C8B-B14F-4D97-AF65-F5344CB8AC3E}">
        <p14:creationId xmlns:p14="http://schemas.microsoft.com/office/powerpoint/2010/main" val="249446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36"/>
          <p:cNvGrpSpPr>
            <a:grpSpLocks/>
          </p:cNvGrpSpPr>
          <p:nvPr/>
        </p:nvGrpSpPr>
        <p:grpSpPr bwMode="auto">
          <a:xfrm>
            <a:off x="3119439" y="1954251"/>
            <a:ext cx="4289425" cy="2632075"/>
            <a:chOff x="1594950" y="1201529"/>
            <a:chExt cx="4289425" cy="2632075"/>
          </a:xfrm>
        </p:grpSpPr>
        <p:sp>
          <p:nvSpPr>
            <p:cNvPr id="16388" name="AutoShape 37"/>
            <p:cNvSpPr>
              <a:spLocks noChangeAspect="1" noChangeArrowheads="1" noTextEdit="1"/>
            </p:cNvSpPr>
            <p:nvPr/>
          </p:nvSpPr>
          <p:spPr bwMode="auto">
            <a:xfrm>
              <a:off x="1594950" y="1201529"/>
              <a:ext cx="4289425" cy="263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9" name="Rectangle 36"/>
            <p:cNvSpPr>
              <a:spLocks noChangeArrowheads="1"/>
            </p:cNvSpPr>
            <p:nvPr/>
          </p:nvSpPr>
          <p:spPr bwMode="auto">
            <a:xfrm>
              <a:off x="1886458" y="1617989"/>
              <a:ext cx="332789" cy="25013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9925" tIns="24963" rIns="49925" bIns="24963" anchor="ctr"/>
            <a:lstStyle/>
            <a:p>
              <a:pPr algn="ctr" eaLnBrk="0" hangingPunct="0"/>
              <a:r>
                <a:rPr lang="en-US" sz="1100" b="1">
                  <a:solidFill>
                    <a:srgbClr val="000000"/>
                  </a:solidFill>
                  <a:cs typeface="Times New Roman" charset="0"/>
                </a:rPr>
                <a:t>PC</a:t>
              </a:r>
              <a:endParaRPr lang="en-US" b="1"/>
            </a:p>
          </p:txBody>
        </p:sp>
        <p:sp>
          <p:nvSpPr>
            <p:cNvPr id="16390" name="Rectangle 35"/>
            <p:cNvSpPr>
              <a:spLocks noChangeArrowheads="1"/>
            </p:cNvSpPr>
            <p:nvPr/>
          </p:nvSpPr>
          <p:spPr bwMode="auto">
            <a:xfrm>
              <a:off x="4426834" y="1826218"/>
              <a:ext cx="833243" cy="83228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9925" tIns="24963" rIns="49925" bIns="24963" anchor="ctr"/>
            <a:lstStyle/>
            <a:p>
              <a:pPr algn="ctr" eaLnBrk="0" hangingPunct="0"/>
              <a:r>
                <a:rPr lang="en-US" sz="1000" b="1">
                  <a:solidFill>
                    <a:srgbClr val="000000"/>
                  </a:solidFill>
                  <a:cs typeface="Times New Roman" charset="0"/>
                </a:rPr>
                <a:t>memory</a:t>
              </a:r>
              <a:endParaRPr lang="en-US" b="1"/>
            </a:p>
          </p:txBody>
        </p:sp>
        <p:sp>
          <p:nvSpPr>
            <p:cNvPr id="16391" name="Text Box 34"/>
            <p:cNvSpPr txBox="1">
              <a:spLocks noChangeArrowheads="1"/>
            </p:cNvSpPr>
            <p:nvPr/>
          </p:nvSpPr>
          <p:spPr bwMode="auto">
            <a:xfrm>
              <a:off x="4384918" y="1826218"/>
              <a:ext cx="916441" cy="14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9925" tIns="24963" rIns="49925" bIns="24963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600" b="1">
                  <a:solidFill>
                    <a:srgbClr val="000000"/>
                  </a:solidFill>
                  <a:cs typeface="Times New Roman" charset="0"/>
                </a:rPr>
                <a:t>Addr      Din</a:t>
              </a:r>
              <a:endParaRPr lang="en-US" b="1"/>
            </a:p>
          </p:txBody>
        </p:sp>
        <p:sp>
          <p:nvSpPr>
            <p:cNvPr id="16392" name="Text Box 33"/>
            <p:cNvSpPr txBox="1">
              <a:spLocks noChangeArrowheads="1"/>
            </p:cNvSpPr>
            <p:nvPr/>
          </p:nvSpPr>
          <p:spPr bwMode="auto">
            <a:xfrm>
              <a:off x="4633240" y="2492173"/>
              <a:ext cx="362004" cy="149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9925" tIns="24963" rIns="49925" bIns="24963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600" b="1">
                  <a:solidFill>
                    <a:srgbClr val="000000"/>
                  </a:solidFill>
                  <a:cs typeface="Times New Roman" charset="0"/>
                </a:rPr>
                <a:t>Dout</a:t>
              </a:r>
              <a:endParaRPr lang="en-US" b="1"/>
            </a:p>
          </p:txBody>
        </p:sp>
        <p:sp>
          <p:nvSpPr>
            <p:cNvPr id="16393" name="Rectangle 32"/>
            <p:cNvSpPr>
              <a:spLocks noChangeArrowheads="1"/>
            </p:cNvSpPr>
            <p:nvPr/>
          </p:nvSpPr>
          <p:spPr bwMode="auto">
            <a:xfrm>
              <a:off x="3968296" y="2132214"/>
              <a:ext cx="333424" cy="20823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9925" tIns="24963" rIns="49925" bIns="24963" anchor="ctr"/>
            <a:lstStyle/>
            <a:p>
              <a:pPr algn="ctr" eaLnBrk="0" hangingPunct="0"/>
              <a:r>
                <a:rPr lang="en-US" sz="1100" b="1">
                  <a:solidFill>
                    <a:srgbClr val="000000"/>
                  </a:solidFill>
                  <a:cs typeface="Times New Roman" charset="0"/>
                </a:rPr>
                <a:t>IR</a:t>
              </a:r>
              <a:endParaRPr lang="en-US" b="1"/>
            </a:p>
          </p:txBody>
        </p:sp>
        <p:sp>
          <p:nvSpPr>
            <p:cNvPr id="16394" name="Rectangle 31"/>
            <p:cNvSpPr>
              <a:spLocks noChangeArrowheads="1"/>
            </p:cNvSpPr>
            <p:nvPr/>
          </p:nvSpPr>
          <p:spPr bwMode="auto">
            <a:xfrm>
              <a:off x="2635869" y="1826218"/>
              <a:ext cx="1082835" cy="83228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9925" tIns="24963" rIns="49925" bIns="24963" anchor="ctr"/>
            <a:lstStyle/>
            <a:p>
              <a:pPr algn="ctr" eaLnBrk="0" hangingPunct="0"/>
              <a:r>
                <a:rPr lang="en-US" sz="1000" b="1">
                  <a:solidFill>
                    <a:srgbClr val="000000"/>
                  </a:solidFill>
                  <a:cs typeface="Times New Roman" charset="0"/>
                </a:rPr>
                <a:t>Register-file</a:t>
              </a:r>
              <a:endParaRPr lang="en-US" sz="600" b="1"/>
            </a:p>
            <a:p>
              <a:pPr algn="ctr" eaLnBrk="0" hangingPunct="0"/>
              <a:r>
                <a:rPr lang="en-US" sz="1000" b="1">
                  <a:solidFill>
                    <a:srgbClr val="000000"/>
                  </a:solidFill>
                  <a:cs typeface="Times New Roman" charset="0"/>
                </a:rPr>
                <a:t>(DPRF)</a:t>
              </a:r>
              <a:endParaRPr lang="en-US" b="1"/>
            </a:p>
          </p:txBody>
        </p:sp>
        <p:sp>
          <p:nvSpPr>
            <p:cNvPr id="16395" name="Line 30"/>
            <p:cNvSpPr>
              <a:spLocks noChangeShapeType="1"/>
            </p:cNvSpPr>
            <p:nvPr/>
          </p:nvSpPr>
          <p:spPr bwMode="auto">
            <a:xfrm>
              <a:off x="2969293" y="2658502"/>
              <a:ext cx="0" cy="37519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29"/>
            <p:cNvSpPr>
              <a:spLocks noChangeShapeType="1"/>
            </p:cNvSpPr>
            <p:nvPr/>
          </p:nvSpPr>
          <p:spPr bwMode="auto">
            <a:xfrm>
              <a:off x="3427196" y="2658502"/>
              <a:ext cx="0" cy="37519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28"/>
            <p:cNvSpPr>
              <a:spLocks noChangeShapeType="1"/>
            </p:cNvSpPr>
            <p:nvPr/>
          </p:nvSpPr>
          <p:spPr bwMode="auto">
            <a:xfrm>
              <a:off x="2844815" y="3033697"/>
              <a:ext cx="124478" cy="4793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398" name="Line 27"/>
            <p:cNvSpPr>
              <a:spLocks noChangeShapeType="1"/>
            </p:cNvSpPr>
            <p:nvPr/>
          </p:nvSpPr>
          <p:spPr bwMode="auto">
            <a:xfrm flipH="1">
              <a:off x="3484355" y="3033697"/>
              <a:ext cx="109236" cy="4793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399" name="Line 26"/>
            <p:cNvSpPr>
              <a:spLocks noChangeShapeType="1"/>
            </p:cNvSpPr>
            <p:nvPr/>
          </p:nvSpPr>
          <p:spPr bwMode="auto">
            <a:xfrm flipH="1">
              <a:off x="3218885" y="3033697"/>
              <a:ext cx="41916" cy="166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00" name="Line 25"/>
            <p:cNvSpPr>
              <a:spLocks noChangeShapeType="1"/>
            </p:cNvSpPr>
            <p:nvPr/>
          </p:nvSpPr>
          <p:spPr bwMode="auto">
            <a:xfrm>
              <a:off x="3177604" y="3033697"/>
              <a:ext cx="41281" cy="166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01" name="Line 24"/>
            <p:cNvSpPr>
              <a:spLocks noChangeShapeType="1"/>
            </p:cNvSpPr>
            <p:nvPr/>
          </p:nvSpPr>
          <p:spPr bwMode="auto">
            <a:xfrm>
              <a:off x="2844815" y="3033697"/>
              <a:ext cx="3327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02" name="Line 23"/>
            <p:cNvSpPr>
              <a:spLocks noChangeShapeType="1"/>
            </p:cNvSpPr>
            <p:nvPr/>
          </p:nvSpPr>
          <p:spPr bwMode="auto">
            <a:xfrm>
              <a:off x="3260802" y="3033697"/>
              <a:ext cx="3327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03" name="Line 22"/>
            <p:cNvSpPr>
              <a:spLocks noChangeShapeType="1"/>
            </p:cNvSpPr>
            <p:nvPr/>
          </p:nvSpPr>
          <p:spPr bwMode="auto">
            <a:xfrm flipH="1" flipV="1">
              <a:off x="3222061" y="3513006"/>
              <a:ext cx="635" cy="32059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04" name="Line 21"/>
            <p:cNvSpPr>
              <a:spLocks noChangeShapeType="1"/>
            </p:cNvSpPr>
            <p:nvPr/>
          </p:nvSpPr>
          <p:spPr bwMode="auto">
            <a:xfrm>
              <a:off x="2969293" y="3520625"/>
              <a:ext cx="499819" cy="6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Line 20"/>
            <p:cNvSpPr>
              <a:spLocks noChangeShapeType="1"/>
            </p:cNvSpPr>
            <p:nvPr/>
          </p:nvSpPr>
          <p:spPr bwMode="auto">
            <a:xfrm>
              <a:off x="1636866" y="1201529"/>
              <a:ext cx="424750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Text Box 19"/>
            <p:cNvSpPr txBox="1">
              <a:spLocks noChangeArrowheads="1"/>
            </p:cNvSpPr>
            <p:nvPr/>
          </p:nvSpPr>
          <p:spPr bwMode="auto">
            <a:xfrm>
              <a:off x="3052491" y="3261607"/>
              <a:ext cx="416622" cy="199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9925" tIns="24963" rIns="49925" bIns="24963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000" b="1">
                  <a:solidFill>
                    <a:srgbClr val="000000"/>
                  </a:solidFill>
                  <a:cs typeface="Times New Roman" charset="0"/>
                </a:rPr>
                <a:t>ALU</a:t>
              </a:r>
              <a:endParaRPr lang="en-US" b="1"/>
            </a:p>
          </p:txBody>
        </p:sp>
        <p:sp>
          <p:nvSpPr>
            <p:cNvPr id="16407" name="Line 18"/>
            <p:cNvSpPr>
              <a:spLocks noChangeShapeType="1"/>
            </p:cNvSpPr>
            <p:nvPr/>
          </p:nvSpPr>
          <p:spPr bwMode="auto">
            <a:xfrm>
              <a:off x="1594950" y="3824081"/>
              <a:ext cx="4247509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2053737" y="1201529"/>
              <a:ext cx="0" cy="415925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16409" name="Line 16"/>
            <p:cNvSpPr>
              <a:spLocks noChangeShapeType="1"/>
            </p:cNvSpPr>
            <p:nvPr/>
          </p:nvSpPr>
          <p:spPr bwMode="auto">
            <a:xfrm>
              <a:off x="3218885" y="1451024"/>
              <a:ext cx="0" cy="37519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4676287" y="1201529"/>
              <a:ext cx="0" cy="625475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5009662" y="1409491"/>
              <a:ext cx="0" cy="417513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009662" y="1409491"/>
              <a:ext cx="415925" cy="0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5425587" y="1409491"/>
              <a:ext cx="0" cy="2414588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842975" y="2658854"/>
              <a:ext cx="0" cy="1165225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2053737" y="1827004"/>
              <a:ext cx="0" cy="1997075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16416" name="Line 9"/>
            <p:cNvSpPr>
              <a:spLocks noChangeShapeType="1"/>
            </p:cNvSpPr>
            <p:nvPr/>
          </p:nvSpPr>
          <p:spPr bwMode="auto">
            <a:xfrm flipV="1">
              <a:off x="2469474" y="1451024"/>
              <a:ext cx="0" cy="2373057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Line 8"/>
            <p:cNvSpPr>
              <a:spLocks noChangeShapeType="1"/>
            </p:cNvSpPr>
            <p:nvPr/>
          </p:nvSpPr>
          <p:spPr bwMode="auto">
            <a:xfrm>
              <a:off x="2469474" y="1451024"/>
              <a:ext cx="749411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4134950" y="2327066"/>
              <a:ext cx="1587" cy="1497013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34" name="Line 6"/>
            <p:cNvSpPr>
              <a:spLocks noChangeShapeType="1"/>
            </p:cNvSpPr>
            <p:nvPr/>
          </p:nvSpPr>
          <p:spPr bwMode="auto">
            <a:xfrm>
              <a:off x="3218962" y="3646279"/>
              <a:ext cx="628650" cy="0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 flipV="1">
              <a:off x="3846025" y="1201529"/>
              <a:ext cx="1587" cy="2451100"/>
            </a:xfrm>
            <a:prstGeom prst="lin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b="1">
                <a:ea typeface="+mn-ea"/>
              </a:endParaRPr>
            </a:p>
          </p:txBody>
        </p:sp>
        <p:cxnSp>
          <p:nvCxnSpPr>
            <p:cNvPr id="16421" name="AutoShape 4"/>
            <p:cNvCxnSpPr>
              <a:cxnSpLocks noChangeShapeType="1"/>
            </p:cNvCxnSpPr>
            <p:nvPr/>
          </p:nvCxnSpPr>
          <p:spPr bwMode="auto">
            <a:xfrm flipH="1">
              <a:off x="3737757" y="2236329"/>
              <a:ext cx="211486" cy="63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87" name="TextBox 36"/>
          <p:cNvSpPr txBox="1">
            <a:spLocks noChangeArrowheads="1"/>
          </p:cNvSpPr>
          <p:nvPr/>
        </p:nvSpPr>
        <p:spPr bwMode="auto">
          <a:xfrm>
            <a:off x="4197480" y="5832734"/>
            <a:ext cx="61847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Second:  IR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Reg File (SR1,SR2,DR)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ALU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Reg File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Clock Cycle</a:t>
            </a:r>
          </a:p>
        </p:txBody>
      </p:sp>
    </p:spTree>
    <p:extLst>
      <p:ext uri="{BB962C8B-B14F-4D97-AF65-F5344CB8AC3E}">
        <p14:creationId xmlns:p14="http://schemas.microsoft.com/office/powerpoint/2010/main" val="29324984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Bus Design</a:t>
            </a:r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2958355" y="2763891"/>
            <a:ext cx="815787" cy="33337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49926" tIns="24963" rIns="49926" bIns="24963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PC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7895230" y="3444135"/>
            <a:ext cx="833438" cy="833438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49926" tIns="24963" rIns="49926" bIns="24963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Memory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7832776" y="3449710"/>
            <a:ext cx="915988" cy="1492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square" lIns="49926" tIns="24963" rIns="49926" bIns="24963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8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Addr      Din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8121317" y="4110885"/>
            <a:ext cx="376238" cy="166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square" lIns="49926" tIns="24963" rIns="49926" bIns="24963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4578751" y="3052319"/>
            <a:ext cx="1292992" cy="1083469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49926" tIns="24963" rIns="49926" bIns="24963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Register-file</a:t>
            </a:r>
          </a:p>
          <a:p>
            <a:pPr algn="ctr">
              <a:spcAft>
                <a:spcPts val="1000"/>
              </a:spcAft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(DPRF)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5034335" y="4146752"/>
            <a:ext cx="0" cy="3746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5491535" y="4146752"/>
            <a:ext cx="0" cy="3746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>
            <a:off x="4910511" y="4521403"/>
            <a:ext cx="123825" cy="479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 flipH="1">
            <a:off x="5548685" y="4521403"/>
            <a:ext cx="109538" cy="479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5283573" y="4521403"/>
            <a:ext cx="42862" cy="1666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13"/>
          <p:cNvSpPr>
            <a:spLocks noChangeShapeType="1"/>
          </p:cNvSpPr>
          <p:nvPr/>
        </p:nvSpPr>
        <p:spPr bwMode="auto">
          <a:xfrm>
            <a:off x="5242299" y="4521403"/>
            <a:ext cx="41275" cy="1666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4910510" y="4521402"/>
            <a:ext cx="3317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15"/>
          <p:cNvSpPr>
            <a:spLocks noChangeShapeType="1"/>
          </p:cNvSpPr>
          <p:nvPr/>
        </p:nvSpPr>
        <p:spPr bwMode="auto">
          <a:xfrm>
            <a:off x="5326435" y="4521402"/>
            <a:ext cx="3317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>
            <a:off x="5034336" y="5008764"/>
            <a:ext cx="5000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 flipV="1">
            <a:off x="2680447" y="2112468"/>
            <a:ext cx="6548258" cy="5952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5116886" y="4750003"/>
            <a:ext cx="4175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26" tIns="24963" rIns="49926" bIns="24963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en-US" sz="1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ALU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V="1">
            <a:off x="2841813" y="5562653"/>
            <a:ext cx="6388480" cy="45719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1" name="Straight Arrow Connector 60"/>
          <p:cNvCxnSpPr>
            <a:stCxn id="42" idx="0"/>
          </p:cNvCxnSpPr>
          <p:nvPr/>
        </p:nvCxnSpPr>
        <p:spPr>
          <a:xfrm rot="16200000" flipV="1">
            <a:off x="3068057" y="2465699"/>
            <a:ext cx="591903" cy="448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2" idx="2"/>
          </p:cNvCxnSpPr>
          <p:nvPr/>
        </p:nvCxnSpPr>
        <p:spPr>
          <a:xfrm rot="16200000" flipV="1">
            <a:off x="2110302" y="4353216"/>
            <a:ext cx="2511899" cy="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 flipH="1" flipV="1">
            <a:off x="7512669" y="3828506"/>
            <a:ext cx="3433665" cy="15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7789546" y="2777904"/>
            <a:ext cx="1334048" cy="158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678898" y="2918574"/>
            <a:ext cx="59343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MAR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rot="5400000">
            <a:off x="7969449" y="3338029"/>
            <a:ext cx="223360" cy="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H="1">
            <a:off x="7677678" y="2515122"/>
            <a:ext cx="806901" cy="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6390473" y="3429614"/>
            <a:ext cx="815787" cy="33337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49926" tIns="24963" rIns="49926" bIns="24963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>
            <a:stCxn id="70" idx="1"/>
            <a:endCxn id="46" idx="3"/>
          </p:cNvCxnSpPr>
          <p:nvPr/>
        </p:nvCxnSpPr>
        <p:spPr>
          <a:xfrm rot="10800000">
            <a:off x="5871745" y="3594055"/>
            <a:ext cx="518729" cy="22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4983769" y="5298520"/>
            <a:ext cx="599608" cy="158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5904185" y="4658196"/>
            <a:ext cx="1800459" cy="1004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>
            <a:off x="7660726" y="4931157"/>
            <a:ext cx="1268560" cy="158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>
            <a:off x="4470345" y="2612153"/>
            <a:ext cx="88033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7A4B2B1-AA8A-CA41-9EC3-FAA82997739D}"/>
              </a:ext>
            </a:extLst>
          </p:cNvPr>
          <p:cNvSpPr/>
          <p:nvPr/>
        </p:nvSpPr>
        <p:spPr>
          <a:xfrm>
            <a:off x="7479324" y="2763892"/>
            <a:ext cx="983063" cy="574139"/>
          </a:xfrm>
          <a:prstGeom prst="ellipse">
            <a:avLst/>
          </a:prstGeom>
          <a:solidFill>
            <a:schemeClr val="accent1">
              <a:alpha val="1717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Bus Design w/o DPRF</a:t>
            </a:r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2594942" y="2763891"/>
            <a:ext cx="815787" cy="33337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49926" tIns="24963" rIns="49926" bIns="24963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PC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7895230" y="3444135"/>
            <a:ext cx="833438" cy="833438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49926" tIns="24963" rIns="49926" bIns="24963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Memory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7832776" y="3449710"/>
            <a:ext cx="915988" cy="1492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square" lIns="49926" tIns="24963" rIns="49926" bIns="24963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8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Addr      Din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8121317" y="4110885"/>
            <a:ext cx="376238" cy="166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square" lIns="49926" tIns="24963" rIns="49926" bIns="24963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4888679" y="3052319"/>
            <a:ext cx="983064" cy="1083469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49926" tIns="24963" rIns="49926" bIns="24963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Register-file</a:t>
            </a:r>
          </a:p>
          <a:p>
            <a:pPr algn="ctr">
              <a:spcAft>
                <a:spcPts val="1000"/>
              </a:spcAft>
            </a:pP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(SPRF)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3779970" y="4146752"/>
            <a:ext cx="0" cy="3746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4237170" y="4146752"/>
            <a:ext cx="0" cy="3746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>
            <a:off x="3656146" y="4521403"/>
            <a:ext cx="123825" cy="479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 flipH="1">
            <a:off x="4294320" y="4521403"/>
            <a:ext cx="109538" cy="479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4029208" y="4521403"/>
            <a:ext cx="42862" cy="1666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13"/>
          <p:cNvSpPr>
            <a:spLocks noChangeShapeType="1"/>
          </p:cNvSpPr>
          <p:nvPr/>
        </p:nvSpPr>
        <p:spPr bwMode="auto">
          <a:xfrm>
            <a:off x="3987934" y="4521403"/>
            <a:ext cx="41275" cy="1666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3656145" y="4521402"/>
            <a:ext cx="3317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15"/>
          <p:cNvSpPr>
            <a:spLocks noChangeShapeType="1"/>
          </p:cNvSpPr>
          <p:nvPr/>
        </p:nvSpPr>
        <p:spPr bwMode="auto">
          <a:xfrm>
            <a:off x="4072070" y="4521402"/>
            <a:ext cx="3317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>
            <a:off x="3779971" y="5008764"/>
            <a:ext cx="5000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 flipV="1">
            <a:off x="2680447" y="2112468"/>
            <a:ext cx="6548258" cy="5952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3862521" y="4750003"/>
            <a:ext cx="4175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26" tIns="24963" rIns="49926" bIns="24963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en-US" sz="1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ALU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V="1">
            <a:off x="2841813" y="5562653"/>
            <a:ext cx="6388480" cy="45719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1" name="Straight Arrow Connector 60"/>
          <p:cNvCxnSpPr>
            <a:stCxn id="42" idx="0"/>
          </p:cNvCxnSpPr>
          <p:nvPr/>
        </p:nvCxnSpPr>
        <p:spPr>
          <a:xfrm rot="16200000" flipV="1">
            <a:off x="2704644" y="2465699"/>
            <a:ext cx="591903" cy="448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2" idx="2"/>
          </p:cNvCxnSpPr>
          <p:nvPr/>
        </p:nvCxnSpPr>
        <p:spPr>
          <a:xfrm rot="16200000" flipV="1">
            <a:off x="1746889" y="4353216"/>
            <a:ext cx="2511899" cy="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 flipH="1" flipV="1">
            <a:off x="7512669" y="3828506"/>
            <a:ext cx="3433665" cy="15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7789546" y="2777904"/>
            <a:ext cx="1334048" cy="158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678898" y="2918574"/>
            <a:ext cx="59343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MAR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rot="5400000">
            <a:off x="7969449" y="3338029"/>
            <a:ext cx="223360" cy="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H="1">
            <a:off x="7677678" y="2515122"/>
            <a:ext cx="806901" cy="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6390473" y="3429614"/>
            <a:ext cx="815787" cy="33337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49926" tIns="24963" rIns="49926" bIns="24963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>
            <a:cxnSpLocks/>
            <a:stCxn id="70" idx="1"/>
            <a:endCxn id="46" idx="3"/>
          </p:cNvCxnSpPr>
          <p:nvPr/>
        </p:nvCxnSpPr>
        <p:spPr>
          <a:xfrm flipH="1" flipV="1">
            <a:off x="5871744" y="3594054"/>
            <a:ext cx="518729" cy="22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3729404" y="5298520"/>
            <a:ext cx="599608" cy="158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5904185" y="4658196"/>
            <a:ext cx="1800459" cy="1004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>
            <a:off x="7660726" y="4931157"/>
            <a:ext cx="1268560" cy="158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</p:cNvCxnSpPr>
          <p:nvPr/>
        </p:nvCxnSpPr>
        <p:spPr>
          <a:xfrm>
            <a:off x="5401613" y="2176784"/>
            <a:ext cx="0" cy="90267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7A4B2B1-AA8A-CA41-9EC3-FAA82997739D}"/>
              </a:ext>
            </a:extLst>
          </p:cNvPr>
          <p:cNvSpPr/>
          <p:nvPr/>
        </p:nvSpPr>
        <p:spPr>
          <a:xfrm>
            <a:off x="3199552" y="3644255"/>
            <a:ext cx="1577334" cy="574139"/>
          </a:xfrm>
          <a:prstGeom prst="ellipse">
            <a:avLst/>
          </a:prstGeom>
          <a:solidFill>
            <a:schemeClr val="accent1">
              <a:alpha val="1717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D87C43-F4A8-8741-A4FE-0B50A384249C}"/>
              </a:ext>
            </a:extLst>
          </p:cNvPr>
          <p:cNvCxnSpPr>
            <a:cxnSpLocks/>
          </p:cNvCxnSpPr>
          <p:nvPr/>
        </p:nvCxnSpPr>
        <p:spPr>
          <a:xfrm>
            <a:off x="5405580" y="4108652"/>
            <a:ext cx="0" cy="148858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43AE1BE-A5BD-C746-A866-50DAE9B50C50}"/>
              </a:ext>
            </a:extLst>
          </p:cNvPr>
          <p:cNvSpPr txBox="1"/>
          <p:nvPr/>
        </p:nvSpPr>
        <p:spPr>
          <a:xfrm>
            <a:off x="3622715" y="3800769"/>
            <a:ext cx="314510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5E310B-B359-1448-BA85-9639BCD28ABD}"/>
              </a:ext>
            </a:extLst>
          </p:cNvPr>
          <p:cNvSpPr txBox="1"/>
          <p:nvPr/>
        </p:nvSpPr>
        <p:spPr>
          <a:xfrm>
            <a:off x="4080728" y="3800769"/>
            <a:ext cx="314510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D2E26A-F628-8F42-A542-7E4BA9938328}"/>
              </a:ext>
            </a:extLst>
          </p:cNvPr>
          <p:cNvCxnSpPr>
            <a:cxnSpLocks/>
          </p:cNvCxnSpPr>
          <p:nvPr/>
        </p:nvCxnSpPr>
        <p:spPr>
          <a:xfrm>
            <a:off x="3779970" y="2171989"/>
            <a:ext cx="0" cy="1617377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09343EC-7122-814D-A42C-D38FBDA09A94}"/>
              </a:ext>
            </a:extLst>
          </p:cNvPr>
          <p:cNvCxnSpPr>
            <a:cxnSpLocks/>
          </p:cNvCxnSpPr>
          <p:nvPr/>
        </p:nvCxnSpPr>
        <p:spPr>
          <a:xfrm>
            <a:off x="4261898" y="2164439"/>
            <a:ext cx="0" cy="1617377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9C73A5-3D1B-6D40-ADCD-C6E619D7E69C}"/>
              </a:ext>
            </a:extLst>
          </p:cNvPr>
          <p:cNvSpPr txBox="1"/>
          <p:nvPr/>
        </p:nvSpPr>
        <p:spPr>
          <a:xfrm>
            <a:off x="2961705" y="5920154"/>
            <a:ext cx="638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pretty close to the LC-2200 data path we’ll be using</a:t>
            </a:r>
          </a:p>
        </p:txBody>
      </p:sp>
    </p:spTree>
    <p:extLst>
      <p:ext uri="{BB962C8B-B14F-4D97-AF65-F5344CB8AC3E}">
        <p14:creationId xmlns:p14="http://schemas.microsoft.com/office/powerpoint/2010/main" val="409899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672C82-DE3A-3C42-ADB1-5A32420E9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 single-ported register file, what is the minimum number of cycles it will take to prepare the ALU for a two-operand calculation?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9897E-DEA8-F946-9945-BC53F15B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89C777-5A92-E94C-9B8E-7FFD4996C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Today’s </a:t>
            </a:r>
            <a:r>
              <a:rPr lang="en-US"/>
              <a:t>number is 82,864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8A7A8-0EC5-3E44-B915-FDF1750523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40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BF3DD1BD-AA4D-874B-AA8D-8D7918C28670}"/>
              </a:ext>
            </a:extLst>
          </p:cNvPr>
          <p:cNvSpPr/>
          <p:nvPr/>
        </p:nvSpPr>
        <p:spPr>
          <a:xfrm rot="10800000">
            <a:off x="2012327" y="4274882"/>
            <a:ext cx="772914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Logic design review</a:t>
            </a:r>
          </a:p>
          <a:p>
            <a:r>
              <a:rPr lang="en-US" strike="sngStrike" dirty="0"/>
              <a:t>Data paths</a:t>
            </a:r>
          </a:p>
          <a:p>
            <a:r>
              <a:rPr lang="en-US" dirty="0"/>
              <a:t>Finite State Machines</a:t>
            </a:r>
          </a:p>
        </p:txBody>
      </p:sp>
    </p:spTree>
    <p:extLst>
      <p:ext uri="{BB962C8B-B14F-4D97-AF65-F5344CB8AC3E}">
        <p14:creationId xmlns:p14="http://schemas.microsoft.com/office/powerpoint/2010/main" val="14032936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3048000" y="3505200"/>
            <a:ext cx="4343400" cy="992188"/>
            <a:chOff x="960" y="2208"/>
            <a:chExt cx="2736" cy="625"/>
          </a:xfrm>
        </p:grpSpPr>
        <p:sp>
          <p:nvSpPr>
            <p:cNvPr id="17411" name="Oval 3"/>
            <p:cNvSpPr>
              <a:spLocks noChangeArrowheads="1"/>
            </p:cNvSpPr>
            <p:nvPr/>
          </p:nvSpPr>
          <p:spPr bwMode="auto">
            <a:xfrm>
              <a:off x="960" y="2208"/>
              <a:ext cx="624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Line 4"/>
            <p:cNvSpPr>
              <a:spLocks noChangeShapeType="1"/>
            </p:cNvSpPr>
            <p:nvPr/>
          </p:nvSpPr>
          <p:spPr bwMode="auto">
            <a:xfrm>
              <a:off x="1584" y="25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3" name="Oval 5"/>
            <p:cNvSpPr>
              <a:spLocks noChangeArrowheads="1"/>
            </p:cNvSpPr>
            <p:nvPr/>
          </p:nvSpPr>
          <p:spPr bwMode="auto">
            <a:xfrm>
              <a:off x="2016" y="2208"/>
              <a:ext cx="624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2640" y="25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3072" y="2208"/>
              <a:ext cx="624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16" name="AutoShape 8"/>
            <p:cNvCxnSpPr>
              <a:cxnSpLocks noChangeShapeType="1"/>
              <a:stCxn id="17415" idx="4"/>
              <a:endCxn id="17411" idx="4"/>
            </p:cNvCxnSpPr>
            <p:nvPr/>
          </p:nvCxnSpPr>
          <p:spPr bwMode="auto">
            <a:xfrm rot="5400000">
              <a:off x="2327" y="1777"/>
              <a:ext cx="1" cy="2112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1104" y="2409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S1</a:t>
              </a:r>
            </a:p>
          </p:txBody>
        </p:sp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2160" y="2409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S2</a:t>
              </a:r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3260" y="2400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S3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FSM Example</a:t>
            </a:r>
          </a:p>
        </p:txBody>
      </p:sp>
    </p:spTree>
    <p:extLst>
      <p:ext uri="{BB962C8B-B14F-4D97-AF65-F5344CB8AC3E}">
        <p14:creationId xmlns:p14="http://schemas.microsoft.com/office/powerpoint/2010/main" val="36914155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3536950" y="2158999"/>
            <a:ext cx="5118100" cy="2181225"/>
            <a:chOff x="716" y="1929"/>
            <a:chExt cx="3224" cy="1374"/>
          </a:xfrm>
        </p:grpSpPr>
        <p:sp>
          <p:nvSpPr>
            <p:cNvPr id="18467" name="Oval 3"/>
            <p:cNvSpPr>
              <a:spLocks noChangeArrowheads="1"/>
            </p:cNvSpPr>
            <p:nvPr/>
          </p:nvSpPr>
          <p:spPr bwMode="auto">
            <a:xfrm>
              <a:off x="960" y="2208"/>
              <a:ext cx="624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Oval 4"/>
            <p:cNvSpPr>
              <a:spLocks noChangeArrowheads="1"/>
            </p:cNvSpPr>
            <p:nvPr/>
          </p:nvSpPr>
          <p:spPr bwMode="auto">
            <a:xfrm>
              <a:off x="3024" y="2208"/>
              <a:ext cx="624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69" name="AutoShape 5"/>
            <p:cNvCxnSpPr>
              <a:cxnSpLocks noChangeShapeType="1"/>
              <a:stCxn id="18468" idx="4"/>
              <a:endCxn id="18467" idx="4"/>
            </p:cNvCxnSpPr>
            <p:nvPr/>
          </p:nvCxnSpPr>
          <p:spPr bwMode="auto">
            <a:xfrm rot="5400000">
              <a:off x="2303" y="1801"/>
              <a:ext cx="1" cy="2064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0" name="Text Box 6"/>
            <p:cNvSpPr txBox="1">
              <a:spLocks noChangeArrowheads="1"/>
            </p:cNvSpPr>
            <p:nvPr/>
          </p:nvSpPr>
          <p:spPr bwMode="auto">
            <a:xfrm>
              <a:off x="1104" y="240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up</a:t>
              </a:r>
            </a:p>
          </p:txBody>
        </p:sp>
        <p:sp>
          <p:nvSpPr>
            <p:cNvPr id="18471" name="Text Box 7"/>
            <p:cNvSpPr txBox="1">
              <a:spLocks noChangeArrowheads="1"/>
            </p:cNvSpPr>
            <p:nvPr/>
          </p:nvSpPr>
          <p:spPr bwMode="auto">
            <a:xfrm>
              <a:off x="3120" y="2409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down</a:t>
              </a:r>
            </a:p>
          </p:txBody>
        </p:sp>
        <p:cxnSp>
          <p:nvCxnSpPr>
            <p:cNvPr id="18472" name="AutoShape 8"/>
            <p:cNvCxnSpPr>
              <a:cxnSpLocks noChangeShapeType="1"/>
              <a:stCxn id="18467" idx="6"/>
              <a:endCxn id="18468" idx="2"/>
            </p:cNvCxnSpPr>
            <p:nvPr/>
          </p:nvCxnSpPr>
          <p:spPr bwMode="auto">
            <a:xfrm>
              <a:off x="1584" y="2520"/>
              <a:ext cx="14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3" name="AutoShape 9"/>
            <p:cNvCxnSpPr>
              <a:cxnSpLocks noChangeShapeType="1"/>
              <a:stCxn id="18468" idx="0"/>
              <a:endCxn id="18468" idx="6"/>
            </p:cNvCxnSpPr>
            <p:nvPr/>
          </p:nvCxnSpPr>
          <p:spPr bwMode="auto">
            <a:xfrm rot="5400000" flipV="1">
              <a:off x="3336" y="2208"/>
              <a:ext cx="312" cy="312"/>
            </a:xfrm>
            <a:prstGeom prst="curvedConnector4">
              <a:avLst>
                <a:gd name="adj1" fmla="val -46153"/>
                <a:gd name="adj2" fmla="val 1461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4" name="AutoShape 10"/>
            <p:cNvCxnSpPr>
              <a:cxnSpLocks noChangeShapeType="1"/>
              <a:stCxn id="18467" idx="0"/>
              <a:endCxn id="18467" idx="2"/>
            </p:cNvCxnSpPr>
            <p:nvPr/>
          </p:nvCxnSpPr>
          <p:spPr bwMode="auto">
            <a:xfrm rot="-5400000" flipH="1" flipV="1">
              <a:off x="960" y="2208"/>
              <a:ext cx="312" cy="312"/>
            </a:xfrm>
            <a:prstGeom prst="curvedConnector4">
              <a:avLst>
                <a:gd name="adj1" fmla="val -46153"/>
                <a:gd name="adj2" fmla="val 1461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5" name="Text Box 11"/>
            <p:cNvSpPr txBox="1">
              <a:spLocks noChangeArrowheads="1"/>
            </p:cNvSpPr>
            <p:nvPr/>
          </p:nvSpPr>
          <p:spPr bwMode="auto">
            <a:xfrm>
              <a:off x="716" y="19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18476" name="Text Box 12"/>
            <p:cNvSpPr txBox="1">
              <a:spLocks noChangeArrowheads="1"/>
            </p:cNvSpPr>
            <p:nvPr/>
          </p:nvSpPr>
          <p:spPr bwMode="auto">
            <a:xfrm>
              <a:off x="2108" y="230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18477" name="Text Box 13"/>
            <p:cNvSpPr txBox="1">
              <a:spLocks noChangeArrowheads="1"/>
            </p:cNvSpPr>
            <p:nvPr/>
          </p:nvSpPr>
          <p:spPr bwMode="auto">
            <a:xfrm>
              <a:off x="3744" y="197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18478" name="Text Box 14"/>
            <p:cNvSpPr txBox="1">
              <a:spLocks noChangeArrowheads="1"/>
            </p:cNvSpPr>
            <p:nvPr/>
          </p:nvSpPr>
          <p:spPr bwMode="auto">
            <a:xfrm>
              <a:off x="2108" y="307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Garage Door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92774"/>
              </p:ext>
            </p:extLst>
          </p:nvPr>
        </p:nvGraphicFramePr>
        <p:xfrm>
          <a:off x="2505366" y="4478770"/>
          <a:ext cx="73659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Transition No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Clicker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 Output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 Output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>
            <a:endCxn id="4" idx="2"/>
          </p:cNvCxnSpPr>
          <p:nvPr/>
        </p:nvCxnSpPr>
        <p:spPr>
          <a:xfrm flipH="1">
            <a:off x="6188364" y="5056042"/>
            <a:ext cx="11546" cy="1546168"/>
          </a:xfrm>
          <a:prstGeom prst="line">
            <a:avLst/>
          </a:prstGeom>
          <a:ln w="50800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36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81222" y="1793431"/>
            <a:ext cx="8049627" cy="4929696"/>
            <a:chOff x="247651" y="1519382"/>
            <a:chExt cx="8670925" cy="5310187"/>
          </a:xfrm>
        </p:grpSpPr>
        <p:sp>
          <p:nvSpPr>
            <p:cNvPr id="19458" name="Rectangle 4"/>
            <p:cNvSpPr>
              <a:spLocks noChangeArrowheads="1"/>
            </p:cNvSpPr>
            <p:nvPr/>
          </p:nvSpPr>
          <p:spPr bwMode="auto">
            <a:xfrm>
              <a:off x="915988" y="1728932"/>
              <a:ext cx="862013" cy="8794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9" name="Text Box 5"/>
            <p:cNvSpPr txBox="1">
              <a:spLocks noChangeArrowheads="1"/>
            </p:cNvSpPr>
            <p:nvPr/>
          </p:nvSpPr>
          <p:spPr bwMode="auto">
            <a:xfrm>
              <a:off x="928688" y="1935307"/>
              <a:ext cx="903424" cy="39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clicker</a:t>
              </a:r>
            </a:p>
          </p:txBody>
        </p:sp>
        <p:sp>
          <p:nvSpPr>
            <p:cNvPr id="19460" name="Rectangle 6"/>
            <p:cNvSpPr>
              <a:spLocks noChangeArrowheads="1"/>
            </p:cNvSpPr>
            <p:nvPr/>
          </p:nvSpPr>
          <p:spPr bwMode="auto">
            <a:xfrm>
              <a:off x="1177926" y="5142057"/>
              <a:ext cx="862012" cy="1055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" name="Text Box 7"/>
            <p:cNvSpPr txBox="1">
              <a:spLocks noChangeArrowheads="1"/>
            </p:cNvSpPr>
            <p:nvPr/>
          </p:nvSpPr>
          <p:spPr bwMode="auto">
            <a:xfrm>
              <a:off x="1209676" y="5330969"/>
              <a:ext cx="737658" cy="39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state</a:t>
              </a:r>
            </a:p>
          </p:txBody>
        </p:sp>
        <p:sp>
          <p:nvSpPr>
            <p:cNvPr id="19462" name="Line 8"/>
            <p:cNvSpPr>
              <a:spLocks noChangeShapeType="1"/>
            </p:cNvSpPr>
            <p:nvPr/>
          </p:nvSpPr>
          <p:spPr bwMode="auto">
            <a:xfrm>
              <a:off x="668338" y="5351607"/>
              <a:ext cx="509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Line 9"/>
            <p:cNvSpPr>
              <a:spLocks noChangeShapeType="1"/>
            </p:cNvSpPr>
            <p:nvPr/>
          </p:nvSpPr>
          <p:spPr bwMode="auto">
            <a:xfrm>
              <a:off x="669926" y="5877069"/>
              <a:ext cx="509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Text Box 10"/>
            <p:cNvSpPr txBox="1">
              <a:spLocks noChangeArrowheads="1"/>
            </p:cNvSpPr>
            <p:nvPr/>
          </p:nvSpPr>
          <p:spPr bwMode="auto">
            <a:xfrm>
              <a:off x="576263" y="5929457"/>
              <a:ext cx="682403" cy="39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CLK</a:t>
              </a:r>
            </a:p>
          </p:txBody>
        </p:sp>
        <p:sp>
          <p:nvSpPr>
            <p:cNvPr id="19465" name="Text Box 11"/>
            <p:cNvSpPr txBox="1">
              <a:spLocks noChangeArrowheads="1"/>
            </p:cNvSpPr>
            <p:nvPr/>
          </p:nvSpPr>
          <p:spPr bwMode="auto">
            <a:xfrm>
              <a:off x="577851" y="4873769"/>
              <a:ext cx="378499" cy="39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  <p:sp>
          <p:nvSpPr>
            <p:cNvPr id="19466" name="Rectangle 12"/>
            <p:cNvSpPr>
              <a:spLocks noChangeArrowheads="1"/>
            </p:cNvSpPr>
            <p:nvPr/>
          </p:nvSpPr>
          <p:spPr bwMode="auto">
            <a:xfrm>
              <a:off x="3025776" y="1519382"/>
              <a:ext cx="2768600" cy="4678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Text Box 13"/>
            <p:cNvSpPr txBox="1">
              <a:spLocks noChangeArrowheads="1"/>
            </p:cNvSpPr>
            <p:nvPr/>
          </p:nvSpPr>
          <p:spPr bwMode="auto">
            <a:xfrm>
              <a:off x="3305176" y="3645419"/>
              <a:ext cx="2367690" cy="39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Combinational logic</a:t>
              </a:r>
            </a:p>
          </p:txBody>
        </p:sp>
        <p:sp>
          <p:nvSpPr>
            <p:cNvPr id="19468" name="Rectangle 14"/>
            <p:cNvSpPr>
              <a:spLocks noChangeArrowheads="1"/>
            </p:cNvSpPr>
            <p:nvPr/>
          </p:nvSpPr>
          <p:spPr bwMode="auto">
            <a:xfrm>
              <a:off x="7950201" y="1519382"/>
              <a:ext cx="966787" cy="1125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Rectangle 15"/>
            <p:cNvSpPr>
              <a:spLocks noChangeArrowheads="1"/>
            </p:cNvSpPr>
            <p:nvPr/>
          </p:nvSpPr>
          <p:spPr bwMode="auto">
            <a:xfrm>
              <a:off x="7951788" y="4003819"/>
              <a:ext cx="966788" cy="11255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Text Box 16"/>
            <p:cNvSpPr txBox="1">
              <a:spLocks noChangeArrowheads="1"/>
            </p:cNvSpPr>
            <p:nvPr/>
          </p:nvSpPr>
          <p:spPr bwMode="auto">
            <a:xfrm>
              <a:off x="8069263" y="1736869"/>
              <a:ext cx="834355" cy="696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Down</a:t>
              </a:r>
            </a:p>
            <a:p>
              <a:pPr eaLnBrk="1" hangingPunct="1"/>
              <a:r>
                <a:rPr lang="en-US"/>
                <a:t>motor</a:t>
              </a:r>
            </a:p>
          </p:txBody>
        </p:sp>
        <p:sp>
          <p:nvSpPr>
            <p:cNvPr id="19471" name="Text Box 17"/>
            <p:cNvSpPr txBox="1">
              <a:spLocks noChangeArrowheads="1"/>
            </p:cNvSpPr>
            <p:nvPr/>
          </p:nvSpPr>
          <p:spPr bwMode="auto">
            <a:xfrm>
              <a:off x="8069263" y="4232419"/>
              <a:ext cx="834355" cy="696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Up</a:t>
              </a:r>
            </a:p>
            <a:p>
              <a:pPr eaLnBrk="1" hangingPunct="1"/>
              <a:r>
                <a:rPr lang="en-US"/>
                <a:t>motor</a:t>
              </a:r>
            </a:p>
          </p:txBody>
        </p:sp>
        <p:sp>
          <p:nvSpPr>
            <p:cNvPr id="19472" name="Text Box 18"/>
            <p:cNvSpPr txBox="1">
              <a:spLocks noChangeArrowheads="1"/>
            </p:cNvSpPr>
            <p:nvPr/>
          </p:nvSpPr>
          <p:spPr bwMode="auto">
            <a:xfrm>
              <a:off x="6265863" y="1617807"/>
              <a:ext cx="1635557" cy="39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DownControl</a:t>
              </a:r>
            </a:p>
          </p:txBody>
        </p:sp>
        <p:sp>
          <p:nvSpPr>
            <p:cNvPr id="19473" name="Text Box 19"/>
            <p:cNvSpPr txBox="1">
              <a:spLocks noChangeArrowheads="1"/>
            </p:cNvSpPr>
            <p:nvPr/>
          </p:nvSpPr>
          <p:spPr bwMode="auto">
            <a:xfrm>
              <a:off x="6557963" y="3960957"/>
              <a:ext cx="1317839" cy="39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UpControl</a:t>
              </a:r>
            </a:p>
          </p:txBody>
        </p:sp>
        <p:sp>
          <p:nvSpPr>
            <p:cNvPr id="19474" name="Line 20"/>
            <p:cNvSpPr>
              <a:spLocks noChangeShapeType="1"/>
            </p:cNvSpPr>
            <p:nvPr/>
          </p:nvSpPr>
          <p:spPr bwMode="auto">
            <a:xfrm>
              <a:off x="5794376" y="2092469"/>
              <a:ext cx="2155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Line 21"/>
            <p:cNvSpPr>
              <a:spLocks noChangeShapeType="1"/>
            </p:cNvSpPr>
            <p:nvPr/>
          </p:nvSpPr>
          <p:spPr bwMode="auto">
            <a:xfrm>
              <a:off x="5794376" y="4414982"/>
              <a:ext cx="2157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23"/>
            <p:cNvSpPr>
              <a:spLocks noChangeShapeType="1"/>
            </p:cNvSpPr>
            <p:nvPr/>
          </p:nvSpPr>
          <p:spPr bwMode="auto">
            <a:xfrm>
              <a:off x="5794376" y="5400819"/>
              <a:ext cx="763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Line 24"/>
            <p:cNvSpPr>
              <a:spLocks noChangeShapeType="1"/>
            </p:cNvSpPr>
            <p:nvPr/>
          </p:nvSpPr>
          <p:spPr bwMode="auto">
            <a:xfrm>
              <a:off x="6557963" y="5400819"/>
              <a:ext cx="0" cy="1428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Line 26"/>
            <p:cNvSpPr>
              <a:spLocks noChangeShapeType="1"/>
            </p:cNvSpPr>
            <p:nvPr/>
          </p:nvSpPr>
          <p:spPr bwMode="auto">
            <a:xfrm>
              <a:off x="2039938" y="5351607"/>
              <a:ext cx="985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Text Box 27"/>
            <p:cNvSpPr txBox="1">
              <a:spLocks noChangeArrowheads="1"/>
            </p:cNvSpPr>
            <p:nvPr/>
          </p:nvSpPr>
          <p:spPr bwMode="auto">
            <a:xfrm>
              <a:off x="2301876" y="4972194"/>
              <a:ext cx="516637" cy="39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Up</a:t>
              </a:r>
            </a:p>
          </p:txBody>
        </p:sp>
        <p:sp>
          <p:nvSpPr>
            <p:cNvPr id="19480" name="Text Box 28"/>
            <p:cNvSpPr txBox="1">
              <a:spLocks noChangeArrowheads="1"/>
            </p:cNvSpPr>
            <p:nvPr/>
          </p:nvSpPr>
          <p:spPr bwMode="auto">
            <a:xfrm>
              <a:off x="1709738" y="5132532"/>
              <a:ext cx="392312" cy="39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Q</a:t>
              </a:r>
            </a:p>
          </p:txBody>
        </p:sp>
        <p:sp>
          <p:nvSpPr>
            <p:cNvPr id="19481" name="Line 29"/>
            <p:cNvSpPr>
              <a:spLocks noChangeShapeType="1"/>
            </p:cNvSpPr>
            <p:nvPr/>
          </p:nvSpPr>
          <p:spPr bwMode="auto">
            <a:xfrm>
              <a:off x="1778001" y="2092469"/>
              <a:ext cx="1247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Line 30"/>
            <p:cNvSpPr>
              <a:spLocks noChangeShapeType="1"/>
            </p:cNvSpPr>
            <p:nvPr/>
          </p:nvSpPr>
          <p:spPr bwMode="auto">
            <a:xfrm>
              <a:off x="247651" y="5338907"/>
              <a:ext cx="0" cy="149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Line 31"/>
            <p:cNvSpPr>
              <a:spLocks noChangeShapeType="1"/>
            </p:cNvSpPr>
            <p:nvPr/>
          </p:nvSpPr>
          <p:spPr bwMode="auto">
            <a:xfrm>
              <a:off x="247651" y="6829569"/>
              <a:ext cx="6310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Line 32"/>
            <p:cNvSpPr>
              <a:spLocks noChangeShapeType="1"/>
            </p:cNvSpPr>
            <p:nvPr/>
          </p:nvSpPr>
          <p:spPr bwMode="auto">
            <a:xfrm>
              <a:off x="247651" y="5338907"/>
              <a:ext cx="422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Text Box 33"/>
            <p:cNvSpPr txBox="1">
              <a:spLocks noChangeArrowheads="1"/>
            </p:cNvSpPr>
            <p:nvPr/>
          </p:nvSpPr>
          <p:spPr bwMode="auto">
            <a:xfrm>
              <a:off x="6727826" y="5499244"/>
              <a:ext cx="1290212" cy="39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NextState</a:t>
              </a:r>
            </a:p>
          </p:txBody>
        </p:sp>
        <p:sp>
          <p:nvSpPr>
            <p:cNvPr id="19486" name="Line 34"/>
            <p:cNvSpPr>
              <a:spLocks noChangeShapeType="1"/>
            </p:cNvSpPr>
            <p:nvPr/>
          </p:nvSpPr>
          <p:spPr bwMode="auto">
            <a:xfrm>
              <a:off x="2052044" y="5929457"/>
              <a:ext cx="4402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Text Box 35"/>
            <p:cNvSpPr txBox="1">
              <a:spLocks noChangeArrowheads="1"/>
            </p:cNvSpPr>
            <p:nvPr/>
          </p:nvSpPr>
          <p:spPr bwMode="auto">
            <a:xfrm>
              <a:off x="2174877" y="5569094"/>
              <a:ext cx="834355" cy="39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Down</a:t>
              </a:r>
            </a:p>
          </p:txBody>
        </p:sp>
        <p:sp>
          <p:nvSpPr>
            <p:cNvPr id="19488" name="Text Box 36"/>
            <p:cNvSpPr txBox="1">
              <a:spLocks noChangeArrowheads="1"/>
            </p:cNvSpPr>
            <p:nvPr/>
          </p:nvSpPr>
          <p:spPr bwMode="auto">
            <a:xfrm>
              <a:off x="1704976" y="5754832"/>
              <a:ext cx="392312" cy="39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Q</a:t>
              </a:r>
            </a:p>
          </p:txBody>
        </p:sp>
        <p:sp>
          <p:nvSpPr>
            <p:cNvPr id="19489" name="Line 37"/>
            <p:cNvSpPr>
              <a:spLocks noChangeShapeType="1"/>
            </p:cNvSpPr>
            <p:nvPr/>
          </p:nvSpPr>
          <p:spPr bwMode="auto">
            <a:xfrm>
              <a:off x="1831976" y="5789757"/>
              <a:ext cx="920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Garage Door Controller</a:t>
            </a:r>
          </a:p>
        </p:txBody>
      </p:sp>
      <p:sp>
        <p:nvSpPr>
          <p:cNvPr id="5" name="Oval 4"/>
          <p:cNvSpPr/>
          <p:nvPr/>
        </p:nvSpPr>
        <p:spPr>
          <a:xfrm>
            <a:off x="3745086" y="2179555"/>
            <a:ext cx="213695" cy="404839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367507" y="2100203"/>
            <a:ext cx="213695" cy="404839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5228" y="3432435"/>
            <a:ext cx="81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Inputs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81201" y="3373704"/>
            <a:ext cx="99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21416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  <p:bldP spid="6" grpId="0"/>
      <p:bldP spid="4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Combinational Logic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charset="0"/>
                <a:cs typeface="Arial" charset="0"/>
              </a:rPr>
              <a:t>DOutput</a:t>
            </a:r>
            <a:r>
              <a:rPr lang="en-US" dirty="0">
                <a:latin typeface="Arial" charset="0"/>
                <a:cs typeface="Arial" charset="0"/>
              </a:rPr>
              <a:t> = </a:t>
            </a:r>
            <a:r>
              <a:rPr lang="en-US" dirty="0" err="1">
                <a:latin typeface="Arial" charset="0"/>
                <a:cs typeface="Arial" charset="0"/>
              </a:rPr>
              <a:t>CurrentState&amp;Clicker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err="1">
                <a:latin typeface="Arial" charset="0"/>
                <a:cs typeface="Arial" charset="0"/>
              </a:rPr>
              <a:t>UOutput</a:t>
            </a:r>
            <a:r>
              <a:rPr lang="en-US" dirty="0">
                <a:latin typeface="Arial" charset="0"/>
                <a:cs typeface="Arial" charset="0"/>
              </a:rPr>
              <a:t> = </a:t>
            </a:r>
            <a:r>
              <a:rPr lang="en-US" dirty="0" err="1">
                <a:latin typeface="Arial" charset="0"/>
                <a:cs typeface="Arial" charset="0"/>
              </a:rPr>
              <a:t>CurrentState</a:t>
            </a:r>
            <a:r>
              <a:rPr lang="en-US" dirty="0">
                <a:latin typeface="Arial" charset="0"/>
                <a:cs typeface="Arial" charset="0"/>
              </a:rPr>
              <a:t>’&amp;Clicker</a:t>
            </a:r>
          </a:p>
          <a:p>
            <a:pPr eaLnBrk="1" hangingPunct="1"/>
            <a:r>
              <a:rPr lang="en-US" dirty="0" err="1">
                <a:latin typeface="Arial" charset="0"/>
                <a:cs typeface="Arial" charset="0"/>
              </a:rPr>
              <a:t>NextState</a:t>
            </a:r>
            <a:r>
              <a:rPr lang="en-US" dirty="0">
                <a:latin typeface="Arial" charset="0"/>
                <a:cs typeface="Arial" charset="0"/>
              </a:rPr>
              <a:t> = </a:t>
            </a:r>
            <a:r>
              <a:rPr lang="en-US" dirty="0" err="1">
                <a:latin typeface="Arial" charset="0"/>
                <a:cs typeface="Arial" charset="0"/>
              </a:rPr>
              <a:t>CurrentState&amp;Clicker</a:t>
            </a:r>
            <a:r>
              <a:rPr lang="en-US" dirty="0">
                <a:latin typeface="Arial" charset="0"/>
                <a:cs typeface="Arial" charset="0"/>
              </a:rPr>
              <a:t>’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                        | </a:t>
            </a:r>
            <a:r>
              <a:rPr lang="en-US" dirty="0" err="1">
                <a:latin typeface="Arial" charset="0"/>
                <a:cs typeface="Arial" charset="0"/>
              </a:rPr>
              <a:t>CurrentState</a:t>
            </a:r>
            <a:r>
              <a:rPr lang="en-US" dirty="0">
                <a:latin typeface="Arial" charset="0"/>
                <a:cs typeface="Arial" charset="0"/>
              </a:rPr>
              <a:t>’&amp;Clicker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95084"/>
              </p:ext>
            </p:extLst>
          </p:nvPr>
        </p:nvGraphicFramePr>
        <p:xfrm>
          <a:off x="2505366" y="4478770"/>
          <a:ext cx="73659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Transition No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Clicker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 Output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 Output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>
            <a:endCxn id="6" idx="2"/>
          </p:cNvCxnSpPr>
          <p:nvPr/>
        </p:nvCxnSpPr>
        <p:spPr>
          <a:xfrm flipH="1">
            <a:off x="6188364" y="5056042"/>
            <a:ext cx="11546" cy="1546168"/>
          </a:xfrm>
          <a:prstGeom prst="line">
            <a:avLst/>
          </a:prstGeom>
          <a:ln w="50800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71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Replace Logic with a 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2020456"/>
            <a:ext cx="7076747" cy="4687454"/>
          </a:xfrm>
        </p:spPr>
        <p:txBody>
          <a:bodyPr>
            <a:normAutofit/>
          </a:bodyPr>
          <a:lstStyle/>
          <a:p>
            <a:r>
              <a:rPr lang="en-US" dirty="0"/>
              <a:t>Since we can describe combinational logic as </a:t>
            </a:r>
            <a:r>
              <a:rPr lang="en-US" dirty="0" err="1"/>
              <a:t>boolean</a:t>
            </a:r>
            <a:r>
              <a:rPr lang="en-US" dirty="0"/>
              <a:t> expressions, circuits, truth tables, what if we could replace a </a:t>
            </a:r>
            <a:r>
              <a:rPr lang="en-US" dirty="0">
                <a:solidFill>
                  <a:srgbClr val="FF2929"/>
                </a:solidFill>
              </a:rPr>
              <a:t>combinational circuit </a:t>
            </a:r>
            <a:r>
              <a:rPr lang="en-US" dirty="0"/>
              <a:t>with a </a:t>
            </a:r>
            <a:r>
              <a:rPr lang="en-US" dirty="0">
                <a:solidFill>
                  <a:srgbClr val="FF2929"/>
                </a:solidFill>
              </a:rPr>
              <a:t>hardware truth table</a:t>
            </a:r>
            <a:r>
              <a:rPr lang="en-US" dirty="0"/>
              <a:t>?</a:t>
            </a:r>
          </a:p>
          <a:p>
            <a:r>
              <a:rPr lang="en-US" dirty="0"/>
              <a:t>Think of a properly programmed ROM as a literal truth table describing an FSM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address</a:t>
            </a:r>
            <a:r>
              <a:rPr lang="en-US" dirty="0"/>
              <a:t> represents the input bits (including state)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contents</a:t>
            </a:r>
            <a:r>
              <a:rPr lang="en-US" dirty="0"/>
              <a:t> of the ROM produce the output bits (including the next state)</a:t>
            </a:r>
          </a:p>
          <a:p>
            <a:r>
              <a:rPr lang="en-US" dirty="0"/>
              <a:t>Have you seen this somewhere before?</a:t>
            </a:r>
          </a:p>
        </p:txBody>
      </p:sp>
    </p:spTree>
    <p:extLst>
      <p:ext uri="{BB962C8B-B14F-4D97-AF65-F5344CB8AC3E}">
        <p14:creationId xmlns:p14="http://schemas.microsoft.com/office/powerpoint/2010/main" val="234723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for a given an instruction set </a:t>
            </a:r>
          </a:p>
          <a:p>
            <a:r>
              <a:rPr lang="en-US" dirty="0"/>
              <a:t>Instruction-set is not a description of the implementation of the processor</a:t>
            </a:r>
          </a:p>
          <a:p>
            <a:pPr lvl="1"/>
            <a:r>
              <a:rPr lang="en-US" dirty="0"/>
              <a:t>Contract between hardware and software</a:t>
            </a:r>
          </a:p>
          <a:p>
            <a:pPr lvl="1"/>
            <a:r>
              <a:rPr lang="en-US" dirty="0"/>
              <a:t>Allows a compiler writer to generate code for different high-level languages to execute on a processor that implements this contract</a:t>
            </a:r>
          </a:p>
          <a:p>
            <a:r>
              <a:rPr lang="en-US" dirty="0"/>
              <a:t>Can there be different implementations of the same instruction set?  </a:t>
            </a:r>
          </a:p>
        </p:txBody>
      </p:sp>
    </p:spTree>
    <p:extLst>
      <p:ext uri="{BB962C8B-B14F-4D97-AF65-F5344CB8AC3E}">
        <p14:creationId xmlns:p14="http://schemas.microsoft.com/office/powerpoint/2010/main" val="33486745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D3CF-7208-5B4C-86F9-0979DA1C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FSM to 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9787-CA36-4345-969D-F9EE58DEC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813" y="4251224"/>
            <a:ext cx="2553982" cy="19763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ROM:  3 bit word x 4 words </a:t>
            </a:r>
            <a:r>
              <a:rPr lang="en-US" dirty="0">
                <a:sym typeface="Wingdings" pitchFamily="2" charset="2"/>
              </a:rPr>
              <a:t> 3 data lines, 2 address lines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4625AD-037E-C14B-8678-30121D7E8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02846"/>
              </p:ext>
            </p:extLst>
          </p:nvPr>
        </p:nvGraphicFramePr>
        <p:xfrm>
          <a:off x="2528812" y="1770740"/>
          <a:ext cx="73659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Transition No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Clicker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 Output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 Output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126055D2-F9D7-4644-8DCC-DF5090D19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51792"/>
              </p:ext>
            </p:extLst>
          </p:nvPr>
        </p:nvGraphicFramePr>
        <p:xfrm>
          <a:off x="6259524" y="4093471"/>
          <a:ext cx="3646477" cy="2048042"/>
        </p:xfrm>
        <a:graphic>
          <a:graphicData uri="http://schemas.openxmlformats.org/drawingml/2006/table">
            <a:tbl>
              <a:tblPr/>
              <a:tblGrid>
                <a:gridCol w="1172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1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DOutput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UOutput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NextState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4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67">
            <a:extLst>
              <a:ext uri="{FF2B5EF4-FFF2-40B4-BE49-F238E27FC236}">
                <a16:creationId xmlns:a16="http://schemas.microsoft.com/office/drawing/2014/main" id="{2EE3FA32-E262-0941-A0DA-D21CB51DC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73" y="4126975"/>
            <a:ext cx="3492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A</a:t>
            </a:r>
          </a:p>
          <a:p>
            <a:pPr eaLnBrk="1" hangingPunct="1"/>
            <a:r>
              <a:rPr lang="en-US" dirty="0"/>
              <a:t>D</a:t>
            </a:r>
          </a:p>
          <a:p>
            <a:pPr eaLnBrk="1" hangingPunct="1"/>
            <a:r>
              <a:rPr lang="en-US" dirty="0"/>
              <a:t>D</a:t>
            </a:r>
          </a:p>
          <a:p>
            <a:pPr eaLnBrk="1" hangingPunct="1"/>
            <a:r>
              <a:rPr lang="en-US" dirty="0"/>
              <a:t>R</a:t>
            </a:r>
          </a:p>
          <a:p>
            <a:pPr eaLnBrk="1" hangingPunct="1"/>
            <a:r>
              <a:rPr lang="en-US" dirty="0"/>
              <a:t>E</a:t>
            </a:r>
          </a:p>
          <a:p>
            <a:pPr eaLnBrk="1" hangingPunct="1"/>
            <a:r>
              <a:rPr lang="en-US" dirty="0"/>
              <a:t>S</a:t>
            </a:r>
          </a:p>
          <a:p>
            <a:pPr eaLnBrk="1" hangingPunct="1"/>
            <a:r>
              <a:rPr lang="en-US" dirty="0"/>
              <a:t>S</a:t>
            </a:r>
          </a:p>
        </p:txBody>
      </p:sp>
      <p:sp>
        <p:nvSpPr>
          <p:cNvPr id="7" name="Text Box 68">
            <a:extLst>
              <a:ext uri="{FF2B5EF4-FFF2-40B4-BE49-F238E27FC236}">
                <a16:creationId xmlns:a16="http://schemas.microsoft.com/office/drawing/2014/main" id="{518CEB74-6468-8A4B-A4DD-96539E725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1373" y="453623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00</a:t>
            </a:r>
          </a:p>
        </p:txBody>
      </p:sp>
      <p:sp>
        <p:nvSpPr>
          <p:cNvPr id="8" name="Text Box 69">
            <a:extLst>
              <a:ext uri="{FF2B5EF4-FFF2-40B4-BE49-F238E27FC236}">
                <a16:creationId xmlns:a16="http://schemas.microsoft.com/office/drawing/2014/main" id="{D2E428E1-4102-AD47-8782-7B24218C6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1373" y="4938209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01</a:t>
            </a:r>
          </a:p>
        </p:txBody>
      </p:sp>
      <p:sp>
        <p:nvSpPr>
          <p:cNvPr id="9" name="Text Box 70">
            <a:extLst>
              <a:ext uri="{FF2B5EF4-FFF2-40B4-BE49-F238E27FC236}">
                <a16:creationId xmlns:a16="http://schemas.microsoft.com/office/drawing/2014/main" id="{DF5BF199-4D3E-804F-B627-94C1CF3E8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1373" y="5340187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10</a:t>
            </a:r>
          </a:p>
        </p:txBody>
      </p:sp>
      <p:sp>
        <p:nvSpPr>
          <p:cNvPr id="10" name="Text Box 71">
            <a:extLst>
              <a:ext uri="{FF2B5EF4-FFF2-40B4-BE49-F238E27FC236}">
                <a16:creationId xmlns:a16="http://schemas.microsoft.com/office/drawing/2014/main" id="{C8B43024-62F8-6448-9C90-D7540BD7D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1373" y="574216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11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CE88BE-C3E1-F141-BB0B-5E907413B09C}"/>
              </a:ext>
            </a:extLst>
          </p:cNvPr>
          <p:cNvCxnSpPr>
            <a:cxnSpLocks/>
          </p:cNvCxnSpPr>
          <p:nvPr/>
        </p:nvCxnSpPr>
        <p:spPr>
          <a:xfrm>
            <a:off x="5602299" y="3862309"/>
            <a:ext cx="338149" cy="738874"/>
          </a:xfrm>
          <a:prstGeom prst="straightConnector1">
            <a:avLst/>
          </a:prstGeom>
          <a:ln cmpd="sng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046860-89F9-2647-B389-F33407DCE8F7}"/>
              </a:ext>
            </a:extLst>
          </p:cNvPr>
          <p:cNvCxnSpPr>
            <a:cxnSpLocks/>
          </p:cNvCxnSpPr>
          <p:nvPr/>
        </p:nvCxnSpPr>
        <p:spPr>
          <a:xfrm>
            <a:off x="6853187" y="3862310"/>
            <a:ext cx="0" cy="221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FD935D-340D-D641-A7F1-F4A8B36B8CCD}"/>
              </a:ext>
            </a:extLst>
          </p:cNvPr>
          <p:cNvCxnSpPr>
            <a:cxnSpLocks/>
          </p:cNvCxnSpPr>
          <p:nvPr/>
        </p:nvCxnSpPr>
        <p:spPr>
          <a:xfrm>
            <a:off x="8082761" y="3862310"/>
            <a:ext cx="0" cy="221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5D1ECA-0EF4-7841-99CC-28772D73E456}"/>
              </a:ext>
            </a:extLst>
          </p:cNvPr>
          <p:cNvCxnSpPr>
            <a:cxnSpLocks/>
          </p:cNvCxnSpPr>
          <p:nvPr/>
        </p:nvCxnSpPr>
        <p:spPr>
          <a:xfrm>
            <a:off x="9312335" y="3862310"/>
            <a:ext cx="0" cy="221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>
            <a:extLst>
              <a:ext uri="{FF2B5EF4-FFF2-40B4-BE49-F238E27FC236}">
                <a16:creationId xmlns:a16="http://schemas.microsoft.com/office/drawing/2014/main" id="{0A2AF9C2-0AD4-384B-ABAB-D2DB0250A14C}"/>
              </a:ext>
            </a:extLst>
          </p:cNvPr>
          <p:cNvSpPr/>
          <p:nvPr/>
        </p:nvSpPr>
        <p:spPr>
          <a:xfrm>
            <a:off x="4360933" y="3892062"/>
            <a:ext cx="1735067" cy="679938"/>
          </a:xfrm>
          <a:custGeom>
            <a:avLst/>
            <a:gdLst>
              <a:gd name="connsiteX0" fmla="*/ 127527 w 1862542"/>
              <a:gd name="connsiteY0" fmla="*/ 0 h 679938"/>
              <a:gd name="connsiteX1" fmla="*/ 139250 w 1862542"/>
              <a:gd name="connsiteY1" fmla="*/ 199292 h 679938"/>
              <a:gd name="connsiteX2" fmla="*/ 1546019 w 1862542"/>
              <a:gd name="connsiteY2" fmla="*/ 257907 h 679938"/>
              <a:gd name="connsiteX3" fmla="*/ 1862542 w 1862542"/>
              <a:gd name="connsiteY3" fmla="*/ 679938 h 679938"/>
              <a:gd name="connsiteX0" fmla="*/ 35488 w 1770503"/>
              <a:gd name="connsiteY0" fmla="*/ 0 h 679938"/>
              <a:gd name="connsiteX1" fmla="*/ 329313 w 1770503"/>
              <a:gd name="connsiteY1" fmla="*/ 264143 h 679938"/>
              <a:gd name="connsiteX2" fmla="*/ 1453980 w 1770503"/>
              <a:gd name="connsiteY2" fmla="*/ 257907 h 679938"/>
              <a:gd name="connsiteX3" fmla="*/ 1770503 w 1770503"/>
              <a:gd name="connsiteY3" fmla="*/ 679938 h 679938"/>
              <a:gd name="connsiteX0" fmla="*/ 0 w 1735015"/>
              <a:gd name="connsiteY0" fmla="*/ 0 h 679938"/>
              <a:gd name="connsiteX1" fmla="*/ 293825 w 1735015"/>
              <a:gd name="connsiteY1" fmla="*/ 264143 h 679938"/>
              <a:gd name="connsiteX2" fmla="*/ 1418492 w 1735015"/>
              <a:gd name="connsiteY2" fmla="*/ 257907 h 679938"/>
              <a:gd name="connsiteX3" fmla="*/ 1735015 w 1735015"/>
              <a:gd name="connsiteY3" fmla="*/ 679938 h 679938"/>
              <a:gd name="connsiteX0" fmla="*/ 53 w 1735068"/>
              <a:gd name="connsiteY0" fmla="*/ 0 h 679938"/>
              <a:gd name="connsiteX1" fmla="*/ 293878 w 1735068"/>
              <a:gd name="connsiteY1" fmla="*/ 264143 h 679938"/>
              <a:gd name="connsiteX2" fmla="*/ 1418545 w 1735068"/>
              <a:gd name="connsiteY2" fmla="*/ 257907 h 679938"/>
              <a:gd name="connsiteX3" fmla="*/ 1735068 w 1735068"/>
              <a:gd name="connsiteY3" fmla="*/ 679938 h 679938"/>
              <a:gd name="connsiteX0" fmla="*/ 45 w 1735060"/>
              <a:gd name="connsiteY0" fmla="*/ 0 h 679938"/>
              <a:gd name="connsiteX1" fmla="*/ 306840 w 1735060"/>
              <a:gd name="connsiteY1" fmla="*/ 228475 h 679938"/>
              <a:gd name="connsiteX2" fmla="*/ 1418537 w 1735060"/>
              <a:gd name="connsiteY2" fmla="*/ 257907 h 679938"/>
              <a:gd name="connsiteX3" fmla="*/ 1735060 w 1735060"/>
              <a:gd name="connsiteY3" fmla="*/ 679938 h 679938"/>
              <a:gd name="connsiteX0" fmla="*/ 46 w 1735061"/>
              <a:gd name="connsiteY0" fmla="*/ 0 h 679938"/>
              <a:gd name="connsiteX1" fmla="*/ 306841 w 1735061"/>
              <a:gd name="connsiteY1" fmla="*/ 228475 h 679938"/>
              <a:gd name="connsiteX2" fmla="*/ 1418538 w 1735061"/>
              <a:gd name="connsiteY2" fmla="*/ 257907 h 679938"/>
              <a:gd name="connsiteX3" fmla="*/ 1735061 w 1735061"/>
              <a:gd name="connsiteY3" fmla="*/ 679938 h 679938"/>
              <a:gd name="connsiteX0" fmla="*/ 52 w 1735067"/>
              <a:gd name="connsiteY0" fmla="*/ 0 h 679938"/>
              <a:gd name="connsiteX1" fmla="*/ 306847 w 1735067"/>
              <a:gd name="connsiteY1" fmla="*/ 228475 h 679938"/>
              <a:gd name="connsiteX2" fmla="*/ 1489880 w 1735067"/>
              <a:gd name="connsiteY2" fmla="*/ 257907 h 679938"/>
              <a:gd name="connsiteX3" fmla="*/ 1735067 w 1735067"/>
              <a:gd name="connsiteY3" fmla="*/ 679938 h 679938"/>
              <a:gd name="connsiteX0" fmla="*/ 52 w 1735067"/>
              <a:gd name="connsiteY0" fmla="*/ 0 h 679938"/>
              <a:gd name="connsiteX1" fmla="*/ 306847 w 1735067"/>
              <a:gd name="connsiteY1" fmla="*/ 228475 h 679938"/>
              <a:gd name="connsiteX2" fmla="*/ 1489880 w 1735067"/>
              <a:gd name="connsiteY2" fmla="*/ 257907 h 679938"/>
              <a:gd name="connsiteX3" fmla="*/ 1735067 w 1735067"/>
              <a:gd name="connsiteY3" fmla="*/ 679938 h 679938"/>
              <a:gd name="connsiteX0" fmla="*/ 52 w 1735067"/>
              <a:gd name="connsiteY0" fmla="*/ 0 h 679938"/>
              <a:gd name="connsiteX1" fmla="*/ 306847 w 1735067"/>
              <a:gd name="connsiteY1" fmla="*/ 228475 h 679938"/>
              <a:gd name="connsiteX2" fmla="*/ 1489880 w 1735067"/>
              <a:gd name="connsiteY2" fmla="*/ 257907 h 679938"/>
              <a:gd name="connsiteX3" fmla="*/ 1735067 w 1735067"/>
              <a:gd name="connsiteY3" fmla="*/ 679938 h 67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5067" h="679938">
                <a:moveTo>
                  <a:pt x="52" y="0"/>
                </a:moveTo>
                <a:cubicBezTo>
                  <a:pt x="-2047" y="168945"/>
                  <a:pt x="58542" y="185491"/>
                  <a:pt x="306847" y="228475"/>
                </a:cubicBezTo>
                <a:cubicBezTo>
                  <a:pt x="555152" y="271460"/>
                  <a:pt x="1215635" y="245893"/>
                  <a:pt x="1489880" y="257907"/>
                </a:cubicBezTo>
                <a:cubicBezTo>
                  <a:pt x="1777095" y="282892"/>
                  <a:pt x="1720413" y="508976"/>
                  <a:pt x="1735067" y="679938"/>
                </a:cubicBezTo>
              </a:path>
            </a:pathLst>
          </a:custGeom>
          <a:noFill/>
          <a:ln w="25400"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9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0" grpId="0"/>
      <p:bldP spid="2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1611313" y="2043674"/>
            <a:ext cx="862012" cy="879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1624013" y="2250048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clicker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5980113" y="5783264"/>
            <a:ext cx="862012" cy="1055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6099175" y="6042026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state</a:t>
            </a:r>
          </a:p>
        </p:txBody>
      </p:sp>
      <p:sp>
        <p:nvSpPr>
          <p:cNvPr id="21510" name="Line 9"/>
          <p:cNvSpPr>
            <a:spLocks noChangeShapeType="1"/>
          </p:cNvSpPr>
          <p:nvPr/>
        </p:nvSpPr>
        <p:spPr bwMode="auto">
          <a:xfrm>
            <a:off x="5472114" y="6518275"/>
            <a:ext cx="50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7199313" y="6203951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CLK</a:t>
            </a:r>
          </a:p>
        </p:txBody>
      </p:sp>
      <p:sp>
        <p:nvSpPr>
          <p:cNvPr id="21512" name="Text Box 11"/>
          <p:cNvSpPr txBox="1">
            <a:spLocks noChangeArrowheads="1"/>
          </p:cNvSpPr>
          <p:nvPr/>
        </p:nvSpPr>
        <p:spPr bwMode="auto">
          <a:xfrm>
            <a:off x="7315200" y="55895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21513" name="Line 12"/>
          <p:cNvSpPr>
            <a:spLocks noChangeShapeType="1"/>
          </p:cNvSpPr>
          <p:nvPr/>
        </p:nvSpPr>
        <p:spPr bwMode="auto">
          <a:xfrm>
            <a:off x="6842125" y="5992813"/>
            <a:ext cx="985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ext Box 13"/>
          <p:cNvSpPr txBox="1">
            <a:spLocks noChangeArrowheads="1"/>
          </p:cNvSpPr>
          <p:nvPr/>
        </p:nvSpPr>
        <p:spPr bwMode="auto">
          <a:xfrm>
            <a:off x="5378450" y="5429251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Up</a:t>
            </a:r>
          </a:p>
        </p:txBody>
      </p:sp>
      <p:sp>
        <p:nvSpPr>
          <p:cNvPr id="21515" name="Text Box 14"/>
          <p:cNvSpPr txBox="1">
            <a:spLocks noChangeArrowheads="1"/>
          </p:cNvSpPr>
          <p:nvPr/>
        </p:nvSpPr>
        <p:spPr bwMode="auto">
          <a:xfrm>
            <a:off x="5970588" y="5773738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Q</a:t>
            </a:r>
          </a:p>
        </p:txBody>
      </p:sp>
      <p:sp>
        <p:nvSpPr>
          <p:cNvPr id="21516" name="Line 15"/>
          <p:cNvSpPr>
            <a:spLocks noChangeShapeType="1"/>
          </p:cNvSpPr>
          <p:nvPr/>
        </p:nvSpPr>
        <p:spPr bwMode="auto">
          <a:xfrm>
            <a:off x="2473325" y="24072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6"/>
          <p:cNvSpPr>
            <a:spLocks noChangeShapeType="1"/>
          </p:cNvSpPr>
          <p:nvPr/>
        </p:nvSpPr>
        <p:spPr bwMode="auto">
          <a:xfrm>
            <a:off x="6842125" y="6570663"/>
            <a:ext cx="985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Text Box 17"/>
          <p:cNvSpPr txBox="1">
            <a:spLocks noChangeArrowheads="1"/>
          </p:cNvSpPr>
          <p:nvPr/>
        </p:nvSpPr>
        <p:spPr bwMode="auto">
          <a:xfrm>
            <a:off x="5087938" y="6246813"/>
            <a:ext cx="76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Down</a:t>
            </a:r>
          </a:p>
        </p:txBody>
      </p:sp>
      <p:sp>
        <p:nvSpPr>
          <p:cNvPr id="21519" name="Text Box 18"/>
          <p:cNvSpPr txBox="1">
            <a:spLocks noChangeArrowheads="1"/>
          </p:cNvSpPr>
          <p:nvPr/>
        </p:nvSpPr>
        <p:spPr bwMode="auto">
          <a:xfrm>
            <a:off x="5965825" y="6396038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Q</a:t>
            </a:r>
          </a:p>
        </p:txBody>
      </p:sp>
      <p:sp>
        <p:nvSpPr>
          <p:cNvPr id="21520" name="Line 19"/>
          <p:cNvSpPr>
            <a:spLocks noChangeShapeType="1"/>
          </p:cNvSpPr>
          <p:nvPr/>
        </p:nvSpPr>
        <p:spPr bwMode="auto">
          <a:xfrm>
            <a:off x="6092826" y="6430963"/>
            <a:ext cx="92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6855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877732"/>
              </p:ext>
            </p:extLst>
          </p:nvPr>
        </p:nvGraphicFramePr>
        <p:xfrm>
          <a:off x="4020415" y="1824167"/>
          <a:ext cx="5192712" cy="2061586"/>
        </p:xfrm>
        <a:graphic>
          <a:graphicData uri="http://schemas.openxmlformats.org/drawingml/2006/table">
            <a:tbl>
              <a:tblPr/>
              <a:tblGrid>
                <a:gridCol w="155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1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DOutput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UOutput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NextState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4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47" name="Line 56"/>
          <p:cNvSpPr>
            <a:spLocks noChangeShapeType="1"/>
          </p:cNvSpPr>
          <p:nvPr/>
        </p:nvSpPr>
        <p:spPr bwMode="auto">
          <a:xfrm flipH="1">
            <a:off x="2684463" y="3090863"/>
            <a:ext cx="246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8" name="Line 57"/>
          <p:cNvSpPr>
            <a:spLocks noChangeShapeType="1"/>
          </p:cNvSpPr>
          <p:nvPr/>
        </p:nvSpPr>
        <p:spPr bwMode="auto">
          <a:xfrm>
            <a:off x="2684463" y="3113088"/>
            <a:ext cx="0" cy="284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9" name="Line 58"/>
          <p:cNvSpPr>
            <a:spLocks noChangeShapeType="1"/>
          </p:cNvSpPr>
          <p:nvPr/>
        </p:nvSpPr>
        <p:spPr bwMode="auto">
          <a:xfrm>
            <a:off x="2684463" y="5956300"/>
            <a:ext cx="3281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0" name="Rectangle 59"/>
          <p:cNvSpPr>
            <a:spLocks noChangeArrowheads="1"/>
          </p:cNvSpPr>
          <p:nvPr/>
        </p:nvSpPr>
        <p:spPr bwMode="auto">
          <a:xfrm>
            <a:off x="4169080" y="4373120"/>
            <a:ext cx="966788" cy="1125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Rectangle 60"/>
          <p:cNvSpPr>
            <a:spLocks noChangeArrowheads="1"/>
          </p:cNvSpPr>
          <p:nvPr/>
        </p:nvSpPr>
        <p:spPr bwMode="auto">
          <a:xfrm>
            <a:off x="5935840" y="4335020"/>
            <a:ext cx="966788" cy="1125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2" name="Text Box 61"/>
          <p:cNvSpPr txBox="1">
            <a:spLocks noChangeArrowheads="1"/>
          </p:cNvSpPr>
          <p:nvPr/>
        </p:nvSpPr>
        <p:spPr bwMode="auto">
          <a:xfrm>
            <a:off x="4288143" y="4590608"/>
            <a:ext cx="76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Down</a:t>
            </a:r>
          </a:p>
          <a:p>
            <a:pPr eaLnBrk="1" hangingPunct="1"/>
            <a:r>
              <a:rPr lang="en-US"/>
              <a:t>motor</a:t>
            </a:r>
          </a:p>
        </p:txBody>
      </p:sp>
      <p:sp>
        <p:nvSpPr>
          <p:cNvPr id="21553" name="Text Box 62"/>
          <p:cNvSpPr txBox="1">
            <a:spLocks noChangeArrowheads="1"/>
          </p:cNvSpPr>
          <p:nvPr/>
        </p:nvSpPr>
        <p:spPr bwMode="auto">
          <a:xfrm>
            <a:off x="6053315" y="4563620"/>
            <a:ext cx="76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Up</a:t>
            </a:r>
          </a:p>
          <a:p>
            <a:pPr eaLnBrk="1" hangingPunct="1"/>
            <a:r>
              <a:rPr lang="en-US"/>
              <a:t>motor</a:t>
            </a:r>
          </a:p>
        </p:txBody>
      </p:sp>
      <p:sp>
        <p:nvSpPr>
          <p:cNvPr id="21554" name="Line 63"/>
          <p:cNvSpPr>
            <a:spLocks noChangeShapeType="1"/>
          </p:cNvSpPr>
          <p:nvPr/>
        </p:nvSpPr>
        <p:spPr bwMode="auto">
          <a:xfrm>
            <a:off x="4810864" y="3873058"/>
            <a:ext cx="0" cy="46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5" name="Line 64"/>
          <p:cNvSpPr>
            <a:spLocks noChangeShapeType="1"/>
          </p:cNvSpPr>
          <p:nvPr/>
        </p:nvSpPr>
        <p:spPr bwMode="auto">
          <a:xfrm>
            <a:off x="6529999" y="3873058"/>
            <a:ext cx="0" cy="46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6" name="Line 65"/>
          <p:cNvSpPr>
            <a:spLocks noChangeShapeType="1"/>
          </p:cNvSpPr>
          <p:nvPr/>
        </p:nvSpPr>
        <p:spPr bwMode="auto">
          <a:xfrm>
            <a:off x="7745413" y="5992813"/>
            <a:ext cx="6033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7" name="Line 66"/>
          <p:cNvSpPr>
            <a:spLocks noChangeShapeType="1"/>
          </p:cNvSpPr>
          <p:nvPr/>
        </p:nvSpPr>
        <p:spPr bwMode="auto">
          <a:xfrm flipV="1">
            <a:off x="8348809" y="3873059"/>
            <a:ext cx="0" cy="2119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8" name="Text Box 67"/>
          <p:cNvSpPr txBox="1">
            <a:spLocks noChangeArrowheads="1"/>
          </p:cNvSpPr>
          <p:nvPr/>
        </p:nvSpPr>
        <p:spPr bwMode="auto">
          <a:xfrm>
            <a:off x="3231428" y="2201115"/>
            <a:ext cx="3492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  <a:p>
            <a:pPr eaLnBrk="1" hangingPunct="1"/>
            <a:r>
              <a:rPr lang="en-US"/>
              <a:t>D</a:t>
            </a:r>
          </a:p>
          <a:p>
            <a:pPr eaLnBrk="1" hangingPunct="1"/>
            <a:r>
              <a:rPr lang="en-US"/>
              <a:t>D</a:t>
            </a:r>
          </a:p>
          <a:p>
            <a:pPr eaLnBrk="1" hangingPunct="1"/>
            <a:r>
              <a:rPr lang="en-US"/>
              <a:t>R</a:t>
            </a:r>
          </a:p>
          <a:p>
            <a:pPr eaLnBrk="1" hangingPunct="1"/>
            <a:r>
              <a:rPr lang="en-US"/>
              <a:t>E</a:t>
            </a:r>
          </a:p>
          <a:p>
            <a:pPr eaLnBrk="1" hangingPunct="1"/>
            <a:r>
              <a:rPr lang="en-US"/>
              <a:t>S</a:t>
            </a:r>
          </a:p>
          <a:p>
            <a:pPr eaLnBrk="1" hangingPunct="1"/>
            <a:r>
              <a:rPr lang="en-US"/>
              <a:t>S</a:t>
            </a:r>
          </a:p>
        </p:txBody>
      </p:sp>
      <p:sp>
        <p:nvSpPr>
          <p:cNvPr id="21559" name="Text Box 68"/>
          <p:cNvSpPr txBox="1">
            <a:spLocks noChangeArrowheads="1"/>
          </p:cNvSpPr>
          <p:nvPr/>
        </p:nvSpPr>
        <p:spPr bwMode="auto">
          <a:xfrm>
            <a:off x="3582265" y="2266926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00</a:t>
            </a:r>
          </a:p>
        </p:txBody>
      </p:sp>
      <p:sp>
        <p:nvSpPr>
          <p:cNvPr id="21560" name="Text Box 69"/>
          <p:cNvSpPr txBox="1">
            <a:spLocks noChangeArrowheads="1"/>
          </p:cNvSpPr>
          <p:nvPr/>
        </p:nvSpPr>
        <p:spPr bwMode="auto">
          <a:xfrm>
            <a:off x="3582265" y="266890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01</a:t>
            </a:r>
          </a:p>
        </p:txBody>
      </p:sp>
      <p:sp>
        <p:nvSpPr>
          <p:cNvPr id="21561" name="Text Box 70"/>
          <p:cNvSpPr txBox="1">
            <a:spLocks noChangeArrowheads="1"/>
          </p:cNvSpPr>
          <p:nvPr/>
        </p:nvSpPr>
        <p:spPr bwMode="auto">
          <a:xfrm>
            <a:off x="3582265" y="307088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10</a:t>
            </a:r>
          </a:p>
        </p:txBody>
      </p:sp>
      <p:sp>
        <p:nvSpPr>
          <p:cNvPr id="21562" name="Text Box 71"/>
          <p:cNvSpPr txBox="1">
            <a:spLocks noChangeArrowheads="1"/>
          </p:cNvSpPr>
          <p:nvPr/>
        </p:nvSpPr>
        <p:spPr bwMode="auto">
          <a:xfrm>
            <a:off x="3582265" y="347286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0665" y="1820238"/>
            <a:ext cx="72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Replacing Discrete Logic with a ROM</a:t>
            </a:r>
          </a:p>
        </p:txBody>
      </p:sp>
    </p:spTree>
    <p:extLst>
      <p:ext uri="{BB962C8B-B14F-4D97-AF65-F5344CB8AC3E}">
        <p14:creationId xmlns:p14="http://schemas.microsoft.com/office/powerpoint/2010/main" val="25741422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0891-8DA2-3244-9FEE-52FBA7AF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6835" y="1616940"/>
            <a:ext cx="6582275" cy="1200189"/>
          </a:xfrm>
        </p:spPr>
        <p:txBody>
          <a:bodyPr>
            <a:normAutofit/>
          </a:bodyPr>
          <a:lstStyle/>
          <a:p>
            <a:r>
              <a:rPr lang="en-US" dirty="0"/>
              <a:t>If you have a truth table with 4 input, 3 state bits, and 4 outputs, what size ROM should you use to encode it?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47E2E-49A2-A442-9906-D40277DA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C1F40-AE90-1A4C-8F39-77BDD11D60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6835" y="2932044"/>
            <a:ext cx="6611179" cy="3621157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words of 7 bits</a:t>
            </a:r>
          </a:p>
          <a:p>
            <a:r>
              <a:rPr lang="en-US" dirty="0"/>
              <a:t>2</a:t>
            </a:r>
            <a:r>
              <a:rPr lang="en-US" baseline="30000" dirty="0"/>
              <a:t>4</a:t>
            </a:r>
            <a:r>
              <a:rPr lang="en-US" dirty="0"/>
              <a:t> words of 4 bits</a:t>
            </a:r>
          </a:p>
          <a:p>
            <a:r>
              <a:rPr lang="en-US" dirty="0"/>
              <a:t>2</a:t>
            </a:r>
            <a:r>
              <a:rPr lang="en-US" baseline="30000" dirty="0"/>
              <a:t>8</a:t>
            </a:r>
            <a:r>
              <a:rPr lang="en-US" dirty="0"/>
              <a:t> words of 7 bits</a:t>
            </a:r>
          </a:p>
          <a:p>
            <a:r>
              <a:rPr lang="en-US" dirty="0"/>
              <a:t>2</a:t>
            </a:r>
            <a:r>
              <a:rPr lang="en-US" baseline="30000" dirty="0"/>
              <a:t>4</a:t>
            </a:r>
            <a:r>
              <a:rPr lang="en-US" dirty="0"/>
              <a:t> words of 8 bits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9B2294B-6C2D-404F-BDDC-97B5E1A54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50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33217FC-32F3-E14D-9CCB-18E6EEB5E97E}"/>
              </a:ext>
            </a:extLst>
          </p:cNvPr>
          <p:cNvSpPr/>
          <p:nvPr/>
        </p:nvSpPr>
        <p:spPr>
          <a:xfrm rot="10800000">
            <a:off x="2178821" y="3073395"/>
            <a:ext cx="550333" cy="22013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EC7375F-46D4-6841-905D-70612205E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856844"/>
              </p:ext>
            </p:extLst>
          </p:nvPr>
        </p:nvGraphicFramePr>
        <p:xfrm>
          <a:off x="6861826" y="4104745"/>
          <a:ext cx="3683939" cy="17949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6277">
                  <a:extLst>
                    <a:ext uri="{9D8B030D-6E8A-4147-A177-3AD203B41FA5}">
                      <a16:colId xmlns:a16="http://schemas.microsoft.com/office/drawing/2014/main" val="3251740288"/>
                    </a:ext>
                  </a:extLst>
                </a:gridCol>
                <a:gridCol w="526277">
                  <a:extLst>
                    <a:ext uri="{9D8B030D-6E8A-4147-A177-3AD203B41FA5}">
                      <a16:colId xmlns:a16="http://schemas.microsoft.com/office/drawing/2014/main" val="2966486192"/>
                    </a:ext>
                  </a:extLst>
                </a:gridCol>
                <a:gridCol w="526277">
                  <a:extLst>
                    <a:ext uri="{9D8B030D-6E8A-4147-A177-3AD203B41FA5}">
                      <a16:colId xmlns:a16="http://schemas.microsoft.com/office/drawing/2014/main" val="665878553"/>
                    </a:ext>
                  </a:extLst>
                </a:gridCol>
                <a:gridCol w="526277">
                  <a:extLst>
                    <a:ext uri="{9D8B030D-6E8A-4147-A177-3AD203B41FA5}">
                      <a16:colId xmlns:a16="http://schemas.microsoft.com/office/drawing/2014/main" val="3928067227"/>
                    </a:ext>
                  </a:extLst>
                </a:gridCol>
                <a:gridCol w="526277">
                  <a:extLst>
                    <a:ext uri="{9D8B030D-6E8A-4147-A177-3AD203B41FA5}">
                      <a16:colId xmlns:a16="http://schemas.microsoft.com/office/drawing/2014/main" val="1627579102"/>
                    </a:ext>
                  </a:extLst>
                </a:gridCol>
                <a:gridCol w="526277">
                  <a:extLst>
                    <a:ext uri="{9D8B030D-6E8A-4147-A177-3AD203B41FA5}">
                      <a16:colId xmlns:a16="http://schemas.microsoft.com/office/drawing/2014/main" val="9520834"/>
                    </a:ext>
                  </a:extLst>
                </a:gridCol>
                <a:gridCol w="526277">
                  <a:extLst>
                    <a:ext uri="{9D8B030D-6E8A-4147-A177-3AD203B41FA5}">
                      <a16:colId xmlns:a16="http://schemas.microsoft.com/office/drawing/2014/main" val="806729610"/>
                    </a:ext>
                  </a:extLst>
                </a:gridCol>
              </a:tblGrid>
              <a:tr h="22436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extLst>
                  <a:ext uri="{0D108BD9-81ED-4DB2-BD59-A6C34878D82A}">
                    <a16:rowId xmlns:a16="http://schemas.microsoft.com/office/drawing/2014/main" val="983268445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extLst>
                  <a:ext uri="{0D108BD9-81ED-4DB2-BD59-A6C34878D82A}">
                    <a16:rowId xmlns:a16="http://schemas.microsoft.com/office/drawing/2014/main" val="3487704215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extLst>
                  <a:ext uri="{0D108BD9-81ED-4DB2-BD59-A6C34878D82A}">
                    <a16:rowId xmlns:a16="http://schemas.microsoft.com/office/drawing/2014/main" val="510627503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extLst>
                  <a:ext uri="{0D108BD9-81ED-4DB2-BD59-A6C34878D82A}">
                    <a16:rowId xmlns:a16="http://schemas.microsoft.com/office/drawing/2014/main" val="299860858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extLst>
                  <a:ext uri="{0D108BD9-81ED-4DB2-BD59-A6C34878D82A}">
                    <a16:rowId xmlns:a16="http://schemas.microsoft.com/office/drawing/2014/main" val="3833756877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extLst>
                  <a:ext uri="{0D108BD9-81ED-4DB2-BD59-A6C34878D82A}">
                    <a16:rowId xmlns:a16="http://schemas.microsoft.com/office/drawing/2014/main" val="4231303358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extLst>
                  <a:ext uri="{0D108BD9-81ED-4DB2-BD59-A6C34878D82A}">
                    <a16:rowId xmlns:a16="http://schemas.microsoft.com/office/drawing/2014/main" val="3973460974"/>
                  </a:ext>
                </a:extLst>
              </a:tr>
              <a:tr h="22436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5259" marR="55259" marT="27630" marB="2763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5259" marR="55259" marT="27630" marB="27630"/>
                </a:tc>
                <a:extLst>
                  <a:ext uri="{0D108BD9-81ED-4DB2-BD59-A6C34878D82A}">
                    <a16:rowId xmlns:a16="http://schemas.microsoft.com/office/drawing/2014/main" val="83832632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8215288-3D3E-8848-8E7E-37D983E5F8E2}"/>
              </a:ext>
            </a:extLst>
          </p:cNvPr>
          <p:cNvSpPr txBox="1"/>
          <p:nvPr/>
        </p:nvSpPr>
        <p:spPr>
          <a:xfrm>
            <a:off x="7408334" y="3170696"/>
            <a:ext cx="105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output 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45080-EE36-DB4B-A23A-937CF0B9860A}"/>
              </a:ext>
            </a:extLst>
          </p:cNvPr>
          <p:cNvSpPr txBox="1"/>
          <p:nvPr/>
        </p:nvSpPr>
        <p:spPr>
          <a:xfrm>
            <a:off x="9033935" y="3183463"/>
            <a:ext cx="13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next state lines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A4316-C95E-AA46-A6F1-1CA77771420D}"/>
              </a:ext>
            </a:extLst>
          </p:cNvPr>
          <p:cNvSpPr txBox="1"/>
          <p:nvPr/>
        </p:nvSpPr>
        <p:spPr>
          <a:xfrm rot="16200000">
            <a:off x="5745047" y="4763714"/>
            <a:ext cx="122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3+4</a:t>
            </a:r>
            <a:r>
              <a:rPr lang="en-US" dirty="0"/>
              <a:t>= 128 words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FB5619ED-B69F-8E4B-A353-D56015152B24}"/>
              </a:ext>
            </a:extLst>
          </p:cNvPr>
          <p:cNvSpPr/>
          <p:nvPr/>
        </p:nvSpPr>
        <p:spPr>
          <a:xfrm rot="5400000">
            <a:off x="7753351" y="2887595"/>
            <a:ext cx="330200" cy="20785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4F1762C-3AB6-4A42-B699-12B95ADB7EEF}"/>
              </a:ext>
            </a:extLst>
          </p:cNvPr>
          <p:cNvSpPr/>
          <p:nvPr/>
        </p:nvSpPr>
        <p:spPr>
          <a:xfrm rot="5400000">
            <a:off x="9576858" y="3142654"/>
            <a:ext cx="330200" cy="156844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4BD7626-EA7F-1848-B762-CAE476123948}"/>
              </a:ext>
            </a:extLst>
          </p:cNvPr>
          <p:cNvSpPr/>
          <p:nvPr/>
        </p:nvSpPr>
        <p:spPr>
          <a:xfrm>
            <a:off x="6637869" y="4104745"/>
            <a:ext cx="203199" cy="17949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2133600"/>
            <a:ext cx="7076747" cy="4505036"/>
          </a:xfrm>
        </p:spPr>
        <p:txBody>
          <a:bodyPr>
            <a:normAutofit/>
          </a:bodyPr>
          <a:lstStyle/>
          <a:p>
            <a:r>
              <a:rPr lang="en-US" dirty="0"/>
              <a:t>Basics of logic design</a:t>
            </a:r>
          </a:p>
          <a:p>
            <a:pPr lvl="1"/>
            <a:r>
              <a:rPr lang="en-US" dirty="0"/>
              <a:t>Combinational</a:t>
            </a:r>
          </a:p>
          <a:p>
            <a:pPr lvl="1"/>
            <a:r>
              <a:rPr lang="en-US" dirty="0"/>
              <a:t>Sequential</a:t>
            </a:r>
          </a:p>
          <a:p>
            <a:r>
              <a:rPr lang="en-US" dirty="0"/>
              <a:t>Elements of the </a:t>
            </a:r>
            <a:r>
              <a:rPr lang="en-US" dirty="0" err="1"/>
              <a:t>datapath</a:t>
            </a:r>
            <a:endParaRPr lang="en-US" dirty="0"/>
          </a:p>
          <a:p>
            <a:pPr lvl="1"/>
            <a:r>
              <a:rPr lang="en-US" dirty="0"/>
              <a:t>Registers &amp; register file</a:t>
            </a:r>
          </a:p>
          <a:p>
            <a:pPr lvl="1"/>
            <a:r>
              <a:rPr lang="en-US" dirty="0"/>
              <a:t>ALU</a:t>
            </a:r>
          </a:p>
          <a:p>
            <a:pPr lvl="1"/>
            <a:r>
              <a:rPr lang="en-US" dirty="0"/>
              <a:t>Mux</a:t>
            </a:r>
          </a:p>
          <a:p>
            <a:pPr lvl="1"/>
            <a:r>
              <a:rPr lang="en-US" dirty="0"/>
              <a:t>Decoders</a:t>
            </a:r>
          </a:p>
          <a:p>
            <a:pPr lvl="1"/>
            <a:r>
              <a:rPr lang="en-US" dirty="0"/>
              <a:t>Finite state machine</a:t>
            </a:r>
          </a:p>
          <a:p>
            <a:pPr lvl="1"/>
            <a:r>
              <a:rPr lang="en-US" dirty="0"/>
              <a:t>Clock &amp; clock width</a:t>
            </a:r>
          </a:p>
        </p:txBody>
      </p:sp>
    </p:spTree>
    <p:extLst>
      <p:ext uri="{BB962C8B-B14F-4D97-AF65-F5344CB8AC3E}">
        <p14:creationId xmlns:p14="http://schemas.microsoft.com/office/powerpoint/2010/main" val="307716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90690918"/>
              </p:ext>
            </p:extLst>
          </p:nvPr>
        </p:nvGraphicFramePr>
        <p:xfrm>
          <a:off x="2459183" y="1974275"/>
          <a:ext cx="7364124" cy="4523718"/>
        </p:xfrm>
        <a:graphic>
          <a:graphicData uri="http://schemas.openxmlformats.org/drawingml/2006/table">
            <a:tbl>
              <a:tblPr/>
              <a:tblGrid>
                <a:gridCol w="73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36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Application (Algorithms expressed in High Level Language)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3675" algn="l"/>
                          <a:tab pos="2077085" algn="ctr"/>
                        </a:tabLst>
                      </a:pPr>
                      <a:r>
                        <a:rPr lang="pt-BR" sz="2300" dirty="0">
                          <a:latin typeface="Times New Roman"/>
                          <a:ea typeface="Times New Roman"/>
                          <a:cs typeface="Times New Roman"/>
                        </a:rPr>
                        <a:t>		System software (</a:t>
                      </a:r>
                      <a:r>
                        <a:rPr lang="pt-BR" sz="2300" dirty="0" err="1">
                          <a:latin typeface="Times New Roman"/>
                          <a:ea typeface="Times New Roman"/>
                          <a:cs typeface="Times New Roman"/>
                        </a:rPr>
                        <a:t>Compiler</a:t>
                      </a:r>
                      <a:r>
                        <a:rPr lang="pt-BR" sz="2300" dirty="0">
                          <a:latin typeface="Times New Roman"/>
                          <a:ea typeface="Times New Roman"/>
                          <a:cs typeface="Times New Roman"/>
                        </a:rPr>
                        <a:t>, OS, etc.)</a:t>
                      </a:r>
                      <a:endParaRPr lang="en-US" sz="2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6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Computer Architecture (ISA)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6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Machine Organization (</a:t>
                      </a:r>
                      <a:r>
                        <a:rPr lang="en-US" sz="2300" dirty="0" err="1">
                          <a:latin typeface="Times New Roman"/>
                          <a:ea typeface="Times New Roman"/>
                          <a:cs typeface="Times New Roman"/>
                        </a:rPr>
                        <a:t>Datapath</a:t>
                      </a:r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 and Control)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6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Sequential and Combinational Logic Elements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6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Logic Gates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315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Transistors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6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Solid-State Physics (Electrons and Holes)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24963670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70380948"/>
              </p:ext>
            </p:extLst>
          </p:nvPr>
        </p:nvGraphicFramePr>
        <p:xfrm>
          <a:off x="2459183" y="1974276"/>
          <a:ext cx="7364124" cy="4485927"/>
        </p:xfrm>
        <a:graphic>
          <a:graphicData uri="http://schemas.openxmlformats.org/drawingml/2006/table">
            <a:tbl>
              <a:tblPr/>
              <a:tblGrid>
                <a:gridCol w="73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36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Application (Algorithms expressed in High Level Language)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3675" algn="l"/>
                          <a:tab pos="2077085" algn="ctr"/>
                        </a:tabLst>
                      </a:pPr>
                      <a:r>
                        <a:rPr lang="pt-BR" sz="2300" dirty="0">
                          <a:latin typeface="Times New Roman"/>
                          <a:ea typeface="Times New Roman"/>
                          <a:cs typeface="Times New Roman"/>
                        </a:rPr>
                        <a:t>		System software (</a:t>
                      </a:r>
                      <a:r>
                        <a:rPr lang="pt-BR" sz="2300" dirty="0" err="1">
                          <a:latin typeface="Times New Roman"/>
                          <a:ea typeface="Times New Roman"/>
                          <a:cs typeface="Times New Roman"/>
                        </a:rPr>
                        <a:t>Compiler</a:t>
                      </a:r>
                      <a:r>
                        <a:rPr lang="pt-BR" sz="2300" dirty="0">
                          <a:latin typeface="Times New Roman"/>
                          <a:ea typeface="Times New Roman"/>
                          <a:cs typeface="Times New Roman"/>
                        </a:rPr>
                        <a:t>, OS, etc.)</a:t>
                      </a:r>
                      <a:endParaRPr lang="en-US" sz="2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Computer Architecture (ISA)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Machine Organization - Control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Machine Organization - </a:t>
                      </a:r>
                      <a:r>
                        <a:rPr lang="en-US" sz="2300" dirty="0" err="1">
                          <a:latin typeface="Times New Roman"/>
                          <a:ea typeface="Times New Roman"/>
                          <a:cs typeface="Times New Roman"/>
                        </a:rPr>
                        <a:t>Datapath</a:t>
                      </a:r>
                      <a:endParaRPr lang="en-US" sz="2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6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Sequential and Combinational Logic Elements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6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Logic Gates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315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Transistors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36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Solid-State Physics (Electrons and Holes)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2321120276"/>
      </p:ext>
    </p:extLst>
  </p:cSld>
  <p:clrMapOvr>
    <a:masterClrMapping/>
  </p:clrMapOvr>
  <p:transition spd="slow"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LC-2200 Instruction Set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911929" y="2014682"/>
            <a:ext cx="8229600" cy="47529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sz="2000" dirty="0">
                <a:latin typeface="Arial" charset="0"/>
                <a:cs typeface="Arial" charset="0"/>
              </a:rPr>
              <a:t>R-type instructions (add, </a:t>
            </a:r>
            <a:r>
              <a:rPr lang="en-US" sz="2000" dirty="0" err="1">
                <a:latin typeface="Arial" charset="0"/>
                <a:cs typeface="Arial" charset="0"/>
              </a:rPr>
              <a:t>nand</a:t>
            </a:r>
            <a:r>
              <a:rPr lang="en-US" sz="2000" dirty="0">
                <a:latin typeface="Arial" charset="0"/>
                <a:cs typeface="Arial" charset="0"/>
              </a:rPr>
              <a:t>):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fr-FR" sz="2000" dirty="0">
                <a:latin typeface="Arial" charset="0"/>
                <a:cs typeface="Arial" charset="0"/>
              </a:rPr>
              <a:t>bits 31-28: 	</a:t>
            </a:r>
            <a:r>
              <a:rPr lang="fr-FR" sz="2000" dirty="0" err="1">
                <a:latin typeface="Arial" charset="0"/>
                <a:cs typeface="Arial" charset="0"/>
              </a:rPr>
              <a:t>opcode</a:t>
            </a:r>
            <a:endParaRPr lang="fr-FR" sz="20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fr-FR" sz="2000" dirty="0">
                <a:latin typeface="Arial" charset="0"/>
                <a:cs typeface="Arial" charset="0"/>
              </a:rPr>
              <a:t> bits 27-24: 	reg X;                                bits 23-20: 	reg Y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fr-FR" sz="2000" dirty="0"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bits 19-4:  	unused (should be all 0s); bits 3-0:  	</a:t>
            </a:r>
            <a:r>
              <a:rPr lang="en-US" sz="2000" dirty="0" err="1">
                <a:latin typeface="Arial" charset="0"/>
                <a:cs typeface="Arial" charset="0"/>
              </a:rPr>
              <a:t>reg</a:t>
            </a:r>
            <a:r>
              <a:rPr lang="en-US" sz="2000" dirty="0">
                <a:latin typeface="Arial" charset="0"/>
                <a:cs typeface="Arial" charset="0"/>
              </a:rPr>
              <a:t> Z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sz="2000" dirty="0">
                <a:latin typeface="Arial" charset="0"/>
                <a:cs typeface="Arial" charset="0"/>
              </a:rPr>
              <a:t>I-type instructions (</a:t>
            </a:r>
            <a:r>
              <a:rPr lang="en-US" sz="2000" dirty="0" err="1">
                <a:latin typeface="Arial" charset="0"/>
                <a:cs typeface="Arial" charset="0"/>
              </a:rPr>
              <a:t>addi</a:t>
            </a:r>
            <a:r>
              <a:rPr lang="en-US" sz="2000" dirty="0">
                <a:latin typeface="Arial" charset="0"/>
                <a:cs typeface="Arial" charset="0"/>
              </a:rPr>
              <a:t>, </a:t>
            </a:r>
            <a:r>
              <a:rPr lang="en-US" sz="2000" dirty="0" err="1">
                <a:latin typeface="Arial" charset="0"/>
                <a:cs typeface="Arial" charset="0"/>
              </a:rPr>
              <a:t>lw</a:t>
            </a:r>
            <a:r>
              <a:rPr lang="en-US" sz="2000" dirty="0">
                <a:latin typeface="Arial" charset="0"/>
                <a:cs typeface="Arial" charset="0"/>
              </a:rPr>
              <a:t>, </a:t>
            </a:r>
            <a:r>
              <a:rPr lang="en-US" sz="2000" dirty="0" err="1">
                <a:latin typeface="Arial" charset="0"/>
                <a:cs typeface="Arial" charset="0"/>
              </a:rPr>
              <a:t>sw</a:t>
            </a:r>
            <a:r>
              <a:rPr lang="en-US" sz="2000" dirty="0">
                <a:latin typeface="Arial" charset="0"/>
                <a:cs typeface="Arial" charset="0"/>
              </a:rPr>
              <a:t>, </a:t>
            </a:r>
            <a:r>
              <a:rPr lang="en-US" sz="2000" dirty="0" err="1">
                <a:latin typeface="Arial" charset="0"/>
                <a:cs typeface="Arial" charset="0"/>
              </a:rPr>
              <a:t>beq</a:t>
            </a:r>
            <a:r>
              <a:rPr lang="en-US" sz="2000" dirty="0">
                <a:latin typeface="Arial" charset="0"/>
                <a:cs typeface="Arial" charset="0"/>
              </a:rPr>
              <a:t>):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fr-FR" sz="2000" dirty="0">
                <a:latin typeface="Arial" charset="0"/>
                <a:cs typeface="Arial" charset="0"/>
              </a:rPr>
              <a:t>bits 31-28: 	</a:t>
            </a:r>
            <a:r>
              <a:rPr lang="fr-FR" sz="2000" dirty="0" err="1">
                <a:latin typeface="Arial" charset="0"/>
                <a:cs typeface="Arial" charset="0"/>
              </a:rPr>
              <a:t>opcode</a:t>
            </a:r>
            <a:r>
              <a:rPr lang="fr-FR" sz="2000" dirty="0">
                <a:latin typeface="Arial" charset="0"/>
                <a:cs typeface="Arial" charset="0"/>
              </a:rPr>
              <a:t>;                             bits 27-24: 	reg X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fr-FR" sz="2000" dirty="0">
                <a:latin typeface="Arial" charset="0"/>
                <a:cs typeface="Arial" charset="0"/>
              </a:rPr>
              <a:t> bits 23-20: 	reg Y;                                </a:t>
            </a:r>
            <a:r>
              <a:rPr lang="en-US" sz="2000" dirty="0">
                <a:latin typeface="Arial" charset="0"/>
                <a:cs typeface="Arial" charset="0"/>
              </a:rPr>
              <a:t>bits 19-0:  	</a:t>
            </a:r>
            <a:r>
              <a:rPr lang="en-US" sz="2000" dirty="0" err="1">
                <a:latin typeface="Arial" charset="0"/>
                <a:cs typeface="Arial" charset="0"/>
              </a:rPr>
              <a:t>Imm</a:t>
            </a:r>
            <a:r>
              <a:rPr lang="en-US" sz="2000" dirty="0">
                <a:latin typeface="Arial" charset="0"/>
                <a:cs typeface="Arial" charset="0"/>
              </a:rPr>
              <a:t>. Offset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endParaRPr lang="fr-FR" sz="20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fr-FR" sz="2000" dirty="0">
                <a:latin typeface="Arial" charset="0"/>
                <a:cs typeface="Arial" charset="0"/>
              </a:rPr>
              <a:t>J-type instructions (</a:t>
            </a:r>
            <a:r>
              <a:rPr lang="fr-FR" sz="2000" dirty="0" err="1">
                <a:latin typeface="Arial" charset="0"/>
                <a:cs typeface="Arial" charset="0"/>
              </a:rPr>
              <a:t>jalr</a:t>
            </a:r>
            <a:r>
              <a:rPr lang="fr-FR" sz="2000" dirty="0">
                <a:latin typeface="Arial" charset="0"/>
                <a:cs typeface="Arial" charset="0"/>
              </a:rPr>
              <a:t>):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fr-FR" sz="2000" dirty="0">
                <a:latin typeface="Arial" charset="0"/>
                <a:cs typeface="Arial" charset="0"/>
              </a:rPr>
              <a:t> bits 31-28: 	</a:t>
            </a:r>
            <a:r>
              <a:rPr lang="fr-FR" sz="2000" dirty="0" err="1">
                <a:latin typeface="Arial" charset="0"/>
                <a:cs typeface="Arial" charset="0"/>
              </a:rPr>
              <a:t>opcode</a:t>
            </a:r>
            <a:r>
              <a:rPr lang="fr-FR" sz="2000" dirty="0">
                <a:latin typeface="Arial" charset="0"/>
                <a:cs typeface="Arial" charset="0"/>
              </a:rPr>
              <a:t>;                             bits 27-24: 	reg X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fr-FR" sz="2000" dirty="0">
                <a:latin typeface="Arial" charset="0"/>
                <a:cs typeface="Arial" charset="0"/>
              </a:rPr>
              <a:t> bits 23-20: 	reg Y;                                </a:t>
            </a:r>
            <a:r>
              <a:rPr lang="en-US" sz="2000" dirty="0">
                <a:latin typeface="Arial" charset="0"/>
                <a:cs typeface="Arial" charset="0"/>
              </a:rPr>
              <a:t>bits 19-0:  	unused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sz="2000" dirty="0">
                <a:latin typeface="Arial" charset="0"/>
                <a:cs typeface="Arial" charset="0"/>
              </a:rPr>
              <a:t>O-type instructions (halt):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sz="2000" dirty="0">
                <a:latin typeface="Arial" charset="0"/>
                <a:cs typeface="Arial" charset="0"/>
              </a:rPr>
              <a:t> bits 31-28: 	</a:t>
            </a:r>
            <a:r>
              <a:rPr lang="en-US" sz="2000" dirty="0" err="1">
                <a:latin typeface="Arial" charset="0"/>
                <a:cs typeface="Arial" charset="0"/>
              </a:rPr>
              <a:t>opcode</a:t>
            </a:r>
            <a:r>
              <a:rPr lang="en-US" sz="2000" dirty="0">
                <a:latin typeface="Arial" charset="0"/>
                <a:cs typeface="Arial" charset="0"/>
              </a:rPr>
              <a:t>;                             bits 27-0: 	unused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578038" y="1711745"/>
            <a:ext cx="4057643" cy="588691"/>
            <a:chOff x="4955315" y="1815649"/>
            <a:chExt cx="4057643" cy="588691"/>
          </a:xfrm>
        </p:grpSpPr>
        <p:sp>
          <p:nvSpPr>
            <p:cNvPr id="2" name="Rectangle 1"/>
            <p:cNvSpPr/>
            <p:nvPr/>
          </p:nvSpPr>
          <p:spPr>
            <a:xfrm>
              <a:off x="5056910" y="2029113"/>
              <a:ext cx="727364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Opcode</a:t>
              </a:r>
              <a:endParaRPr lang="en-US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84274" y="2029113"/>
              <a:ext cx="64654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Reg</a:t>
              </a:r>
              <a:r>
                <a:rPr lang="en-US" sz="1200" dirty="0"/>
                <a:t> X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30820" y="2029113"/>
              <a:ext cx="64654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Reg</a:t>
              </a:r>
              <a:r>
                <a:rPr lang="en-US" sz="1200" dirty="0"/>
                <a:t> 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77365" y="2029113"/>
              <a:ext cx="1134339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Unused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11705" y="2029113"/>
              <a:ext cx="64654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Reg</a:t>
              </a:r>
              <a:r>
                <a:rPr lang="en-US" sz="1200" dirty="0"/>
                <a:t> Z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55315" y="1815649"/>
              <a:ext cx="4710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44127" y="1815649"/>
              <a:ext cx="5287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28 27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66428" y="1815649"/>
              <a:ext cx="5287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24 23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12973" y="1815649"/>
              <a:ext cx="5287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20 19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9673" y="1815649"/>
              <a:ext cx="3769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4 3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678140" y="1815649"/>
              <a:ext cx="334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78038" y="3295778"/>
            <a:ext cx="4057643" cy="588691"/>
            <a:chOff x="4955315" y="1815649"/>
            <a:chExt cx="4057643" cy="588691"/>
          </a:xfrm>
        </p:grpSpPr>
        <p:sp>
          <p:nvSpPr>
            <p:cNvPr id="31" name="Rectangle 30"/>
            <p:cNvSpPr/>
            <p:nvPr/>
          </p:nvSpPr>
          <p:spPr>
            <a:xfrm>
              <a:off x="5056910" y="2029113"/>
              <a:ext cx="727364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Opcode</a:t>
              </a:r>
              <a:endParaRPr lang="en-US" sz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84274" y="2029113"/>
              <a:ext cx="64654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Reg</a:t>
              </a:r>
              <a:r>
                <a:rPr lang="en-US" sz="1200" dirty="0"/>
                <a:t> X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30820" y="2029113"/>
              <a:ext cx="64654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Reg</a:t>
              </a:r>
              <a:r>
                <a:rPr lang="en-US" sz="1200" dirty="0"/>
                <a:t> Y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77365" y="2029113"/>
              <a:ext cx="178088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Signed Offset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55315" y="1815649"/>
              <a:ext cx="446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44127" y="1815649"/>
              <a:ext cx="5287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28 27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66428" y="1815649"/>
              <a:ext cx="5287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24 23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12973" y="1815649"/>
              <a:ext cx="5287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20 19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678140" y="1815649"/>
              <a:ext cx="334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578038" y="4417998"/>
            <a:ext cx="4057642" cy="588691"/>
            <a:chOff x="4955316" y="1815649"/>
            <a:chExt cx="4057642" cy="588691"/>
          </a:xfrm>
        </p:grpSpPr>
        <p:sp>
          <p:nvSpPr>
            <p:cNvPr id="43" name="Rectangle 42"/>
            <p:cNvSpPr/>
            <p:nvPr/>
          </p:nvSpPr>
          <p:spPr>
            <a:xfrm>
              <a:off x="5056910" y="2029113"/>
              <a:ext cx="727364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Opcode</a:t>
              </a:r>
              <a:endParaRPr lang="en-US" sz="12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84274" y="2029113"/>
              <a:ext cx="64654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Reg</a:t>
              </a:r>
              <a:r>
                <a:rPr lang="en-US" sz="1200" dirty="0"/>
                <a:t> X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30820" y="2029113"/>
              <a:ext cx="64654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Reg</a:t>
              </a:r>
              <a:r>
                <a:rPr lang="en-US" sz="1200" dirty="0"/>
                <a:t> Y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77365" y="2029113"/>
              <a:ext cx="178088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Unused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55316" y="1815649"/>
              <a:ext cx="5287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44127" y="1815649"/>
              <a:ext cx="5287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28 27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66428" y="1815649"/>
              <a:ext cx="5287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24 23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12973" y="1815649"/>
              <a:ext cx="5287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20 19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78140" y="1815649"/>
              <a:ext cx="334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578038" y="5678761"/>
            <a:ext cx="4057643" cy="588691"/>
            <a:chOff x="4955315" y="1815649"/>
            <a:chExt cx="4057643" cy="588691"/>
          </a:xfrm>
        </p:grpSpPr>
        <p:sp>
          <p:nvSpPr>
            <p:cNvPr id="55" name="Rectangle 54"/>
            <p:cNvSpPr/>
            <p:nvPr/>
          </p:nvSpPr>
          <p:spPr>
            <a:xfrm>
              <a:off x="5056910" y="2029113"/>
              <a:ext cx="727364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Opcode</a:t>
              </a:r>
              <a:endParaRPr lang="en-US" sz="12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84275" y="2029113"/>
              <a:ext cx="307397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Unused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5315" y="1815649"/>
              <a:ext cx="489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44127" y="1815649"/>
              <a:ext cx="5287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28 27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678140" y="1815649"/>
              <a:ext cx="334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2548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Addressing mode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7AC4E-89C5-1B40-9A61-D9F1C028D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Refers to the kinds of opcodes supported in an architecture</a:t>
            </a:r>
          </a:p>
          <a:p>
            <a:r>
              <a:rPr lang="en-US" dirty="0"/>
              <a:t>Refers to the way the operands are specified in an instruction</a:t>
            </a:r>
          </a:p>
          <a:p>
            <a:r>
              <a:rPr lang="en-US" dirty="0"/>
              <a:t>Refers to the granularity of the memory element that can be addressed in an instruction</a:t>
            </a:r>
          </a:p>
          <a:p>
            <a:r>
              <a:rPr lang="en-US" dirty="0"/>
              <a:t>Refers to the </a:t>
            </a:r>
            <a:r>
              <a:rPr lang="en-US" dirty="0" err="1"/>
              <a:t>datapath</a:t>
            </a:r>
            <a:r>
              <a:rPr lang="en-US" dirty="0"/>
              <a:t> width</a:t>
            </a:r>
          </a:p>
          <a:p>
            <a:r>
              <a:rPr lang="en-US" dirty="0"/>
              <a:t>None of the above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A7AF3-8BD6-774D-A4DA-72FF886EA5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7711879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LC-2200 Addressing Modes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911929" y="2014682"/>
            <a:ext cx="8229600" cy="47529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sz="2000" dirty="0">
                <a:latin typeface="Arial" charset="0"/>
                <a:cs typeface="Arial" charset="0"/>
              </a:rPr>
              <a:t>R-type instructions (add, </a:t>
            </a:r>
            <a:r>
              <a:rPr lang="en-US" sz="2000" dirty="0" err="1">
                <a:latin typeface="Arial" charset="0"/>
                <a:cs typeface="Arial" charset="0"/>
              </a:rPr>
              <a:t>nand</a:t>
            </a:r>
            <a:r>
              <a:rPr lang="en-US" sz="2000" dirty="0">
                <a:latin typeface="Arial" charset="0"/>
                <a:cs typeface="Arial" charset="0"/>
              </a:rPr>
              <a:t>):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fr-FR" sz="2000" dirty="0">
                <a:latin typeface="Arial" charset="0"/>
                <a:cs typeface="Arial" charset="0"/>
              </a:rPr>
              <a:t>bits 31-28: 	</a:t>
            </a:r>
            <a:r>
              <a:rPr lang="fr-FR" sz="2000" dirty="0" err="1">
                <a:latin typeface="Arial" charset="0"/>
                <a:cs typeface="Arial" charset="0"/>
              </a:rPr>
              <a:t>opcode</a:t>
            </a:r>
            <a:endParaRPr lang="fr-FR" sz="20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fr-FR" sz="2000" dirty="0">
                <a:latin typeface="Arial" charset="0"/>
                <a:cs typeface="Arial" charset="0"/>
              </a:rPr>
              <a:t> bits 27-24: 	reg X;                                bits 23-20: 	reg Y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fr-FR" sz="2000" dirty="0"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bits 19-4:  	unused (should be all 0s); bits 3-0:  	</a:t>
            </a:r>
            <a:r>
              <a:rPr lang="en-US" sz="2000" dirty="0" err="1">
                <a:latin typeface="Arial" charset="0"/>
                <a:cs typeface="Arial" charset="0"/>
              </a:rPr>
              <a:t>reg</a:t>
            </a:r>
            <a:r>
              <a:rPr lang="en-US" sz="2000" dirty="0">
                <a:latin typeface="Arial" charset="0"/>
                <a:cs typeface="Arial" charset="0"/>
              </a:rPr>
              <a:t> Z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sz="2000" dirty="0">
                <a:latin typeface="Arial" charset="0"/>
                <a:cs typeface="Arial" charset="0"/>
              </a:rPr>
              <a:t>I-type instructions (</a:t>
            </a:r>
            <a:r>
              <a:rPr lang="en-US" sz="2000" dirty="0" err="1">
                <a:latin typeface="Arial" charset="0"/>
                <a:cs typeface="Arial" charset="0"/>
              </a:rPr>
              <a:t>addi</a:t>
            </a:r>
            <a:r>
              <a:rPr lang="en-US" sz="2000" dirty="0">
                <a:latin typeface="Arial" charset="0"/>
                <a:cs typeface="Arial" charset="0"/>
              </a:rPr>
              <a:t>, </a:t>
            </a:r>
            <a:r>
              <a:rPr lang="en-US" sz="2000" dirty="0" err="1">
                <a:latin typeface="Arial" charset="0"/>
                <a:cs typeface="Arial" charset="0"/>
              </a:rPr>
              <a:t>lw</a:t>
            </a:r>
            <a:r>
              <a:rPr lang="en-US" sz="2000" dirty="0">
                <a:latin typeface="Arial" charset="0"/>
                <a:cs typeface="Arial" charset="0"/>
              </a:rPr>
              <a:t>, </a:t>
            </a:r>
            <a:r>
              <a:rPr lang="en-US" sz="2000" dirty="0" err="1">
                <a:latin typeface="Arial" charset="0"/>
                <a:cs typeface="Arial" charset="0"/>
              </a:rPr>
              <a:t>sw</a:t>
            </a:r>
            <a:r>
              <a:rPr lang="en-US" sz="2000" dirty="0">
                <a:latin typeface="Arial" charset="0"/>
                <a:cs typeface="Arial" charset="0"/>
              </a:rPr>
              <a:t>, </a:t>
            </a:r>
            <a:r>
              <a:rPr lang="en-US" sz="2000" dirty="0" err="1">
                <a:latin typeface="Arial" charset="0"/>
                <a:cs typeface="Arial" charset="0"/>
              </a:rPr>
              <a:t>beq</a:t>
            </a:r>
            <a:r>
              <a:rPr lang="en-US" sz="2000" dirty="0">
                <a:latin typeface="Arial" charset="0"/>
                <a:cs typeface="Arial" charset="0"/>
              </a:rPr>
              <a:t>):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fr-FR" sz="2000" dirty="0">
                <a:latin typeface="Arial" charset="0"/>
                <a:cs typeface="Arial" charset="0"/>
              </a:rPr>
              <a:t>bits 31-28: 	</a:t>
            </a:r>
            <a:r>
              <a:rPr lang="fr-FR" sz="2000" dirty="0" err="1">
                <a:latin typeface="Arial" charset="0"/>
                <a:cs typeface="Arial" charset="0"/>
              </a:rPr>
              <a:t>opcode</a:t>
            </a:r>
            <a:r>
              <a:rPr lang="fr-FR" sz="2000" dirty="0">
                <a:latin typeface="Arial" charset="0"/>
                <a:cs typeface="Arial" charset="0"/>
              </a:rPr>
              <a:t>;                             bits 27-24: 	reg X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fr-FR" sz="2000" dirty="0">
                <a:latin typeface="Arial" charset="0"/>
                <a:cs typeface="Arial" charset="0"/>
              </a:rPr>
              <a:t> bits 23-20: 	reg Y;                                </a:t>
            </a:r>
            <a:r>
              <a:rPr lang="en-US" sz="2000" dirty="0">
                <a:latin typeface="Arial" charset="0"/>
                <a:cs typeface="Arial" charset="0"/>
              </a:rPr>
              <a:t>bits 19-0:  	</a:t>
            </a:r>
            <a:r>
              <a:rPr lang="en-US" sz="2000" dirty="0" err="1">
                <a:latin typeface="Arial" charset="0"/>
                <a:cs typeface="Arial" charset="0"/>
              </a:rPr>
              <a:t>Imm</a:t>
            </a:r>
            <a:r>
              <a:rPr lang="en-US" sz="2000" dirty="0">
                <a:latin typeface="Arial" charset="0"/>
                <a:cs typeface="Arial" charset="0"/>
              </a:rPr>
              <a:t>. Offset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endParaRPr lang="fr-FR" sz="20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fr-FR" sz="2000" dirty="0">
                <a:latin typeface="Arial" charset="0"/>
                <a:cs typeface="Arial" charset="0"/>
              </a:rPr>
              <a:t>J-type instructions (</a:t>
            </a:r>
            <a:r>
              <a:rPr lang="fr-FR" sz="2000" dirty="0" err="1">
                <a:latin typeface="Arial" charset="0"/>
                <a:cs typeface="Arial" charset="0"/>
              </a:rPr>
              <a:t>jalr</a:t>
            </a:r>
            <a:r>
              <a:rPr lang="fr-FR" sz="2000" dirty="0">
                <a:latin typeface="Arial" charset="0"/>
                <a:cs typeface="Arial" charset="0"/>
              </a:rPr>
              <a:t>):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fr-FR" sz="2000" dirty="0">
                <a:latin typeface="Arial" charset="0"/>
                <a:cs typeface="Arial" charset="0"/>
              </a:rPr>
              <a:t> bits 31-28: 	</a:t>
            </a:r>
            <a:r>
              <a:rPr lang="fr-FR" sz="2000" dirty="0" err="1">
                <a:latin typeface="Arial" charset="0"/>
                <a:cs typeface="Arial" charset="0"/>
              </a:rPr>
              <a:t>opcode</a:t>
            </a:r>
            <a:r>
              <a:rPr lang="fr-FR" sz="2000" dirty="0">
                <a:latin typeface="Arial" charset="0"/>
                <a:cs typeface="Arial" charset="0"/>
              </a:rPr>
              <a:t>;                             bits 27-24: 	reg X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fr-FR" sz="2000" dirty="0">
                <a:latin typeface="Arial" charset="0"/>
                <a:cs typeface="Arial" charset="0"/>
              </a:rPr>
              <a:t> bits 23-20: 	reg Y;                                </a:t>
            </a:r>
            <a:r>
              <a:rPr lang="en-US" sz="2000" dirty="0">
                <a:latin typeface="Arial" charset="0"/>
                <a:cs typeface="Arial" charset="0"/>
              </a:rPr>
              <a:t>bits 19-0:  	unused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sz="2000" dirty="0">
                <a:latin typeface="Arial" charset="0"/>
                <a:cs typeface="Arial" charset="0"/>
              </a:rPr>
              <a:t>O-type instructions (halt):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sz="2000" dirty="0">
                <a:latin typeface="Arial" charset="0"/>
                <a:cs typeface="Arial" charset="0"/>
              </a:rPr>
              <a:t> bits 31-28: 	</a:t>
            </a:r>
            <a:r>
              <a:rPr lang="en-US" sz="2000" dirty="0" err="1">
                <a:latin typeface="Arial" charset="0"/>
                <a:cs typeface="Arial" charset="0"/>
              </a:rPr>
              <a:t>opcode</a:t>
            </a:r>
            <a:r>
              <a:rPr lang="en-US" sz="2000" dirty="0">
                <a:latin typeface="Arial" charset="0"/>
                <a:cs typeface="Arial" charset="0"/>
              </a:rPr>
              <a:t>;                             bits 27-0: 	unused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578038" y="1711745"/>
            <a:ext cx="4057642" cy="588691"/>
            <a:chOff x="4955316" y="1815649"/>
            <a:chExt cx="4057642" cy="588691"/>
          </a:xfrm>
        </p:grpSpPr>
        <p:sp>
          <p:nvSpPr>
            <p:cNvPr id="2" name="Rectangle 1"/>
            <p:cNvSpPr/>
            <p:nvPr/>
          </p:nvSpPr>
          <p:spPr>
            <a:xfrm>
              <a:off x="5056910" y="2029113"/>
              <a:ext cx="727364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Opcode</a:t>
              </a:r>
              <a:endParaRPr lang="en-US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84274" y="2029113"/>
              <a:ext cx="64654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Reg</a:t>
              </a:r>
              <a:r>
                <a:rPr lang="en-US" sz="1200" dirty="0"/>
                <a:t> X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30820" y="2029113"/>
              <a:ext cx="64654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Reg</a:t>
              </a:r>
              <a:r>
                <a:rPr lang="en-US" sz="1200" dirty="0"/>
                <a:t> 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77365" y="2029113"/>
              <a:ext cx="1134339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Unused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11705" y="2029113"/>
              <a:ext cx="64654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Reg</a:t>
              </a:r>
              <a:r>
                <a:rPr lang="en-US" sz="1200" dirty="0"/>
                <a:t> Z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55316" y="1815649"/>
              <a:ext cx="334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44127" y="1815649"/>
              <a:ext cx="5287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28 27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66428" y="1815649"/>
              <a:ext cx="5287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24 23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12973" y="1815649"/>
              <a:ext cx="5287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20 19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9673" y="1815649"/>
              <a:ext cx="3769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4 3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678140" y="1815649"/>
              <a:ext cx="334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78038" y="3295778"/>
            <a:ext cx="4057642" cy="588691"/>
            <a:chOff x="4955316" y="1815649"/>
            <a:chExt cx="4057642" cy="588691"/>
          </a:xfrm>
        </p:grpSpPr>
        <p:sp>
          <p:nvSpPr>
            <p:cNvPr id="31" name="Rectangle 30"/>
            <p:cNvSpPr/>
            <p:nvPr/>
          </p:nvSpPr>
          <p:spPr>
            <a:xfrm>
              <a:off x="5056910" y="2029113"/>
              <a:ext cx="727364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Opcode</a:t>
              </a:r>
              <a:endParaRPr lang="en-US" sz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84274" y="2029113"/>
              <a:ext cx="64654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Reg</a:t>
              </a:r>
              <a:r>
                <a:rPr lang="en-US" sz="1200" dirty="0"/>
                <a:t> X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30820" y="2029113"/>
              <a:ext cx="64654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Reg</a:t>
              </a:r>
              <a:r>
                <a:rPr lang="en-US" sz="1200" dirty="0"/>
                <a:t> Y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77365" y="2029113"/>
              <a:ext cx="178088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Signed Offset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55316" y="1815649"/>
              <a:ext cx="334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44127" y="1815649"/>
              <a:ext cx="5287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28 27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66428" y="1815649"/>
              <a:ext cx="5287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24 23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12973" y="1815649"/>
              <a:ext cx="5287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20 19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678140" y="1815649"/>
              <a:ext cx="334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578038" y="4417998"/>
            <a:ext cx="4057642" cy="588691"/>
            <a:chOff x="4955316" y="1815649"/>
            <a:chExt cx="4057642" cy="588691"/>
          </a:xfrm>
        </p:grpSpPr>
        <p:sp>
          <p:nvSpPr>
            <p:cNvPr id="43" name="Rectangle 42"/>
            <p:cNvSpPr/>
            <p:nvPr/>
          </p:nvSpPr>
          <p:spPr>
            <a:xfrm>
              <a:off x="5056910" y="2029113"/>
              <a:ext cx="727364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Opcode</a:t>
              </a:r>
              <a:endParaRPr lang="en-US" sz="12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84274" y="2029113"/>
              <a:ext cx="64654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Reg</a:t>
              </a:r>
              <a:r>
                <a:rPr lang="en-US" sz="1200" dirty="0"/>
                <a:t> X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30820" y="2029113"/>
              <a:ext cx="64654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Reg</a:t>
              </a:r>
              <a:r>
                <a:rPr lang="en-US" sz="1200" dirty="0"/>
                <a:t> Y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77365" y="2029113"/>
              <a:ext cx="178088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Unused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55316" y="1815649"/>
              <a:ext cx="334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44127" y="1815649"/>
              <a:ext cx="5287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28 27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66428" y="1815649"/>
              <a:ext cx="5287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24 23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12973" y="1815649"/>
              <a:ext cx="5287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20 19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78140" y="1815649"/>
              <a:ext cx="334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578038" y="5678761"/>
            <a:ext cx="4057642" cy="588691"/>
            <a:chOff x="4955316" y="1815649"/>
            <a:chExt cx="4057642" cy="588691"/>
          </a:xfrm>
        </p:grpSpPr>
        <p:sp>
          <p:nvSpPr>
            <p:cNvPr id="55" name="Rectangle 54"/>
            <p:cNvSpPr/>
            <p:nvPr/>
          </p:nvSpPr>
          <p:spPr>
            <a:xfrm>
              <a:off x="5056910" y="2029113"/>
              <a:ext cx="727364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Opcode</a:t>
              </a:r>
              <a:endParaRPr lang="en-US" sz="12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84275" y="2029113"/>
              <a:ext cx="307397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Unused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5316" y="1815649"/>
              <a:ext cx="334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44127" y="1815649"/>
              <a:ext cx="5287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28 27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678140" y="1815649"/>
              <a:ext cx="334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92283" y="2566895"/>
            <a:ext cx="2770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Register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92283" y="3767065"/>
            <a:ext cx="2770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PC-Relative</a:t>
            </a:r>
            <a:b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Base + Offset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Immediate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92283" y="5326548"/>
            <a:ext cx="2770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Register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92284" y="6305991"/>
            <a:ext cx="2770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4545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1" name="Line 65"/>
          <p:cNvSpPr>
            <a:spLocks noChangeShapeType="1"/>
          </p:cNvSpPr>
          <p:nvPr/>
        </p:nvSpPr>
        <p:spPr bwMode="auto">
          <a:xfrm flipV="1">
            <a:off x="8202336" y="4073385"/>
            <a:ext cx="1434" cy="513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7" name="Line 119"/>
          <p:cNvSpPr>
            <a:spLocks noChangeShapeType="1"/>
          </p:cNvSpPr>
          <p:nvPr/>
        </p:nvSpPr>
        <p:spPr bwMode="auto">
          <a:xfrm>
            <a:off x="5833959" y="2981722"/>
            <a:ext cx="192224" cy="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3" name="Line 115"/>
          <p:cNvSpPr>
            <a:spLocks noChangeShapeType="1"/>
          </p:cNvSpPr>
          <p:nvPr/>
        </p:nvSpPr>
        <p:spPr bwMode="auto">
          <a:xfrm flipH="1">
            <a:off x="5706289" y="3559830"/>
            <a:ext cx="319895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4" name="Line 116"/>
          <p:cNvSpPr>
            <a:spLocks noChangeShapeType="1"/>
          </p:cNvSpPr>
          <p:nvPr/>
        </p:nvSpPr>
        <p:spPr bwMode="auto">
          <a:xfrm>
            <a:off x="5833960" y="3430724"/>
            <a:ext cx="64553" cy="25677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8" name="Rectangle 120"/>
          <p:cNvSpPr>
            <a:spLocks noChangeArrowheads="1"/>
          </p:cNvSpPr>
          <p:nvPr/>
        </p:nvSpPr>
        <p:spPr bwMode="auto">
          <a:xfrm>
            <a:off x="5337619" y="2911432"/>
            <a:ext cx="48571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WrREG</a:t>
            </a:r>
            <a:endParaRPr lang="en-US"/>
          </a:p>
        </p:txBody>
      </p:sp>
      <p:sp>
        <p:nvSpPr>
          <p:cNvPr id="24578" name="Line 6"/>
          <p:cNvSpPr>
            <a:spLocks noChangeShapeType="1"/>
          </p:cNvSpPr>
          <p:nvPr/>
        </p:nvSpPr>
        <p:spPr bwMode="auto">
          <a:xfrm>
            <a:off x="2431302" y="5229600"/>
            <a:ext cx="7320305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9" name="Line 7"/>
          <p:cNvSpPr>
            <a:spLocks noChangeShapeType="1"/>
          </p:cNvSpPr>
          <p:nvPr/>
        </p:nvSpPr>
        <p:spPr bwMode="auto">
          <a:xfrm>
            <a:off x="2431302" y="1825507"/>
            <a:ext cx="7320305" cy="1434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8"/>
          <p:cNvSpPr>
            <a:spLocks noChangeShapeType="1"/>
          </p:cNvSpPr>
          <p:nvPr/>
        </p:nvSpPr>
        <p:spPr bwMode="auto">
          <a:xfrm flipV="1">
            <a:off x="2431302" y="1825507"/>
            <a:ext cx="1435" cy="3404092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9"/>
          <p:cNvSpPr>
            <a:spLocks noChangeShapeType="1"/>
          </p:cNvSpPr>
          <p:nvPr/>
        </p:nvSpPr>
        <p:spPr bwMode="auto">
          <a:xfrm>
            <a:off x="5577182" y="1696403"/>
            <a:ext cx="64552" cy="25677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5535720" y="1905565"/>
            <a:ext cx="1859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 dirty="0">
                <a:solidFill>
                  <a:srgbClr val="000000"/>
                </a:solidFill>
              </a:rPr>
              <a:t>32</a:t>
            </a:r>
            <a:endParaRPr lang="en-US" dirty="0"/>
          </a:p>
        </p:txBody>
      </p:sp>
      <p:grpSp>
        <p:nvGrpSpPr>
          <p:cNvPr id="24583" name="Group 17"/>
          <p:cNvGrpSpPr>
            <a:grpSpLocks/>
          </p:cNvGrpSpPr>
          <p:nvPr/>
        </p:nvGrpSpPr>
        <p:grpSpPr bwMode="auto">
          <a:xfrm>
            <a:off x="2548932" y="2146838"/>
            <a:ext cx="1074449" cy="338544"/>
            <a:chOff x="450" y="903"/>
            <a:chExt cx="749" cy="236"/>
          </a:xfrm>
        </p:grpSpPr>
        <p:grpSp>
          <p:nvGrpSpPr>
            <p:cNvPr id="24765" name="Group 13"/>
            <p:cNvGrpSpPr>
              <a:grpSpLocks/>
            </p:cNvGrpSpPr>
            <p:nvPr/>
          </p:nvGrpSpPr>
          <p:grpSpPr bwMode="auto">
            <a:xfrm>
              <a:off x="840" y="903"/>
              <a:ext cx="359" cy="224"/>
              <a:chOff x="840" y="903"/>
              <a:chExt cx="359" cy="224"/>
            </a:xfrm>
          </p:grpSpPr>
          <p:sp>
            <p:nvSpPr>
              <p:cNvPr id="24769" name="Rectangle 11"/>
              <p:cNvSpPr>
                <a:spLocks noChangeArrowheads="1"/>
              </p:cNvSpPr>
              <p:nvPr/>
            </p:nvSpPr>
            <p:spPr bwMode="auto">
              <a:xfrm>
                <a:off x="840" y="903"/>
                <a:ext cx="359" cy="2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70" name="Rectangle 12"/>
              <p:cNvSpPr>
                <a:spLocks noChangeArrowheads="1"/>
              </p:cNvSpPr>
              <p:nvPr/>
            </p:nvSpPr>
            <p:spPr bwMode="auto">
              <a:xfrm>
                <a:off x="840" y="903"/>
                <a:ext cx="359" cy="224"/>
              </a:xfrm>
              <a:prstGeom prst="rect">
                <a:avLst/>
              </a:pr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66" name="Rectangle 14"/>
            <p:cNvSpPr>
              <a:spLocks noChangeArrowheads="1"/>
            </p:cNvSpPr>
            <p:nvPr/>
          </p:nvSpPr>
          <p:spPr bwMode="auto">
            <a:xfrm>
              <a:off x="915" y="935"/>
              <a:ext cx="23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0000"/>
                  </a:solidFill>
                </a:rPr>
                <a:t>PC</a:t>
              </a:r>
              <a:endParaRPr lang="en-US" dirty="0"/>
            </a:p>
          </p:txBody>
        </p:sp>
        <p:sp>
          <p:nvSpPr>
            <p:cNvPr id="24767" name="Line 15"/>
            <p:cNvSpPr>
              <a:spLocks noChangeShapeType="1"/>
            </p:cNvSpPr>
            <p:nvPr/>
          </p:nvSpPr>
          <p:spPr bwMode="auto">
            <a:xfrm>
              <a:off x="706" y="992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8" name="Rectangle 16"/>
            <p:cNvSpPr>
              <a:spLocks noChangeArrowheads="1"/>
            </p:cNvSpPr>
            <p:nvPr/>
          </p:nvSpPr>
          <p:spPr bwMode="auto">
            <a:xfrm>
              <a:off x="450" y="942"/>
              <a:ext cx="247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LdPC</a:t>
              </a:r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200054" y="2146839"/>
            <a:ext cx="514989" cy="321331"/>
            <a:chOff x="1601" y="903"/>
            <a:chExt cx="359" cy="224"/>
          </a:xfrm>
        </p:grpSpPr>
        <p:sp>
          <p:nvSpPr>
            <p:cNvPr id="24763" name="Rectangle 18"/>
            <p:cNvSpPr>
              <a:spLocks noChangeArrowheads="1"/>
            </p:cNvSpPr>
            <p:nvPr/>
          </p:nvSpPr>
          <p:spPr bwMode="auto">
            <a:xfrm>
              <a:off x="1601" y="903"/>
              <a:ext cx="359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4" name="Rectangle 19"/>
            <p:cNvSpPr>
              <a:spLocks noChangeArrowheads="1"/>
            </p:cNvSpPr>
            <p:nvPr/>
          </p:nvSpPr>
          <p:spPr bwMode="auto">
            <a:xfrm>
              <a:off x="1601" y="903"/>
              <a:ext cx="359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8" name="Rectangle 21"/>
          <p:cNvSpPr>
            <a:spLocks noChangeArrowheads="1"/>
          </p:cNvSpPr>
          <p:nvPr/>
        </p:nvSpPr>
        <p:spPr bwMode="auto">
          <a:xfrm>
            <a:off x="4359145" y="2169651"/>
            <a:ext cx="17633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 dirty="0">
                <a:solidFill>
                  <a:srgbClr val="000000"/>
                </a:solidFill>
              </a:rPr>
              <a:t>A</a:t>
            </a:r>
            <a:endParaRPr lang="en-US" dirty="0"/>
          </a:p>
        </p:txBody>
      </p:sp>
      <p:sp>
        <p:nvSpPr>
          <p:cNvPr id="19469" name="Line 22"/>
          <p:cNvSpPr>
            <a:spLocks noChangeShapeType="1"/>
          </p:cNvSpPr>
          <p:nvPr/>
        </p:nvSpPr>
        <p:spPr bwMode="auto">
          <a:xfrm>
            <a:off x="4007828" y="2274510"/>
            <a:ext cx="192224" cy="143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Rectangle 23"/>
          <p:cNvSpPr>
            <a:spLocks noChangeArrowheads="1"/>
          </p:cNvSpPr>
          <p:nvPr/>
        </p:nvSpPr>
        <p:spPr bwMode="auto">
          <a:xfrm>
            <a:off x="3730968" y="2202784"/>
            <a:ext cx="2516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LdA</a:t>
            </a:r>
            <a:endParaRPr 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4842714" y="2146839"/>
            <a:ext cx="513554" cy="321331"/>
            <a:chOff x="2049" y="903"/>
            <a:chExt cx="358" cy="224"/>
          </a:xfrm>
        </p:grpSpPr>
        <p:sp>
          <p:nvSpPr>
            <p:cNvPr id="24761" name="Rectangle 24"/>
            <p:cNvSpPr>
              <a:spLocks noChangeArrowheads="1"/>
            </p:cNvSpPr>
            <p:nvPr/>
          </p:nvSpPr>
          <p:spPr bwMode="auto">
            <a:xfrm>
              <a:off x="2049" y="903"/>
              <a:ext cx="35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2" name="Rectangle 25"/>
            <p:cNvSpPr>
              <a:spLocks noChangeArrowheads="1"/>
            </p:cNvSpPr>
            <p:nvPr/>
          </p:nvSpPr>
          <p:spPr bwMode="auto">
            <a:xfrm>
              <a:off x="2049" y="903"/>
              <a:ext cx="358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2" name="Rectangle 27"/>
          <p:cNvSpPr>
            <a:spLocks noChangeArrowheads="1"/>
          </p:cNvSpPr>
          <p:nvPr/>
        </p:nvSpPr>
        <p:spPr bwMode="auto">
          <a:xfrm>
            <a:off x="5001805" y="2169651"/>
            <a:ext cx="17633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19473" name="Line 28"/>
          <p:cNvSpPr>
            <a:spLocks noChangeShapeType="1"/>
          </p:cNvSpPr>
          <p:nvPr/>
        </p:nvSpPr>
        <p:spPr bwMode="auto">
          <a:xfrm>
            <a:off x="5356267" y="2274510"/>
            <a:ext cx="193658" cy="143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Rectangle 29"/>
          <p:cNvSpPr>
            <a:spLocks noChangeArrowheads="1"/>
          </p:cNvSpPr>
          <p:nvPr/>
        </p:nvSpPr>
        <p:spPr bwMode="auto">
          <a:xfrm>
            <a:off x="5631694" y="2202784"/>
            <a:ext cx="2516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LdB</a:t>
            </a:r>
            <a:endParaRPr lang="en-US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7069075" y="2146838"/>
            <a:ext cx="1183471" cy="321330"/>
            <a:chOff x="3601" y="903"/>
            <a:chExt cx="825" cy="224"/>
          </a:xfrm>
        </p:grpSpPr>
        <p:grpSp>
          <p:nvGrpSpPr>
            <p:cNvPr id="24755" name="Group 32"/>
            <p:cNvGrpSpPr>
              <a:grpSpLocks/>
            </p:cNvGrpSpPr>
            <p:nvPr/>
          </p:nvGrpSpPr>
          <p:grpSpPr bwMode="auto">
            <a:xfrm>
              <a:off x="4068" y="903"/>
              <a:ext cx="358" cy="224"/>
              <a:chOff x="4068" y="903"/>
              <a:chExt cx="358" cy="224"/>
            </a:xfrm>
          </p:grpSpPr>
          <p:sp>
            <p:nvSpPr>
              <p:cNvPr id="24759" name="Rectangle 30"/>
              <p:cNvSpPr>
                <a:spLocks noChangeArrowheads="1"/>
              </p:cNvSpPr>
              <p:nvPr/>
            </p:nvSpPr>
            <p:spPr bwMode="auto">
              <a:xfrm>
                <a:off x="4068" y="903"/>
                <a:ext cx="358" cy="2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60" name="Rectangle 31"/>
              <p:cNvSpPr>
                <a:spLocks noChangeArrowheads="1"/>
              </p:cNvSpPr>
              <p:nvPr/>
            </p:nvSpPr>
            <p:spPr bwMode="auto">
              <a:xfrm>
                <a:off x="4068" y="903"/>
                <a:ext cx="358" cy="224"/>
              </a:xfrm>
              <a:prstGeom prst="rect">
                <a:avLst/>
              </a:pr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56" name="Rectangle 33"/>
            <p:cNvSpPr>
              <a:spLocks noChangeArrowheads="1"/>
            </p:cNvSpPr>
            <p:nvPr/>
          </p:nvSpPr>
          <p:spPr bwMode="auto">
            <a:xfrm>
              <a:off x="4080" y="923"/>
              <a:ext cx="34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dirty="0">
                  <a:solidFill>
                    <a:srgbClr val="000000"/>
                  </a:solidFill>
                </a:rPr>
                <a:t>MAR</a:t>
              </a:r>
              <a:endParaRPr lang="en-US" dirty="0"/>
            </a:p>
          </p:txBody>
        </p:sp>
        <p:sp>
          <p:nvSpPr>
            <p:cNvPr id="24757" name="Line 34"/>
            <p:cNvSpPr>
              <a:spLocks noChangeShapeType="1"/>
            </p:cNvSpPr>
            <p:nvPr/>
          </p:nvSpPr>
          <p:spPr bwMode="auto">
            <a:xfrm>
              <a:off x="3934" y="992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8" name="Rectangle 35"/>
            <p:cNvSpPr>
              <a:spLocks noChangeArrowheads="1"/>
            </p:cNvSpPr>
            <p:nvPr/>
          </p:nvSpPr>
          <p:spPr bwMode="auto">
            <a:xfrm>
              <a:off x="3601" y="942"/>
              <a:ext cx="329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LdMAR</a:t>
              </a:r>
              <a:endParaRPr lang="en-US"/>
            </a:p>
          </p:txBody>
        </p:sp>
      </p:grpSp>
      <p:grpSp>
        <p:nvGrpSpPr>
          <p:cNvPr id="24593" name="Group 39"/>
          <p:cNvGrpSpPr>
            <a:grpSpLocks/>
          </p:cNvGrpSpPr>
          <p:nvPr/>
        </p:nvGrpSpPr>
        <p:grpSpPr bwMode="auto">
          <a:xfrm>
            <a:off x="7648606" y="2776520"/>
            <a:ext cx="1045973" cy="1494725"/>
            <a:chOff x="4083" y="1350"/>
            <a:chExt cx="627" cy="896"/>
          </a:xfrm>
        </p:grpSpPr>
        <p:sp>
          <p:nvSpPr>
            <p:cNvPr id="24753" name="Rectangle 37"/>
            <p:cNvSpPr>
              <a:spLocks noChangeArrowheads="1"/>
            </p:cNvSpPr>
            <p:nvPr/>
          </p:nvSpPr>
          <p:spPr bwMode="auto">
            <a:xfrm>
              <a:off x="4083" y="1350"/>
              <a:ext cx="627" cy="8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4" name="Rectangle 38"/>
            <p:cNvSpPr>
              <a:spLocks noChangeArrowheads="1"/>
            </p:cNvSpPr>
            <p:nvPr/>
          </p:nvSpPr>
          <p:spPr bwMode="auto">
            <a:xfrm>
              <a:off x="4083" y="1350"/>
              <a:ext cx="627" cy="896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94" name="Rectangle 40"/>
          <p:cNvSpPr>
            <a:spLocks noChangeArrowheads="1"/>
          </p:cNvSpPr>
          <p:nvPr/>
        </p:nvSpPr>
        <p:spPr bwMode="auto">
          <a:xfrm>
            <a:off x="7804769" y="3092178"/>
            <a:ext cx="8495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</a:rPr>
              <a:t>memory</a:t>
            </a:r>
            <a:endParaRPr lang="en-US" dirty="0"/>
          </a:p>
        </p:txBody>
      </p:sp>
      <p:sp>
        <p:nvSpPr>
          <p:cNvPr id="24595" name="Rectangle 41"/>
          <p:cNvSpPr>
            <a:spLocks noChangeArrowheads="1"/>
          </p:cNvSpPr>
          <p:nvPr/>
        </p:nvSpPr>
        <p:spPr bwMode="auto">
          <a:xfrm>
            <a:off x="7908055" y="3323136"/>
            <a:ext cx="4648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2</a:t>
            </a:r>
            <a:r>
              <a:rPr lang="en-US" sz="1700" b="1" baseline="30000">
                <a:solidFill>
                  <a:srgbClr val="000000"/>
                </a:solidFill>
              </a:rPr>
              <a:t>32</a:t>
            </a:r>
            <a:r>
              <a:rPr lang="en-US" sz="1700" b="1">
                <a:solidFill>
                  <a:srgbClr val="000000"/>
                </a:solidFill>
              </a:rPr>
              <a:t> x</a:t>
            </a:r>
            <a:endParaRPr lang="en-US"/>
          </a:p>
        </p:txBody>
      </p:sp>
      <p:sp>
        <p:nvSpPr>
          <p:cNvPr id="24596" name="Rectangle 42"/>
          <p:cNvSpPr>
            <a:spLocks noChangeArrowheads="1"/>
          </p:cNvSpPr>
          <p:nvPr/>
        </p:nvSpPr>
        <p:spPr bwMode="auto">
          <a:xfrm>
            <a:off x="7872193" y="3554091"/>
            <a:ext cx="6924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32 bits</a:t>
            </a:r>
            <a:endParaRPr lang="en-US"/>
          </a:p>
        </p:txBody>
      </p:sp>
      <p:sp>
        <p:nvSpPr>
          <p:cNvPr id="24597" name="Line 43"/>
          <p:cNvSpPr>
            <a:spLocks noChangeShapeType="1"/>
          </p:cNvSpPr>
          <p:nvPr/>
        </p:nvSpPr>
        <p:spPr bwMode="auto">
          <a:xfrm>
            <a:off x="7990028" y="2468169"/>
            <a:ext cx="1434" cy="31989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98" name="Group 50"/>
          <p:cNvGrpSpPr>
            <a:grpSpLocks/>
          </p:cNvGrpSpPr>
          <p:nvPr/>
        </p:nvGrpSpPr>
        <p:grpSpPr bwMode="auto">
          <a:xfrm>
            <a:off x="7393272" y="4586939"/>
            <a:ext cx="969729" cy="642660"/>
            <a:chOff x="3827" y="2604"/>
            <a:chExt cx="676" cy="448"/>
          </a:xfrm>
        </p:grpSpPr>
        <p:grpSp>
          <p:nvGrpSpPr>
            <p:cNvPr id="24747" name="Group 46"/>
            <p:cNvGrpSpPr>
              <a:grpSpLocks/>
            </p:cNvGrpSpPr>
            <p:nvPr/>
          </p:nvGrpSpPr>
          <p:grpSpPr bwMode="auto">
            <a:xfrm>
              <a:off x="4279" y="2604"/>
              <a:ext cx="224" cy="224"/>
              <a:chOff x="4279" y="2604"/>
              <a:chExt cx="224" cy="224"/>
            </a:xfrm>
          </p:grpSpPr>
          <p:sp>
            <p:nvSpPr>
              <p:cNvPr id="24751" name="Freeform 44"/>
              <p:cNvSpPr>
                <a:spLocks/>
              </p:cNvSpPr>
              <p:nvPr/>
            </p:nvSpPr>
            <p:spPr bwMode="auto">
              <a:xfrm>
                <a:off x="4279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2" name="Freeform 45"/>
              <p:cNvSpPr>
                <a:spLocks/>
              </p:cNvSpPr>
              <p:nvPr/>
            </p:nvSpPr>
            <p:spPr bwMode="auto">
              <a:xfrm>
                <a:off x="4279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48" name="Line 47"/>
            <p:cNvSpPr>
              <a:spLocks noChangeShapeType="1"/>
            </p:cNvSpPr>
            <p:nvPr/>
          </p:nvSpPr>
          <p:spPr bwMode="auto">
            <a:xfrm>
              <a:off x="4173" y="269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9" name="Rectangle 48"/>
            <p:cNvSpPr>
              <a:spLocks noChangeArrowheads="1"/>
            </p:cNvSpPr>
            <p:nvPr/>
          </p:nvSpPr>
          <p:spPr bwMode="auto">
            <a:xfrm>
              <a:off x="3827" y="2643"/>
              <a:ext cx="33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DrMEM</a:t>
              </a:r>
              <a:endParaRPr lang="en-US"/>
            </a:p>
          </p:txBody>
        </p:sp>
        <p:sp>
          <p:nvSpPr>
            <p:cNvPr id="24750" name="Line 49"/>
            <p:cNvSpPr>
              <a:spLocks noChangeShapeType="1"/>
            </p:cNvSpPr>
            <p:nvPr/>
          </p:nvSpPr>
          <p:spPr bwMode="auto">
            <a:xfrm>
              <a:off x="4391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99" name="Group 57"/>
          <p:cNvGrpSpPr>
            <a:grpSpLocks/>
          </p:cNvGrpSpPr>
          <p:nvPr/>
        </p:nvGrpSpPr>
        <p:grpSpPr bwMode="auto">
          <a:xfrm>
            <a:off x="3976270" y="4586939"/>
            <a:ext cx="918087" cy="642660"/>
            <a:chOff x="1445" y="2604"/>
            <a:chExt cx="640" cy="448"/>
          </a:xfrm>
        </p:grpSpPr>
        <p:grpSp>
          <p:nvGrpSpPr>
            <p:cNvPr id="24741" name="Group 53"/>
            <p:cNvGrpSpPr>
              <a:grpSpLocks/>
            </p:cNvGrpSpPr>
            <p:nvPr/>
          </p:nvGrpSpPr>
          <p:grpSpPr bwMode="auto">
            <a:xfrm>
              <a:off x="1862" y="2604"/>
              <a:ext cx="223" cy="224"/>
              <a:chOff x="1862" y="2604"/>
              <a:chExt cx="223" cy="224"/>
            </a:xfrm>
          </p:grpSpPr>
          <p:sp>
            <p:nvSpPr>
              <p:cNvPr id="24745" name="Freeform 51"/>
              <p:cNvSpPr>
                <a:spLocks/>
              </p:cNvSpPr>
              <p:nvPr/>
            </p:nvSpPr>
            <p:spPr bwMode="auto">
              <a:xfrm>
                <a:off x="1862" y="2604"/>
                <a:ext cx="223" cy="224"/>
              </a:xfrm>
              <a:custGeom>
                <a:avLst/>
                <a:gdLst>
                  <a:gd name="T0" fmla="*/ 0 w 223"/>
                  <a:gd name="T1" fmla="*/ 0 h 224"/>
                  <a:gd name="T2" fmla="*/ 223 w 223"/>
                  <a:gd name="T3" fmla="*/ 0 h 224"/>
                  <a:gd name="T4" fmla="*/ 111 w 223"/>
                  <a:gd name="T5" fmla="*/ 224 h 224"/>
                  <a:gd name="T6" fmla="*/ 0 w 223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3"/>
                  <a:gd name="T13" fmla="*/ 0 h 224"/>
                  <a:gd name="T14" fmla="*/ 223 w 223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3" h="224">
                    <a:moveTo>
                      <a:pt x="0" y="0"/>
                    </a:moveTo>
                    <a:lnTo>
                      <a:pt x="223" y="0"/>
                    </a:lnTo>
                    <a:lnTo>
                      <a:pt x="111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6" name="Freeform 52"/>
              <p:cNvSpPr>
                <a:spLocks/>
              </p:cNvSpPr>
              <p:nvPr/>
            </p:nvSpPr>
            <p:spPr bwMode="auto">
              <a:xfrm>
                <a:off x="1862" y="2604"/>
                <a:ext cx="223" cy="224"/>
              </a:xfrm>
              <a:custGeom>
                <a:avLst/>
                <a:gdLst>
                  <a:gd name="T0" fmla="*/ 0 w 223"/>
                  <a:gd name="T1" fmla="*/ 0 h 224"/>
                  <a:gd name="T2" fmla="*/ 223 w 223"/>
                  <a:gd name="T3" fmla="*/ 0 h 224"/>
                  <a:gd name="T4" fmla="*/ 111 w 223"/>
                  <a:gd name="T5" fmla="*/ 224 h 224"/>
                  <a:gd name="T6" fmla="*/ 0 w 223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3"/>
                  <a:gd name="T13" fmla="*/ 0 h 224"/>
                  <a:gd name="T14" fmla="*/ 223 w 223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3" h="224">
                    <a:moveTo>
                      <a:pt x="0" y="0"/>
                    </a:moveTo>
                    <a:lnTo>
                      <a:pt x="223" y="0"/>
                    </a:lnTo>
                    <a:lnTo>
                      <a:pt x="111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42" name="Line 54"/>
            <p:cNvSpPr>
              <a:spLocks noChangeShapeType="1"/>
            </p:cNvSpPr>
            <p:nvPr/>
          </p:nvSpPr>
          <p:spPr bwMode="auto">
            <a:xfrm>
              <a:off x="1755" y="2693"/>
              <a:ext cx="13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3" name="Rectangle 55"/>
            <p:cNvSpPr>
              <a:spLocks noChangeArrowheads="1"/>
            </p:cNvSpPr>
            <p:nvPr/>
          </p:nvSpPr>
          <p:spPr bwMode="auto">
            <a:xfrm>
              <a:off x="1445" y="2643"/>
              <a:ext cx="29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DrALU</a:t>
              </a:r>
              <a:endParaRPr lang="en-US"/>
            </a:p>
          </p:txBody>
        </p:sp>
        <p:sp>
          <p:nvSpPr>
            <p:cNvPr id="24744" name="Line 56"/>
            <p:cNvSpPr>
              <a:spLocks noChangeShapeType="1"/>
            </p:cNvSpPr>
            <p:nvPr/>
          </p:nvSpPr>
          <p:spPr bwMode="auto">
            <a:xfrm>
              <a:off x="1973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0" name="Group 64"/>
          <p:cNvGrpSpPr>
            <a:grpSpLocks/>
          </p:cNvGrpSpPr>
          <p:nvPr/>
        </p:nvGrpSpPr>
        <p:grpSpPr bwMode="auto">
          <a:xfrm>
            <a:off x="2630700" y="4586939"/>
            <a:ext cx="899437" cy="642660"/>
            <a:chOff x="507" y="2604"/>
            <a:chExt cx="627" cy="448"/>
          </a:xfrm>
        </p:grpSpPr>
        <p:grpSp>
          <p:nvGrpSpPr>
            <p:cNvPr id="24735" name="Group 60"/>
            <p:cNvGrpSpPr>
              <a:grpSpLocks/>
            </p:cNvGrpSpPr>
            <p:nvPr/>
          </p:nvGrpSpPr>
          <p:grpSpPr bwMode="auto">
            <a:xfrm>
              <a:off x="910" y="2604"/>
              <a:ext cx="224" cy="224"/>
              <a:chOff x="910" y="2604"/>
              <a:chExt cx="224" cy="224"/>
            </a:xfrm>
          </p:grpSpPr>
          <p:sp>
            <p:nvSpPr>
              <p:cNvPr id="24739" name="Freeform 58"/>
              <p:cNvSpPr>
                <a:spLocks/>
              </p:cNvSpPr>
              <p:nvPr/>
            </p:nvSpPr>
            <p:spPr bwMode="auto">
              <a:xfrm>
                <a:off x="910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0" name="Freeform 59"/>
              <p:cNvSpPr>
                <a:spLocks/>
              </p:cNvSpPr>
              <p:nvPr/>
            </p:nvSpPr>
            <p:spPr bwMode="auto">
              <a:xfrm>
                <a:off x="910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36" name="Line 61"/>
            <p:cNvSpPr>
              <a:spLocks noChangeShapeType="1"/>
            </p:cNvSpPr>
            <p:nvPr/>
          </p:nvSpPr>
          <p:spPr bwMode="auto">
            <a:xfrm>
              <a:off x="770" y="2693"/>
              <a:ext cx="13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7" name="Rectangle 62"/>
            <p:cNvSpPr>
              <a:spLocks noChangeArrowheads="1"/>
            </p:cNvSpPr>
            <p:nvPr/>
          </p:nvSpPr>
          <p:spPr bwMode="auto">
            <a:xfrm>
              <a:off x="507" y="2643"/>
              <a:ext cx="24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DrPC</a:t>
              </a:r>
              <a:endParaRPr lang="en-US"/>
            </a:p>
          </p:txBody>
        </p:sp>
        <p:sp>
          <p:nvSpPr>
            <p:cNvPr id="24738" name="Line 63"/>
            <p:cNvSpPr>
              <a:spLocks noChangeShapeType="1"/>
            </p:cNvSpPr>
            <p:nvPr/>
          </p:nvSpPr>
          <p:spPr bwMode="auto">
            <a:xfrm>
              <a:off x="1022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02" name="Line 66"/>
          <p:cNvSpPr>
            <a:spLocks noChangeShapeType="1"/>
          </p:cNvSpPr>
          <p:nvPr/>
        </p:nvSpPr>
        <p:spPr bwMode="auto">
          <a:xfrm>
            <a:off x="4164190" y="3109394"/>
            <a:ext cx="192224" cy="96399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Line 67"/>
          <p:cNvSpPr>
            <a:spLocks noChangeShapeType="1"/>
          </p:cNvSpPr>
          <p:nvPr/>
        </p:nvSpPr>
        <p:spPr bwMode="auto">
          <a:xfrm flipH="1">
            <a:off x="5128180" y="3109394"/>
            <a:ext cx="192224" cy="96399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68"/>
          <p:cNvSpPr>
            <a:spLocks noChangeShapeType="1"/>
          </p:cNvSpPr>
          <p:nvPr/>
        </p:nvSpPr>
        <p:spPr bwMode="auto">
          <a:xfrm flipH="1">
            <a:off x="4742297" y="3109393"/>
            <a:ext cx="64552" cy="25677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Line 69"/>
          <p:cNvSpPr>
            <a:spLocks noChangeShapeType="1"/>
          </p:cNvSpPr>
          <p:nvPr/>
        </p:nvSpPr>
        <p:spPr bwMode="auto">
          <a:xfrm>
            <a:off x="4677745" y="3109393"/>
            <a:ext cx="64553" cy="25677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Line 70"/>
          <p:cNvSpPr>
            <a:spLocks noChangeShapeType="1"/>
          </p:cNvSpPr>
          <p:nvPr/>
        </p:nvSpPr>
        <p:spPr bwMode="auto">
          <a:xfrm>
            <a:off x="4356414" y="4038750"/>
            <a:ext cx="771766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Line 71"/>
          <p:cNvSpPr>
            <a:spLocks noChangeShapeType="1"/>
          </p:cNvSpPr>
          <p:nvPr/>
        </p:nvSpPr>
        <p:spPr bwMode="auto">
          <a:xfrm>
            <a:off x="4164190" y="3109394"/>
            <a:ext cx="513554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Line 72"/>
          <p:cNvSpPr>
            <a:spLocks noChangeShapeType="1"/>
          </p:cNvSpPr>
          <p:nvPr/>
        </p:nvSpPr>
        <p:spPr bwMode="auto">
          <a:xfrm>
            <a:off x="4806851" y="3109394"/>
            <a:ext cx="513554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Rectangle 73"/>
          <p:cNvSpPr>
            <a:spLocks noChangeArrowheads="1"/>
          </p:cNvSpPr>
          <p:nvPr/>
        </p:nvSpPr>
        <p:spPr bwMode="auto">
          <a:xfrm>
            <a:off x="4501301" y="3314321"/>
            <a:ext cx="51937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</a:rPr>
              <a:t>ALU:</a:t>
            </a:r>
            <a:endParaRPr lang="en-US" dirty="0"/>
          </a:p>
        </p:txBody>
      </p:sp>
      <p:sp>
        <p:nvSpPr>
          <p:cNvPr id="24610" name="Rectangle 74"/>
          <p:cNvSpPr>
            <a:spLocks noChangeArrowheads="1"/>
          </p:cNvSpPr>
          <p:nvPr/>
        </p:nvSpPr>
        <p:spPr bwMode="auto">
          <a:xfrm>
            <a:off x="4501301" y="3539541"/>
            <a:ext cx="4360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00: ADD</a:t>
            </a:r>
            <a:endParaRPr lang="en-US"/>
          </a:p>
        </p:txBody>
      </p:sp>
      <p:sp>
        <p:nvSpPr>
          <p:cNvPr id="24611" name="Rectangle 75"/>
          <p:cNvSpPr>
            <a:spLocks noChangeArrowheads="1"/>
          </p:cNvSpPr>
          <p:nvPr/>
        </p:nvSpPr>
        <p:spPr bwMode="auto">
          <a:xfrm>
            <a:off x="4501301" y="3652867"/>
            <a:ext cx="51937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01: NAND</a:t>
            </a:r>
            <a:endParaRPr lang="en-US"/>
          </a:p>
        </p:txBody>
      </p:sp>
      <p:sp>
        <p:nvSpPr>
          <p:cNvPr id="24612" name="Rectangle 76"/>
          <p:cNvSpPr>
            <a:spLocks noChangeArrowheads="1"/>
          </p:cNvSpPr>
          <p:nvPr/>
        </p:nvSpPr>
        <p:spPr bwMode="auto">
          <a:xfrm>
            <a:off x="4501301" y="3766192"/>
            <a:ext cx="3013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10: A </a:t>
            </a:r>
            <a:endParaRPr lang="en-US" dirty="0"/>
          </a:p>
        </p:txBody>
      </p:sp>
      <p:sp>
        <p:nvSpPr>
          <p:cNvPr id="24613" name="Rectangle 77"/>
          <p:cNvSpPr>
            <a:spLocks noChangeArrowheads="1"/>
          </p:cNvSpPr>
          <p:nvPr/>
        </p:nvSpPr>
        <p:spPr bwMode="auto">
          <a:xfrm>
            <a:off x="4778160" y="3766192"/>
            <a:ext cx="3847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-</a:t>
            </a:r>
            <a:endParaRPr lang="en-US"/>
          </a:p>
        </p:txBody>
      </p:sp>
      <p:sp>
        <p:nvSpPr>
          <p:cNvPr id="24614" name="Rectangle 78"/>
          <p:cNvSpPr>
            <a:spLocks noChangeArrowheads="1"/>
          </p:cNvSpPr>
          <p:nvPr/>
        </p:nvSpPr>
        <p:spPr bwMode="auto">
          <a:xfrm>
            <a:off x="4845582" y="3766192"/>
            <a:ext cx="7694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24615" name="Rectangle 79"/>
          <p:cNvSpPr>
            <a:spLocks noChangeArrowheads="1"/>
          </p:cNvSpPr>
          <p:nvPr/>
        </p:nvSpPr>
        <p:spPr bwMode="auto">
          <a:xfrm>
            <a:off x="4501301" y="3883823"/>
            <a:ext cx="46487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11: A + 1</a:t>
            </a:r>
            <a:endParaRPr lang="en-US"/>
          </a:p>
        </p:txBody>
      </p:sp>
      <p:sp>
        <p:nvSpPr>
          <p:cNvPr id="24616" name="Line 80"/>
          <p:cNvSpPr>
            <a:spLocks noChangeShapeType="1"/>
          </p:cNvSpPr>
          <p:nvPr/>
        </p:nvSpPr>
        <p:spPr bwMode="auto">
          <a:xfrm>
            <a:off x="3907413" y="3430725"/>
            <a:ext cx="321330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7" name="Rectangle 81"/>
          <p:cNvSpPr>
            <a:spLocks noChangeArrowheads="1"/>
          </p:cNvSpPr>
          <p:nvPr/>
        </p:nvSpPr>
        <p:spPr bwMode="auto">
          <a:xfrm>
            <a:off x="3601862" y="3358999"/>
            <a:ext cx="26609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func</a:t>
            </a:r>
            <a:endParaRPr lang="en-US"/>
          </a:p>
        </p:txBody>
      </p:sp>
      <p:sp>
        <p:nvSpPr>
          <p:cNvPr id="24618" name="Line 82"/>
          <p:cNvSpPr>
            <a:spLocks noChangeShapeType="1"/>
          </p:cNvSpPr>
          <p:nvPr/>
        </p:nvSpPr>
        <p:spPr bwMode="auto">
          <a:xfrm>
            <a:off x="4036520" y="3303053"/>
            <a:ext cx="63119" cy="25677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9" name="Rectangle 83"/>
          <p:cNvSpPr>
            <a:spLocks noChangeArrowheads="1"/>
          </p:cNvSpPr>
          <p:nvPr/>
        </p:nvSpPr>
        <p:spPr bwMode="auto">
          <a:xfrm>
            <a:off x="3987746" y="3096484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24620" name="Line 84"/>
          <p:cNvSpPr>
            <a:spLocks noChangeShapeType="1"/>
          </p:cNvSpPr>
          <p:nvPr/>
        </p:nvSpPr>
        <p:spPr bwMode="auto">
          <a:xfrm flipV="1">
            <a:off x="4733691" y="4073385"/>
            <a:ext cx="1434" cy="513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1" name="Line 85"/>
          <p:cNvSpPr>
            <a:spLocks noChangeShapeType="1"/>
          </p:cNvSpPr>
          <p:nvPr/>
        </p:nvSpPr>
        <p:spPr bwMode="auto">
          <a:xfrm flipV="1">
            <a:off x="3369472" y="1825508"/>
            <a:ext cx="1435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2" name="Line 86"/>
          <p:cNvSpPr>
            <a:spLocks noChangeShapeType="1"/>
          </p:cNvSpPr>
          <p:nvPr/>
        </p:nvSpPr>
        <p:spPr bwMode="auto">
          <a:xfrm flipV="1">
            <a:off x="6456538" y="1825508"/>
            <a:ext cx="1435" cy="962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3" name="Line 87"/>
          <p:cNvSpPr>
            <a:spLocks noChangeShapeType="1"/>
          </p:cNvSpPr>
          <p:nvPr/>
        </p:nvSpPr>
        <p:spPr bwMode="auto">
          <a:xfrm>
            <a:off x="7568282" y="3044840"/>
            <a:ext cx="192224" cy="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4" name="Rectangle 88"/>
          <p:cNvSpPr>
            <a:spLocks noChangeArrowheads="1"/>
          </p:cNvSpPr>
          <p:nvPr/>
        </p:nvSpPr>
        <p:spPr bwMode="auto">
          <a:xfrm>
            <a:off x="7028907" y="2973116"/>
            <a:ext cx="50815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WrMEM</a:t>
            </a:r>
            <a:endParaRPr lang="en-US"/>
          </a:p>
        </p:txBody>
      </p:sp>
      <p:sp>
        <p:nvSpPr>
          <p:cNvPr id="24625" name="Line 89"/>
          <p:cNvSpPr>
            <a:spLocks noChangeShapeType="1"/>
          </p:cNvSpPr>
          <p:nvPr/>
        </p:nvSpPr>
        <p:spPr bwMode="auto">
          <a:xfrm flipV="1">
            <a:off x="4420968" y="2468168"/>
            <a:ext cx="1434" cy="641226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6" name="Line 90"/>
          <p:cNvSpPr>
            <a:spLocks noChangeShapeType="1"/>
          </p:cNvSpPr>
          <p:nvPr/>
        </p:nvSpPr>
        <p:spPr bwMode="auto">
          <a:xfrm flipV="1">
            <a:off x="5063628" y="2468168"/>
            <a:ext cx="1434" cy="641226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7" name="Line 91"/>
          <p:cNvSpPr>
            <a:spLocks noChangeShapeType="1"/>
          </p:cNvSpPr>
          <p:nvPr/>
        </p:nvSpPr>
        <p:spPr bwMode="auto">
          <a:xfrm flipV="1">
            <a:off x="3369472" y="2468168"/>
            <a:ext cx="1435" cy="211877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1" name="Line 92"/>
          <p:cNvSpPr>
            <a:spLocks noChangeShapeType="1"/>
          </p:cNvSpPr>
          <p:nvPr/>
        </p:nvSpPr>
        <p:spPr bwMode="auto">
          <a:xfrm flipV="1">
            <a:off x="4420968" y="1825508"/>
            <a:ext cx="1434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2" name="Line 93"/>
          <p:cNvSpPr>
            <a:spLocks noChangeShapeType="1"/>
          </p:cNvSpPr>
          <p:nvPr/>
        </p:nvSpPr>
        <p:spPr bwMode="auto">
          <a:xfrm flipV="1">
            <a:off x="5063628" y="1825508"/>
            <a:ext cx="1434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3" name="Line 94"/>
          <p:cNvSpPr>
            <a:spLocks noChangeShapeType="1"/>
          </p:cNvSpPr>
          <p:nvPr/>
        </p:nvSpPr>
        <p:spPr bwMode="auto">
          <a:xfrm flipV="1">
            <a:off x="8017284" y="1825508"/>
            <a:ext cx="1435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1" name="Line 95"/>
          <p:cNvSpPr>
            <a:spLocks noChangeShapeType="1"/>
          </p:cNvSpPr>
          <p:nvPr/>
        </p:nvSpPr>
        <p:spPr bwMode="auto">
          <a:xfrm flipV="1">
            <a:off x="8403167" y="1825508"/>
            <a:ext cx="1434" cy="962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2" name="Rectangle 96"/>
          <p:cNvSpPr>
            <a:spLocks noChangeArrowheads="1"/>
          </p:cNvSpPr>
          <p:nvPr/>
        </p:nvSpPr>
        <p:spPr bwMode="auto">
          <a:xfrm>
            <a:off x="7860923" y="2845444"/>
            <a:ext cx="2981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24633" name="Rectangle 97"/>
          <p:cNvSpPr>
            <a:spLocks noChangeArrowheads="1"/>
          </p:cNvSpPr>
          <p:nvPr/>
        </p:nvSpPr>
        <p:spPr bwMode="auto">
          <a:xfrm>
            <a:off x="8348656" y="2845444"/>
            <a:ext cx="2132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Din</a:t>
            </a:r>
            <a:endParaRPr lang="en-US"/>
          </a:p>
        </p:txBody>
      </p:sp>
      <p:sp>
        <p:nvSpPr>
          <p:cNvPr id="24634" name="Rectangle 98"/>
          <p:cNvSpPr>
            <a:spLocks noChangeArrowheads="1"/>
          </p:cNvSpPr>
          <p:nvPr/>
        </p:nvSpPr>
        <p:spPr bwMode="auto">
          <a:xfrm>
            <a:off x="8097616" y="3872553"/>
            <a:ext cx="2981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Dout</a:t>
            </a:r>
            <a:endParaRPr lang="en-US"/>
          </a:p>
        </p:txBody>
      </p:sp>
      <p:grpSp>
        <p:nvGrpSpPr>
          <p:cNvPr id="24635" name="Group 101"/>
          <p:cNvGrpSpPr>
            <a:grpSpLocks/>
          </p:cNvGrpSpPr>
          <p:nvPr/>
        </p:nvGrpSpPr>
        <p:grpSpPr bwMode="auto">
          <a:xfrm>
            <a:off x="5968458" y="2686647"/>
            <a:ext cx="1002724" cy="1432919"/>
            <a:chOff x="2874" y="1350"/>
            <a:chExt cx="627" cy="896"/>
          </a:xfrm>
        </p:grpSpPr>
        <p:sp>
          <p:nvSpPr>
            <p:cNvPr id="24733" name="Rectangle 99"/>
            <p:cNvSpPr>
              <a:spLocks noChangeArrowheads="1"/>
            </p:cNvSpPr>
            <p:nvPr/>
          </p:nvSpPr>
          <p:spPr bwMode="auto">
            <a:xfrm>
              <a:off x="2874" y="1350"/>
              <a:ext cx="627" cy="8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4" name="Rectangle 100"/>
            <p:cNvSpPr>
              <a:spLocks noChangeArrowheads="1"/>
            </p:cNvSpPr>
            <p:nvPr/>
          </p:nvSpPr>
          <p:spPr bwMode="auto">
            <a:xfrm>
              <a:off x="2874" y="1350"/>
              <a:ext cx="627" cy="896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36" name="Rectangle 102"/>
          <p:cNvSpPr>
            <a:spLocks noChangeArrowheads="1"/>
          </p:cNvSpPr>
          <p:nvPr/>
        </p:nvSpPr>
        <p:spPr bwMode="auto">
          <a:xfrm>
            <a:off x="6027342" y="3092178"/>
            <a:ext cx="9233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</a:rPr>
              <a:t>registers</a:t>
            </a:r>
            <a:endParaRPr lang="en-US" dirty="0"/>
          </a:p>
        </p:txBody>
      </p:sp>
      <p:sp>
        <p:nvSpPr>
          <p:cNvPr id="24637" name="Rectangle 103"/>
          <p:cNvSpPr>
            <a:spLocks noChangeArrowheads="1"/>
          </p:cNvSpPr>
          <p:nvPr/>
        </p:nvSpPr>
        <p:spPr bwMode="auto">
          <a:xfrm>
            <a:off x="6272645" y="3323136"/>
            <a:ext cx="36548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16x</a:t>
            </a:r>
            <a:endParaRPr lang="en-US"/>
          </a:p>
        </p:txBody>
      </p:sp>
      <p:sp>
        <p:nvSpPr>
          <p:cNvPr id="24638" name="Rectangle 104"/>
          <p:cNvSpPr>
            <a:spLocks noChangeArrowheads="1"/>
          </p:cNvSpPr>
          <p:nvPr/>
        </p:nvSpPr>
        <p:spPr bwMode="auto">
          <a:xfrm>
            <a:off x="6129193" y="3554091"/>
            <a:ext cx="6924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32 bits</a:t>
            </a:r>
            <a:endParaRPr lang="en-US"/>
          </a:p>
        </p:txBody>
      </p:sp>
      <p:grpSp>
        <p:nvGrpSpPr>
          <p:cNvPr id="24639" name="Group 111"/>
          <p:cNvGrpSpPr>
            <a:grpSpLocks/>
          </p:cNvGrpSpPr>
          <p:nvPr/>
        </p:nvGrpSpPr>
        <p:grpSpPr bwMode="auto">
          <a:xfrm>
            <a:off x="5677599" y="4586939"/>
            <a:ext cx="939603" cy="642660"/>
            <a:chOff x="2631" y="2604"/>
            <a:chExt cx="655" cy="448"/>
          </a:xfrm>
        </p:grpSpPr>
        <p:grpSp>
          <p:nvGrpSpPr>
            <p:cNvPr id="24727" name="Group 107"/>
            <p:cNvGrpSpPr>
              <a:grpSpLocks/>
            </p:cNvGrpSpPr>
            <p:nvPr/>
          </p:nvGrpSpPr>
          <p:grpSpPr bwMode="auto">
            <a:xfrm>
              <a:off x="3062" y="2604"/>
              <a:ext cx="224" cy="224"/>
              <a:chOff x="3062" y="2604"/>
              <a:chExt cx="224" cy="224"/>
            </a:xfrm>
          </p:grpSpPr>
          <p:sp>
            <p:nvSpPr>
              <p:cNvPr id="24731" name="Freeform 105"/>
              <p:cNvSpPr>
                <a:spLocks/>
              </p:cNvSpPr>
              <p:nvPr/>
            </p:nvSpPr>
            <p:spPr bwMode="auto">
              <a:xfrm>
                <a:off x="306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2" name="Freeform 106"/>
              <p:cNvSpPr>
                <a:spLocks/>
              </p:cNvSpPr>
              <p:nvPr/>
            </p:nvSpPr>
            <p:spPr bwMode="auto">
              <a:xfrm>
                <a:off x="306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28" name="Line 108"/>
            <p:cNvSpPr>
              <a:spLocks noChangeShapeType="1"/>
            </p:cNvSpPr>
            <p:nvPr/>
          </p:nvSpPr>
          <p:spPr bwMode="auto">
            <a:xfrm>
              <a:off x="2964" y="269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9" name="Rectangle 109"/>
            <p:cNvSpPr>
              <a:spLocks noChangeArrowheads="1"/>
            </p:cNvSpPr>
            <p:nvPr/>
          </p:nvSpPr>
          <p:spPr bwMode="auto">
            <a:xfrm>
              <a:off x="2631" y="2643"/>
              <a:ext cx="317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>
                  <a:solidFill>
                    <a:srgbClr val="000000"/>
                  </a:solidFill>
                </a:rPr>
                <a:t>DrREG</a:t>
              </a:r>
              <a:endParaRPr lang="en-US" dirty="0"/>
            </a:p>
          </p:txBody>
        </p:sp>
        <p:sp>
          <p:nvSpPr>
            <p:cNvPr id="24730" name="Line 110"/>
            <p:cNvSpPr>
              <a:spLocks noChangeShapeType="1"/>
            </p:cNvSpPr>
            <p:nvPr/>
          </p:nvSpPr>
          <p:spPr bwMode="auto">
            <a:xfrm>
              <a:off x="3174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40" name="Line 112"/>
          <p:cNvSpPr>
            <a:spLocks noChangeShapeType="1"/>
          </p:cNvSpPr>
          <p:nvPr/>
        </p:nvSpPr>
        <p:spPr bwMode="auto">
          <a:xfrm flipV="1">
            <a:off x="6456538" y="4073385"/>
            <a:ext cx="1435" cy="513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1" name="Rectangle 113"/>
          <p:cNvSpPr>
            <a:spLocks noChangeArrowheads="1"/>
          </p:cNvSpPr>
          <p:nvPr/>
        </p:nvSpPr>
        <p:spPr bwMode="auto">
          <a:xfrm>
            <a:off x="6366163" y="2706904"/>
            <a:ext cx="2132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Din</a:t>
            </a:r>
            <a:endParaRPr lang="en-US" dirty="0"/>
          </a:p>
        </p:txBody>
      </p:sp>
      <p:sp>
        <p:nvSpPr>
          <p:cNvPr id="24642" name="Rectangle 114"/>
          <p:cNvSpPr>
            <a:spLocks noChangeArrowheads="1"/>
          </p:cNvSpPr>
          <p:nvPr/>
        </p:nvSpPr>
        <p:spPr bwMode="auto">
          <a:xfrm>
            <a:off x="6324563" y="3872553"/>
            <a:ext cx="2981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Dout</a:t>
            </a:r>
            <a:endParaRPr lang="en-US"/>
          </a:p>
        </p:txBody>
      </p:sp>
      <p:sp>
        <p:nvSpPr>
          <p:cNvPr id="24645" name="Rectangle 117"/>
          <p:cNvSpPr>
            <a:spLocks noChangeArrowheads="1"/>
          </p:cNvSpPr>
          <p:nvPr/>
        </p:nvSpPr>
        <p:spPr bwMode="auto">
          <a:xfrm>
            <a:off x="5785185" y="322559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24646" name="Rectangle 118"/>
          <p:cNvSpPr>
            <a:spLocks noChangeArrowheads="1"/>
          </p:cNvSpPr>
          <p:nvPr/>
        </p:nvSpPr>
        <p:spPr bwMode="auto">
          <a:xfrm>
            <a:off x="5337619" y="3486671"/>
            <a:ext cx="36067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regno</a:t>
            </a:r>
            <a:endParaRPr lang="en-US" dirty="0"/>
          </a:p>
        </p:txBody>
      </p:sp>
      <p:grpSp>
        <p:nvGrpSpPr>
          <p:cNvPr id="24649" name="Group 127"/>
          <p:cNvGrpSpPr>
            <a:grpSpLocks/>
          </p:cNvGrpSpPr>
          <p:nvPr/>
        </p:nvGrpSpPr>
        <p:grpSpPr bwMode="auto">
          <a:xfrm>
            <a:off x="8549487" y="2146838"/>
            <a:ext cx="1047192" cy="338544"/>
            <a:chOff x="4633" y="903"/>
            <a:chExt cx="730" cy="236"/>
          </a:xfrm>
        </p:grpSpPr>
        <p:grpSp>
          <p:nvGrpSpPr>
            <p:cNvPr id="24721" name="Group 123"/>
            <p:cNvGrpSpPr>
              <a:grpSpLocks/>
            </p:cNvGrpSpPr>
            <p:nvPr/>
          </p:nvGrpSpPr>
          <p:grpSpPr bwMode="auto">
            <a:xfrm>
              <a:off x="5004" y="903"/>
              <a:ext cx="359" cy="224"/>
              <a:chOff x="5004" y="903"/>
              <a:chExt cx="359" cy="224"/>
            </a:xfrm>
          </p:grpSpPr>
          <p:sp>
            <p:nvSpPr>
              <p:cNvPr id="24725" name="Rectangle 121"/>
              <p:cNvSpPr>
                <a:spLocks noChangeArrowheads="1"/>
              </p:cNvSpPr>
              <p:nvPr/>
            </p:nvSpPr>
            <p:spPr bwMode="auto">
              <a:xfrm>
                <a:off x="5004" y="903"/>
                <a:ext cx="359" cy="2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6" name="Rectangle 122"/>
              <p:cNvSpPr>
                <a:spLocks noChangeArrowheads="1"/>
              </p:cNvSpPr>
              <p:nvPr/>
            </p:nvSpPr>
            <p:spPr bwMode="auto">
              <a:xfrm>
                <a:off x="5004" y="903"/>
                <a:ext cx="359" cy="224"/>
              </a:xfrm>
              <a:prstGeom prst="rect">
                <a:avLst/>
              </a:pr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22" name="Rectangle 124"/>
            <p:cNvSpPr>
              <a:spLocks noChangeArrowheads="1"/>
            </p:cNvSpPr>
            <p:nvPr/>
          </p:nvSpPr>
          <p:spPr bwMode="auto">
            <a:xfrm>
              <a:off x="5109" y="935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IR</a:t>
              </a:r>
              <a:endParaRPr lang="en-US"/>
            </a:p>
          </p:txBody>
        </p:sp>
        <p:sp>
          <p:nvSpPr>
            <p:cNvPr id="24723" name="Line 125"/>
            <p:cNvSpPr>
              <a:spLocks noChangeShapeType="1"/>
            </p:cNvSpPr>
            <p:nvPr/>
          </p:nvSpPr>
          <p:spPr bwMode="auto">
            <a:xfrm>
              <a:off x="4870" y="992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4" name="Rectangle 126"/>
            <p:cNvSpPr>
              <a:spLocks noChangeArrowheads="1"/>
            </p:cNvSpPr>
            <p:nvPr/>
          </p:nvSpPr>
          <p:spPr bwMode="auto">
            <a:xfrm>
              <a:off x="4633" y="942"/>
              <a:ext cx="20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LdIR</a:t>
              </a:r>
              <a:endParaRPr lang="en-US"/>
            </a:p>
          </p:txBody>
        </p:sp>
      </p:grpSp>
      <p:sp>
        <p:nvSpPr>
          <p:cNvPr id="24650" name="Line 128"/>
          <p:cNvSpPr>
            <a:spLocks noChangeShapeType="1"/>
          </p:cNvSpPr>
          <p:nvPr/>
        </p:nvSpPr>
        <p:spPr bwMode="auto">
          <a:xfrm flipV="1">
            <a:off x="9301169" y="1825508"/>
            <a:ext cx="1434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135"/>
          <p:cNvGrpSpPr>
            <a:grpSpLocks/>
          </p:cNvGrpSpPr>
          <p:nvPr/>
        </p:nvGrpSpPr>
        <p:grpSpPr bwMode="auto">
          <a:xfrm>
            <a:off x="2883173" y="6064478"/>
            <a:ext cx="1024240" cy="319895"/>
            <a:chOff x="683" y="3634"/>
            <a:chExt cx="714" cy="223"/>
          </a:xfrm>
        </p:grpSpPr>
        <p:grpSp>
          <p:nvGrpSpPr>
            <p:cNvPr id="24715" name="Group 131"/>
            <p:cNvGrpSpPr>
              <a:grpSpLocks/>
            </p:cNvGrpSpPr>
            <p:nvPr/>
          </p:nvGrpSpPr>
          <p:grpSpPr bwMode="auto">
            <a:xfrm>
              <a:off x="1039" y="3634"/>
              <a:ext cx="358" cy="223"/>
              <a:chOff x="1039" y="3634"/>
              <a:chExt cx="358" cy="223"/>
            </a:xfrm>
          </p:grpSpPr>
          <p:sp>
            <p:nvSpPr>
              <p:cNvPr id="24719" name="Rectangle 129"/>
              <p:cNvSpPr>
                <a:spLocks noChangeArrowheads="1"/>
              </p:cNvSpPr>
              <p:nvPr/>
            </p:nvSpPr>
            <p:spPr bwMode="auto">
              <a:xfrm>
                <a:off x="1039" y="3634"/>
                <a:ext cx="358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0" name="Rectangle 130"/>
              <p:cNvSpPr>
                <a:spLocks noChangeArrowheads="1"/>
              </p:cNvSpPr>
              <p:nvPr/>
            </p:nvSpPr>
            <p:spPr bwMode="auto">
              <a:xfrm>
                <a:off x="1039" y="3634"/>
                <a:ext cx="358" cy="223"/>
              </a:xfrm>
              <a:prstGeom prst="rect">
                <a:avLst/>
              </a:pr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16" name="Rectangle 132"/>
            <p:cNvSpPr>
              <a:spLocks noChangeArrowheads="1"/>
            </p:cNvSpPr>
            <p:nvPr/>
          </p:nvSpPr>
          <p:spPr bwMode="auto">
            <a:xfrm>
              <a:off x="1173" y="3648"/>
              <a:ext cx="1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0000"/>
                  </a:solidFill>
                </a:rPr>
                <a:t>Z</a:t>
              </a:r>
              <a:endParaRPr lang="en-US" dirty="0"/>
            </a:p>
          </p:txBody>
        </p:sp>
        <p:sp>
          <p:nvSpPr>
            <p:cNvPr id="24717" name="Line 133"/>
            <p:cNvSpPr>
              <a:spLocks noChangeShapeType="1"/>
            </p:cNvSpPr>
            <p:nvPr/>
          </p:nvSpPr>
          <p:spPr bwMode="auto">
            <a:xfrm>
              <a:off x="905" y="372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8" name="Rectangle 134"/>
            <p:cNvSpPr>
              <a:spLocks noChangeArrowheads="1"/>
            </p:cNvSpPr>
            <p:nvPr/>
          </p:nvSpPr>
          <p:spPr bwMode="auto">
            <a:xfrm>
              <a:off x="683" y="3675"/>
              <a:ext cx="170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LdZ</a:t>
              </a:r>
              <a:endParaRPr lang="en-US"/>
            </a:p>
          </p:txBody>
        </p:sp>
      </p:grpSp>
      <p:grpSp>
        <p:nvGrpSpPr>
          <p:cNvPr id="22" name="Group 138"/>
          <p:cNvGrpSpPr>
            <a:grpSpLocks/>
          </p:cNvGrpSpPr>
          <p:nvPr/>
        </p:nvGrpSpPr>
        <p:grpSpPr bwMode="auto">
          <a:xfrm>
            <a:off x="3393858" y="5486378"/>
            <a:ext cx="513554" cy="321331"/>
            <a:chOff x="1039" y="3231"/>
            <a:chExt cx="358" cy="224"/>
          </a:xfrm>
        </p:grpSpPr>
        <p:sp>
          <p:nvSpPr>
            <p:cNvPr id="24713" name="Rectangle 136"/>
            <p:cNvSpPr>
              <a:spLocks noChangeArrowheads="1"/>
            </p:cNvSpPr>
            <p:nvPr/>
          </p:nvSpPr>
          <p:spPr bwMode="auto">
            <a:xfrm>
              <a:off x="1039" y="3231"/>
              <a:ext cx="35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4" name="Rectangle 137"/>
            <p:cNvSpPr>
              <a:spLocks noChangeArrowheads="1"/>
            </p:cNvSpPr>
            <p:nvPr/>
          </p:nvSpPr>
          <p:spPr bwMode="auto">
            <a:xfrm>
              <a:off x="1039" y="3231"/>
              <a:ext cx="358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36" name="Rectangle 139"/>
          <p:cNvSpPr>
            <a:spLocks noChangeArrowheads="1"/>
          </p:cNvSpPr>
          <p:nvPr/>
        </p:nvSpPr>
        <p:spPr bwMode="auto">
          <a:xfrm>
            <a:off x="3468454" y="5486101"/>
            <a:ext cx="42800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 dirty="0">
                <a:solidFill>
                  <a:srgbClr val="000000"/>
                </a:solidFill>
              </a:rPr>
              <a:t>=0?</a:t>
            </a:r>
            <a:endParaRPr lang="en-US" dirty="0"/>
          </a:p>
        </p:txBody>
      </p:sp>
      <p:sp>
        <p:nvSpPr>
          <p:cNvPr id="24654" name="Line 140"/>
          <p:cNvSpPr>
            <a:spLocks noChangeShapeType="1"/>
          </p:cNvSpPr>
          <p:nvPr/>
        </p:nvSpPr>
        <p:spPr bwMode="auto">
          <a:xfrm flipV="1">
            <a:off x="3650637" y="5229599"/>
            <a:ext cx="1435" cy="25677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8" name="Line 141"/>
          <p:cNvSpPr>
            <a:spLocks noChangeShapeType="1"/>
          </p:cNvSpPr>
          <p:nvPr/>
        </p:nvSpPr>
        <p:spPr bwMode="auto">
          <a:xfrm>
            <a:off x="3650637" y="5807707"/>
            <a:ext cx="1435" cy="25677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9" name="Line 142"/>
          <p:cNvSpPr>
            <a:spLocks noChangeShapeType="1"/>
          </p:cNvSpPr>
          <p:nvPr/>
        </p:nvSpPr>
        <p:spPr bwMode="auto">
          <a:xfrm>
            <a:off x="3650637" y="6384379"/>
            <a:ext cx="1435" cy="2582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0" name="Freeform 143"/>
          <p:cNvSpPr>
            <a:spLocks noEditPoints="1"/>
          </p:cNvSpPr>
          <p:nvPr/>
        </p:nvSpPr>
        <p:spPr bwMode="auto">
          <a:xfrm>
            <a:off x="3650637" y="6609598"/>
            <a:ext cx="850664" cy="64553"/>
          </a:xfrm>
          <a:custGeom>
            <a:avLst/>
            <a:gdLst>
              <a:gd name="T0" fmla="*/ 0 w 1656"/>
              <a:gd name="T1" fmla="*/ 2147483647 h 45"/>
              <a:gd name="T2" fmla="*/ 2147483647 w 1656"/>
              <a:gd name="T3" fmla="*/ 2147483647 h 45"/>
              <a:gd name="T4" fmla="*/ 2147483647 w 1656"/>
              <a:gd name="T5" fmla="*/ 2147483647 h 45"/>
              <a:gd name="T6" fmla="*/ 0 w 1656"/>
              <a:gd name="T7" fmla="*/ 2147483647 h 45"/>
              <a:gd name="T8" fmla="*/ 0 w 1656"/>
              <a:gd name="T9" fmla="*/ 2147483647 h 45"/>
              <a:gd name="T10" fmla="*/ 2147483647 w 1656"/>
              <a:gd name="T11" fmla="*/ 0 h 45"/>
              <a:gd name="T12" fmla="*/ 2147483647 w 1656"/>
              <a:gd name="T13" fmla="*/ 2147483647 h 45"/>
              <a:gd name="T14" fmla="*/ 2147483647 w 1656"/>
              <a:gd name="T15" fmla="*/ 2147483647 h 45"/>
              <a:gd name="T16" fmla="*/ 2147483647 w 1656"/>
              <a:gd name="T17" fmla="*/ 0 h 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56"/>
              <a:gd name="T28" fmla="*/ 0 h 45"/>
              <a:gd name="T29" fmla="*/ 1656 w 1656"/>
              <a:gd name="T30" fmla="*/ 45 h 4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56" h="45">
                <a:moveTo>
                  <a:pt x="0" y="19"/>
                </a:moveTo>
                <a:lnTo>
                  <a:pt x="1619" y="19"/>
                </a:lnTo>
                <a:lnTo>
                  <a:pt x="1619" y="26"/>
                </a:lnTo>
                <a:lnTo>
                  <a:pt x="0" y="26"/>
                </a:lnTo>
                <a:lnTo>
                  <a:pt x="0" y="19"/>
                </a:lnTo>
                <a:close/>
                <a:moveTo>
                  <a:pt x="1612" y="0"/>
                </a:moveTo>
                <a:lnTo>
                  <a:pt x="1656" y="23"/>
                </a:lnTo>
                <a:lnTo>
                  <a:pt x="1612" y="45"/>
                </a:lnTo>
                <a:lnTo>
                  <a:pt x="1612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1" name="Line 154"/>
          <p:cNvSpPr>
            <a:spLocks noChangeShapeType="1"/>
          </p:cNvSpPr>
          <p:nvPr/>
        </p:nvSpPr>
        <p:spPr bwMode="auto">
          <a:xfrm flipV="1">
            <a:off x="7889612" y="2595839"/>
            <a:ext cx="192224" cy="6455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2" name="Rectangle 155"/>
          <p:cNvSpPr>
            <a:spLocks noChangeArrowheads="1"/>
          </p:cNvSpPr>
          <p:nvPr/>
        </p:nvSpPr>
        <p:spPr bwMode="auto">
          <a:xfrm>
            <a:off x="7650049" y="2582930"/>
            <a:ext cx="1859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32</a:t>
            </a:r>
            <a:endParaRPr lang="en-US"/>
          </a:p>
        </p:txBody>
      </p:sp>
      <p:grpSp>
        <p:nvGrpSpPr>
          <p:cNvPr id="24670" name="Group 162"/>
          <p:cNvGrpSpPr>
            <a:grpSpLocks/>
          </p:cNvGrpSpPr>
          <p:nvPr/>
        </p:nvGrpSpPr>
        <p:grpSpPr bwMode="auto">
          <a:xfrm>
            <a:off x="8611171" y="4586938"/>
            <a:ext cx="918087" cy="642660"/>
            <a:chOff x="4676" y="2604"/>
            <a:chExt cx="640" cy="448"/>
          </a:xfrm>
        </p:grpSpPr>
        <p:grpSp>
          <p:nvGrpSpPr>
            <p:cNvPr id="24707" name="Group 158"/>
            <p:cNvGrpSpPr>
              <a:grpSpLocks/>
            </p:cNvGrpSpPr>
            <p:nvPr/>
          </p:nvGrpSpPr>
          <p:grpSpPr bwMode="auto">
            <a:xfrm>
              <a:off x="5092" y="2604"/>
              <a:ext cx="224" cy="224"/>
              <a:chOff x="5092" y="2604"/>
              <a:chExt cx="224" cy="224"/>
            </a:xfrm>
          </p:grpSpPr>
          <p:sp>
            <p:nvSpPr>
              <p:cNvPr id="24711" name="Freeform 156"/>
              <p:cNvSpPr>
                <a:spLocks/>
              </p:cNvSpPr>
              <p:nvPr/>
            </p:nvSpPr>
            <p:spPr bwMode="auto">
              <a:xfrm>
                <a:off x="509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2" name="Freeform 157"/>
              <p:cNvSpPr>
                <a:spLocks/>
              </p:cNvSpPr>
              <p:nvPr/>
            </p:nvSpPr>
            <p:spPr bwMode="auto">
              <a:xfrm>
                <a:off x="509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08" name="Line 159"/>
            <p:cNvSpPr>
              <a:spLocks noChangeShapeType="1"/>
            </p:cNvSpPr>
            <p:nvPr/>
          </p:nvSpPr>
          <p:spPr bwMode="auto">
            <a:xfrm>
              <a:off x="4994" y="269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9" name="Rectangle 160"/>
            <p:cNvSpPr>
              <a:spLocks noChangeArrowheads="1"/>
            </p:cNvSpPr>
            <p:nvPr/>
          </p:nvSpPr>
          <p:spPr bwMode="auto">
            <a:xfrm>
              <a:off x="4676" y="2643"/>
              <a:ext cx="30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DrOFF</a:t>
              </a:r>
              <a:endParaRPr lang="en-US"/>
            </a:p>
          </p:txBody>
        </p:sp>
        <p:sp>
          <p:nvSpPr>
            <p:cNvPr id="24710" name="Line 161"/>
            <p:cNvSpPr>
              <a:spLocks noChangeShapeType="1"/>
            </p:cNvSpPr>
            <p:nvPr/>
          </p:nvSpPr>
          <p:spPr bwMode="auto">
            <a:xfrm>
              <a:off x="5204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71" name="Group 165"/>
          <p:cNvGrpSpPr>
            <a:grpSpLocks/>
          </p:cNvGrpSpPr>
          <p:nvPr/>
        </p:nvGrpSpPr>
        <p:grpSpPr bwMode="auto">
          <a:xfrm>
            <a:off x="9051221" y="3944279"/>
            <a:ext cx="646963" cy="321331"/>
            <a:chOff x="5023" y="2156"/>
            <a:chExt cx="358" cy="224"/>
          </a:xfrm>
        </p:grpSpPr>
        <p:sp>
          <p:nvSpPr>
            <p:cNvPr id="24705" name="Rectangle 163"/>
            <p:cNvSpPr>
              <a:spLocks noChangeArrowheads="1"/>
            </p:cNvSpPr>
            <p:nvPr/>
          </p:nvSpPr>
          <p:spPr bwMode="auto">
            <a:xfrm>
              <a:off x="5023" y="2156"/>
              <a:ext cx="35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6" name="Rectangle 164"/>
            <p:cNvSpPr>
              <a:spLocks noChangeArrowheads="1"/>
            </p:cNvSpPr>
            <p:nvPr/>
          </p:nvSpPr>
          <p:spPr bwMode="auto">
            <a:xfrm>
              <a:off x="5023" y="2156"/>
              <a:ext cx="358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72" name="Rectangle 166"/>
          <p:cNvSpPr>
            <a:spLocks noChangeArrowheads="1"/>
          </p:cNvSpPr>
          <p:nvPr/>
        </p:nvSpPr>
        <p:spPr bwMode="auto">
          <a:xfrm>
            <a:off x="9197678" y="3915382"/>
            <a:ext cx="3061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sign</a:t>
            </a:r>
            <a:endParaRPr lang="en-US" dirty="0"/>
          </a:p>
        </p:txBody>
      </p:sp>
      <p:sp>
        <p:nvSpPr>
          <p:cNvPr id="24673" name="Rectangle 167"/>
          <p:cNvSpPr>
            <a:spLocks noChangeArrowheads="1"/>
          </p:cNvSpPr>
          <p:nvPr/>
        </p:nvSpPr>
        <p:spPr bwMode="auto">
          <a:xfrm>
            <a:off x="9110172" y="4058833"/>
            <a:ext cx="50174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extend</a:t>
            </a:r>
            <a:endParaRPr lang="en-US" dirty="0"/>
          </a:p>
        </p:txBody>
      </p:sp>
      <p:sp>
        <p:nvSpPr>
          <p:cNvPr id="24674" name="Line 168"/>
          <p:cNvSpPr>
            <a:spLocks noChangeShapeType="1"/>
          </p:cNvSpPr>
          <p:nvPr/>
        </p:nvSpPr>
        <p:spPr bwMode="auto">
          <a:xfrm flipV="1">
            <a:off x="9368592" y="4265609"/>
            <a:ext cx="1435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5" name="Line 169"/>
          <p:cNvSpPr>
            <a:spLocks noChangeShapeType="1"/>
          </p:cNvSpPr>
          <p:nvPr/>
        </p:nvSpPr>
        <p:spPr bwMode="auto">
          <a:xfrm flipV="1">
            <a:off x="9365723" y="3622949"/>
            <a:ext cx="1435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6" name="Line 170"/>
          <p:cNvSpPr>
            <a:spLocks noChangeShapeType="1"/>
          </p:cNvSpPr>
          <p:nvPr/>
        </p:nvSpPr>
        <p:spPr bwMode="auto">
          <a:xfrm flipV="1">
            <a:off x="9301169" y="2468169"/>
            <a:ext cx="1434" cy="31989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7" name="Rectangle 171"/>
          <p:cNvSpPr>
            <a:spLocks noChangeArrowheads="1"/>
          </p:cNvSpPr>
          <p:nvPr/>
        </p:nvSpPr>
        <p:spPr bwMode="auto">
          <a:xfrm>
            <a:off x="9063042" y="2839706"/>
            <a:ext cx="63158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IR[31..0]</a:t>
            </a:r>
            <a:endParaRPr lang="en-US"/>
          </a:p>
        </p:txBody>
      </p:sp>
      <p:sp>
        <p:nvSpPr>
          <p:cNvPr id="24678" name="Line 172"/>
          <p:cNvSpPr>
            <a:spLocks noChangeShapeType="1"/>
          </p:cNvSpPr>
          <p:nvPr/>
        </p:nvSpPr>
        <p:spPr bwMode="auto">
          <a:xfrm flipV="1">
            <a:off x="9238051" y="3752054"/>
            <a:ext cx="192224" cy="6455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9" name="Rectangle 173"/>
          <p:cNvSpPr>
            <a:spLocks noChangeArrowheads="1"/>
          </p:cNvSpPr>
          <p:nvPr/>
        </p:nvSpPr>
        <p:spPr bwMode="auto">
          <a:xfrm>
            <a:off x="8995619" y="3739145"/>
            <a:ext cx="1859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20</a:t>
            </a:r>
            <a:endParaRPr lang="en-US"/>
          </a:p>
        </p:txBody>
      </p:sp>
      <p:sp>
        <p:nvSpPr>
          <p:cNvPr id="24680" name="Rectangle 174"/>
          <p:cNvSpPr>
            <a:spLocks noChangeArrowheads="1"/>
          </p:cNvSpPr>
          <p:nvPr/>
        </p:nvSpPr>
        <p:spPr bwMode="auto">
          <a:xfrm>
            <a:off x="9124726" y="3414945"/>
            <a:ext cx="63158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IR[19..0]</a:t>
            </a:r>
            <a:endParaRPr lang="en-US"/>
          </a:p>
        </p:txBody>
      </p:sp>
      <p:sp>
        <p:nvSpPr>
          <p:cNvPr id="19581" name="Line 192"/>
          <p:cNvSpPr>
            <a:spLocks noChangeShapeType="1"/>
          </p:cNvSpPr>
          <p:nvPr/>
        </p:nvSpPr>
        <p:spPr bwMode="auto">
          <a:xfrm flipV="1">
            <a:off x="3586083" y="5870825"/>
            <a:ext cx="193658" cy="6455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2" name="Line 193"/>
          <p:cNvSpPr>
            <a:spLocks noChangeShapeType="1"/>
          </p:cNvSpPr>
          <p:nvPr/>
        </p:nvSpPr>
        <p:spPr bwMode="auto">
          <a:xfrm flipV="1">
            <a:off x="3586083" y="6448933"/>
            <a:ext cx="193658" cy="6455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3" name="Rectangle 194"/>
          <p:cNvSpPr>
            <a:spLocks noChangeArrowheads="1"/>
          </p:cNvSpPr>
          <p:nvPr/>
        </p:nvSpPr>
        <p:spPr bwMode="auto">
          <a:xfrm>
            <a:off x="3452673" y="5856481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9584" name="Rectangle 195"/>
          <p:cNvSpPr>
            <a:spLocks noChangeArrowheads="1"/>
          </p:cNvSpPr>
          <p:nvPr/>
        </p:nvSpPr>
        <p:spPr bwMode="auto">
          <a:xfrm>
            <a:off x="3472756" y="6436022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Got a Datapath for LC-2200!</a:t>
            </a:r>
          </a:p>
        </p:txBody>
      </p:sp>
      <p:sp>
        <p:nvSpPr>
          <p:cNvPr id="202" name="Rectangle 187"/>
          <p:cNvSpPr>
            <a:spLocks noChangeArrowheads="1"/>
          </p:cNvSpPr>
          <p:nvPr/>
        </p:nvSpPr>
        <p:spPr bwMode="auto">
          <a:xfrm>
            <a:off x="4840370" y="6228043"/>
            <a:ext cx="5334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IR[3..0]</a:t>
            </a:r>
            <a:endParaRPr lang="en-US" dirty="0"/>
          </a:p>
        </p:txBody>
      </p:sp>
      <p:sp>
        <p:nvSpPr>
          <p:cNvPr id="203" name="Rectangle 188"/>
          <p:cNvSpPr>
            <a:spLocks noChangeArrowheads="1"/>
          </p:cNvSpPr>
          <p:nvPr/>
        </p:nvSpPr>
        <p:spPr bwMode="auto">
          <a:xfrm>
            <a:off x="4656220" y="5924410"/>
            <a:ext cx="717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IR[23..20]</a:t>
            </a:r>
            <a:endParaRPr lang="en-US" dirty="0"/>
          </a:p>
        </p:txBody>
      </p:sp>
      <p:sp>
        <p:nvSpPr>
          <p:cNvPr id="204" name="Rectangle 189"/>
          <p:cNvSpPr>
            <a:spLocks noChangeArrowheads="1"/>
          </p:cNvSpPr>
          <p:nvPr/>
        </p:nvSpPr>
        <p:spPr bwMode="auto">
          <a:xfrm>
            <a:off x="4656220" y="5565087"/>
            <a:ext cx="717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IR[27..24]</a:t>
            </a:r>
            <a:endParaRPr lang="en-US" dirty="0"/>
          </a:p>
        </p:txBody>
      </p:sp>
      <p:sp>
        <p:nvSpPr>
          <p:cNvPr id="206" name="Freeform 191"/>
          <p:cNvSpPr>
            <a:spLocks noEditPoints="1"/>
          </p:cNvSpPr>
          <p:nvPr/>
        </p:nvSpPr>
        <p:spPr bwMode="auto">
          <a:xfrm>
            <a:off x="5518234" y="6275669"/>
            <a:ext cx="496887" cy="79375"/>
          </a:xfrm>
          <a:custGeom>
            <a:avLst/>
            <a:gdLst>
              <a:gd name="T0" fmla="*/ 0 w 313"/>
              <a:gd name="T1" fmla="*/ 2147483647 h 50"/>
              <a:gd name="T2" fmla="*/ 2147483647 w 313"/>
              <a:gd name="T3" fmla="*/ 2147483647 h 50"/>
              <a:gd name="T4" fmla="*/ 2147483647 w 313"/>
              <a:gd name="T5" fmla="*/ 2147483647 h 50"/>
              <a:gd name="T6" fmla="*/ 0 w 313"/>
              <a:gd name="T7" fmla="*/ 2147483647 h 50"/>
              <a:gd name="T8" fmla="*/ 0 w 313"/>
              <a:gd name="T9" fmla="*/ 2147483647 h 50"/>
              <a:gd name="T10" fmla="*/ 2147483647 w 313"/>
              <a:gd name="T11" fmla="*/ 0 h 50"/>
              <a:gd name="T12" fmla="*/ 2147483647 w 313"/>
              <a:gd name="T13" fmla="*/ 2147483647 h 50"/>
              <a:gd name="T14" fmla="*/ 2147483647 w 313"/>
              <a:gd name="T15" fmla="*/ 2147483647 h 50"/>
              <a:gd name="T16" fmla="*/ 2147483647 w 313"/>
              <a:gd name="T17" fmla="*/ 0 h 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50"/>
              <a:gd name="T29" fmla="*/ 313 w 313"/>
              <a:gd name="T30" fmla="*/ 50 h 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50">
                <a:moveTo>
                  <a:pt x="0" y="17"/>
                </a:moveTo>
                <a:lnTo>
                  <a:pt x="271" y="17"/>
                </a:lnTo>
                <a:lnTo>
                  <a:pt x="271" y="34"/>
                </a:lnTo>
                <a:lnTo>
                  <a:pt x="0" y="34"/>
                </a:lnTo>
                <a:lnTo>
                  <a:pt x="0" y="17"/>
                </a:lnTo>
                <a:close/>
                <a:moveTo>
                  <a:pt x="263" y="0"/>
                </a:moveTo>
                <a:lnTo>
                  <a:pt x="313" y="25"/>
                </a:lnTo>
                <a:lnTo>
                  <a:pt x="263" y="50"/>
                </a:lnTo>
                <a:lnTo>
                  <a:pt x="26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" name="Freeform 192"/>
          <p:cNvSpPr>
            <a:spLocks noEditPoints="1"/>
          </p:cNvSpPr>
          <p:nvPr/>
        </p:nvSpPr>
        <p:spPr bwMode="auto">
          <a:xfrm>
            <a:off x="5518234" y="5970447"/>
            <a:ext cx="496887" cy="79375"/>
          </a:xfrm>
          <a:custGeom>
            <a:avLst/>
            <a:gdLst>
              <a:gd name="T0" fmla="*/ 0 w 313"/>
              <a:gd name="T1" fmla="*/ 2147483647 h 50"/>
              <a:gd name="T2" fmla="*/ 2147483647 w 313"/>
              <a:gd name="T3" fmla="*/ 2147483647 h 50"/>
              <a:gd name="T4" fmla="*/ 2147483647 w 313"/>
              <a:gd name="T5" fmla="*/ 2147483647 h 50"/>
              <a:gd name="T6" fmla="*/ 0 w 313"/>
              <a:gd name="T7" fmla="*/ 2147483647 h 50"/>
              <a:gd name="T8" fmla="*/ 0 w 313"/>
              <a:gd name="T9" fmla="*/ 2147483647 h 50"/>
              <a:gd name="T10" fmla="*/ 2147483647 w 313"/>
              <a:gd name="T11" fmla="*/ 0 h 50"/>
              <a:gd name="T12" fmla="*/ 2147483647 w 313"/>
              <a:gd name="T13" fmla="*/ 2147483647 h 50"/>
              <a:gd name="T14" fmla="*/ 2147483647 w 313"/>
              <a:gd name="T15" fmla="*/ 2147483647 h 50"/>
              <a:gd name="T16" fmla="*/ 2147483647 w 313"/>
              <a:gd name="T17" fmla="*/ 0 h 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50"/>
              <a:gd name="T29" fmla="*/ 313 w 313"/>
              <a:gd name="T30" fmla="*/ 50 h 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50">
                <a:moveTo>
                  <a:pt x="0" y="17"/>
                </a:moveTo>
                <a:lnTo>
                  <a:pt x="271" y="17"/>
                </a:lnTo>
                <a:lnTo>
                  <a:pt x="271" y="33"/>
                </a:lnTo>
                <a:lnTo>
                  <a:pt x="0" y="33"/>
                </a:lnTo>
                <a:lnTo>
                  <a:pt x="0" y="17"/>
                </a:lnTo>
                <a:close/>
                <a:moveTo>
                  <a:pt x="263" y="0"/>
                </a:moveTo>
                <a:lnTo>
                  <a:pt x="313" y="25"/>
                </a:lnTo>
                <a:lnTo>
                  <a:pt x="263" y="50"/>
                </a:lnTo>
                <a:lnTo>
                  <a:pt x="26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" name="Freeform 193"/>
          <p:cNvSpPr>
            <a:spLocks noEditPoints="1"/>
          </p:cNvSpPr>
          <p:nvPr/>
        </p:nvSpPr>
        <p:spPr bwMode="auto">
          <a:xfrm>
            <a:off x="5518234" y="5612711"/>
            <a:ext cx="496887" cy="80962"/>
          </a:xfrm>
          <a:custGeom>
            <a:avLst/>
            <a:gdLst>
              <a:gd name="T0" fmla="*/ 0 w 313"/>
              <a:gd name="T1" fmla="*/ 2147483647 h 51"/>
              <a:gd name="T2" fmla="*/ 2147483647 w 313"/>
              <a:gd name="T3" fmla="*/ 2147483647 h 51"/>
              <a:gd name="T4" fmla="*/ 2147483647 w 313"/>
              <a:gd name="T5" fmla="*/ 2147483647 h 51"/>
              <a:gd name="T6" fmla="*/ 0 w 313"/>
              <a:gd name="T7" fmla="*/ 2147483647 h 51"/>
              <a:gd name="T8" fmla="*/ 0 w 313"/>
              <a:gd name="T9" fmla="*/ 2147483647 h 51"/>
              <a:gd name="T10" fmla="*/ 2147483647 w 313"/>
              <a:gd name="T11" fmla="*/ 0 h 51"/>
              <a:gd name="T12" fmla="*/ 2147483647 w 313"/>
              <a:gd name="T13" fmla="*/ 2147483647 h 51"/>
              <a:gd name="T14" fmla="*/ 2147483647 w 313"/>
              <a:gd name="T15" fmla="*/ 2147483647 h 51"/>
              <a:gd name="T16" fmla="*/ 2147483647 w 313"/>
              <a:gd name="T17" fmla="*/ 0 h 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51"/>
              <a:gd name="T29" fmla="*/ 313 w 313"/>
              <a:gd name="T30" fmla="*/ 51 h 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51">
                <a:moveTo>
                  <a:pt x="0" y="17"/>
                </a:moveTo>
                <a:lnTo>
                  <a:pt x="271" y="17"/>
                </a:lnTo>
                <a:lnTo>
                  <a:pt x="271" y="34"/>
                </a:lnTo>
                <a:lnTo>
                  <a:pt x="0" y="34"/>
                </a:lnTo>
                <a:lnTo>
                  <a:pt x="0" y="17"/>
                </a:lnTo>
                <a:close/>
                <a:moveTo>
                  <a:pt x="263" y="0"/>
                </a:moveTo>
                <a:lnTo>
                  <a:pt x="313" y="26"/>
                </a:lnTo>
                <a:lnTo>
                  <a:pt x="263" y="51"/>
                </a:lnTo>
                <a:lnTo>
                  <a:pt x="26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" name="Text Box 212"/>
          <p:cNvSpPr txBox="1">
            <a:spLocks noChangeArrowheads="1"/>
          </p:cNvSpPr>
          <p:nvPr/>
        </p:nvSpPr>
        <p:spPr bwMode="auto">
          <a:xfrm>
            <a:off x="6003213" y="5497635"/>
            <a:ext cx="394443" cy="30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sz="1400" dirty="0"/>
              <a:t>R</a:t>
            </a:r>
            <a:r>
              <a:rPr lang="en-US" sz="1400" baseline="-25000" dirty="0"/>
              <a:t>X</a:t>
            </a:r>
          </a:p>
        </p:txBody>
      </p:sp>
      <p:sp>
        <p:nvSpPr>
          <p:cNvPr id="218" name="Text Box 213"/>
          <p:cNvSpPr txBox="1">
            <a:spLocks noChangeArrowheads="1"/>
          </p:cNvSpPr>
          <p:nvPr/>
        </p:nvSpPr>
        <p:spPr bwMode="auto">
          <a:xfrm>
            <a:off x="6012834" y="5827483"/>
            <a:ext cx="391695" cy="30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sz="1400" dirty="0"/>
              <a:t>R</a:t>
            </a:r>
            <a:r>
              <a:rPr lang="en-US" sz="1400" baseline="-25000" dirty="0"/>
              <a:t>Y</a:t>
            </a:r>
          </a:p>
        </p:txBody>
      </p:sp>
      <p:sp>
        <p:nvSpPr>
          <p:cNvPr id="219" name="Text Box 214"/>
          <p:cNvSpPr txBox="1">
            <a:spLocks noChangeArrowheads="1"/>
          </p:cNvSpPr>
          <p:nvPr/>
        </p:nvSpPr>
        <p:spPr bwMode="auto">
          <a:xfrm>
            <a:off x="6003212" y="6157331"/>
            <a:ext cx="390320" cy="30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sz="1400" dirty="0"/>
              <a:t>R</a:t>
            </a:r>
            <a:r>
              <a:rPr lang="en-US" sz="1400" baseline="-25000" dirty="0"/>
              <a:t>Z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363001" y="5365696"/>
            <a:ext cx="2201091" cy="13084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else do we need??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426518" y="5222224"/>
            <a:ext cx="1936483" cy="1528835"/>
            <a:chOff x="4902517" y="5222223"/>
            <a:chExt cx="1936483" cy="1528835"/>
          </a:xfrm>
        </p:grpSpPr>
        <p:grpSp>
          <p:nvGrpSpPr>
            <p:cNvPr id="210" name="Group 201"/>
            <p:cNvGrpSpPr>
              <a:grpSpLocks/>
            </p:cNvGrpSpPr>
            <p:nvPr/>
          </p:nvGrpSpPr>
          <p:grpSpPr bwMode="auto">
            <a:xfrm>
              <a:off x="5362930" y="5365696"/>
              <a:ext cx="461787" cy="1385362"/>
              <a:chOff x="2832" y="3024"/>
              <a:chExt cx="336" cy="1008"/>
            </a:xfrm>
          </p:grpSpPr>
          <p:sp>
            <p:nvSpPr>
              <p:cNvPr id="239" name="Line 202"/>
              <p:cNvSpPr>
                <a:spLocks noChangeShapeType="1"/>
              </p:cNvSpPr>
              <p:nvPr/>
            </p:nvSpPr>
            <p:spPr bwMode="auto">
              <a:xfrm>
                <a:off x="2832" y="3024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Line 203"/>
              <p:cNvSpPr>
                <a:spLocks noChangeShapeType="1"/>
              </p:cNvSpPr>
              <p:nvPr/>
            </p:nvSpPr>
            <p:spPr bwMode="auto">
              <a:xfrm>
                <a:off x="3168" y="3120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Line 204"/>
              <p:cNvSpPr>
                <a:spLocks noChangeShapeType="1"/>
              </p:cNvSpPr>
              <p:nvPr/>
            </p:nvSpPr>
            <p:spPr bwMode="auto">
              <a:xfrm>
                <a:off x="2832" y="3024"/>
                <a:ext cx="33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Line 205"/>
              <p:cNvSpPr>
                <a:spLocks noChangeShapeType="1"/>
              </p:cNvSpPr>
              <p:nvPr/>
            </p:nvSpPr>
            <p:spPr bwMode="auto">
              <a:xfrm flipV="1">
                <a:off x="2832" y="3936"/>
                <a:ext cx="33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1" name="Line 206"/>
            <p:cNvSpPr>
              <a:spLocks noChangeShapeType="1"/>
            </p:cNvSpPr>
            <p:nvPr/>
          </p:nvSpPr>
          <p:spPr bwMode="auto">
            <a:xfrm flipH="1">
              <a:off x="4902517" y="5629575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207"/>
            <p:cNvSpPr>
              <a:spLocks noChangeShapeType="1"/>
            </p:cNvSpPr>
            <p:nvPr/>
          </p:nvSpPr>
          <p:spPr bwMode="auto">
            <a:xfrm flipH="1">
              <a:off x="4902517" y="5959423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208"/>
            <p:cNvSpPr>
              <a:spLocks noChangeShapeType="1"/>
            </p:cNvSpPr>
            <p:nvPr/>
          </p:nvSpPr>
          <p:spPr bwMode="auto">
            <a:xfrm flipH="1">
              <a:off x="4902517" y="6289271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Text Box 209"/>
            <p:cNvSpPr txBox="1">
              <a:spLocks noChangeArrowheads="1"/>
            </p:cNvSpPr>
            <p:nvPr/>
          </p:nvSpPr>
          <p:spPr bwMode="auto">
            <a:xfrm>
              <a:off x="5294904" y="5497635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/>
                <a:t>00</a:t>
              </a:r>
            </a:p>
          </p:txBody>
        </p:sp>
        <p:sp>
          <p:nvSpPr>
            <p:cNvPr id="215" name="Text Box 210"/>
            <p:cNvSpPr txBox="1">
              <a:spLocks noChangeArrowheads="1"/>
            </p:cNvSpPr>
            <p:nvPr/>
          </p:nvSpPr>
          <p:spPr bwMode="auto">
            <a:xfrm>
              <a:off x="5294904" y="5827483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 dirty="0"/>
                <a:t>01</a:t>
              </a:r>
            </a:p>
          </p:txBody>
        </p:sp>
        <p:sp>
          <p:nvSpPr>
            <p:cNvPr id="216" name="Text Box 211"/>
            <p:cNvSpPr txBox="1">
              <a:spLocks noChangeArrowheads="1"/>
            </p:cNvSpPr>
            <p:nvPr/>
          </p:nvSpPr>
          <p:spPr bwMode="auto">
            <a:xfrm>
              <a:off x="5294904" y="6157331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/>
                <a:t>10</a:t>
              </a:r>
            </a:p>
          </p:txBody>
        </p:sp>
        <p:sp>
          <p:nvSpPr>
            <p:cNvPr id="220" name="Line 215"/>
            <p:cNvSpPr>
              <a:spLocks noChangeShapeType="1"/>
            </p:cNvSpPr>
            <p:nvPr/>
          </p:nvSpPr>
          <p:spPr bwMode="auto">
            <a:xfrm flipH="1">
              <a:off x="5826092" y="6091362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Text Box 216"/>
            <p:cNvSpPr txBox="1">
              <a:spLocks noChangeArrowheads="1"/>
            </p:cNvSpPr>
            <p:nvPr/>
          </p:nvSpPr>
          <p:spPr bwMode="auto">
            <a:xfrm>
              <a:off x="6287879" y="5959423"/>
              <a:ext cx="551121" cy="263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100" dirty="0" err="1"/>
                <a:t>regno</a:t>
              </a:r>
              <a:endParaRPr lang="en-US" sz="1100" dirty="0"/>
            </a:p>
          </p:txBody>
        </p:sp>
        <p:grpSp>
          <p:nvGrpSpPr>
            <p:cNvPr id="222" name="Group 217"/>
            <p:cNvGrpSpPr>
              <a:grpSpLocks/>
            </p:cNvGrpSpPr>
            <p:nvPr/>
          </p:nvGrpSpPr>
          <p:grpSpPr bwMode="auto">
            <a:xfrm>
              <a:off x="4928636" y="5299726"/>
              <a:ext cx="284494" cy="395818"/>
              <a:chOff x="2659" y="2400"/>
              <a:chExt cx="207" cy="288"/>
            </a:xfrm>
          </p:grpSpPr>
          <p:sp>
            <p:nvSpPr>
              <p:cNvPr id="237" name="Line 218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Text Box 219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grpSp>
          <p:nvGrpSpPr>
            <p:cNvPr id="223" name="Group 220"/>
            <p:cNvGrpSpPr>
              <a:grpSpLocks/>
            </p:cNvGrpSpPr>
            <p:nvPr/>
          </p:nvGrpSpPr>
          <p:grpSpPr bwMode="auto">
            <a:xfrm>
              <a:off x="4928636" y="5629575"/>
              <a:ext cx="284494" cy="395818"/>
              <a:chOff x="2659" y="2400"/>
              <a:chExt cx="207" cy="288"/>
            </a:xfrm>
          </p:grpSpPr>
          <p:sp>
            <p:nvSpPr>
              <p:cNvPr id="235" name="Line 221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Text Box 222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grpSp>
          <p:nvGrpSpPr>
            <p:cNvPr id="224" name="Group 223"/>
            <p:cNvGrpSpPr>
              <a:grpSpLocks/>
            </p:cNvGrpSpPr>
            <p:nvPr/>
          </p:nvGrpSpPr>
          <p:grpSpPr bwMode="auto">
            <a:xfrm>
              <a:off x="4928636" y="6025392"/>
              <a:ext cx="284494" cy="395818"/>
              <a:chOff x="2659" y="2400"/>
              <a:chExt cx="207" cy="288"/>
            </a:xfrm>
          </p:grpSpPr>
          <p:sp>
            <p:nvSpPr>
              <p:cNvPr id="233" name="Line 224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Text Box 225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grpSp>
          <p:nvGrpSpPr>
            <p:cNvPr id="225" name="Group 226"/>
            <p:cNvGrpSpPr>
              <a:grpSpLocks/>
            </p:cNvGrpSpPr>
            <p:nvPr/>
          </p:nvGrpSpPr>
          <p:grpSpPr bwMode="auto">
            <a:xfrm>
              <a:off x="5852210" y="5827483"/>
              <a:ext cx="284494" cy="395818"/>
              <a:chOff x="2659" y="2400"/>
              <a:chExt cx="207" cy="288"/>
            </a:xfrm>
          </p:grpSpPr>
          <p:sp>
            <p:nvSpPr>
              <p:cNvPr id="231" name="Line 227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Text Box 228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sp>
          <p:nvSpPr>
            <p:cNvPr id="226" name="Line 229"/>
            <p:cNvSpPr>
              <a:spLocks noChangeShapeType="1"/>
            </p:cNvSpPr>
            <p:nvPr/>
          </p:nvSpPr>
          <p:spPr bwMode="auto">
            <a:xfrm flipV="1">
              <a:off x="5943903" y="5261873"/>
              <a:ext cx="131939" cy="2638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Text Box 230"/>
            <p:cNvSpPr txBox="1">
              <a:spLocks noChangeArrowheads="1"/>
            </p:cNvSpPr>
            <p:nvPr/>
          </p:nvSpPr>
          <p:spPr bwMode="auto">
            <a:xfrm>
              <a:off x="5762535" y="5299726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/>
              <a:r>
                <a:rPr lang="en-US" sz="1400" dirty="0"/>
                <a:t>    2</a:t>
              </a:r>
            </a:p>
          </p:txBody>
        </p:sp>
        <p:sp>
          <p:nvSpPr>
            <p:cNvPr id="229" name="Text Box 232"/>
            <p:cNvSpPr txBox="1">
              <a:spLocks noChangeArrowheads="1"/>
            </p:cNvSpPr>
            <p:nvPr/>
          </p:nvSpPr>
          <p:spPr bwMode="auto">
            <a:xfrm>
              <a:off x="5556716" y="5735401"/>
              <a:ext cx="31290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M</a:t>
              </a:r>
            </a:p>
            <a:p>
              <a:pPr eaLnBrk="1" hangingPunct="1"/>
              <a:r>
                <a:rPr lang="en-US" sz="1200" b="1"/>
                <a:t>U</a:t>
              </a:r>
            </a:p>
            <a:p>
              <a:pPr eaLnBrk="1" hangingPunct="1"/>
              <a:r>
                <a:rPr lang="en-US" sz="1200" b="1"/>
                <a:t>X</a:t>
              </a:r>
            </a:p>
          </p:txBody>
        </p:sp>
        <p:sp>
          <p:nvSpPr>
            <p:cNvPr id="230" name="Text Box 233"/>
            <p:cNvSpPr txBox="1">
              <a:spLocks noChangeArrowheads="1"/>
            </p:cNvSpPr>
            <p:nvPr/>
          </p:nvSpPr>
          <p:spPr bwMode="auto">
            <a:xfrm>
              <a:off x="6174380" y="5222223"/>
              <a:ext cx="663819" cy="263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100" dirty="0" err="1"/>
                <a:t>RegSel</a:t>
              </a:r>
              <a:endParaRPr lang="en-US" sz="1100" dirty="0"/>
            </a:p>
          </p:txBody>
        </p:sp>
        <p:cxnSp>
          <p:nvCxnSpPr>
            <p:cNvPr id="3" name="Elbow Connector 2"/>
            <p:cNvCxnSpPr/>
            <p:nvPr/>
          </p:nvCxnSpPr>
          <p:spPr>
            <a:xfrm flipV="1">
              <a:off x="5626809" y="5365696"/>
              <a:ext cx="609700" cy="65972"/>
            </a:xfrm>
            <a:prstGeom prst="bentConnector3">
              <a:avLst>
                <a:gd name="adj1" fmla="val 2346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9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B3B8-633C-B546-82DC-BCFD6D0B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IBM System/360: </a:t>
            </a:r>
            <a:br>
              <a:rPr lang="en-US" dirty="0"/>
            </a:br>
            <a:r>
              <a:rPr lang="en-US" dirty="0"/>
              <a:t>One architecture, many implementations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31A478-C448-4E41-A822-953C46DD81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543240"/>
              </p:ext>
            </p:extLst>
          </p:nvPr>
        </p:nvGraphicFramePr>
        <p:xfrm>
          <a:off x="2872279" y="1839311"/>
          <a:ext cx="7604563" cy="315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329">
                  <a:extLst>
                    <a:ext uri="{9D8B030D-6E8A-4147-A177-3AD203B41FA5}">
                      <a16:colId xmlns:a16="http://schemas.microsoft.com/office/drawing/2014/main" val="3191406822"/>
                    </a:ext>
                  </a:extLst>
                </a:gridCol>
                <a:gridCol w="1259699">
                  <a:extLst>
                    <a:ext uri="{9D8B030D-6E8A-4147-A177-3AD203B41FA5}">
                      <a16:colId xmlns:a16="http://schemas.microsoft.com/office/drawing/2014/main" val="804742342"/>
                    </a:ext>
                  </a:extLst>
                </a:gridCol>
                <a:gridCol w="960787">
                  <a:extLst>
                    <a:ext uri="{9D8B030D-6E8A-4147-A177-3AD203B41FA5}">
                      <a16:colId xmlns:a16="http://schemas.microsoft.com/office/drawing/2014/main" val="1887884562"/>
                    </a:ext>
                  </a:extLst>
                </a:gridCol>
                <a:gridCol w="992813">
                  <a:extLst>
                    <a:ext uri="{9D8B030D-6E8A-4147-A177-3AD203B41FA5}">
                      <a16:colId xmlns:a16="http://schemas.microsoft.com/office/drawing/2014/main" val="2354816657"/>
                    </a:ext>
                  </a:extLst>
                </a:gridCol>
                <a:gridCol w="1046191">
                  <a:extLst>
                    <a:ext uri="{9D8B030D-6E8A-4147-A177-3AD203B41FA5}">
                      <a16:colId xmlns:a16="http://schemas.microsoft.com/office/drawing/2014/main" val="1854362136"/>
                    </a:ext>
                  </a:extLst>
                </a:gridCol>
                <a:gridCol w="864708">
                  <a:extLst>
                    <a:ext uri="{9D8B030D-6E8A-4147-A177-3AD203B41FA5}">
                      <a16:colId xmlns:a16="http://schemas.microsoft.com/office/drawing/2014/main" val="2150176341"/>
                    </a:ext>
                  </a:extLst>
                </a:gridCol>
                <a:gridCol w="845692">
                  <a:extLst>
                    <a:ext uri="{9D8B030D-6E8A-4147-A177-3AD203B41FA5}">
                      <a16:colId xmlns:a16="http://schemas.microsoft.com/office/drawing/2014/main" val="3494173203"/>
                    </a:ext>
                  </a:extLst>
                </a:gridCol>
                <a:gridCol w="828344">
                  <a:extLst>
                    <a:ext uri="{9D8B030D-6E8A-4147-A177-3AD203B41FA5}">
                      <a16:colId xmlns:a16="http://schemas.microsoft.com/office/drawing/2014/main" val="958147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</a:p>
                  </a:txBody>
                  <a:tcPr marR="2000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</a:rPr>
                        <a:t>Announced</a:t>
                      </a:r>
                    </a:p>
                  </a:txBody>
                  <a:tcPr marR="2000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</a:rPr>
                        <a:t>Shipped</a:t>
                      </a:r>
                    </a:p>
                  </a:txBody>
                  <a:tcPr marR="2000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effectLst/>
                        </a:rPr>
                        <a:t>Scien-tific</a:t>
                      </a:r>
                      <a:br>
                        <a:rPr lang="en-US" sz="1400" b="0" dirty="0">
                          <a:effectLst/>
                        </a:rPr>
                      </a:br>
                      <a:r>
                        <a:rPr lang="en-US" sz="1400" b="0" dirty="0">
                          <a:effectLst/>
                        </a:rPr>
                        <a:t>perform-</a:t>
                      </a:r>
                      <a:r>
                        <a:rPr lang="en-US" sz="1400" b="0" dirty="0" err="1">
                          <a:effectLst/>
                        </a:rPr>
                        <a:t>ance</a:t>
                      </a:r>
                      <a:br>
                        <a:rPr lang="en-US" sz="1400" b="0" dirty="0">
                          <a:effectLst/>
                        </a:rPr>
                      </a:br>
                      <a:r>
                        <a:rPr lang="en-US" sz="1400" b="0" dirty="0">
                          <a:effectLst/>
                        </a:rPr>
                        <a:t>(</a:t>
                      </a:r>
                      <a:r>
                        <a:rPr lang="en-US" sz="1400" b="0" dirty="0" err="1">
                          <a:effectLst/>
                        </a:rPr>
                        <a:t>kIPS</a:t>
                      </a:r>
                      <a:r>
                        <a:rPr lang="en-US" sz="1400" b="0" dirty="0">
                          <a:effectLst/>
                        </a:rPr>
                        <a:t>)</a:t>
                      </a:r>
                    </a:p>
                  </a:txBody>
                  <a:tcPr marR="2000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effectLst/>
                        </a:rPr>
                        <a:t>Commer-cial</a:t>
                      </a:r>
                      <a:br>
                        <a:rPr lang="en-US" sz="1400" b="0" dirty="0">
                          <a:effectLst/>
                        </a:rPr>
                      </a:br>
                      <a:r>
                        <a:rPr lang="en-US" sz="1400" b="0" dirty="0">
                          <a:effectLst/>
                        </a:rPr>
                        <a:t>perform-</a:t>
                      </a:r>
                      <a:r>
                        <a:rPr lang="en-US" sz="1400" b="0" dirty="0" err="1">
                          <a:effectLst/>
                        </a:rPr>
                        <a:t>ance</a:t>
                      </a:r>
                      <a:br>
                        <a:rPr lang="en-US" sz="1400" b="0" dirty="0">
                          <a:effectLst/>
                        </a:rPr>
                      </a:br>
                      <a:r>
                        <a:rPr lang="en-US" sz="1400" b="0" dirty="0">
                          <a:effectLst/>
                        </a:rPr>
                        <a:t>(</a:t>
                      </a:r>
                      <a:r>
                        <a:rPr lang="en-US" sz="1400" b="0" dirty="0" err="1">
                          <a:effectLst/>
                        </a:rPr>
                        <a:t>kIPS</a:t>
                      </a:r>
                      <a:r>
                        <a:rPr lang="en-US" sz="1400" b="0" dirty="0">
                          <a:effectLst/>
                        </a:rPr>
                        <a:t>)</a:t>
                      </a:r>
                    </a:p>
                  </a:txBody>
                  <a:tcPr marR="2000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</a:rPr>
                        <a:t>CPU</a:t>
                      </a:r>
                      <a:br>
                        <a:rPr lang="en-US" sz="1400" b="0" dirty="0">
                          <a:effectLst/>
                        </a:rPr>
                      </a:br>
                      <a:r>
                        <a:rPr lang="en-US" sz="1400" b="0" dirty="0">
                          <a:effectLst/>
                        </a:rPr>
                        <a:t>Band-width</a:t>
                      </a:r>
                      <a:br>
                        <a:rPr lang="en-US" sz="1400" b="0" dirty="0">
                          <a:effectLst/>
                        </a:rPr>
                      </a:br>
                      <a:r>
                        <a:rPr lang="en-US" sz="1400" b="0" dirty="0">
                          <a:effectLst/>
                        </a:rPr>
                        <a:t>(MB/sec)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</a:rPr>
                        <a:t>Memory</a:t>
                      </a:r>
                      <a:br>
                        <a:rPr lang="en-US" sz="1400" b="0" dirty="0">
                          <a:effectLst/>
                        </a:rPr>
                      </a:br>
                      <a:r>
                        <a:rPr lang="en-US" sz="1400" b="0" dirty="0">
                          <a:effectLst/>
                        </a:rPr>
                        <a:t>band-width</a:t>
                      </a:r>
                      <a:br>
                        <a:rPr lang="en-US" sz="1400" b="0" dirty="0">
                          <a:effectLst/>
                        </a:rPr>
                      </a:br>
                      <a:r>
                        <a:rPr lang="en-US" sz="1400" b="0" dirty="0">
                          <a:effectLst/>
                        </a:rPr>
                        <a:t>(MB/sec)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</a:rPr>
                        <a:t>Memory size</a:t>
                      </a:r>
                      <a:br>
                        <a:rPr lang="en-US" sz="1400" b="0" dirty="0">
                          <a:effectLst/>
                        </a:rPr>
                      </a:br>
                      <a:r>
                        <a:rPr lang="en-US" sz="1400" b="0" dirty="0">
                          <a:effectLst/>
                        </a:rPr>
                        <a:t>(in KB)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93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360/30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Apr 1964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Jun 1965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effectLst/>
                        </a:rPr>
                        <a:t>10.2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effectLst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effectLst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effectLst/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effectLst/>
                        </a:rPr>
                        <a:t>8-64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69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360/40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Apr 1964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Apr 1965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effectLst/>
                        </a:rPr>
                        <a:t>16-256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55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360/50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Apr 1964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Aug 1965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133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effectLst/>
                        </a:rPr>
                        <a:t>64-512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62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360/20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Nov 1964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Mar 1966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effectLst/>
                        </a:rPr>
                        <a:t>4-32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0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360/91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Jan 1966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Oct 1967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1,900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1,800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133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effectLst/>
                        </a:rPr>
                        <a:t>164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effectLst/>
                        </a:rPr>
                        <a:t>1,024-4,096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7090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0C4E7B-9703-5541-8344-27EB1A606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854935"/>
              </p:ext>
            </p:extLst>
          </p:nvPr>
        </p:nvGraphicFramePr>
        <p:xfrm>
          <a:off x="2895270" y="5264859"/>
          <a:ext cx="7604564" cy="14630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793861">
                  <a:extLst>
                    <a:ext uri="{9D8B030D-6E8A-4147-A177-3AD203B41FA5}">
                      <a16:colId xmlns:a16="http://schemas.microsoft.com/office/drawing/2014/main" val="1510288490"/>
                    </a:ext>
                  </a:extLst>
                </a:gridCol>
                <a:gridCol w="1240221">
                  <a:extLst>
                    <a:ext uri="{9D8B030D-6E8A-4147-A177-3AD203B41FA5}">
                      <a16:colId xmlns:a16="http://schemas.microsoft.com/office/drawing/2014/main" val="3935312044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1815882040"/>
                    </a:ext>
                  </a:extLst>
                </a:gridCol>
                <a:gridCol w="977462">
                  <a:extLst>
                    <a:ext uri="{9D8B030D-6E8A-4147-A177-3AD203B41FA5}">
                      <a16:colId xmlns:a16="http://schemas.microsoft.com/office/drawing/2014/main" val="2007921169"/>
                    </a:ext>
                  </a:extLst>
                </a:gridCol>
                <a:gridCol w="1082565">
                  <a:extLst>
                    <a:ext uri="{9D8B030D-6E8A-4147-A177-3AD203B41FA5}">
                      <a16:colId xmlns:a16="http://schemas.microsoft.com/office/drawing/2014/main" val="3517734786"/>
                    </a:ext>
                  </a:extLst>
                </a:gridCol>
                <a:gridCol w="882869">
                  <a:extLst>
                    <a:ext uri="{9D8B030D-6E8A-4147-A177-3AD203B41FA5}">
                      <a16:colId xmlns:a16="http://schemas.microsoft.com/office/drawing/2014/main" val="3646987699"/>
                    </a:ext>
                  </a:extLst>
                </a:gridCol>
                <a:gridCol w="861849">
                  <a:extLst>
                    <a:ext uri="{9D8B030D-6E8A-4147-A177-3AD203B41FA5}">
                      <a16:colId xmlns:a16="http://schemas.microsoft.com/office/drawing/2014/main" val="3588295823"/>
                    </a:ext>
                  </a:extLst>
                </a:gridCol>
                <a:gridCol w="819806">
                  <a:extLst>
                    <a:ext uri="{9D8B030D-6E8A-4147-A177-3AD203B41FA5}">
                      <a16:colId xmlns:a16="http://schemas.microsoft.com/office/drawing/2014/main" val="4181244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Rasp-berry   Pi 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effectLst/>
                        </a:rPr>
                        <a:t>4,744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effectLst/>
                        </a:rPr>
                        <a:t>4,744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effectLst/>
                        </a:rPr>
                        <a:t>1,200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effectLst/>
                        </a:rPr>
                        <a:t>1,024-4,096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8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AMD Ryzen 3990X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effectLst/>
                        </a:rPr>
                        <a:t>2,345,230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effectLst/>
                        </a:rPr>
                        <a:t>2,345,230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effectLst/>
                        </a:rPr>
                        <a:t>95,000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effectLst/>
                        </a:rPr>
                        <a:t>16,000-128,000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846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231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 descr="orchestr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693876"/>
            <a:ext cx="822960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7943273" y="3509819"/>
            <a:ext cx="1339273" cy="1928091"/>
          </a:xfrm>
          <a:prstGeom prst="ellipse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7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Object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66" t="-11797" r="-957" b="-2888"/>
          <a:stretch>
            <a:fillRect/>
          </a:stretch>
        </p:blipFill>
        <p:spPr bwMode="auto">
          <a:xfrm>
            <a:off x="1204769" y="1240501"/>
            <a:ext cx="7535141" cy="572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Control Unit!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38273" y="3475182"/>
            <a:ext cx="4355522" cy="3128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one clock cycle:</a:t>
            </a:r>
          </a:p>
          <a:p>
            <a:pPr marL="0" indent="0">
              <a:buNone/>
            </a:pPr>
            <a:r>
              <a:rPr lang="en-US" dirty="0"/>
              <a:t>State reg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ym typeface="Wingdings"/>
              </a:rPr>
              <a:t> ROM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	 Drive </a:t>
            </a:r>
            <a:r>
              <a:rPr lang="en-US" dirty="0" err="1">
                <a:sym typeface="Wingdings"/>
              </a:rPr>
              <a:t>datapath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	     (which does the work)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	 Store Next State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	 Back to the start</a:t>
            </a:r>
          </a:p>
        </p:txBody>
      </p:sp>
      <p:sp>
        <p:nvSpPr>
          <p:cNvPr id="3" name="Right Brace 2"/>
          <p:cNvSpPr/>
          <p:nvPr/>
        </p:nvSpPr>
        <p:spPr>
          <a:xfrm>
            <a:off x="8763000" y="2182091"/>
            <a:ext cx="173182" cy="1108364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292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90001" y="2539999"/>
            <a:ext cx="150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  <a:sym typeface="Wingdings"/>
              </a:rPr>
              <a:t></a:t>
            </a:r>
            <a:r>
              <a:rPr lang="en-US" dirty="0" err="1">
                <a:solidFill>
                  <a:srgbClr val="FF2929"/>
                </a:solidFill>
              </a:rPr>
              <a:t>Datapath</a:t>
            </a:r>
            <a:endParaRPr lang="en-US" dirty="0">
              <a:solidFill>
                <a:srgbClr val="FF2929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27779" y="3038252"/>
            <a:ext cx="1250233" cy="282592"/>
            <a:chOff x="4503778" y="3038252"/>
            <a:chExt cx="1250233" cy="282592"/>
          </a:xfrm>
        </p:grpSpPr>
        <p:sp>
          <p:nvSpPr>
            <p:cNvPr id="6" name="Rectangle 5"/>
            <p:cNvSpPr/>
            <p:nvPr/>
          </p:nvSpPr>
          <p:spPr>
            <a:xfrm>
              <a:off x="4505586" y="3054000"/>
              <a:ext cx="190070" cy="103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i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41801" y="3139504"/>
              <a:ext cx="612210" cy="181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Avenir Next Demi Bold"/>
                  <a:cs typeface="Avenir Next Demi Bold"/>
                </a:rPr>
                <a:t>regsel</a:t>
              </a:r>
              <a:endParaRPr lang="en-US" sz="1100" b="1" dirty="0">
                <a:solidFill>
                  <a:schemeClr val="tx1"/>
                </a:solidFill>
                <a:latin typeface="Avenir Next Demi Bold"/>
                <a:cs typeface="Avenir Next Demi Bold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03778" y="3038252"/>
              <a:ext cx="241910" cy="17710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>
                  <a:solidFill>
                    <a:srgbClr val="000000"/>
                  </a:solidFill>
                  <a:latin typeface="Arial"/>
                  <a:cs typeface="Arial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44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748" name="Group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23708"/>
              </p:ext>
            </p:extLst>
          </p:nvPr>
        </p:nvGraphicFramePr>
        <p:xfrm>
          <a:off x="1592263" y="2941639"/>
          <a:ext cx="8953502" cy="1279525"/>
        </p:xfrm>
        <a:graphic>
          <a:graphicData uri="http://schemas.openxmlformats.org/drawingml/2006/table">
            <a:tbl>
              <a:tblPr/>
              <a:tblGrid>
                <a:gridCol w="135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1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99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5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0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14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14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4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3238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9127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8417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Drive Signals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Load Signals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Write Signals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Current State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PC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ALU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Reg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MEM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OFF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PC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MAR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IR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MEM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REG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func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RegSel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 ROM?</a:t>
            </a:r>
          </a:p>
        </p:txBody>
      </p:sp>
      <p:sp>
        <p:nvSpPr>
          <p:cNvPr id="3" name="Left Brace 2"/>
          <p:cNvSpPr/>
          <p:nvPr/>
        </p:nvSpPr>
        <p:spPr>
          <a:xfrm rot="16200000">
            <a:off x="5826561" y="124111"/>
            <a:ext cx="484909" cy="8953502"/>
          </a:xfrm>
          <a:prstGeom prst="leftBrace">
            <a:avLst>
              <a:gd name="adj1" fmla="val 3690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756728" y="5022273"/>
            <a:ext cx="2678545" cy="16971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Recognize all these as the control signals to drive the </a:t>
            </a:r>
            <a:r>
              <a:rPr lang="en-US" dirty="0" err="1"/>
              <a:t>datapath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will find each one on the </a:t>
            </a:r>
            <a:r>
              <a:rPr lang="en-US" dirty="0" err="1"/>
              <a:t>datapath</a:t>
            </a:r>
            <a:r>
              <a:rPr lang="en-US" dirty="0"/>
              <a:t> diagram!</a:t>
            </a:r>
          </a:p>
        </p:txBody>
      </p:sp>
    </p:spTree>
    <p:extLst>
      <p:ext uri="{BB962C8B-B14F-4D97-AF65-F5344CB8AC3E}">
        <p14:creationId xmlns:p14="http://schemas.microsoft.com/office/powerpoint/2010/main" val="299734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194" name="Group 6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259834"/>
              </p:ext>
            </p:extLst>
          </p:nvPr>
        </p:nvGraphicFramePr>
        <p:xfrm>
          <a:off x="1981201" y="1846263"/>
          <a:ext cx="8401049" cy="3017836"/>
        </p:xfrm>
        <a:graphic>
          <a:graphicData uri="http://schemas.openxmlformats.org/drawingml/2006/table">
            <a:tbl>
              <a:tblPr/>
              <a:tblGrid>
                <a:gridCol w="860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8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5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8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10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71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71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0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46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21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766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779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704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Drive Signals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Load Signals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Write Signals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Current State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PC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ALU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Reg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MEM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OFF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PC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MAR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IR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MEM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REG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func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RegSel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Next State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...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Next State is Stored in the ROM, Too!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2355274" y="5195455"/>
            <a:ext cx="4214091" cy="1258454"/>
          </a:xfrm>
          <a:prstGeom prst="wedgeEllipseCallout">
            <a:avLst>
              <a:gd name="adj1" fmla="val -52297"/>
              <a:gd name="adj2" fmla="val -744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addition to being the Current State, this is also necessarily the address of the word in the ROM</a:t>
            </a:r>
          </a:p>
        </p:txBody>
      </p:sp>
    </p:spTree>
    <p:extLst>
      <p:ext uri="{BB962C8B-B14F-4D97-AF65-F5344CB8AC3E}">
        <p14:creationId xmlns:p14="http://schemas.microsoft.com/office/powerpoint/2010/main" val="8206945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194" name="Group 6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835868"/>
              </p:ext>
            </p:extLst>
          </p:nvPr>
        </p:nvGraphicFramePr>
        <p:xfrm>
          <a:off x="1808163" y="1846263"/>
          <a:ext cx="8574086" cy="3017836"/>
        </p:xfrm>
        <a:graphic>
          <a:graphicData uri="http://schemas.openxmlformats.org/drawingml/2006/table">
            <a:tbl>
              <a:tblPr/>
              <a:tblGrid>
                <a:gridCol w="87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43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3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17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7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64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06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6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44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471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8726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704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Drive Signals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Load Signals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Write Signals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Current State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PC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ALU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Reg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MEM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OFF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PC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MAR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IR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MEM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REG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func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RegSel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Next State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00001</a:t>
                      </a: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...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0297" marB="50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Means the ROM Contents Are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3182" y="574963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56728" y="5022273"/>
            <a:ext cx="2678545" cy="7273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</a:t>
            </a:r>
            <a:r>
              <a:rPr lang="en-US" dirty="0" err="1"/>
              <a:t>Microprogram</a:t>
            </a:r>
            <a:r>
              <a:rPr lang="en-US" dirty="0"/>
              <a:t>!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17091" y="5902037"/>
            <a:ext cx="6858000" cy="727364"/>
          </a:xfrm>
          <a:prstGeom prst="round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short, we might write this microinstruction as</a:t>
            </a:r>
            <a:br>
              <a:rPr lang="en-US" dirty="0"/>
            </a:br>
            <a:r>
              <a:rPr lang="en-US" dirty="0"/>
              <a:t>00000: </a:t>
            </a:r>
            <a:r>
              <a:rPr lang="en-US" dirty="0" err="1"/>
              <a:t>DrPC</a:t>
            </a:r>
            <a:r>
              <a:rPr lang="en-US" dirty="0"/>
              <a:t> </a:t>
            </a:r>
            <a:r>
              <a:rPr lang="en-US" dirty="0" err="1"/>
              <a:t>LdMAR</a:t>
            </a:r>
            <a:r>
              <a:rPr lang="en-US" dirty="0"/>
              <a:t> </a:t>
            </a:r>
            <a:r>
              <a:rPr lang="en-US" dirty="0" err="1"/>
              <a:t>LdA</a:t>
            </a:r>
            <a:r>
              <a:rPr lang="en-US" dirty="0"/>
              <a:t> next=00001</a:t>
            </a:r>
          </a:p>
        </p:txBody>
      </p:sp>
    </p:spTree>
    <p:extLst>
      <p:ext uri="{BB962C8B-B14F-4D97-AF65-F5344CB8AC3E}">
        <p14:creationId xmlns:p14="http://schemas.microsoft.com/office/powerpoint/2010/main" val="392486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2743200" y="3505200"/>
            <a:ext cx="6172200" cy="992188"/>
            <a:chOff x="768" y="2208"/>
            <a:chExt cx="3888" cy="625"/>
          </a:xfrm>
        </p:grpSpPr>
        <p:sp>
          <p:nvSpPr>
            <p:cNvPr id="22531" name="Oval 3"/>
            <p:cNvSpPr>
              <a:spLocks noChangeArrowheads="1"/>
            </p:cNvSpPr>
            <p:nvPr/>
          </p:nvSpPr>
          <p:spPr bwMode="auto">
            <a:xfrm>
              <a:off x="2208" y="2208"/>
              <a:ext cx="1008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1060" y="240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Fetch</a:t>
              </a:r>
            </a:p>
          </p:txBody>
        </p:sp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2400" y="2400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Decode</a:t>
              </a:r>
            </a:p>
          </p:txBody>
        </p:sp>
        <p:cxnSp>
          <p:nvCxnSpPr>
            <p:cNvPr id="22534" name="AutoShape 6"/>
            <p:cNvCxnSpPr>
              <a:cxnSpLocks noChangeShapeType="1"/>
              <a:endCxn id="22531" idx="2"/>
            </p:cNvCxnSpPr>
            <p:nvPr/>
          </p:nvCxnSpPr>
          <p:spPr bwMode="auto">
            <a:xfrm>
              <a:off x="1776" y="2511"/>
              <a:ext cx="432" cy="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35" name="Oval 7"/>
            <p:cNvSpPr>
              <a:spLocks noChangeArrowheads="1"/>
            </p:cNvSpPr>
            <p:nvPr/>
          </p:nvSpPr>
          <p:spPr bwMode="auto">
            <a:xfrm>
              <a:off x="768" y="2208"/>
              <a:ext cx="1008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3648" y="2208"/>
              <a:ext cx="1008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3840" y="2400"/>
              <a:ext cx="6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Execute</a:t>
              </a:r>
            </a:p>
          </p:txBody>
        </p:sp>
        <p:cxnSp>
          <p:nvCxnSpPr>
            <p:cNvPr id="22538" name="AutoShape 10"/>
            <p:cNvCxnSpPr>
              <a:cxnSpLocks noChangeShapeType="1"/>
              <a:endCxn id="22536" idx="2"/>
            </p:cNvCxnSpPr>
            <p:nvPr/>
          </p:nvCxnSpPr>
          <p:spPr bwMode="auto">
            <a:xfrm>
              <a:off x="3216" y="2511"/>
              <a:ext cx="432" cy="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9" name="AutoShape 11"/>
            <p:cNvCxnSpPr>
              <a:cxnSpLocks noChangeShapeType="1"/>
              <a:stCxn id="22536" idx="4"/>
              <a:endCxn id="22535" idx="4"/>
            </p:cNvCxnSpPr>
            <p:nvPr/>
          </p:nvCxnSpPr>
          <p:spPr bwMode="auto">
            <a:xfrm rot="5400000">
              <a:off x="2711" y="1393"/>
              <a:ext cx="1" cy="2880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Familiar State Diagram?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2133600"/>
            <a:ext cx="7076747" cy="4643582"/>
          </a:xfrm>
        </p:spPr>
        <p:txBody>
          <a:bodyPr>
            <a:normAutofit fontScale="92500"/>
          </a:bodyPr>
          <a:lstStyle/>
          <a:p>
            <a:r>
              <a:rPr lang="en-US" dirty="0"/>
              <a:t>What state diagram do you think a CPU implementer might be concerned with?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a processor implementation a Finite State Machine?</a:t>
            </a:r>
          </a:p>
          <a:p>
            <a:r>
              <a:rPr lang="en-US" dirty="0"/>
              <a:t>What happens in each state?</a:t>
            </a:r>
          </a:p>
          <a:p>
            <a:r>
              <a:rPr lang="en-US" dirty="0"/>
              <a:t>What resources are needed to execute each instruction?</a:t>
            </a:r>
          </a:p>
        </p:txBody>
      </p:sp>
    </p:spTree>
    <p:extLst>
      <p:ext uri="{BB962C8B-B14F-4D97-AF65-F5344CB8AC3E}">
        <p14:creationId xmlns:p14="http://schemas.microsoft.com/office/powerpoint/2010/main" val="275127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LC-2200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R-type instructions</a:t>
            </a:r>
          </a:p>
          <a:p>
            <a:pPr lvl="1"/>
            <a:r>
              <a:rPr lang="en-US" dirty="0"/>
              <a:t>Sequence of machine states are similar</a:t>
            </a:r>
          </a:p>
          <a:p>
            <a:pPr lvl="1"/>
            <a:r>
              <a:rPr lang="en-US" dirty="0"/>
              <a:t>Only the ALU op changes</a:t>
            </a:r>
          </a:p>
          <a:p>
            <a:r>
              <a:rPr lang="en-US" dirty="0"/>
              <a:t>J-type instructions</a:t>
            </a:r>
          </a:p>
          <a:p>
            <a:pPr lvl="1"/>
            <a:r>
              <a:rPr lang="en-US" dirty="0"/>
              <a:t>Straightforward</a:t>
            </a:r>
          </a:p>
          <a:p>
            <a:r>
              <a:rPr lang="en-US" dirty="0"/>
              <a:t>I-type instructions (LW, SW, ADDI)</a:t>
            </a:r>
          </a:p>
          <a:p>
            <a:pPr lvl="1"/>
            <a:r>
              <a:rPr lang="en-US" dirty="0"/>
              <a:t>Straightforward</a:t>
            </a:r>
          </a:p>
          <a:p>
            <a:r>
              <a:rPr lang="en-US" dirty="0"/>
              <a:t>I-type instructions (BEQ)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May take some thought</a:t>
            </a:r>
            <a:r>
              <a:rPr lang="mr-IN" dirty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Let’s do BEQ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5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Handle BEQ?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3209636"/>
            <a:ext cx="7076747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BEQ has the following semantics:</a:t>
            </a:r>
          </a:p>
          <a:p>
            <a:pPr marL="457200" lvl="1" indent="0">
              <a:buNone/>
            </a:pPr>
            <a:r>
              <a:rPr lang="en-US" dirty="0"/>
              <a:t>if </a:t>
            </a:r>
            <a:r>
              <a:rPr lang="en-US" dirty="0" err="1"/>
              <a:t>RegX</a:t>
            </a:r>
            <a:r>
              <a:rPr lang="en-US" dirty="0"/>
              <a:t> == </a:t>
            </a:r>
            <a:r>
              <a:rPr lang="en-US" dirty="0" err="1"/>
              <a:t>RegY</a:t>
            </a:r>
            <a:r>
              <a:rPr lang="en-US" dirty="0"/>
              <a:t> then PC </a:t>
            </a:r>
            <a:r>
              <a:rPr lang="en-US" dirty="0">
                <a:sym typeface="Wingdings"/>
              </a:rPr>
              <a:t> PC + 1 + signed-offset</a:t>
            </a:r>
          </a:p>
          <a:p>
            <a:pPr marL="457200" lvl="1" indent="0">
              <a:buNone/>
            </a:pPr>
            <a:r>
              <a:rPr lang="en-US" dirty="0">
                <a:sym typeface="Wingdings"/>
              </a:rPr>
              <a:t>else nothing</a:t>
            </a:r>
          </a:p>
          <a:p>
            <a:pPr marL="457200" lvl="1" indent="0">
              <a:buNone/>
            </a:pPr>
            <a:r>
              <a:rPr lang="en-US" dirty="0">
                <a:sym typeface="Wingdings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ym typeface="Wingdings"/>
              </a:rPr>
              <a:t>Read values of </a:t>
            </a:r>
            <a:r>
              <a:rPr lang="en-US" dirty="0" err="1">
                <a:sym typeface="Wingdings"/>
              </a:rPr>
              <a:t>RegX</a:t>
            </a:r>
            <a:r>
              <a:rPr lang="en-US" dirty="0">
                <a:sym typeface="Wingdings"/>
              </a:rPr>
              <a:t> and </a:t>
            </a:r>
            <a:r>
              <a:rPr lang="en-US" dirty="0" err="1">
                <a:sym typeface="Wingdings"/>
              </a:rPr>
              <a:t>RegY</a:t>
            </a:r>
            <a:endParaRPr lang="en-US" dirty="0">
              <a:sym typeface="Wingdings"/>
            </a:endParaRPr>
          </a:p>
          <a:p>
            <a:pPr marL="457200" lvl="1" indent="0">
              <a:buNone/>
            </a:pPr>
            <a:r>
              <a:rPr lang="en-US" dirty="0">
                <a:sym typeface="Wingdings"/>
              </a:rPr>
              <a:t>	&amp; perform </a:t>
            </a:r>
            <a:r>
              <a:rPr lang="en-US" dirty="0" err="1">
                <a:sym typeface="Wingdings"/>
              </a:rPr>
              <a:t>comparision</a:t>
            </a:r>
            <a:endParaRPr lang="en-US" dirty="0">
              <a:sym typeface="Wingdings"/>
            </a:endParaRPr>
          </a:p>
          <a:p>
            <a:pPr marL="457200" lvl="1" indent="0">
              <a:buNone/>
            </a:pPr>
            <a:r>
              <a:rPr lang="en-US" dirty="0">
                <a:sym typeface="Wingdings"/>
              </a:rPr>
              <a:t>		</a:t>
            </a:r>
            <a:r>
              <a:rPr lang="en-US" dirty="0">
                <a:solidFill>
                  <a:srgbClr val="FF2929"/>
                </a:solidFill>
                <a:sym typeface="Wingdings"/>
              </a:rPr>
              <a:t>Just exactly how do we do that?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05504" y="1961149"/>
            <a:ext cx="7218225" cy="711044"/>
            <a:chOff x="5056910" y="1804581"/>
            <a:chExt cx="4057642" cy="599759"/>
          </a:xfrm>
        </p:grpSpPr>
        <p:sp>
          <p:nvSpPr>
            <p:cNvPr id="5" name="Rectangle 4"/>
            <p:cNvSpPr/>
            <p:nvPr/>
          </p:nvSpPr>
          <p:spPr>
            <a:xfrm>
              <a:off x="5056910" y="2029113"/>
              <a:ext cx="727364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Opcode</a:t>
              </a:r>
              <a:endParaRPr lang="en-US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84274" y="2029113"/>
              <a:ext cx="64654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Reg</a:t>
              </a:r>
              <a:r>
                <a:rPr lang="en-US" sz="1200" dirty="0"/>
                <a:t> X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30820" y="2029113"/>
              <a:ext cx="64654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Reg</a:t>
              </a:r>
              <a:r>
                <a:rPr lang="en-US" sz="1200" dirty="0"/>
                <a:t> 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77365" y="2029113"/>
              <a:ext cx="178088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Signed Offset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56910" y="1804582"/>
              <a:ext cx="334818" cy="220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45721" y="1804581"/>
              <a:ext cx="528783" cy="220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28 27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68022" y="1804582"/>
              <a:ext cx="528783" cy="220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24 23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4567" y="1804582"/>
              <a:ext cx="528783" cy="220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20 19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79734" y="1804582"/>
              <a:ext cx="334818" cy="220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5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1" name="Line 65"/>
          <p:cNvSpPr>
            <a:spLocks noChangeShapeType="1"/>
          </p:cNvSpPr>
          <p:nvPr/>
        </p:nvSpPr>
        <p:spPr bwMode="auto">
          <a:xfrm flipV="1">
            <a:off x="8202336" y="4073385"/>
            <a:ext cx="1434" cy="513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7" name="Line 119"/>
          <p:cNvSpPr>
            <a:spLocks noChangeShapeType="1"/>
          </p:cNvSpPr>
          <p:nvPr/>
        </p:nvSpPr>
        <p:spPr bwMode="auto">
          <a:xfrm>
            <a:off x="5833959" y="2981722"/>
            <a:ext cx="192224" cy="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3" name="Line 115"/>
          <p:cNvSpPr>
            <a:spLocks noChangeShapeType="1"/>
          </p:cNvSpPr>
          <p:nvPr/>
        </p:nvSpPr>
        <p:spPr bwMode="auto">
          <a:xfrm flipH="1">
            <a:off x="5706289" y="3559830"/>
            <a:ext cx="319895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4" name="Line 116"/>
          <p:cNvSpPr>
            <a:spLocks noChangeShapeType="1"/>
          </p:cNvSpPr>
          <p:nvPr/>
        </p:nvSpPr>
        <p:spPr bwMode="auto">
          <a:xfrm>
            <a:off x="5833960" y="3430724"/>
            <a:ext cx="64553" cy="25677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8" name="Rectangle 120"/>
          <p:cNvSpPr>
            <a:spLocks noChangeArrowheads="1"/>
          </p:cNvSpPr>
          <p:nvPr/>
        </p:nvSpPr>
        <p:spPr bwMode="auto">
          <a:xfrm>
            <a:off x="5337619" y="2911432"/>
            <a:ext cx="48571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WrREG</a:t>
            </a:r>
            <a:endParaRPr lang="en-US"/>
          </a:p>
        </p:txBody>
      </p:sp>
      <p:sp>
        <p:nvSpPr>
          <p:cNvPr id="24578" name="Line 6"/>
          <p:cNvSpPr>
            <a:spLocks noChangeShapeType="1"/>
          </p:cNvSpPr>
          <p:nvPr/>
        </p:nvSpPr>
        <p:spPr bwMode="auto">
          <a:xfrm>
            <a:off x="2431302" y="5229600"/>
            <a:ext cx="7320305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9" name="Line 7"/>
          <p:cNvSpPr>
            <a:spLocks noChangeShapeType="1"/>
          </p:cNvSpPr>
          <p:nvPr/>
        </p:nvSpPr>
        <p:spPr bwMode="auto">
          <a:xfrm>
            <a:off x="2431302" y="1825507"/>
            <a:ext cx="7320305" cy="1434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8"/>
          <p:cNvSpPr>
            <a:spLocks noChangeShapeType="1"/>
          </p:cNvSpPr>
          <p:nvPr/>
        </p:nvSpPr>
        <p:spPr bwMode="auto">
          <a:xfrm flipV="1">
            <a:off x="2431302" y="1825507"/>
            <a:ext cx="1435" cy="3404092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9"/>
          <p:cNvSpPr>
            <a:spLocks noChangeShapeType="1"/>
          </p:cNvSpPr>
          <p:nvPr/>
        </p:nvSpPr>
        <p:spPr bwMode="auto">
          <a:xfrm>
            <a:off x="5577182" y="1696403"/>
            <a:ext cx="64552" cy="25677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5535720" y="1905565"/>
            <a:ext cx="1859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 dirty="0">
                <a:solidFill>
                  <a:srgbClr val="000000"/>
                </a:solidFill>
              </a:rPr>
              <a:t>32</a:t>
            </a:r>
            <a:endParaRPr lang="en-US" dirty="0"/>
          </a:p>
        </p:txBody>
      </p:sp>
      <p:grpSp>
        <p:nvGrpSpPr>
          <p:cNvPr id="24583" name="Group 17"/>
          <p:cNvGrpSpPr>
            <a:grpSpLocks/>
          </p:cNvGrpSpPr>
          <p:nvPr/>
        </p:nvGrpSpPr>
        <p:grpSpPr bwMode="auto">
          <a:xfrm>
            <a:off x="2548932" y="2146838"/>
            <a:ext cx="1074449" cy="338544"/>
            <a:chOff x="450" y="903"/>
            <a:chExt cx="749" cy="236"/>
          </a:xfrm>
        </p:grpSpPr>
        <p:grpSp>
          <p:nvGrpSpPr>
            <p:cNvPr id="24765" name="Group 13"/>
            <p:cNvGrpSpPr>
              <a:grpSpLocks/>
            </p:cNvGrpSpPr>
            <p:nvPr/>
          </p:nvGrpSpPr>
          <p:grpSpPr bwMode="auto">
            <a:xfrm>
              <a:off x="840" y="903"/>
              <a:ext cx="359" cy="224"/>
              <a:chOff x="840" y="903"/>
              <a:chExt cx="359" cy="224"/>
            </a:xfrm>
          </p:grpSpPr>
          <p:sp>
            <p:nvSpPr>
              <p:cNvPr id="24769" name="Rectangle 11"/>
              <p:cNvSpPr>
                <a:spLocks noChangeArrowheads="1"/>
              </p:cNvSpPr>
              <p:nvPr/>
            </p:nvSpPr>
            <p:spPr bwMode="auto">
              <a:xfrm>
                <a:off x="840" y="903"/>
                <a:ext cx="359" cy="2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70" name="Rectangle 12"/>
              <p:cNvSpPr>
                <a:spLocks noChangeArrowheads="1"/>
              </p:cNvSpPr>
              <p:nvPr/>
            </p:nvSpPr>
            <p:spPr bwMode="auto">
              <a:xfrm>
                <a:off x="840" y="903"/>
                <a:ext cx="359" cy="224"/>
              </a:xfrm>
              <a:prstGeom prst="rect">
                <a:avLst/>
              </a:pr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66" name="Rectangle 14"/>
            <p:cNvSpPr>
              <a:spLocks noChangeArrowheads="1"/>
            </p:cNvSpPr>
            <p:nvPr/>
          </p:nvSpPr>
          <p:spPr bwMode="auto">
            <a:xfrm>
              <a:off x="915" y="935"/>
              <a:ext cx="23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0000"/>
                  </a:solidFill>
                </a:rPr>
                <a:t>PC</a:t>
              </a:r>
              <a:endParaRPr lang="en-US" dirty="0"/>
            </a:p>
          </p:txBody>
        </p:sp>
        <p:sp>
          <p:nvSpPr>
            <p:cNvPr id="24767" name="Line 15"/>
            <p:cNvSpPr>
              <a:spLocks noChangeShapeType="1"/>
            </p:cNvSpPr>
            <p:nvPr/>
          </p:nvSpPr>
          <p:spPr bwMode="auto">
            <a:xfrm>
              <a:off x="706" y="992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8" name="Rectangle 16"/>
            <p:cNvSpPr>
              <a:spLocks noChangeArrowheads="1"/>
            </p:cNvSpPr>
            <p:nvPr/>
          </p:nvSpPr>
          <p:spPr bwMode="auto">
            <a:xfrm>
              <a:off x="450" y="942"/>
              <a:ext cx="247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LdPC</a:t>
              </a:r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200054" y="2146839"/>
            <a:ext cx="514989" cy="321331"/>
            <a:chOff x="1601" y="903"/>
            <a:chExt cx="359" cy="224"/>
          </a:xfrm>
        </p:grpSpPr>
        <p:sp>
          <p:nvSpPr>
            <p:cNvPr id="24763" name="Rectangle 18"/>
            <p:cNvSpPr>
              <a:spLocks noChangeArrowheads="1"/>
            </p:cNvSpPr>
            <p:nvPr/>
          </p:nvSpPr>
          <p:spPr bwMode="auto">
            <a:xfrm>
              <a:off x="1601" y="903"/>
              <a:ext cx="359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4" name="Rectangle 19"/>
            <p:cNvSpPr>
              <a:spLocks noChangeArrowheads="1"/>
            </p:cNvSpPr>
            <p:nvPr/>
          </p:nvSpPr>
          <p:spPr bwMode="auto">
            <a:xfrm>
              <a:off x="1601" y="903"/>
              <a:ext cx="359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8" name="Rectangle 21"/>
          <p:cNvSpPr>
            <a:spLocks noChangeArrowheads="1"/>
          </p:cNvSpPr>
          <p:nvPr/>
        </p:nvSpPr>
        <p:spPr bwMode="auto">
          <a:xfrm>
            <a:off x="4359145" y="2169651"/>
            <a:ext cx="17633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 dirty="0">
                <a:solidFill>
                  <a:srgbClr val="000000"/>
                </a:solidFill>
              </a:rPr>
              <a:t>A</a:t>
            </a:r>
            <a:endParaRPr lang="en-US" dirty="0"/>
          </a:p>
        </p:txBody>
      </p:sp>
      <p:sp>
        <p:nvSpPr>
          <p:cNvPr id="19469" name="Line 22"/>
          <p:cNvSpPr>
            <a:spLocks noChangeShapeType="1"/>
          </p:cNvSpPr>
          <p:nvPr/>
        </p:nvSpPr>
        <p:spPr bwMode="auto">
          <a:xfrm>
            <a:off x="4007828" y="2274510"/>
            <a:ext cx="192224" cy="143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Rectangle 23"/>
          <p:cNvSpPr>
            <a:spLocks noChangeArrowheads="1"/>
          </p:cNvSpPr>
          <p:nvPr/>
        </p:nvSpPr>
        <p:spPr bwMode="auto">
          <a:xfrm>
            <a:off x="3730968" y="2202784"/>
            <a:ext cx="2516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LdA</a:t>
            </a:r>
            <a:endParaRPr 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4842714" y="2146839"/>
            <a:ext cx="513554" cy="321331"/>
            <a:chOff x="2049" y="903"/>
            <a:chExt cx="358" cy="224"/>
          </a:xfrm>
        </p:grpSpPr>
        <p:sp>
          <p:nvSpPr>
            <p:cNvPr id="24761" name="Rectangle 24"/>
            <p:cNvSpPr>
              <a:spLocks noChangeArrowheads="1"/>
            </p:cNvSpPr>
            <p:nvPr/>
          </p:nvSpPr>
          <p:spPr bwMode="auto">
            <a:xfrm>
              <a:off x="2049" y="903"/>
              <a:ext cx="35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2" name="Rectangle 25"/>
            <p:cNvSpPr>
              <a:spLocks noChangeArrowheads="1"/>
            </p:cNvSpPr>
            <p:nvPr/>
          </p:nvSpPr>
          <p:spPr bwMode="auto">
            <a:xfrm>
              <a:off x="2049" y="903"/>
              <a:ext cx="358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2" name="Rectangle 27"/>
          <p:cNvSpPr>
            <a:spLocks noChangeArrowheads="1"/>
          </p:cNvSpPr>
          <p:nvPr/>
        </p:nvSpPr>
        <p:spPr bwMode="auto">
          <a:xfrm>
            <a:off x="5001805" y="2169651"/>
            <a:ext cx="17633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19473" name="Line 28"/>
          <p:cNvSpPr>
            <a:spLocks noChangeShapeType="1"/>
          </p:cNvSpPr>
          <p:nvPr/>
        </p:nvSpPr>
        <p:spPr bwMode="auto">
          <a:xfrm>
            <a:off x="5356267" y="2274510"/>
            <a:ext cx="193658" cy="143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Rectangle 29"/>
          <p:cNvSpPr>
            <a:spLocks noChangeArrowheads="1"/>
          </p:cNvSpPr>
          <p:nvPr/>
        </p:nvSpPr>
        <p:spPr bwMode="auto">
          <a:xfrm>
            <a:off x="5631694" y="2202784"/>
            <a:ext cx="2516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LdB</a:t>
            </a:r>
            <a:endParaRPr lang="en-US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7069075" y="2146838"/>
            <a:ext cx="1183471" cy="321330"/>
            <a:chOff x="3601" y="903"/>
            <a:chExt cx="825" cy="224"/>
          </a:xfrm>
        </p:grpSpPr>
        <p:grpSp>
          <p:nvGrpSpPr>
            <p:cNvPr id="24755" name="Group 32"/>
            <p:cNvGrpSpPr>
              <a:grpSpLocks/>
            </p:cNvGrpSpPr>
            <p:nvPr/>
          </p:nvGrpSpPr>
          <p:grpSpPr bwMode="auto">
            <a:xfrm>
              <a:off x="4068" y="903"/>
              <a:ext cx="358" cy="224"/>
              <a:chOff x="4068" y="903"/>
              <a:chExt cx="358" cy="224"/>
            </a:xfrm>
          </p:grpSpPr>
          <p:sp>
            <p:nvSpPr>
              <p:cNvPr id="24759" name="Rectangle 30"/>
              <p:cNvSpPr>
                <a:spLocks noChangeArrowheads="1"/>
              </p:cNvSpPr>
              <p:nvPr/>
            </p:nvSpPr>
            <p:spPr bwMode="auto">
              <a:xfrm>
                <a:off x="4068" y="903"/>
                <a:ext cx="358" cy="2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60" name="Rectangle 31"/>
              <p:cNvSpPr>
                <a:spLocks noChangeArrowheads="1"/>
              </p:cNvSpPr>
              <p:nvPr/>
            </p:nvSpPr>
            <p:spPr bwMode="auto">
              <a:xfrm>
                <a:off x="4068" y="903"/>
                <a:ext cx="358" cy="224"/>
              </a:xfrm>
              <a:prstGeom prst="rect">
                <a:avLst/>
              </a:pr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56" name="Rectangle 33"/>
            <p:cNvSpPr>
              <a:spLocks noChangeArrowheads="1"/>
            </p:cNvSpPr>
            <p:nvPr/>
          </p:nvSpPr>
          <p:spPr bwMode="auto">
            <a:xfrm>
              <a:off x="4080" y="923"/>
              <a:ext cx="34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dirty="0">
                  <a:solidFill>
                    <a:srgbClr val="000000"/>
                  </a:solidFill>
                </a:rPr>
                <a:t>MAR</a:t>
              </a:r>
              <a:endParaRPr lang="en-US" dirty="0"/>
            </a:p>
          </p:txBody>
        </p:sp>
        <p:sp>
          <p:nvSpPr>
            <p:cNvPr id="24757" name="Line 34"/>
            <p:cNvSpPr>
              <a:spLocks noChangeShapeType="1"/>
            </p:cNvSpPr>
            <p:nvPr/>
          </p:nvSpPr>
          <p:spPr bwMode="auto">
            <a:xfrm>
              <a:off x="3934" y="992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8" name="Rectangle 35"/>
            <p:cNvSpPr>
              <a:spLocks noChangeArrowheads="1"/>
            </p:cNvSpPr>
            <p:nvPr/>
          </p:nvSpPr>
          <p:spPr bwMode="auto">
            <a:xfrm>
              <a:off x="3601" y="942"/>
              <a:ext cx="329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LdMAR</a:t>
              </a:r>
              <a:endParaRPr lang="en-US"/>
            </a:p>
          </p:txBody>
        </p:sp>
      </p:grpSp>
      <p:grpSp>
        <p:nvGrpSpPr>
          <p:cNvPr id="24593" name="Group 39"/>
          <p:cNvGrpSpPr>
            <a:grpSpLocks/>
          </p:cNvGrpSpPr>
          <p:nvPr/>
        </p:nvGrpSpPr>
        <p:grpSpPr bwMode="auto">
          <a:xfrm>
            <a:off x="7648606" y="2776520"/>
            <a:ext cx="1045973" cy="1494725"/>
            <a:chOff x="4083" y="1350"/>
            <a:chExt cx="627" cy="896"/>
          </a:xfrm>
        </p:grpSpPr>
        <p:sp>
          <p:nvSpPr>
            <p:cNvPr id="24753" name="Rectangle 37"/>
            <p:cNvSpPr>
              <a:spLocks noChangeArrowheads="1"/>
            </p:cNvSpPr>
            <p:nvPr/>
          </p:nvSpPr>
          <p:spPr bwMode="auto">
            <a:xfrm>
              <a:off x="4083" y="1350"/>
              <a:ext cx="627" cy="8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4" name="Rectangle 38"/>
            <p:cNvSpPr>
              <a:spLocks noChangeArrowheads="1"/>
            </p:cNvSpPr>
            <p:nvPr/>
          </p:nvSpPr>
          <p:spPr bwMode="auto">
            <a:xfrm>
              <a:off x="4083" y="1350"/>
              <a:ext cx="627" cy="896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94" name="Rectangle 40"/>
          <p:cNvSpPr>
            <a:spLocks noChangeArrowheads="1"/>
          </p:cNvSpPr>
          <p:nvPr/>
        </p:nvSpPr>
        <p:spPr bwMode="auto">
          <a:xfrm>
            <a:off x="7804769" y="3092178"/>
            <a:ext cx="8495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</a:rPr>
              <a:t>memory</a:t>
            </a:r>
            <a:endParaRPr lang="en-US" dirty="0"/>
          </a:p>
        </p:txBody>
      </p:sp>
      <p:sp>
        <p:nvSpPr>
          <p:cNvPr id="24595" name="Rectangle 41"/>
          <p:cNvSpPr>
            <a:spLocks noChangeArrowheads="1"/>
          </p:cNvSpPr>
          <p:nvPr/>
        </p:nvSpPr>
        <p:spPr bwMode="auto">
          <a:xfrm>
            <a:off x="7908055" y="3323136"/>
            <a:ext cx="4648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2</a:t>
            </a:r>
            <a:r>
              <a:rPr lang="en-US" sz="1700" b="1" baseline="30000">
                <a:solidFill>
                  <a:srgbClr val="000000"/>
                </a:solidFill>
              </a:rPr>
              <a:t>32</a:t>
            </a:r>
            <a:r>
              <a:rPr lang="en-US" sz="1700" b="1">
                <a:solidFill>
                  <a:srgbClr val="000000"/>
                </a:solidFill>
              </a:rPr>
              <a:t> x</a:t>
            </a:r>
            <a:endParaRPr lang="en-US"/>
          </a:p>
        </p:txBody>
      </p:sp>
      <p:sp>
        <p:nvSpPr>
          <p:cNvPr id="24596" name="Rectangle 42"/>
          <p:cNvSpPr>
            <a:spLocks noChangeArrowheads="1"/>
          </p:cNvSpPr>
          <p:nvPr/>
        </p:nvSpPr>
        <p:spPr bwMode="auto">
          <a:xfrm>
            <a:off x="7872193" y="3554091"/>
            <a:ext cx="6924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32 bits</a:t>
            </a:r>
            <a:endParaRPr lang="en-US"/>
          </a:p>
        </p:txBody>
      </p:sp>
      <p:sp>
        <p:nvSpPr>
          <p:cNvPr id="24597" name="Line 43"/>
          <p:cNvSpPr>
            <a:spLocks noChangeShapeType="1"/>
          </p:cNvSpPr>
          <p:nvPr/>
        </p:nvSpPr>
        <p:spPr bwMode="auto">
          <a:xfrm>
            <a:off x="7990028" y="2468169"/>
            <a:ext cx="1434" cy="31989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98" name="Group 50"/>
          <p:cNvGrpSpPr>
            <a:grpSpLocks/>
          </p:cNvGrpSpPr>
          <p:nvPr/>
        </p:nvGrpSpPr>
        <p:grpSpPr bwMode="auto">
          <a:xfrm>
            <a:off x="7393272" y="4586939"/>
            <a:ext cx="969729" cy="642660"/>
            <a:chOff x="3827" y="2604"/>
            <a:chExt cx="676" cy="448"/>
          </a:xfrm>
        </p:grpSpPr>
        <p:grpSp>
          <p:nvGrpSpPr>
            <p:cNvPr id="24747" name="Group 46"/>
            <p:cNvGrpSpPr>
              <a:grpSpLocks/>
            </p:cNvGrpSpPr>
            <p:nvPr/>
          </p:nvGrpSpPr>
          <p:grpSpPr bwMode="auto">
            <a:xfrm>
              <a:off x="4279" y="2604"/>
              <a:ext cx="224" cy="224"/>
              <a:chOff x="4279" y="2604"/>
              <a:chExt cx="224" cy="224"/>
            </a:xfrm>
          </p:grpSpPr>
          <p:sp>
            <p:nvSpPr>
              <p:cNvPr id="24751" name="Freeform 44"/>
              <p:cNvSpPr>
                <a:spLocks/>
              </p:cNvSpPr>
              <p:nvPr/>
            </p:nvSpPr>
            <p:spPr bwMode="auto">
              <a:xfrm>
                <a:off x="4279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2" name="Freeform 45"/>
              <p:cNvSpPr>
                <a:spLocks/>
              </p:cNvSpPr>
              <p:nvPr/>
            </p:nvSpPr>
            <p:spPr bwMode="auto">
              <a:xfrm>
                <a:off x="4279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48" name="Line 47"/>
            <p:cNvSpPr>
              <a:spLocks noChangeShapeType="1"/>
            </p:cNvSpPr>
            <p:nvPr/>
          </p:nvSpPr>
          <p:spPr bwMode="auto">
            <a:xfrm>
              <a:off x="4173" y="269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9" name="Rectangle 48"/>
            <p:cNvSpPr>
              <a:spLocks noChangeArrowheads="1"/>
            </p:cNvSpPr>
            <p:nvPr/>
          </p:nvSpPr>
          <p:spPr bwMode="auto">
            <a:xfrm>
              <a:off x="3827" y="2643"/>
              <a:ext cx="33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DrMEM</a:t>
              </a:r>
              <a:endParaRPr lang="en-US"/>
            </a:p>
          </p:txBody>
        </p:sp>
        <p:sp>
          <p:nvSpPr>
            <p:cNvPr id="24750" name="Line 49"/>
            <p:cNvSpPr>
              <a:spLocks noChangeShapeType="1"/>
            </p:cNvSpPr>
            <p:nvPr/>
          </p:nvSpPr>
          <p:spPr bwMode="auto">
            <a:xfrm>
              <a:off x="4391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99" name="Group 57"/>
          <p:cNvGrpSpPr>
            <a:grpSpLocks/>
          </p:cNvGrpSpPr>
          <p:nvPr/>
        </p:nvGrpSpPr>
        <p:grpSpPr bwMode="auto">
          <a:xfrm>
            <a:off x="3976270" y="4586939"/>
            <a:ext cx="918087" cy="642660"/>
            <a:chOff x="1445" y="2604"/>
            <a:chExt cx="640" cy="448"/>
          </a:xfrm>
        </p:grpSpPr>
        <p:grpSp>
          <p:nvGrpSpPr>
            <p:cNvPr id="24741" name="Group 53"/>
            <p:cNvGrpSpPr>
              <a:grpSpLocks/>
            </p:cNvGrpSpPr>
            <p:nvPr/>
          </p:nvGrpSpPr>
          <p:grpSpPr bwMode="auto">
            <a:xfrm>
              <a:off x="1862" y="2604"/>
              <a:ext cx="223" cy="224"/>
              <a:chOff x="1862" y="2604"/>
              <a:chExt cx="223" cy="224"/>
            </a:xfrm>
          </p:grpSpPr>
          <p:sp>
            <p:nvSpPr>
              <p:cNvPr id="24745" name="Freeform 51"/>
              <p:cNvSpPr>
                <a:spLocks/>
              </p:cNvSpPr>
              <p:nvPr/>
            </p:nvSpPr>
            <p:spPr bwMode="auto">
              <a:xfrm>
                <a:off x="1862" y="2604"/>
                <a:ext cx="223" cy="224"/>
              </a:xfrm>
              <a:custGeom>
                <a:avLst/>
                <a:gdLst>
                  <a:gd name="T0" fmla="*/ 0 w 223"/>
                  <a:gd name="T1" fmla="*/ 0 h 224"/>
                  <a:gd name="T2" fmla="*/ 223 w 223"/>
                  <a:gd name="T3" fmla="*/ 0 h 224"/>
                  <a:gd name="T4" fmla="*/ 111 w 223"/>
                  <a:gd name="T5" fmla="*/ 224 h 224"/>
                  <a:gd name="T6" fmla="*/ 0 w 223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3"/>
                  <a:gd name="T13" fmla="*/ 0 h 224"/>
                  <a:gd name="T14" fmla="*/ 223 w 223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3" h="224">
                    <a:moveTo>
                      <a:pt x="0" y="0"/>
                    </a:moveTo>
                    <a:lnTo>
                      <a:pt x="223" y="0"/>
                    </a:lnTo>
                    <a:lnTo>
                      <a:pt x="111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6" name="Freeform 52"/>
              <p:cNvSpPr>
                <a:spLocks/>
              </p:cNvSpPr>
              <p:nvPr/>
            </p:nvSpPr>
            <p:spPr bwMode="auto">
              <a:xfrm>
                <a:off x="1862" y="2604"/>
                <a:ext cx="223" cy="224"/>
              </a:xfrm>
              <a:custGeom>
                <a:avLst/>
                <a:gdLst>
                  <a:gd name="T0" fmla="*/ 0 w 223"/>
                  <a:gd name="T1" fmla="*/ 0 h 224"/>
                  <a:gd name="T2" fmla="*/ 223 w 223"/>
                  <a:gd name="T3" fmla="*/ 0 h 224"/>
                  <a:gd name="T4" fmla="*/ 111 w 223"/>
                  <a:gd name="T5" fmla="*/ 224 h 224"/>
                  <a:gd name="T6" fmla="*/ 0 w 223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3"/>
                  <a:gd name="T13" fmla="*/ 0 h 224"/>
                  <a:gd name="T14" fmla="*/ 223 w 223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3" h="224">
                    <a:moveTo>
                      <a:pt x="0" y="0"/>
                    </a:moveTo>
                    <a:lnTo>
                      <a:pt x="223" y="0"/>
                    </a:lnTo>
                    <a:lnTo>
                      <a:pt x="111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42" name="Line 54"/>
            <p:cNvSpPr>
              <a:spLocks noChangeShapeType="1"/>
            </p:cNvSpPr>
            <p:nvPr/>
          </p:nvSpPr>
          <p:spPr bwMode="auto">
            <a:xfrm>
              <a:off x="1755" y="2693"/>
              <a:ext cx="13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3" name="Rectangle 55"/>
            <p:cNvSpPr>
              <a:spLocks noChangeArrowheads="1"/>
            </p:cNvSpPr>
            <p:nvPr/>
          </p:nvSpPr>
          <p:spPr bwMode="auto">
            <a:xfrm>
              <a:off x="1445" y="2643"/>
              <a:ext cx="29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DrALU</a:t>
              </a:r>
              <a:endParaRPr lang="en-US"/>
            </a:p>
          </p:txBody>
        </p:sp>
        <p:sp>
          <p:nvSpPr>
            <p:cNvPr id="24744" name="Line 56"/>
            <p:cNvSpPr>
              <a:spLocks noChangeShapeType="1"/>
            </p:cNvSpPr>
            <p:nvPr/>
          </p:nvSpPr>
          <p:spPr bwMode="auto">
            <a:xfrm>
              <a:off x="1973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0" name="Group 64"/>
          <p:cNvGrpSpPr>
            <a:grpSpLocks/>
          </p:cNvGrpSpPr>
          <p:nvPr/>
        </p:nvGrpSpPr>
        <p:grpSpPr bwMode="auto">
          <a:xfrm>
            <a:off x="2630700" y="4586939"/>
            <a:ext cx="899437" cy="642660"/>
            <a:chOff x="507" y="2604"/>
            <a:chExt cx="627" cy="448"/>
          </a:xfrm>
        </p:grpSpPr>
        <p:grpSp>
          <p:nvGrpSpPr>
            <p:cNvPr id="24735" name="Group 60"/>
            <p:cNvGrpSpPr>
              <a:grpSpLocks/>
            </p:cNvGrpSpPr>
            <p:nvPr/>
          </p:nvGrpSpPr>
          <p:grpSpPr bwMode="auto">
            <a:xfrm>
              <a:off x="910" y="2604"/>
              <a:ext cx="224" cy="224"/>
              <a:chOff x="910" y="2604"/>
              <a:chExt cx="224" cy="224"/>
            </a:xfrm>
          </p:grpSpPr>
          <p:sp>
            <p:nvSpPr>
              <p:cNvPr id="24739" name="Freeform 58"/>
              <p:cNvSpPr>
                <a:spLocks/>
              </p:cNvSpPr>
              <p:nvPr/>
            </p:nvSpPr>
            <p:spPr bwMode="auto">
              <a:xfrm>
                <a:off x="910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0" name="Freeform 59"/>
              <p:cNvSpPr>
                <a:spLocks/>
              </p:cNvSpPr>
              <p:nvPr/>
            </p:nvSpPr>
            <p:spPr bwMode="auto">
              <a:xfrm>
                <a:off x="910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36" name="Line 61"/>
            <p:cNvSpPr>
              <a:spLocks noChangeShapeType="1"/>
            </p:cNvSpPr>
            <p:nvPr/>
          </p:nvSpPr>
          <p:spPr bwMode="auto">
            <a:xfrm>
              <a:off x="770" y="2693"/>
              <a:ext cx="13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7" name="Rectangle 62"/>
            <p:cNvSpPr>
              <a:spLocks noChangeArrowheads="1"/>
            </p:cNvSpPr>
            <p:nvPr/>
          </p:nvSpPr>
          <p:spPr bwMode="auto">
            <a:xfrm>
              <a:off x="507" y="2643"/>
              <a:ext cx="24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DrPC</a:t>
              </a:r>
              <a:endParaRPr lang="en-US"/>
            </a:p>
          </p:txBody>
        </p:sp>
        <p:sp>
          <p:nvSpPr>
            <p:cNvPr id="24738" name="Line 63"/>
            <p:cNvSpPr>
              <a:spLocks noChangeShapeType="1"/>
            </p:cNvSpPr>
            <p:nvPr/>
          </p:nvSpPr>
          <p:spPr bwMode="auto">
            <a:xfrm>
              <a:off x="1022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02" name="Line 66"/>
          <p:cNvSpPr>
            <a:spLocks noChangeShapeType="1"/>
          </p:cNvSpPr>
          <p:nvPr/>
        </p:nvSpPr>
        <p:spPr bwMode="auto">
          <a:xfrm>
            <a:off x="4164190" y="3109394"/>
            <a:ext cx="192224" cy="96399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Line 67"/>
          <p:cNvSpPr>
            <a:spLocks noChangeShapeType="1"/>
          </p:cNvSpPr>
          <p:nvPr/>
        </p:nvSpPr>
        <p:spPr bwMode="auto">
          <a:xfrm flipH="1">
            <a:off x="5128180" y="3109394"/>
            <a:ext cx="192224" cy="96399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68"/>
          <p:cNvSpPr>
            <a:spLocks noChangeShapeType="1"/>
          </p:cNvSpPr>
          <p:nvPr/>
        </p:nvSpPr>
        <p:spPr bwMode="auto">
          <a:xfrm flipH="1">
            <a:off x="4742297" y="3109393"/>
            <a:ext cx="64552" cy="25677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Line 69"/>
          <p:cNvSpPr>
            <a:spLocks noChangeShapeType="1"/>
          </p:cNvSpPr>
          <p:nvPr/>
        </p:nvSpPr>
        <p:spPr bwMode="auto">
          <a:xfrm>
            <a:off x="4677745" y="3109393"/>
            <a:ext cx="64553" cy="25677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Line 70"/>
          <p:cNvSpPr>
            <a:spLocks noChangeShapeType="1"/>
          </p:cNvSpPr>
          <p:nvPr/>
        </p:nvSpPr>
        <p:spPr bwMode="auto">
          <a:xfrm>
            <a:off x="4356414" y="4038750"/>
            <a:ext cx="771766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Line 71"/>
          <p:cNvSpPr>
            <a:spLocks noChangeShapeType="1"/>
          </p:cNvSpPr>
          <p:nvPr/>
        </p:nvSpPr>
        <p:spPr bwMode="auto">
          <a:xfrm>
            <a:off x="4164190" y="3109394"/>
            <a:ext cx="513554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Line 72"/>
          <p:cNvSpPr>
            <a:spLocks noChangeShapeType="1"/>
          </p:cNvSpPr>
          <p:nvPr/>
        </p:nvSpPr>
        <p:spPr bwMode="auto">
          <a:xfrm>
            <a:off x="4806851" y="3109394"/>
            <a:ext cx="513554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Rectangle 73"/>
          <p:cNvSpPr>
            <a:spLocks noChangeArrowheads="1"/>
          </p:cNvSpPr>
          <p:nvPr/>
        </p:nvSpPr>
        <p:spPr bwMode="auto">
          <a:xfrm>
            <a:off x="4501301" y="3314321"/>
            <a:ext cx="51937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</a:rPr>
              <a:t>ALU:</a:t>
            </a:r>
            <a:endParaRPr lang="en-US" dirty="0"/>
          </a:p>
        </p:txBody>
      </p:sp>
      <p:sp>
        <p:nvSpPr>
          <p:cNvPr id="24610" name="Rectangle 74"/>
          <p:cNvSpPr>
            <a:spLocks noChangeArrowheads="1"/>
          </p:cNvSpPr>
          <p:nvPr/>
        </p:nvSpPr>
        <p:spPr bwMode="auto">
          <a:xfrm>
            <a:off x="4501301" y="3539541"/>
            <a:ext cx="4360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00: ADD</a:t>
            </a:r>
            <a:endParaRPr lang="en-US"/>
          </a:p>
        </p:txBody>
      </p:sp>
      <p:sp>
        <p:nvSpPr>
          <p:cNvPr id="24611" name="Rectangle 75"/>
          <p:cNvSpPr>
            <a:spLocks noChangeArrowheads="1"/>
          </p:cNvSpPr>
          <p:nvPr/>
        </p:nvSpPr>
        <p:spPr bwMode="auto">
          <a:xfrm>
            <a:off x="4501301" y="3652867"/>
            <a:ext cx="51937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01: NAND</a:t>
            </a:r>
            <a:endParaRPr lang="en-US"/>
          </a:p>
        </p:txBody>
      </p:sp>
      <p:sp>
        <p:nvSpPr>
          <p:cNvPr id="24612" name="Rectangle 76"/>
          <p:cNvSpPr>
            <a:spLocks noChangeArrowheads="1"/>
          </p:cNvSpPr>
          <p:nvPr/>
        </p:nvSpPr>
        <p:spPr bwMode="auto">
          <a:xfrm>
            <a:off x="4501301" y="3766192"/>
            <a:ext cx="3013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10: A </a:t>
            </a:r>
            <a:endParaRPr lang="en-US" dirty="0"/>
          </a:p>
        </p:txBody>
      </p:sp>
      <p:sp>
        <p:nvSpPr>
          <p:cNvPr id="24613" name="Rectangle 77"/>
          <p:cNvSpPr>
            <a:spLocks noChangeArrowheads="1"/>
          </p:cNvSpPr>
          <p:nvPr/>
        </p:nvSpPr>
        <p:spPr bwMode="auto">
          <a:xfrm>
            <a:off x="4778160" y="3766192"/>
            <a:ext cx="3847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-</a:t>
            </a:r>
            <a:endParaRPr lang="en-US"/>
          </a:p>
        </p:txBody>
      </p:sp>
      <p:sp>
        <p:nvSpPr>
          <p:cNvPr id="24614" name="Rectangle 78"/>
          <p:cNvSpPr>
            <a:spLocks noChangeArrowheads="1"/>
          </p:cNvSpPr>
          <p:nvPr/>
        </p:nvSpPr>
        <p:spPr bwMode="auto">
          <a:xfrm>
            <a:off x="4845582" y="3766192"/>
            <a:ext cx="7694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24615" name="Rectangle 79"/>
          <p:cNvSpPr>
            <a:spLocks noChangeArrowheads="1"/>
          </p:cNvSpPr>
          <p:nvPr/>
        </p:nvSpPr>
        <p:spPr bwMode="auto">
          <a:xfrm>
            <a:off x="4501301" y="3883823"/>
            <a:ext cx="46487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11: A + 1</a:t>
            </a:r>
            <a:endParaRPr lang="en-US"/>
          </a:p>
        </p:txBody>
      </p:sp>
      <p:sp>
        <p:nvSpPr>
          <p:cNvPr id="24616" name="Line 80"/>
          <p:cNvSpPr>
            <a:spLocks noChangeShapeType="1"/>
          </p:cNvSpPr>
          <p:nvPr/>
        </p:nvSpPr>
        <p:spPr bwMode="auto">
          <a:xfrm>
            <a:off x="3907413" y="3430725"/>
            <a:ext cx="321330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7" name="Rectangle 81"/>
          <p:cNvSpPr>
            <a:spLocks noChangeArrowheads="1"/>
          </p:cNvSpPr>
          <p:nvPr/>
        </p:nvSpPr>
        <p:spPr bwMode="auto">
          <a:xfrm>
            <a:off x="3601862" y="3358999"/>
            <a:ext cx="26609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func</a:t>
            </a:r>
            <a:endParaRPr lang="en-US"/>
          </a:p>
        </p:txBody>
      </p:sp>
      <p:sp>
        <p:nvSpPr>
          <p:cNvPr id="24618" name="Line 82"/>
          <p:cNvSpPr>
            <a:spLocks noChangeShapeType="1"/>
          </p:cNvSpPr>
          <p:nvPr/>
        </p:nvSpPr>
        <p:spPr bwMode="auto">
          <a:xfrm>
            <a:off x="4036520" y="3303053"/>
            <a:ext cx="63119" cy="25677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9" name="Rectangle 83"/>
          <p:cNvSpPr>
            <a:spLocks noChangeArrowheads="1"/>
          </p:cNvSpPr>
          <p:nvPr/>
        </p:nvSpPr>
        <p:spPr bwMode="auto">
          <a:xfrm>
            <a:off x="3987746" y="3096484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24620" name="Line 84"/>
          <p:cNvSpPr>
            <a:spLocks noChangeShapeType="1"/>
          </p:cNvSpPr>
          <p:nvPr/>
        </p:nvSpPr>
        <p:spPr bwMode="auto">
          <a:xfrm flipV="1">
            <a:off x="4733691" y="4073385"/>
            <a:ext cx="1434" cy="513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1" name="Line 85"/>
          <p:cNvSpPr>
            <a:spLocks noChangeShapeType="1"/>
          </p:cNvSpPr>
          <p:nvPr/>
        </p:nvSpPr>
        <p:spPr bwMode="auto">
          <a:xfrm flipV="1">
            <a:off x="3369472" y="1825508"/>
            <a:ext cx="1435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2" name="Line 86"/>
          <p:cNvSpPr>
            <a:spLocks noChangeShapeType="1"/>
          </p:cNvSpPr>
          <p:nvPr/>
        </p:nvSpPr>
        <p:spPr bwMode="auto">
          <a:xfrm flipV="1">
            <a:off x="6456538" y="1825508"/>
            <a:ext cx="1435" cy="962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3" name="Line 87"/>
          <p:cNvSpPr>
            <a:spLocks noChangeShapeType="1"/>
          </p:cNvSpPr>
          <p:nvPr/>
        </p:nvSpPr>
        <p:spPr bwMode="auto">
          <a:xfrm>
            <a:off x="7568282" y="3044840"/>
            <a:ext cx="192224" cy="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4" name="Rectangle 88"/>
          <p:cNvSpPr>
            <a:spLocks noChangeArrowheads="1"/>
          </p:cNvSpPr>
          <p:nvPr/>
        </p:nvSpPr>
        <p:spPr bwMode="auto">
          <a:xfrm>
            <a:off x="7028907" y="2973116"/>
            <a:ext cx="50815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WrMEM</a:t>
            </a:r>
            <a:endParaRPr lang="en-US"/>
          </a:p>
        </p:txBody>
      </p:sp>
      <p:sp>
        <p:nvSpPr>
          <p:cNvPr id="24625" name="Line 89"/>
          <p:cNvSpPr>
            <a:spLocks noChangeShapeType="1"/>
          </p:cNvSpPr>
          <p:nvPr/>
        </p:nvSpPr>
        <p:spPr bwMode="auto">
          <a:xfrm flipV="1">
            <a:off x="4420968" y="2468168"/>
            <a:ext cx="1434" cy="641226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6" name="Line 90"/>
          <p:cNvSpPr>
            <a:spLocks noChangeShapeType="1"/>
          </p:cNvSpPr>
          <p:nvPr/>
        </p:nvSpPr>
        <p:spPr bwMode="auto">
          <a:xfrm flipV="1">
            <a:off x="5063628" y="2468168"/>
            <a:ext cx="1434" cy="641226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7" name="Line 91"/>
          <p:cNvSpPr>
            <a:spLocks noChangeShapeType="1"/>
          </p:cNvSpPr>
          <p:nvPr/>
        </p:nvSpPr>
        <p:spPr bwMode="auto">
          <a:xfrm flipV="1">
            <a:off x="3369472" y="2468168"/>
            <a:ext cx="1435" cy="211877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1" name="Line 92"/>
          <p:cNvSpPr>
            <a:spLocks noChangeShapeType="1"/>
          </p:cNvSpPr>
          <p:nvPr/>
        </p:nvSpPr>
        <p:spPr bwMode="auto">
          <a:xfrm flipV="1">
            <a:off x="4420968" y="1825508"/>
            <a:ext cx="1434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2" name="Line 93"/>
          <p:cNvSpPr>
            <a:spLocks noChangeShapeType="1"/>
          </p:cNvSpPr>
          <p:nvPr/>
        </p:nvSpPr>
        <p:spPr bwMode="auto">
          <a:xfrm flipV="1">
            <a:off x="5063628" y="1825508"/>
            <a:ext cx="1434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3" name="Line 94"/>
          <p:cNvSpPr>
            <a:spLocks noChangeShapeType="1"/>
          </p:cNvSpPr>
          <p:nvPr/>
        </p:nvSpPr>
        <p:spPr bwMode="auto">
          <a:xfrm flipV="1">
            <a:off x="8017284" y="1825508"/>
            <a:ext cx="1435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1" name="Line 95"/>
          <p:cNvSpPr>
            <a:spLocks noChangeShapeType="1"/>
          </p:cNvSpPr>
          <p:nvPr/>
        </p:nvSpPr>
        <p:spPr bwMode="auto">
          <a:xfrm flipV="1">
            <a:off x="8403167" y="1825508"/>
            <a:ext cx="1434" cy="962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2" name="Rectangle 96"/>
          <p:cNvSpPr>
            <a:spLocks noChangeArrowheads="1"/>
          </p:cNvSpPr>
          <p:nvPr/>
        </p:nvSpPr>
        <p:spPr bwMode="auto">
          <a:xfrm>
            <a:off x="7860923" y="2845444"/>
            <a:ext cx="2981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24633" name="Rectangle 97"/>
          <p:cNvSpPr>
            <a:spLocks noChangeArrowheads="1"/>
          </p:cNvSpPr>
          <p:nvPr/>
        </p:nvSpPr>
        <p:spPr bwMode="auto">
          <a:xfrm>
            <a:off x="8348656" y="2845444"/>
            <a:ext cx="2132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Din</a:t>
            </a:r>
            <a:endParaRPr lang="en-US"/>
          </a:p>
        </p:txBody>
      </p:sp>
      <p:sp>
        <p:nvSpPr>
          <p:cNvPr id="24634" name="Rectangle 98"/>
          <p:cNvSpPr>
            <a:spLocks noChangeArrowheads="1"/>
          </p:cNvSpPr>
          <p:nvPr/>
        </p:nvSpPr>
        <p:spPr bwMode="auto">
          <a:xfrm>
            <a:off x="8097616" y="3872553"/>
            <a:ext cx="2981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Dout</a:t>
            </a:r>
            <a:endParaRPr lang="en-US"/>
          </a:p>
        </p:txBody>
      </p:sp>
      <p:grpSp>
        <p:nvGrpSpPr>
          <p:cNvPr id="24635" name="Group 101"/>
          <p:cNvGrpSpPr>
            <a:grpSpLocks/>
          </p:cNvGrpSpPr>
          <p:nvPr/>
        </p:nvGrpSpPr>
        <p:grpSpPr bwMode="auto">
          <a:xfrm>
            <a:off x="5968458" y="2686647"/>
            <a:ext cx="1002724" cy="1432919"/>
            <a:chOff x="2874" y="1350"/>
            <a:chExt cx="627" cy="896"/>
          </a:xfrm>
        </p:grpSpPr>
        <p:sp>
          <p:nvSpPr>
            <p:cNvPr id="24733" name="Rectangle 99"/>
            <p:cNvSpPr>
              <a:spLocks noChangeArrowheads="1"/>
            </p:cNvSpPr>
            <p:nvPr/>
          </p:nvSpPr>
          <p:spPr bwMode="auto">
            <a:xfrm>
              <a:off x="2874" y="1350"/>
              <a:ext cx="627" cy="8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4" name="Rectangle 100"/>
            <p:cNvSpPr>
              <a:spLocks noChangeArrowheads="1"/>
            </p:cNvSpPr>
            <p:nvPr/>
          </p:nvSpPr>
          <p:spPr bwMode="auto">
            <a:xfrm>
              <a:off x="2874" y="1350"/>
              <a:ext cx="627" cy="896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36" name="Rectangle 102"/>
          <p:cNvSpPr>
            <a:spLocks noChangeArrowheads="1"/>
          </p:cNvSpPr>
          <p:nvPr/>
        </p:nvSpPr>
        <p:spPr bwMode="auto">
          <a:xfrm>
            <a:off x="6027342" y="3092178"/>
            <a:ext cx="9233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</a:rPr>
              <a:t>registers</a:t>
            </a:r>
            <a:endParaRPr lang="en-US" dirty="0"/>
          </a:p>
        </p:txBody>
      </p:sp>
      <p:sp>
        <p:nvSpPr>
          <p:cNvPr id="24637" name="Rectangle 103"/>
          <p:cNvSpPr>
            <a:spLocks noChangeArrowheads="1"/>
          </p:cNvSpPr>
          <p:nvPr/>
        </p:nvSpPr>
        <p:spPr bwMode="auto">
          <a:xfrm>
            <a:off x="6272645" y="3323136"/>
            <a:ext cx="36548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16x</a:t>
            </a:r>
            <a:endParaRPr lang="en-US"/>
          </a:p>
        </p:txBody>
      </p:sp>
      <p:sp>
        <p:nvSpPr>
          <p:cNvPr id="24638" name="Rectangle 104"/>
          <p:cNvSpPr>
            <a:spLocks noChangeArrowheads="1"/>
          </p:cNvSpPr>
          <p:nvPr/>
        </p:nvSpPr>
        <p:spPr bwMode="auto">
          <a:xfrm>
            <a:off x="6129193" y="3554091"/>
            <a:ext cx="6924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32 bits</a:t>
            </a:r>
            <a:endParaRPr lang="en-US"/>
          </a:p>
        </p:txBody>
      </p:sp>
      <p:grpSp>
        <p:nvGrpSpPr>
          <p:cNvPr id="24639" name="Group 111"/>
          <p:cNvGrpSpPr>
            <a:grpSpLocks/>
          </p:cNvGrpSpPr>
          <p:nvPr/>
        </p:nvGrpSpPr>
        <p:grpSpPr bwMode="auto">
          <a:xfrm>
            <a:off x="5677599" y="4586939"/>
            <a:ext cx="939603" cy="642660"/>
            <a:chOff x="2631" y="2604"/>
            <a:chExt cx="655" cy="448"/>
          </a:xfrm>
        </p:grpSpPr>
        <p:grpSp>
          <p:nvGrpSpPr>
            <p:cNvPr id="24727" name="Group 107"/>
            <p:cNvGrpSpPr>
              <a:grpSpLocks/>
            </p:cNvGrpSpPr>
            <p:nvPr/>
          </p:nvGrpSpPr>
          <p:grpSpPr bwMode="auto">
            <a:xfrm>
              <a:off x="3062" y="2604"/>
              <a:ext cx="224" cy="224"/>
              <a:chOff x="3062" y="2604"/>
              <a:chExt cx="224" cy="224"/>
            </a:xfrm>
          </p:grpSpPr>
          <p:sp>
            <p:nvSpPr>
              <p:cNvPr id="24731" name="Freeform 105"/>
              <p:cNvSpPr>
                <a:spLocks/>
              </p:cNvSpPr>
              <p:nvPr/>
            </p:nvSpPr>
            <p:spPr bwMode="auto">
              <a:xfrm>
                <a:off x="306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2" name="Freeform 106"/>
              <p:cNvSpPr>
                <a:spLocks/>
              </p:cNvSpPr>
              <p:nvPr/>
            </p:nvSpPr>
            <p:spPr bwMode="auto">
              <a:xfrm>
                <a:off x="306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28" name="Line 108"/>
            <p:cNvSpPr>
              <a:spLocks noChangeShapeType="1"/>
            </p:cNvSpPr>
            <p:nvPr/>
          </p:nvSpPr>
          <p:spPr bwMode="auto">
            <a:xfrm>
              <a:off x="2964" y="269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9" name="Rectangle 109"/>
            <p:cNvSpPr>
              <a:spLocks noChangeArrowheads="1"/>
            </p:cNvSpPr>
            <p:nvPr/>
          </p:nvSpPr>
          <p:spPr bwMode="auto">
            <a:xfrm>
              <a:off x="2631" y="2643"/>
              <a:ext cx="317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>
                  <a:solidFill>
                    <a:srgbClr val="000000"/>
                  </a:solidFill>
                </a:rPr>
                <a:t>DrREG</a:t>
              </a:r>
              <a:endParaRPr lang="en-US" dirty="0"/>
            </a:p>
          </p:txBody>
        </p:sp>
        <p:sp>
          <p:nvSpPr>
            <p:cNvPr id="24730" name="Line 110"/>
            <p:cNvSpPr>
              <a:spLocks noChangeShapeType="1"/>
            </p:cNvSpPr>
            <p:nvPr/>
          </p:nvSpPr>
          <p:spPr bwMode="auto">
            <a:xfrm>
              <a:off x="3174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40" name="Line 112"/>
          <p:cNvSpPr>
            <a:spLocks noChangeShapeType="1"/>
          </p:cNvSpPr>
          <p:nvPr/>
        </p:nvSpPr>
        <p:spPr bwMode="auto">
          <a:xfrm flipV="1">
            <a:off x="6456538" y="4073385"/>
            <a:ext cx="1435" cy="513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1" name="Rectangle 113"/>
          <p:cNvSpPr>
            <a:spLocks noChangeArrowheads="1"/>
          </p:cNvSpPr>
          <p:nvPr/>
        </p:nvSpPr>
        <p:spPr bwMode="auto">
          <a:xfrm>
            <a:off x="6366163" y="2706904"/>
            <a:ext cx="2132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Din</a:t>
            </a:r>
            <a:endParaRPr lang="en-US" dirty="0"/>
          </a:p>
        </p:txBody>
      </p:sp>
      <p:sp>
        <p:nvSpPr>
          <p:cNvPr id="24642" name="Rectangle 114"/>
          <p:cNvSpPr>
            <a:spLocks noChangeArrowheads="1"/>
          </p:cNvSpPr>
          <p:nvPr/>
        </p:nvSpPr>
        <p:spPr bwMode="auto">
          <a:xfrm>
            <a:off x="6324563" y="3872553"/>
            <a:ext cx="2981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Dout</a:t>
            </a:r>
            <a:endParaRPr lang="en-US"/>
          </a:p>
        </p:txBody>
      </p:sp>
      <p:sp>
        <p:nvSpPr>
          <p:cNvPr id="24645" name="Rectangle 117"/>
          <p:cNvSpPr>
            <a:spLocks noChangeArrowheads="1"/>
          </p:cNvSpPr>
          <p:nvPr/>
        </p:nvSpPr>
        <p:spPr bwMode="auto">
          <a:xfrm>
            <a:off x="5785185" y="322559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24646" name="Rectangle 118"/>
          <p:cNvSpPr>
            <a:spLocks noChangeArrowheads="1"/>
          </p:cNvSpPr>
          <p:nvPr/>
        </p:nvSpPr>
        <p:spPr bwMode="auto">
          <a:xfrm>
            <a:off x="5337619" y="3486671"/>
            <a:ext cx="36067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regno</a:t>
            </a:r>
            <a:endParaRPr lang="en-US" dirty="0"/>
          </a:p>
        </p:txBody>
      </p:sp>
      <p:grpSp>
        <p:nvGrpSpPr>
          <p:cNvPr id="24649" name="Group 127"/>
          <p:cNvGrpSpPr>
            <a:grpSpLocks/>
          </p:cNvGrpSpPr>
          <p:nvPr/>
        </p:nvGrpSpPr>
        <p:grpSpPr bwMode="auto">
          <a:xfrm>
            <a:off x="8549487" y="2146838"/>
            <a:ext cx="1047192" cy="338544"/>
            <a:chOff x="4633" y="903"/>
            <a:chExt cx="730" cy="236"/>
          </a:xfrm>
        </p:grpSpPr>
        <p:grpSp>
          <p:nvGrpSpPr>
            <p:cNvPr id="24721" name="Group 123"/>
            <p:cNvGrpSpPr>
              <a:grpSpLocks/>
            </p:cNvGrpSpPr>
            <p:nvPr/>
          </p:nvGrpSpPr>
          <p:grpSpPr bwMode="auto">
            <a:xfrm>
              <a:off x="5004" y="903"/>
              <a:ext cx="359" cy="224"/>
              <a:chOff x="5004" y="903"/>
              <a:chExt cx="359" cy="224"/>
            </a:xfrm>
          </p:grpSpPr>
          <p:sp>
            <p:nvSpPr>
              <p:cNvPr id="24725" name="Rectangle 121"/>
              <p:cNvSpPr>
                <a:spLocks noChangeArrowheads="1"/>
              </p:cNvSpPr>
              <p:nvPr/>
            </p:nvSpPr>
            <p:spPr bwMode="auto">
              <a:xfrm>
                <a:off x="5004" y="903"/>
                <a:ext cx="359" cy="2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6" name="Rectangle 122"/>
              <p:cNvSpPr>
                <a:spLocks noChangeArrowheads="1"/>
              </p:cNvSpPr>
              <p:nvPr/>
            </p:nvSpPr>
            <p:spPr bwMode="auto">
              <a:xfrm>
                <a:off x="5004" y="903"/>
                <a:ext cx="359" cy="224"/>
              </a:xfrm>
              <a:prstGeom prst="rect">
                <a:avLst/>
              </a:pr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22" name="Rectangle 124"/>
            <p:cNvSpPr>
              <a:spLocks noChangeArrowheads="1"/>
            </p:cNvSpPr>
            <p:nvPr/>
          </p:nvSpPr>
          <p:spPr bwMode="auto">
            <a:xfrm>
              <a:off x="5109" y="935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IR</a:t>
              </a:r>
              <a:endParaRPr lang="en-US"/>
            </a:p>
          </p:txBody>
        </p:sp>
        <p:sp>
          <p:nvSpPr>
            <p:cNvPr id="24723" name="Line 125"/>
            <p:cNvSpPr>
              <a:spLocks noChangeShapeType="1"/>
            </p:cNvSpPr>
            <p:nvPr/>
          </p:nvSpPr>
          <p:spPr bwMode="auto">
            <a:xfrm>
              <a:off x="4870" y="992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4" name="Rectangle 126"/>
            <p:cNvSpPr>
              <a:spLocks noChangeArrowheads="1"/>
            </p:cNvSpPr>
            <p:nvPr/>
          </p:nvSpPr>
          <p:spPr bwMode="auto">
            <a:xfrm>
              <a:off x="4633" y="942"/>
              <a:ext cx="20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LdIR</a:t>
              </a:r>
              <a:endParaRPr lang="en-US"/>
            </a:p>
          </p:txBody>
        </p:sp>
      </p:grpSp>
      <p:sp>
        <p:nvSpPr>
          <p:cNvPr id="24650" name="Line 128"/>
          <p:cNvSpPr>
            <a:spLocks noChangeShapeType="1"/>
          </p:cNvSpPr>
          <p:nvPr/>
        </p:nvSpPr>
        <p:spPr bwMode="auto">
          <a:xfrm flipV="1">
            <a:off x="9301169" y="1825508"/>
            <a:ext cx="1434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135"/>
          <p:cNvGrpSpPr>
            <a:grpSpLocks/>
          </p:cNvGrpSpPr>
          <p:nvPr/>
        </p:nvGrpSpPr>
        <p:grpSpPr bwMode="auto">
          <a:xfrm>
            <a:off x="2883173" y="6064478"/>
            <a:ext cx="1024240" cy="319895"/>
            <a:chOff x="683" y="3634"/>
            <a:chExt cx="714" cy="223"/>
          </a:xfrm>
        </p:grpSpPr>
        <p:grpSp>
          <p:nvGrpSpPr>
            <p:cNvPr id="24715" name="Group 131"/>
            <p:cNvGrpSpPr>
              <a:grpSpLocks/>
            </p:cNvGrpSpPr>
            <p:nvPr/>
          </p:nvGrpSpPr>
          <p:grpSpPr bwMode="auto">
            <a:xfrm>
              <a:off x="1039" y="3634"/>
              <a:ext cx="358" cy="223"/>
              <a:chOff x="1039" y="3634"/>
              <a:chExt cx="358" cy="223"/>
            </a:xfrm>
          </p:grpSpPr>
          <p:sp>
            <p:nvSpPr>
              <p:cNvPr id="24719" name="Rectangle 129"/>
              <p:cNvSpPr>
                <a:spLocks noChangeArrowheads="1"/>
              </p:cNvSpPr>
              <p:nvPr/>
            </p:nvSpPr>
            <p:spPr bwMode="auto">
              <a:xfrm>
                <a:off x="1039" y="3634"/>
                <a:ext cx="358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0" name="Rectangle 130"/>
              <p:cNvSpPr>
                <a:spLocks noChangeArrowheads="1"/>
              </p:cNvSpPr>
              <p:nvPr/>
            </p:nvSpPr>
            <p:spPr bwMode="auto">
              <a:xfrm>
                <a:off x="1039" y="3634"/>
                <a:ext cx="358" cy="223"/>
              </a:xfrm>
              <a:prstGeom prst="rect">
                <a:avLst/>
              </a:pr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16" name="Rectangle 132"/>
            <p:cNvSpPr>
              <a:spLocks noChangeArrowheads="1"/>
            </p:cNvSpPr>
            <p:nvPr/>
          </p:nvSpPr>
          <p:spPr bwMode="auto">
            <a:xfrm>
              <a:off x="1173" y="3648"/>
              <a:ext cx="1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0000"/>
                  </a:solidFill>
                </a:rPr>
                <a:t>Z</a:t>
              </a:r>
              <a:endParaRPr lang="en-US" dirty="0"/>
            </a:p>
          </p:txBody>
        </p:sp>
        <p:sp>
          <p:nvSpPr>
            <p:cNvPr id="24717" name="Line 133"/>
            <p:cNvSpPr>
              <a:spLocks noChangeShapeType="1"/>
            </p:cNvSpPr>
            <p:nvPr/>
          </p:nvSpPr>
          <p:spPr bwMode="auto">
            <a:xfrm>
              <a:off x="905" y="372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8" name="Rectangle 134"/>
            <p:cNvSpPr>
              <a:spLocks noChangeArrowheads="1"/>
            </p:cNvSpPr>
            <p:nvPr/>
          </p:nvSpPr>
          <p:spPr bwMode="auto">
            <a:xfrm>
              <a:off x="683" y="3675"/>
              <a:ext cx="170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LdZ</a:t>
              </a:r>
              <a:endParaRPr lang="en-US"/>
            </a:p>
          </p:txBody>
        </p:sp>
      </p:grpSp>
      <p:grpSp>
        <p:nvGrpSpPr>
          <p:cNvPr id="22" name="Group 138"/>
          <p:cNvGrpSpPr>
            <a:grpSpLocks/>
          </p:cNvGrpSpPr>
          <p:nvPr/>
        </p:nvGrpSpPr>
        <p:grpSpPr bwMode="auto">
          <a:xfrm>
            <a:off x="3393858" y="5486378"/>
            <a:ext cx="513554" cy="321331"/>
            <a:chOff x="1039" y="3231"/>
            <a:chExt cx="358" cy="224"/>
          </a:xfrm>
        </p:grpSpPr>
        <p:sp>
          <p:nvSpPr>
            <p:cNvPr id="24713" name="Rectangle 136"/>
            <p:cNvSpPr>
              <a:spLocks noChangeArrowheads="1"/>
            </p:cNvSpPr>
            <p:nvPr/>
          </p:nvSpPr>
          <p:spPr bwMode="auto">
            <a:xfrm>
              <a:off x="1039" y="3231"/>
              <a:ext cx="35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4" name="Rectangle 137"/>
            <p:cNvSpPr>
              <a:spLocks noChangeArrowheads="1"/>
            </p:cNvSpPr>
            <p:nvPr/>
          </p:nvSpPr>
          <p:spPr bwMode="auto">
            <a:xfrm>
              <a:off x="1039" y="3231"/>
              <a:ext cx="358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36" name="Rectangle 139"/>
          <p:cNvSpPr>
            <a:spLocks noChangeArrowheads="1"/>
          </p:cNvSpPr>
          <p:nvPr/>
        </p:nvSpPr>
        <p:spPr bwMode="auto">
          <a:xfrm>
            <a:off x="3468454" y="5486101"/>
            <a:ext cx="42800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 dirty="0">
                <a:solidFill>
                  <a:srgbClr val="000000"/>
                </a:solidFill>
              </a:rPr>
              <a:t>=0?</a:t>
            </a:r>
            <a:endParaRPr lang="en-US" dirty="0"/>
          </a:p>
        </p:txBody>
      </p:sp>
      <p:sp>
        <p:nvSpPr>
          <p:cNvPr id="24654" name="Line 140"/>
          <p:cNvSpPr>
            <a:spLocks noChangeShapeType="1"/>
          </p:cNvSpPr>
          <p:nvPr/>
        </p:nvSpPr>
        <p:spPr bwMode="auto">
          <a:xfrm flipV="1">
            <a:off x="3650637" y="5229599"/>
            <a:ext cx="1435" cy="25677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8" name="Line 141"/>
          <p:cNvSpPr>
            <a:spLocks noChangeShapeType="1"/>
          </p:cNvSpPr>
          <p:nvPr/>
        </p:nvSpPr>
        <p:spPr bwMode="auto">
          <a:xfrm>
            <a:off x="3650637" y="5807707"/>
            <a:ext cx="1435" cy="25677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9" name="Line 142"/>
          <p:cNvSpPr>
            <a:spLocks noChangeShapeType="1"/>
          </p:cNvSpPr>
          <p:nvPr/>
        </p:nvSpPr>
        <p:spPr bwMode="auto">
          <a:xfrm>
            <a:off x="3650637" y="6384379"/>
            <a:ext cx="1435" cy="2582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0" name="Freeform 143"/>
          <p:cNvSpPr>
            <a:spLocks noEditPoints="1"/>
          </p:cNvSpPr>
          <p:nvPr/>
        </p:nvSpPr>
        <p:spPr bwMode="auto">
          <a:xfrm>
            <a:off x="3650637" y="6609598"/>
            <a:ext cx="850664" cy="64553"/>
          </a:xfrm>
          <a:custGeom>
            <a:avLst/>
            <a:gdLst>
              <a:gd name="T0" fmla="*/ 0 w 1656"/>
              <a:gd name="T1" fmla="*/ 2147483647 h 45"/>
              <a:gd name="T2" fmla="*/ 2147483647 w 1656"/>
              <a:gd name="T3" fmla="*/ 2147483647 h 45"/>
              <a:gd name="T4" fmla="*/ 2147483647 w 1656"/>
              <a:gd name="T5" fmla="*/ 2147483647 h 45"/>
              <a:gd name="T6" fmla="*/ 0 w 1656"/>
              <a:gd name="T7" fmla="*/ 2147483647 h 45"/>
              <a:gd name="T8" fmla="*/ 0 w 1656"/>
              <a:gd name="T9" fmla="*/ 2147483647 h 45"/>
              <a:gd name="T10" fmla="*/ 2147483647 w 1656"/>
              <a:gd name="T11" fmla="*/ 0 h 45"/>
              <a:gd name="T12" fmla="*/ 2147483647 w 1656"/>
              <a:gd name="T13" fmla="*/ 2147483647 h 45"/>
              <a:gd name="T14" fmla="*/ 2147483647 w 1656"/>
              <a:gd name="T15" fmla="*/ 2147483647 h 45"/>
              <a:gd name="T16" fmla="*/ 2147483647 w 1656"/>
              <a:gd name="T17" fmla="*/ 0 h 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56"/>
              <a:gd name="T28" fmla="*/ 0 h 45"/>
              <a:gd name="T29" fmla="*/ 1656 w 1656"/>
              <a:gd name="T30" fmla="*/ 45 h 4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56" h="45">
                <a:moveTo>
                  <a:pt x="0" y="19"/>
                </a:moveTo>
                <a:lnTo>
                  <a:pt x="1619" y="19"/>
                </a:lnTo>
                <a:lnTo>
                  <a:pt x="1619" y="26"/>
                </a:lnTo>
                <a:lnTo>
                  <a:pt x="0" y="26"/>
                </a:lnTo>
                <a:lnTo>
                  <a:pt x="0" y="19"/>
                </a:lnTo>
                <a:close/>
                <a:moveTo>
                  <a:pt x="1612" y="0"/>
                </a:moveTo>
                <a:lnTo>
                  <a:pt x="1656" y="23"/>
                </a:lnTo>
                <a:lnTo>
                  <a:pt x="1612" y="45"/>
                </a:lnTo>
                <a:lnTo>
                  <a:pt x="1612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1" name="Line 154"/>
          <p:cNvSpPr>
            <a:spLocks noChangeShapeType="1"/>
          </p:cNvSpPr>
          <p:nvPr/>
        </p:nvSpPr>
        <p:spPr bwMode="auto">
          <a:xfrm flipV="1">
            <a:off x="7889612" y="2595839"/>
            <a:ext cx="192224" cy="6455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2" name="Rectangle 155"/>
          <p:cNvSpPr>
            <a:spLocks noChangeArrowheads="1"/>
          </p:cNvSpPr>
          <p:nvPr/>
        </p:nvSpPr>
        <p:spPr bwMode="auto">
          <a:xfrm>
            <a:off x="7650049" y="2582930"/>
            <a:ext cx="1859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32</a:t>
            </a:r>
            <a:endParaRPr lang="en-US"/>
          </a:p>
        </p:txBody>
      </p:sp>
      <p:grpSp>
        <p:nvGrpSpPr>
          <p:cNvPr id="24670" name="Group 162"/>
          <p:cNvGrpSpPr>
            <a:grpSpLocks/>
          </p:cNvGrpSpPr>
          <p:nvPr/>
        </p:nvGrpSpPr>
        <p:grpSpPr bwMode="auto">
          <a:xfrm>
            <a:off x="8611171" y="4586938"/>
            <a:ext cx="918087" cy="642660"/>
            <a:chOff x="4676" y="2604"/>
            <a:chExt cx="640" cy="448"/>
          </a:xfrm>
        </p:grpSpPr>
        <p:grpSp>
          <p:nvGrpSpPr>
            <p:cNvPr id="24707" name="Group 158"/>
            <p:cNvGrpSpPr>
              <a:grpSpLocks/>
            </p:cNvGrpSpPr>
            <p:nvPr/>
          </p:nvGrpSpPr>
          <p:grpSpPr bwMode="auto">
            <a:xfrm>
              <a:off x="5092" y="2604"/>
              <a:ext cx="224" cy="224"/>
              <a:chOff x="5092" y="2604"/>
              <a:chExt cx="224" cy="224"/>
            </a:xfrm>
          </p:grpSpPr>
          <p:sp>
            <p:nvSpPr>
              <p:cNvPr id="24711" name="Freeform 156"/>
              <p:cNvSpPr>
                <a:spLocks/>
              </p:cNvSpPr>
              <p:nvPr/>
            </p:nvSpPr>
            <p:spPr bwMode="auto">
              <a:xfrm>
                <a:off x="509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2" name="Freeform 157"/>
              <p:cNvSpPr>
                <a:spLocks/>
              </p:cNvSpPr>
              <p:nvPr/>
            </p:nvSpPr>
            <p:spPr bwMode="auto">
              <a:xfrm>
                <a:off x="509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08" name="Line 159"/>
            <p:cNvSpPr>
              <a:spLocks noChangeShapeType="1"/>
            </p:cNvSpPr>
            <p:nvPr/>
          </p:nvSpPr>
          <p:spPr bwMode="auto">
            <a:xfrm>
              <a:off x="4994" y="269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9" name="Rectangle 160"/>
            <p:cNvSpPr>
              <a:spLocks noChangeArrowheads="1"/>
            </p:cNvSpPr>
            <p:nvPr/>
          </p:nvSpPr>
          <p:spPr bwMode="auto">
            <a:xfrm>
              <a:off x="4676" y="2643"/>
              <a:ext cx="30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DrOFF</a:t>
              </a:r>
              <a:endParaRPr lang="en-US"/>
            </a:p>
          </p:txBody>
        </p:sp>
        <p:sp>
          <p:nvSpPr>
            <p:cNvPr id="24710" name="Line 161"/>
            <p:cNvSpPr>
              <a:spLocks noChangeShapeType="1"/>
            </p:cNvSpPr>
            <p:nvPr/>
          </p:nvSpPr>
          <p:spPr bwMode="auto">
            <a:xfrm>
              <a:off x="5204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71" name="Group 165"/>
          <p:cNvGrpSpPr>
            <a:grpSpLocks/>
          </p:cNvGrpSpPr>
          <p:nvPr/>
        </p:nvGrpSpPr>
        <p:grpSpPr bwMode="auto">
          <a:xfrm>
            <a:off x="9051221" y="3944279"/>
            <a:ext cx="646963" cy="321331"/>
            <a:chOff x="5023" y="2156"/>
            <a:chExt cx="358" cy="224"/>
          </a:xfrm>
        </p:grpSpPr>
        <p:sp>
          <p:nvSpPr>
            <p:cNvPr id="24705" name="Rectangle 163"/>
            <p:cNvSpPr>
              <a:spLocks noChangeArrowheads="1"/>
            </p:cNvSpPr>
            <p:nvPr/>
          </p:nvSpPr>
          <p:spPr bwMode="auto">
            <a:xfrm>
              <a:off x="5023" y="2156"/>
              <a:ext cx="35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6" name="Rectangle 164"/>
            <p:cNvSpPr>
              <a:spLocks noChangeArrowheads="1"/>
            </p:cNvSpPr>
            <p:nvPr/>
          </p:nvSpPr>
          <p:spPr bwMode="auto">
            <a:xfrm>
              <a:off x="5023" y="2156"/>
              <a:ext cx="358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72" name="Rectangle 166"/>
          <p:cNvSpPr>
            <a:spLocks noChangeArrowheads="1"/>
          </p:cNvSpPr>
          <p:nvPr/>
        </p:nvSpPr>
        <p:spPr bwMode="auto">
          <a:xfrm>
            <a:off x="9197678" y="3915382"/>
            <a:ext cx="3061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sign</a:t>
            </a:r>
            <a:endParaRPr lang="en-US" dirty="0"/>
          </a:p>
        </p:txBody>
      </p:sp>
      <p:sp>
        <p:nvSpPr>
          <p:cNvPr id="24673" name="Rectangle 167"/>
          <p:cNvSpPr>
            <a:spLocks noChangeArrowheads="1"/>
          </p:cNvSpPr>
          <p:nvPr/>
        </p:nvSpPr>
        <p:spPr bwMode="auto">
          <a:xfrm>
            <a:off x="9110172" y="4058833"/>
            <a:ext cx="50174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extend</a:t>
            </a:r>
            <a:endParaRPr lang="en-US" dirty="0"/>
          </a:p>
        </p:txBody>
      </p:sp>
      <p:sp>
        <p:nvSpPr>
          <p:cNvPr id="24674" name="Line 168"/>
          <p:cNvSpPr>
            <a:spLocks noChangeShapeType="1"/>
          </p:cNvSpPr>
          <p:nvPr/>
        </p:nvSpPr>
        <p:spPr bwMode="auto">
          <a:xfrm flipV="1">
            <a:off x="9368592" y="4265609"/>
            <a:ext cx="1435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5" name="Line 169"/>
          <p:cNvSpPr>
            <a:spLocks noChangeShapeType="1"/>
          </p:cNvSpPr>
          <p:nvPr/>
        </p:nvSpPr>
        <p:spPr bwMode="auto">
          <a:xfrm flipV="1">
            <a:off x="9365723" y="3622949"/>
            <a:ext cx="1435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6" name="Line 170"/>
          <p:cNvSpPr>
            <a:spLocks noChangeShapeType="1"/>
          </p:cNvSpPr>
          <p:nvPr/>
        </p:nvSpPr>
        <p:spPr bwMode="auto">
          <a:xfrm flipV="1">
            <a:off x="9301169" y="2468169"/>
            <a:ext cx="1434" cy="31989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7" name="Rectangle 171"/>
          <p:cNvSpPr>
            <a:spLocks noChangeArrowheads="1"/>
          </p:cNvSpPr>
          <p:nvPr/>
        </p:nvSpPr>
        <p:spPr bwMode="auto">
          <a:xfrm>
            <a:off x="9063042" y="2839706"/>
            <a:ext cx="63158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IR[31..0]</a:t>
            </a:r>
            <a:endParaRPr lang="en-US"/>
          </a:p>
        </p:txBody>
      </p:sp>
      <p:sp>
        <p:nvSpPr>
          <p:cNvPr id="24678" name="Line 172"/>
          <p:cNvSpPr>
            <a:spLocks noChangeShapeType="1"/>
          </p:cNvSpPr>
          <p:nvPr/>
        </p:nvSpPr>
        <p:spPr bwMode="auto">
          <a:xfrm flipV="1">
            <a:off x="9238051" y="3752054"/>
            <a:ext cx="192224" cy="6455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9" name="Rectangle 173"/>
          <p:cNvSpPr>
            <a:spLocks noChangeArrowheads="1"/>
          </p:cNvSpPr>
          <p:nvPr/>
        </p:nvSpPr>
        <p:spPr bwMode="auto">
          <a:xfrm>
            <a:off x="8995619" y="3739145"/>
            <a:ext cx="1859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20</a:t>
            </a:r>
            <a:endParaRPr lang="en-US"/>
          </a:p>
        </p:txBody>
      </p:sp>
      <p:sp>
        <p:nvSpPr>
          <p:cNvPr id="24680" name="Rectangle 174"/>
          <p:cNvSpPr>
            <a:spLocks noChangeArrowheads="1"/>
          </p:cNvSpPr>
          <p:nvPr/>
        </p:nvSpPr>
        <p:spPr bwMode="auto">
          <a:xfrm>
            <a:off x="9124726" y="3414945"/>
            <a:ext cx="63158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IR[19..0]</a:t>
            </a:r>
            <a:endParaRPr lang="en-US"/>
          </a:p>
        </p:txBody>
      </p:sp>
      <p:sp>
        <p:nvSpPr>
          <p:cNvPr id="19581" name="Line 192"/>
          <p:cNvSpPr>
            <a:spLocks noChangeShapeType="1"/>
          </p:cNvSpPr>
          <p:nvPr/>
        </p:nvSpPr>
        <p:spPr bwMode="auto">
          <a:xfrm flipV="1">
            <a:off x="3586083" y="5870825"/>
            <a:ext cx="193658" cy="6455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2" name="Line 193"/>
          <p:cNvSpPr>
            <a:spLocks noChangeShapeType="1"/>
          </p:cNvSpPr>
          <p:nvPr/>
        </p:nvSpPr>
        <p:spPr bwMode="auto">
          <a:xfrm flipV="1">
            <a:off x="3586083" y="6448933"/>
            <a:ext cx="193658" cy="6455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3" name="Rectangle 194"/>
          <p:cNvSpPr>
            <a:spLocks noChangeArrowheads="1"/>
          </p:cNvSpPr>
          <p:nvPr/>
        </p:nvSpPr>
        <p:spPr bwMode="auto">
          <a:xfrm>
            <a:off x="3452673" y="5856481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9584" name="Rectangle 195"/>
          <p:cNvSpPr>
            <a:spLocks noChangeArrowheads="1"/>
          </p:cNvSpPr>
          <p:nvPr/>
        </p:nvSpPr>
        <p:spPr bwMode="auto">
          <a:xfrm>
            <a:off x="3472756" y="6436022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BEQ</a:t>
            </a:r>
          </a:p>
        </p:txBody>
      </p:sp>
      <p:sp>
        <p:nvSpPr>
          <p:cNvPr id="202" name="Rectangle 187"/>
          <p:cNvSpPr>
            <a:spLocks noChangeArrowheads="1"/>
          </p:cNvSpPr>
          <p:nvPr/>
        </p:nvSpPr>
        <p:spPr bwMode="auto">
          <a:xfrm>
            <a:off x="4840370" y="6228043"/>
            <a:ext cx="5334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IR[3..0]</a:t>
            </a:r>
            <a:endParaRPr lang="en-US" dirty="0"/>
          </a:p>
        </p:txBody>
      </p:sp>
      <p:sp>
        <p:nvSpPr>
          <p:cNvPr id="203" name="Rectangle 188"/>
          <p:cNvSpPr>
            <a:spLocks noChangeArrowheads="1"/>
          </p:cNvSpPr>
          <p:nvPr/>
        </p:nvSpPr>
        <p:spPr bwMode="auto">
          <a:xfrm>
            <a:off x="4656220" y="5924410"/>
            <a:ext cx="717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IR[23..20]</a:t>
            </a:r>
            <a:endParaRPr lang="en-US" dirty="0"/>
          </a:p>
        </p:txBody>
      </p:sp>
      <p:sp>
        <p:nvSpPr>
          <p:cNvPr id="204" name="Rectangle 189"/>
          <p:cNvSpPr>
            <a:spLocks noChangeArrowheads="1"/>
          </p:cNvSpPr>
          <p:nvPr/>
        </p:nvSpPr>
        <p:spPr bwMode="auto">
          <a:xfrm>
            <a:off x="4656220" y="5565087"/>
            <a:ext cx="717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IR[27..24]</a:t>
            </a:r>
            <a:endParaRPr lang="en-US" dirty="0"/>
          </a:p>
        </p:txBody>
      </p:sp>
      <p:sp>
        <p:nvSpPr>
          <p:cNvPr id="206" name="Freeform 191"/>
          <p:cNvSpPr>
            <a:spLocks noEditPoints="1"/>
          </p:cNvSpPr>
          <p:nvPr/>
        </p:nvSpPr>
        <p:spPr bwMode="auto">
          <a:xfrm>
            <a:off x="5518234" y="6275669"/>
            <a:ext cx="496887" cy="79375"/>
          </a:xfrm>
          <a:custGeom>
            <a:avLst/>
            <a:gdLst>
              <a:gd name="T0" fmla="*/ 0 w 313"/>
              <a:gd name="T1" fmla="*/ 2147483647 h 50"/>
              <a:gd name="T2" fmla="*/ 2147483647 w 313"/>
              <a:gd name="T3" fmla="*/ 2147483647 h 50"/>
              <a:gd name="T4" fmla="*/ 2147483647 w 313"/>
              <a:gd name="T5" fmla="*/ 2147483647 h 50"/>
              <a:gd name="T6" fmla="*/ 0 w 313"/>
              <a:gd name="T7" fmla="*/ 2147483647 h 50"/>
              <a:gd name="T8" fmla="*/ 0 w 313"/>
              <a:gd name="T9" fmla="*/ 2147483647 h 50"/>
              <a:gd name="T10" fmla="*/ 2147483647 w 313"/>
              <a:gd name="T11" fmla="*/ 0 h 50"/>
              <a:gd name="T12" fmla="*/ 2147483647 w 313"/>
              <a:gd name="T13" fmla="*/ 2147483647 h 50"/>
              <a:gd name="T14" fmla="*/ 2147483647 w 313"/>
              <a:gd name="T15" fmla="*/ 2147483647 h 50"/>
              <a:gd name="T16" fmla="*/ 2147483647 w 313"/>
              <a:gd name="T17" fmla="*/ 0 h 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50"/>
              <a:gd name="T29" fmla="*/ 313 w 313"/>
              <a:gd name="T30" fmla="*/ 50 h 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50">
                <a:moveTo>
                  <a:pt x="0" y="17"/>
                </a:moveTo>
                <a:lnTo>
                  <a:pt x="271" y="17"/>
                </a:lnTo>
                <a:lnTo>
                  <a:pt x="271" y="34"/>
                </a:lnTo>
                <a:lnTo>
                  <a:pt x="0" y="34"/>
                </a:lnTo>
                <a:lnTo>
                  <a:pt x="0" y="17"/>
                </a:lnTo>
                <a:close/>
                <a:moveTo>
                  <a:pt x="263" y="0"/>
                </a:moveTo>
                <a:lnTo>
                  <a:pt x="313" y="25"/>
                </a:lnTo>
                <a:lnTo>
                  <a:pt x="263" y="50"/>
                </a:lnTo>
                <a:lnTo>
                  <a:pt x="26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" name="Freeform 192"/>
          <p:cNvSpPr>
            <a:spLocks noEditPoints="1"/>
          </p:cNvSpPr>
          <p:nvPr/>
        </p:nvSpPr>
        <p:spPr bwMode="auto">
          <a:xfrm>
            <a:off x="5518234" y="5970447"/>
            <a:ext cx="496887" cy="79375"/>
          </a:xfrm>
          <a:custGeom>
            <a:avLst/>
            <a:gdLst>
              <a:gd name="T0" fmla="*/ 0 w 313"/>
              <a:gd name="T1" fmla="*/ 2147483647 h 50"/>
              <a:gd name="T2" fmla="*/ 2147483647 w 313"/>
              <a:gd name="T3" fmla="*/ 2147483647 h 50"/>
              <a:gd name="T4" fmla="*/ 2147483647 w 313"/>
              <a:gd name="T5" fmla="*/ 2147483647 h 50"/>
              <a:gd name="T6" fmla="*/ 0 w 313"/>
              <a:gd name="T7" fmla="*/ 2147483647 h 50"/>
              <a:gd name="T8" fmla="*/ 0 w 313"/>
              <a:gd name="T9" fmla="*/ 2147483647 h 50"/>
              <a:gd name="T10" fmla="*/ 2147483647 w 313"/>
              <a:gd name="T11" fmla="*/ 0 h 50"/>
              <a:gd name="T12" fmla="*/ 2147483647 w 313"/>
              <a:gd name="T13" fmla="*/ 2147483647 h 50"/>
              <a:gd name="T14" fmla="*/ 2147483647 w 313"/>
              <a:gd name="T15" fmla="*/ 2147483647 h 50"/>
              <a:gd name="T16" fmla="*/ 2147483647 w 313"/>
              <a:gd name="T17" fmla="*/ 0 h 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50"/>
              <a:gd name="T29" fmla="*/ 313 w 313"/>
              <a:gd name="T30" fmla="*/ 50 h 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50">
                <a:moveTo>
                  <a:pt x="0" y="17"/>
                </a:moveTo>
                <a:lnTo>
                  <a:pt x="271" y="17"/>
                </a:lnTo>
                <a:lnTo>
                  <a:pt x="271" y="33"/>
                </a:lnTo>
                <a:lnTo>
                  <a:pt x="0" y="33"/>
                </a:lnTo>
                <a:lnTo>
                  <a:pt x="0" y="17"/>
                </a:lnTo>
                <a:close/>
                <a:moveTo>
                  <a:pt x="263" y="0"/>
                </a:moveTo>
                <a:lnTo>
                  <a:pt x="313" y="25"/>
                </a:lnTo>
                <a:lnTo>
                  <a:pt x="263" y="50"/>
                </a:lnTo>
                <a:lnTo>
                  <a:pt x="26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" name="Freeform 193"/>
          <p:cNvSpPr>
            <a:spLocks noEditPoints="1"/>
          </p:cNvSpPr>
          <p:nvPr/>
        </p:nvSpPr>
        <p:spPr bwMode="auto">
          <a:xfrm>
            <a:off x="5518234" y="5612711"/>
            <a:ext cx="496887" cy="80962"/>
          </a:xfrm>
          <a:custGeom>
            <a:avLst/>
            <a:gdLst>
              <a:gd name="T0" fmla="*/ 0 w 313"/>
              <a:gd name="T1" fmla="*/ 2147483647 h 51"/>
              <a:gd name="T2" fmla="*/ 2147483647 w 313"/>
              <a:gd name="T3" fmla="*/ 2147483647 h 51"/>
              <a:gd name="T4" fmla="*/ 2147483647 w 313"/>
              <a:gd name="T5" fmla="*/ 2147483647 h 51"/>
              <a:gd name="T6" fmla="*/ 0 w 313"/>
              <a:gd name="T7" fmla="*/ 2147483647 h 51"/>
              <a:gd name="T8" fmla="*/ 0 w 313"/>
              <a:gd name="T9" fmla="*/ 2147483647 h 51"/>
              <a:gd name="T10" fmla="*/ 2147483647 w 313"/>
              <a:gd name="T11" fmla="*/ 0 h 51"/>
              <a:gd name="T12" fmla="*/ 2147483647 w 313"/>
              <a:gd name="T13" fmla="*/ 2147483647 h 51"/>
              <a:gd name="T14" fmla="*/ 2147483647 w 313"/>
              <a:gd name="T15" fmla="*/ 2147483647 h 51"/>
              <a:gd name="T16" fmla="*/ 2147483647 w 313"/>
              <a:gd name="T17" fmla="*/ 0 h 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51"/>
              <a:gd name="T29" fmla="*/ 313 w 313"/>
              <a:gd name="T30" fmla="*/ 51 h 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51">
                <a:moveTo>
                  <a:pt x="0" y="17"/>
                </a:moveTo>
                <a:lnTo>
                  <a:pt x="271" y="17"/>
                </a:lnTo>
                <a:lnTo>
                  <a:pt x="271" y="34"/>
                </a:lnTo>
                <a:lnTo>
                  <a:pt x="0" y="34"/>
                </a:lnTo>
                <a:lnTo>
                  <a:pt x="0" y="17"/>
                </a:lnTo>
                <a:close/>
                <a:moveTo>
                  <a:pt x="263" y="0"/>
                </a:moveTo>
                <a:lnTo>
                  <a:pt x="313" y="26"/>
                </a:lnTo>
                <a:lnTo>
                  <a:pt x="263" y="51"/>
                </a:lnTo>
                <a:lnTo>
                  <a:pt x="26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" name="Text Box 212"/>
          <p:cNvSpPr txBox="1">
            <a:spLocks noChangeArrowheads="1"/>
          </p:cNvSpPr>
          <p:nvPr/>
        </p:nvSpPr>
        <p:spPr bwMode="auto">
          <a:xfrm>
            <a:off x="6003213" y="5497635"/>
            <a:ext cx="394443" cy="30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sz="1400" dirty="0"/>
              <a:t>R</a:t>
            </a:r>
            <a:r>
              <a:rPr lang="en-US" sz="1400" baseline="-25000" dirty="0"/>
              <a:t>X</a:t>
            </a:r>
          </a:p>
        </p:txBody>
      </p:sp>
      <p:sp>
        <p:nvSpPr>
          <p:cNvPr id="218" name="Text Box 213"/>
          <p:cNvSpPr txBox="1">
            <a:spLocks noChangeArrowheads="1"/>
          </p:cNvSpPr>
          <p:nvPr/>
        </p:nvSpPr>
        <p:spPr bwMode="auto">
          <a:xfrm>
            <a:off x="6012834" y="5827483"/>
            <a:ext cx="391695" cy="30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sz="1400" dirty="0"/>
              <a:t>R</a:t>
            </a:r>
            <a:r>
              <a:rPr lang="en-US" sz="1400" baseline="-25000" dirty="0"/>
              <a:t>Y</a:t>
            </a:r>
          </a:p>
        </p:txBody>
      </p:sp>
      <p:sp>
        <p:nvSpPr>
          <p:cNvPr id="219" name="Text Box 214"/>
          <p:cNvSpPr txBox="1">
            <a:spLocks noChangeArrowheads="1"/>
          </p:cNvSpPr>
          <p:nvPr/>
        </p:nvSpPr>
        <p:spPr bwMode="auto">
          <a:xfrm>
            <a:off x="6003212" y="6157331"/>
            <a:ext cx="390320" cy="30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sz="1400" dirty="0"/>
              <a:t>R</a:t>
            </a:r>
            <a:r>
              <a:rPr lang="en-US" sz="1400" baseline="-25000" dirty="0"/>
              <a:t>Z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363001" y="5365696"/>
            <a:ext cx="2201091" cy="13084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Subtract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check for equality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1505481" y="5286575"/>
            <a:ext cx="1377692" cy="1213759"/>
          </a:xfrm>
          <a:prstGeom prst="wedgeEllipseCallout">
            <a:avLst>
              <a:gd name="adj1" fmla="val 78055"/>
              <a:gd name="adj2" fmla="val -18318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 for equality check</a:t>
            </a:r>
          </a:p>
        </p:txBody>
      </p:sp>
      <p:grpSp>
        <p:nvGrpSpPr>
          <p:cNvPr id="274" name="Group 273"/>
          <p:cNvGrpSpPr/>
          <p:nvPr/>
        </p:nvGrpSpPr>
        <p:grpSpPr>
          <a:xfrm>
            <a:off x="6426518" y="5222224"/>
            <a:ext cx="1936483" cy="1528835"/>
            <a:chOff x="4902517" y="5222223"/>
            <a:chExt cx="1936483" cy="1528835"/>
          </a:xfrm>
        </p:grpSpPr>
        <p:grpSp>
          <p:nvGrpSpPr>
            <p:cNvPr id="275" name="Group 201"/>
            <p:cNvGrpSpPr>
              <a:grpSpLocks/>
            </p:cNvGrpSpPr>
            <p:nvPr/>
          </p:nvGrpSpPr>
          <p:grpSpPr bwMode="auto">
            <a:xfrm>
              <a:off x="5362930" y="5365696"/>
              <a:ext cx="461787" cy="1385362"/>
              <a:chOff x="2832" y="3024"/>
              <a:chExt cx="336" cy="1008"/>
            </a:xfrm>
          </p:grpSpPr>
          <p:sp>
            <p:nvSpPr>
              <p:cNvPr id="301" name="Line 202"/>
              <p:cNvSpPr>
                <a:spLocks noChangeShapeType="1"/>
              </p:cNvSpPr>
              <p:nvPr/>
            </p:nvSpPr>
            <p:spPr bwMode="auto">
              <a:xfrm>
                <a:off x="2832" y="3024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203"/>
              <p:cNvSpPr>
                <a:spLocks noChangeShapeType="1"/>
              </p:cNvSpPr>
              <p:nvPr/>
            </p:nvSpPr>
            <p:spPr bwMode="auto">
              <a:xfrm>
                <a:off x="3168" y="3120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Line 204"/>
              <p:cNvSpPr>
                <a:spLocks noChangeShapeType="1"/>
              </p:cNvSpPr>
              <p:nvPr/>
            </p:nvSpPr>
            <p:spPr bwMode="auto">
              <a:xfrm>
                <a:off x="2832" y="3024"/>
                <a:ext cx="33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Line 205"/>
              <p:cNvSpPr>
                <a:spLocks noChangeShapeType="1"/>
              </p:cNvSpPr>
              <p:nvPr/>
            </p:nvSpPr>
            <p:spPr bwMode="auto">
              <a:xfrm flipV="1">
                <a:off x="2832" y="3936"/>
                <a:ext cx="33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" name="Line 206"/>
            <p:cNvSpPr>
              <a:spLocks noChangeShapeType="1"/>
            </p:cNvSpPr>
            <p:nvPr/>
          </p:nvSpPr>
          <p:spPr bwMode="auto">
            <a:xfrm flipH="1">
              <a:off x="4902517" y="5629575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207"/>
            <p:cNvSpPr>
              <a:spLocks noChangeShapeType="1"/>
            </p:cNvSpPr>
            <p:nvPr/>
          </p:nvSpPr>
          <p:spPr bwMode="auto">
            <a:xfrm flipH="1">
              <a:off x="4902517" y="5959423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208"/>
            <p:cNvSpPr>
              <a:spLocks noChangeShapeType="1"/>
            </p:cNvSpPr>
            <p:nvPr/>
          </p:nvSpPr>
          <p:spPr bwMode="auto">
            <a:xfrm flipH="1">
              <a:off x="4902517" y="6289271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Text Box 209"/>
            <p:cNvSpPr txBox="1">
              <a:spLocks noChangeArrowheads="1"/>
            </p:cNvSpPr>
            <p:nvPr/>
          </p:nvSpPr>
          <p:spPr bwMode="auto">
            <a:xfrm>
              <a:off x="5294904" y="5497635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/>
                <a:t>00</a:t>
              </a:r>
            </a:p>
          </p:txBody>
        </p:sp>
        <p:sp>
          <p:nvSpPr>
            <p:cNvPr id="280" name="Text Box 210"/>
            <p:cNvSpPr txBox="1">
              <a:spLocks noChangeArrowheads="1"/>
            </p:cNvSpPr>
            <p:nvPr/>
          </p:nvSpPr>
          <p:spPr bwMode="auto">
            <a:xfrm>
              <a:off x="5294904" y="5827483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 dirty="0"/>
                <a:t>01</a:t>
              </a:r>
            </a:p>
          </p:txBody>
        </p:sp>
        <p:sp>
          <p:nvSpPr>
            <p:cNvPr id="281" name="Text Box 211"/>
            <p:cNvSpPr txBox="1">
              <a:spLocks noChangeArrowheads="1"/>
            </p:cNvSpPr>
            <p:nvPr/>
          </p:nvSpPr>
          <p:spPr bwMode="auto">
            <a:xfrm>
              <a:off x="5294904" y="6157331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/>
                <a:t>10</a:t>
              </a:r>
            </a:p>
          </p:txBody>
        </p:sp>
        <p:sp>
          <p:nvSpPr>
            <p:cNvPr id="282" name="Line 215"/>
            <p:cNvSpPr>
              <a:spLocks noChangeShapeType="1"/>
            </p:cNvSpPr>
            <p:nvPr/>
          </p:nvSpPr>
          <p:spPr bwMode="auto">
            <a:xfrm flipH="1">
              <a:off x="5826092" y="6091362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Text Box 216"/>
            <p:cNvSpPr txBox="1">
              <a:spLocks noChangeArrowheads="1"/>
            </p:cNvSpPr>
            <p:nvPr/>
          </p:nvSpPr>
          <p:spPr bwMode="auto">
            <a:xfrm>
              <a:off x="6287879" y="5959423"/>
              <a:ext cx="551121" cy="263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100" dirty="0" err="1"/>
                <a:t>regno</a:t>
              </a:r>
              <a:endParaRPr lang="en-US" sz="1100" dirty="0"/>
            </a:p>
          </p:txBody>
        </p:sp>
        <p:grpSp>
          <p:nvGrpSpPr>
            <p:cNvPr id="284" name="Group 217"/>
            <p:cNvGrpSpPr>
              <a:grpSpLocks/>
            </p:cNvGrpSpPr>
            <p:nvPr/>
          </p:nvGrpSpPr>
          <p:grpSpPr bwMode="auto">
            <a:xfrm>
              <a:off x="4928636" y="5299726"/>
              <a:ext cx="284494" cy="395818"/>
              <a:chOff x="2659" y="2400"/>
              <a:chExt cx="207" cy="288"/>
            </a:xfrm>
          </p:grpSpPr>
          <p:sp>
            <p:nvSpPr>
              <p:cNvPr id="299" name="Line 218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Text Box 219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grpSp>
          <p:nvGrpSpPr>
            <p:cNvPr id="285" name="Group 220"/>
            <p:cNvGrpSpPr>
              <a:grpSpLocks/>
            </p:cNvGrpSpPr>
            <p:nvPr/>
          </p:nvGrpSpPr>
          <p:grpSpPr bwMode="auto">
            <a:xfrm>
              <a:off x="4928636" y="5629575"/>
              <a:ext cx="284494" cy="395818"/>
              <a:chOff x="2659" y="2400"/>
              <a:chExt cx="207" cy="288"/>
            </a:xfrm>
          </p:grpSpPr>
          <p:sp>
            <p:nvSpPr>
              <p:cNvPr id="297" name="Line 221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Text Box 222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grpSp>
          <p:nvGrpSpPr>
            <p:cNvPr id="286" name="Group 285"/>
            <p:cNvGrpSpPr>
              <a:grpSpLocks/>
            </p:cNvGrpSpPr>
            <p:nvPr/>
          </p:nvGrpSpPr>
          <p:grpSpPr bwMode="auto">
            <a:xfrm>
              <a:off x="4928636" y="6025392"/>
              <a:ext cx="284494" cy="395818"/>
              <a:chOff x="2659" y="2400"/>
              <a:chExt cx="207" cy="288"/>
            </a:xfrm>
          </p:grpSpPr>
          <p:sp>
            <p:nvSpPr>
              <p:cNvPr id="295" name="Line 224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Text Box 225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grpSp>
          <p:nvGrpSpPr>
            <p:cNvPr id="287" name="Group 226"/>
            <p:cNvGrpSpPr>
              <a:grpSpLocks/>
            </p:cNvGrpSpPr>
            <p:nvPr/>
          </p:nvGrpSpPr>
          <p:grpSpPr bwMode="auto">
            <a:xfrm>
              <a:off x="5852210" y="5827483"/>
              <a:ext cx="284494" cy="395818"/>
              <a:chOff x="2659" y="2400"/>
              <a:chExt cx="207" cy="288"/>
            </a:xfrm>
          </p:grpSpPr>
          <p:sp>
            <p:nvSpPr>
              <p:cNvPr id="293" name="Line 227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Text Box 228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sp>
          <p:nvSpPr>
            <p:cNvPr id="288" name="Line 229"/>
            <p:cNvSpPr>
              <a:spLocks noChangeShapeType="1"/>
            </p:cNvSpPr>
            <p:nvPr/>
          </p:nvSpPr>
          <p:spPr bwMode="auto">
            <a:xfrm flipV="1">
              <a:off x="5943903" y="5261873"/>
              <a:ext cx="131939" cy="2638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Text Box 230"/>
            <p:cNvSpPr txBox="1">
              <a:spLocks noChangeArrowheads="1"/>
            </p:cNvSpPr>
            <p:nvPr/>
          </p:nvSpPr>
          <p:spPr bwMode="auto">
            <a:xfrm>
              <a:off x="5762535" y="5299726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/>
              <a:r>
                <a:rPr lang="en-US" sz="1400" dirty="0"/>
                <a:t>    2</a:t>
              </a:r>
            </a:p>
          </p:txBody>
        </p:sp>
        <p:sp>
          <p:nvSpPr>
            <p:cNvPr id="290" name="Text Box 232"/>
            <p:cNvSpPr txBox="1">
              <a:spLocks noChangeArrowheads="1"/>
            </p:cNvSpPr>
            <p:nvPr/>
          </p:nvSpPr>
          <p:spPr bwMode="auto">
            <a:xfrm>
              <a:off x="5556716" y="5735401"/>
              <a:ext cx="31290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M</a:t>
              </a:r>
            </a:p>
            <a:p>
              <a:pPr eaLnBrk="1" hangingPunct="1"/>
              <a:r>
                <a:rPr lang="en-US" sz="1200" b="1"/>
                <a:t>U</a:t>
              </a:r>
            </a:p>
            <a:p>
              <a:pPr eaLnBrk="1" hangingPunct="1"/>
              <a:r>
                <a:rPr lang="en-US" sz="1200" b="1"/>
                <a:t>X</a:t>
              </a:r>
            </a:p>
          </p:txBody>
        </p:sp>
        <p:sp>
          <p:nvSpPr>
            <p:cNvPr id="291" name="Text Box 233"/>
            <p:cNvSpPr txBox="1">
              <a:spLocks noChangeArrowheads="1"/>
            </p:cNvSpPr>
            <p:nvPr/>
          </p:nvSpPr>
          <p:spPr bwMode="auto">
            <a:xfrm>
              <a:off x="6174380" y="5222223"/>
              <a:ext cx="663819" cy="263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100" dirty="0" err="1"/>
                <a:t>RegSel</a:t>
              </a:r>
              <a:endParaRPr lang="en-US" sz="1100" dirty="0"/>
            </a:p>
          </p:txBody>
        </p:sp>
        <p:cxnSp>
          <p:nvCxnSpPr>
            <p:cNvPr id="292" name="Elbow Connector 291"/>
            <p:cNvCxnSpPr/>
            <p:nvPr/>
          </p:nvCxnSpPr>
          <p:spPr>
            <a:xfrm flipV="1">
              <a:off x="5626809" y="5365696"/>
              <a:ext cx="609700" cy="65972"/>
            </a:xfrm>
            <a:prstGeom prst="bentConnector3">
              <a:avLst>
                <a:gd name="adj1" fmla="val 2346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659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1" name="Line 65"/>
          <p:cNvSpPr>
            <a:spLocks noChangeShapeType="1"/>
          </p:cNvSpPr>
          <p:nvPr/>
        </p:nvSpPr>
        <p:spPr bwMode="auto">
          <a:xfrm flipV="1">
            <a:off x="8202336" y="4073385"/>
            <a:ext cx="1434" cy="513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7" name="Line 119"/>
          <p:cNvSpPr>
            <a:spLocks noChangeShapeType="1"/>
          </p:cNvSpPr>
          <p:nvPr/>
        </p:nvSpPr>
        <p:spPr bwMode="auto">
          <a:xfrm>
            <a:off x="5833959" y="2981722"/>
            <a:ext cx="192224" cy="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3" name="Line 115"/>
          <p:cNvSpPr>
            <a:spLocks noChangeShapeType="1"/>
          </p:cNvSpPr>
          <p:nvPr/>
        </p:nvSpPr>
        <p:spPr bwMode="auto">
          <a:xfrm flipH="1">
            <a:off x="5706289" y="3559830"/>
            <a:ext cx="319895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4" name="Line 116"/>
          <p:cNvSpPr>
            <a:spLocks noChangeShapeType="1"/>
          </p:cNvSpPr>
          <p:nvPr/>
        </p:nvSpPr>
        <p:spPr bwMode="auto">
          <a:xfrm>
            <a:off x="5833960" y="3430724"/>
            <a:ext cx="64553" cy="25677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8" name="Rectangle 120"/>
          <p:cNvSpPr>
            <a:spLocks noChangeArrowheads="1"/>
          </p:cNvSpPr>
          <p:nvPr/>
        </p:nvSpPr>
        <p:spPr bwMode="auto">
          <a:xfrm>
            <a:off x="5337619" y="2911432"/>
            <a:ext cx="48571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WrREG</a:t>
            </a:r>
            <a:endParaRPr lang="en-US"/>
          </a:p>
        </p:txBody>
      </p:sp>
      <p:sp>
        <p:nvSpPr>
          <p:cNvPr id="24578" name="Line 6"/>
          <p:cNvSpPr>
            <a:spLocks noChangeShapeType="1"/>
          </p:cNvSpPr>
          <p:nvPr/>
        </p:nvSpPr>
        <p:spPr bwMode="auto">
          <a:xfrm>
            <a:off x="2431302" y="5229600"/>
            <a:ext cx="7320305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9" name="Line 7"/>
          <p:cNvSpPr>
            <a:spLocks noChangeShapeType="1"/>
          </p:cNvSpPr>
          <p:nvPr/>
        </p:nvSpPr>
        <p:spPr bwMode="auto">
          <a:xfrm>
            <a:off x="2431302" y="1825507"/>
            <a:ext cx="7320305" cy="1434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8"/>
          <p:cNvSpPr>
            <a:spLocks noChangeShapeType="1"/>
          </p:cNvSpPr>
          <p:nvPr/>
        </p:nvSpPr>
        <p:spPr bwMode="auto">
          <a:xfrm flipV="1">
            <a:off x="2431302" y="1825507"/>
            <a:ext cx="1435" cy="3404092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9"/>
          <p:cNvSpPr>
            <a:spLocks noChangeShapeType="1"/>
          </p:cNvSpPr>
          <p:nvPr/>
        </p:nvSpPr>
        <p:spPr bwMode="auto">
          <a:xfrm>
            <a:off x="5577182" y="1696403"/>
            <a:ext cx="64552" cy="25677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5535720" y="1905565"/>
            <a:ext cx="1859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 dirty="0">
                <a:solidFill>
                  <a:srgbClr val="000000"/>
                </a:solidFill>
              </a:rPr>
              <a:t>32</a:t>
            </a:r>
            <a:endParaRPr lang="en-US" dirty="0"/>
          </a:p>
        </p:txBody>
      </p:sp>
      <p:grpSp>
        <p:nvGrpSpPr>
          <p:cNvPr id="24583" name="Group 17"/>
          <p:cNvGrpSpPr>
            <a:grpSpLocks/>
          </p:cNvGrpSpPr>
          <p:nvPr/>
        </p:nvGrpSpPr>
        <p:grpSpPr bwMode="auto">
          <a:xfrm>
            <a:off x="2548932" y="2146838"/>
            <a:ext cx="1074449" cy="338544"/>
            <a:chOff x="450" y="903"/>
            <a:chExt cx="749" cy="236"/>
          </a:xfrm>
        </p:grpSpPr>
        <p:grpSp>
          <p:nvGrpSpPr>
            <p:cNvPr id="24765" name="Group 13"/>
            <p:cNvGrpSpPr>
              <a:grpSpLocks/>
            </p:cNvGrpSpPr>
            <p:nvPr/>
          </p:nvGrpSpPr>
          <p:grpSpPr bwMode="auto">
            <a:xfrm>
              <a:off x="840" y="903"/>
              <a:ext cx="359" cy="224"/>
              <a:chOff x="840" y="903"/>
              <a:chExt cx="359" cy="224"/>
            </a:xfrm>
          </p:grpSpPr>
          <p:sp>
            <p:nvSpPr>
              <p:cNvPr id="24769" name="Rectangle 11"/>
              <p:cNvSpPr>
                <a:spLocks noChangeArrowheads="1"/>
              </p:cNvSpPr>
              <p:nvPr/>
            </p:nvSpPr>
            <p:spPr bwMode="auto">
              <a:xfrm>
                <a:off x="840" y="903"/>
                <a:ext cx="359" cy="2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70" name="Rectangle 12"/>
              <p:cNvSpPr>
                <a:spLocks noChangeArrowheads="1"/>
              </p:cNvSpPr>
              <p:nvPr/>
            </p:nvSpPr>
            <p:spPr bwMode="auto">
              <a:xfrm>
                <a:off x="840" y="903"/>
                <a:ext cx="359" cy="224"/>
              </a:xfrm>
              <a:prstGeom prst="rect">
                <a:avLst/>
              </a:pr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66" name="Rectangle 14"/>
            <p:cNvSpPr>
              <a:spLocks noChangeArrowheads="1"/>
            </p:cNvSpPr>
            <p:nvPr/>
          </p:nvSpPr>
          <p:spPr bwMode="auto">
            <a:xfrm>
              <a:off x="915" y="935"/>
              <a:ext cx="23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0000"/>
                  </a:solidFill>
                </a:rPr>
                <a:t>PC</a:t>
              </a:r>
              <a:endParaRPr lang="en-US" dirty="0"/>
            </a:p>
          </p:txBody>
        </p:sp>
        <p:sp>
          <p:nvSpPr>
            <p:cNvPr id="24767" name="Line 15"/>
            <p:cNvSpPr>
              <a:spLocks noChangeShapeType="1"/>
            </p:cNvSpPr>
            <p:nvPr/>
          </p:nvSpPr>
          <p:spPr bwMode="auto">
            <a:xfrm>
              <a:off x="706" y="992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8" name="Rectangle 16"/>
            <p:cNvSpPr>
              <a:spLocks noChangeArrowheads="1"/>
            </p:cNvSpPr>
            <p:nvPr/>
          </p:nvSpPr>
          <p:spPr bwMode="auto">
            <a:xfrm>
              <a:off x="450" y="942"/>
              <a:ext cx="247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LdPC</a:t>
              </a:r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200054" y="2146839"/>
            <a:ext cx="514989" cy="321331"/>
            <a:chOff x="1601" y="903"/>
            <a:chExt cx="359" cy="224"/>
          </a:xfrm>
        </p:grpSpPr>
        <p:sp>
          <p:nvSpPr>
            <p:cNvPr id="24763" name="Rectangle 18"/>
            <p:cNvSpPr>
              <a:spLocks noChangeArrowheads="1"/>
            </p:cNvSpPr>
            <p:nvPr/>
          </p:nvSpPr>
          <p:spPr bwMode="auto">
            <a:xfrm>
              <a:off x="1601" y="903"/>
              <a:ext cx="359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4" name="Rectangle 19"/>
            <p:cNvSpPr>
              <a:spLocks noChangeArrowheads="1"/>
            </p:cNvSpPr>
            <p:nvPr/>
          </p:nvSpPr>
          <p:spPr bwMode="auto">
            <a:xfrm>
              <a:off x="1601" y="903"/>
              <a:ext cx="359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8" name="Rectangle 21"/>
          <p:cNvSpPr>
            <a:spLocks noChangeArrowheads="1"/>
          </p:cNvSpPr>
          <p:nvPr/>
        </p:nvSpPr>
        <p:spPr bwMode="auto">
          <a:xfrm>
            <a:off x="4359145" y="2169651"/>
            <a:ext cx="17633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 dirty="0">
                <a:solidFill>
                  <a:srgbClr val="000000"/>
                </a:solidFill>
              </a:rPr>
              <a:t>A</a:t>
            </a:r>
            <a:endParaRPr lang="en-US" dirty="0"/>
          </a:p>
        </p:txBody>
      </p:sp>
      <p:sp>
        <p:nvSpPr>
          <p:cNvPr id="19469" name="Line 22"/>
          <p:cNvSpPr>
            <a:spLocks noChangeShapeType="1"/>
          </p:cNvSpPr>
          <p:nvPr/>
        </p:nvSpPr>
        <p:spPr bwMode="auto">
          <a:xfrm>
            <a:off x="4007828" y="2274510"/>
            <a:ext cx="192224" cy="143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Rectangle 23"/>
          <p:cNvSpPr>
            <a:spLocks noChangeArrowheads="1"/>
          </p:cNvSpPr>
          <p:nvPr/>
        </p:nvSpPr>
        <p:spPr bwMode="auto">
          <a:xfrm>
            <a:off x="3730968" y="2202784"/>
            <a:ext cx="2516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LdA</a:t>
            </a:r>
            <a:endParaRPr 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4842714" y="2146839"/>
            <a:ext cx="513554" cy="321331"/>
            <a:chOff x="2049" y="903"/>
            <a:chExt cx="358" cy="224"/>
          </a:xfrm>
        </p:grpSpPr>
        <p:sp>
          <p:nvSpPr>
            <p:cNvPr id="24761" name="Rectangle 24"/>
            <p:cNvSpPr>
              <a:spLocks noChangeArrowheads="1"/>
            </p:cNvSpPr>
            <p:nvPr/>
          </p:nvSpPr>
          <p:spPr bwMode="auto">
            <a:xfrm>
              <a:off x="2049" y="903"/>
              <a:ext cx="35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2" name="Rectangle 25"/>
            <p:cNvSpPr>
              <a:spLocks noChangeArrowheads="1"/>
            </p:cNvSpPr>
            <p:nvPr/>
          </p:nvSpPr>
          <p:spPr bwMode="auto">
            <a:xfrm>
              <a:off x="2049" y="903"/>
              <a:ext cx="358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2" name="Rectangle 27"/>
          <p:cNvSpPr>
            <a:spLocks noChangeArrowheads="1"/>
          </p:cNvSpPr>
          <p:nvPr/>
        </p:nvSpPr>
        <p:spPr bwMode="auto">
          <a:xfrm>
            <a:off x="5001805" y="2169651"/>
            <a:ext cx="17633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19473" name="Line 28"/>
          <p:cNvSpPr>
            <a:spLocks noChangeShapeType="1"/>
          </p:cNvSpPr>
          <p:nvPr/>
        </p:nvSpPr>
        <p:spPr bwMode="auto">
          <a:xfrm>
            <a:off x="5356267" y="2274510"/>
            <a:ext cx="193658" cy="143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Rectangle 29"/>
          <p:cNvSpPr>
            <a:spLocks noChangeArrowheads="1"/>
          </p:cNvSpPr>
          <p:nvPr/>
        </p:nvSpPr>
        <p:spPr bwMode="auto">
          <a:xfrm>
            <a:off x="5631694" y="2202784"/>
            <a:ext cx="2516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LdB</a:t>
            </a:r>
            <a:endParaRPr lang="en-US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7069075" y="2146838"/>
            <a:ext cx="1183471" cy="321330"/>
            <a:chOff x="3601" y="903"/>
            <a:chExt cx="825" cy="224"/>
          </a:xfrm>
        </p:grpSpPr>
        <p:grpSp>
          <p:nvGrpSpPr>
            <p:cNvPr id="24755" name="Group 32"/>
            <p:cNvGrpSpPr>
              <a:grpSpLocks/>
            </p:cNvGrpSpPr>
            <p:nvPr/>
          </p:nvGrpSpPr>
          <p:grpSpPr bwMode="auto">
            <a:xfrm>
              <a:off x="4068" y="903"/>
              <a:ext cx="358" cy="224"/>
              <a:chOff x="4068" y="903"/>
              <a:chExt cx="358" cy="224"/>
            </a:xfrm>
          </p:grpSpPr>
          <p:sp>
            <p:nvSpPr>
              <p:cNvPr id="24759" name="Rectangle 30"/>
              <p:cNvSpPr>
                <a:spLocks noChangeArrowheads="1"/>
              </p:cNvSpPr>
              <p:nvPr/>
            </p:nvSpPr>
            <p:spPr bwMode="auto">
              <a:xfrm>
                <a:off x="4068" y="903"/>
                <a:ext cx="358" cy="2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60" name="Rectangle 31"/>
              <p:cNvSpPr>
                <a:spLocks noChangeArrowheads="1"/>
              </p:cNvSpPr>
              <p:nvPr/>
            </p:nvSpPr>
            <p:spPr bwMode="auto">
              <a:xfrm>
                <a:off x="4068" y="903"/>
                <a:ext cx="358" cy="224"/>
              </a:xfrm>
              <a:prstGeom prst="rect">
                <a:avLst/>
              </a:pr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56" name="Rectangle 33"/>
            <p:cNvSpPr>
              <a:spLocks noChangeArrowheads="1"/>
            </p:cNvSpPr>
            <p:nvPr/>
          </p:nvSpPr>
          <p:spPr bwMode="auto">
            <a:xfrm>
              <a:off x="4080" y="923"/>
              <a:ext cx="34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dirty="0">
                  <a:solidFill>
                    <a:srgbClr val="000000"/>
                  </a:solidFill>
                </a:rPr>
                <a:t>MAR</a:t>
              </a:r>
              <a:endParaRPr lang="en-US" dirty="0"/>
            </a:p>
          </p:txBody>
        </p:sp>
        <p:sp>
          <p:nvSpPr>
            <p:cNvPr id="24757" name="Line 34"/>
            <p:cNvSpPr>
              <a:spLocks noChangeShapeType="1"/>
            </p:cNvSpPr>
            <p:nvPr/>
          </p:nvSpPr>
          <p:spPr bwMode="auto">
            <a:xfrm>
              <a:off x="3934" y="992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8" name="Rectangle 35"/>
            <p:cNvSpPr>
              <a:spLocks noChangeArrowheads="1"/>
            </p:cNvSpPr>
            <p:nvPr/>
          </p:nvSpPr>
          <p:spPr bwMode="auto">
            <a:xfrm>
              <a:off x="3601" y="942"/>
              <a:ext cx="329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LdMAR</a:t>
              </a:r>
              <a:endParaRPr lang="en-US"/>
            </a:p>
          </p:txBody>
        </p:sp>
      </p:grpSp>
      <p:grpSp>
        <p:nvGrpSpPr>
          <p:cNvPr id="24593" name="Group 39"/>
          <p:cNvGrpSpPr>
            <a:grpSpLocks/>
          </p:cNvGrpSpPr>
          <p:nvPr/>
        </p:nvGrpSpPr>
        <p:grpSpPr bwMode="auto">
          <a:xfrm>
            <a:off x="7648606" y="2776520"/>
            <a:ext cx="1045973" cy="1494725"/>
            <a:chOff x="4083" y="1350"/>
            <a:chExt cx="627" cy="896"/>
          </a:xfrm>
        </p:grpSpPr>
        <p:sp>
          <p:nvSpPr>
            <p:cNvPr id="24753" name="Rectangle 37"/>
            <p:cNvSpPr>
              <a:spLocks noChangeArrowheads="1"/>
            </p:cNvSpPr>
            <p:nvPr/>
          </p:nvSpPr>
          <p:spPr bwMode="auto">
            <a:xfrm>
              <a:off x="4083" y="1350"/>
              <a:ext cx="627" cy="8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4" name="Rectangle 38"/>
            <p:cNvSpPr>
              <a:spLocks noChangeArrowheads="1"/>
            </p:cNvSpPr>
            <p:nvPr/>
          </p:nvSpPr>
          <p:spPr bwMode="auto">
            <a:xfrm>
              <a:off x="4083" y="1350"/>
              <a:ext cx="627" cy="896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94" name="Rectangle 40"/>
          <p:cNvSpPr>
            <a:spLocks noChangeArrowheads="1"/>
          </p:cNvSpPr>
          <p:nvPr/>
        </p:nvSpPr>
        <p:spPr bwMode="auto">
          <a:xfrm>
            <a:off x="7804769" y="3092178"/>
            <a:ext cx="8495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</a:rPr>
              <a:t>memory</a:t>
            </a:r>
            <a:endParaRPr lang="en-US" dirty="0"/>
          </a:p>
        </p:txBody>
      </p:sp>
      <p:sp>
        <p:nvSpPr>
          <p:cNvPr id="24595" name="Rectangle 41"/>
          <p:cNvSpPr>
            <a:spLocks noChangeArrowheads="1"/>
          </p:cNvSpPr>
          <p:nvPr/>
        </p:nvSpPr>
        <p:spPr bwMode="auto">
          <a:xfrm>
            <a:off x="7908055" y="3323136"/>
            <a:ext cx="4648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2</a:t>
            </a:r>
            <a:r>
              <a:rPr lang="en-US" sz="1700" b="1" baseline="30000">
                <a:solidFill>
                  <a:srgbClr val="000000"/>
                </a:solidFill>
              </a:rPr>
              <a:t>32</a:t>
            </a:r>
            <a:r>
              <a:rPr lang="en-US" sz="1700" b="1">
                <a:solidFill>
                  <a:srgbClr val="000000"/>
                </a:solidFill>
              </a:rPr>
              <a:t> x</a:t>
            </a:r>
            <a:endParaRPr lang="en-US"/>
          </a:p>
        </p:txBody>
      </p:sp>
      <p:sp>
        <p:nvSpPr>
          <p:cNvPr id="24596" name="Rectangle 42"/>
          <p:cNvSpPr>
            <a:spLocks noChangeArrowheads="1"/>
          </p:cNvSpPr>
          <p:nvPr/>
        </p:nvSpPr>
        <p:spPr bwMode="auto">
          <a:xfrm>
            <a:off x="7872193" y="3554091"/>
            <a:ext cx="6924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32 bits</a:t>
            </a:r>
            <a:endParaRPr lang="en-US"/>
          </a:p>
        </p:txBody>
      </p:sp>
      <p:sp>
        <p:nvSpPr>
          <p:cNvPr id="24597" name="Line 43"/>
          <p:cNvSpPr>
            <a:spLocks noChangeShapeType="1"/>
          </p:cNvSpPr>
          <p:nvPr/>
        </p:nvSpPr>
        <p:spPr bwMode="auto">
          <a:xfrm>
            <a:off x="7990028" y="2468169"/>
            <a:ext cx="1434" cy="31989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98" name="Group 50"/>
          <p:cNvGrpSpPr>
            <a:grpSpLocks/>
          </p:cNvGrpSpPr>
          <p:nvPr/>
        </p:nvGrpSpPr>
        <p:grpSpPr bwMode="auto">
          <a:xfrm>
            <a:off x="7393272" y="4586939"/>
            <a:ext cx="969729" cy="642660"/>
            <a:chOff x="3827" y="2604"/>
            <a:chExt cx="676" cy="448"/>
          </a:xfrm>
        </p:grpSpPr>
        <p:grpSp>
          <p:nvGrpSpPr>
            <p:cNvPr id="24747" name="Group 46"/>
            <p:cNvGrpSpPr>
              <a:grpSpLocks/>
            </p:cNvGrpSpPr>
            <p:nvPr/>
          </p:nvGrpSpPr>
          <p:grpSpPr bwMode="auto">
            <a:xfrm>
              <a:off x="4279" y="2604"/>
              <a:ext cx="224" cy="224"/>
              <a:chOff x="4279" y="2604"/>
              <a:chExt cx="224" cy="224"/>
            </a:xfrm>
          </p:grpSpPr>
          <p:sp>
            <p:nvSpPr>
              <p:cNvPr id="24751" name="Freeform 44"/>
              <p:cNvSpPr>
                <a:spLocks/>
              </p:cNvSpPr>
              <p:nvPr/>
            </p:nvSpPr>
            <p:spPr bwMode="auto">
              <a:xfrm>
                <a:off x="4279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2" name="Freeform 45"/>
              <p:cNvSpPr>
                <a:spLocks/>
              </p:cNvSpPr>
              <p:nvPr/>
            </p:nvSpPr>
            <p:spPr bwMode="auto">
              <a:xfrm>
                <a:off x="4279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48" name="Line 47"/>
            <p:cNvSpPr>
              <a:spLocks noChangeShapeType="1"/>
            </p:cNvSpPr>
            <p:nvPr/>
          </p:nvSpPr>
          <p:spPr bwMode="auto">
            <a:xfrm>
              <a:off x="4173" y="269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9" name="Rectangle 48"/>
            <p:cNvSpPr>
              <a:spLocks noChangeArrowheads="1"/>
            </p:cNvSpPr>
            <p:nvPr/>
          </p:nvSpPr>
          <p:spPr bwMode="auto">
            <a:xfrm>
              <a:off x="3827" y="2643"/>
              <a:ext cx="33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DrMEM</a:t>
              </a:r>
              <a:endParaRPr lang="en-US"/>
            </a:p>
          </p:txBody>
        </p:sp>
        <p:sp>
          <p:nvSpPr>
            <p:cNvPr id="24750" name="Line 49"/>
            <p:cNvSpPr>
              <a:spLocks noChangeShapeType="1"/>
            </p:cNvSpPr>
            <p:nvPr/>
          </p:nvSpPr>
          <p:spPr bwMode="auto">
            <a:xfrm>
              <a:off x="4391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99" name="Group 57"/>
          <p:cNvGrpSpPr>
            <a:grpSpLocks/>
          </p:cNvGrpSpPr>
          <p:nvPr/>
        </p:nvGrpSpPr>
        <p:grpSpPr bwMode="auto">
          <a:xfrm>
            <a:off x="3976270" y="4586939"/>
            <a:ext cx="918087" cy="642660"/>
            <a:chOff x="1445" y="2604"/>
            <a:chExt cx="640" cy="448"/>
          </a:xfrm>
        </p:grpSpPr>
        <p:grpSp>
          <p:nvGrpSpPr>
            <p:cNvPr id="24741" name="Group 53"/>
            <p:cNvGrpSpPr>
              <a:grpSpLocks/>
            </p:cNvGrpSpPr>
            <p:nvPr/>
          </p:nvGrpSpPr>
          <p:grpSpPr bwMode="auto">
            <a:xfrm>
              <a:off x="1862" y="2604"/>
              <a:ext cx="223" cy="224"/>
              <a:chOff x="1862" y="2604"/>
              <a:chExt cx="223" cy="224"/>
            </a:xfrm>
          </p:grpSpPr>
          <p:sp>
            <p:nvSpPr>
              <p:cNvPr id="24745" name="Freeform 51"/>
              <p:cNvSpPr>
                <a:spLocks/>
              </p:cNvSpPr>
              <p:nvPr/>
            </p:nvSpPr>
            <p:spPr bwMode="auto">
              <a:xfrm>
                <a:off x="1862" y="2604"/>
                <a:ext cx="223" cy="224"/>
              </a:xfrm>
              <a:custGeom>
                <a:avLst/>
                <a:gdLst>
                  <a:gd name="T0" fmla="*/ 0 w 223"/>
                  <a:gd name="T1" fmla="*/ 0 h 224"/>
                  <a:gd name="T2" fmla="*/ 223 w 223"/>
                  <a:gd name="T3" fmla="*/ 0 h 224"/>
                  <a:gd name="T4" fmla="*/ 111 w 223"/>
                  <a:gd name="T5" fmla="*/ 224 h 224"/>
                  <a:gd name="T6" fmla="*/ 0 w 223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3"/>
                  <a:gd name="T13" fmla="*/ 0 h 224"/>
                  <a:gd name="T14" fmla="*/ 223 w 223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3" h="224">
                    <a:moveTo>
                      <a:pt x="0" y="0"/>
                    </a:moveTo>
                    <a:lnTo>
                      <a:pt x="223" y="0"/>
                    </a:lnTo>
                    <a:lnTo>
                      <a:pt x="111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6" name="Freeform 52"/>
              <p:cNvSpPr>
                <a:spLocks/>
              </p:cNvSpPr>
              <p:nvPr/>
            </p:nvSpPr>
            <p:spPr bwMode="auto">
              <a:xfrm>
                <a:off x="1862" y="2604"/>
                <a:ext cx="223" cy="224"/>
              </a:xfrm>
              <a:custGeom>
                <a:avLst/>
                <a:gdLst>
                  <a:gd name="T0" fmla="*/ 0 w 223"/>
                  <a:gd name="T1" fmla="*/ 0 h 224"/>
                  <a:gd name="T2" fmla="*/ 223 w 223"/>
                  <a:gd name="T3" fmla="*/ 0 h 224"/>
                  <a:gd name="T4" fmla="*/ 111 w 223"/>
                  <a:gd name="T5" fmla="*/ 224 h 224"/>
                  <a:gd name="T6" fmla="*/ 0 w 223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3"/>
                  <a:gd name="T13" fmla="*/ 0 h 224"/>
                  <a:gd name="T14" fmla="*/ 223 w 223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3" h="224">
                    <a:moveTo>
                      <a:pt x="0" y="0"/>
                    </a:moveTo>
                    <a:lnTo>
                      <a:pt x="223" y="0"/>
                    </a:lnTo>
                    <a:lnTo>
                      <a:pt x="111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42" name="Line 54"/>
            <p:cNvSpPr>
              <a:spLocks noChangeShapeType="1"/>
            </p:cNvSpPr>
            <p:nvPr/>
          </p:nvSpPr>
          <p:spPr bwMode="auto">
            <a:xfrm>
              <a:off x="1755" y="2693"/>
              <a:ext cx="13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3" name="Rectangle 55"/>
            <p:cNvSpPr>
              <a:spLocks noChangeArrowheads="1"/>
            </p:cNvSpPr>
            <p:nvPr/>
          </p:nvSpPr>
          <p:spPr bwMode="auto">
            <a:xfrm>
              <a:off x="1445" y="2643"/>
              <a:ext cx="29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DrALU</a:t>
              </a:r>
              <a:endParaRPr lang="en-US"/>
            </a:p>
          </p:txBody>
        </p:sp>
        <p:sp>
          <p:nvSpPr>
            <p:cNvPr id="24744" name="Line 56"/>
            <p:cNvSpPr>
              <a:spLocks noChangeShapeType="1"/>
            </p:cNvSpPr>
            <p:nvPr/>
          </p:nvSpPr>
          <p:spPr bwMode="auto">
            <a:xfrm>
              <a:off x="1973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0" name="Group 64"/>
          <p:cNvGrpSpPr>
            <a:grpSpLocks/>
          </p:cNvGrpSpPr>
          <p:nvPr/>
        </p:nvGrpSpPr>
        <p:grpSpPr bwMode="auto">
          <a:xfrm>
            <a:off x="2630700" y="4586939"/>
            <a:ext cx="899437" cy="642660"/>
            <a:chOff x="507" y="2604"/>
            <a:chExt cx="627" cy="448"/>
          </a:xfrm>
        </p:grpSpPr>
        <p:grpSp>
          <p:nvGrpSpPr>
            <p:cNvPr id="24735" name="Group 60"/>
            <p:cNvGrpSpPr>
              <a:grpSpLocks/>
            </p:cNvGrpSpPr>
            <p:nvPr/>
          </p:nvGrpSpPr>
          <p:grpSpPr bwMode="auto">
            <a:xfrm>
              <a:off x="910" y="2604"/>
              <a:ext cx="224" cy="224"/>
              <a:chOff x="910" y="2604"/>
              <a:chExt cx="224" cy="224"/>
            </a:xfrm>
          </p:grpSpPr>
          <p:sp>
            <p:nvSpPr>
              <p:cNvPr id="24739" name="Freeform 58"/>
              <p:cNvSpPr>
                <a:spLocks/>
              </p:cNvSpPr>
              <p:nvPr/>
            </p:nvSpPr>
            <p:spPr bwMode="auto">
              <a:xfrm>
                <a:off x="910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0" name="Freeform 59"/>
              <p:cNvSpPr>
                <a:spLocks/>
              </p:cNvSpPr>
              <p:nvPr/>
            </p:nvSpPr>
            <p:spPr bwMode="auto">
              <a:xfrm>
                <a:off x="910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36" name="Line 61"/>
            <p:cNvSpPr>
              <a:spLocks noChangeShapeType="1"/>
            </p:cNvSpPr>
            <p:nvPr/>
          </p:nvSpPr>
          <p:spPr bwMode="auto">
            <a:xfrm>
              <a:off x="770" y="2693"/>
              <a:ext cx="13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7" name="Rectangle 62"/>
            <p:cNvSpPr>
              <a:spLocks noChangeArrowheads="1"/>
            </p:cNvSpPr>
            <p:nvPr/>
          </p:nvSpPr>
          <p:spPr bwMode="auto">
            <a:xfrm>
              <a:off x="507" y="2643"/>
              <a:ext cx="24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DrPC</a:t>
              </a:r>
              <a:endParaRPr lang="en-US"/>
            </a:p>
          </p:txBody>
        </p:sp>
        <p:sp>
          <p:nvSpPr>
            <p:cNvPr id="24738" name="Line 63"/>
            <p:cNvSpPr>
              <a:spLocks noChangeShapeType="1"/>
            </p:cNvSpPr>
            <p:nvPr/>
          </p:nvSpPr>
          <p:spPr bwMode="auto">
            <a:xfrm>
              <a:off x="1022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02" name="Line 66"/>
          <p:cNvSpPr>
            <a:spLocks noChangeShapeType="1"/>
          </p:cNvSpPr>
          <p:nvPr/>
        </p:nvSpPr>
        <p:spPr bwMode="auto">
          <a:xfrm>
            <a:off x="4164190" y="3109394"/>
            <a:ext cx="192224" cy="96399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Line 67"/>
          <p:cNvSpPr>
            <a:spLocks noChangeShapeType="1"/>
          </p:cNvSpPr>
          <p:nvPr/>
        </p:nvSpPr>
        <p:spPr bwMode="auto">
          <a:xfrm flipH="1">
            <a:off x="5128180" y="3109394"/>
            <a:ext cx="192224" cy="96399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68"/>
          <p:cNvSpPr>
            <a:spLocks noChangeShapeType="1"/>
          </p:cNvSpPr>
          <p:nvPr/>
        </p:nvSpPr>
        <p:spPr bwMode="auto">
          <a:xfrm flipH="1">
            <a:off x="4742297" y="3109393"/>
            <a:ext cx="64552" cy="25677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Line 69"/>
          <p:cNvSpPr>
            <a:spLocks noChangeShapeType="1"/>
          </p:cNvSpPr>
          <p:nvPr/>
        </p:nvSpPr>
        <p:spPr bwMode="auto">
          <a:xfrm>
            <a:off x="4677745" y="3109393"/>
            <a:ext cx="64553" cy="25677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Line 70"/>
          <p:cNvSpPr>
            <a:spLocks noChangeShapeType="1"/>
          </p:cNvSpPr>
          <p:nvPr/>
        </p:nvSpPr>
        <p:spPr bwMode="auto">
          <a:xfrm>
            <a:off x="4356414" y="4038750"/>
            <a:ext cx="771766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Line 71"/>
          <p:cNvSpPr>
            <a:spLocks noChangeShapeType="1"/>
          </p:cNvSpPr>
          <p:nvPr/>
        </p:nvSpPr>
        <p:spPr bwMode="auto">
          <a:xfrm>
            <a:off x="4164190" y="3109394"/>
            <a:ext cx="513554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Line 72"/>
          <p:cNvSpPr>
            <a:spLocks noChangeShapeType="1"/>
          </p:cNvSpPr>
          <p:nvPr/>
        </p:nvSpPr>
        <p:spPr bwMode="auto">
          <a:xfrm>
            <a:off x="4806851" y="3109394"/>
            <a:ext cx="513554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Rectangle 73"/>
          <p:cNvSpPr>
            <a:spLocks noChangeArrowheads="1"/>
          </p:cNvSpPr>
          <p:nvPr/>
        </p:nvSpPr>
        <p:spPr bwMode="auto">
          <a:xfrm>
            <a:off x="4501301" y="3314321"/>
            <a:ext cx="51937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</a:rPr>
              <a:t>ALU:</a:t>
            </a:r>
            <a:endParaRPr lang="en-US" dirty="0"/>
          </a:p>
        </p:txBody>
      </p:sp>
      <p:sp>
        <p:nvSpPr>
          <p:cNvPr id="24610" name="Rectangle 74"/>
          <p:cNvSpPr>
            <a:spLocks noChangeArrowheads="1"/>
          </p:cNvSpPr>
          <p:nvPr/>
        </p:nvSpPr>
        <p:spPr bwMode="auto">
          <a:xfrm>
            <a:off x="4501301" y="3539541"/>
            <a:ext cx="4360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00: ADD</a:t>
            </a:r>
            <a:endParaRPr lang="en-US"/>
          </a:p>
        </p:txBody>
      </p:sp>
      <p:sp>
        <p:nvSpPr>
          <p:cNvPr id="24611" name="Rectangle 75"/>
          <p:cNvSpPr>
            <a:spLocks noChangeArrowheads="1"/>
          </p:cNvSpPr>
          <p:nvPr/>
        </p:nvSpPr>
        <p:spPr bwMode="auto">
          <a:xfrm>
            <a:off x="4501301" y="3652867"/>
            <a:ext cx="51937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01: NAND</a:t>
            </a:r>
            <a:endParaRPr lang="en-US"/>
          </a:p>
        </p:txBody>
      </p:sp>
      <p:sp>
        <p:nvSpPr>
          <p:cNvPr id="24612" name="Rectangle 76"/>
          <p:cNvSpPr>
            <a:spLocks noChangeArrowheads="1"/>
          </p:cNvSpPr>
          <p:nvPr/>
        </p:nvSpPr>
        <p:spPr bwMode="auto">
          <a:xfrm>
            <a:off x="4501301" y="3766192"/>
            <a:ext cx="3013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10: A </a:t>
            </a:r>
            <a:endParaRPr lang="en-US" dirty="0"/>
          </a:p>
        </p:txBody>
      </p:sp>
      <p:sp>
        <p:nvSpPr>
          <p:cNvPr id="24613" name="Rectangle 77"/>
          <p:cNvSpPr>
            <a:spLocks noChangeArrowheads="1"/>
          </p:cNvSpPr>
          <p:nvPr/>
        </p:nvSpPr>
        <p:spPr bwMode="auto">
          <a:xfrm>
            <a:off x="4778160" y="3766192"/>
            <a:ext cx="3847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-</a:t>
            </a:r>
            <a:endParaRPr lang="en-US"/>
          </a:p>
        </p:txBody>
      </p:sp>
      <p:sp>
        <p:nvSpPr>
          <p:cNvPr id="24614" name="Rectangle 78"/>
          <p:cNvSpPr>
            <a:spLocks noChangeArrowheads="1"/>
          </p:cNvSpPr>
          <p:nvPr/>
        </p:nvSpPr>
        <p:spPr bwMode="auto">
          <a:xfrm>
            <a:off x="4845582" y="3766192"/>
            <a:ext cx="7694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24615" name="Rectangle 79"/>
          <p:cNvSpPr>
            <a:spLocks noChangeArrowheads="1"/>
          </p:cNvSpPr>
          <p:nvPr/>
        </p:nvSpPr>
        <p:spPr bwMode="auto">
          <a:xfrm>
            <a:off x="4501301" y="3883823"/>
            <a:ext cx="46487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11: A + 1</a:t>
            </a:r>
            <a:endParaRPr lang="en-US"/>
          </a:p>
        </p:txBody>
      </p:sp>
      <p:sp>
        <p:nvSpPr>
          <p:cNvPr id="24616" name="Line 80"/>
          <p:cNvSpPr>
            <a:spLocks noChangeShapeType="1"/>
          </p:cNvSpPr>
          <p:nvPr/>
        </p:nvSpPr>
        <p:spPr bwMode="auto">
          <a:xfrm>
            <a:off x="3907413" y="3430725"/>
            <a:ext cx="321330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7" name="Rectangle 81"/>
          <p:cNvSpPr>
            <a:spLocks noChangeArrowheads="1"/>
          </p:cNvSpPr>
          <p:nvPr/>
        </p:nvSpPr>
        <p:spPr bwMode="auto">
          <a:xfrm>
            <a:off x="3601862" y="3358999"/>
            <a:ext cx="26609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func</a:t>
            </a:r>
            <a:endParaRPr lang="en-US"/>
          </a:p>
        </p:txBody>
      </p:sp>
      <p:sp>
        <p:nvSpPr>
          <p:cNvPr id="24618" name="Line 82"/>
          <p:cNvSpPr>
            <a:spLocks noChangeShapeType="1"/>
          </p:cNvSpPr>
          <p:nvPr/>
        </p:nvSpPr>
        <p:spPr bwMode="auto">
          <a:xfrm>
            <a:off x="4036520" y="3303053"/>
            <a:ext cx="63119" cy="25677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9" name="Rectangle 83"/>
          <p:cNvSpPr>
            <a:spLocks noChangeArrowheads="1"/>
          </p:cNvSpPr>
          <p:nvPr/>
        </p:nvSpPr>
        <p:spPr bwMode="auto">
          <a:xfrm>
            <a:off x="3987746" y="3096484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24620" name="Line 84"/>
          <p:cNvSpPr>
            <a:spLocks noChangeShapeType="1"/>
          </p:cNvSpPr>
          <p:nvPr/>
        </p:nvSpPr>
        <p:spPr bwMode="auto">
          <a:xfrm flipV="1">
            <a:off x="4733691" y="4073385"/>
            <a:ext cx="1434" cy="513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1" name="Line 85"/>
          <p:cNvSpPr>
            <a:spLocks noChangeShapeType="1"/>
          </p:cNvSpPr>
          <p:nvPr/>
        </p:nvSpPr>
        <p:spPr bwMode="auto">
          <a:xfrm flipV="1">
            <a:off x="3369472" y="1825508"/>
            <a:ext cx="1435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2" name="Line 86"/>
          <p:cNvSpPr>
            <a:spLocks noChangeShapeType="1"/>
          </p:cNvSpPr>
          <p:nvPr/>
        </p:nvSpPr>
        <p:spPr bwMode="auto">
          <a:xfrm flipV="1">
            <a:off x="6456538" y="1825508"/>
            <a:ext cx="1435" cy="962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3" name="Line 87"/>
          <p:cNvSpPr>
            <a:spLocks noChangeShapeType="1"/>
          </p:cNvSpPr>
          <p:nvPr/>
        </p:nvSpPr>
        <p:spPr bwMode="auto">
          <a:xfrm>
            <a:off x="7568282" y="3044840"/>
            <a:ext cx="192224" cy="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4" name="Rectangle 88"/>
          <p:cNvSpPr>
            <a:spLocks noChangeArrowheads="1"/>
          </p:cNvSpPr>
          <p:nvPr/>
        </p:nvSpPr>
        <p:spPr bwMode="auto">
          <a:xfrm>
            <a:off x="7028907" y="2973116"/>
            <a:ext cx="50815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WrMEM</a:t>
            </a:r>
            <a:endParaRPr lang="en-US"/>
          </a:p>
        </p:txBody>
      </p:sp>
      <p:sp>
        <p:nvSpPr>
          <p:cNvPr id="24625" name="Line 89"/>
          <p:cNvSpPr>
            <a:spLocks noChangeShapeType="1"/>
          </p:cNvSpPr>
          <p:nvPr/>
        </p:nvSpPr>
        <p:spPr bwMode="auto">
          <a:xfrm flipV="1">
            <a:off x="4420968" y="2468168"/>
            <a:ext cx="1434" cy="641226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6" name="Line 90"/>
          <p:cNvSpPr>
            <a:spLocks noChangeShapeType="1"/>
          </p:cNvSpPr>
          <p:nvPr/>
        </p:nvSpPr>
        <p:spPr bwMode="auto">
          <a:xfrm flipV="1">
            <a:off x="5063628" y="2468168"/>
            <a:ext cx="1434" cy="641226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7" name="Line 91"/>
          <p:cNvSpPr>
            <a:spLocks noChangeShapeType="1"/>
          </p:cNvSpPr>
          <p:nvPr/>
        </p:nvSpPr>
        <p:spPr bwMode="auto">
          <a:xfrm flipV="1">
            <a:off x="3369472" y="2468168"/>
            <a:ext cx="1435" cy="211877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1" name="Line 92"/>
          <p:cNvSpPr>
            <a:spLocks noChangeShapeType="1"/>
          </p:cNvSpPr>
          <p:nvPr/>
        </p:nvSpPr>
        <p:spPr bwMode="auto">
          <a:xfrm flipV="1">
            <a:off x="4420968" y="1825508"/>
            <a:ext cx="1434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2" name="Line 93"/>
          <p:cNvSpPr>
            <a:spLocks noChangeShapeType="1"/>
          </p:cNvSpPr>
          <p:nvPr/>
        </p:nvSpPr>
        <p:spPr bwMode="auto">
          <a:xfrm flipV="1">
            <a:off x="5063628" y="1825508"/>
            <a:ext cx="1434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3" name="Line 94"/>
          <p:cNvSpPr>
            <a:spLocks noChangeShapeType="1"/>
          </p:cNvSpPr>
          <p:nvPr/>
        </p:nvSpPr>
        <p:spPr bwMode="auto">
          <a:xfrm flipV="1">
            <a:off x="8017284" y="1825508"/>
            <a:ext cx="1435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1" name="Line 95"/>
          <p:cNvSpPr>
            <a:spLocks noChangeShapeType="1"/>
          </p:cNvSpPr>
          <p:nvPr/>
        </p:nvSpPr>
        <p:spPr bwMode="auto">
          <a:xfrm flipV="1">
            <a:off x="8403167" y="1825508"/>
            <a:ext cx="1434" cy="962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2" name="Rectangle 96"/>
          <p:cNvSpPr>
            <a:spLocks noChangeArrowheads="1"/>
          </p:cNvSpPr>
          <p:nvPr/>
        </p:nvSpPr>
        <p:spPr bwMode="auto">
          <a:xfrm>
            <a:off x="7860923" y="2845444"/>
            <a:ext cx="2981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24633" name="Rectangle 97"/>
          <p:cNvSpPr>
            <a:spLocks noChangeArrowheads="1"/>
          </p:cNvSpPr>
          <p:nvPr/>
        </p:nvSpPr>
        <p:spPr bwMode="auto">
          <a:xfrm>
            <a:off x="8348656" y="2845444"/>
            <a:ext cx="2132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Din</a:t>
            </a:r>
            <a:endParaRPr lang="en-US"/>
          </a:p>
        </p:txBody>
      </p:sp>
      <p:sp>
        <p:nvSpPr>
          <p:cNvPr id="24634" name="Rectangle 98"/>
          <p:cNvSpPr>
            <a:spLocks noChangeArrowheads="1"/>
          </p:cNvSpPr>
          <p:nvPr/>
        </p:nvSpPr>
        <p:spPr bwMode="auto">
          <a:xfrm>
            <a:off x="8097616" y="3872553"/>
            <a:ext cx="2981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Dout</a:t>
            </a:r>
            <a:endParaRPr lang="en-US"/>
          </a:p>
        </p:txBody>
      </p:sp>
      <p:grpSp>
        <p:nvGrpSpPr>
          <p:cNvPr id="24635" name="Group 101"/>
          <p:cNvGrpSpPr>
            <a:grpSpLocks/>
          </p:cNvGrpSpPr>
          <p:nvPr/>
        </p:nvGrpSpPr>
        <p:grpSpPr bwMode="auto">
          <a:xfrm>
            <a:off x="5968458" y="2686647"/>
            <a:ext cx="1002724" cy="1432919"/>
            <a:chOff x="2874" y="1350"/>
            <a:chExt cx="627" cy="896"/>
          </a:xfrm>
        </p:grpSpPr>
        <p:sp>
          <p:nvSpPr>
            <p:cNvPr id="24733" name="Rectangle 99"/>
            <p:cNvSpPr>
              <a:spLocks noChangeArrowheads="1"/>
            </p:cNvSpPr>
            <p:nvPr/>
          </p:nvSpPr>
          <p:spPr bwMode="auto">
            <a:xfrm>
              <a:off x="2874" y="1350"/>
              <a:ext cx="627" cy="8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4" name="Rectangle 100"/>
            <p:cNvSpPr>
              <a:spLocks noChangeArrowheads="1"/>
            </p:cNvSpPr>
            <p:nvPr/>
          </p:nvSpPr>
          <p:spPr bwMode="auto">
            <a:xfrm>
              <a:off x="2874" y="1350"/>
              <a:ext cx="627" cy="896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36" name="Rectangle 102"/>
          <p:cNvSpPr>
            <a:spLocks noChangeArrowheads="1"/>
          </p:cNvSpPr>
          <p:nvPr/>
        </p:nvSpPr>
        <p:spPr bwMode="auto">
          <a:xfrm>
            <a:off x="6027342" y="3092178"/>
            <a:ext cx="9233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</a:rPr>
              <a:t>registers</a:t>
            </a:r>
            <a:endParaRPr lang="en-US" dirty="0"/>
          </a:p>
        </p:txBody>
      </p:sp>
      <p:sp>
        <p:nvSpPr>
          <p:cNvPr id="24637" name="Rectangle 103"/>
          <p:cNvSpPr>
            <a:spLocks noChangeArrowheads="1"/>
          </p:cNvSpPr>
          <p:nvPr/>
        </p:nvSpPr>
        <p:spPr bwMode="auto">
          <a:xfrm>
            <a:off x="6272645" y="3323136"/>
            <a:ext cx="36548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16x</a:t>
            </a:r>
            <a:endParaRPr lang="en-US"/>
          </a:p>
        </p:txBody>
      </p:sp>
      <p:sp>
        <p:nvSpPr>
          <p:cNvPr id="24638" name="Rectangle 104"/>
          <p:cNvSpPr>
            <a:spLocks noChangeArrowheads="1"/>
          </p:cNvSpPr>
          <p:nvPr/>
        </p:nvSpPr>
        <p:spPr bwMode="auto">
          <a:xfrm>
            <a:off x="6129193" y="3554091"/>
            <a:ext cx="6924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32 bits</a:t>
            </a:r>
            <a:endParaRPr lang="en-US"/>
          </a:p>
        </p:txBody>
      </p:sp>
      <p:grpSp>
        <p:nvGrpSpPr>
          <p:cNvPr id="24639" name="Group 111"/>
          <p:cNvGrpSpPr>
            <a:grpSpLocks/>
          </p:cNvGrpSpPr>
          <p:nvPr/>
        </p:nvGrpSpPr>
        <p:grpSpPr bwMode="auto">
          <a:xfrm>
            <a:off x="5677599" y="4586939"/>
            <a:ext cx="939603" cy="642660"/>
            <a:chOff x="2631" y="2604"/>
            <a:chExt cx="655" cy="448"/>
          </a:xfrm>
        </p:grpSpPr>
        <p:grpSp>
          <p:nvGrpSpPr>
            <p:cNvPr id="24727" name="Group 107"/>
            <p:cNvGrpSpPr>
              <a:grpSpLocks/>
            </p:cNvGrpSpPr>
            <p:nvPr/>
          </p:nvGrpSpPr>
          <p:grpSpPr bwMode="auto">
            <a:xfrm>
              <a:off x="3062" y="2604"/>
              <a:ext cx="224" cy="224"/>
              <a:chOff x="3062" y="2604"/>
              <a:chExt cx="224" cy="224"/>
            </a:xfrm>
          </p:grpSpPr>
          <p:sp>
            <p:nvSpPr>
              <p:cNvPr id="24731" name="Freeform 105"/>
              <p:cNvSpPr>
                <a:spLocks/>
              </p:cNvSpPr>
              <p:nvPr/>
            </p:nvSpPr>
            <p:spPr bwMode="auto">
              <a:xfrm>
                <a:off x="306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2" name="Freeform 106"/>
              <p:cNvSpPr>
                <a:spLocks/>
              </p:cNvSpPr>
              <p:nvPr/>
            </p:nvSpPr>
            <p:spPr bwMode="auto">
              <a:xfrm>
                <a:off x="306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28" name="Line 108"/>
            <p:cNvSpPr>
              <a:spLocks noChangeShapeType="1"/>
            </p:cNvSpPr>
            <p:nvPr/>
          </p:nvSpPr>
          <p:spPr bwMode="auto">
            <a:xfrm>
              <a:off x="2964" y="269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9" name="Rectangle 109"/>
            <p:cNvSpPr>
              <a:spLocks noChangeArrowheads="1"/>
            </p:cNvSpPr>
            <p:nvPr/>
          </p:nvSpPr>
          <p:spPr bwMode="auto">
            <a:xfrm>
              <a:off x="2631" y="2643"/>
              <a:ext cx="317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>
                  <a:solidFill>
                    <a:srgbClr val="000000"/>
                  </a:solidFill>
                </a:rPr>
                <a:t>DrREG</a:t>
              </a:r>
              <a:endParaRPr lang="en-US" dirty="0"/>
            </a:p>
          </p:txBody>
        </p:sp>
        <p:sp>
          <p:nvSpPr>
            <p:cNvPr id="24730" name="Line 110"/>
            <p:cNvSpPr>
              <a:spLocks noChangeShapeType="1"/>
            </p:cNvSpPr>
            <p:nvPr/>
          </p:nvSpPr>
          <p:spPr bwMode="auto">
            <a:xfrm>
              <a:off x="3174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40" name="Line 112"/>
          <p:cNvSpPr>
            <a:spLocks noChangeShapeType="1"/>
          </p:cNvSpPr>
          <p:nvPr/>
        </p:nvSpPr>
        <p:spPr bwMode="auto">
          <a:xfrm flipV="1">
            <a:off x="6456538" y="4073385"/>
            <a:ext cx="1435" cy="513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1" name="Rectangle 113"/>
          <p:cNvSpPr>
            <a:spLocks noChangeArrowheads="1"/>
          </p:cNvSpPr>
          <p:nvPr/>
        </p:nvSpPr>
        <p:spPr bwMode="auto">
          <a:xfrm>
            <a:off x="6366163" y="2706904"/>
            <a:ext cx="2132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Din</a:t>
            </a:r>
            <a:endParaRPr lang="en-US" dirty="0"/>
          </a:p>
        </p:txBody>
      </p:sp>
      <p:sp>
        <p:nvSpPr>
          <p:cNvPr id="24642" name="Rectangle 114"/>
          <p:cNvSpPr>
            <a:spLocks noChangeArrowheads="1"/>
          </p:cNvSpPr>
          <p:nvPr/>
        </p:nvSpPr>
        <p:spPr bwMode="auto">
          <a:xfrm>
            <a:off x="6324563" y="3872553"/>
            <a:ext cx="2981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Dout</a:t>
            </a:r>
            <a:endParaRPr lang="en-US"/>
          </a:p>
        </p:txBody>
      </p:sp>
      <p:sp>
        <p:nvSpPr>
          <p:cNvPr id="24645" name="Rectangle 117"/>
          <p:cNvSpPr>
            <a:spLocks noChangeArrowheads="1"/>
          </p:cNvSpPr>
          <p:nvPr/>
        </p:nvSpPr>
        <p:spPr bwMode="auto">
          <a:xfrm>
            <a:off x="5785185" y="322559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24646" name="Rectangle 118"/>
          <p:cNvSpPr>
            <a:spLocks noChangeArrowheads="1"/>
          </p:cNvSpPr>
          <p:nvPr/>
        </p:nvSpPr>
        <p:spPr bwMode="auto">
          <a:xfrm>
            <a:off x="5337619" y="3486671"/>
            <a:ext cx="36067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regno</a:t>
            </a:r>
            <a:endParaRPr lang="en-US" dirty="0"/>
          </a:p>
        </p:txBody>
      </p:sp>
      <p:grpSp>
        <p:nvGrpSpPr>
          <p:cNvPr id="24649" name="Group 127"/>
          <p:cNvGrpSpPr>
            <a:grpSpLocks/>
          </p:cNvGrpSpPr>
          <p:nvPr/>
        </p:nvGrpSpPr>
        <p:grpSpPr bwMode="auto">
          <a:xfrm>
            <a:off x="8549487" y="2146838"/>
            <a:ext cx="1047192" cy="338544"/>
            <a:chOff x="4633" y="903"/>
            <a:chExt cx="730" cy="236"/>
          </a:xfrm>
        </p:grpSpPr>
        <p:grpSp>
          <p:nvGrpSpPr>
            <p:cNvPr id="24721" name="Group 123"/>
            <p:cNvGrpSpPr>
              <a:grpSpLocks/>
            </p:cNvGrpSpPr>
            <p:nvPr/>
          </p:nvGrpSpPr>
          <p:grpSpPr bwMode="auto">
            <a:xfrm>
              <a:off x="5004" y="903"/>
              <a:ext cx="359" cy="224"/>
              <a:chOff x="5004" y="903"/>
              <a:chExt cx="359" cy="224"/>
            </a:xfrm>
          </p:grpSpPr>
          <p:sp>
            <p:nvSpPr>
              <p:cNvPr id="24725" name="Rectangle 121"/>
              <p:cNvSpPr>
                <a:spLocks noChangeArrowheads="1"/>
              </p:cNvSpPr>
              <p:nvPr/>
            </p:nvSpPr>
            <p:spPr bwMode="auto">
              <a:xfrm>
                <a:off x="5004" y="903"/>
                <a:ext cx="359" cy="2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6" name="Rectangle 122"/>
              <p:cNvSpPr>
                <a:spLocks noChangeArrowheads="1"/>
              </p:cNvSpPr>
              <p:nvPr/>
            </p:nvSpPr>
            <p:spPr bwMode="auto">
              <a:xfrm>
                <a:off x="5004" y="903"/>
                <a:ext cx="359" cy="224"/>
              </a:xfrm>
              <a:prstGeom prst="rect">
                <a:avLst/>
              </a:pr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22" name="Rectangle 124"/>
            <p:cNvSpPr>
              <a:spLocks noChangeArrowheads="1"/>
            </p:cNvSpPr>
            <p:nvPr/>
          </p:nvSpPr>
          <p:spPr bwMode="auto">
            <a:xfrm>
              <a:off x="5109" y="935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IR</a:t>
              </a:r>
              <a:endParaRPr lang="en-US"/>
            </a:p>
          </p:txBody>
        </p:sp>
        <p:sp>
          <p:nvSpPr>
            <p:cNvPr id="24723" name="Line 125"/>
            <p:cNvSpPr>
              <a:spLocks noChangeShapeType="1"/>
            </p:cNvSpPr>
            <p:nvPr/>
          </p:nvSpPr>
          <p:spPr bwMode="auto">
            <a:xfrm>
              <a:off x="4870" y="992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4" name="Rectangle 126"/>
            <p:cNvSpPr>
              <a:spLocks noChangeArrowheads="1"/>
            </p:cNvSpPr>
            <p:nvPr/>
          </p:nvSpPr>
          <p:spPr bwMode="auto">
            <a:xfrm>
              <a:off x="4633" y="942"/>
              <a:ext cx="20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LdIR</a:t>
              </a:r>
              <a:endParaRPr lang="en-US"/>
            </a:p>
          </p:txBody>
        </p:sp>
      </p:grpSp>
      <p:sp>
        <p:nvSpPr>
          <p:cNvPr id="24650" name="Line 128"/>
          <p:cNvSpPr>
            <a:spLocks noChangeShapeType="1"/>
          </p:cNvSpPr>
          <p:nvPr/>
        </p:nvSpPr>
        <p:spPr bwMode="auto">
          <a:xfrm flipV="1">
            <a:off x="9301169" y="1825508"/>
            <a:ext cx="1434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135"/>
          <p:cNvGrpSpPr>
            <a:grpSpLocks/>
          </p:cNvGrpSpPr>
          <p:nvPr/>
        </p:nvGrpSpPr>
        <p:grpSpPr bwMode="auto">
          <a:xfrm>
            <a:off x="2883173" y="6064478"/>
            <a:ext cx="1024240" cy="319895"/>
            <a:chOff x="683" y="3634"/>
            <a:chExt cx="714" cy="223"/>
          </a:xfrm>
        </p:grpSpPr>
        <p:grpSp>
          <p:nvGrpSpPr>
            <p:cNvPr id="24715" name="Group 131"/>
            <p:cNvGrpSpPr>
              <a:grpSpLocks/>
            </p:cNvGrpSpPr>
            <p:nvPr/>
          </p:nvGrpSpPr>
          <p:grpSpPr bwMode="auto">
            <a:xfrm>
              <a:off x="1039" y="3634"/>
              <a:ext cx="358" cy="223"/>
              <a:chOff x="1039" y="3634"/>
              <a:chExt cx="358" cy="223"/>
            </a:xfrm>
          </p:grpSpPr>
          <p:sp>
            <p:nvSpPr>
              <p:cNvPr id="24719" name="Rectangle 129"/>
              <p:cNvSpPr>
                <a:spLocks noChangeArrowheads="1"/>
              </p:cNvSpPr>
              <p:nvPr/>
            </p:nvSpPr>
            <p:spPr bwMode="auto">
              <a:xfrm>
                <a:off x="1039" y="3634"/>
                <a:ext cx="358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0" name="Rectangle 130"/>
              <p:cNvSpPr>
                <a:spLocks noChangeArrowheads="1"/>
              </p:cNvSpPr>
              <p:nvPr/>
            </p:nvSpPr>
            <p:spPr bwMode="auto">
              <a:xfrm>
                <a:off x="1039" y="3634"/>
                <a:ext cx="358" cy="223"/>
              </a:xfrm>
              <a:prstGeom prst="rect">
                <a:avLst/>
              </a:pr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16" name="Rectangle 132"/>
            <p:cNvSpPr>
              <a:spLocks noChangeArrowheads="1"/>
            </p:cNvSpPr>
            <p:nvPr/>
          </p:nvSpPr>
          <p:spPr bwMode="auto">
            <a:xfrm>
              <a:off x="1173" y="3648"/>
              <a:ext cx="1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0000"/>
                  </a:solidFill>
                </a:rPr>
                <a:t>Z</a:t>
              </a:r>
              <a:endParaRPr lang="en-US" dirty="0"/>
            </a:p>
          </p:txBody>
        </p:sp>
        <p:sp>
          <p:nvSpPr>
            <p:cNvPr id="24717" name="Line 133"/>
            <p:cNvSpPr>
              <a:spLocks noChangeShapeType="1"/>
            </p:cNvSpPr>
            <p:nvPr/>
          </p:nvSpPr>
          <p:spPr bwMode="auto">
            <a:xfrm>
              <a:off x="905" y="372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8" name="Rectangle 134"/>
            <p:cNvSpPr>
              <a:spLocks noChangeArrowheads="1"/>
            </p:cNvSpPr>
            <p:nvPr/>
          </p:nvSpPr>
          <p:spPr bwMode="auto">
            <a:xfrm>
              <a:off x="683" y="3675"/>
              <a:ext cx="170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LdZ</a:t>
              </a:r>
              <a:endParaRPr lang="en-US"/>
            </a:p>
          </p:txBody>
        </p:sp>
      </p:grpSp>
      <p:grpSp>
        <p:nvGrpSpPr>
          <p:cNvPr id="22" name="Group 138"/>
          <p:cNvGrpSpPr>
            <a:grpSpLocks/>
          </p:cNvGrpSpPr>
          <p:nvPr/>
        </p:nvGrpSpPr>
        <p:grpSpPr bwMode="auto">
          <a:xfrm>
            <a:off x="3393858" y="5486378"/>
            <a:ext cx="513554" cy="321331"/>
            <a:chOff x="1039" y="3231"/>
            <a:chExt cx="358" cy="224"/>
          </a:xfrm>
        </p:grpSpPr>
        <p:sp>
          <p:nvSpPr>
            <p:cNvPr id="24713" name="Rectangle 136"/>
            <p:cNvSpPr>
              <a:spLocks noChangeArrowheads="1"/>
            </p:cNvSpPr>
            <p:nvPr/>
          </p:nvSpPr>
          <p:spPr bwMode="auto">
            <a:xfrm>
              <a:off x="1039" y="3231"/>
              <a:ext cx="35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4" name="Rectangle 137"/>
            <p:cNvSpPr>
              <a:spLocks noChangeArrowheads="1"/>
            </p:cNvSpPr>
            <p:nvPr/>
          </p:nvSpPr>
          <p:spPr bwMode="auto">
            <a:xfrm>
              <a:off x="1039" y="3231"/>
              <a:ext cx="358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36" name="Rectangle 139"/>
          <p:cNvSpPr>
            <a:spLocks noChangeArrowheads="1"/>
          </p:cNvSpPr>
          <p:nvPr/>
        </p:nvSpPr>
        <p:spPr bwMode="auto">
          <a:xfrm>
            <a:off x="3468454" y="5486101"/>
            <a:ext cx="42800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 dirty="0">
                <a:solidFill>
                  <a:srgbClr val="000000"/>
                </a:solidFill>
              </a:rPr>
              <a:t>=0?</a:t>
            </a:r>
            <a:endParaRPr lang="en-US" dirty="0"/>
          </a:p>
        </p:txBody>
      </p:sp>
      <p:sp>
        <p:nvSpPr>
          <p:cNvPr id="24654" name="Line 140"/>
          <p:cNvSpPr>
            <a:spLocks noChangeShapeType="1"/>
          </p:cNvSpPr>
          <p:nvPr/>
        </p:nvSpPr>
        <p:spPr bwMode="auto">
          <a:xfrm flipV="1">
            <a:off x="3650637" y="5229599"/>
            <a:ext cx="1435" cy="25677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8" name="Line 141"/>
          <p:cNvSpPr>
            <a:spLocks noChangeShapeType="1"/>
          </p:cNvSpPr>
          <p:nvPr/>
        </p:nvSpPr>
        <p:spPr bwMode="auto">
          <a:xfrm>
            <a:off x="3650637" y="5807707"/>
            <a:ext cx="1435" cy="25677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9" name="Line 142"/>
          <p:cNvSpPr>
            <a:spLocks noChangeShapeType="1"/>
          </p:cNvSpPr>
          <p:nvPr/>
        </p:nvSpPr>
        <p:spPr bwMode="auto">
          <a:xfrm>
            <a:off x="3650637" y="6384379"/>
            <a:ext cx="1435" cy="2582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0" name="Freeform 143"/>
          <p:cNvSpPr>
            <a:spLocks noEditPoints="1"/>
          </p:cNvSpPr>
          <p:nvPr/>
        </p:nvSpPr>
        <p:spPr bwMode="auto">
          <a:xfrm>
            <a:off x="3650637" y="6609598"/>
            <a:ext cx="850664" cy="64553"/>
          </a:xfrm>
          <a:custGeom>
            <a:avLst/>
            <a:gdLst>
              <a:gd name="T0" fmla="*/ 0 w 1656"/>
              <a:gd name="T1" fmla="*/ 2147483647 h 45"/>
              <a:gd name="T2" fmla="*/ 2147483647 w 1656"/>
              <a:gd name="T3" fmla="*/ 2147483647 h 45"/>
              <a:gd name="T4" fmla="*/ 2147483647 w 1656"/>
              <a:gd name="T5" fmla="*/ 2147483647 h 45"/>
              <a:gd name="T6" fmla="*/ 0 w 1656"/>
              <a:gd name="T7" fmla="*/ 2147483647 h 45"/>
              <a:gd name="T8" fmla="*/ 0 w 1656"/>
              <a:gd name="T9" fmla="*/ 2147483647 h 45"/>
              <a:gd name="T10" fmla="*/ 2147483647 w 1656"/>
              <a:gd name="T11" fmla="*/ 0 h 45"/>
              <a:gd name="T12" fmla="*/ 2147483647 w 1656"/>
              <a:gd name="T13" fmla="*/ 2147483647 h 45"/>
              <a:gd name="T14" fmla="*/ 2147483647 w 1656"/>
              <a:gd name="T15" fmla="*/ 2147483647 h 45"/>
              <a:gd name="T16" fmla="*/ 2147483647 w 1656"/>
              <a:gd name="T17" fmla="*/ 0 h 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56"/>
              <a:gd name="T28" fmla="*/ 0 h 45"/>
              <a:gd name="T29" fmla="*/ 1656 w 1656"/>
              <a:gd name="T30" fmla="*/ 45 h 4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56" h="45">
                <a:moveTo>
                  <a:pt x="0" y="19"/>
                </a:moveTo>
                <a:lnTo>
                  <a:pt x="1619" y="19"/>
                </a:lnTo>
                <a:lnTo>
                  <a:pt x="1619" y="26"/>
                </a:lnTo>
                <a:lnTo>
                  <a:pt x="0" y="26"/>
                </a:lnTo>
                <a:lnTo>
                  <a:pt x="0" y="19"/>
                </a:lnTo>
                <a:close/>
                <a:moveTo>
                  <a:pt x="1612" y="0"/>
                </a:moveTo>
                <a:lnTo>
                  <a:pt x="1656" y="23"/>
                </a:lnTo>
                <a:lnTo>
                  <a:pt x="1612" y="45"/>
                </a:lnTo>
                <a:lnTo>
                  <a:pt x="1612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1" name="Line 154"/>
          <p:cNvSpPr>
            <a:spLocks noChangeShapeType="1"/>
          </p:cNvSpPr>
          <p:nvPr/>
        </p:nvSpPr>
        <p:spPr bwMode="auto">
          <a:xfrm flipV="1">
            <a:off x="7889612" y="2595839"/>
            <a:ext cx="192224" cy="6455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2" name="Rectangle 155"/>
          <p:cNvSpPr>
            <a:spLocks noChangeArrowheads="1"/>
          </p:cNvSpPr>
          <p:nvPr/>
        </p:nvSpPr>
        <p:spPr bwMode="auto">
          <a:xfrm>
            <a:off x="7650049" y="2582930"/>
            <a:ext cx="1859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32</a:t>
            </a:r>
            <a:endParaRPr lang="en-US"/>
          </a:p>
        </p:txBody>
      </p:sp>
      <p:grpSp>
        <p:nvGrpSpPr>
          <p:cNvPr id="24670" name="Group 162"/>
          <p:cNvGrpSpPr>
            <a:grpSpLocks/>
          </p:cNvGrpSpPr>
          <p:nvPr/>
        </p:nvGrpSpPr>
        <p:grpSpPr bwMode="auto">
          <a:xfrm>
            <a:off x="8611171" y="4586938"/>
            <a:ext cx="918087" cy="642660"/>
            <a:chOff x="4676" y="2604"/>
            <a:chExt cx="640" cy="448"/>
          </a:xfrm>
        </p:grpSpPr>
        <p:grpSp>
          <p:nvGrpSpPr>
            <p:cNvPr id="24707" name="Group 158"/>
            <p:cNvGrpSpPr>
              <a:grpSpLocks/>
            </p:cNvGrpSpPr>
            <p:nvPr/>
          </p:nvGrpSpPr>
          <p:grpSpPr bwMode="auto">
            <a:xfrm>
              <a:off x="5092" y="2604"/>
              <a:ext cx="224" cy="224"/>
              <a:chOff x="5092" y="2604"/>
              <a:chExt cx="224" cy="224"/>
            </a:xfrm>
          </p:grpSpPr>
          <p:sp>
            <p:nvSpPr>
              <p:cNvPr id="24711" name="Freeform 156"/>
              <p:cNvSpPr>
                <a:spLocks/>
              </p:cNvSpPr>
              <p:nvPr/>
            </p:nvSpPr>
            <p:spPr bwMode="auto">
              <a:xfrm>
                <a:off x="509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2" name="Freeform 157"/>
              <p:cNvSpPr>
                <a:spLocks/>
              </p:cNvSpPr>
              <p:nvPr/>
            </p:nvSpPr>
            <p:spPr bwMode="auto">
              <a:xfrm>
                <a:off x="509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08" name="Line 159"/>
            <p:cNvSpPr>
              <a:spLocks noChangeShapeType="1"/>
            </p:cNvSpPr>
            <p:nvPr/>
          </p:nvSpPr>
          <p:spPr bwMode="auto">
            <a:xfrm>
              <a:off x="4994" y="269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9" name="Rectangle 160"/>
            <p:cNvSpPr>
              <a:spLocks noChangeArrowheads="1"/>
            </p:cNvSpPr>
            <p:nvPr/>
          </p:nvSpPr>
          <p:spPr bwMode="auto">
            <a:xfrm>
              <a:off x="4676" y="2643"/>
              <a:ext cx="30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DrOFF</a:t>
              </a:r>
              <a:endParaRPr lang="en-US"/>
            </a:p>
          </p:txBody>
        </p:sp>
        <p:sp>
          <p:nvSpPr>
            <p:cNvPr id="24710" name="Line 161"/>
            <p:cNvSpPr>
              <a:spLocks noChangeShapeType="1"/>
            </p:cNvSpPr>
            <p:nvPr/>
          </p:nvSpPr>
          <p:spPr bwMode="auto">
            <a:xfrm>
              <a:off x="5204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71" name="Group 165"/>
          <p:cNvGrpSpPr>
            <a:grpSpLocks/>
          </p:cNvGrpSpPr>
          <p:nvPr/>
        </p:nvGrpSpPr>
        <p:grpSpPr bwMode="auto">
          <a:xfrm>
            <a:off x="9051221" y="3944279"/>
            <a:ext cx="646963" cy="321331"/>
            <a:chOff x="5023" y="2156"/>
            <a:chExt cx="358" cy="224"/>
          </a:xfrm>
        </p:grpSpPr>
        <p:sp>
          <p:nvSpPr>
            <p:cNvPr id="24705" name="Rectangle 163"/>
            <p:cNvSpPr>
              <a:spLocks noChangeArrowheads="1"/>
            </p:cNvSpPr>
            <p:nvPr/>
          </p:nvSpPr>
          <p:spPr bwMode="auto">
            <a:xfrm>
              <a:off x="5023" y="2156"/>
              <a:ext cx="35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6" name="Rectangle 164"/>
            <p:cNvSpPr>
              <a:spLocks noChangeArrowheads="1"/>
            </p:cNvSpPr>
            <p:nvPr/>
          </p:nvSpPr>
          <p:spPr bwMode="auto">
            <a:xfrm>
              <a:off x="5023" y="2156"/>
              <a:ext cx="358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72" name="Rectangle 166"/>
          <p:cNvSpPr>
            <a:spLocks noChangeArrowheads="1"/>
          </p:cNvSpPr>
          <p:nvPr/>
        </p:nvSpPr>
        <p:spPr bwMode="auto">
          <a:xfrm>
            <a:off x="9197678" y="3915382"/>
            <a:ext cx="3061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sign</a:t>
            </a:r>
            <a:endParaRPr lang="en-US" dirty="0"/>
          </a:p>
        </p:txBody>
      </p:sp>
      <p:sp>
        <p:nvSpPr>
          <p:cNvPr id="24673" name="Rectangle 167"/>
          <p:cNvSpPr>
            <a:spLocks noChangeArrowheads="1"/>
          </p:cNvSpPr>
          <p:nvPr/>
        </p:nvSpPr>
        <p:spPr bwMode="auto">
          <a:xfrm>
            <a:off x="9110172" y="4058833"/>
            <a:ext cx="50174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extend</a:t>
            </a:r>
            <a:endParaRPr lang="en-US" dirty="0"/>
          </a:p>
        </p:txBody>
      </p:sp>
      <p:sp>
        <p:nvSpPr>
          <p:cNvPr id="24674" name="Line 168"/>
          <p:cNvSpPr>
            <a:spLocks noChangeShapeType="1"/>
          </p:cNvSpPr>
          <p:nvPr/>
        </p:nvSpPr>
        <p:spPr bwMode="auto">
          <a:xfrm flipV="1">
            <a:off x="9368592" y="4265609"/>
            <a:ext cx="1435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5" name="Line 169"/>
          <p:cNvSpPr>
            <a:spLocks noChangeShapeType="1"/>
          </p:cNvSpPr>
          <p:nvPr/>
        </p:nvSpPr>
        <p:spPr bwMode="auto">
          <a:xfrm flipV="1">
            <a:off x="9365723" y="3622949"/>
            <a:ext cx="1435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6" name="Line 170"/>
          <p:cNvSpPr>
            <a:spLocks noChangeShapeType="1"/>
          </p:cNvSpPr>
          <p:nvPr/>
        </p:nvSpPr>
        <p:spPr bwMode="auto">
          <a:xfrm flipV="1">
            <a:off x="9301169" y="2468169"/>
            <a:ext cx="1434" cy="31989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7" name="Rectangle 171"/>
          <p:cNvSpPr>
            <a:spLocks noChangeArrowheads="1"/>
          </p:cNvSpPr>
          <p:nvPr/>
        </p:nvSpPr>
        <p:spPr bwMode="auto">
          <a:xfrm>
            <a:off x="9063042" y="2839706"/>
            <a:ext cx="63158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IR[31..0]</a:t>
            </a:r>
            <a:endParaRPr lang="en-US"/>
          </a:p>
        </p:txBody>
      </p:sp>
      <p:sp>
        <p:nvSpPr>
          <p:cNvPr id="24678" name="Line 172"/>
          <p:cNvSpPr>
            <a:spLocks noChangeShapeType="1"/>
          </p:cNvSpPr>
          <p:nvPr/>
        </p:nvSpPr>
        <p:spPr bwMode="auto">
          <a:xfrm flipV="1">
            <a:off x="9238051" y="3752054"/>
            <a:ext cx="192224" cy="6455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9" name="Rectangle 173"/>
          <p:cNvSpPr>
            <a:spLocks noChangeArrowheads="1"/>
          </p:cNvSpPr>
          <p:nvPr/>
        </p:nvSpPr>
        <p:spPr bwMode="auto">
          <a:xfrm>
            <a:off x="8995619" y="3739145"/>
            <a:ext cx="1859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20</a:t>
            </a:r>
            <a:endParaRPr lang="en-US"/>
          </a:p>
        </p:txBody>
      </p:sp>
      <p:sp>
        <p:nvSpPr>
          <p:cNvPr id="24680" name="Rectangle 174"/>
          <p:cNvSpPr>
            <a:spLocks noChangeArrowheads="1"/>
          </p:cNvSpPr>
          <p:nvPr/>
        </p:nvSpPr>
        <p:spPr bwMode="auto">
          <a:xfrm>
            <a:off x="9124726" y="3414945"/>
            <a:ext cx="63158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IR[19..0]</a:t>
            </a:r>
            <a:endParaRPr lang="en-US"/>
          </a:p>
        </p:txBody>
      </p:sp>
      <p:sp>
        <p:nvSpPr>
          <p:cNvPr id="19581" name="Line 192"/>
          <p:cNvSpPr>
            <a:spLocks noChangeShapeType="1"/>
          </p:cNvSpPr>
          <p:nvPr/>
        </p:nvSpPr>
        <p:spPr bwMode="auto">
          <a:xfrm flipV="1">
            <a:off x="3586083" y="5870825"/>
            <a:ext cx="193658" cy="6455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2" name="Line 193"/>
          <p:cNvSpPr>
            <a:spLocks noChangeShapeType="1"/>
          </p:cNvSpPr>
          <p:nvPr/>
        </p:nvSpPr>
        <p:spPr bwMode="auto">
          <a:xfrm flipV="1">
            <a:off x="3586083" y="6448933"/>
            <a:ext cx="193658" cy="6455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3" name="Rectangle 194"/>
          <p:cNvSpPr>
            <a:spLocks noChangeArrowheads="1"/>
          </p:cNvSpPr>
          <p:nvPr/>
        </p:nvSpPr>
        <p:spPr bwMode="auto">
          <a:xfrm>
            <a:off x="3452673" y="5856481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9584" name="Rectangle 195"/>
          <p:cNvSpPr>
            <a:spLocks noChangeArrowheads="1"/>
          </p:cNvSpPr>
          <p:nvPr/>
        </p:nvSpPr>
        <p:spPr bwMode="auto">
          <a:xfrm>
            <a:off x="3472756" y="6436022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BEQ</a:t>
            </a:r>
          </a:p>
        </p:txBody>
      </p:sp>
      <p:sp>
        <p:nvSpPr>
          <p:cNvPr id="202" name="Rectangle 187"/>
          <p:cNvSpPr>
            <a:spLocks noChangeArrowheads="1"/>
          </p:cNvSpPr>
          <p:nvPr/>
        </p:nvSpPr>
        <p:spPr bwMode="auto">
          <a:xfrm>
            <a:off x="4840370" y="6228043"/>
            <a:ext cx="5334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IR[3..0]</a:t>
            </a:r>
            <a:endParaRPr lang="en-US" dirty="0"/>
          </a:p>
        </p:txBody>
      </p:sp>
      <p:sp>
        <p:nvSpPr>
          <p:cNvPr id="203" name="Rectangle 188"/>
          <p:cNvSpPr>
            <a:spLocks noChangeArrowheads="1"/>
          </p:cNvSpPr>
          <p:nvPr/>
        </p:nvSpPr>
        <p:spPr bwMode="auto">
          <a:xfrm>
            <a:off x="4656220" y="5924410"/>
            <a:ext cx="717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IR[23..20]</a:t>
            </a:r>
            <a:endParaRPr lang="en-US" dirty="0"/>
          </a:p>
        </p:txBody>
      </p:sp>
      <p:sp>
        <p:nvSpPr>
          <p:cNvPr id="204" name="Rectangle 189"/>
          <p:cNvSpPr>
            <a:spLocks noChangeArrowheads="1"/>
          </p:cNvSpPr>
          <p:nvPr/>
        </p:nvSpPr>
        <p:spPr bwMode="auto">
          <a:xfrm>
            <a:off x="4656220" y="5565087"/>
            <a:ext cx="717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IR[27..24]</a:t>
            </a:r>
            <a:endParaRPr lang="en-US" dirty="0"/>
          </a:p>
        </p:txBody>
      </p:sp>
      <p:sp>
        <p:nvSpPr>
          <p:cNvPr id="206" name="Freeform 191"/>
          <p:cNvSpPr>
            <a:spLocks noEditPoints="1"/>
          </p:cNvSpPr>
          <p:nvPr/>
        </p:nvSpPr>
        <p:spPr bwMode="auto">
          <a:xfrm>
            <a:off x="5518234" y="6275669"/>
            <a:ext cx="496887" cy="79375"/>
          </a:xfrm>
          <a:custGeom>
            <a:avLst/>
            <a:gdLst>
              <a:gd name="T0" fmla="*/ 0 w 313"/>
              <a:gd name="T1" fmla="*/ 2147483647 h 50"/>
              <a:gd name="T2" fmla="*/ 2147483647 w 313"/>
              <a:gd name="T3" fmla="*/ 2147483647 h 50"/>
              <a:gd name="T4" fmla="*/ 2147483647 w 313"/>
              <a:gd name="T5" fmla="*/ 2147483647 h 50"/>
              <a:gd name="T6" fmla="*/ 0 w 313"/>
              <a:gd name="T7" fmla="*/ 2147483647 h 50"/>
              <a:gd name="T8" fmla="*/ 0 w 313"/>
              <a:gd name="T9" fmla="*/ 2147483647 h 50"/>
              <a:gd name="T10" fmla="*/ 2147483647 w 313"/>
              <a:gd name="T11" fmla="*/ 0 h 50"/>
              <a:gd name="T12" fmla="*/ 2147483647 w 313"/>
              <a:gd name="T13" fmla="*/ 2147483647 h 50"/>
              <a:gd name="T14" fmla="*/ 2147483647 w 313"/>
              <a:gd name="T15" fmla="*/ 2147483647 h 50"/>
              <a:gd name="T16" fmla="*/ 2147483647 w 313"/>
              <a:gd name="T17" fmla="*/ 0 h 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50"/>
              <a:gd name="T29" fmla="*/ 313 w 313"/>
              <a:gd name="T30" fmla="*/ 50 h 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50">
                <a:moveTo>
                  <a:pt x="0" y="17"/>
                </a:moveTo>
                <a:lnTo>
                  <a:pt x="271" y="17"/>
                </a:lnTo>
                <a:lnTo>
                  <a:pt x="271" y="34"/>
                </a:lnTo>
                <a:lnTo>
                  <a:pt x="0" y="34"/>
                </a:lnTo>
                <a:lnTo>
                  <a:pt x="0" y="17"/>
                </a:lnTo>
                <a:close/>
                <a:moveTo>
                  <a:pt x="263" y="0"/>
                </a:moveTo>
                <a:lnTo>
                  <a:pt x="313" y="25"/>
                </a:lnTo>
                <a:lnTo>
                  <a:pt x="263" y="50"/>
                </a:lnTo>
                <a:lnTo>
                  <a:pt x="26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" name="Freeform 192"/>
          <p:cNvSpPr>
            <a:spLocks noEditPoints="1"/>
          </p:cNvSpPr>
          <p:nvPr/>
        </p:nvSpPr>
        <p:spPr bwMode="auto">
          <a:xfrm>
            <a:off x="5518234" y="5970447"/>
            <a:ext cx="496887" cy="79375"/>
          </a:xfrm>
          <a:custGeom>
            <a:avLst/>
            <a:gdLst>
              <a:gd name="T0" fmla="*/ 0 w 313"/>
              <a:gd name="T1" fmla="*/ 2147483647 h 50"/>
              <a:gd name="T2" fmla="*/ 2147483647 w 313"/>
              <a:gd name="T3" fmla="*/ 2147483647 h 50"/>
              <a:gd name="T4" fmla="*/ 2147483647 w 313"/>
              <a:gd name="T5" fmla="*/ 2147483647 h 50"/>
              <a:gd name="T6" fmla="*/ 0 w 313"/>
              <a:gd name="T7" fmla="*/ 2147483647 h 50"/>
              <a:gd name="T8" fmla="*/ 0 w 313"/>
              <a:gd name="T9" fmla="*/ 2147483647 h 50"/>
              <a:gd name="T10" fmla="*/ 2147483647 w 313"/>
              <a:gd name="T11" fmla="*/ 0 h 50"/>
              <a:gd name="T12" fmla="*/ 2147483647 w 313"/>
              <a:gd name="T13" fmla="*/ 2147483647 h 50"/>
              <a:gd name="T14" fmla="*/ 2147483647 w 313"/>
              <a:gd name="T15" fmla="*/ 2147483647 h 50"/>
              <a:gd name="T16" fmla="*/ 2147483647 w 313"/>
              <a:gd name="T17" fmla="*/ 0 h 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50"/>
              <a:gd name="T29" fmla="*/ 313 w 313"/>
              <a:gd name="T30" fmla="*/ 50 h 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50">
                <a:moveTo>
                  <a:pt x="0" y="17"/>
                </a:moveTo>
                <a:lnTo>
                  <a:pt x="271" y="17"/>
                </a:lnTo>
                <a:lnTo>
                  <a:pt x="271" y="33"/>
                </a:lnTo>
                <a:lnTo>
                  <a:pt x="0" y="33"/>
                </a:lnTo>
                <a:lnTo>
                  <a:pt x="0" y="17"/>
                </a:lnTo>
                <a:close/>
                <a:moveTo>
                  <a:pt x="263" y="0"/>
                </a:moveTo>
                <a:lnTo>
                  <a:pt x="313" y="25"/>
                </a:lnTo>
                <a:lnTo>
                  <a:pt x="263" y="50"/>
                </a:lnTo>
                <a:lnTo>
                  <a:pt x="26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" name="Freeform 193"/>
          <p:cNvSpPr>
            <a:spLocks noEditPoints="1"/>
          </p:cNvSpPr>
          <p:nvPr/>
        </p:nvSpPr>
        <p:spPr bwMode="auto">
          <a:xfrm>
            <a:off x="5518234" y="5612711"/>
            <a:ext cx="496887" cy="80962"/>
          </a:xfrm>
          <a:custGeom>
            <a:avLst/>
            <a:gdLst>
              <a:gd name="T0" fmla="*/ 0 w 313"/>
              <a:gd name="T1" fmla="*/ 2147483647 h 51"/>
              <a:gd name="T2" fmla="*/ 2147483647 w 313"/>
              <a:gd name="T3" fmla="*/ 2147483647 h 51"/>
              <a:gd name="T4" fmla="*/ 2147483647 w 313"/>
              <a:gd name="T5" fmla="*/ 2147483647 h 51"/>
              <a:gd name="T6" fmla="*/ 0 w 313"/>
              <a:gd name="T7" fmla="*/ 2147483647 h 51"/>
              <a:gd name="T8" fmla="*/ 0 w 313"/>
              <a:gd name="T9" fmla="*/ 2147483647 h 51"/>
              <a:gd name="T10" fmla="*/ 2147483647 w 313"/>
              <a:gd name="T11" fmla="*/ 0 h 51"/>
              <a:gd name="T12" fmla="*/ 2147483647 w 313"/>
              <a:gd name="T13" fmla="*/ 2147483647 h 51"/>
              <a:gd name="T14" fmla="*/ 2147483647 w 313"/>
              <a:gd name="T15" fmla="*/ 2147483647 h 51"/>
              <a:gd name="T16" fmla="*/ 2147483647 w 313"/>
              <a:gd name="T17" fmla="*/ 0 h 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51"/>
              <a:gd name="T29" fmla="*/ 313 w 313"/>
              <a:gd name="T30" fmla="*/ 51 h 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51">
                <a:moveTo>
                  <a:pt x="0" y="17"/>
                </a:moveTo>
                <a:lnTo>
                  <a:pt x="271" y="17"/>
                </a:lnTo>
                <a:lnTo>
                  <a:pt x="271" y="34"/>
                </a:lnTo>
                <a:lnTo>
                  <a:pt x="0" y="34"/>
                </a:lnTo>
                <a:lnTo>
                  <a:pt x="0" y="17"/>
                </a:lnTo>
                <a:close/>
                <a:moveTo>
                  <a:pt x="263" y="0"/>
                </a:moveTo>
                <a:lnTo>
                  <a:pt x="313" y="26"/>
                </a:lnTo>
                <a:lnTo>
                  <a:pt x="263" y="51"/>
                </a:lnTo>
                <a:lnTo>
                  <a:pt x="26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" name="Text Box 212"/>
          <p:cNvSpPr txBox="1">
            <a:spLocks noChangeArrowheads="1"/>
          </p:cNvSpPr>
          <p:nvPr/>
        </p:nvSpPr>
        <p:spPr bwMode="auto">
          <a:xfrm>
            <a:off x="6003213" y="5497635"/>
            <a:ext cx="394443" cy="30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sz="1400" dirty="0"/>
              <a:t>R</a:t>
            </a:r>
            <a:r>
              <a:rPr lang="en-US" sz="1400" baseline="-25000" dirty="0"/>
              <a:t>X</a:t>
            </a:r>
          </a:p>
        </p:txBody>
      </p:sp>
      <p:sp>
        <p:nvSpPr>
          <p:cNvPr id="218" name="Text Box 213"/>
          <p:cNvSpPr txBox="1">
            <a:spLocks noChangeArrowheads="1"/>
          </p:cNvSpPr>
          <p:nvPr/>
        </p:nvSpPr>
        <p:spPr bwMode="auto">
          <a:xfrm>
            <a:off x="6012834" y="5827483"/>
            <a:ext cx="391695" cy="30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sz="1400" dirty="0"/>
              <a:t>R</a:t>
            </a:r>
            <a:r>
              <a:rPr lang="en-US" sz="1400" baseline="-25000" dirty="0"/>
              <a:t>Y</a:t>
            </a:r>
          </a:p>
        </p:txBody>
      </p:sp>
      <p:sp>
        <p:nvSpPr>
          <p:cNvPr id="219" name="Text Box 214"/>
          <p:cNvSpPr txBox="1">
            <a:spLocks noChangeArrowheads="1"/>
          </p:cNvSpPr>
          <p:nvPr/>
        </p:nvSpPr>
        <p:spPr bwMode="auto">
          <a:xfrm>
            <a:off x="6003212" y="6157331"/>
            <a:ext cx="390320" cy="30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sz="1400" dirty="0"/>
              <a:t>R</a:t>
            </a:r>
            <a:r>
              <a:rPr lang="en-US" sz="1400" baseline="-25000" dirty="0"/>
              <a:t>Z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363001" y="5365696"/>
            <a:ext cx="2201091" cy="13084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Subtract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check for equality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1524000" y="5286575"/>
            <a:ext cx="1377692" cy="1213759"/>
          </a:xfrm>
          <a:prstGeom prst="wedgeEllipseCallout">
            <a:avLst>
              <a:gd name="adj1" fmla="val 78893"/>
              <a:gd name="adj2" fmla="val 14023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1-bit register</a:t>
            </a:r>
          </a:p>
        </p:txBody>
      </p:sp>
      <p:grpSp>
        <p:nvGrpSpPr>
          <p:cNvPr id="274" name="Group 273"/>
          <p:cNvGrpSpPr/>
          <p:nvPr/>
        </p:nvGrpSpPr>
        <p:grpSpPr>
          <a:xfrm>
            <a:off x="6426518" y="5222224"/>
            <a:ext cx="1936483" cy="1528835"/>
            <a:chOff x="4902517" y="5222223"/>
            <a:chExt cx="1936483" cy="1528835"/>
          </a:xfrm>
        </p:grpSpPr>
        <p:grpSp>
          <p:nvGrpSpPr>
            <p:cNvPr id="275" name="Group 201"/>
            <p:cNvGrpSpPr>
              <a:grpSpLocks/>
            </p:cNvGrpSpPr>
            <p:nvPr/>
          </p:nvGrpSpPr>
          <p:grpSpPr bwMode="auto">
            <a:xfrm>
              <a:off x="5362930" y="5365696"/>
              <a:ext cx="461787" cy="1385362"/>
              <a:chOff x="2832" y="3024"/>
              <a:chExt cx="336" cy="1008"/>
            </a:xfrm>
          </p:grpSpPr>
          <p:sp>
            <p:nvSpPr>
              <p:cNvPr id="301" name="Line 202"/>
              <p:cNvSpPr>
                <a:spLocks noChangeShapeType="1"/>
              </p:cNvSpPr>
              <p:nvPr/>
            </p:nvSpPr>
            <p:spPr bwMode="auto">
              <a:xfrm>
                <a:off x="2832" y="3024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203"/>
              <p:cNvSpPr>
                <a:spLocks noChangeShapeType="1"/>
              </p:cNvSpPr>
              <p:nvPr/>
            </p:nvSpPr>
            <p:spPr bwMode="auto">
              <a:xfrm>
                <a:off x="3168" y="3120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Line 204"/>
              <p:cNvSpPr>
                <a:spLocks noChangeShapeType="1"/>
              </p:cNvSpPr>
              <p:nvPr/>
            </p:nvSpPr>
            <p:spPr bwMode="auto">
              <a:xfrm>
                <a:off x="2832" y="3024"/>
                <a:ext cx="33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Line 205"/>
              <p:cNvSpPr>
                <a:spLocks noChangeShapeType="1"/>
              </p:cNvSpPr>
              <p:nvPr/>
            </p:nvSpPr>
            <p:spPr bwMode="auto">
              <a:xfrm flipV="1">
                <a:off x="2832" y="3936"/>
                <a:ext cx="33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" name="Line 206"/>
            <p:cNvSpPr>
              <a:spLocks noChangeShapeType="1"/>
            </p:cNvSpPr>
            <p:nvPr/>
          </p:nvSpPr>
          <p:spPr bwMode="auto">
            <a:xfrm flipH="1">
              <a:off x="4902517" y="5629575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207"/>
            <p:cNvSpPr>
              <a:spLocks noChangeShapeType="1"/>
            </p:cNvSpPr>
            <p:nvPr/>
          </p:nvSpPr>
          <p:spPr bwMode="auto">
            <a:xfrm flipH="1">
              <a:off x="4902517" y="5959423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208"/>
            <p:cNvSpPr>
              <a:spLocks noChangeShapeType="1"/>
            </p:cNvSpPr>
            <p:nvPr/>
          </p:nvSpPr>
          <p:spPr bwMode="auto">
            <a:xfrm flipH="1">
              <a:off x="4902517" y="6289271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Text Box 209"/>
            <p:cNvSpPr txBox="1">
              <a:spLocks noChangeArrowheads="1"/>
            </p:cNvSpPr>
            <p:nvPr/>
          </p:nvSpPr>
          <p:spPr bwMode="auto">
            <a:xfrm>
              <a:off x="5294904" y="5497635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/>
                <a:t>00</a:t>
              </a:r>
            </a:p>
          </p:txBody>
        </p:sp>
        <p:sp>
          <p:nvSpPr>
            <p:cNvPr id="280" name="Text Box 210"/>
            <p:cNvSpPr txBox="1">
              <a:spLocks noChangeArrowheads="1"/>
            </p:cNvSpPr>
            <p:nvPr/>
          </p:nvSpPr>
          <p:spPr bwMode="auto">
            <a:xfrm>
              <a:off x="5294904" y="5827483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 dirty="0"/>
                <a:t>01</a:t>
              </a:r>
            </a:p>
          </p:txBody>
        </p:sp>
        <p:sp>
          <p:nvSpPr>
            <p:cNvPr id="281" name="Text Box 211"/>
            <p:cNvSpPr txBox="1">
              <a:spLocks noChangeArrowheads="1"/>
            </p:cNvSpPr>
            <p:nvPr/>
          </p:nvSpPr>
          <p:spPr bwMode="auto">
            <a:xfrm>
              <a:off x="5294904" y="6157331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/>
                <a:t>10</a:t>
              </a:r>
            </a:p>
          </p:txBody>
        </p:sp>
        <p:sp>
          <p:nvSpPr>
            <p:cNvPr id="282" name="Line 215"/>
            <p:cNvSpPr>
              <a:spLocks noChangeShapeType="1"/>
            </p:cNvSpPr>
            <p:nvPr/>
          </p:nvSpPr>
          <p:spPr bwMode="auto">
            <a:xfrm flipH="1">
              <a:off x="5826092" y="6091362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Text Box 216"/>
            <p:cNvSpPr txBox="1">
              <a:spLocks noChangeArrowheads="1"/>
            </p:cNvSpPr>
            <p:nvPr/>
          </p:nvSpPr>
          <p:spPr bwMode="auto">
            <a:xfrm>
              <a:off x="6287879" y="5959423"/>
              <a:ext cx="551121" cy="263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100" dirty="0" err="1"/>
                <a:t>regno</a:t>
              </a:r>
              <a:endParaRPr lang="en-US" sz="1100" dirty="0"/>
            </a:p>
          </p:txBody>
        </p:sp>
        <p:grpSp>
          <p:nvGrpSpPr>
            <p:cNvPr id="284" name="Group 217"/>
            <p:cNvGrpSpPr>
              <a:grpSpLocks/>
            </p:cNvGrpSpPr>
            <p:nvPr/>
          </p:nvGrpSpPr>
          <p:grpSpPr bwMode="auto">
            <a:xfrm>
              <a:off x="4928636" y="5299726"/>
              <a:ext cx="284494" cy="395818"/>
              <a:chOff x="2659" y="2400"/>
              <a:chExt cx="207" cy="288"/>
            </a:xfrm>
          </p:grpSpPr>
          <p:sp>
            <p:nvSpPr>
              <p:cNvPr id="299" name="Line 218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Text Box 219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grpSp>
          <p:nvGrpSpPr>
            <p:cNvPr id="285" name="Group 220"/>
            <p:cNvGrpSpPr>
              <a:grpSpLocks/>
            </p:cNvGrpSpPr>
            <p:nvPr/>
          </p:nvGrpSpPr>
          <p:grpSpPr bwMode="auto">
            <a:xfrm>
              <a:off x="4928636" y="5629575"/>
              <a:ext cx="284494" cy="395818"/>
              <a:chOff x="2659" y="2400"/>
              <a:chExt cx="207" cy="288"/>
            </a:xfrm>
          </p:grpSpPr>
          <p:sp>
            <p:nvSpPr>
              <p:cNvPr id="297" name="Line 221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Text Box 222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grpSp>
          <p:nvGrpSpPr>
            <p:cNvPr id="286" name="Group 285"/>
            <p:cNvGrpSpPr>
              <a:grpSpLocks/>
            </p:cNvGrpSpPr>
            <p:nvPr/>
          </p:nvGrpSpPr>
          <p:grpSpPr bwMode="auto">
            <a:xfrm>
              <a:off x="4928636" y="6025392"/>
              <a:ext cx="284494" cy="395818"/>
              <a:chOff x="2659" y="2400"/>
              <a:chExt cx="207" cy="288"/>
            </a:xfrm>
          </p:grpSpPr>
          <p:sp>
            <p:nvSpPr>
              <p:cNvPr id="295" name="Line 224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Text Box 225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grpSp>
          <p:nvGrpSpPr>
            <p:cNvPr id="287" name="Group 226"/>
            <p:cNvGrpSpPr>
              <a:grpSpLocks/>
            </p:cNvGrpSpPr>
            <p:nvPr/>
          </p:nvGrpSpPr>
          <p:grpSpPr bwMode="auto">
            <a:xfrm>
              <a:off x="5852210" y="5827483"/>
              <a:ext cx="284494" cy="395818"/>
              <a:chOff x="2659" y="2400"/>
              <a:chExt cx="207" cy="288"/>
            </a:xfrm>
          </p:grpSpPr>
          <p:sp>
            <p:nvSpPr>
              <p:cNvPr id="293" name="Line 227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Text Box 228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sp>
          <p:nvSpPr>
            <p:cNvPr id="288" name="Line 229"/>
            <p:cNvSpPr>
              <a:spLocks noChangeShapeType="1"/>
            </p:cNvSpPr>
            <p:nvPr/>
          </p:nvSpPr>
          <p:spPr bwMode="auto">
            <a:xfrm flipV="1">
              <a:off x="5943903" y="5261873"/>
              <a:ext cx="131939" cy="2638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Text Box 230"/>
            <p:cNvSpPr txBox="1">
              <a:spLocks noChangeArrowheads="1"/>
            </p:cNvSpPr>
            <p:nvPr/>
          </p:nvSpPr>
          <p:spPr bwMode="auto">
            <a:xfrm>
              <a:off x="5762535" y="5299726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/>
              <a:r>
                <a:rPr lang="en-US" sz="1400" dirty="0"/>
                <a:t>    2</a:t>
              </a:r>
            </a:p>
          </p:txBody>
        </p:sp>
        <p:sp>
          <p:nvSpPr>
            <p:cNvPr id="290" name="Text Box 232"/>
            <p:cNvSpPr txBox="1">
              <a:spLocks noChangeArrowheads="1"/>
            </p:cNvSpPr>
            <p:nvPr/>
          </p:nvSpPr>
          <p:spPr bwMode="auto">
            <a:xfrm>
              <a:off x="5556716" y="5735401"/>
              <a:ext cx="31290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M</a:t>
              </a:r>
            </a:p>
            <a:p>
              <a:pPr eaLnBrk="1" hangingPunct="1"/>
              <a:r>
                <a:rPr lang="en-US" sz="1200" b="1"/>
                <a:t>U</a:t>
              </a:r>
            </a:p>
            <a:p>
              <a:pPr eaLnBrk="1" hangingPunct="1"/>
              <a:r>
                <a:rPr lang="en-US" sz="1200" b="1"/>
                <a:t>X</a:t>
              </a:r>
            </a:p>
          </p:txBody>
        </p:sp>
        <p:sp>
          <p:nvSpPr>
            <p:cNvPr id="291" name="Text Box 233"/>
            <p:cNvSpPr txBox="1">
              <a:spLocks noChangeArrowheads="1"/>
            </p:cNvSpPr>
            <p:nvPr/>
          </p:nvSpPr>
          <p:spPr bwMode="auto">
            <a:xfrm>
              <a:off x="6174380" y="5222223"/>
              <a:ext cx="663819" cy="263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100" dirty="0" err="1"/>
                <a:t>RegSel</a:t>
              </a:r>
              <a:endParaRPr lang="en-US" sz="1100" dirty="0"/>
            </a:p>
          </p:txBody>
        </p:sp>
        <p:cxnSp>
          <p:nvCxnSpPr>
            <p:cNvPr id="292" name="Elbow Connector 291"/>
            <p:cNvCxnSpPr/>
            <p:nvPr/>
          </p:nvCxnSpPr>
          <p:spPr>
            <a:xfrm flipV="1">
              <a:off x="5626809" y="5365696"/>
              <a:ext cx="609700" cy="65972"/>
            </a:xfrm>
            <a:prstGeom prst="bentConnector3">
              <a:avLst>
                <a:gd name="adj1" fmla="val 2346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359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0" y="1600201"/>
            <a:ext cx="3028950" cy="4525963"/>
          </a:xfrm>
        </p:spPr>
        <p:txBody>
          <a:bodyPr anchor="ctr" anchorCtr="0">
            <a:normAutofit/>
          </a:bodyPr>
          <a:lstStyle/>
          <a:p>
            <a:pPr algn="ctr">
              <a:buNone/>
            </a:pPr>
            <a:r>
              <a:rPr lang="en-US" sz="9600" dirty="0"/>
              <a:t>Why?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6735764" y="2151063"/>
            <a:ext cx="3932237" cy="43332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Market demands</a:t>
            </a:r>
            <a:br>
              <a:rPr lang="en-US" dirty="0"/>
            </a:br>
            <a:r>
              <a:rPr lang="en-US" dirty="0"/>
              <a:t>(different price points)</a:t>
            </a:r>
          </a:p>
          <a:p>
            <a:endParaRPr lang="en-US" dirty="0"/>
          </a:p>
          <a:p>
            <a:r>
              <a:rPr lang="en-US" dirty="0"/>
              <a:t>Parallel hardware and software development</a:t>
            </a:r>
          </a:p>
          <a:p>
            <a:endParaRPr lang="en-US" dirty="0"/>
          </a:p>
          <a:p>
            <a:r>
              <a:rPr lang="en-US" dirty="0"/>
              <a:t>Maintain compatibility for legacy software compatibility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Architecture versus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07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376239"/>
            <a:ext cx="7219950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Callout 1"/>
          <p:cNvSpPr/>
          <p:nvPr/>
        </p:nvSpPr>
        <p:spPr>
          <a:xfrm>
            <a:off x="1824183" y="4895273"/>
            <a:ext cx="1535545" cy="1586490"/>
          </a:xfrm>
          <a:prstGeom prst="wedgeEllipseCallout">
            <a:avLst>
              <a:gd name="adj1" fmla="val 58114"/>
              <a:gd name="adj2" fmla="val 333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this point, what do we know?</a:t>
            </a:r>
          </a:p>
        </p:txBody>
      </p:sp>
    </p:spTree>
    <p:extLst>
      <p:ext uri="{BB962C8B-B14F-4D97-AF65-F5344CB8AC3E}">
        <p14:creationId xmlns:p14="http://schemas.microsoft.com/office/powerpoint/2010/main" val="35304495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4096849"/>
            <a:ext cx="7076747" cy="177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BEQ has the following semantics:</a:t>
            </a:r>
          </a:p>
          <a:p>
            <a:pPr marL="457200" lvl="1" indent="0">
              <a:buNone/>
            </a:pPr>
            <a:r>
              <a:rPr lang="en-US" dirty="0"/>
              <a:t>if </a:t>
            </a:r>
            <a:r>
              <a:rPr lang="en-US" dirty="0" err="1"/>
              <a:t>RegX</a:t>
            </a:r>
            <a:r>
              <a:rPr lang="en-US" dirty="0"/>
              <a:t> == </a:t>
            </a:r>
            <a:r>
              <a:rPr lang="en-US" dirty="0" err="1"/>
              <a:t>RegY</a:t>
            </a:r>
            <a:r>
              <a:rPr lang="en-US" dirty="0"/>
              <a:t> then PC </a:t>
            </a:r>
            <a:r>
              <a:rPr lang="en-US" dirty="0">
                <a:sym typeface="Wingdings"/>
              </a:rPr>
              <a:t> PC + 1 + signed-offset</a:t>
            </a:r>
          </a:p>
          <a:p>
            <a:pPr marL="457200" lvl="1" indent="0">
              <a:buNone/>
            </a:pPr>
            <a:r>
              <a:rPr lang="en-US" dirty="0">
                <a:sym typeface="Wingdings"/>
              </a:rPr>
              <a:t>else nothing</a:t>
            </a:r>
          </a:p>
          <a:p>
            <a:pPr marL="457200" lvl="1" indent="0">
              <a:buNone/>
            </a:pPr>
            <a:r>
              <a:rPr lang="en-US" dirty="0">
                <a:sym typeface="Wingdings"/>
              </a:rPr>
              <a:t>	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05504" y="3194726"/>
            <a:ext cx="7218225" cy="711044"/>
            <a:chOff x="5056910" y="1804581"/>
            <a:chExt cx="4057642" cy="599759"/>
          </a:xfrm>
        </p:grpSpPr>
        <p:sp>
          <p:nvSpPr>
            <p:cNvPr id="5" name="Rectangle 4"/>
            <p:cNvSpPr/>
            <p:nvPr/>
          </p:nvSpPr>
          <p:spPr>
            <a:xfrm>
              <a:off x="5056910" y="2029113"/>
              <a:ext cx="727364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Opcode</a:t>
              </a:r>
              <a:endParaRPr lang="en-US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84274" y="2029113"/>
              <a:ext cx="64654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Reg</a:t>
              </a:r>
              <a:r>
                <a:rPr lang="en-US" sz="1200" dirty="0"/>
                <a:t> X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30820" y="2029113"/>
              <a:ext cx="64654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Reg</a:t>
              </a:r>
              <a:r>
                <a:rPr lang="en-US" sz="1200" dirty="0"/>
                <a:t> 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77365" y="2029113"/>
              <a:ext cx="1780886" cy="37522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Signed Offset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56910" y="1804582"/>
              <a:ext cx="334818" cy="220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45721" y="1804581"/>
              <a:ext cx="528783" cy="220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28 27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68022" y="1804582"/>
              <a:ext cx="528783" cy="220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24 23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4567" y="1804582"/>
              <a:ext cx="528783" cy="220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20 19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79734" y="1804582"/>
              <a:ext cx="334818" cy="220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51909" y="1905001"/>
            <a:ext cx="6915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BEQ	</a:t>
            </a:r>
            <a:r>
              <a:rPr lang="en-US" dirty="0" err="1"/>
              <a:t>r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y</a:t>
            </a:r>
            <a:r>
              <a:rPr lang="en-US" dirty="0"/>
              <a:t>, target</a:t>
            </a:r>
            <a:br>
              <a:rPr lang="en-US" dirty="0"/>
            </a:br>
            <a:r>
              <a:rPr lang="en-US" dirty="0">
                <a:solidFill>
                  <a:srgbClr val="FF2929"/>
                </a:solidFill>
              </a:rPr>
              <a:t>PC</a:t>
            </a:r>
            <a:r>
              <a:rPr lang="en-US" dirty="0">
                <a:solidFill>
                  <a:srgbClr val="FF2929"/>
                </a:solidFill>
                <a:sym typeface="Wingdings"/>
              </a:rPr>
              <a:t></a:t>
            </a:r>
            <a:r>
              <a:rPr lang="en-US" dirty="0"/>
              <a:t>	&lt;inst1&gt;</a:t>
            </a:r>
          </a:p>
          <a:p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target	&lt;</a:t>
            </a:r>
            <a:r>
              <a:rPr lang="en-US" dirty="0" err="1"/>
              <a:t>instN</a:t>
            </a:r>
            <a:r>
              <a:rPr lang="en-US" dirty="0"/>
              <a:t>&gt;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2124364" y="5553364"/>
            <a:ext cx="3082636" cy="889000"/>
          </a:xfrm>
          <a:prstGeom prst="wedgeEllipseCallout">
            <a:avLst>
              <a:gd name="adj1" fmla="val 38718"/>
              <a:gd name="adj2" fmla="val -777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i.e. go back to fetch the next instruction (e.g. &lt;inst1&gt;)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6315364" y="5553364"/>
            <a:ext cx="3667006" cy="889000"/>
          </a:xfrm>
          <a:prstGeom prst="wedgeEllipseCallout">
            <a:avLst>
              <a:gd name="adj1" fmla="val -35814"/>
              <a:gd name="adj2" fmla="val -125811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do this if branch is taken (e.g. next instruction is &lt;</a:t>
            </a:r>
            <a:r>
              <a:rPr lang="en-US" dirty="0" err="1"/>
              <a:t>instN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766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847" y="586367"/>
            <a:ext cx="7219950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Callout 1"/>
          <p:cNvSpPr/>
          <p:nvPr/>
        </p:nvSpPr>
        <p:spPr>
          <a:xfrm>
            <a:off x="1604819" y="4770180"/>
            <a:ext cx="1743364" cy="1898218"/>
          </a:xfrm>
          <a:prstGeom prst="wedgeEllipseCallout">
            <a:avLst>
              <a:gd name="adj1" fmla="val 58114"/>
              <a:gd name="adj2" fmla="val 333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Z==0 </a:t>
            </a:r>
            <a:r>
              <a:rPr lang="en-US" dirty="0">
                <a:sym typeface="Wingdings"/>
              </a:rPr>
              <a:t> go to ifetch1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1757219" y="4922580"/>
            <a:ext cx="1743364" cy="1898218"/>
          </a:xfrm>
          <a:prstGeom prst="wedgeEllipseCallout">
            <a:avLst>
              <a:gd name="adj1" fmla="val 58114"/>
              <a:gd name="adj2" fmla="val 33391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Z==1 </a:t>
            </a:r>
            <a:r>
              <a:rPr lang="en-US" dirty="0">
                <a:sym typeface="Wingdings"/>
              </a:rPr>
              <a:t> compute target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8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3439"/>
            <a:ext cx="70104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Callout 1"/>
          <p:cNvSpPr/>
          <p:nvPr/>
        </p:nvSpPr>
        <p:spPr>
          <a:xfrm>
            <a:off x="1524001" y="988758"/>
            <a:ext cx="1500909" cy="1891289"/>
          </a:xfrm>
          <a:prstGeom prst="wedgeEllipseCallout">
            <a:avLst>
              <a:gd name="adj1" fmla="val 48402"/>
              <a:gd name="adj2" fmla="val -33241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Presume we’ve taken the branch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1731818" y="5183910"/>
            <a:ext cx="1997364" cy="1466273"/>
          </a:xfrm>
          <a:prstGeom prst="wedgeEllipseCallout">
            <a:avLst>
              <a:gd name="adj1" fmla="val 60311"/>
              <a:gd name="adj2" fmla="val 41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state will be ifetch1</a:t>
            </a:r>
          </a:p>
        </p:txBody>
      </p:sp>
    </p:spTree>
    <p:extLst>
      <p:ext uri="{BB962C8B-B14F-4D97-AF65-F5344CB8AC3E}">
        <p14:creationId xmlns:p14="http://schemas.microsoft.com/office/powerpoint/2010/main" val="20261460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275" name="Group 6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733170"/>
              </p:ext>
            </p:extLst>
          </p:nvPr>
        </p:nvGraphicFramePr>
        <p:xfrm>
          <a:off x="1822451" y="1962727"/>
          <a:ext cx="8634413" cy="4366853"/>
        </p:xfrm>
        <a:graphic>
          <a:graphicData uri="http://schemas.openxmlformats.org/drawingml/2006/table">
            <a:tbl>
              <a:tblPr/>
              <a:tblGrid>
                <a:gridCol w="863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8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7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19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01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65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65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31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99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109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03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9331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19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Drive Signals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Load Signals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Write Signals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Current State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PC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ALU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Reg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MEM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OFF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PC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MAR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IR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MEM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REG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func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Reg</a:t>
                      </a:r>
                      <a:b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</a:b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Sel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Next State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beq1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beq2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14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beq3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ifetch1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beq4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beq5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beq5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beq6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beq6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ifetch1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We Can Fill in Most ROM Values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B9358A-E6A4-D046-BC4B-C47309D42303}"/>
              </a:ext>
            </a:extLst>
          </p:cNvPr>
          <p:cNvSpPr/>
          <p:nvPr/>
        </p:nvSpPr>
        <p:spPr>
          <a:xfrm>
            <a:off x="9485313" y="4146153"/>
            <a:ext cx="971550" cy="11715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5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How Do We Handle that Decision?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05504" y="2133601"/>
            <a:ext cx="7076747" cy="44934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steps in the ROM only allow for one “Next State”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So we’re going to have to come up with some way to modify that Next State if we want to branch</a:t>
            </a:r>
          </a:p>
          <a:p>
            <a:r>
              <a:rPr lang="en-US" dirty="0"/>
              <a:t>What if we expand the ROM address to 6 bits so we can prepend a zero or one bit to the Next State if we want to test Z?  (It doubles the ROM size, though.)</a:t>
            </a:r>
          </a:p>
          <a:p>
            <a:r>
              <a:rPr lang="en-US" dirty="0"/>
              <a:t>For example, if Next State was 01000, we’d output 001000 UNLESS we wanted to test Z.  Then we’d either output 101000 or 001000 by sending the value in Z as the first bit of our next-state ROM address</a:t>
            </a:r>
          </a:p>
          <a:p>
            <a:r>
              <a:rPr lang="en-US" dirty="0"/>
              <a:t>How can we do that?</a:t>
            </a:r>
          </a:p>
        </p:txBody>
      </p:sp>
    </p:spTree>
    <p:extLst>
      <p:ext uri="{BB962C8B-B14F-4D97-AF65-F5344CB8AC3E}">
        <p14:creationId xmlns:p14="http://schemas.microsoft.com/office/powerpoint/2010/main" val="265965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29FF-351E-9449-AE9B-A5EBF9F0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One Additional Decision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873BF-1B88-7642-B981-9F8D3C0B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504" y="1900238"/>
            <a:ext cx="7076747" cy="4729162"/>
          </a:xfrm>
        </p:spPr>
        <p:txBody>
          <a:bodyPr wrap="square">
            <a:normAutofit lnSpcReduction="10000"/>
          </a:bodyPr>
          <a:lstStyle/>
          <a:p>
            <a:r>
              <a:rPr lang="en-US" sz="2000" dirty="0"/>
              <a:t>In a few minutes, we’re also going to have to decide how to choose the right next-state based on our opcode in IR; let’s solve that at the same time</a:t>
            </a:r>
          </a:p>
          <a:p>
            <a:r>
              <a:rPr lang="en-US" sz="2000" dirty="0"/>
              <a:t>We’ll handle that with a similar hardware mod: we’ll expand the ROM address from 6 to 10 bits</a:t>
            </a:r>
          </a:p>
          <a:p>
            <a:r>
              <a:rPr lang="en-US" sz="2000" dirty="0"/>
              <a:t>Then when we want to make that decision, we’ll use the opcode as the top 4 bits of the ROM address</a:t>
            </a:r>
          </a:p>
          <a:p>
            <a:r>
              <a:rPr lang="en-US" sz="2000" dirty="0"/>
              <a:t>That means if the opcode is 0010 and next-state is 00011, then if we use the opcode bits, we would use 00100 00011 as the next state so the microcode to execute 0010 would start at that address </a:t>
            </a:r>
          </a:p>
          <a:p>
            <a:r>
              <a:rPr lang="en-US" sz="2000" dirty="0"/>
              <a:t>This gives us a many-way branch.</a:t>
            </a:r>
          </a:p>
        </p:txBody>
      </p:sp>
    </p:spTree>
    <p:extLst>
      <p:ext uri="{BB962C8B-B14F-4D97-AF65-F5344CB8AC3E}">
        <p14:creationId xmlns:p14="http://schemas.microsoft.com/office/powerpoint/2010/main" val="25719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Rectangle 12"/>
          <p:cNvSpPr>
            <a:spLocks noChangeArrowheads="1"/>
          </p:cNvSpPr>
          <p:nvPr/>
        </p:nvSpPr>
        <p:spPr bwMode="auto">
          <a:xfrm>
            <a:off x="6913156" y="2434270"/>
            <a:ext cx="1089967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</a:rPr>
              <a:t>DrPC, DrALU, DrREG, </a:t>
            </a:r>
            <a:endParaRPr lang="en-US" b="1"/>
          </a:p>
        </p:txBody>
      </p:sp>
      <p:sp>
        <p:nvSpPr>
          <p:cNvPr id="49161" name="Rectangle 13"/>
          <p:cNvSpPr>
            <a:spLocks noChangeArrowheads="1"/>
          </p:cNvSpPr>
          <p:nvPr/>
        </p:nvSpPr>
        <p:spPr bwMode="auto">
          <a:xfrm>
            <a:off x="6913156" y="2535884"/>
            <a:ext cx="729317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 dirty="0" err="1">
                <a:solidFill>
                  <a:srgbClr val="000000"/>
                </a:solidFill>
              </a:rPr>
              <a:t>DrMEM</a:t>
            </a:r>
            <a:r>
              <a:rPr lang="en-US" sz="800" b="1" dirty="0">
                <a:solidFill>
                  <a:srgbClr val="000000"/>
                </a:solidFill>
              </a:rPr>
              <a:t>, </a:t>
            </a:r>
            <a:r>
              <a:rPr lang="en-US" sz="800" b="1" dirty="0" err="1">
                <a:solidFill>
                  <a:srgbClr val="000000"/>
                </a:solidFill>
              </a:rPr>
              <a:t>DrOFF</a:t>
            </a:r>
            <a:endParaRPr lang="en-US" b="1" dirty="0"/>
          </a:p>
        </p:txBody>
      </p:sp>
      <p:sp>
        <p:nvSpPr>
          <p:cNvPr id="49162" name="Rectangle 14"/>
          <p:cNvSpPr>
            <a:spLocks noChangeArrowheads="1"/>
          </p:cNvSpPr>
          <p:nvPr/>
        </p:nvSpPr>
        <p:spPr bwMode="auto">
          <a:xfrm>
            <a:off x="6913155" y="2661314"/>
            <a:ext cx="1224610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</a:rPr>
              <a:t>LdPC, LdA, LdB, LdMAR,</a:t>
            </a:r>
            <a:endParaRPr lang="en-US" b="1"/>
          </a:p>
        </p:txBody>
      </p:sp>
      <p:sp>
        <p:nvSpPr>
          <p:cNvPr id="49163" name="Rectangle 15"/>
          <p:cNvSpPr>
            <a:spLocks noChangeArrowheads="1"/>
          </p:cNvSpPr>
          <p:nvPr/>
        </p:nvSpPr>
        <p:spPr bwMode="auto">
          <a:xfrm>
            <a:off x="6913156" y="2777217"/>
            <a:ext cx="1322387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</a:rPr>
              <a:t>LdIR, LdZ, WrREG, WrMEM</a:t>
            </a:r>
            <a:endParaRPr lang="en-US" b="1"/>
          </a:p>
        </p:txBody>
      </p:sp>
      <p:sp>
        <p:nvSpPr>
          <p:cNvPr id="49164" name="Rectangle 16"/>
          <p:cNvSpPr>
            <a:spLocks noChangeArrowheads="1"/>
          </p:cNvSpPr>
          <p:nvPr/>
        </p:nvSpPr>
        <p:spPr bwMode="auto">
          <a:xfrm>
            <a:off x="6913156" y="2934402"/>
            <a:ext cx="216391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</a:rPr>
              <a:t>func</a:t>
            </a:r>
            <a:endParaRPr lang="en-US" b="1"/>
          </a:p>
        </p:txBody>
      </p:sp>
      <p:sp>
        <p:nvSpPr>
          <p:cNvPr id="49188" name="Rectangle 42"/>
          <p:cNvSpPr>
            <a:spLocks noChangeArrowheads="1"/>
          </p:cNvSpPr>
          <p:nvPr/>
        </p:nvSpPr>
        <p:spPr bwMode="auto">
          <a:xfrm>
            <a:off x="6917919" y="3166208"/>
            <a:ext cx="349431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 dirty="0" err="1">
                <a:solidFill>
                  <a:srgbClr val="000000"/>
                </a:solidFill>
              </a:rPr>
              <a:t>RegSel</a:t>
            </a:r>
            <a:endParaRPr lang="en-US" b="1" dirty="0"/>
          </a:p>
        </p:txBody>
      </p:sp>
      <p:sp>
        <p:nvSpPr>
          <p:cNvPr id="49207" name="Rectangle 42"/>
          <p:cNvSpPr>
            <a:spLocks noChangeArrowheads="1"/>
          </p:cNvSpPr>
          <p:nvPr/>
        </p:nvSpPr>
        <p:spPr bwMode="auto">
          <a:xfrm>
            <a:off x="6787842" y="3466289"/>
            <a:ext cx="6251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 dirty="0">
                <a:solidFill>
                  <a:srgbClr val="000000"/>
                </a:solidFill>
              </a:rPr>
              <a:t>T</a:t>
            </a:r>
            <a:endParaRPr lang="en-US" b="1" dirty="0"/>
          </a:p>
        </p:txBody>
      </p:sp>
      <p:sp>
        <p:nvSpPr>
          <p:cNvPr id="100" name="Right Brace 99"/>
          <p:cNvSpPr/>
          <p:nvPr/>
        </p:nvSpPr>
        <p:spPr bwMode="auto">
          <a:xfrm>
            <a:off x="8235954" y="2323675"/>
            <a:ext cx="152400" cy="10017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1" name="Right Arrow 100"/>
          <p:cNvSpPr/>
          <p:nvPr/>
        </p:nvSpPr>
        <p:spPr bwMode="auto">
          <a:xfrm>
            <a:off x="8464555" y="2749125"/>
            <a:ext cx="457200" cy="1841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220" name="TextBox 101"/>
          <p:cNvSpPr txBox="1">
            <a:spLocks noChangeArrowheads="1"/>
          </p:cNvSpPr>
          <p:nvPr/>
        </p:nvSpPr>
        <p:spPr bwMode="auto">
          <a:xfrm>
            <a:off x="8921297" y="2627972"/>
            <a:ext cx="1172036" cy="36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Datapath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Going to Tweak the Control Unit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7843" y="3672912"/>
            <a:ext cx="3764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So what are we adding?</a:t>
            </a:r>
            <a:br>
              <a:rPr lang="en-US" dirty="0">
                <a:solidFill>
                  <a:srgbClr val="FF2929"/>
                </a:solidFill>
              </a:rPr>
            </a:br>
            <a:endParaRPr lang="en-US" dirty="0">
              <a:solidFill>
                <a:srgbClr val="FF2929"/>
              </a:solidFill>
            </a:endParaRPr>
          </a:p>
          <a:p>
            <a:r>
              <a:rPr lang="en-US" dirty="0"/>
              <a:t>    Add a T bit to the ROM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 the T bit and the Z reg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become the 6</a:t>
            </a:r>
            <a:r>
              <a:rPr lang="en-US" baseline="30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address bit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Add an M bit to the ROM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AND the M bit and the OP from 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bits  IR[31:28] to become 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the 10</a:t>
            </a:r>
            <a:r>
              <a:rPr lang="en-US" baseline="30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-7</a:t>
            </a:r>
            <a:r>
              <a:rPr lang="en-US" baseline="30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address bits</a:t>
            </a:r>
          </a:p>
        </p:txBody>
      </p:sp>
      <p:sp>
        <p:nvSpPr>
          <p:cNvPr id="74" name="Rectangle 42">
            <a:extLst>
              <a:ext uri="{FF2B5EF4-FFF2-40B4-BE49-F238E27FC236}">
                <a16:creationId xmlns:a16="http://schemas.microsoft.com/office/drawing/2014/main" id="{793B5104-D5B3-F94F-8D56-2BCFCABD1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408" y="3454163"/>
            <a:ext cx="205170" cy="1231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 dirty="0">
                <a:solidFill>
                  <a:srgbClr val="000000"/>
                </a:solidFill>
              </a:rPr>
              <a:t>M, T</a:t>
            </a:r>
            <a:endParaRPr lang="en-US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237F9C-D98D-5A6F-E48F-7074266634FB}"/>
              </a:ext>
            </a:extLst>
          </p:cNvPr>
          <p:cNvGrpSpPr/>
          <p:nvPr/>
        </p:nvGrpSpPr>
        <p:grpSpPr>
          <a:xfrm>
            <a:off x="1939637" y="2066637"/>
            <a:ext cx="4794144" cy="4510753"/>
            <a:chOff x="415637" y="2066636"/>
            <a:chExt cx="4794144" cy="4510753"/>
          </a:xfrm>
        </p:grpSpPr>
        <p:sp>
          <p:nvSpPr>
            <p:cNvPr id="3" name="Oval 2"/>
            <p:cNvSpPr/>
            <p:nvPr/>
          </p:nvSpPr>
          <p:spPr>
            <a:xfrm>
              <a:off x="415637" y="2066636"/>
              <a:ext cx="2199880" cy="20035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55" name="TextBox 50"/>
            <p:cNvSpPr txBox="1">
              <a:spLocks noChangeArrowheads="1"/>
            </p:cNvSpPr>
            <p:nvPr/>
          </p:nvSpPr>
          <p:spPr bwMode="auto">
            <a:xfrm>
              <a:off x="1406761" y="5502544"/>
              <a:ext cx="7745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/>
                <a:t>clock</a:t>
              </a:r>
            </a:p>
          </p:txBody>
        </p:sp>
        <p:cxnSp>
          <p:nvCxnSpPr>
            <p:cNvPr id="48" name="Elbow Connector 47"/>
            <p:cNvCxnSpPr>
              <a:cxnSpLocks/>
              <a:stCxn id="49175" idx="2"/>
            </p:cNvCxnSpPr>
            <p:nvPr/>
          </p:nvCxnSpPr>
          <p:spPr bwMode="auto">
            <a:xfrm rot="5400000">
              <a:off x="2444479" y="4921516"/>
              <a:ext cx="452025" cy="1124568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57" name="Freeform 9"/>
            <p:cNvSpPr>
              <a:spLocks noEditPoints="1"/>
            </p:cNvSpPr>
            <p:nvPr/>
          </p:nvSpPr>
          <p:spPr bwMode="auto">
            <a:xfrm>
              <a:off x="3900183" y="2499367"/>
              <a:ext cx="1309598" cy="68272"/>
            </a:xfrm>
            <a:custGeom>
              <a:avLst/>
              <a:gdLst>
                <a:gd name="T0" fmla="*/ 0 w 825"/>
                <a:gd name="T1" fmla="*/ 14 h 43"/>
                <a:gd name="T2" fmla="*/ 789 w 825"/>
                <a:gd name="T3" fmla="*/ 14 h 43"/>
                <a:gd name="T4" fmla="*/ 789 w 825"/>
                <a:gd name="T5" fmla="*/ 29 h 43"/>
                <a:gd name="T6" fmla="*/ 0 w 825"/>
                <a:gd name="T7" fmla="*/ 29 h 43"/>
                <a:gd name="T8" fmla="*/ 0 w 825"/>
                <a:gd name="T9" fmla="*/ 14 h 43"/>
                <a:gd name="T10" fmla="*/ 782 w 825"/>
                <a:gd name="T11" fmla="*/ 0 h 43"/>
                <a:gd name="T12" fmla="*/ 825 w 825"/>
                <a:gd name="T13" fmla="*/ 22 h 43"/>
                <a:gd name="T14" fmla="*/ 782 w 825"/>
                <a:gd name="T15" fmla="*/ 43 h 43"/>
                <a:gd name="T16" fmla="*/ 782 w 825"/>
                <a:gd name="T17" fmla="*/ 0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25"/>
                <a:gd name="T28" fmla="*/ 0 h 43"/>
                <a:gd name="T29" fmla="*/ 825 w 825"/>
                <a:gd name="T30" fmla="*/ 43 h 4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25" h="43">
                  <a:moveTo>
                    <a:pt x="0" y="14"/>
                  </a:moveTo>
                  <a:lnTo>
                    <a:pt x="789" y="14"/>
                  </a:lnTo>
                  <a:lnTo>
                    <a:pt x="789" y="29"/>
                  </a:lnTo>
                  <a:lnTo>
                    <a:pt x="0" y="29"/>
                  </a:lnTo>
                  <a:lnTo>
                    <a:pt x="0" y="14"/>
                  </a:lnTo>
                  <a:close/>
                  <a:moveTo>
                    <a:pt x="782" y="0"/>
                  </a:moveTo>
                  <a:lnTo>
                    <a:pt x="825" y="22"/>
                  </a:lnTo>
                  <a:lnTo>
                    <a:pt x="782" y="43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 w="2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58" name="Freeform 10"/>
            <p:cNvSpPr>
              <a:spLocks noEditPoints="1"/>
            </p:cNvSpPr>
            <p:nvPr/>
          </p:nvSpPr>
          <p:spPr bwMode="auto">
            <a:xfrm>
              <a:off x="3900183" y="2727999"/>
              <a:ext cx="1309598" cy="68272"/>
            </a:xfrm>
            <a:custGeom>
              <a:avLst/>
              <a:gdLst>
                <a:gd name="T0" fmla="*/ 0 w 825"/>
                <a:gd name="T1" fmla="*/ 14 h 43"/>
                <a:gd name="T2" fmla="*/ 789 w 825"/>
                <a:gd name="T3" fmla="*/ 14 h 43"/>
                <a:gd name="T4" fmla="*/ 789 w 825"/>
                <a:gd name="T5" fmla="*/ 29 h 43"/>
                <a:gd name="T6" fmla="*/ 0 w 825"/>
                <a:gd name="T7" fmla="*/ 29 h 43"/>
                <a:gd name="T8" fmla="*/ 0 w 825"/>
                <a:gd name="T9" fmla="*/ 14 h 43"/>
                <a:gd name="T10" fmla="*/ 782 w 825"/>
                <a:gd name="T11" fmla="*/ 0 h 43"/>
                <a:gd name="T12" fmla="*/ 825 w 825"/>
                <a:gd name="T13" fmla="*/ 22 h 43"/>
                <a:gd name="T14" fmla="*/ 782 w 825"/>
                <a:gd name="T15" fmla="*/ 43 h 43"/>
                <a:gd name="T16" fmla="*/ 782 w 825"/>
                <a:gd name="T17" fmla="*/ 0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25"/>
                <a:gd name="T28" fmla="*/ 0 h 43"/>
                <a:gd name="T29" fmla="*/ 825 w 825"/>
                <a:gd name="T30" fmla="*/ 43 h 4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25" h="43">
                  <a:moveTo>
                    <a:pt x="0" y="14"/>
                  </a:moveTo>
                  <a:lnTo>
                    <a:pt x="789" y="14"/>
                  </a:lnTo>
                  <a:lnTo>
                    <a:pt x="789" y="29"/>
                  </a:lnTo>
                  <a:lnTo>
                    <a:pt x="0" y="29"/>
                  </a:lnTo>
                  <a:lnTo>
                    <a:pt x="0" y="14"/>
                  </a:lnTo>
                  <a:close/>
                  <a:moveTo>
                    <a:pt x="782" y="0"/>
                  </a:moveTo>
                  <a:lnTo>
                    <a:pt x="825" y="22"/>
                  </a:lnTo>
                  <a:lnTo>
                    <a:pt x="782" y="43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 w="2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59" name="Freeform 11"/>
            <p:cNvSpPr>
              <a:spLocks noEditPoints="1"/>
            </p:cNvSpPr>
            <p:nvPr/>
          </p:nvSpPr>
          <p:spPr bwMode="auto">
            <a:xfrm>
              <a:off x="3900183" y="2956630"/>
              <a:ext cx="1309598" cy="68272"/>
            </a:xfrm>
            <a:custGeom>
              <a:avLst/>
              <a:gdLst>
                <a:gd name="T0" fmla="*/ 0 w 825"/>
                <a:gd name="T1" fmla="*/ 15 h 43"/>
                <a:gd name="T2" fmla="*/ 789 w 825"/>
                <a:gd name="T3" fmla="*/ 15 h 43"/>
                <a:gd name="T4" fmla="*/ 789 w 825"/>
                <a:gd name="T5" fmla="*/ 29 h 43"/>
                <a:gd name="T6" fmla="*/ 0 w 825"/>
                <a:gd name="T7" fmla="*/ 29 h 43"/>
                <a:gd name="T8" fmla="*/ 0 w 825"/>
                <a:gd name="T9" fmla="*/ 15 h 43"/>
                <a:gd name="T10" fmla="*/ 782 w 825"/>
                <a:gd name="T11" fmla="*/ 0 h 43"/>
                <a:gd name="T12" fmla="*/ 825 w 825"/>
                <a:gd name="T13" fmla="*/ 22 h 43"/>
                <a:gd name="T14" fmla="*/ 782 w 825"/>
                <a:gd name="T15" fmla="*/ 43 h 43"/>
                <a:gd name="T16" fmla="*/ 782 w 825"/>
                <a:gd name="T17" fmla="*/ 0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25"/>
                <a:gd name="T28" fmla="*/ 0 h 43"/>
                <a:gd name="T29" fmla="*/ 825 w 825"/>
                <a:gd name="T30" fmla="*/ 43 h 4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25" h="43">
                  <a:moveTo>
                    <a:pt x="0" y="15"/>
                  </a:moveTo>
                  <a:lnTo>
                    <a:pt x="789" y="15"/>
                  </a:lnTo>
                  <a:lnTo>
                    <a:pt x="789" y="29"/>
                  </a:lnTo>
                  <a:lnTo>
                    <a:pt x="0" y="29"/>
                  </a:lnTo>
                  <a:lnTo>
                    <a:pt x="0" y="15"/>
                  </a:lnTo>
                  <a:close/>
                  <a:moveTo>
                    <a:pt x="782" y="0"/>
                  </a:moveTo>
                  <a:lnTo>
                    <a:pt x="825" y="22"/>
                  </a:lnTo>
                  <a:lnTo>
                    <a:pt x="782" y="43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 w="2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Freeform 17"/>
            <p:cNvSpPr>
              <a:spLocks noEditPoints="1"/>
            </p:cNvSpPr>
            <p:nvPr/>
          </p:nvSpPr>
          <p:spPr bwMode="auto">
            <a:xfrm>
              <a:off x="3900183" y="3185261"/>
              <a:ext cx="1309598" cy="68272"/>
            </a:xfrm>
            <a:custGeom>
              <a:avLst/>
              <a:gdLst>
                <a:gd name="T0" fmla="*/ 0 w 825"/>
                <a:gd name="T1" fmla="*/ 15 h 43"/>
                <a:gd name="T2" fmla="*/ 789 w 825"/>
                <a:gd name="T3" fmla="*/ 15 h 43"/>
                <a:gd name="T4" fmla="*/ 789 w 825"/>
                <a:gd name="T5" fmla="*/ 29 h 43"/>
                <a:gd name="T6" fmla="*/ 0 w 825"/>
                <a:gd name="T7" fmla="*/ 29 h 43"/>
                <a:gd name="T8" fmla="*/ 0 w 825"/>
                <a:gd name="T9" fmla="*/ 15 h 43"/>
                <a:gd name="T10" fmla="*/ 782 w 825"/>
                <a:gd name="T11" fmla="*/ 0 h 43"/>
                <a:gd name="T12" fmla="*/ 825 w 825"/>
                <a:gd name="T13" fmla="*/ 22 h 43"/>
                <a:gd name="T14" fmla="*/ 782 w 825"/>
                <a:gd name="T15" fmla="*/ 43 h 43"/>
                <a:gd name="T16" fmla="*/ 782 w 825"/>
                <a:gd name="T17" fmla="*/ 0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25"/>
                <a:gd name="T28" fmla="*/ 0 h 43"/>
                <a:gd name="T29" fmla="*/ 825 w 825"/>
                <a:gd name="T30" fmla="*/ 43 h 4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25" h="43">
                  <a:moveTo>
                    <a:pt x="0" y="15"/>
                  </a:moveTo>
                  <a:lnTo>
                    <a:pt x="789" y="15"/>
                  </a:lnTo>
                  <a:lnTo>
                    <a:pt x="789" y="29"/>
                  </a:lnTo>
                  <a:lnTo>
                    <a:pt x="0" y="29"/>
                  </a:lnTo>
                  <a:lnTo>
                    <a:pt x="0" y="15"/>
                  </a:lnTo>
                  <a:close/>
                  <a:moveTo>
                    <a:pt x="782" y="0"/>
                  </a:moveTo>
                  <a:lnTo>
                    <a:pt x="825" y="22"/>
                  </a:lnTo>
                  <a:lnTo>
                    <a:pt x="782" y="43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 w="2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6" name="Line 18"/>
            <p:cNvSpPr>
              <a:spLocks noChangeShapeType="1"/>
            </p:cNvSpPr>
            <p:nvPr/>
          </p:nvSpPr>
          <p:spPr bwMode="auto">
            <a:xfrm flipV="1">
              <a:off x="4909763" y="2396165"/>
              <a:ext cx="90482" cy="182588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Line 19"/>
            <p:cNvSpPr>
              <a:spLocks noChangeShapeType="1"/>
            </p:cNvSpPr>
            <p:nvPr/>
          </p:nvSpPr>
          <p:spPr bwMode="auto">
            <a:xfrm flipV="1">
              <a:off x="4909763" y="2670841"/>
              <a:ext cx="90482" cy="182588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8" name="Line 20"/>
            <p:cNvSpPr>
              <a:spLocks noChangeShapeType="1"/>
            </p:cNvSpPr>
            <p:nvPr/>
          </p:nvSpPr>
          <p:spPr bwMode="auto">
            <a:xfrm flipV="1">
              <a:off x="4909763" y="2899472"/>
              <a:ext cx="90482" cy="182588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9" name="Rectangle 21"/>
            <p:cNvSpPr>
              <a:spLocks noChangeArrowheads="1"/>
            </p:cNvSpPr>
            <p:nvPr/>
          </p:nvSpPr>
          <p:spPr bwMode="auto">
            <a:xfrm>
              <a:off x="4922462" y="2294551"/>
              <a:ext cx="57704" cy="12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5</a:t>
              </a:r>
              <a:endParaRPr lang="en-US" b="1"/>
            </a:p>
          </p:txBody>
        </p:sp>
        <p:sp>
          <p:nvSpPr>
            <p:cNvPr id="49170" name="Rectangle 22"/>
            <p:cNvSpPr>
              <a:spLocks noChangeArrowheads="1"/>
            </p:cNvSpPr>
            <p:nvPr/>
          </p:nvSpPr>
          <p:spPr bwMode="auto">
            <a:xfrm>
              <a:off x="4922462" y="2616858"/>
              <a:ext cx="57704" cy="12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8</a:t>
              </a:r>
              <a:endParaRPr lang="en-US" b="1"/>
            </a:p>
          </p:txBody>
        </p:sp>
        <p:sp>
          <p:nvSpPr>
            <p:cNvPr id="49171" name="Rectangle 23"/>
            <p:cNvSpPr>
              <a:spLocks noChangeArrowheads="1"/>
            </p:cNvSpPr>
            <p:nvPr/>
          </p:nvSpPr>
          <p:spPr bwMode="auto">
            <a:xfrm>
              <a:off x="4922462" y="2843901"/>
              <a:ext cx="57704" cy="12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2</a:t>
              </a:r>
              <a:endParaRPr lang="en-US" b="1"/>
            </a:p>
          </p:txBody>
        </p:sp>
        <p:grpSp>
          <p:nvGrpSpPr>
            <p:cNvPr id="49172" name="Group 26"/>
            <p:cNvGrpSpPr>
              <a:grpSpLocks/>
            </p:cNvGrpSpPr>
            <p:nvPr/>
          </p:nvGrpSpPr>
          <p:grpSpPr bwMode="auto">
            <a:xfrm>
              <a:off x="4909768" y="3074121"/>
              <a:ext cx="90482" cy="236570"/>
              <a:chOff x="2194" y="857"/>
              <a:chExt cx="57" cy="149"/>
            </a:xfrm>
          </p:grpSpPr>
          <p:sp>
            <p:nvSpPr>
              <p:cNvPr id="49221" name="Line 24"/>
              <p:cNvSpPr>
                <a:spLocks noChangeShapeType="1"/>
              </p:cNvSpPr>
              <p:nvPr/>
            </p:nvSpPr>
            <p:spPr bwMode="auto">
              <a:xfrm flipV="1">
                <a:off x="2194" y="891"/>
                <a:ext cx="57" cy="115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2" name="Rectangle 25"/>
              <p:cNvSpPr>
                <a:spLocks noChangeArrowheads="1"/>
              </p:cNvSpPr>
              <p:nvPr/>
            </p:nvSpPr>
            <p:spPr bwMode="auto">
              <a:xfrm>
                <a:off x="2202" y="857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b="1">
                    <a:solidFill>
                      <a:srgbClr val="000000"/>
                    </a:solidFill>
                  </a:rPr>
                  <a:t>2</a:t>
                </a:r>
                <a:endParaRPr lang="en-US" b="1"/>
              </a:p>
            </p:txBody>
          </p:sp>
        </p:grpSp>
        <p:sp>
          <p:nvSpPr>
            <p:cNvPr id="49173" name="Rectangle 27"/>
            <p:cNvSpPr>
              <a:spLocks noChangeArrowheads="1"/>
            </p:cNvSpPr>
            <p:nvPr/>
          </p:nvSpPr>
          <p:spPr bwMode="auto">
            <a:xfrm>
              <a:off x="2825609" y="2504687"/>
              <a:ext cx="680991" cy="2057681"/>
            </a:xfrm>
            <a:prstGeom prst="rect">
              <a:avLst/>
            </a:prstGeom>
            <a:noFill/>
            <a:ln w="2857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49174" name="Rectangle 28"/>
            <p:cNvSpPr>
              <a:spLocks noChangeArrowheads="1"/>
            </p:cNvSpPr>
            <p:nvPr/>
          </p:nvSpPr>
          <p:spPr bwMode="auto">
            <a:xfrm>
              <a:off x="2954189" y="3439852"/>
              <a:ext cx="418355" cy="215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</a:rPr>
                <a:t>ROM</a:t>
              </a:r>
              <a:endParaRPr lang="en-US" b="1"/>
            </a:p>
          </p:txBody>
        </p:sp>
        <p:sp>
          <p:nvSpPr>
            <p:cNvPr id="49175" name="Rectangle 29"/>
            <p:cNvSpPr>
              <a:spLocks noChangeArrowheads="1"/>
            </p:cNvSpPr>
            <p:nvPr/>
          </p:nvSpPr>
          <p:spPr bwMode="auto">
            <a:xfrm>
              <a:off x="2825609" y="4740192"/>
              <a:ext cx="814332" cy="517596"/>
            </a:xfrm>
            <a:prstGeom prst="rect">
              <a:avLst/>
            </a:prstGeom>
            <a:noFill/>
            <a:ln w="2857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49176" name="Rectangle 30"/>
            <p:cNvSpPr>
              <a:spLocks noChangeArrowheads="1"/>
            </p:cNvSpPr>
            <p:nvPr/>
          </p:nvSpPr>
          <p:spPr bwMode="auto">
            <a:xfrm>
              <a:off x="3030382" y="4797350"/>
              <a:ext cx="437590" cy="215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State</a:t>
              </a:r>
              <a:endParaRPr lang="en-US" b="1" dirty="0"/>
            </a:p>
          </p:txBody>
        </p:sp>
        <p:sp>
          <p:nvSpPr>
            <p:cNvPr id="49177" name="Rectangle 31"/>
            <p:cNvSpPr>
              <a:spLocks noChangeArrowheads="1"/>
            </p:cNvSpPr>
            <p:nvPr/>
          </p:nvSpPr>
          <p:spPr bwMode="auto">
            <a:xfrm>
              <a:off x="2901804" y="5013279"/>
              <a:ext cx="716494" cy="215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Register</a:t>
              </a:r>
              <a:endParaRPr lang="en-US" b="1" dirty="0"/>
            </a:p>
          </p:txBody>
        </p:sp>
        <p:sp>
          <p:nvSpPr>
            <p:cNvPr id="49178" name="Freeform 32"/>
            <p:cNvSpPr>
              <a:spLocks noEditPoints="1"/>
            </p:cNvSpPr>
            <p:nvPr/>
          </p:nvSpPr>
          <p:spPr bwMode="auto">
            <a:xfrm>
              <a:off x="3511363" y="3516381"/>
              <a:ext cx="388821" cy="45725"/>
            </a:xfrm>
            <a:custGeom>
              <a:avLst/>
              <a:gdLst>
                <a:gd name="T0" fmla="*/ 0 w 139"/>
                <a:gd name="T1" fmla="*/ 14 h 43"/>
                <a:gd name="T2" fmla="*/ 103 w 139"/>
                <a:gd name="T3" fmla="*/ 14 h 43"/>
                <a:gd name="T4" fmla="*/ 103 w 139"/>
                <a:gd name="T5" fmla="*/ 29 h 43"/>
                <a:gd name="T6" fmla="*/ 0 w 139"/>
                <a:gd name="T7" fmla="*/ 29 h 43"/>
                <a:gd name="T8" fmla="*/ 0 w 139"/>
                <a:gd name="T9" fmla="*/ 14 h 43"/>
                <a:gd name="T10" fmla="*/ 95 w 139"/>
                <a:gd name="T11" fmla="*/ 0 h 43"/>
                <a:gd name="T12" fmla="*/ 139 w 139"/>
                <a:gd name="T13" fmla="*/ 22 h 43"/>
                <a:gd name="T14" fmla="*/ 95 w 139"/>
                <a:gd name="T15" fmla="*/ 43 h 43"/>
                <a:gd name="T16" fmla="*/ 95 w 139"/>
                <a:gd name="T17" fmla="*/ 0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43"/>
                <a:gd name="T29" fmla="*/ 139 w 139"/>
                <a:gd name="T30" fmla="*/ 43 h 4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43">
                  <a:moveTo>
                    <a:pt x="0" y="14"/>
                  </a:moveTo>
                  <a:lnTo>
                    <a:pt x="103" y="14"/>
                  </a:lnTo>
                  <a:lnTo>
                    <a:pt x="103" y="29"/>
                  </a:lnTo>
                  <a:lnTo>
                    <a:pt x="0" y="29"/>
                  </a:lnTo>
                  <a:lnTo>
                    <a:pt x="0" y="14"/>
                  </a:lnTo>
                  <a:close/>
                  <a:moveTo>
                    <a:pt x="95" y="0"/>
                  </a:moveTo>
                  <a:lnTo>
                    <a:pt x="139" y="22"/>
                  </a:lnTo>
                  <a:lnTo>
                    <a:pt x="95" y="4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000"/>
            </a:solidFill>
            <a:ln w="2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Line 33"/>
            <p:cNvSpPr>
              <a:spLocks noChangeShapeType="1"/>
            </p:cNvSpPr>
            <p:nvPr/>
          </p:nvSpPr>
          <p:spPr bwMode="auto">
            <a:xfrm flipV="1">
              <a:off x="3892336" y="2534296"/>
              <a:ext cx="9434" cy="10082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Freeform 34"/>
            <p:cNvSpPr>
              <a:spLocks noEditPoints="1"/>
            </p:cNvSpPr>
            <p:nvPr/>
          </p:nvSpPr>
          <p:spPr bwMode="auto">
            <a:xfrm>
              <a:off x="3663752" y="3536703"/>
              <a:ext cx="247543" cy="1450617"/>
            </a:xfrm>
            <a:custGeom>
              <a:avLst/>
              <a:gdLst>
                <a:gd name="T0" fmla="*/ 93 w 93"/>
                <a:gd name="T1" fmla="*/ 0 h 941"/>
                <a:gd name="T2" fmla="*/ 93 w 93"/>
                <a:gd name="T3" fmla="*/ 926 h 941"/>
                <a:gd name="T4" fmla="*/ 36 w 93"/>
                <a:gd name="T5" fmla="*/ 926 h 941"/>
                <a:gd name="T6" fmla="*/ 36 w 93"/>
                <a:gd name="T7" fmla="*/ 912 h 941"/>
                <a:gd name="T8" fmla="*/ 86 w 93"/>
                <a:gd name="T9" fmla="*/ 912 h 941"/>
                <a:gd name="T10" fmla="*/ 78 w 93"/>
                <a:gd name="T11" fmla="*/ 919 h 941"/>
                <a:gd name="T12" fmla="*/ 78 w 93"/>
                <a:gd name="T13" fmla="*/ 0 h 941"/>
                <a:gd name="T14" fmla="*/ 93 w 93"/>
                <a:gd name="T15" fmla="*/ 0 h 941"/>
                <a:gd name="T16" fmla="*/ 43 w 93"/>
                <a:gd name="T17" fmla="*/ 941 h 941"/>
                <a:gd name="T18" fmla="*/ 0 w 93"/>
                <a:gd name="T19" fmla="*/ 919 h 941"/>
                <a:gd name="T20" fmla="*/ 43 w 93"/>
                <a:gd name="T21" fmla="*/ 897 h 941"/>
                <a:gd name="T22" fmla="*/ 43 w 93"/>
                <a:gd name="T23" fmla="*/ 941 h 9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3"/>
                <a:gd name="T37" fmla="*/ 0 h 941"/>
                <a:gd name="T38" fmla="*/ 93 w 93"/>
                <a:gd name="T39" fmla="*/ 941 h 9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3" h="941">
                  <a:moveTo>
                    <a:pt x="93" y="0"/>
                  </a:moveTo>
                  <a:lnTo>
                    <a:pt x="93" y="926"/>
                  </a:lnTo>
                  <a:lnTo>
                    <a:pt x="36" y="926"/>
                  </a:lnTo>
                  <a:lnTo>
                    <a:pt x="36" y="912"/>
                  </a:lnTo>
                  <a:lnTo>
                    <a:pt x="86" y="912"/>
                  </a:lnTo>
                  <a:lnTo>
                    <a:pt x="78" y="919"/>
                  </a:lnTo>
                  <a:lnTo>
                    <a:pt x="78" y="0"/>
                  </a:lnTo>
                  <a:lnTo>
                    <a:pt x="93" y="0"/>
                  </a:lnTo>
                  <a:close/>
                  <a:moveTo>
                    <a:pt x="43" y="941"/>
                  </a:moveTo>
                  <a:lnTo>
                    <a:pt x="0" y="919"/>
                  </a:lnTo>
                  <a:lnTo>
                    <a:pt x="43" y="897"/>
                  </a:lnTo>
                  <a:lnTo>
                    <a:pt x="43" y="941"/>
                  </a:lnTo>
                  <a:close/>
                </a:path>
              </a:pathLst>
            </a:custGeom>
            <a:solidFill>
              <a:srgbClr val="000000"/>
            </a:solidFill>
            <a:ln w="2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Freeform 35"/>
            <p:cNvSpPr>
              <a:spLocks noEditPoints="1"/>
            </p:cNvSpPr>
            <p:nvPr/>
          </p:nvSpPr>
          <p:spPr bwMode="auto">
            <a:xfrm>
              <a:off x="2444636" y="3542499"/>
              <a:ext cx="371449" cy="76209"/>
            </a:xfrm>
            <a:custGeom>
              <a:avLst/>
              <a:gdLst>
                <a:gd name="T0" fmla="*/ 0 w 138"/>
                <a:gd name="T1" fmla="*/ 14 h 43"/>
                <a:gd name="T2" fmla="*/ 102 w 138"/>
                <a:gd name="T3" fmla="*/ 14 h 43"/>
                <a:gd name="T4" fmla="*/ 102 w 138"/>
                <a:gd name="T5" fmla="*/ 28 h 43"/>
                <a:gd name="T6" fmla="*/ 0 w 138"/>
                <a:gd name="T7" fmla="*/ 28 h 43"/>
                <a:gd name="T8" fmla="*/ 0 w 138"/>
                <a:gd name="T9" fmla="*/ 14 h 43"/>
                <a:gd name="T10" fmla="*/ 95 w 138"/>
                <a:gd name="T11" fmla="*/ 0 h 43"/>
                <a:gd name="T12" fmla="*/ 138 w 138"/>
                <a:gd name="T13" fmla="*/ 21 h 43"/>
                <a:gd name="T14" fmla="*/ 95 w 138"/>
                <a:gd name="T15" fmla="*/ 43 h 43"/>
                <a:gd name="T16" fmla="*/ 95 w 138"/>
                <a:gd name="T17" fmla="*/ 0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8"/>
                <a:gd name="T28" fmla="*/ 0 h 43"/>
                <a:gd name="T29" fmla="*/ 138 w 138"/>
                <a:gd name="T30" fmla="*/ 43 h 4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8" h="43">
                  <a:moveTo>
                    <a:pt x="0" y="14"/>
                  </a:moveTo>
                  <a:lnTo>
                    <a:pt x="102" y="14"/>
                  </a:lnTo>
                  <a:lnTo>
                    <a:pt x="102" y="28"/>
                  </a:lnTo>
                  <a:lnTo>
                    <a:pt x="0" y="28"/>
                  </a:lnTo>
                  <a:lnTo>
                    <a:pt x="0" y="14"/>
                  </a:lnTo>
                  <a:close/>
                  <a:moveTo>
                    <a:pt x="95" y="0"/>
                  </a:moveTo>
                  <a:lnTo>
                    <a:pt x="138" y="21"/>
                  </a:lnTo>
                  <a:lnTo>
                    <a:pt x="95" y="4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000"/>
            </a:solidFill>
            <a:ln w="2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Line 36"/>
            <p:cNvSpPr>
              <a:spLocks noChangeShapeType="1"/>
            </p:cNvSpPr>
            <p:nvPr/>
          </p:nvSpPr>
          <p:spPr bwMode="auto">
            <a:xfrm>
              <a:off x="2444636" y="2956273"/>
              <a:ext cx="0" cy="2034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Line 38"/>
            <p:cNvSpPr>
              <a:spLocks noChangeShapeType="1"/>
            </p:cNvSpPr>
            <p:nvPr/>
          </p:nvSpPr>
          <p:spPr bwMode="auto">
            <a:xfrm>
              <a:off x="3814464" y="4502035"/>
              <a:ext cx="182550" cy="9050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Rectangle 39"/>
            <p:cNvSpPr>
              <a:spLocks noChangeArrowheads="1"/>
            </p:cNvSpPr>
            <p:nvPr/>
          </p:nvSpPr>
          <p:spPr bwMode="auto">
            <a:xfrm>
              <a:off x="3947804" y="4410105"/>
              <a:ext cx="57704" cy="12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 dirty="0">
                  <a:solidFill>
                    <a:srgbClr val="000000"/>
                  </a:solidFill>
                </a:rPr>
                <a:t>5</a:t>
              </a:r>
              <a:endParaRPr lang="en-US" b="1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9DCDE8F-5683-CE4E-39D9-060A40640301}"/>
                </a:ext>
              </a:extLst>
            </p:cNvPr>
            <p:cNvGrpSpPr/>
            <p:nvPr/>
          </p:nvGrpSpPr>
          <p:grpSpPr>
            <a:xfrm>
              <a:off x="3837549" y="6279504"/>
              <a:ext cx="119210" cy="209007"/>
              <a:chOff x="2564524" y="4933892"/>
              <a:chExt cx="119210" cy="209007"/>
            </a:xfrm>
          </p:grpSpPr>
          <p:sp>
            <p:nvSpPr>
              <p:cNvPr id="49186" name="Line 40"/>
              <p:cNvSpPr>
                <a:spLocks noChangeShapeType="1"/>
              </p:cNvSpPr>
              <p:nvPr/>
            </p:nvSpPr>
            <p:spPr bwMode="auto">
              <a:xfrm>
                <a:off x="2564524" y="4933892"/>
                <a:ext cx="76195" cy="92088"/>
              </a:xfrm>
              <a:prstGeom prst="line">
                <a:avLst/>
              </a:prstGeom>
              <a:noFill/>
              <a:ln w="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9187" name="Rectangle 41"/>
              <p:cNvSpPr>
                <a:spLocks noChangeArrowheads="1"/>
              </p:cNvSpPr>
              <p:nvPr/>
            </p:nvSpPr>
            <p:spPr bwMode="auto">
              <a:xfrm>
                <a:off x="2626026" y="5019788"/>
                <a:ext cx="57708" cy="12311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2</a:t>
                </a:r>
                <a:endPara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9189" name="Rectangle 43"/>
            <p:cNvSpPr>
              <a:spLocks noChangeArrowheads="1"/>
            </p:cNvSpPr>
            <p:nvPr/>
          </p:nvSpPr>
          <p:spPr bwMode="auto">
            <a:xfrm>
              <a:off x="4054160" y="3941570"/>
              <a:ext cx="277301" cy="153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</a:rPr>
                <a:t>Next</a:t>
              </a:r>
              <a:endParaRPr lang="en-US" sz="1000" b="1"/>
            </a:p>
          </p:txBody>
        </p:sp>
        <p:sp>
          <p:nvSpPr>
            <p:cNvPr id="49190" name="Rectangle 44"/>
            <p:cNvSpPr>
              <a:spLocks noChangeArrowheads="1"/>
            </p:cNvSpPr>
            <p:nvPr/>
          </p:nvSpPr>
          <p:spPr bwMode="auto">
            <a:xfrm>
              <a:off x="4054160" y="4070176"/>
              <a:ext cx="312565" cy="153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</a:rPr>
                <a:t>State</a:t>
              </a:r>
              <a:endParaRPr lang="en-US" sz="1000" b="1"/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911356" y="2233187"/>
              <a:ext cx="2792413" cy="3276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192" name="Line 38"/>
            <p:cNvSpPr>
              <a:spLocks noChangeShapeType="1"/>
            </p:cNvSpPr>
            <p:nvPr/>
          </p:nvSpPr>
          <p:spPr bwMode="auto">
            <a:xfrm>
              <a:off x="3587557" y="3466288"/>
              <a:ext cx="182550" cy="152421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3" name="Rectangle 39"/>
            <p:cNvSpPr>
              <a:spLocks noChangeArrowheads="1"/>
            </p:cNvSpPr>
            <p:nvPr/>
          </p:nvSpPr>
          <p:spPr bwMode="auto">
            <a:xfrm>
              <a:off x="3624539" y="3343159"/>
              <a:ext cx="115408" cy="12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24</a:t>
              </a:r>
              <a:endParaRPr lang="en-US" b="1"/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>
              <a:off x="1073156" y="2639587"/>
              <a:ext cx="838200" cy="15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1073156" y="3247599"/>
              <a:ext cx="838200" cy="1588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96" name="TextBox 50"/>
            <p:cNvSpPr txBox="1">
              <a:spLocks noChangeArrowheads="1"/>
            </p:cNvSpPr>
            <p:nvPr/>
          </p:nvSpPr>
          <p:spPr bwMode="auto">
            <a:xfrm>
              <a:off x="768351" y="3096905"/>
              <a:ext cx="325730" cy="3693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Z</a:t>
              </a:r>
            </a:p>
          </p:txBody>
        </p:sp>
        <p:sp>
          <p:nvSpPr>
            <p:cNvPr id="49197" name="TextBox 50"/>
            <p:cNvSpPr txBox="1">
              <a:spLocks noChangeArrowheads="1"/>
            </p:cNvSpPr>
            <p:nvPr/>
          </p:nvSpPr>
          <p:spPr bwMode="auto">
            <a:xfrm>
              <a:off x="692156" y="2487223"/>
              <a:ext cx="518091" cy="3693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OP</a:t>
              </a: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 rot="5400000">
              <a:off x="1301756" y="2563387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 bwMode="auto">
            <a:xfrm rot="5400000">
              <a:off x="1301756" y="3172987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00" name="Rectangle 39"/>
            <p:cNvSpPr>
              <a:spLocks noChangeArrowheads="1"/>
            </p:cNvSpPr>
            <p:nvPr/>
          </p:nvSpPr>
          <p:spPr bwMode="auto">
            <a:xfrm>
              <a:off x="1377909" y="2440304"/>
              <a:ext cx="57704" cy="12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4</a:t>
              </a:r>
              <a:endParaRPr lang="en-US" b="1"/>
            </a:p>
          </p:txBody>
        </p:sp>
        <p:sp>
          <p:nvSpPr>
            <p:cNvPr id="49201" name="Rectangle 39"/>
            <p:cNvSpPr>
              <a:spLocks noChangeArrowheads="1"/>
            </p:cNvSpPr>
            <p:nvPr/>
          </p:nvSpPr>
          <p:spPr bwMode="auto">
            <a:xfrm>
              <a:off x="1301714" y="3126198"/>
              <a:ext cx="57704" cy="12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cxnSp>
          <p:nvCxnSpPr>
            <p:cNvPr id="61" name="Straight Connector 60"/>
            <p:cNvCxnSpPr/>
            <p:nvPr/>
          </p:nvCxnSpPr>
          <p:spPr bwMode="auto">
            <a:xfrm rot="5400000">
              <a:off x="2482856" y="3504774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03" name="Rectangle 39"/>
            <p:cNvSpPr>
              <a:spLocks noChangeArrowheads="1"/>
            </p:cNvSpPr>
            <p:nvPr/>
          </p:nvSpPr>
          <p:spPr bwMode="auto">
            <a:xfrm>
              <a:off x="2520830" y="3313866"/>
              <a:ext cx="115408" cy="12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10</a:t>
              </a:r>
              <a:endParaRPr lang="en-US" b="1"/>
            </a:p>
          </p:txBody>
        </p:sp>
        <p:sp>
          <p:nvSpPr>
            <p:cNvPr id="49204" name="Freeform 17"/>
            <p:cNvSpPr>
              <a:spLocks noEditPoints="1"/>
            </p:cNvSpPr>
            <p:nvPr/>
          </p:nvSpPr>
          <p:spPr bwMode="auto">
            <a:xfrm>
              <a:off x="3892337" y="3398016"/>
              <a:ext cx="1309598" cy="68272"/>
            </a:xfrm>
            <a:custGeom>
              <a:avLst/>
              <a:gdLst>
                <a:gd name="T0" fmla="*/ 0 w 825"/>
                <a:gd name="T1" fmla="*/ 15 h 43"/>
                <a:gd name="T2" fmla="*/ 789 w 825"/>
                <a:gd name="T3" fmla="*/ 15 h 43"/>
                <a:gd name="T4" fmla="*/ 789 w 825"/>
                <a:gd name="T5" fmla="*/ 29 h 43"/>
                <a:gd name="T6" fmla="*/ 0 w 825"/>
                <a:gd name="T7" fmla="*/ 29 h 43"/>
                <a:gd name="T8" fmla="*/ 0 w 825"/>
                <a:gd name="T9" fmla="*/ 15 h 43"/>
                <a:gd name="T10" fmla="*/ 782 w 825"/>
                <a:gd name="T11" fmla="*/ 0 h 43"/>
                <a:gd name="T12" fmla="*/ 825 w 825"/>
                <a:gd name="T13" fmla="*/ 22 h 43"/>
                <a:gd name="T14" fmla="*/ 782 w 825"/>
                <a:gd name="T15" fmla="*/ 43 h 43"/>
                <a:gd name="T16" fmla="*/ 782 w 825"/>
                <a:gd name="T17" fmla="*/ 0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25"/>
                <a:gd name="T28" fmla="*/ 0 h 43"/>
                <a:gd name="T29" fmla="*/ 825 w 825"/>
                <a:gd name="T30" fmla="*/ 43 h 4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25" h="43">
                  <a:moveTo>
                    <a:pt x="0" y="15"/>
                  </a:moveTo>
                  <a:lnTo>
                    <a:pt x="789" y="15"/>
                  </a:lnTo>
                  <a:lnTo>
                    <a:pt x="789" y="29"/>
                  </a:lnTo>
                  <a:lnTo>
                    <a:pt x="0" y="29"/>
                  </a:lnTo>
                  <a:lnTo>
                    <a:pt x="0" y="15"/>
                  </a:lnTo>
                  <a:close/>
                  <a:moveTo>
                    <a:pt x="782" y="0"/>
                  </a:moveTo>
                  <a:lnTo>
                    <a:pt x="825" y="22"/>
                  </a:lnTo>
                  <a:lnTo>
                    <a:pt x="782" y="43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0000"/>
            </a:solidFill>
            <a:ln w="2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5" name="Line 20"/>
            <p:cNvSpPr>
              <a:spLocks noChangeShapeType="1"/>
            </p:cNvSpPr>
            <p:nvPr/>
          </p:nvSpPr>
          <p:spPr bwMode="auto">
            <a:xfrm flipV="1">
              <a:off x="4882868" y="3359910"/>
              <a:ext cx="90482" cy="182588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6" name="Rectangle 23"/>
            <p:cNvSpPr>
              <a:spLocks noChangeArrowheads="1"/>
            </p:cNvSpPr>
            <p:nvPr/>
          </p:nvSpPr>
          <p:spPr bwMode="auto">
            <a:xfrm>
              <a:off x="4901359" y="3313866"/>
              <a:ext cx="57704" cy="12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2</a:t>
              </a:r>
              <a:endParaRPr lang="en-US" b="1"/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 rot="5400000">
              <a:off x="3740158" y="4838275"/>
              <a:ext cx="2895600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cxnSpLocks/>
              <a:stCxn id="75" idx="1"/>
            </p:cNvCxnSpPr>
            <p:nvPr/>
          </p:nvCxnSpPr>
          <p:spPr bwMode="auto">
            <a:xfrm flipH="1">
              <a:off x="692156" y="6318591"/>
              <a:ext cx="2172344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 bwMode="auto">
            <a:xfrm rot="5400000" flipH="1" flipV="1">
              <a:off x="-363530" y="4011188"/>
              <a:ext cx="3330575" cy="1219200"/>
            </a:xfrm>
            <a:prstGeom prst="bentConnector2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 bwMode="auto">
            <a:xfrm rot="5400000">
              <a:off x="1301757" y="2857074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12" name="Rectangle 39"/>
            <p:cNvSpPr>
              <a:spLocks noChangeArrowheads="1"/>
            </p:cNvSpPr>
            <p:nvPr/>
          </p:nvSpPr>
          <p:spPr bwMode="auto">
            <a:xfrm>
              <a:off x="1301714" y="2809687"/>
              <a:ext cx="57704" cy="12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2</a:t>
              </a:r>
              <a:endParaRPr lang="en-US" b="1"/>
            </a:p>
          </p:txBody>
        </p:sp>
        <p:sp>
          <p:nvSpPr>
            <p:cNvPr id="49213" name="TextBox 90"/>
            <p:cNvSpPr txBox="1">
              <a:spLocks noChangeArrowheads="1"/>
            </p:cNvSpPr>
            <p:nvPr/>
          </p:nvSpPr>
          <p:spPr bwMode="auto">
            <a:xfrm>
              <a:off x="1911273" y="2323131"/>
              <a:ext cx="293650" cy="1477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000" dirty="0"/>
                <a:t>M</a:t>
              </a:r>
            </a:p>
            <a:p>
              <a:pPr eaLnBrk="1" hangingPunct="1"/>
              <a:r>
                <a:rPr lang="en-US" sz="1000" dirty="0"/>
                <a:t>O</a:t>
              </a:r>
            </a:p>
            <a:p>
              <a:pPr eaLnBrk="1" hangingPunct="1"/>
              <a:r>
                <a:rPr lang="en-US" sz="1000" dirty="0"/>
                <a:t>D</a:t>
              </a:r>
            </a:p>
            <a:p>
              <a:pPr eaLnBrk="1" hangingPunct="1"/>
              <a:r>
                <a:rPr lang="en-US" sz="1000" dirty="0"/>
                <a:t>I</a:t>
              </a:r>
            </a:p>
            <a:p>
              <a:pPr eaLnBrk="1" hangingPunct="1"/>
              <a:r>
                <a:rPr lang="en-US" sz="1000" dirty="0"/>
                <a:t>F</a:t>
              </a:r>
            </a:p>
            <a:p>
              <a:pPr eaLnBrk="1" hangingPunct="1"/>
              <a:r>
                <a:rPr lang="en-US" sz="1000" dirty="0"/>
                <a:t>I</a:t>
              </a:r>
            </a:p>
            <a:p>
              <a:pPr eaLnBrk="1" hangingPunct="1"/>
              <a:r>
                <a:rPr lang="en-US" sz="1000" dirty="0"/>
                <a:t>E</a:t>
              </a:r>
            </a:p>
            <a:p>
              <a:pPr eaLnBrk="1" hangingPunct="1"/>
              <a:r>
                <a:rPr lang="en-US" sz="1000" dirty="0"/>
                <a:t>R</a:t>
              </a:r>
            </a:p>
            <a:p>
              <a:pPr eaLnBrk="1" hangingPunct="1"/>
              <a:endParaRPr lang="en-US" sz="1000" dirty="0"/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11357" y="2323674"/>
              <a:ext cx="304800" cy="1265238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6" name="Straight Arrow Connector 95"/>
            <p:cNvCxnSpPr>
              <a:cxnSpLocks/>
              <a:stCxn id="92" idx="3"/>
              <a:endCxn id="49182" idx="0"/>
            </p:cNvCxnSpPr>
            <p:nvPr/>
          </p:nvCxnSpPr>
          <p:spPr bwMode="auto">
            <a:xfrm>
              <a:off x="2216157" y="2955499"/>
              <a:ext cx="228600" cy="1588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16" name="Line 40"/>
            <p:cNvSpPr>
              <a:spLocks noChangeShapeType="1"/>
            </p:cNvSpPr>
            <p:nvPr/>
          </p:nvSpPr>
          <p:spPr bwMode="auto">
            <a:xfrm>
              <a:off x="2406659" y="3185261"/>
              <a:ext cx="76195" cy="92088"/>
            </a:xfrm>
            <a:prstGeom prst="line">
              <a:avLst/>
            </a:prstGeom>
            <a:noFill/>
            <a:ln w="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7" name="Rectangle 41"/>
            <p:cNvSpPr>
              <a:spLocks noChangeArrowheads="1"/>
            </p:cNvSpPr>
            <p:nvPr/>
          </p:nvSpPr>
          <p:spPr bwMode="auto">
            <a:xfrm>
              <a:off x="2310737" y="2780394"/>
              <a:ext cx="57704" cy="12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5</a:t>
              </a:r>
              <a:endParaRPr lang="en-US" b="1"/>
            </a:p>
          </p:txBody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AD6A9BC6-9834-D84E-BC9F-3835A1AF19A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444516" y="4940046"/>
              <a:ext cx="371449" cy="76209"/>
            </a:xfrm>
            <a:custGeom>
              <a:avLst/>
              <a:gdLst>
                <a:gd name="T0" fmla="*/ 0 w 138"/>
                <a:gd name="T1" fmla="*/ 14 h 43"/>
                <a:gd name="T2" fmla="*/ 102 w 138"/>
                <a:gd name="T3" fmla="*/ 14 h 43"/>
                <a:gd name="T4" fmla="*/ 102 w 138"/>
                <a:gd name="T5" fmla="*/ 28 h 43"/>
                <a:gd name="T6" fmla="*/ 0 w 138"/>
                <a:gd name="T7" fmla="*/ 28 h 43"/>
                <a:gd name="T8" fmla="*/ 0 w 138"/>
                <a:gd name="T9" fmla="*/ 14 h 43"/>
                <a:gd name="T10" fmla="*/ 95 w 138"/>
                <a:gd name="T11" fmla="*/ 0 h 43"/>
                <a:gd name="T12" fmla="*/ 138 w 138"/>
                <a:gd name="T13" fmla="*/ 21 h 43"/>
                <a:gd name="T14" fmla="*/ 95 w 138"/>
                <a:gd name="T15" fmla="*/ 43 h 43"/>
                <a:gd name="T16" fmla="*/ 95 w 138"/>
                <a:gd name="T17" fmla="*/ 0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8"/>
                <a:gd name="T28" fmla="*/ 0 h 43"/>
                <a:gd name="T29" fmla="*/ 138 w 138"/>
                <a:gd name="T30" fmla="*/ 43 h 4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8" h="43">
                  <a:moveTo>
                    <a:pt x="0" y="14"/>
                  </a:moveTo>
                  <a:lnTo>
                    <a:pt x="102" y="14"/>
                  </a:lnTo>
                  <a:lnTo>
                    <a:pt x="102" y="28"/>
                  </a:lnTo>
                  <a:lnTo>
                    <a:pt x="0" y="28"/>
                  </a:lnTo>
                  <a:lnTo>
                    <a:pt x="0" y="14"/>
                  </a:lnTo>
                  <a:close/>
                  <a:moveTo>
                    <a:pt x="95" y="0"/>
                  </a:moveTo>
                  <a:lnTo>
                    <a:pt x="138" y="21"/>
                  </a:lnTo>
                  <a:lnTo>
                    <a:pt x="95" y="4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000"/>
            </a:solidFill>
            <a:ln w="2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63D870B0-87BA-3D93-55A0-87CCDFF15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500" y="6059793"/>
              <a:ext cx="814332" cy="517596"/>
            </a:xfrm>
            <a:prstGeom prst="rect">
              <a:avLst/>
            </a:prstGeom>
            <a:noFill/>
            <a:ln w="28575" cap="rnd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sz="1200" b="1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TM Register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960D582-7C81-D715-F210-961DCED2E8ED}"/>
                </a:ext>
              </a:extLst>
            </p:cNvPr>
            <p:cNvCxnSpPr>
              <a:cxnSpLocks/>
              <a:endCxn id="75" idx="3"/>
            </p:cNvCxnSpPr>
            <p:nvPr/>
          </p:nvCxnSpPr>
          <p:spPr bwMode="auto">
            <a:xfrm flipH="1">
              <a:off x="3678832" y="6293616"/>
              <a:ext cx="1530949" cy="24975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E59BA09-2388-3334-8C8C-7F7171049E89}"/>
                </a:ext>
              </a:extLst>
            </p:cNvPr>
            <p:cNvCxnSpPr/>
            <p:nvPr/>
          </p:nvCxnSpPr>
          <p:spPr>
            <a:xfrm>
              <a:off x="3232776" y="5709813"/>
              <a:ext cx="0" cy="34998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4F40443-B38E-2675-48C3-A198C161DD4C}"/>
                </a:ext>
              </a:extLst>
            </p:cNvPr>
            <p:cNvGrpSpPr/>
            <p:nvPr/>
          </p:nvGrpSpPr>
          <p:grpSpPr>
            <a:xfrm>
              <a:off x="2641618" y="6275152"/>
              <a:ext cx="119210" cy="209007"/>
              <a:chOff x="2564524" y="4933892"/>
              <a:chExt cx="119210" cy="209007"/>
            </a:xfrm>
          </p:grpSpPr>
          <p:sp>
            <p:nvSpPr>
              <p:cNvPr id="94" name="Line 40">
                <a:extLst>
                  <a:ext uri="{FF2B5EF4-FFF2-40B4-BE49-F238E27FC236}">
                    <a16:creationId xmlns:a16="http://schemas.microsoft.com/office/drawing/2014/main" id="{01EEBB38-B9D2-F699-5E63-D31EC0525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4524" y="4933892"/>
                <a:ext cx="76195" cy="92088"/>
              </a:xfrm>
              <a:prstGeom prst="line">
                <a:avLst/>
              </a:prstGeom>
              <a:noFill/>
              <a:ln w="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Rectangle 41">
                <a:extLst>
                  <a:ext uri="{FF2B5EF4-FFF2-40B4-BE49-F238E27FC236}">
                    <a16:creationId xmlns:a16="http://schemas.microsoft.com/office/drawing/2014/main" id="{F10842D2-3B60-7534-6CED-D14011F41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6026" y="5019788"/>
                <a:ext cx="57708" cy="12311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2</a:t>
                </a:r>
                <a:endPara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93C245C-80CE-44FB-75C6-1483C9B96FB8}"/>
              </a:ext>
            </a:extLst>
          </p:cNvPr>
          <p:cNvSpPr txBox="1"/>
          <p:nvPr/>
        </p:nvSpPr>
        <p:spPr>
          <a:xfrm>
            <a:off x="1524000" y="6371593"/>
            <a:ext cx="2703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the TM register is a small correction to the diagram in the book.</a:t>
            </a:r>
          </a:p>
        </p:txBody>
      </p:sp>
      <p:sp>
        <p:nvSpPr>
          <p:cNvPr id="7" name="Line 38">
            <a:extLst>
              <a:ext uri="{FF2B5EF4-FFF2-40B4-BE49-F238E27FC236}">
                <a16:creationId xmlns:a16="http://schemas.microsoft.com/office/drawing/2014/main" id="{92C10998-3077-C156-A030-370DF046F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280" y="4541411"/>
            <a:ext cx="182550" cy="90500"/>
          </a:xfrm>
          <a:prstGeom prst="line">
            <a:avLst/>
          </a:prstGeom>
          <a:noFill/>
          <a:ln w="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39">
            <a:extLst>
              <a:ext uri="{FF2B5EF4-FFF2-40B4-BE49-F238E27FC236}">
                <a16:creationId xmlns:a16="http://schemas.microsoft.com/office/drawing/2014/main" id="{26D842D0-E127-1346-7484-8C1C83197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620" y="4449481"/>
            <a:ext cx="57704" cy="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 dirty="0">
                <a:solidFill>
                  <a:srgbClr val="000000"/>
                </a:solidFill>
              </a:rPr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975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7" grpId="0"/>
      <p:bldP spid="74" grpId="0" animBg="1"/>
      <p:bldP spid="2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904996" y="2012274"/>
            <a:ext cx="4590315" cy="4180628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Í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3483891" y="3265479"/>
            <a:ext cx="844066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96" name="TextBox 50"/>
          <p:cNvSpPr txBox="1">
            <a:spLocks noChangeArrowheads="1"/>
          </p:cNvSpPr>
          <p:nvPr/>
        </p:nvSpPr>
        <p:spPr bwMode="auto">
          <a:xfrm>
            <a:off x="2675617" y="4413385"/>
            <a:ext cx="32573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Z</a:t>
            </a:r>
          </a:p>
        </p:txBody>
      </p:sp>
      <p:sp>
        <p:nvSpPr>
          <p:cNvPr id="49197" name="TextBox 50"/>
          <p:cNvSpPr txBox="1">
            <a:spLocks noChangeArrowheads="1"/>
          </p:cNvSpPr>
          <p:nvPr/>
        </p:nvSpPr>
        <p:spPr bwMode="auto">
          <a:xfrm>
            <a:off x="2516627" y="2944242"/>
            <a:ext cx="518091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OP</a:t>
            </a:r>
          </a:p>
        </p:txBody>
      </p:sp>
      <p:cxnSp>
        <p:nvCxnSpPr>
          <p:cNvPr id="84" name="Elbow Connector 83"/>
          <p:cNvCxnSpPr/>
          <p:nvPr/>
        </p:nvCxnSpPr>
        <p:spPr bwMode="auto">
          <a:xfrm rot="5400000" flipH="1" flipV="1">
            <a:off x="1871356" y="4513771"/>
            <a:ext cx="1988634" cy="1369633"/>
          </a:xfrm>
          <a:prstGeom prst="bentConnector3">
            <a:avLst>
              <a:gd name="adj1" fmla="val 101202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auto">
          <a:xfrm rot="5400000">
            <a:off x="2758671" y="4000501"/>
            <a:ext cx="318001" cy="318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12" name="Rectangle 39"/>
          <p:cNvSpPr>
            <a:spLocks noChangeArrowheads="1"/>
          </p:cNvSpPr>
          <p:nvPr/>
        </p:nvSpPr>
        <p:spPr bwMode="auto">
          <a:xfrm>
            <a:off x="2849303" y="3901621"/>
            <a:ext cx="855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2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 bwMode="auto">
          <a:xfrm>
            <a:off x="4200154" y="2602978"/>
            <a:ext cx="1496485" cy="2640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 bwMode="auto">
          <a:xfrm>
            <a:off x="5564984" y="3921363"/>
            <a:ext cx="1174942" cy="330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17" name="Rectangle 41"/>
          <p:cNvSpPr>
            <a:spLocks noChangeArrowheads="1"/>
          </p:cNvSpPr>
          <p:nvPr/>
        </p:nvSpPr>
        <p:spPr bwMode="auto">
          <a:xfrm>
            <a:off x="5893990" y="3555980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MODIFIER?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71215" y="3715002"/>
            <a:ext cx="376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Top 5 bits of Next State</a:t>
            </a:r>
            <a:endParaRPr lang="en-US" dirty="0"/>
          </a:p>
        </p:txBody>
      </p:sp>
      <p:sp>
        <p:nvSpPr>
          <p:cNvPr id="86" name="Delay 85"/>
          <p:cNvSpPr/>
          <p:nvPr/>
        </p:nvSpPr>
        <p:spPr>
          <a:xfrm>
            <a:off x="4723304" y="4700786"/>
            <a:ext cx="412808" cy="346596"/>
          </a:xfrm>
          <a:prstGeom prst="flowChartDe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Elbow Connector 101"/>
          <p:cNvCxnSpPr>
            <a:stCxn id="49196" idx="3"/>
          </p:cNvCxnSpPr>
          <p:nvPr/>
        </p:nvCxnSpPr>
        <p:spPr>
          <a:xfrm>
            <a:off x="3001347" y="4598051"/>
            <a:ext cx="1721958" cy="411806"/>
          </a:xfrm>
          <a:prstGeom prst="bentConnector3">
            <a:avLst>
              <a:gd name="adj1" fmla="val 50000"/>
            </a:avLst>
          </a:prstGeom>
          <a:ln>
            <a:solidFill>
              <a:srgbClr val="A3FC2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Delay 103"/>
          <p:cNvSpPr/>
          <p:nvPr/>
        </p:nvSpPr>
        <p:spPr>
          <a:xfrm>
            <a:off x="4723305" y="4204269"/>
            <a:ext cx="412808" cy="346596"/>
          </a:xfrm>
          <a:prstGeom prst="flowChartDe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Delay 104"/>
          <p:cNvSpPr/>
          <p:nvPr/>
        </p:nvSpPr>
        <p:spPr>
          <a:xfrm>
            <a:off x="4723306" y="3707750"/>
            <a:ext cx="412808" cy="346596"/>
          </a:xfrm>
          <a:prstGeom prst="flowChartDe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Delay 105"/>
          <p:cNvSpPr/>
          <p:nvPr/>
        </p:nvSpPr>
        <p:spPr>
          <a:xfrm>
            <a:off x="4723307" y="3211231"/>
            <a:ext cx="412808" cy="346596"/>
          </a:xfrm>
          <a:prstGeom prst="flowChartDe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Delay 106"/>
          <p:cNvSpPr/>
          <p:nvPr/>
        </p:nvSpPr>
        <p:spPr>
          <a:xfrm>
            <a:off x="4723308" y="2714712"/>
            <a:ext cx="412808" cy="346596"/>
          </a:xfrm>
          <a:prstGeom prst="flowChartDe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39"/>
          <p:cNvSpPr>
            <a:spLocks noChangeArrowheads="1"/>
          </p:cNvSpPr>
          <p:nvPr/>
        </p:nvSpPr>
        <p:spPr bwMode="auto">
          <a:xfrm>
            <a:off x="3776723" y="3909379"/>
            <a:ext cx="945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T</a:t>
            </a:r>
            <a:endParaRPr lang="en-US" sz="1200" dirty="0"/>
          </a:p>
        </p:txBody>
      </p:sp>
      <p:sp>
        <p:nvSpPr>
          <p:cNvPr id="116" name="Rectangle 39"/>
          <p:cNvSpPr>
            <a:spLocks noChangeArrowheads="1"/>
          </p:cNvSpPr>
          <p:nvPr/>
        </p:nvSpPr>
        <p:spPr bwMode="auto">
          <a:xfrm flipH="1">
            <a:off x="3733405" y="3599921"/>
            <a:ext cx="17785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M</a:t>
            </a:r>
            <a:endParaRPr lang="en-US" sz="1200" dirty="0"/>
          </a:p>
        </p:txBody>
      </p:sp>
      <p:cxnSp>
        <p:nvCxnSpPr>
          <p:cNvPr id="41" name="Elbow Connector 40"/>
          <p:cNvCxnSpPr/>
          <p:nvPr/>
        </p:nvCxnSpPr>
        <p:spPr>
          <a:xfrm flipV="1">
            <a:off x="3483891" y="2762254"/>
            <a:ext cx="1239416" cy="382153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>
            <a:off x="4327960" y="3265480"/>
            <a:ext cx="371041" cy="1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cxnSpLocks/>
          </p:cNvCxnSpPr>
          <p:nvPr/>
        </p:nvCxnSpPr>
        <p:spPr>
          <a:xfrm>
            <a:off x="3483891" y="3384550"/>
            <a:ext cx="1238916" cy="370158"/>
          </a:xfrm>
          <a:prstGeom prst="bentConnector3">
            <a:avLst>
              <a:gd name="adj1" fmla="val 65085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/>
          <p:nvPr/>
        </p:nvCxnSpPr>
        <p:spPr>
          <a:xfrm>
            <a:off x="3483892" y="3505200"/>
            <a:ext cx="1239423" cy="746128"/>
          </a:xfrm>
          <a:prstGeom prst="bentConnector3">
            <a:avLst>
              <a:gd name="adj1" fmla="val 50549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 flipH="1">
            <a:off x="4222682" y="4018285"/>
            <a:ext cx="717138" cy="284105"/>
          </a:xfrm>
          <a:prstGeom prst="bentConnector3">
            <a:avLst>
              <a:gd name="adj1" fmla="val 97834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flipV="1">
            <a:off x="3641123" y="3801769"/>
            <a:ext cx="798077" cy="8"/>
          </a:xfrm>
          <a:prstGeom prst="bentConnector3">
            <a:avLst>
              <a:gd name="adj1" fmla="val 50000"/>
            </a:avLst>
          </a:prstGeom>
          <a:ln>
            <a:solidFill>
              <a:srgbClr val="3366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cxnSpLocks/>
          </p:cNvCxnSpPr>
          <p:nvPr/>
        </p:nvCxnSpPr>
        <p:spPr>
          <a:xfrm>
            <a:off x="3641122" y="3921362"/>
            <a:ext cx="1078364" cy="831920"/>
          </a:xfrm>
          <a:prstGeom prst="bentConnector3">
            <a:avLst>
              <a:gd name="adj1" fmla="val 32670"/>
            </a:avLst>
          </a:prstGeom>
          <a:ln>
            <a:solidFill>
              <a:srgbClr val="008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 flipH="1" flipV="1">
            <a:off x="4182144" y="3260606"/>
            <a:ext cx="798226" cy="284117"/>
          </a:xfrm>
          <a:prstGeom prst="bentConnector3">
            <a:avLst>
              <a:gd name="adj1" fmla="val 99322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439198" y="3505200"/>
            <a:ext cx="259802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439199" y="4000500"/>
            <a:ext cx="259802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5136112" y="4377086"/>
            <a:ext cx="338240" cy="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 bwMode="auto">
          <a:xfrm rot="5400000">
            <a:off x="5842841" y="3784588"/>
            <a:ext cx="318001" cy="318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39"/>
          <p:cNvSpPr>
            <a:spLocks noChangeArrowheads="1"/>
          </p:cNvSpPr>
          <p:nvPr/>
        </p:nvSpPr>
        <p:spPr bwMode="auto">
          <a:xfrm>
            <a:off x="5933473" y="3641159"/>
            <a:ext cx="855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5</a:t>
            </a:r>
            <a:endParaRPr lang="en-US" sz="1200" dirty="0"/>
          </a:p>
        </p:txBody>
      </p:sp>
      <p:cxnSp>
        <p:nvCxnSpPr>
          <p:cNvPr id="122" name="Elbow Connector 121"/>
          <p:cNvCxnSpPr>
            <a:stCxn id="86" idx="3"/>
          </p:cNvCxnSpPr>
          <p:nvPr/>
        </p:nvCxnSpPr>
        <p:spPr>
          <a:xfrm flipV="1">
            <a:off x="5136113" y="4550866"/>
            <a:ext cx="231917" cy="323219"/>
          </a:xfrm>
          <a:prstGeom prst="bentConnector2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641122" y="3801767"/>
            <a:ext cx="0" cy="252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3550490" y="4065595"/>
            <a:ext cx="90634" cy="138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 flipV="1">
            <a:off x="5474350" y="4048058"/>
            <a:ext cx="2" cy="5028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rot="10800000" flipH="1">
            <a:off x="5474350" y="3909379"/>
            <a:ext cx="90634" cy="13867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5368030" y="4550866"/>
            <a:ext cx="106323" cy="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>
            <a:stCxn id="105" idx="3"/>
          </p:cNvCxnSpPr>
          <p:nvPr/>
        </p:nvCxnSpPr>
        <p:spPr>
          <a:xfrm>
            <a:off x="5136115" y="3881048"/>
            <a:ext cx="62125" cy="370280"/>
          </a:xfrm>
          <a:prstGeom prst="bentConnector2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/>
          <p:cNvCxnSpPr/>
          <p:nvPr/>
        </p:nvCxnSpPr>
        <p:spPr>
          <a:xfrm rot="16200000" flipH="1">
            <a:off x="4643226" y="3340791"/>
            <a:ext cx="1184255" cy="265353"/>
          </a:xfrm>
          <a:prstGeom prst="bentConnector3">
            <a:avLst>
              <a:gd name="adj1" fmla="val -468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cxnSpLocks/>
            <a:stCxn id="106" idx="3"/>
          </p:cNvCxnSpPr>
          <p:nvPr/>
        </p:nvCxnSpPr>
        <p:spPr>
          <a:xfrm>
            <a:off x="5136115" y="3384530"/>
            <a:ext cx="127576" cy="772043"/>
          </a:xfrm>
          <a:prstGeom prst="bentConnector2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5261704" y="4156574"/>
            <a:ext cx="212649" cy="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V="1">
            <a:off x="5198240" y="4250870"/>
            <a:ext cx="276113" cy="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5368027" y="4050577"/>
            <a:ext cx="106323" cy="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Callout 4">
            <a:extLst>
              <a:ext uri="{FF2B5EF4-FFF2-40B4-BE49-F238E27FC236}">
                <a16:creationId xmlns:a16="http://schemas.microsoft.com/office/drawing/2014/main" id="{FF55DD52-B04A-4247-958D-9A4ADC14C31D}"/>
              </a:ext>
            </a:extLst>
          </p:cNvPr>
          <p:cNvSpPr/>
          <p:nvPr/>
        </p:nvSpPr>
        <p:spPr>
          <a:xfrm>
            <a:off x="5564984" y="5833754"/>
            <a:ext cx="2233692" cy="861336"/>
          </a:xfrm>
          <a:prstGeom prst="wedgeEllipseCallout">
            <a:avLst>
              <a:gd name="adj1" fmla="val -59127"/>
              <a:gd name="adj2" fmla="val -178973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of Z if T-bit is set in the current state</a:t>
            </a:r>
          </a:p>
        </p:txBody>
      </p:sp>
      <p:sp>
        <p:nvSpPr>
          <p:cNvPr id="49" name="Oval Callout 48">
            <a:extLst>
              <a:ext uri="{FF2B5EF4-FFF2-40B4-BE49-F238E27FC236}">
                <a16:creationId xmlns:a16="http://schemas.microsoft.com/office/drawing/2014/main" id="{06A30F99-AFE0-5546-83F7-B06A84164DF1}"/>
              </a:ext>
            </a:extLst>
          </p:cNvPr>
          <p:cNvSpPr/>
          <p:nvPr/>
        </p:nvSpPr>
        <p:spPr>
          <a:xfrm>
            <a:off x="6619873" y="2012274"/>
            <a:ext cx="2545148" cy="1335368"/>
          </a:xfrm>
          <a:prstGeom prst="wedgeEllipseCallout">
            <a:avLst>
              <a:gd name="adj1" fmla="val -98219"/>
              <a:gd name="adj2" fmla="val 95274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of OP in IR (4 bits) if the M-bit is set in the current state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8FDB1E-174D-6343-8AA8-5CD6AFE553ED}"/>
              </a:ext>
            </a:extLst>
          </p:cNvPr>
          <p:cNvSpPr/>
          <p:nvPr/>
        </p:nvSpPr>
        <p:spPr>
          <a:xfrm>
            <a:off x="5305233" y="3921363"/>
            <a:ext cx="126259" cy="50280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ADA337-C2CD-5349-907B-F20B57133388}"/>
              </a:ext>
            </a:extLst>
          </p:cNvPr>
          <p:cNvSpPr txBox="1"/>
          <p:nvPr/>
        </p:nvSpPr>
        <p:spPr>
          <a:xfrm>
            <a:off x="1643457" y="6238386"/>
            <a:ext cx="164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M and T from TM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12" grpId="0"/>
      <p:bldP spid="115" grpId="0"/>
      <p:bldP spid="116" grpId="0"/>
      <p:bldP spid="5" grpId="0" animBg="1"/>
      <p:bldP spid="49" grpId="0" animBg="1"/>
      <p:bldP spid="6" grpId="0" animBg="1"/>
      <p:bldP spid="5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two-way modifier bit T is enabled</a:t>
            </a:r>
            <a:r>
              <a:rPr lang="mr-IN" dirty="0"/>
              <a:t>…</a:t>
            </a:r>
            <a:r>
              <a:rPr lang="en-US" dirty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2A131-AEB4-D641-BB72-9EA74E479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last microstate of the Fetch state</a:t>
            </a:r>
          </a:p>
          <a:p>
            <a:r>
              <a:rPr lang="en-US" dirty="0"/>
              <a:t>In the middle of BEQ execution after operand comparison</a:t>
            </a:r>
          </a:p>
          <a:p>
            <a:r>
              <a:rPr lang="en-US" dirty="0"/>
              <a:t>Always</a:t>
            </a:r>
          </a:p>
          <a:p>
            <a:r>
              <a:rPr lang="en-US"/>
              <a:t>Never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Today’s number is 95,969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A2E87-47F7-554E-B05E-32EFA0ED38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399037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What is involved in Processor Implementation?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353637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Organization of the electrical components (ALUs, buses, registers, etc.) commensurate with the expected price/performance characteristic of the processor.</a:t>
            </a:r>
          </a:p>
          <a:p>
            <a:pPr lvl="0"/>
            <a:r>
              <a:rPr lang="en-US" sz="2800" dirty="0"/>
              <a:t>Thermal and mechanical aspects including cooling and physical geometry for placement in mother boards.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3832" y="5049775"/>
          <a:ext cx="5623560" cy="1280160"/>
        </p:xfrm>
        <a:graphic>
          <a:graphicData uri="http://schemas.openxmlformats.org/drawingml/2006/table">
            <a:tbl>
              <a:tblPr/>
              <a:tblGrid>
                <a:gridCol w="15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7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Super Computers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Servers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Desktops &amp; PCs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Embedded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latin typeface="Arial"/>
                          <a:ea typeface="Times New Roman"/>
                        </a:rPr>
                        <a:t>High performance primary objective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latin typeface="Arial"/>
                          <a:ea typeface="Times New Roman"/>
                        </a:rPr>
                        <a:t>Intermediate performance and cost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latin typeface="Arial"/>
                          <a:ea typeface="Times New Roman"/>
                        </a:rPr>
                        <a:t>Low cost primary                             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latin typeface="Arial"/>
                          <a:ea typeface="Times New Roman"/>
                        </a:rPr>
                        <a:t>  objective                                                                                                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latin typeface="Arial"/>
                          <a:ea typeface="Times New Roman"/>
                        </a:rPr>
                        <a:t>Small size, low cost, and low power consumption primary objectives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4205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19533" y="1718396"/>
            <a:ext cx="3368247" cy="10987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The Z bit input to the Modifier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073C48-47FD-F140-B2AB-B7ED2475B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26491" y="2932044"/>
            <a:ext cx="3490192" cy="36211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Is always zero</a:t>
            </a:r>
          </a:p>
          <a:p>
            <a:r>
              <a:rPr lang="en-US" dirty="0"/>
              <a:t>Is the output of the ROM itself</a:t>
            </a:r>
          </a:p>
          <a:p>
            <a:r>
              <a:rPr lang="en-US" dirty="0"/>
              <a:t>Is the output of the Z register in the </a:t>
            </a:r>
            <a:r>
              <a:rPr lang="en-US" dirty="0" err="1"/>
              <a:t>datapath</a:t>
            </a:r>
            <a:endParaRPr lang="en-US" dirty="0"/>
          </a:p>
          <a:p>
            <a:r>
              <a:rPr lang="en-US" dirty="0"/>
              <a:t>Is 1 if the instruction is BEQ</a:t>
            </a:r>
          </a:p>
          <a:p>
            <a:r>
              <a:rPr lang="en-US" dirty="0"/>
              <a:t>No clue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A7CA1-73E9-DA4E-9208-32A882154A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80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0A6B793-D3CC-8146-8B30-EDB688385B6A}"/>
              </a:ext>
            </a:extLst>
          </p:cNvPr>
          <p:cNvSpPr/>
          <p:nvPr/>
        </p:nvSpPr>
        <p:spPr>
          <a:xfrm rot="10800000">
            <a:off x="9783367" y="4392191"/>
            <a:ext cx="674427" cy="4436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50">
            <a:extLst>
              <a:ext uri="{FF2B5EF4-FFF2-40B4-BE49-F238E27FC236}">
                <a16:creationId xmlns:a16="http://schemas.microsoft.com/office/drawing/2014/main" id="{F2090669-4FD4-F233-7961-453E53193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125" y="5299344"/>
            <a:ext cx="774571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ln>
                  <a:solidFill>
                    <a:schemeClr val="tx1"/>
                  </a:solidFill>
                </a:ln>
              </a:rPr>
              <a:t>clock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18B1342-84C0-FE4C-2AD0-F7302BC36821}"/>
              </a:ext>
            </a:extLst>
          </p:cNvPr>
          <p:cNvCxnSpPr>
            <a:cxnSpLocks/>
            <a:stCxn id="91" idx="2"/>
          </p:cNvCxnSpPr>
          <p:nvPr/>
        </p:nvCxnSpPr>
        <p:spPr bwMode="auto">
          <a:xfrm rot="5400000">
            <a:off x="3552843" y="4718316"/>
            <a:ext cx="452025" cy="1124568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9">
            <a:extLst>
              <a:ext uri="{FF2B5EF4-FFF2-40B4-BE49-F238E27FC236}">
                <a16:creationId xmlns:a16="http://schemas.microsoft.com/office/drawing/2014/main" id="{617446F5-CC18-BAA7-A847-811134E3CB99}"/>
              </a:ext>
            </a:extLst>
          </p:cNvPr>
          <p:cNvSpPr>
            <a:spLocks noEditPoints="1"/>
          </p:cNvSpPr>
          <p:nvPr/>
        </p:nvSpPr>
        <p:spPr bwMode="auto">
          <a:xfrm>
            <a:off x="5008546" y="2296167"/>
            <a:ext cx="1309598" cy="68272"/>
          </a:xfrm>
          <a:custGeom>
            <a:avLst/>
            <a:gdLst>
              <a:gd name="T0" fmla="*/ 0 w 825"/>
              <a:gd name="T1" fmla="*/ 14 h 43"/>
              <a:gd name="T2" fmla="*/ 789 w 825"/>
              <a:gd name="T3" fmla="*/ 14 h 43"/>
              <a:gd name="T4" fmla="*/ 789 w 825"/>
              <a:gd name="T5" fmla="*/ 29 h 43"/>
              <a:gd name="T6" fmla="*/ 0 w 825"/>
              <a:gd name="T7" fmla="*/ 29 h 43"/>
              <a:gd name="T8" fmla="*/ 0 w 825"/>
              <a:gd name="T9" fmla="*/ 14 h 43"/>
              <a:gd name="T10" fmla="*/ 782 w 825"/>
              <a:gd name="T11" fmla="*/ 0 h 43"/>
              <a:gd name="T12" fmla="*/ 825 w 825"/>
              <a:gd name="T13" fmla="*/ 22 h 43"/>
              <a:gd name="T14" fmla="*/ 782 w 825"/>
              <a:gd name="T15" fmla="*/ 43 h 43"/>
              <a:gd name="T16" fmla="*/ 782 w 825"/>
              <a:gd name="T17" fmla="*/ 0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25"/>
              <a:gd name="T28" fmla="*/ 0 h 43"/>
              <a:gd name="T29" fmla="*/ 825 w 825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25" h="43">
                <a:moveTo>
                  <a:pt x="0" y="14"/>
                </a:moveTo>
                <a:lnTo>
                  <a:pt x="789" y="14"/>
                </a:lnTo>
                <a:lnTo>
                  <a:pt x="789" y="29"/>
                </a:lnTo>
                <a:lnTo>
                  <a:pt x="0" y="29"/>
                </a:lnTo>
                <a:lnTo>
                  <a:pt x="0" y="14"/>
                </a:lnTo>
                <a:close/>
                <a:moveTo>
                  <a:pt x="782" y="0"/>
                </a:moveTo>
                <a:lnTo>
                  <a:pt x="825" y="22"/>
                </a:lnTo>
                <a:lnTo>
                  <a:pt x="782" y="43"/>
                </a:lnTo>
                <a:lnTo>
                  <a:pt x="782" y="0"/>
                </a:lnTo>
                <a:close/>
              </a:path>
            </a:pathLst>
          </a:custGeom>
          <a:solidFill>
            <a:srgbClr val="000000"/>
          </a:solidFill>
          <a:ln w="2" cap="flat">
            <a:solidFill>
              <a:schemeClr val="tx1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7" name="Freeform 10">
            <a:extLst>
              <a:ext uri="{FF2B5EF4-FFF2-40B4-BE49-F238E27FC236}">
                <a16:creationId xmlns:a16="http://schemas.microsoft.com/office/drawing/2014/main" id="{AFCE5F45-D1AF-C6BE-130C-A196F753B06C}"/>
              </a:ext>
            </a:extLst>
          </p:cNvPr>
          <p:cNvSpPr>
            <a:spLocks noEditPoints="1"/>
          </p:cNvSpPr>
          <p:nvPr/>
        </p:nvSpPr>
        <p:spPr bwMode="auto">
          <a:xfrm>
            <a:off x="5008546" y="2524799"/>
            <a:ext cx="1309598" cy="68272"/>
          </a:xfrm>
          <a:custGeom>
            <a:avLst/>
            <a:gdLst>
              <a:gd name="T0" fmla="*/ 0 w 825"/>
              <a:gd name="T1" fmla="*/ 14 h 43"/>
              <a:gd name="T2" fmla="*/ 789 w 825"/>
              <a:gd name="T3" fmla="*/ 14 h 43"/>
              <a:gd name="T4" fmla="*/ 789 w 825"/>
              <a:gd name="T5" fmla="*/ 29 h 43"/>
              <a:gd name="T6" fmla="*/ 0 w 825"/>
              <a:gd name="T7" fmla="*/ 29 h 43"/>
              <a:gd name="T8" fmla="*/ 0 w 825"/>
              <a:gd name="T9" fmla="*/ 14 h 43"/>
              <a:gd name="T10" fmla="*/ 782 w 825"/>
              <a:gd name="T11" fmla="*/ 0 h 43"/>
              <a:gd name="T12" fmla="*/ 825 w 825"/>
              <a:gd name="T13" fmla="*/ 22 h 43"/>
              <a:gd name="T14" fmla="*/ 782 w 825"/>
              <a:gd name="T15" fmla="*/ 43 h 43"/>
              <a:gd name="T16" fmla="*/ 782 w 825"/>
              <a:gd name="T17" fmla="*/ 0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25"/>
              <a:gd name="T28" fmla="*/ 0 h 43"/>
              <a:gd name="T29" fmla="*/ 825 w 825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25" h="43">
                <a:moveTo>
                  <a:pt x="0" y="14"/>
                </a:moveTo>
                <a:lnTo>
                  <a:pt x="789" y="14"/>
                </a:lnTo>
                <a:lnTo>
                  <a:pt x="789" y="29"/>
                </a:lnTo>
                <a:lnTo>
                  <a:pt x="0" y="29"/>
                </a:lnTo>
                <a:lnTo>
                  <a:pt x="0" y="14"/>
                </a:lnTo>
                <a:close/>
                <a:moveTo>
                  <a:pt x="782" y="0"/>
                </a:moveTo>
                <a:lnTo>
                  <a:pt x="825" y="22"/>
                </a:lnTo>
                <a:lnTo>
                  <a:pt x="782" y="43"/>
                </a:lnTo>
                <a:lnTo>
                  <a:pt x="782" y="0"/>
                </a:lnTo>
                <a:close/>
              </a:path>
            </a:pathLst>
          </a:custGeom>
          <a:solidFill>
            <a:srgbClr val="000000"/>
          </a:solidFill>
          <a:ln w="2" cap="flat">
            <a:solidFill>
              <a:schemeClr val="tx1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3915098D-AE22-8A86-C2BC-BDFAE2CA5386}"/>
              </a:ext>
            </a:extLst>
          </p:cNvPr>
          <p:cNvSpPr>
            <a:spLocks noEditPoints="1"/>
          </p:cNvSpPr>
          <p:nvPr/>
        </p:nvSpPr>
        <p:spPr bwMode="auto">
          <a:xfrm>
            <a:off x="5008546" y="2753430"/>
            <a:ext cx="1309598" cy="68272"/>
          </a:xfrm>
          <a:custGeom>
            <a:avLst/>
            <a:gdLst>
              <a:gd name="T0" fmla="*/ 0 w 825"/>
              <a:gd name="T1" fmla="*/ 15 h 43"/>
              <a:gd name="T2" fmla="*/ 789 w 825"/>
              <a:gd name="T3" fmla="*/ 15 h 43"/>
              <a:gd name="T4" fmla="*/ 789 w 825"/>
              <a:gd name="T5" fmla="*/ 29 h 43"/>
              <a:gd name="T6" fmla="*/ 0 w 825"/>
              <a:gd name="T7" fmla="*/ 29 h 43"/>
              <a:gd name="T8" fmla="*/ 0 w 825"/>
              <a:gd name="T9" fmla="*/ 15 h 43"/>
              <a:gd name="T10" fmla="*/ 782 w 825"/>
              <a:gd name="T11" fmla="*/ 0 h 43"/>
              <a:gd name="T12" fmla="*/ 825 w 825"/>
              <a:gd name="T13" fmla="*/ 22 h 43"/>
              <a:gd name="T14" fmla="*/ 782 w 825"/>
              <a:gd name="T15" fmla="*/ 43 h 43"/>
              <a:gd name="T16" fmla="*/ 782 w 825"/>
              <a:gd name="T17" fmla="*/ 0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25"/>
              <a:gd name="T28" fmla="*/ 0 h 43"/>
              <a:gd name="T29" fmla="*/ 825 w 825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25" h="43">
                <a:moveTo>
                  <a:pt x="0" y="15"/>
                </a:moveTo>
                <a:lnTo>
                  <a:pt x="789" y="15"/>
                </a:lnTo>
                <a:lnTo>
                  <a:pt x="789" y="29"/>
                </a:lnTo>
                <a:lnTo>
                  <a:pt x="0" y="29"/>
                </a:lnTo>
                <a:lnTo>
                  <a:pt x="0" y="15"/>
                </a:lnTo>
                <a:close/>
                <a:moveTo>
                  <a:pt x="782" y="0"/>
                </a:moveTo>
                <a:lnTo>
                  <a:pt x="825" y="22"/>
                </a:lnTo>
                <a:lnTo>
                  <a:pt x="782" y="43"/>
                </a:lnTo>
                <a:lnTo>
                  <a:pt x="782" y="0"/>
                </a:lnTo>
                <a:close/>
              </a:path>
            </a:pathLst>
          </a:custGeom>
          <a:solidFill>
            <a:srgbClr val="000000"/>
          </a:solidFill>
          <a:ln w="2" cap="flat">
            <a:solidFill>
              <a:schemeClr val="tx1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9" name="Freeform 17">
            <a:extLst>
              <a:ext uri="{FF2B5EF4-FFF2-40B4-BE49-F238E27FC236}">
                <a16:creationId xmlns:a16="http://schemas.microsoft.com/office/drawing/2014/main" id="{F4803B2F-67D8-810F-AB40-76C8ECBA7C1E}"/>
              </a:ext>
            </a:extLst>
          </p:cNvPr>
          <p:cNvSpPr>
            <a:spLocks noEditPoints="1"/>
          </p:cNvSpPr>
          <p:nvPr/>
        </p:nvSpPr>
        <p:spPr bwMode="auto">
          <a:xfrm>
            <a:off x="5008546" y="2982061"/>
            <a:ext cx="1309598" cy="68272"/>
          </a:xfrm>
          <a:custGeom>
            <a:avLst/>
            <a:gdLst>
              <a:gd name="T0" fmla="*/ 0 w 825"/>
              <a:gd name="T1" fmla="*/ 15 h 43"/>
              <a:gd name="T2" fmla="*/ 789 w 825"/>
              <a:gd name="T3" fmla="*/ 15 h 43"/>
              <a:gd name="T4" fmla="*/ 789 w 825"/>
              <a:gd name="T5" fmla="*/ 29 h 43"/>
              <a:gd name="T6" fmla="*/ 0 w 825"/>
              <a:gd name="T7" fmla="*/ 29 h 43"/>
              <a:gd name="T8" fmla="*/ 0 w 825"/>
              <a:gd name="T9" fmla="*/ 15 h 43"/>
              <a:gd name="T10" fmla="*/ 782 w 825"/>
              <a:gd name="T11" fmla="*/ 0 h 43"/>
              <a:gd name="T12" fmla="*/ 825 w 825"/>
              <a:gd name="T13" fmla="*/ 22 h 43"/>
              <a:gd name="T14" fmla="*/ 782 w 825"/>
              <a:gd name="T15" fmla="*/ 43 h 43"/>
              <a:gd name="T16" fmla="*/ 782 w 825"/>
              <a:gd name="T17" fmla="*/ 0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25"/>
              <a:gd name="T28" fmla="*/ 0 h 43"/>
              <a:gd name="T29" fmla="*/ 825 w 825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25" h="43">
                <a:moveTo>
                  <a:pt x="0" y="15"/>
                </a:moveTo>
                <a:lnTo>
                  <a:pt x="789" y="15"/>
                </a:lnTo>
                <a:lnTo>
                  <a:pt x="789" y="29"/>
                </a:lnTo>
                <a:lnTo>
                  <a:pt x="0" y="29"/>
                </a:lnTo>
                <a:lnTo>
                  <a:pt x="0" y="15"/>
                </a:lnTo>
                <a:close/>
                <a:moveTo>
                  <a:pt x="782" y="0"/>
                </a:moveTo>
                <a:lnTo>
                  <a:pt x="825" y="22"/>
                </a:lnTo>
                <a:lnTo>
                  <a:pt x="782" y="43"/>
                </a:lnTo>
                <a:lnTo>
                  <a:pt x="782" y="0"/>
                </a:lnTo>
                <a:close/>
              </a:path>
            </a:pathLst>
          </a:custGeom>
          <a:solidFill>
            <a:srgbClr val="000000"/>
          </a:solidFill>
          <a:ln w="2" cap="flat">
            <a:solidFill>
              <a:schemeClr val="tx1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6E5F96E9-B460-8725-A3EC-03B7B28465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8126" y="2192965"/>
            <a:ext cx="90482" cy="182588"/>
          </a:xfrm>
          <a:prstGeom prst="line">
            <a:avLst/>
          </a:prstGeom>
          <a:noFill/>
          <a:ln w="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9D2266D9-CA26-FAE4-180C-B4C3C8FA90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8126" y="2467641"/>
            <a:ext cx="90482" cy="182588"/>
          </a:xfrm>
          <a:prstGeom prst="line">
            <a:avLst/>
          </a:prstGeom>
          <a:noFill/>
          <a:ln w="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2" name="Line 20">
            <a:extLst>
              <a:ext uri="{FF2B5EF4-FFF2-40B4-BE49-F238E27FC236}">
                <a16:creationId xmlns:a16="http://schemas.microsoft.com/office/drawing/2014/main" id="{9F1F64A2-1B29-7925-55DA-7FE12DB27A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8126" y="2696272"/>
            <a:ext cx="90482" cy="182588"/>
          </a:xfrm>
          <a:prstGeom prst="line">
            <a:avLst/>
          </a:prstGeom>
          <a:noFill/>
          <a:ln w="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3" name="Rectangle 21">
            <a:extLst>
              <a:ext uri="{FF2B5EF4-FFF2-40B4-BE49-F238E27FC236}">
                <a16:creationId xmlns:a16="http://schemas.microsoft.com/office/drawing/2014/main" id="{F82FFF44-CD51-9EC7-FC17-2AD21994E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825" y="2091351"/>
            <a:ext cx="57704" cy="1231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ln>
                  <a:solidFill>
                    <a:schemeClr val="tx1"/>
                  </a:solidFill>
                </a:ln>
              </a:rPr>
              <a:t>5</a:t>
            </a:r>
            <a:endParaRPr lang="en-US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4" name="Rectangle 22">
            <a:extLst>
              <a:ext uri="{FF2B5EF4-FFF2-40B4-BE49-F238E27FC236}">
                <a16:creationId xmlns:a16="http://schemas.microsoft.com/office/drawing/2014/main" id="{11BE2948-2196-5EBF-E5FF-C17FCC521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825" y="2413658"/>
            <a:ext cx="57704" cy="1231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ln>
                  <a:solidFill>
                    <a:schemeClr val="tx1"/>
                  </a:solidFill>
                </a:ln>
              </a:rPr>
              <a:t>8</a:t>
            </a:r>
            <a:endParaRPr lang="en-US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0AD24DC2-4F95-C9D1-6D9D-18A75BD7A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825" y="2640701"/>
            <a:ext cx="57704" cy="1231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ln>
                  <a:solidFill>
                    <a:schemeClr val="tx1"/>
                  </a:solidFill>
                </a:ln>
              </a:rPr>
              <a:t>2</a:t>
            </a:r>
            <a:endParaRPr lang="en-US" b="1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86" name="Group 26">
            <a:extLst>
              <a:ext uri="{FF2B5EF4-FFF2-40B4-BE49-F238E27FC236}">
                <a16:creationId xmlns:a16="http://schemas.microsoft.com/office/drawing/2014/main" id="{E3191D85-B2AE-0F3C-0AAB-0C94C3244DF9}"/>
              </a:ext>
            </a:extLst>
          </p:cNvPr>
          <p:cNvGrpSpPr>
            <a:grpSpLocks/>
          </p:cNvGrpSpPr>
          <p:nvPr/>
        </p:nvGrpSpPr>
        <p:grpSpPr bwMode="auto">
          <a:xfrm>
            <a:off x="6018131" y="2870921"/>
            <a:ext cx="90482" cy="236570"/>
            <a:chOff x="2194" y="857"/>
            <a:chExt cx="57" cy="149"/>
          </a:xfrm>
        </p:grpSpPr>
        <p:sp>
          <p:nvSpPr>
            <p:cNvPr id="87" name="Line 24">
              <a:extLst>
                <a:ext uri="{FF2B5EF4-FFF2-40B4-BE49-F238E27FC236}">
                  <a16:creationId xmlns:a16="http://schemas.microsoft.com/office/drawing/2014/main" id="{BD1E0CD9-C1EC-B22C-D5DC-DF133F3566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4" y="891"/>
              <a:ext cx="57" cy="115"/>
            </a:xfrm>
            <a:prstGeom prst="line">
              <a:avLst/>
            </a:prstGeom>
            <a:noFill/>
            <a:ln w="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156ACB06-3B52-5770-4CEA-9E7FBDE00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857"/>
              <a:ext cx="36" cy="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ln>
                    <a:solidFill>
                      <a:schemeClr val="tx1"/>
                    </a:solidFill>
                  </a:ln>
                </a:rPr>
                <a:t>2</a:t>
              </a:r>
              <a:endParaRPr lang="en-US" b="1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89" name="Rectangle 27">
            <a:extLst>
              <a:ext uri="{FF2B5EF4-FFF2-40B4-BE49-F238E27FC236}">
                <a16:creationId xmlns:a16="http://schemas.microsoft.com/office/drawing/2014/main" id="{F5215190-CFDC-851B-0FD1-552636397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973" y="2301488"/>
            <a:ext cx="680991" cy="2057681"/>
          </a:xfrm>
          <a:prstGeom prst="rect">
            <a:avLst/>
          </a:prstGeom>
          <a:noFill/>
          <a:ln w="28575" cap="rnd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0" name="Rectangle 28">
            <a:extLst>
              <a:ext uri="{FF2B5EF4-FFF2-40B4-BE49-F238E27FC236}">
                <a16:creationId xmlns:a16="http://schemas.microsoft.com/office/drawing/2014/main" id="{BC34C30A-2438-0E02-CA7C-1D8F4ED72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553" y="3236653"/>
            <a:ext cx="418355" cy="2154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n>
                  <a:solidFill>
                    <a:schemeClr val="tx1"/>
                  </a:solidFill>
                </a:ln>
              </a:rPr>
              <a:t>ROM</a:t>
            </a:r>
            <a:endParaRPr lang="en-US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1" name="Rectangle 29">
            <a:extLst>
              <a:ext uri="{FF2B5EF4-FFF2-40B4-BE49-F238E27FC236}">
                <a16:creationId xmlns:a16="http://schemas.microsoft.com/office/drawing/2014/main" id="{B1E7A7B6-88E4-1BB3-2441-63C4AB9B9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972" y="4536992"/>
            <a:ext cx="814332" cy="517596"/>
          </a:xfrm>
          <a:prstGeom prst="rect">
            <a:avLst/>
          </a:prstGeom>
          <a:noFill/>
          <a:ln w="28575" cap="rnd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2" name="Rectangle 30">
            <a:extLst>
              <a:ext uri="{FF2B5EF4-FFF2-40B4-BE49-F238E27FC236}">
                <a16:creationId xmlns:a16="http://schemas.microsoft.com/office/drawing/2014/main" id="{7C447B66-5665-5BD7-E1C1-38545B0CB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745" y="4594151"/>
            <a:ext cx="437590" cy="2154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ln>
                  <a:solidFill>
                    <a:schemeClr val="tx1"/>
                  </a:solidFill>
                </a:ln>
              </a:rPr>
              <a:t>State</a:t>
            </a:r>
            <a:endParaRPr lang="en-US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3" name="Rectangle 31">
            <a:extLst>
              <a:ext uri="{FF2B5EF4-FFF2-40B4-BE49-F238E27FC236}">
                <a16:creationId xmlns:a16="http://schemas.microsoft.com/office/drawing/2014/main" id="{64EBC4D0-3F0E-4CA2-9268-B9667D345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167" y="4810080"/>
            <a:ext cx="716494" cy="2154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ln>
                  <a:solidFill>
                    <a:schemeClr val="tx1"/>
                  </a:solidFill>
                </a:ln>
              </a:rPr>
              <a:t>Register</a:t>
            </a:r>
            <a:endParaRPr lang="en-US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4" name="Freeform 32">
            <a:extLst>
              <a:ext uri="{FF2B5EF4-FFF2-40B4-BE49-F238E27FC236}">
                <a16:creationId xmlns:a16="http://schemas.microsoft.com/office/drawing/2014/main" id="{892CF79A-EF5B-9890-D721-CF855D856626}"/>
              </a:ext>
            </a:extLst>
          </p:cNvPr>
          <p:cNvSpPr>
            <a:spLocks noEditPoints="1"/>
          </p:cNvSpPr>
          <p:nvPr/>
        </p:nvSpPr>
        <p:spPr bwMode="auto">
          <a:xfrm>
            <a:off x="4619727" y="3313182"/>
            <a:ext cx="388821" cy="45725"/>
          </a:xfrm>
          <a:custGeom>
            <a:avLst/>
            <a:gdLst>
              <a:gd name="T0" fmla="*/ 0 w 139"/>
              <a:gd name="T1" fmla="*/ 14 h 43"/>
              <a:gd name="T2" fmla="*/ 103 w 139"/>
              <a:gd name="T3" fmla="*/ 14 h 43"/>
              <a:gd name="T4" fmla="*/ 103 w 139"/>
              <a:gd name="T5" fmla="*/ 29 h 43"/>
              <a:gd name="T6" fmla="*/ 0 w 139"/>
              <a:gd name="T7" fmla="*/ 29 h 43"/>
              <a:gd name="T8" fmla="*/ 0 w 139"/>
              <a:gd name="T9" fmla="*/ 14 h 43"/>
              <a:gd name="T10" fmla="*/ 95 w 139"/>
              <a:gd name="T11" fmla="*/ 0 h 43"/>
              <a:gd name="T12" fmla="*/ 139 w 139"/>
              <a:gd name="T13" fmla="*/ 22 h 43"/>
              <a:gd name="T14" fmla="*/ 95 w 139"/>
              <a:gd name="T15" fmla="*/ 43 h 43"/>
              <a:gd name="T16" fmla="*/ 95 w 139"/>
              <a:gd name="T17" fmla="*/ 0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9"/>
              <a:gd name="T28" fmla="*/ 0 h 43"/>
              <a:gd name="T29" fmla="*/ 139 w 139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9" h="43">
                <a:moveTo>
                  <a:pt x="0" y="14"/>
                </a:moveTo>
                <a:lnTo>
                  <a:pt x="103" y="14"/>
                </a:lnTo>
                <a:lnTo>
                  <a:pt x="103" y="29"/>
                </a:lnTo>
                <a:lnTo>
                  <a:pt x="0" y="29"/>
                </a:lnTo>
                <a:lnTo>
                  <a:pt x="0" y="14"/>
                </a:lnTo>
                <a:close/>
                <a:moveTo>
                  <a:pt x="95" y="0"/>
                </a:moveTo>
                <a:lnTo>
                  <a:pt x="139" y="22"/>
                </a:lnTo>
                <a:lnTo>
                  <a:pt x="95" y="43"/>
                </a:lnTo>
                <a:lnTo>
                  <a:pt x="95" y="0"/>
                </a:lnTo>
                <a:close/>
              </a:path>
            </a:pathLst>
          </a:custGeom>
          <a:solidFill>
            <a:srgbClr val="000000"/>
          </a:solidFill>
          <a:ln w="2" cap="flat">
            <a:solidFill>
              <a:schemeClr val="tx1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29C491E8-835C-4DF4-0CF1-6B9352A934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0699" y="2331097"/>
            <a:ext cx="9434" cy="10082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Freeform 34">
            <a:extLst>
              <a:ext uri="{FF2B5EF4-FFF2-40B4-BE49-F238E27FC236}">
                <a16:creationId xmlns:a16="http://schemas.microsoft.com/office/drawing/2014/main" id="{E8D527AF-41C8-2C01-CF16-1D729FAB1883}"/>
              </a:ext>
            </a:extLst>
          </p:cNvPr>
          <p:cNvSpPr>
            <a:spLocks noEditPoints="1"/>
          </p:cNvSpPr>
          <p:nvPr/>
        </p:nvSpPr>
        <p:spPr bwMode="auto">
          <a:xfrm>
            <a:off x="4772116" y="3333504"/>
            <a:ext cx="247543" cy="1450617"/>
          </a:xfrm>
          <a:custGeom>
            <a:avLst/>
            <a:gdLst>
              <a:gd name="T0" fmla="*/ 93 w 93"/>
              <a:gd name="T1" fmla="*/ 0 h 941"/>
              <a:gd name="T2" fmla="*/ 93 w 93"/>
              <a:gd name="T3" fmla="*/ 926 h 941"/>
              <a:gd name="T4" fmla="*/ 36 w 93"/>
              <a:gd name="T5" fmla="*/ 926 h 941"/>
              <a:gd name="T6" fmla="*/ 36 w 93"/>
              <a:gd name="T7" fmla="*/ 912 h 941"/>
              <a:gd name="T8" fmla="*/ 86 w 93"/>
              <a:gd name="T9" fmla="*/ 912 h 941"/>
              <a:gd name="T10" fmla="*/ 78 w 93"/>
              <a:gd name="T11" fmla="*/ 919 h 941"/>
              <a:gd name="T12" fmla="*/ 78 w 93"/>
              <a:gd name="T13" fmla="*/ 0 h 941"/>
              <a:gd name="T14" fmla="*/ 93 w 93"/>
              <a:gd name="T15" fmla="*/ 0 h 941"/>
              <a:gd name="T16" fmla="*/ 43 w 93"/>
              <a:gd name="T17" fmla="*/ 941 h 941"/>
              <a:gd name="T18" fmla="*/ 0 w 93"/>
              <a:gd name="T19" fmla="*/ 919 h 941"/>
              <a:gd name="T20" fmla="*/ 43 w 93"/>
              <a:gd name="T21" fmla="*/ 897 h 941"/>
              <a:gd name="T22" fmla="*/ 43 w 93"/>
              <a:gd name="T23" fmla="*/ 941 h 94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3"/>
              <a:gd name="T37" fmla="*/ 0 h 941"/>
              <a:gd name="T38" fmla="*/ 93 w 93"/>
              <a:gd name="T39" fmla="*/ 941 h 94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3" h="941">
                <a:moveTo>
                  <a:pt x="93" y="0"/>
                </a:moveTo>
                <a:lnTo>
                  <a:pt x="93" y="926"/>
                </a:lnTo>
                <a:lnTo>
                  <a:pt x="36" y="926"/>
                </a:lnTo>
                <a:lnTo>
                  <a:pt x="36" y="912"/>
                </a:lnTo>
                <a:lnTo>
                  <a:pt x="86" y="912"/>
                </a:lnTo>
                <a:lnTo>
                  <a:pt x="78" y="919"/>
                </a:lnTo>
                <a:lnTo>
                  <a:pt x="78" y="0"/>
                </a:lnTo>
                <a:lnTo>
                  <a:pt x="93" y="0"/>
                </a:lnTo>
                <a:close/>
                <a:moveTo>
                  <a:pt x="43" y="941"/>
                </a:moveTo>
                <a:lnTo>
                  <a:pt x="0" y="919"/>
                </a:lnTo>
                <a:lnTo>
                  <a:pt x="43" y="897"/>
                </a:lnTo>
                <a:lnTo>
                  <a:pt x="43" y="941"/>
                </a:lnTo>
                <a:close/>
              </a:path>
            </a:pathLst>
          </a:custGeom>
          <a:solidFill>
            <a:srgbClr val="000000"/>
          </a:solidFill>
          <a:ln w="2" cap="flat">
            <a:solidFill>
              <a:schemeClr val="tx1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7" name="Freeform 35">
            <a:extLst>
              <a:ext uri="{FF2B5EF4-FFF2-40B4-BE49-F238E27FC236}">
                <a16:creationId xmlns:a16="http://schemas.microsoft.com/office/drawing/2014/main" id="{F6ED5D51-2FFD-D297-C993-1F2223C5864D}"/>
              </a:ext>
            </a:extLst>
          </p:cNvPr>
          <p:cNvSpPr>
            <a:spLocks noEditPoints="1"/>
          </p:cNvSpPr>
          <p:nvPr/>
        </p:nvSpPr>
        <p:spPr bwMode="auto">
          <a:xfrm>
            <a:off x="3553000" y="3339300"/>
            <a:ext cx="371449" cy="76209"/>
          </a:xfrm>
          <a:custGeom>
            <a:avLst/>
            <a:gdLst>
              <a:gd name="T0" fmla="*/ 0 w 138"/>
              <a:gd name="T1" fmla="*/ 14 h 43"/>
              <a:gd name="T2" fmla="*/ 102 w 138"/>
              <a:gd name="T3" fmla="*/ 14 h 43"/>
              <a:gd name="T4" fmla="*/ 102 w 138"/>
              <a:gd name="T5" fmla="*/ 28 h 43"/>
              <a:gd name="T6" fmla="*/ 0 w 138"/>
              <a:gd name="T7" fmla="*/ 28 h 43"/>
              <a:gd name="T8" fmla="*/ 0 w 138"/>
              <a:gd name="T9" fmla="*/ 14 h 43"/>
              <a:gd name="T10" fmla="*/ 95 w 138"/>
              <a:gd name="T11" fmla="*/ 0 h 43"/>
              <a:gd name="T12" fmla="*/ 138 w 138"/>
              <a:gd name="T13" fmla="*/ 21 h 43"/>
              <a:gd name="T14" fmla="*/ 95 w 138"/>
              <a:gd name="T15" fmla="*/ 43 h 43"/>
              <a:gd name="T16" fmla="*/ 95 w 138"/>
              <a:gd name="T17" fmla="*/ 0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"/>
              <a:gd name="T28" fmla="*/ 0 h 43"/>
              <a:gd name="T29" fmla="*/ 138 w 138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" h="43">
                <a:moveTo>
                  <a:pt x="0" y="14"/>
                </a:moveTo>
                <a:lnTo>
                  <a:pt x="102" y="14"/>
                </a:lnTo>
                <a:lnTo>
                  <a:pt x="102" y="28"/>
                </a:lnTo>
                <a:lnTo>
                  <a:pt x="0" y="28"/>
                </a:lnTo>
                <a:lnTo>
                  <a:pt x="0" y="14"/>
                </a:lnTo>
                <a:close/>
                <a:moveTo>
                  <a:pt x="95" y="0"/>
                </a:moveTo>
                <a:lnTo>
                  <a:pt x="138" y="21"/>
                </a:lnTo>
                <a:lnTo>
                  <a:pt x="95" y="43"/>
                </a:lnTo>
                <a:lnTo>
                  <a:pt x="95" y="0"/>
                </a:lnTo>
                <a:close/>
              </a:path>
            </a:pathLst>
          </a:custGeom>
          <a:solidFill>
            <a:srgbClr val="000000"/>
          </a:solidFill>
          <a:ln w="2" cap="flat">
            <a:solidFill>
              <a:schemeClr val="tx1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8" name="Line 36">
            <a:extLst>
              <a:ext uri="{FF2B5EF4-FFF2-40B4-BE49-F238E27FC236}">
                <a16:creationId xmlns:a16="http://schemas.microsoft.com/office/drawing/2014/main" id="{FD758EC1-67C9-8A55-836C-09D124898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999" y="2753074"/>
            <a:ext cx="0" cy="20342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9" name="Line 38">
            <a:extLst>
              <a:ext uri="{FF2B5EF4-FFF2-40B4-BE49-F238E27FC236}">
                <a16:creationId xmlns:a16="http://schemas.microsoft.com/office/drawing/2014/main" id="{4E03DC77-983A-9F21-CB0C-5CC4C7603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2827" y="4298835"/>
            <a:ext cx="182550" cy="90500"/>
          </a:xfrm>
          <a:prstGeom prst="line">
            <a:avLst/>
          </a:prstGeom>
          <a:noFill/>
          <a:ln w="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0" name="Rectangle 39">
            <a:extLst>
              <a:ext uri="{FF2B5EF4-FFF2-40B4-BE49-F238E27FC236}">
                <a16:creationId xmlns:a16="http://schemas.microsoft.com/office/drawing/2014/main" id="{54B9F07F-06D9-0991-B7B3-CD43450E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167" y="4206905"/>
            <a:ext cx="57704" cy="1231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 dirty="0">
                <a:ln>
                  <a:solidFill>
                    <a:schemeClr val="tx1"/>
                  </a:solidFill>
                </a:ln>
              </a:rPr>
              <a:t>5</a:t>
            </a:r>
            <a:endParaRPr lang="en-US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53222B0-D1D8-EC42-185B-F42A2FA2CAAC}"/>
              </a:ext>
            </a:extLst>
          </p:cNvPr>
          <p:cNvGrpSpPr/>
          <p:nvPr/>
        </p:nvGrpSpPr>
        <p:grpSpPr>
          <a:xfrm>
            <a:off x="4945912" y="6076305"/>
            <a:ext cx="119210" cy="209007"/>
            <a:chOff x="2564524" y="4933892"/>
            <a:chExt cx="119210" cy="209007"/>
          </a:xfrm>
        </p:grpSpPr>
        <p:sp>
          <p:nvSpPr>
            <p:cNvPr id="102" name="Line 40">
              <a:extLst>
                <a:ext uri="{FF2B5EF4-FFF2-40B4-BE49-F238E27FC236}">
                  <a16:creationId xmlns:a16="http://schemas.microsoft.com/office/drawing/2014/main" id="{35F1328E-BDB8-FFD2-6141-3653B489B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524" y="4933892"/>
              <a:ext cx="76195" cy="92088"/>
            </a:xfrm>
            <a:prstGeom prst="line">
              <a:avLst/>
            </a:prstGeom>
            <a:noFill/>
            <a:ln w="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3" name="Rectangle 41">
              <a:extLst>
                <a:ext uri="{FF2B5EF4-FFF2-40B4-BE49-F238E27FC236}">
                  <a16:creationId xmlns:a16="http://schemas.microsoft.com/office/drawing/2014/main" id="{EDD62130-4988-298A-4841-C9F298DC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026" y="5019788"/>
              <a:ext cx="57708" cy="123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ln>
                    <a:solidFill>
                      <a:schemeClr val="tx1"/>
                    </a:solidFill>
                  </a:ln>
                </a:rPr>
                <a:t>2</a:t>
              </a: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04" name="Rectangle 43">
            <a:extLst>
              <a:ext uri="{FF2B5EF4-FFF2-40B4-BE49-F238E27FC236}">
                <a16:creationId xmlns:a16="http://schemas.microsoft.com/office/drawing/2014/main" id="{635A558F-8C71-127F-36A5-F10AF6EA2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24" y="3738371"/>
            <a:ext cx="277301" cy="1539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n>
                  <a:solidFill>
                    <a:schemeClr val="tx1"/>
                  </a:solidFill>
                </a:ln>
              </a:rPr>
              <a:t>Next</a:t>
            </a:r>
          </a:p>
        </p:txBody>
      </p:sp>
      <p:sp>
        <p:nvSpPr>
          <p:cNvPr id="105" name="Rectangle 44">
            <a:extLst>
              <a:ext uri="{FF2B5EF4-FFF2-40B4-BE49-F238E27FC236}">
                <a16:creationId xmlns:a16="http://schemas.microsoft.com/office/drawing/2014/main" id="{DAD97044-9D53-1208-524A-E9CB94B15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24" y="3866977"/>
            <a:ext cx="312565" cy="1539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ln>
                  <a:solidFill>
                    <a:schemeClr val="tx1"/>
                  </a:solidFill>
                </a:ln>
              </a:rPr>
              <a:t>State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7D90367-273B-ED59-D0EA-66351B077433}"/>
              </a:ext>
            </a:extLst>
          </p:cNvPr>
          <p:cNvSpPr/>
          <p:nvPr/>
        </p:nvSpPr>
        <p:spPr bwMode="auto">
          <a:xfrm>
            <a:off x="3019720" y="2029988"/>
            <a:ext cx="2792413" cy="3276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7" name="Line 38">
            <a:extLst>
              <a:ext uri="{FF2B5EF4-FFF2-40B4-BE49-F238E27FC236}">
                <a16:creationId xmlns:a16="http://schemas.microsoft.com/office/drawing/2014/main" id="{058AC66A-6945-719F-840E-47D6DBF52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920" y="3263089"/>
            <a:ext cx="182550" cy="152421"/>
          </a:xfrm>
          <a:prstGeom prst="line">
            <a:avLst/>
          </a:prstGeom>
          <a:noFill/>
          <a:ln w="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8" name="Rectangle 39">
            <a:extLst>
              <a:ext uri="{FF2B5EF4-FFF2-40B4-BE49-F238E27FC236}">
                <a16:creationId xmlns:a16="http://schemas.microsoft.com/office/drawing/2014/main" id="{1285C57B-5C44-5553-F86A-A97B42E66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902" y="3139959"/>
            <a:ext cx="115408" cy="1231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ln>
                  <a:solidFill>
                    <a:schemeClr val="tx1"/>
                  </a:solidFill>
                </a:ln>
              </a:rPr>
              <a:t>24</a:t>
            </a:r>
            <a:endParaRPr lang="en-US" b="1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A442644-9F39-DC76-3F69-202A380FEB50}"/>
              </a:ext>
            </a:extLst>
          </p:cNvPr>
          <p:cNvCxnSpPr/>
          <p:nvPr/>
        </p:nvCxnSpPr>
        <p:spPr bwMode="auto">
          <a:xfrm>
            <a:off x="2181519" y="2436388"/>
            <a:ext cx="838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DEEAE05-AEBC-01E4-64C4-02866EAA1771}"/>
              </a:ext>
            </a:extLst>
          </p:cNvPr>
          <p:cNvCxnSpPr/>
          <p:nvPr/>
        </p:nvCxnSpPr>
        <p:spPr bwMode="auto">
          <a:xfrm>
            <a:off x="2181519" y="3044399"/>
            <a:ext cx="838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50">
            <a:extLst>
              <a:ext uri="{FF2B5EF4-FFF2-40B4-BE49-F238E27FC236}">
                <a16:creationId xmlns:a16="http://schemas.microsoft.com/office/drawing/2014/main" id="{C62C0493-5BF1-6A76-09B7-5EA0A2BEB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714" y="2893705"/>
            <a:ext cx="32573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n>
                  <a:solidFill>
                    <a:schemeClr val="tx1"/>
                  </a:solidFill>
                </a:ln>
              </a:rPr>
              <a:t>Z</a:t>
            </a:r>
          </a:p>
        </p:txBody>
      </p:sp>
      <p:sp>
        <p:nvSpPr>
          <p:cNvPr id="112" name="TextBox 50">
            <a:extLst>
              <a:ext uri="{FF2B5EF4-FFF2-40B4-BE49-F238E27FC236}">
                <a16:creationId xmlns:a16="http://schemas.microsoft.com/office/drawing/2014/main" id="{438C4E2A-A954-E4E6-3126-257F19498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520" y="2284023"/>
            <a:ext cx="51809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n>
                  <a:solidFill>
                    <a:schemeClr val="tx1"/>
                  </a:solidFill>
                </a:ln>
              </a:rPr>
              <a:t>OP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15594EB-F2F6-52F6-E038-AF1898C747F0}"/>
              </a:ext>
            </a:extLst>
          </p:cNvPr>
          <p:cNvCxnSpPr/>
          <p:nvPr/>
        </p:nvCxnSpPr>
        <p:spPr bwMode="auto">
          <a:xfrm rot="5400000">
            <a:off x="2410119" y="2360187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ADDFAD9-3513-479B-9BF2-D435A8A9849D}"/>
              </a:ext>
            </a:extLst>
          </p:cNvPr>
          <p:cNvCxnSpPr/>
          <p:nvPr/>
        </p:nvCxnSpPr>
        <p:spPr bwMode="auto">
          <a:xfrm rot="5400000">
            <a:off x="2410119" y="2969787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39">
            <a:extLst>
              <a:ext uri="{FF2B5EF4-FFF2-40B4-BE49-F238E27FC236}">
                <a16:creationId xmlns:a16="http://schemas.microsoft.com/office/drawing/2014/main" id="{2C0F6C13-672E-8328-370D-9F5F8E57A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272" y="2237104"/>
            <a:ext cx="57704" cy="1231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ln>
                  <a:solidFill>
                    <a:schemeClr val="tx1"/>
                  </a:solidFill>
                </a:ln>
              </a:rPr>
              <a:t>4</a:t>
            </a:r>
            <a:endParaRPr lang="en-US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6" name="Rectangle 39">
            <a:extLst>
              <a:ext uri="{FF2B5EF4-FFF2-40B4-BE49-F238E27FC236}">
                <a16:creationId xmlns:a16="http://schemas.microsoft.com/office/drawing/2014/main" id="{6620A19B-2B3D-F1AA-EE71-059421430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077" y="2922998"/>
            <a:ext cx="57704" cy="1231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ln>
                  <a:solidFill>
                    <a:schemeClr val="tx1"/>
                  </a:solidFill>
                </a:ln>
              </a:rPr>
              <a:t>1</a:t>
            </a:r>
            <a:endParaRPr lang="en-US" b="1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96CE145-3F96-C5F5-CB5A-50E8ED32705F}"/>
              </a:ext>
            </a:extLst>
          </p:cNvPr>
          <p:cNvCxnSpPr/>
          <p:nvPr/>
        </p:nvCxnSpPr>
        <p:spPr bwMode="auto">
          <a:xfrm rot="5400000">
            <a:off x="3591219" y="3301574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39">
            <a:extLst>
              <a:ext uri="{FF2B5EF4-FFF2-40B4-BE49-F238E27FC236}">
                <a16:creationId xmlns:a16="http://schemas.microsoft.com/office/drawing/2014/main" id="{1997F51B-AA8A-4544-4B98-CAAC588FD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193" y="3110666"/>
            <a:ext cx="115408" cy="1231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ln>
                  <a:solidFill>
                    <a:schemeClr val="tx1"/>
                  </a:solidFill>
                </a:ln>
              </a:rPr>
              <a:t>10</a:t>
            </a:r>
            <a:endParaRPr lang="en-US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9" name="Freeform 17">
            <a:extLst>
              <a:ext uri="{FF2B5EF4-FFF2-40B4-BE49-F238E27FC236}">
                <a16:creationId xmlns:a16="http://schemas.microsoft.com/office/drawing/2014/main" id="{EC1DE2FB-051B-AAC5-5092-19E5068C7242}"/>
              </a:ext>
            </a:extLst>
          </p:cNvPr>
          <p:cNvSpPr>
            <a:spLocks noEditPoints="1"/>
          </p:cNvSpPr>
          <p:nvPr/>
        </p:nvSpPr>
        <p:spPr bwMode="auto">
          <a:xfrm>
            <a:off x="5000700" y="3194816"/>
            <a:ext cx="1309598" cy="68272"/>
          </a:xfrm>
          <a:custGeom>
            <a:avLst/>
            <a:gdLst>
              <a:gd name="T0" fmla="*/ 0 w 825"/>
              <a:gd name="T1" fmla="*/ 15 h 43"/>
              <a:gd name="T2" fmla="*/ 789 w 825"/>
              <a:gd name="T3" fmla="*/ 15 h 43"/>
              <a:gd name="T4" fmla="*/ 789 w 825"/>
              <a:gd name="T5" fmla="*/ 29 h 43"/>
              <a:gd name="T6" fmla="*/ 0 w 825"/>
              <a:gd name="T7" fmla="*/ 29 h 43"/>
              <a:gd name="T8" fmla="*/ 0 w 825"/>
              <a:gd name="T9" fmla="*/ 15 h 43"/>
              <a:gd name="T10" fmla="*/ 782 w 825"/>
              <a:gd name="T11" fmla="*/ 0 h 43"/>
              <a:gd name="T12" fmla="*/ 825 w 825"/>
              <a:gd name="T13" fmla="*/ 22 h 43"/>
              <a:gd name="T14" fmla="*/ 782 w 825"/>
              <a:gd name="T15" fmla="*/ 43 h 43"/>
              <a:gd name="T16" fmla="*/ 782 w 825"/>
              <a:gd name="T17" fmla="*/ 0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25"/>
              <a:gd name="T28" fmla="*/ 0 h 43"/>
              <a:gd name="T29" fmla="*/ 825 w 825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25" h="43">
                <a:moveTo>
                  <a:pt x="0" y="15"/>
                </a:moveTo>
                <a:lnTo>
                  <a:pt x="789" y="15"/>
                </a:lnTo>
                <a:lnTo>
                  <a:pt x="789" y="29"/>
                </a:lnTo>
                <a:lnTo>
                  <a:pt x="0" y="29"/>
                </a:lnTo>
                <a:lnTo>
                  <a:pt x="0" y="15"/>
                </a:lnTo>
                <a:close/>
                <a:moveTo>
                  <a:pt x="782" y="0"/>
                </a:moveTo>
                <a:lnTo>
                  <a:pt x="825" y="22"/>
                </a:lnTo>
                <a:lnTo>
                  <a:pt x="782" y="43"/>
                </a:lnTo>
                <a:lnTo>
                  <a:pt x="782" y="0"/>
                </a:lnTo>
                <a:close/>
              </a:path>
            </a:pathLst>
          </a:custGeom>
          <a:solidFill>
            <a:srgbClr val="FF0000"/>
          </a:solidFill>
          <a:ln w="2" cap="flat">
            <a:solidFill>
              <a:schemeClr val="tx1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0" name="Line 20">
            <a:extLst>
              <a:ext uri="{FF2B5EF4-FFF2-40B4-BE49-F238E27FC236}">
                <a16:creationId xmlns:a16="http://schemas.microsoft.com/office/drawing/2014/main" id="{199AAB9D-93A5-98F9-B9C9-BB4FBBE905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91231" y="3156710"/>
            <a:ext cx="90482" cy="182588"/>
          </a:xfrm>
          <a:prstGeom prst="line">
            <a:avLst/>
          </a:prstGeom>
          <a:noFill/>
          <a:ln w="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3693A43D-842C-F5AB-F538-2998FAEF1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722" y="3110666"/>
            <a:ext cx="57704" cy="1231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ln>
                  <a:solidFill>
                    <a:schemeClr val="tx1"/>
                  </a:solidFill>
                </a:ln>
              </a:rPr>
              <a:t>2</a:t>
            </a:r>
            <a:endParaRPr lang="en-US" b="1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93A9B78-2BD9-2025-C6B6-D5052750B80E}"/>
              </a:ext>
            </a:extLst>
          </p:cNvPr>
          <p:cNvCxnSpPr/>
          <p:nvPr/>
        </p:nvCxnSpPr>
        <p:spPr bwMode="auto">
          <a:xfrm rot="5400000">
            <a:off x="4848521" y="4635075"/>
            <a:ext cx="289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935FF19-B5A3-D386-D7CF-1E3F137756BA}"/>
              </a:ext>
            </a:extLst>
          </p:cNvPr>
          <p:cNvCxnSpPr>
            <a:cxnSpLocks/>
            <a:stCxn id="133" idx="1"/>
          </p:cNvCxnSpPr>
          <p:nvPr/>
        </p:nvCxnSpPr>
        <p:spPr bwMode="auto">
          <a:xfrm flipH="1">
            <a:off x="1800519" y="6115391"/>
            <a:ext cx="2172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4B410BD8-E224-F8BC-CEED-F50062780701}"/>
              </a:ext>
            </a:extLst>
          </p:cNvPr>
          <p:cNvCxnSpPr/>
          <p:nvPr/>
        </p:nvCxnSpPr>
        <p:spPr bwMode="auto">
          <a:xfrm rot="5400000" flipH="1" flipV="1">
            <a:off x="744834" y="3807988"/>
            <a:ext cx="3330575" cy="12192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33AF75-6F85-6BBB-EE0C-0265A62A7BC9}"/>
              </a:ext>
            </a:extLst>
          </p:cNvPr>
          <p:cNvCxnSpPr/>
          <p:nvPr/>
        </p:nvCxnSpPr>
        <p:spPr bwMode="auto">
          <a:xfrm rot="5400000">
            <a:off x="2410120" y="2653874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39">
            <a:extLst>
              <a:ext uri="{FF2B5EF4-FFF2-40B4-BE49-F238E27FC236}">
                <a16:creationId xmlns:a16="http://schemas.microsoft.com/office/drawing/2014/main" id="{FCE8D7F2-F894-817C-D080-07D2227BC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077" y="2606487"/>
            <a:ext cx="57704" cy="1231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ln>
                  <a:solidFill>
                    <a:schemeClr val="tx1"/>
                  </a:solidFill>
                </a:ln>
              </a:rPr>
              <a:t>2</a:t>
            </a:r>
            <a:endParaRPr lang="en-US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7" name="TextBox 90">
            <a:extLst>
              <a:ext uri="{FF2B5EF4-FFF2-40B4-BE49-F238E27FC236}">
                <a16:creationId xmlns:a16="http://schemas.microsoft.com/office/drawing/2014/main" id="{3012A3D0-B791-4969-1D23-FF4BBFEC0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636" y="2119931"/>
            <a:ext cx="293650" cy="14775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>
                <a:ln>
                  <a:solidFill>
                    <a:schemeClr val="tx1"/>
                  </a:solidFill>
                </a:ln>
              </a:rPr>
              <a:t>M</a:t>
            </a:r>
          </a:p>
          <a:p>
            <a:pPr eaLnBrk="1" hangingPunct="1"/>
            <a:r>
              <a:rPr lang="en-US" sz="1000" dirty="0">
                <a:ln>
                  <a:solidFill>
                    <a:schemeClr val="tx1"/>
                  </a:solidFill>
                </a:ln>
              </a:rPr>
              <a:t>O</a:t>
            </a:r>
          </a:p>
          <a:p>
            <a:pPr eaLnBrk="1" hangingPunct="1"/>
            <a:r>
              <a:rPr lang="en-US" sz="1000" dirty="0">
                <a:ln>
                  <a:solidFill>
                    <a:schemeClr val="tx1"/>
                  </a:solidFill>
                </a:ln>
              </a:rPr>
              <a:t>D</a:t>
            </a:r>
          </a:p>
          <a:p>
            <a:pPr eaLnBrk="1" hangingPunct="1"/>
            <a:r>
              <a:rPr lang="en-US" sz="1000" dirty="0">
                <a:ln>
                  <a:solidFill>
                    <a:schemeClr val="tx1"/>
                  </a:solidFill>
                </a:ln>
              </a:rPr>
              <a:t>I</a:t>
            </a:r>
          </a:p>
          <a:p>
            <a:pPr eaLnBrk="1" hangingPunct="1"/>
            <a:r>
              <a:rPr lang="en-US" sz="1000" dirty="0">
                <a:ln>
                  <a:solidFill>
                    <a:schemeClr val="tx1"/>
                  </a:solidFill>
                </a:ln>
              </a:rPr>
              <a:t>F</a:t>
            </a:r>
          </a:p>
          <a:p>
            <a:pPr eaLnBrk="1" hangingPunct="1"/>
            <a:r>
              <a:rPr lang="en-US" sz="1000" dirty="0">
                <a:ln>
                  <a:solidFill>
                    <a:schemeClr val="tx1"/>
                  </a:solidFill>
                </a:ln>
              </a:rPr>
              <a:t>I</a:t>
            </a:r>
          </a:p>
          <a:p>
            <a:pPr eaLnBrk="1" hangingPunct="1"/>
            <a:r>
              <a:rPr lang="en-US" sz="1000" dirty="0">
                <a:ln>
                  <a:solidFill>
                    <a:schemeClr val="tx1"/>
                  </a:solidFill>
                </a:ln>
              </a:rPr>
              <a:t>E</a:t>
            </a:r>
          </a:p>
          <a:p>
            <a:pPr eaLnBrk="1" hangingPunct="1"/>
            <a:r>
              <a:rPr lang="en-US" sz="1000" dirty="0">
                <a:ln>
                  <a:solidFill>
                    <a:schemeClr val="tx1"/>
                  </a:solidFill>
                </a:ln>
              </a:rPr>
              <a:t>R</a:t>
            </a:r>
          </a:p>
          <a:p>
            <a:pPr eaLnBrk="1" hangingPunct="1"/>
            <a:endParaRPr lang="en-US" sz="1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CAA00DA-2EE5-1440-0657-4AAB32881C6D}"/>
              </a:ext>
            </a:extLst>
          </p:cNvPr>
          <p:cNvSpPr/>
          <p:nvPr/>
        </p:nvSpPr>
        <p:spPr bwMode="auto">
          <a:xfrm>
            <a:off x="3019720" y="2120474"/>
            <a:ext cx="304800" cy="1265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1C15A87-D1D2-F10C-5C4D-59491CCD0F0D}"/>
              </a:ext>
            </a:extLst>
          </p:cNvPr>
          <p:cNvCxnSpPr>
            <a:stCxn id="128" idx="3"/>
            <a:endCxn id="98" idx="0"/>
          </p:cNvCxnSpPr>
          <p:nvPr/>
        </p:nvCxnSpPr>
        <p:spPr bwMode="auto">
          <a:xfrm>
            <a:off x="3324520" y="2752299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Line 40">
            <a:extLst>
              <a:ext uri="{FF2B5EF4-FFF2-40B4-BE49-F238E27FC236}">
                <a16:creationId xmlns:a16="http://schemas.microsoft.com/office/drawing/2014/main" id="{BE683D0C-779D-E317-0EFD-BF061B3D7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5023" y="2982061"/>
            <a:ext cx="76195" cy="92088"/>
          </a:xfrm>
          <a:prstGeom prst="line">
            <a:avLst/>
          </a:prstGeom>
          <a:noFill/>
          <a:ln w="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1" name="Rectangle 41">
            <a:extLst>
              <a:ext uri="{FF2B5EF4-FFF2-40B4-BE49-F238E27FC236}">
                <a16:creationId xmlns:a16="http://schemas.microsoft.com/office/drawing/2014/main" id="{DA81A9A3-CEC5-2EAC-2A5A-AA30B9904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100" y="2577194"/>
            <a:ext cx="57704" cy="1231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ln>
                  <a:solidFill>
                    <a:schemeClr val="tx1"/>
                  </a:solidFill>
                </a:ln>
              </a:rPr>
              <a:t>5</a:t>
            </a:r>
            <a:endParaRPr lang="en-US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2" name="Freeform 35">
            <a:extLst>
              <a:ext uri="{FF2B5EF4-FFF2-40B4-BE49-F238E27FC236}">
                <a16:creationId xmlns:a16="http://schemas.microsoft.com/office/drawing/2014/main" id="{31E221DD-6234-2EDA-8C92-6A958584650F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552880" y="4736847"/>
            <a:ext cx="371449" cy="76209"/>
          </a:xfrm>
          <a:custGeom>
            <a:avLst/>
            <a:gdLst>
              <a:gd name="T0" fmla="*/ 0 w 138"/>
              <a:gd name="T1" fmla="*/ 14 h 43"/>
              <a:gd name="T2" fmla="*/ 102 w 138"/>
              <a:gd name="T3" fmla="*/ 14 h 43"/>
              <a:gd name="T4" fmla="*/ 102 w 138"/>
              <a:gd name="T5" fmla="*/ 28 h 43"/>
              <a:gd name="T6" fmla="*/ 0 w 138"/>
              <a:gd name="T7" fmla="*/ 28 h 43"/>
              <a:gd name="T8" fmla="*/ 0 w 138"/>
              <a:gd name="T9" fmla="*/ 14 h 43"/>
              <a:gd name="T10" fmla="*/ 95 w 138"/>
              <a:gd name="T11" fmla="*/ 0 h 43"/>
              <a:gd name="T12" fmla="*/ 138 w 138"/>
              <a:gd name="T13" fmla="*/ 21 h 43"/>
              <a:gd name="T14" fmla="*/ 95 w 138"/>
              <a:gd name="T15" fmla="*/ 43 h 43"/>
              <a:gd name="T16" fmla="*/ 95 w 138"/>
              <a:gd name="T17" fmla="*/ 0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"/>
              <a:gd name="T28" fmla="*/ 0 h 43"/>
              <a:gd name="T29" fmla="*/ 138 w 138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" h="43">
                <a:moveTo>
                  <a:pt x="0" y="14"/>
                </a:moveTo>
                <a:lnTo>
                  <a:pt x="102" y="14"/>
                </a:lnTo>
                <a:lnTo>
                  <a:pt x="102" y="28"/>
                </a:lnTo>
                <a:lnTo>
                  <a:pt x="0" y="28"/>
                </a:lnTo>
                <a:lnTo>
                  <a:pt x="0" y="14"/>
                </a:lnTo>
                <a:close/>
                <a:moveTo>
                  <a:pt x="95" y="0"/>
                </a:moveTo>
                <a:lnTo>
                  <a:pt x="138" y="21"/>
                </a:lnTo>
                <a:lnTo>
                  <a:pt x="95" y="43"/>
                </a:lnTo>
                <a:lnTo>
                  <a:pt x="95" y="0"/>
                </a:lnTo>
                <a:close/>
              </a:path>
            </a:pathLst>
          </a:custGeom>
          <a:solidFill>
            <a:srgbClr val="000000"/>
          </a:solidFill>
          <a:ln w="2" cap="flat">
            <a:solidFill>
              <a:schemeClr val="tx1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3" name="Rectangle 29">
            <a:extLst>
              <a:ext uri="{FF2B5EF4-FFF2-40B4-BE49-F238E27FC236}">
                <a16:creationId xmlns:a16="http://schemas.microsoft.com/office/drawing/2014/main" id="{6EB4A04E-9C1B-1098-A4A0-D3DD4CC29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863" y="5856593"/>
            <a:ext cx="814332" cy="517596"/>
          </a:xfrm>
          <a:prstGeom prst="rect">
            <a:avLst/>
          </a:prstGeom>
          <a:noFill/>
          <a:ln w="28575" cap="rnd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200" b="1" dirty="0">
                <a:ln>
                  <a:solidFill>
                    <a:schemeClr val="tx1"/>
                  </a:solidFill>
                </a:ln>
              </a:rPr>
              <a:t>TM Register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5449200-F1F9-9127-2666-83BC95640B48}"/>
              </a:ext>
            </a:extLst>
          </p:cNvPr>
          <p:cNvCxnSpPr>
            <a:cxnSpLocks/>
            <a:endCxn id="133" idx="3"/>
          </p:cNvCxnSpPr>
          <p:nvPr/>
        </p:nvCxnSpPr>
        <p:spPr bwMode="auto">
          <a:xfrm flipH="1">
            <a:off x="4787196" y="6090417"/>
            <a:ext cx="1530949" cy="2497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476C8F0-0745-0454-31F2-BCC7B09710B5}"/>
              </a:ext>
            </a:extLst>
          </p:cNvPr>
          <p:cNvCxnSpPr/>
          <p:nvPr/>
        </p:nvCxnSpPr>
        <p:spPr>
          <a:xfrm>
            <a:off x="4341139" y="5506613"/>
            <a:ext cx="0" cy="34998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FDCD9D5-5FF9-CC77-7AA4-2119C79D1094}"/>
              </a:ext>
            </a:extLst>
          </p:cNvPr>
          <p:cNvGrpSpPr/>
          <p:nvPr/>
        </p:nvGrpSpPr>
        <p:grpSpPr>
          <a:xfrm>
            <a:off x="3749981" y="6071953"/>
            <a:ext cx="119210" cy="209007"/>
            <a:chOff x="2564524" y="4933892"/>
            <a:chExt cx="119210" cy="209007"/>
          </a:xfrm>
        </p:grpSpPr>
        <p:sp>
          <p:nvSpPr>
            <p:cNvPr id="137" name="Line 40">
              <a:extLst>
                <a:ext uri="{FF2B5EF4-FFF2-40B4-BE49-F238E27FC236}">
                  <a16:creationId xmlns:a16="http://schemas.microsoft.com/office/drawing/2014/main" id="{8C0D1625-014A-B844-7A5B-90DC1A8FE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524" y="4933892"/>
              <a:ext cx="76195" cy="92088"/>
            </a:xfrm>
            <a:prstGeom prst="line">
              <a:avLst/>
            </a:prstGeom>
            <a:noFill/>
            <a:ln w="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A93B693C-1AD0-CD82-3A6C-BC508619C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026" y="5019788"/>
              <a:ext cx="57708" cy="123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ln>
                    <a:solidFill>
                      <a:schemeClr val="tx1"/>
                    </a:solidFill>
                  </a:ln>
                </a:rPr>
                <a:t>2</a:t>
              </a: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4" name="Line 38">
            <a:extLst>
              <a:ext uri="{FF2B5EF4-FFF2-40B4-BE49-F238E27FC236}">
                <a16:creationId xmlns:a16="http://schemas.microsoft.com/office/drawing/2014/main" id="{6A201B96-D1AC-F221-ACAE-8973826E4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4050" y="4314002"/>
            <a:ext cx="182550" cy="90500"/>
          </a:xfrm>
          <a:prstGeom prst="line">
            <a:avLst/>
          </a:prstGeom>
          <a:noFill/>
          <a:ln w="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89A0E88C-DEEA-203F-2EFC-CF5C8229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390" y="4222072"/>
            <a:ext cx="57704" cy="1231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 dirty="0">
                <a:ln>
                  <a:solidFill>
                    <a:schemeClr val="tx1"/>
                  </a:solidFill>
                </a:ln>
              </a:rPr>
              <a:t>5</a:t>
            </a:r>
            <a:endParaRPr lang="en-US" b="1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5167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275" name="Group 6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11099"/>
              </p:ext>
            </p:extLst>
          </p:nvPr>
        </p:nvGraphicFramePr>
        <p:xfrm>
          <a:off x="1524003" y="1962726"/>
          <a:ext cx="9143997" cy="4649470"/>
        </p:xfrm>
        <a:graphic>
          <a:graphicData uri="http://schemas.openxmlformats.org/drawingml/2006/table">
            <a:tbl>
              <a:tblPr/>
              <a:tblGrid>
                <a:gridCol w="802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6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24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48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17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95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95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64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90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22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7375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619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Drive Signals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Load Signals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Write Signals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Current State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PC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ALU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Reg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MEM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OFF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PC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MAR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IR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MEM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REG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func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Reg</a:t>
                      </a:r>
                      <a:b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</a:b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Sel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Next State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010000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010001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10010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010010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110011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10100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110100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10101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110101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010011</a:t>
                      </a: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8255" marB="482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We Need to Set T in the Microcode</a:t>
            </a:r>
          </a:p>
        </p:txBody>
      </p:sp>
      <p:sp>
        <p:nvSpPr>
          <p:cNvPr id="3" name="Oval 2"/>
          <p:cNvSpPr/>
          <p:nvPr/>
        </p:nvSpPr>
        <p:spPr>
          <a:xfrm>
            <a:off x="9663545" y="4237183"/>
            <a:ext cx="311728" cy="1500909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38978" y="6284770"/>
            <a:ext cx="7943272" cy="3006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 we need to fill in the </a:t>
            </a:r>
            <a:r>
              <a:rPr lang="en-US" b="1" i="1" dirty="0"/>
              <a:t>contents</a:t>
            </a:r>
            <a:r>
              <a:rPr lang="en-US" dirty="0"/>
              <a:t> of ROM location ifetch1.  Why?</a:t>
            </a:r>
          </a:p>
        </p:txBody>
      </p:sp>
    </p:spTree>
    <p:extLst>
      <p:ext uri="{BB962C8B-B14F-4D97-AF65-F5344CB8AC3E}">
        <p14:creationId xmlns:p14="http://schemas.microsoft.com/office/powerpoint/2010/main" val="361698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4876800" y="4065193"/>
            <a:ext cx="1600200" cy="95712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054350" y="4359692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beq1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327650" y="4359692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beq2</a:t>
            </a:r>
          </a:p>
        </p:txBody>
      </p:sp>
      <p:cxnSp>
        <p:nvCxnSpPr>
          <p:cNvPr id="45062" name="AutoShape 6"/>
          <p:cNvCxnSpPr>
            <a:cxnSpLocks noChangeShapeType="1"/>
            <a:endCxn id="45059" idx="2"/>
          </p:cNvCxnSpPr>
          <p:nvPr/>
        </p:nvCxnSpPr>
        <p:spPr bwMode="auto">
          <a:xfrm>
            <a:off x="4191000" y="4529949"/>
            <a:ext cx="685800" cy="1380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2590800" y="4065193"/>
            <a:ext cx="1600200" cy="95712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7162800" y="4065193"/>
            <a:ext cx="1600200" cy="95712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7620000" y="4359692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beq3</a:t>
            </a:r>
          </a:p>
        </p:txBody>
      </p:sp>
      <p:cxnSp>
        <p:nvCxnSpPr>
          <p:cNvPr id="45066" name="AutoShape 10"/>
          <p:cNvCxnSpPr>
            <a:cxnSpLocks noChangeShapeType="1"/>
            <a:endCxn id="45064" idx="2"/>
          </p:cNvCxnSpPr>
          <p:nvPr/>
        </p:nvCxnSpPr>
        <p:spPr bwMode="auto">
          <a:xfrm>
            <a:off x="6477000" y="4529949"/>
            <a:ext cx="685800" cy="1380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5222178" y="2409187"/>
            <a:ext cx="864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ifetch1</a:t>
            </a:r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4800600" y="2114688"/>
            <a:ext cx="1600200" cy="95712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5562600" y="3071808"/>
            <a:ext cx="0" cy="441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5173137" y="3363471"/>
            <a:ext cx="7789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mr-IN" b="1" dirty="0"/>
              <a:t>…</a:t>
            </a:r>
            <a:endParaRPr lang="en-US" b="1" dirty="0"/>
          </a:p>
        </p:txBody>
      </p:sp>
      <p:cxnSp>
        <p:nvCxnSpPr>
          <p:cNvPr id="45071" name="AutoShape 15"/>
          <p:cNvCxnSpPr>
            <a:cxnSpLocks noChangeShapeType="1"/>
            <a:stCxn id="45064" idx="6"/>
            <a:endCxn id="45068" idx="7"/>
          </p:cNvCxnSpPr>
          <p:nvPr/>
        </p:nvCxnSpPr>
        <p:spPr bwMode="auto">
          <a:xfrm flipH="1" flipV="1">
            <a:off x="6166456" y="2254855"/>
            <a:ext cx="2596544" cy="2288899"/>
          </a:xfrm>
          <a:prstGeom prst="curvedConnector4">
            <a:avLst>
              <a:gd name="adj1" fmla="val -1690"/>
              <a:gd name="adj2" fmla="val 102996"/>
            </a:avLst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8763084" y="4005373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Z = 0</a:t>
            </a:r>
          </a:p>
        </p:txBody>
      </p:sp>
      <p:sp>
        <p:nvSpPr>
          <p:cNvPr id="45073" name="Oval 17"/>
          <p:cNvSpPr>
            <a:spLocks noChangeArrowheads="1"/>
          </p:cNvSpPr>
          <p:nvPr/>
        </p:nvSpPr>
        <p:spPr bwMode="auto">
          <a:xfrm>
            <a:off x="5029200" y="5832185"/>
            <a:ext cx="1600200" cy="95712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3206750" y="6126684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beq4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5480050" y="6126684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beq5</a:t>
            </a:r>
          </a:p>
        </p:txBody>
      </p:sp>
      <p:cxnSp>
        <p:nvCxnSpPr>
          <p:cNvPr id="45076" name="AutoShape 20"/>
          <p:cNvCxnSpPr>
            <a:cxnSpLocks noChangeShapeType="1"/>
            <a:endCxn id="45073" idx="2"/>
          </p:cNvCxnSpPr>
          <p:nvPr/>
        </p:nvCxnSpPr>
        <p:spPr bwMode="auto">
          <a:xfrm>
            <a:off x="4343400" y="6296941"/>
            <a:ext cx="685800" cy="1380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077" name="Oval 21"/>
          <p:cNvSpPr>
            <a:spLocks noChangeArrowheads="1"/>
          </p:cNvSpPr>
          <p:nvPr/>
        </p:nvSpPr>
        <p:spPr bwMode="auto">
          <a:xfrm>
            <a:off x="2743200" y="5832185"/>
            <a:ext cx="1600200" cy="95712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Oval 22"/>
          <p:cNvSpPr>
            <a:spLocks noChangeArrowheads="1"/>
          </p:cNvSpPr>
          <p:nvPr/>
        </p:nvSpPr>
        <p:spPr bwMode="auto">
          <a:xfrm>
            <a:off x="7315200" y="5832185"/>
            <a:ext cx="1600200" cy="95712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7772400" y="6126684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beq6</a:t>
            </a:r>
          </a:p>
        </p:txBody>
      </p:sp>
      <p:cxnSp>
        <p:nvCxnSpPr>
          <p:cNvPr id="45080" name="AutoShape 24"/>
          <p:cNvCxnSpPr>
            <a:cxnSpLocks noChangeShapeType="1"/>
            <a:endCxn id="45078" idx="2"/>
          </p:cNvCxnSpPr>
          <p:nvPr/>
        </p:nvCxnSpPr>
        <p:spPr bwMode="auto">
          <a:xfrm>
            <a:off x="6629400" y="6296941"/>
            <a:ext cx="685800" cy="1380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81" name="AutoShape 25"/>
          <p:cNvCxnSpPr>
            <a:cxnSpLocks noChangeShapeType="1"/>
            <a:stCxn id="45064" idx="6"/>
            <a:endCxn id="45077" idx="2"/>
          </p:cNvCxnSpPr>
          <p:nvPr/>
        </p:nvCxnSpPr>
        <p:spPr bwMode="auto">
          <a:xfrm flipH="1">
            <a:off x="2743200" y="4543753"/>
            <a:ext cx="6019800" cy="1766992"/>
          </a:xfrm>
          <a:prstGeom prst="curvedConnector5">
            <a:avLst>
              <a:gd name="adj1" fmla="val -3796"/>
              <a:gd name="adj2" fmla="val 50000"/>
              <a:gd name="adj3" fmla="val 103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8158929" y="5124349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Z = 1</a:t>
            </a:r>
          </a:p>
        </p:txBody>
      </p:sp>
      <p:sp>
        <p:nvSpPr>
          <p:cNvPr id="6" name="Freeform 5"/>
          <p:cNvSpPr/>
          <p:nvPr/>
        </p:nvSpPr>
        <p:spPr>
          <a:xfrm>
            <a:off x="5099668" y="1879604"/>
            <a:ext cx="4903500" cy="4401124"/>
          </a:xfrm>
          <a:custGeom>
            <a:avLst/>
            <a:gdLst>
              <a:gd name="connsiteX0" fmla="*/ 3982818 w 5523242"/>
              <a:gd name="connsiteY0" fmla="*/ 5487502 h 5487502"/>
              <a:gd name="connsiteX1" fmla="*/ 5379818 w 5523242"/>
              <a:gd name="connsiteY1" fmla="*/ 3178411 h 5487502"/>
              <a:gd name="connsiteX2" fmla="*/ 5368273 w 5523242"/>
              <a:gd name="connsiteY2" fmla="*/ 2439502 h 5487502"/>
              <a:gd name="connsiteX3" fmla="*/ 4410000 w 5523242"/>
              <a:gd name="connsiteY3" fmla="*/ 234320 h 5487502"/>
              <a:gd name="connsiteX4" fmla="*/ 403727 w 5523242"/>
              <a:gd name="connsiteY4" fmla="*/ 141957 h 5487502"/>
              <a:gd name="connsiteX5" fmla="*/ 138182 w 5523242"/>
              <a:gd name="connsiteY5" fmla="*/ 927048 h 5487502"/>
              <a:gd name="connsiteX0" fmla="*/ 3982818 w 5392655"/>
              <a:gd name="connsiteY0" fmla="*/ 5487502 h 5487502"/>
              <a:gd name="connsiteX1" fmla="*/ 5379818 w 5392655"/>
              <a:gd name="connsiteY1" fmla="*/ 3178411 h 5487502"/>
              <a:gd name="connsiteX2" fmla="*/ 4410000 w 5392655"/>
              <a:gd name="connsiteY2" fmla="*/ 234320 h 5487502"/>
              <a:gd name="connsiteX3" fmla="*/ 403727 w 5392655"/>
              <a:gd name="connsiteY3" fmla="*/ 141957 h 5487502"/>
              <a:gd name="connsiteX4" fmla="*/ 138182 w 5392655"/>
              <a:gd name="connsiteY4" fmla="*/ 927048 h 5487502"/>
              <a:gd name="connsiteX0" fmla="*/ 3945901 w 5355738"/>
              <a:gd name="connsiteY0" fmla="*/ 5517283 h 5517283"/>
              <a:gd name="connsiteX1" fmla="*/ 5342901 w 5355738"/>
              <a:gd name="connsiteY1" fmla="*/ 3208192 h 5517283"/>
              <a:gd name="connsiteX2" fmla="*/ 4373083 w 5355738"/>
              <a:gd name="connsiteY2" fmla="*/ 264101 h 5517283"/>
              <a:gd name="connsiteX3" fmla="*/ 366810 w 5355738"/>
              <a:gd name="connsiteY3" fmla="*/ 171738 h 5517283"/>
              <a:gd name="connsiteX4" fmla="*/ 182083 w 5355738"/>
              <a:gd name="connsiteY4" fmla="*/ 1453283 h 5517283"/>
              <a:gd name="connsiteX0" fmla="*/ 3794578 w 5202781"/>
              <a:gd name="connsiteY0" fmla="*/ 5341352 h 5341352"/>
              <a:gd name="connsiteX1" fmla="*/ 5191578 w 5202781"/>
              <a:gd name="connsiteY1" fmla="*/ 3032261 h 5341352"/>
              <a:gd name="connsiteX2" fmla="*/ 4221760 w 5202781"/>
              <a:gd name="connsiteY2" fmla="*/ 88170 h 5341352"/>
              <a:gd name="connsiteX3" fmla="*/ 515669 w 5202781"/>
              <a:gd name="connsiteY3" fmla="*/ 815534 h 5341352"/>
              <a:gd name="connsiteX4" fmla="*/ 30760 w 5202781"/>
              <a:gd name="connsiteY4" fmla="*/ 1277352 h 5341352"/>
              <a:gd name="connsiteX0" fmla="*/ 3799869 w 5219159"/>
              <a:gd name="connsiteY0" fmla="*/ 4583895 h 4583895"/>
              <a:gd name="connsiteX1" fmla="*/ 5196869 w 5219159"/>
              <a:gd name="connsiteY1" fmla="*/ 2274804 h 4583895"/>
              <a:gd name="connsiteX2" fmla="*/ 4342506 w 5219159"/>
              <a:gd name="connsiteY2" fmla="*/ 254349 h 4583895"/>
              <a:gd name="connsiteX3" fmla="*/ 520960 w 5219159"/>
              <a:gd name="connsiteY3" fmla="*/ 58077 h 4583895"/>
              <a:gd name="connsiteX4" fmla="*/ 36051 w 5219159"/>
              <a:gd name="connsiteY4" fmla="*/ 519895 h 4583895"/>
              <a:gd name="connsiteX0" fmla="*/ 3799869 w 4878401"/>
              <a:gd name="connsiteY0" fmla="*/ 4583895 h 4583895"/>
              <a:gd name="connsiteX1" fmla="*/ 4792778 w 4878401"/>
              <a:gd name="connsiteY1" fmla="*/ 2274804 h 4583895"/>
              <a:gd name="connsiteX2" fmla="*/ 4342506 w 4878401"/>
              <a:gd name="connsiteY2" fmla="*/ 254349 h 4583895"/>
              <a:gd name="connsiteX3" fmla="*/ 520960 w 4878401"/>
              <a:gd name="connsiteY3" fmla="*/ 58077 h 4583895"/>
              <a:gd name="connsiteX4" fmla="*/ 36051 w 4878401"/>
              <a:gd name="connsiteY4" fmla="*/ 519895 h 4583895"/>
              <a:gd name="connsiteX0" fmla="*/ 3824968 w 4903500"/>
              <a:gd name="connsiteY0" fmla="*/ 4574292 h 4574292"/>
              <a:gd name="connsiteX1" fmla="*/ 4817877 w 4903500"/>
              <a:gd name="connsiteY1" fmla="*/ 2265201 h 4574292"/>
              <a:gd name="connsiteX2" fmla="*/ 4367605 w 4903500"/>
              <a:gd name="connsiteY2" fmla="*/ 244746 h 4574292"/>
              <a:gd name="connsiteX3" fmla="*/ 546059 w 4903500"/>
              <a:gd name="connsiteY3" fmla="*/ 48474 h 4574292"/>
              <a:gd name="connsiteX4" fmla="*/ 26514 w 4903500"/>
              <a:gd name="connsiteY4" fmla="*/ 366295 h 457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3500" h="4574292">
                <a:moveTo>
                  <a:pt x="3824968" y="4574292"/>
                </a:moveTo>
                <a:cubicBezTo>
                  <a:pt x="4408013" y="3673746"/>
                  <a:pt x="4727438" y="2986792"/>
                  <a:pt x="4817877" y="2265201"/>
                </a:cubicBezTo>
                <a:cubicBezTo>
                  <a:pt x="4908316" y="1543610"/>
                  <a:pt x="5079575" y="614201"/>
                  <a:pt x="4367605" y="244746"/>
                </a:cubicBezTo>
                <a:cubicBezTo>
                  <a:pt x="3655635" y="-124709"/>
                  <a:pt x="1269574" y="28216"/>
                  <a:pt x="546059" y="48474"/>
                </a:cubicBezTo>
                <a:cubicBezTo>
                  <a:pt x="-177456" y="68732"/>
                  <a:pt x="26514" y="366295"/>
                  <a:pt x="26514" y="366295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8737" y="4623321"/>
            <a:ext cx="869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010000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2052" y="4671852"/>
            <a:ext cx="869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010001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43822" y="4685748"/>
            <a:ext cx="869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010010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2641" y="6434311"/>
            <a:ext cx="838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110011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96920" y="6450751"/>
            <a:ext cx="854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110100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60277" y="6437804"/>
            <a:ext cx="854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110101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Problem with the Z Branch?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96227" y="2677516"/>
            <a:ext cx="869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000000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93735" y="3064006"/>
            <a:ext cx="854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010011</a:t>
            </a:r>
          </a:p>
        </p:txBody>
      </p:sp>
      <p:sp>
        <p:nvSpPr>
          <p:cNvPr id="17" name="Oval 16"/>
          <p:cNvSpPr/>
          <p:nvPr/>
        </p:nvSpPr>
        <p:spPr>
          <a:xfrm>
            <a:off x="7760278" y="3071808"/>
            <a:ext cx="1002807" cy="441748"/>
          </a:xfrm>
          <a:prstGeom prst="ellipse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099669" y="2630060"/>
            <a:ext cx="1002807" cy="441748"/>
          </a:xfrm>
          <a:prstGeom prst="ellipse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106984" y="2931642"/>
            <a:ext cx="522416" cy="84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2"/>
          </p:cNvCxnSpPr>
          <p:nvPr/>
        </p:nvCxnSpPr>
        <p:spPr>
          <a:xfrm>
            <a:off x="7315201" y="3071808"/>
            <a:ext cx="445077" cy="22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Not Equal 21"/>
          <p:cNvSpPr/>
          <p:nvPr/>
        </p:nvSpPr>
        <p:spPr>
          <a:xfrm>
            <a:off x="6629401" y="2763506"/>
            <a:ext cx="685800" cy="529177"/>
          </a:xfrm>
          <a:prstGeom prst="mathNot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8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5" grpId="0" animBg="1"/>
      <p:bldP spid="2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4876800" y="4065193"/>
            <a:ext cx="1600200" cy="95712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054350" y="4359692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beq1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327650" y="4359692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beq2</a:t>
            </a:r>
          </a:p>
        </p:txBody>
      </p:sp>
      <p:cxnSp>
        <p:nvCxnSpPr>
          <p:cNvPr id="45062" name="AutoShape 6"/>
          <p:cNvCxnSpPr>
            <a:cxnSpLocks noChangeShapeType="1"/>
            <a:endCxn id="45059" idx="2"/>
          </p:cNvCxnSpPr>
          <p:nvPr/>
        </p:nvCxnSpPr>
        <p:spPr bwMode="auto">
          <a:xfrm>
            <a:off x="4191000" y="4529949"/>
            <a:ext cx="685800" cy="1380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2590800" y="4065193"/>
            <a:ext cx="1600200" cy="95712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7162800" y="4065193"/>
            <a:ext cx="1600200" cy="95712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7620000" y="4359692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beq3</a:t>
            </a:r>
          </a:p>
        </p:txBody>
      </p:sp>
      <p:cxnSp>
        <p:nvCxnSpPr>
          <p:cNvPr id="45066" name="AutoShape 10"/>
          <p:cNvCxnSpPr>
            <a:cxnSpLocks noChangeShapeType="1"/>
            <a:endCxn id="45064" idx="2"/>
          </p:cNvCxnSpPr>
          <p:nvPr/>
        </p:nvCxnSpPr>
        <p:spPr bwMode="auto">
          <a:xfrm>
            <a:off x="6477000" y="4529949"/>
            <a:ext cx="685800" cy="1380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5222178" y="2409187"/>
            <a:ext cx="864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ifetch1</a:t>
            </a:r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4800600" y="2114688"/>
            <a:ext cx="1600200" cy="95712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5562600" y="3071808"/>
            <a:ext cx="0" cy="441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5173137" y="3363471"/>
            <a:ext cx="7789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mr-IN" b="1" dirty="0"/>
              <a:t>…</a:t>
            </a:r>
            <a:endParaRPr lang="en-US" b="1" dirty="0"/>
          </a:p>
        </p:txBody>
      </p:sp>
      <p:cxnSp>
        <p:nvCxnSpPr>
          <p:cNvPr id="45071" name="AutoShape 15"/>
          <p:cNvCxnSpPr>
            <a:cxnSpLocks noChangeShapeType="1"/>
            <a:stCxn id="45064" idx="6"/>
            <a:endCxn id="42" idx="6"/>
          </p:cNvCxnSpPr>
          <p:nvPr/>
        </p:nvCxnSpPr>
        <p:spPr bwMode="auto">
          <a:xfrm flipH="1" flipV="1">
            <a:off x="8229600" y="2677517"/>
            <a:ext cx="533400" cy="1866237"/>
          </a:xfrm>
          <a:prstGeom prst="curvedConnector3">
            <a:avLst>
              <a:gd name="adj1" fmla="val -42857"/>
            </a:avLst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8915400" y="4005373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Z = 0</a:t>
            </a:r>
          </a:p>
        </p:txBody>
      </p:sp>
      <p:sp>
        <p:nvSpPr>
          <p:cNvPr id="45073" name="Oval 17"/>
          <p:cNvSpPr>
            <a:spLocks noChangeArrowheads="1"/>
          </p:cNvSpPr>
          <p:nvPr/>
        </p:nvSpPr>
        <p:spPr bwMode="auto">
          <a:xfrm>
            <a:off x="5029200" y="5832185"/>
            <a:ext cx="1600200" cy="95712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3206750" y="6126684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beq4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5480050" y="6126684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beq5</a:t>
            </a:r>
          </a:p>
        </p:txBody>
      </p:sp>
      <p:cxnSp>
        <p:nvCxnSpPr>
          <p:cNvPr id="45076" name="AutoShape 20"/>
          <p:cNvCxnSpPr>
            <a:cxnSpLocks noChangeShapeType="1"/>
            <a:endCxn id="45073" idx="2"/>
          </p:cNvCxnSpPr>
          <p:nvPr/>
        </p:nvCxnSpPr>
        <p:spPr bwMode="auto">
          <a:xfrm>
            <a:off x="4343400" y="6296941"/>
            <a:ext cx="685800" cy="1380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077" name="Oval 21"/>
          <p:cNvSpPr>
            <a:spLocks noChangeArrowheads="1"/>
          </p:cNvSpPr>
          <p:nvPr/>
        </p:nvSpPr>
        <p:spPr bwMode="auto">
          <a:xfrm>
            <a:off x="2743200" y="5832185"/>
            <a:ext cx="1600200" cy="95712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Oval 22"/>
          <p:cNvSpPr>
            <a:spLocks noChangeArrowheads="1"/>
          </p:cNvSpPr>
          <p:nvPr/>
        </p:nvSpPr>
        <p:spPr bwMode="auto">
          <a:xfrm>
            <a:off x="7315200" y="5832185"/>
            <a:ext cx="1600200" cy="95712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7772400" y="6126684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beq6</a:t>
            </a:r>
          </a:p>
        </p:txBody>
      </p:sp>
      <p:cxnSp>
        <p:nvCxnSpPr>
          <p:cNvPr id="45080" name="AutoShape 24"/>
          <p:cNvCxnSpPr>
            <a:cxnSpLocks noChangeShapeType="1"/>
            <a:endCxn id="45078" idx="2"/>
          </p:cNvCxnSpPr>
          <p:nvPr/>
        </p:nvCxnSpPr>
        <p:spPr bwMode="auto">
          <a:xfrm>
            <a:off x="6629400" y="6296941"/>
            <a:ext cx="685800" cy="1380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81" name="AutoShape 25"/>
          <p:cNvCxnSpPr>
            <a:cxnSpLocks noChangeShapeType="1"/>
            <a:stCxn id="45064" idx="6"/>
            <a:endCxn id="45077" idx="2"/>
          </p:cNvCxnSpPr>
          <p:nvPr/>
        </p:nvCxnSpPr>
        <p:spPr bwMode="auto">
          <a:xfrm flipH="1">
            <a:off x="2743200" y="4543753"/>
            <a:ext cx="6019800" cy="1766992"/>
          </a:xfrm>
          <a:prstGeom prst="curvedConnector5">
            <a:avLst>
              <a:gd name="adj1" fmla="val -3796"/>
              <a:gd name="adj2" fmla="val 50000"/>
              <a:gd name="adj3" fmla="val 103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8158929" y="5124349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Z = 1</a:t>
            </a:r>
          </a:p>
        </p:txBody>
      </p:sp>
      <p:sp>
        <p:nvSpPr>
          <p:cNvPr id="6" name="Freeform 5"/>
          <p:cNvSpPr/>
          <p:nvPr/>
        </p:nvSpPr>
        <p:spPr>
          <a:xfrm>
            <a:off x="5099668" y="1879604"/>
            <a:ext cx="4903500" cy="4401124"/>
          </a:xfrm>
          <a:custGeom>
            <a:avLst/>
            <a:gdLst>
              <a:gd name="connsiteX0" fmla="*/ 3982818 w 5523242"/>
              <a:gd name="connsiteY0" fmla="*/ 5487502 h 5487502"/>
              <a:gd name="connsiteX1" fmla="*/ 5379818 w 5523242"/>
              <a:gd name="connsiteY1" fmla="*/ 3178411 h 5487502"/>
              <a:gd name="connsiteX2" fmla="*/ 5368273 w 5523242"/>
              <a:gd name="connsiteY2" fmla="*/ 2439502 h 5487502"/>
              <a:gd name="connsiteX3" fmla="*/ 4410000 w 5523242"/>
              <a:gd name="connsiteY3" fmla="*/ 234320 h 5487502"/>
              <a:gd name="connsiteX4" fmla="*/ 403727 w 5523242"/>
              <a:gd name="connsiteY4" fmla="*/ 141957 h 5487502"/>
              <a:gd name="connsiteX5" fmla="*/ 138182 w 5523242"/>
              <a:gd name="connsiteY5" fmla="*/ 927048 h 5487502"/>
              <a:gd name="connsiteX0" fmla="*/ 3982818 w 5392655"/>
              <a:gd name="connsiteY0" fmla="*/ 5487502 h 5487502"/>
              <a:gd name="connsiteX1" fmla="*/ 5379818 w 5392655"/>
              <a:gd name="connsiteY1" fmla="*/ 3178411 h 5487502"/>
              <a:gd name="connsiteX2" fmla="*/ 4410000 w 5392655"/>
              <a:gd name="connsiteY2" fmla="*/ 234320 h 5487502"/>
              <a:gd name="connsiteX3" fmla="*/ 403727 w 5392655"/>
              <a:gd name="connsiteY3" fmla="*/ 141957 h 5487502"/>
              <a:gd name="connsiteX4" fmla="*/ 138182 w 5392655"/>
              <a:gd name="connsiteY4" fmla="*/ 927048 h 5487502"/>
              <a:gd name="connsiteX0" fmla="*/ 3945901 w 5355738"/>
              <a:gd name="connsiteY0" fmla="*/ 5517283 h 5517283"/>
              <a:gd name="connsiteX1" fmla="*/ 5342901 w 5355738"/>
              <a:gd name="connsiteY1" fmla="*/ 3208192 h 5517283"/>
              <a:gd name="connsiteX2" fmla="*/ 4373083 w 5355738"/>
              <a:gd name="connsiteY2" fmla="*/ 264101 h 5517283"/>
              <a:gd name="connsiteX3" fmla="*/ 366810 w 5355738"/>
              <a:gd name="connsiteY3" fmla="*/ 171738 h 5517283"/>
              <a:gd name="connsiteX4" fmla="*/ 182083 w 5355738"/>
              <a:gd name="connsiteY4" fmla="*/ 1453283 h 5517283"/>
              <a:gd name="connsiteX0" fmla="*/ 3794578 w 5202781"/>
              <a:gd name="connsiteY0" fmla="*/ 5341352 h 5341352"/>
              <a:gd name="connsiteX1" fmla="*/ 5191578 w 5202781"/>
              <a:gd name="connsiteY1" fmla="*/ 3032261 h 5341352"/>
              <a:gd name="connsiteX2" fmla="*/ 4221760 w 5202781"/>
              <a:gd name="connsiteY2" fmla="*/ 88170 h 5341352"/>
              <a:gd name="connsiteX3" fmla="*/ 515669 w 5202781"/>
              <a:gd name="connsiteY3" fmla="*/ 815534 h 5341352"/>
              <a:gd name="connsiteX4" fmla="*/ 30760 w 5202781"/>
              <a:gd name="connsiteY4" fmla="*/ 1277352 h 5341352"/>
              <a:gd name="connsiteX0" fmla="*/ 3799869 w 5219159"/>
              <a:gd name="connsiteY0" fmla="*/ 4583895 h 4583895"/>
              <a:gd name="connsiteX1" fmla="*/ 5196869 w 5219159"/>
              <a:gd name="connsiteY1" fmla="*/ 2274804 h 4583895"/>
              <a:gd name="connsiteX2" fmla="*/ 4342506 w 5219159"/>
              <a:gd name="connsiteY2" fmla="*/ 254349 h 4583895"/>
              <a:gd name="connsiteX3" fmla="*/ 520960 w 5219159"/>
              <a:gd name="connsiteY3" fmla="*/ 58077 h 4583895"/>
              <a:gd name="connsiteX4" fmla="*/ 36051 w 5219159"/>
              <a:gd name="connsiteY4" fmla="*/ 519895 h 4583895"/>
              <a:gd name="connsiteX0" fmla="*/ 3799869 w 4878401"/>
              <a:gd name="connsiteY0" fmla="*/ 4583895 h 4583895"/>
              <a:gd name="connsiteX1" fmla="*/ 4792778 w 4878401"/>
              <a:gd name="connsiteY1" fmla="*/ 2274804 h 4583895"/>
              <a:gd name="connsiteX2" fmla="*/ 4342506 w 4878401"/>
              <a:gd name="connsiteY2" fmla="*/ 254349 h 4583895"/>
              <a:gd name="connsiteX3" fmla="*/ 520960 w 4878401"/>
              <a:gd name="connsiteY3" fmla="*/ 58077 h 4583895"/>
              <a:gd name="connsiteX4" fmla="*/ 36051 w 4878401"/>
              <a:gd name="connsiteY4" fmla="*/ 519895 h 4583895"/>
              <a:gd name="connsiteX0" fmla="*/ 3824968 w 4903500"/>
              <a:gd name="connsiteY0" fmla="*/ 4574292 h 4574292"/>
              <a:gd name="connsiteX1" fmla="*/ 4817877 w 4903500"/>
              <a:gd name="connsiteY1" fmla="*/ 2265201 h 4574292"/>
              <a:gd name="connsiteX2" fmla="*/ 4367605 w 4903500"/>
              <a:gd name="connsiteY2" fmla="*/ 244746 h 4574292"/>
              <a:gd name="connsiteX3" fmla="*/ 546059 w 4903500"/>
              <a:gd name="connsiteY3" fmla="*/ 48474 h 4574292"/>
              <a:gd name="connsiteX4" fmla="*/ 26514 w 4903500"/>
              <a:gd name="connsiteY4" fmla="*/ 366295 h 457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3500" h="4574292">
                <a:moveTo>
                  <a:pt x="3824968" y="4574292"/>
                </a:moveTo>
                <a:cubicBezTo>
                  <a:pt x="4408013" y="3673746"/>
                  <a:pt x="4727438" y="2986792"/>
                  <a:pt x="4817877" y="2265201"/>
                </a:cubicBezTo>
                <a:cubicBezTo>
                  <a:pt x="4908316" y="1543610"/>
                  <a:pt x="5079575" y="614201"/>
                  <a:pt x="4367605" y="244746"/>
                </a:cubicBezTo>
                <a:cubicBezTo>
                  <a:pt x="3655635" y="-124709"/>
                  <a:pt x="1269574" y="28216"/>
                  <a:pt x="546059" y="48474"/>
                </a:cubicBezTo>
                <a:cubicBezTo>
                  <a:pt x="-177456" y="68732"/>
                  <a:pt x="26514" y="366295"/>
                  <a:pt x="26514" y="366295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8737" y="4623321"/>
            <a:ext cx="869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010000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2052" y="4671852"/>
            <a:ext cx="869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010001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43822" y="4685748"/>
            <a:ext cx="869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010010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2641" y="6434311"/>
            <a:ext cx="838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110011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96920" y="6450751"/>
            <a:ext cx="854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110100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60277" y="6437804"/>
            <a:ext cx="854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110101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Old Microcode Trick!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96227" y="2677516"/>
            <a:ext cx="869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000000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039615" y="2735618"/>
            <a:ext cx="854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010011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660222" y="2435062"/>
            <a:ext cx="15063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8000"/>
                </a:solidFill>
              </a:rPr>
              <a:t>Ifetch1-clone</a:t>
            </a:r>
          </a:p>
        </p:txBody>
      </p:sp>
      <p:sp>
        <p:nvSpPr>
          <p:cNvPr id="42" name="Oval 12"/>
          <p:cNvSpPr>
            <a:spLocks noChangeArrowheads="1"/>
          </p:cNvSpPr>
          <p:nvPr/>
        </p:nvSpPr>
        <p:spPr bwMode="auto">
          <a:xfrm>
            <a:off x="6629400" y="2198956"/>
            <a:ext cx="1600200" cy="957121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 flipH="1">
            <a:off x="5661974" y="3156076"/>
            <a:ext cx="1729426" cy="35748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84364" y="1879605"/>
            <a:ext cx="299243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duplicate ifetch1 at the appropriate ROM address (so its clone does exactly the same thing). The clone transfers to the same next-state as the original!</a:t>
            </a:r>
          </a:p>
        </p:txBody>
      </p:sp>
    </p:spTree>
    <p:extLst>
      <p:ext uri="{BB962C8B-B14F-4D97-AF65-F5344CB8AC3E}">
        <p14:creationId xmlns:p14="http://schemas.microsoft.com/office/powerpoint/2010/main" val="381524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FETCH macro-state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1775496"/>
            <a:ext cx="7076747" cy="5082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Need to do</a:t>
            </a:r>
          </a:p>
          <a:p>
            <a:pPr lvl="1"/>
            <a:r>
              <a:rPr lang="en-US" dirty="0"/>
              <a:t>We need to send PC to the memory</a:t>
            </a:r>
          </a:p>
          <a:p>
            <a:pPr lvl="1"/>
            <a:r>
              <a:rPr lang="en-US" dirty="0"/>
              <a:t>Read the memory contents</a:t>
            </a:r>
          </a:p>
          <a:p>
            <a:pPr lvl="1"/>
            <a:r>
              <a:rPr lang="en-US" dirty="0"/>
              <a:t>Bring the memory contents read into the IR</a:t>
            </a:r>
          </a:p>
          <a:p>
            <a:pPr lvl="1"/>
            <a:r>
              <a:rPr lang="en-US" dirty="0"/>
              <a:t>Increment the PC</a:t>
            </a:r>
          </a:p>
          <a:p>
            <a:pPr lvl="1"/>
            <a:r>
              <a:rPr lang="en-US" dirty="0"/>
              <a:t>(And decode the </a:t>
            </a:r>
            <a:r>
              <a:rPr lang="en-US" dirty="0" err="1"/>
              <a:t>opcode</a:t>
            </a:r>
            <a:r>
              <a:rPr lang="en-US" dirty="0"/>
              <a:t> by branching to the right execution state)</a:t>
            </a:r>
          </a:p>
          <a:p>
            <a:pPr lvl="0"/>
            <a:r>
              <a:rPr lang="en-US" dirty="0"/>
              <a:t>Microstates to accomplish</a:t>
            </a:r>
          </a:p>
          <a:p>
            <a:pPr lvl="1"/>
            <a:r>
              <a:rPr lang="en-US" b="1" dirty="0"/>
              <a:t>ifetch1</a:t>
            </a:r>
            <a:endParaRPr lang="en-US" dirty="0"/>
          </a:p>
          <a:p>
            <a:pPr lvl="2"/>
            <a:r>
              <a:rPr lang="en-US" b="1" dirty="0"/>
              <a:t>PC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MAR</a:t>
            </a:r>
            <a:endParaRPr lang="en-US" dirty="0"/>
          </a:p>
          <a:p>
            <a:pPr lvl="1"/>
            <a:r>
              <a:rPr lang="en-US" b="1" dirty="0"/>
              <a:t>ifetch2</a:t>
            </a:r>
            <a:endParaRPr lang="en-US" dirty="0"/>
          </a:p>
          <a:p>
            <a:pPr lvl="2"/>
            <a:r>
              <a:rPr lang="en-US" b="1" dirty="0"/>
              <a:t>MEM[MAR]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IR</a:t>
            </a:r>
            <a:endParaRPr lang="en-US" dirty="0"/>
          </a:p>
          <a:p>
            <a:pPr lvl="1"/>
            <a:r>
              <a:rPr lang="en-US" b="1" dirty="0"/>
              <a:t>ifetch3</a:t>
            </a:r>
            <a:endParaRPr lang="en-US" dirty="0"/>
          </a:p>
          <a:p>
            <a:pPr lvl="2"/>
            <a:r>
              <a:rPr lang="en-US" b="1" dirty="0"/>
              <a:t>PC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A</a:t>
            </a:r>
            <a:endParaRPr lang="en-US" dirty="0"/>
          </a:p>
          <a:p>
            <a:pPr lvl="1"/>
            <a:r>
              <a:rPr lang="en-US" b="1" dirty="0"/>
              <a:t> ifetch4</a:t>
            </a:r>
            <a:endParaRPr lang="en-US" dirty="0"/>
          </a:p>
          <a:p>
            <a:pPr lvl="2"/>
            <a:r>
              <a:rPr lang="en-US" b="1" dirty="0"/>
              <a:t>A+1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PC</a:t>
            </a: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028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FETCH state (Simplifying)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ifetch1</a:t>
            </a:r>
            <a:endParaRPr lang="en-US" dirty="0"/>
          </a:p>
          <a:p>
            <a:pPr lvl="1"/>
            <a:r>
              <a:rPr lang="en-US" dirty="0"/>
              <a:t>PC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MAR</a:t>
            </a:r>
          </a:p>
          <a:p>
            <a:pPr lvl="1"/>
            <a:r>
              <a:rPr lang="en-US" dirty="0"/>
              <a:t>PC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A</a:t>
            </a:r>
          </a:p>
          <a:p>
            <a:r>
              <a:rPr lang="en-US" b="1" dirty="0"/>
              <a:t>ifetch2</a:t>
            </a:r>
            <a:endParaRPr lang="en-US" dirty="0"/>
          </a:p>
          <a:p>
            <a:pPr lvl="1"/>
            <a:r>
              <a:rPr lang="en-US" dirty="0"/>
              <a:t>MEM[MAR]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IR</a:t>
            </a:r>
          </a:p>
          <a:p>
            <a:r>
              <a:rPr lang="en-US" b="1" dirty="0"/>
              <a:t>ifetch3</a:t>
            </a:r>
            <a:endParaRPr lang="en-US" dirty="0"/>
          </a:p>
          <a:p>
            <a:pPr lvl="1"/>
            <a:r>
              <a:rPr lang="en-US" dirty="0"/>
              <a:t>A+1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PC</a:t>
            </a:r>
          </a:p>
        </p:txBody>
      </p:sp>
    </p:spTree>
    <p:extLst>
      <p:ext uri="{BB962C8B-B14F-4D97-AF65-F5344CB8AC3E}">
        <p14:creationId xmlns:p14="http://schemas.microsoft.com/office/powerpoint/2010/main" val="12792064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FETCH state: </a:t>
            </a:r>
            <a:r>
              <a:rPr lang="en-US" sz="4000" dirty="0"/>
              <a:t>Adding in control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1801092"/>
            <a:ext cx="7076747" cy="48952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charset="2"/>
              <a:buChar char=""/>
            </a:pPr>
            <a:r>
              <a:rPr lang="en-US" b="1" dirty="0"/>
              <a:t>ifetch1</a:t>
            </a:r>
          </a:p>
          <a:p>
            <a:pPr lvl="1">
              <a:lnSpc>
                <a:spcPct val="80000"/>
              </a:lnSpc>
              <a:buFont typeface="Wingdings" charset="2"/>
              <a:buChar char=""/>
            </a:pPr>
            <a:r>
              <a:rPr lang="en-US" dirty="0"/>
              <a:t>PC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MAR</a:t>
            </a:r>
          </a:p>
          <a:p>
            <a:pPr lvl="1">
              <a:lnSpc>
                <a:spcPct val="80000"/>
              </a:lnSpc>
              <a:buFont typeface="Wingdings" charset="2"/>
              <a:buChar char=""/>
            </a:pPr>
            <a:r>
              <a:rPr lang="en-US" dirty="0"/>
              <a:t>PC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A</a:t>
            </a:r>
          </a:p>
          <a:p>
            <a:pPr lvl="1">
              <a:lnSpc>
                <a:spcPct val="80000"/>
              </a:lnSpc>
              <a:buFont typeface="Wingdings" charset="2"/>
              <a:buChar char=""/>
            </a:pPr>
            <a:r>
              <a:rPr lang="en-US" dirty="0"/>
              <a:t>Control signals needed:</a:t>
            </a:r>
          </a:p>
          <a:p>
            <a:pPr lvl="2">
              <a:lnSpc>
                <a:spcPct val="80000"/>
              </a:lnSpc>
              <a:buFont typeface="Wingdings" charset="2"/>
              <a:buChar char=""/>
            </a:pPr>
            <a:r>
              <a:rPr lang="en-US" dirty="0" err="1"/>
              <a:t>DrPC</a:t>
            </a:r>
            <a:endParaRPr lang="en-US" dirty="0"/>
          </a:p>
          <a:p>
            <a:pPr lvl="2">
              <a:lnSpc>
                <a:spcPct val="80000"/>
              </a:lnSpc>
              <a:buFont typeface="Wingdings" charset="2"/>
              <a:buChar char=""/>
            </a:pPr>
            <a:r>
              <a:rPr lang="en-US" dirty="0" err="1"/>
              <a:t>LdMAR</a:t>
            </a:r>
            <a:endParaRPr lang="en-US" dirty="0"/>
          </a:p>
          <a:p>
            <a:pPr lvl="2">
              <a:lnSpc>
                <a:spcPct val="80000"/>
              </a:lnSpc>
              <a:buFont typeface="Wingdings" charset="2"/>
              <a:buChar char=""/>
            </a:pPr>
            <a:r>
              <a:rPr lang="en-US" dirty="0" err="1"/>
              <a:t>LdA</a:t>
            </a:r>
            <a:endParaRPr lang="en-US" dirty="0"/>
          </a:p>
          <a:p>
            <a:pPr>
              <a:lnSpc>
                <a:spcPct val="80000"/>
              </a:lnSpc>
              <a:buFont typeface="Wingdings" charset="2"/>
              <a:buChar char=""/>
            </a:pPr>
            <a:r>
              <a:rPr lang="en-US" b="1" dirty="0"/>
              <a:t>ifetch2</a:t>
            </a:r>
          </a:p>
          <a:p>
            <a:pPr lvl="1">
              <a:lnSpc>
                <a:spcPct val="80000"/>
              </a:lnSpc>
              <a:buFont typeface="Wingdings" charset="2"/>
              <a:buChar char=""/>
            </a:pPr>
            <a:r>
              <a:rPr lang="en-US" dirty="0"/>
              <a:t>MEM[MAR]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IR</a:t>
            </a:r>
          </a:p>
          <a:p>
            <a:pPr lvl="1">
              <a:lnSpc>
                <a:spcPct val="80000"/>
              </a:lnSpc>
              <a:buFont typeface="Wingdings" charset="2"/>
              <a:buChar char=""/>
            </a:pPr>
            <a:r>
              <a:rPr lang="en-US" dirty="0"/>
              <a:t>Control signals needed:</a:t>
            </a:r>
          </a:p>
          <a:p>
            <a:pPr lvl="2">
              <a:lnSpc>
                <a:spcPct val="80000"/>
              </a:lnSpc>
              <a:buFont typeface="Wingdings" charset="2"/>
              <a:buChar char=""/>
            </a:pPr>
            <a:r>
              <a:rPr lang="en-US" dirty="0" err="1"/>
              <a:t>DrMEM</a:t>
            </a:r>
            <a:endParaRPr lang="en-US" dirty="0"/>
          </a:p>
          <a:p>
            <a:pPr lvl="2">
              <a:lnSpc>
                <a:spcPct val="80000"/>
              </a:lnSpc>
              <a:buFont typeface="Wingdings" charset="2"/>
              <a:buChar char=""/>
            </a:pPr>
            <a:r>
              <a:rPr lang="en-US" dirty="0" err="1"/>
              <a:t>LdIR</a:t>
            </a:r>
            <a:endParaRPr lang="en-US" dirty="0"/>
          </a:p>
          <a:p>
            <a:pPr>
              <a:lnSpc>
                <a:spcPct val="80000"/>
              </a:lnSpc>
              <a:buFont typeface="Wingdings" charset="2"/>
              <a:buChar char=""/>
            </a:pPr>
            <a:r>
              <a:rPr lang="en-US" b="1" dirty="0"/>
              <a:t>ifetch3</a:t>
            </a:r>
          </a:p>
          <a:p>
            <a:pPr lvl="1">
              <a:lnSpc>
                <a:spcPct val="80000"/>
              </a:lnSpc>
              <a:buFont typeface="Wingdings" charset="2"/>
              <a:buChar char=""/>
            </a:pPr>
            <a:r>
              <a:rPr lang="en-US" dirty="0"/>
              <a:t>A+1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PC</a:t>
            </a:r>
          </a:p>
          <a:p>
            <a:pPr lvl="1">
              <a:lnSpc>
                <a:spcPct val="80000"/>
              </a:lnSpc>
              <a:buFont typeface="Wingdings" charset="2"/>
              <a:buChar char=""/>
            </a:pPr>
            <a:r>
              <a:rPr lang="en-US" dirty="0"/>
              <a:t>Control signals needed:</a:t>
            </a:r>
          </a:p>
          <a:p>
            <a:pPr lvl="2">
              <a:lnSpc>
                <a:spcPct val="80000"/>
              </a:lnSpc>
              <a:buFont typeface="Wingdings" charset="2"/>
              <a:buChar char=""/>
            </a:pPr>
            <a:r>
              <a:rPr lang="en-US" dirty="0" err="1"/>
              <a:t>func</a:t>
            </a:r>
            <a:r>
              <a:rPr lang="en-US" dirty="0"/>
              <a:t> = 11</a:t>
            </a:r>
          </a:p>
          <a:p>
            <a:pPr lvl="2">
              <a:lnSpc>
                <a:spcPct val="80000"/>
              </a:lnSpc>
              <a:buFont typeface="Wingdings" charset="2"/>
              <a:buChar char=""/>
            </a:pPr>
            <a:r>
              <a:rPr lang="en-US" dirty="0" err="1"/>
              <a:t>DrALU</a:t>
            </a:r>
            <a:endParaRPr lang="en-US" dirty="0"/>
          </a:p>
          <a:p>
            <a:pPr lvl="2">
              <a:lnSpc>
                <a:spcPct val="80000"/>
              </a:lnSpc>
              <a:buFont typeface="Wingdings" charset="2"/>
              <a:buChar char=""/>
            </a:pPr>
            <a:r>
              <a:rPr lang="en-US" dirty="0" err="1"/>
              <a:t>LdPC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376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1" name="Line 65"/>
          <p:cNvSpPr>
            <a:spLocks noChangeShapeType="1"/>
          </p:cNvSpPr>
          <p:nvPr/>
        </p:nvSpPr>
        <p:spPr bwMode="auto">
          <a:xfrm flipV="1">
            <a:off x="8202336" y="4073385"/>
            <a:ext cx="1434" cy="513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7" name="Line 119"/>
          <p:cNvSpPr>
            <a:spLocks noChangeShapeType="1"/>
          </p:cNvSpPr>
          <p:nvPr/>
        </p:nvSpPr>
        <p:spPr bwMode="auto">
          <a:xfrm>
            <a:off x="5833959" y="2981722"/>
            <a:ext cx="192224" cy="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3" name="Line 115"/>
          <p:cNvSpPr>
            <a:spLocks noChangeShapeType="1"/>
          </p:cNvSpPr>
          <p:nvPr/>
        </p:nvSpPr>
        <p:spPr bwMode="auto">
          <a:xfrm flipH="1">
            <a:off x="5706289" y="3559830"/>
            <a:ext cx="319895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4" name="Line 116"/>
          <p:cNvSpPr>
            <a:spLocks noChangeShapeType="1"/>
          </p:cNvSpPr>
          <p:nvPr/>
        </p:nvSpPr>
        <p:spPr bwMode="auto">
          <a:xfrm>
            <a:off x="5833960" y="3430724"/>
            <a:ext cx="64553" cy="25677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8" name="Rectangle 120"/>
          <p:cNvSpPr>
            <a:spLocks noChangeArrowheads="1"/>
          </p:cNvSpPr>
          <p:nvPr/>
        </p:nvSpPr>
        <p:spPr bwMode="auto">
          <a:xfrm>
            <a:off x="5337619" y="2911432"/>
            <a:ext cx="48571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WrREG</a:t>
            </a:r>
            <a:endParaRPr lang="en-US"/>
          </a:p>
        </p:txBody>
      </p:sp>
      <p:sp>
        <p:nvSpPr>
          <p:cNvPr id="24578" name="Line 6"/>
          <p:cNvSpPr>
            <a:spLocks noChangeShapeType="1"/>
          </p:cNvSpPr>
          <p:nvPr/>
        </p:nvSpPr>
        <p:spPr bwMode="auto">
          <a:xfrm>
            <a:off x="2431302" y="5229600"/>
            <a:ext cx="7320305" cy="143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9" name="Line 7"/>
          <p:cNvSpPr>
            <a:spLocks noChangeShapeType="1"/>
          </p:cNvSpPr>
          <p:nvPr/>
        </p:nvSpPr>
        <p:spPr bwMode="auto">
          <a:xfrm>
            <a:off x="2431302" y="1825507"/>
            <a:ext cx="7320305" cy="1434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8"/>
          <p:cNvSpPr>
            <a:spLocks noChangeShapeType="1"/>
          </p:cNvSpPr>
          <p:nvPr/>
        </p:nvSpPr>
        <p:spPr bwMode="auto">
          <a:xfrm flipV="1">
            <a:off x="2431302" y="1825507"/>
            <a:ext cx="1435" cy="3404092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9"/>
          <p:cNvSpPr>
            <a:spLocks noChangeShapeType="1"/>
          </p:cNvSpPr>
          <p:nvPr/>
        </p:nvSpPr>
        <p:spPr bwMode="auto">
          <a:xfrm>
            <a:off x="5577182" y="1696403"/>
            <a:ext cx="64552" cy="25677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5535720" y="1905565"/>
            <a:ext cx="1859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 dirty="0">
                <a:solidFill>
                  <a:srgbClr val="000000"/>
                </a:solidFill>
              </a:rPr>
              <a:t>32</a:t>
            </a:r>
            <a:endParaRPr lang="en-US" dirty="0"/>
          </a:p>
        </p:txBody>
      </p:sp>
      <p:grpSp>
        <p:nvGrpSpPr>
          <p:cNvPr id="24583" name="Group 17"/>
          <p:cNvGrpSpPr>
            <a:grpSpLocks/>
          </p:cNvGrpSpPr>
          <p:nvPr/>
        </p:nvGrpSpPr>
        <p:grpSpPr bwMode="auto">
          <a:xfrm>
            <a:off x="2548932" y="2146838"/>
            <a:ext cx="1074449" cy="321330"/>
            <a:chOff x="450" y="903"/>
            <a:chExt cx="749" cy="224"/>
          </a:xfrm>
        </p:grpSpPr>
        <p:grpSp>
          <p:nvGrpSpPr>
            <p:cNvPr id="24765" name="Group 13"/>
            <p:cNvGrpSpPr>
              <a:grpSpLocks/>
            </p:cNvGrpSpPr>
            <p:nvPr/>
          </p:nvGrpSpPr>
          <p:grpSpPr bwMode="auto">
            <a:xfrm>
              <a:off x="840" y="903"/>
              <a:ext cx="359" cy="224"/>
              <a:chOff x="840" y="903"/>
              <a:chExt cx="359" cy="224"/>
            </a:xfrm>
          </p:grpSpPr>
          <p:sp>
            <p:nvSpPr>
              <p:cNvPr id="24769" name="Rectangle 11"/>
              <p:cNvSpPr>
                <a:spLocks noChangeArrowheads="1"/>
              </p:cNvSpPr>
              <p:nvPr/>
            </p:nvSpPr>
            <p:spPr bwMode="auto">
              <a:xfrm>
                <a:off x="840" y="903"/>
                <a:ext cx="359" cy="2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70" name="Rectangle 12"/>
              <p:cNvSpPr>
                <a:spLocks noChangeArrowheads="1"/>
              </p:cNvSpPr>
              <p:nvPr/>
            </p:nvSpPr>
            <p:spPr bwMode="auto">
              <a:xfrm>
                <a:off x="840" y="903"/>
                <a:ext cx="359" cy="224"/>
              </a:xfrm>
              <a:prstGeom prst="rect">
                <a:avLst/>
              </a:prstGeom>
              <a:noFill/>
              <a:ln w="34925" cap="rnd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66" name="Rectangle 14"/>
            <p:cNvSpPr>
              <a:spLocks noChangeArrowheads="1"/>
            </p:cNvSpPr>
            <p:nvPr/>
          </p:nvSpPr>
          <p:spPr bwMode="auto">
            <a:xfrm>
              <a:off x="903" y="923"/>
              <a:ext cx="23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0000"/>
                  </a:solidFill>
                </a:rPr>
                <a:t>PC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767" name="Line 15"/>
            <p:cNvSpPr>
              <a:spLocks noChangeShapeType="1"/>
            </p:cNvSpPr>
            <p:nvPr/>
          </p:nvSpPr>
          <p:spPr bwMode="auto">
            <a:xfrm>
              <a:off x="706" y="992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8" name="Rectangle 16"/>
            <p:cNvSpPr>
              <a:spLocks noChangeArrowheads="1"/>
            </p:cNvSpPr>
            <p:nvPr/>
          </p:nvSpPr>
          <p:spPr bwMode="auto">
            <a:xfrm>
              <a:off x="450" y="942"/>
              <a:ext cx="24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/>
                <a:t>LdPC</a:t>
              </a:r>
              <a:endParaRPr lang="en-US" dirty="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200054" y="2146839"/>
            <a:ext cx="514989" cy="321331"/>
            <a:chOff x="1601" y="903"/>
            <a:chExt cx="359" cy="224"/>
          </a:xfrm>
        </p:grpSpPr>
        <p:sp>
          <p:nvSpPr>
            <p:cNvPr id="24763" name="Rectangle 18"/>
            <p:cNvSpPr>
              <a:spLocks noChangeArrowheads="1"/>
            </p:cNvSpPr>
            <p:nvPr/>
          </p:nvSpPr>
          <p:spPr bwMode="auto">
            <a:xfrm>
              <a:off x="1601" y="903"/>
              <a:ext cx="359" cy="2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4" name="Rectangle 19"/>
            <p:cNvSpPr>
              <a:spLocks noChangeArrowheads="1"/>
            </p:cNvSpPr>
            <p:nvPr/>
          </p:nvSpPr>
          <p:spPr bwMode="auto">
            <a:xfrm>
              <a:off x="1601" y="903"/>
              <a:ext cx="359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8" name="Rectangle 21"/>
          <p:cNvSpPr>
            <a:spLocks noChangeArrowheads="1"/>
          </p:cNvSpPr>
          <p:nvPr/>
        </p:nvSpPr>
        <p:spPr bwMode="auto">
          <a:xfrm>
            <a:off x="4359146" y="2169651"/>
            <a:ext cx="17596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 dirty="0">
                <a:solidFill>
                  <a:srgbClr val="000000"/>
                </a:solidFill>
              </a:rPr>
              <a:t>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469" name="Line 22"/>
          <p:cNvSpPr>
            <a:spLocks noChangeShapeType="1"/>
          </p:cNvSpPr>
          <p:nvPr/>
        </p:nvSpPr>
        <p:spPr bwMode="auto">
          <a:xfrm>
            <a:off x="4007828" y="2274510"/>
            <a:ext cx="192224" cy="143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Rectangle 23"/>
          <p:cNvSpPr>
            <a:spLocks noChangeArrowheads="1"/>
          </p:cNvSpPr>
          <p:nvPr/>
        </p:nvSpPr>
        <p:spPr bwMode="auto">
          <a:xfrm>
            <a:off x="3730968" y="2202784"/>
            <a:ext cx="25648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LdA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4842714" y="2146839"/>
            <a:ext cx="513554" cy="321331"/>
            <a:chOff x="2049" y="903"/>
            <a:chExt cx="358" cy="224"/>
          </a:xfrm>
        </p:grpSpPr>
        <p:sp>
          <p:nvSpPr>
            <p:cNvPr id="24761" name="Rectangle 24"/>
            <p:cNvSpPr>
              <a:spLocks noChangeArrowheads="1"/>
            </p:cNvSpPr>
            <p:nvPr/>
          </p:nvSpPr>
          <p:spPr bwMode="auto">
            <a:xfrm>
              <a:off x="2049" y="903"/>
              <a:ext cx="35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2" name="Rectangle 25"/>
            <p:cNvSpPr>
              <a:spLocks noChangeArrowheads="1"/>
            </p:cNvSpPr>
            <p:nvPr/>
          </p:nvSpPr>
          <p:spPr bwMode="auto">
            <a:xfrm>
              <a:off x="2049" y="903"/>
              <a:ext cx="358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2" name="Rectangle 27"/>
          <p:cNvSpPr>
            <a:spLocks noChangeArrowheads="1"/>
          </p:cNvSpPr>
          <p:nvPr/>
        </p:nvSpPr>
        <p:spPr bwMode="auto">
          <a:xfrm>
            <a:off x="5001805" y="2169651"/>
            <a:ext cx="17633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19473" name="Line 28"/>
          <p:cNvSpPr>
            <a:spLocks noChangeShapeType="1"/>
          </p:cNvSpPr>
          <p:nvPr/>
        </p:nvSpPr>
        <p:spPr bwMode="auto">
          <a:xfrm>
            <a:off x="5356267" y="2274510"/>
            <a:ext cx="193658" cy="143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Rectangle 29"/>
          <p:cNvSpPr>
            <a:spLocks noChangeArrowheads="1"/>
          </p:cNvSpPr>
          <p:nvPr/>
        </p:nvSpPr>
        <p:spPr bwMode="auto">
          <a:xfrm>
            <a:off x="5631694" y="2202784"/>
            <a:ext cx="2516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LdB</a:t>
            </a:r>
            <a:endParaRPr lang="en-US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7069075" y="2146838"/>
            <a:ext cx="1183471" cy="321330"/>
            <a:chOff x="3601" y="903"/>
            <a:chExt cx="825" cy="224"/>
          </a:xfrm>
        </p:grpSpPr>
        <p:grpSp>
          <p:nvGrpSpPr>
            <p:cNvPr id="24755" name="Group 32"/>
            <p:cNvGrpSpPr>
              <a:grpSpLocks/>
            </p:cNvGrpSpPr>
            <p:nvPr/>
          </p:nvGrpSpPr>
          <p:grpSpPr bwMode="auto">
            <a:xfrm>
              <a:off x="4068" y="903"/>
              <a:ext cx="358" cy="224"/>
              <a:chOff x="4068" y="903"/>
              <a:chExt cx="358" cy="224"/>
            </a:xfrm>
          </p:grpSpPr>
          <p:sp>
            <p:nvSpPr>
              <p:cNvPr id="24759" name="Rectangle 30"/>
              <p:cNvSpPr>
                <a:spLocks noChangeArrowheads="1"/>
              </p:cNvSpPr>
              <p:nvPr/>
            </p:nvSpPr>
            <p:spPr bwMode="auto">
              <a:xfrm>
                <a:off x="4068" y="903"/>
                <a:ext cx="358" cy="2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60" name="Rectangle 31"/>
              <p:cNvSpPr>
                <a:spLocks noChangeArrowheads="1"/>
              </p:cNvSpPr>
              <p:nvPr/>
            </p:nvSpPr>
            <p:spPr bwMode="auto">
              <a:xfrm>
                <a:off x="4068" y="903"/>
                <a:ext cx="358" cy="224"/>
              </a:xfrm>
              <a:prstGeom prst="rect">
                <a:avLst/>
              </a:pr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56" name="Rectangle 33"/>
            <p:cNvSpPr>
              <a:spLocks noChangeArrowheads="1"/>
            </p:cNvSpPr>
            <p:nvPr/>
          </p:nvSpPr>
          <p:spPr bwMode="auto">
            <a:xfrm>
              <a:off x="4074" y="923"/>
              <a:ext cx="346" cy="1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dirty="0">
                  <a:solidFill>
                    <a:srgbClr val="000000"/>
                  </a:solidFill>
                </a:rPr>
                <a:t>MAR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757" name="Line 34"/>
            <p:cNvSpPr>
              <a:spLocks noChangeShapeType="1"/>
            </p:cNvSpPr>
            <p:nvPr/>
          </p:nvSpPr>
          <p:spPr bwMode="auto">
            <a:xfrm>
              <a:off x="3934" y="992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8" name="Rectangle 35"/>
            <p:cNvSpPr>
              <a:spLocks noChangeArrowheads="1"/>
            </p:cNvSpPr>
            <p:nvPr/>
          </p:nvSpPr>
          <p:spPr bwMode="auto">
            <a:xfrm>
              <a:off x="3601" y="942"/>
              <a:ext cx="328" cy="11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>
                  <a:solidFill>
                    <a:srgbClr val="000000"/>
                  </a:solidFill>
                </a:rPr>
                <a:t>LdMAR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593" name="Group 39"/>
          <p:cNvGrpSpPr>
            <a:grpSpLocks/>
          </p:cNvGrpSpPr>
          <p:nvPr/>
        </p:nvGrpSpPr>
        <p:grpSpPr bwMode="auto">
          <a:xfrm>
            <a:off x="7648606" y="2776520"/>
            <a:ext cx="1045973" cy="1494725"/>
            <a:chOff x="4083" y="1350"/>
            <a:chExt cx="627" cy="896"/>
          </a:xfrm>
        </p:grpSpPr>
        <p:sp>
          <p:nvSpPr>
            <p:cNvPr id="24753" name="Rectangle 37"/>
            <p:cNvSpPr>
              <a:spLocks noChangeArrowheads="1"/>
            </p:cNvSpPr>
            <p:nvPr/>
          </p:nvSpPr>
          <p:spPr bwMode="auto">
            <a:xfrm>
              <a:off x="4083" y="1350"/>
              <a:ext cx="627" cy="8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4" name="Rectangle 38"/>
            <p:cNvSpPr>
              <a:spLocks noChangeArrowheads="1"/>
            </p:cNvSpPr>
            <p:nvPr/>
          </p:nvSpPr>
          <p:spPr bwMode="auto">
            <a:xfrm>
              <a:off x="4083" y="1350"/>
              <a:ext cx="627" cy="896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94" name="Rectangle 40"/>
          <p:cNvSpPr>
            <a:spLocks noChangeArrowheads="1"/>
          </p:cNvSpPr>
          <p:nvPr/>
        </p:nvSpPr>
        <p:spPr bwMode="auto">
          <a:xfrm>
            <a:off x="7804769" y="3092178"/>
            <a:ext cx="8495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</a:rPr>
              <a:t>memory</a:t>
            </a:r>
            <a:endParaRPr lang="en-US" dirty="0"/>
          </a:p>
        </p:txBody>
      </p:sp>
      <p:sp>
        <p:nvSpPr>
          <p:cNvPr id="24595" name="Rectangle 41"/>
          <p:cNvSpPr>
            <a:spLocks noChangeArrowheads="1"/>
          </p:cNvSpPr>
          <p:nvPr/>
        </p:nvSpPr>
        <p:spPr bwMode="auto">
          <a:xfrm>
            <a:off x="7908055" y="3323136"/>
            <a:ext cx="4648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2</a:t>
            </a:r>
            <a:r>
              <a:rPr lang="en-US" sz="1700" b="1" baseline="30000">
                <a:solidFill>
                  <a:srgbClr val="000000"/>
                </a:solidFill>
              </a:rPr>
              <a:t>32</a:t>
            </a:r>
            <a:r>
              <a:rPr lang="en-US" sz="1700" b="1">
                <a:solidFill>
                  <a:srgbClr val="000000"/>
                </a:solidFill>
              </a:rPr>
              <a:t> x</a:t>
            </a:r>
            <a:endParaRPr lang="en-US"/>
          </a:p>
        </p:txBody>
      </p:sp>
      <p:sp>
        <p:nvSpPr>
          <p:cNvPr id="24596" name="Rectangle 42"/>
          <p:cNvSpPr>
            <a:spLocks noChangeArrowheads="1"/>
          </p:cNvSpPr>
          <p:nvPr/>
        </p:nvSpPr>
        <p:spPr bwMode="auto">
          <a:xfrm>
            <a:off x="7872193" y="3554091"/>
            <a:ext cx="6924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32 bits</a:t>
            </a:r>
            <a:endParaRPr lang="en-US"/>
          </a:p>
        </p:txBody>
      </p:sp>
      <p:sp>
        <p:nvSpPr>
          <p:cNvPr id="24597" name="Line 43"/>
          <p:cNvSpPr>
            <a:spLocks noChangeShapeType="1"/>
          </p:cNvSpPr>
          <p:nvPr/>
        </p:nvSpPr>
        <p:spPr bwMode="auto">
          <a:xfrm>
            <a:off x="7990028" y="2468169"/>
            <a:ext cx="1434" cy="31989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98" name="Group 50"/>
          <p:cNvGrpSpPr>
            <a:grpSpLocks/>
          </p:cNvGrpSpPr>
          <p:nvPr/>
        </p:nvGrpSpPr>
        <p:grpSpPr bwMode="auto">
          <a:xfrm>
            <a:off x="7393272" y="4586939"/>
            <a:ext cx="969729" cy="642660"/>
            <a:chOff x="3827" y="2604"/>
            <a:chExt cx="676" cy="448"/>
          </a:xfrm>
        </p:grpSpPr>
        <p:grpSp>
          <p:nvGrpSpPr>
            <p:cNvPr id="24747" name="Group 46"/>
            <p:cNvGrpSpPr>
              <a:grpSpLocks/>
            </p:cNvGrpSpPr>
            <p:nvPr/>
          </p:nvGrpSpPr>
          <p:grpSpPr bwMode="auto">
            <a:xfrm>
              <a:off x="4279" y="2604"/>
              <a:ext cx="224" cy="224"/>
              <a:chOff x="4279" y="2604"/>
              <a:chExt cx="224" cy="224"/>
            </a:xfrm>
          </p:grpSpPr>
          <p:sp>
            <p:nvSpPr>
              <p:cNvPr id="24751" name="Freeform 44"/>
              <p:cNvSpPr>
                <a:spLocks/>
              </p:cNvSpPr>
              <p:nvPr/>
            </p:nvSpPr>
            <p:spPr bwMode="auto">
              <a:xfrm>
                <a:off x="4279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2" name="Freeform 45"/>
              <p:cNvSpPr>
                <a:spLocks/>
              </p:cNvSpPr>
              <p:nvPr/>
            </p:nvSpPr>
            <p:spPr bwMode="auto">
              <a:xfrm>
                <a:off x="4279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48" name="Line 47"/>
            <p:cNvSpPr>
              <a:spLocks noChangeShapeType="1"/>
            </p:cNvSpPr>
            <p:nvPr/>
          </p:nvSpPr>
          <p:spPr bwMode="auto">
            <a:xfrm>
              <a:off x="4173" y="269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9" name="Rectangle 48"/>
            <p:cNvSpPr>
              <a:spLocks noChangeArrowheads="1"/>
            </p:cNvSpPr>
            <p:nvPr/>
          </p:nvSpPr>
          <p:spPr bwMode="auto">
            <a:xfrm>
              <a:off x="3827" y="2643"/>
              <a:ext cx="33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DrMEM</a:t>
              </a:r>
              <a:endParaRPr lang="en-US"/>
            </a:p>
          </p:txBody>
        </p:sp>
        <p:sp>
          <p:nvSpPr>
            <p:cNvPr id="24750" name="Line 49"/>
            <p:cNvSpPr>
              <a:spLocks noChangeShapeType="1"/>
            </p:cNvSpPr>
            <p:nvPr/>
          </p:nvSpPr>
          <p:spPr bwMode="auto">
            <a:xfrm>
              <a:off x="4391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99" name="Group 57"/>
          <p:cNvGrpSpPr>
            <a:grpSpLocks/>
          </p:cNvGrpSpPr>
          <p:nvPr/>
        </p:nvGrpSpPr>
        <p:grpSpPr bwMode="auto">
          <a:xfrm>
            <a:off x="3976270" y="4586939"/>
            <a:ext cx="918087" cy="642660"/>
            <a:chOff x="1445" y="2604"/>
            <a:chExt cx="640" cy="448"/>
          </a:xfrm>
        </p:grpSpPr>
        <p:grpSp>
          <p:nvGrpSpPr>
            <p:cNvPr id="24741" name="Group 53"/>
            <p:cNvGrpSpPr>
              <a:grpSpLocks/>
            </p:cNvGrpSpPr>
            <p:nvPr/>
          </p:nvGrpSpPr>
          <p:grpSpPr bwMode="auto">
            <a:xfrm>
              <a:off x="1862" y="2604"/>
              <a:ext cx="223" cy="224"/>
              <a:chOff x="1862" y="2604"/>
              <a:chExt cx="223" cy="224"/>
            </a:xfrm>
          </p:grpSpPr>
          <p:sp>
            <p:nvSpPr>
              <p:cNvPr id="24745" name="Freeform 51"/>
              <p:cNvSpPr>
                <a:spLocks/>
              </p:cNvSpPr>
              <p:nvPr/>
            </p:nvSpPr>
            <p:spPr bwMode="auto">
              <a:xfrm>
                <a:off x="1862" y="2604"/>
                <a:ext cx="223" cy="224"/>
              </a:xfrm>
              <a:custGeom>
                <a:avLst/>
                <a:gdLst>
                  <a:gd name="T0" fmla="*/ 0 w 223"/>
                  <a:gd name="T1" fmla="*/ 0 h 224"/>
                  <a:gd name="T2" fmla="*/ 223 w 223"/>
                  <a:gd name="T3" fmla="*/ 0 h 224"/>
                  <a:gd name="T4" fmla="*/ 111 w 223"/>
                  <a:gd name="T5" fmla="*/ 224 h 224"/>
                  <a:gd name="T6" fmla="*/ 0 w 223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3"/>
                  <a:gd name="T13" fmla="*/ 0 h 224"/>
                  <a:gd name="T14" fmla="*/ 223 w 223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3" h="224">
                    <a:moveTo>
                      <a:pt x="0" y="0"/>
                    </a:moveTo>
                    <a:lnTo>
                      <a:pt x="223" y="0"/>
                    </a:lnTo>
                    <a:lnTo>
                      <a:pt x="111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6" name="Freeform 52"/>
              <p:cNvSpPr>
                <a:spLocks/>
              </p:cNvSpPr>
              <p:nvPr/>
            </p:nvSpPr>
            <p:spPr bwMode="auto">
              <a:xfrm>
                <a:off x="1862" y="2604"/>
                <a:ext cx="223" cy="224"/>
              </a:xfrm>
              <a:custGeom>
                <a:avLst/>
                <a:gdLst>
                  <a:gd name="T0" fmla="*/ 0 w 223"/>
                  <a:gd name="T1" fmla="*/ 0 h 224"/>
                  <a:gd name="T2" fmla="*/ 223 w 223"/>
                  <a:gd name="T3" fmla="*/ 0 h 224"/>
                  <a:gd name="T4" fmla="*/ 111 w 223"/>
                  <a:gd name="T5" fmla="*/ 224 h 224"/>
                  <a:gd name="T6" fmla="*/ 0 w 223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3"/>
                  <a:gd name="T13" fmla="*/ 0 h 224"/>
                  <a:gd name="T14" fmla="*/ 223 w 223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3" h="224">
                    <a:moveTo>
                      <a:pt x="0" y="0"/>
                    </a:moveTo>
                    <a:lnTo>
                      <a:pt x="223" y="0"/>
                    </a:lnTo>
                    <a:lnTo>
                      <a:pt x="111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42" name="Line 54"/>
            <p:cNvSpPr>
              <a:spLocks noChangeShapeType="1"/>
            </p:cNvSpPr>
            <p:nvPr/>
          </p:nvSpPr>
          <p:spPr bwMode="auto">
            <a:xfrm>
              <a:off x="1755" y="2693"/>
              <a:ext cx="13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3" name="Rectangle 55"/>
            <p:cNvSpPr>
              <a:spLocks noChangeArrowheads="1"/>
            </p:cNvSpPr>
            <p:nvPr/>
          </p:nvSpPr>
          <p:spPr bwMode="auto">
            <a:xfrm>
              <a:off x="1445" y="2643"/>
              <a:ext cx="29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DrALU</a:t>
              </a:r>
              <a:endParaRPr lang="en-US"/>
            </a:p>
          </p:txBody>
        </p:sp>
        <p:sp>
          <p:nvSpPr>
            <p:cNvPr id="24744" name="Line 56"/>
            <p:cNvSpPr>
              <a:spLocks noChangeShapeType="1"/>
            </p:cNvSpPr>
            <p:nvPr/>
          </p:nvSpPr>
          <p:spPr bwMode="auto">
            <a:xfrm>
              <a:off x="1973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0" name="Group 64"/>
          <p:cNvGrpSpPr>
            <a:grpSpLocks/>
          </p:cNvGrpSpPr>
          <p:nvPr/>
        </p:nvGrpSpPr>
        <p:grpSpPr bwMode="auto">
          <a:xfrm>
            <a:off x="2630700" y="4586939"/>
            <a:ext cx="899437" cy="642660"/>
            <a:chOff x="507" y="2604"/>
            <a:chExt cx="627" cy="448"/>
          </a:xfrm>
        </p:grpSpPr>
        <p:grpSp>
          <p:nvGrpSpPr>
            <p:cNvPr id="24735" name="Group 60"/>
            <p:cNvGrpSpPr>
              <a:grpSpLocks/>
            </p:cNvGrpSpPr>
            <p:nvPr/>
          </p:nvGrpSpPr>
          <p:grpSpPr bwMode="auto">
            <a:xfrm>
              <a:off x="910" y="2604"/>
              <a:ext cx="224" cy="224"/>
              <a:chOff x="910" y="2604"/>
              <a:chExt cx="224" cy="224"/>
            </a:xfrm>
          </p:grpSpPr>
          <p:sp>
            <p:nvSpPr>
              <p:cNvPr id="24739" name="Freeform 58"/>
              <p:cNvSpPr>
                <a:spLocks/>
              </p:cNvSpPr>
              <p:nvPr/>
            </p:nvSpPr>
            <p:spPr bwMode="auto">
              <a:xfrm>
                <a:off x="910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0" name="Freeform 59"/>
              <p:cNvSpPr>
                <a:spLocks/>
              </p:cNvSpPr>
              <p:nvPr/>
            </p:nvSpPr>
            <p:spPr bwMode="auto">
              <a:xfrm>
                <a:off x="910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36" name="Line 61"/>
            <p:cNvSpPr>
              <a:spLocks noChangeShapeType="1"/>
            </p:cNvSpPr>
            <p:nvPr/>
          </p:nvSpPr>
          <p:spPr bwMode="auto">
            <a:xfrm>
              <a:off x="770" y="2693"/>
              <a:ext cx="135" cy="1"/>
            </a:xfrm>
            <a:prstGeom prst="line">
              <a:avLst/>
            </a:prstGeom>
            <a:noFill/>
            <a:ln w="111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7" name="Rectangle 62"/>
            <p:cNvSpPr>
              <a:spLocks noChangeArrowheads="1"/>
            </p:cNvSpPr>
            <p:nvPr/>
          </p:nvSpPr>
          <p:spPr bwMode="auto">
            <a:xfrm>
              <a:off x="507" y="2643"/>
              <a:ext cx="240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/>
                <a:t>DrPC</a:t>
              </a:r>
              <a:endParaRPr lang="en-US" dirty="0"/>
            </a:p>
          </p:txBody>
        </p:sp>
        <p:sp>
          <p:nvSpPr>
            <p:cNvPr id="24738" name="Line 63"/>
            <p:cNvSpPr>
              <a:spLocks noChangeShapeType="1"/>
            </p:cNvSpPr>
            <p:nvPr/>
          </p:nvSpPr>
          <p:spPr bwMode="auto">
            <a:xfrm>
              <a:off x="1022" y="2828"/>
              <a:ext cx="1" cy="22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02" name="Line 66"/>
          <p:cNvSpPr>
            <a:spLocks noChangeShapeType="1"/>
          </p:cNvSpPr>
          <p:nvPr/>
        </p:nvSpPr>
        <p:spPr bwMode="auto">
          <a:xfrm>
            <a:off x="4164190" y="3109394"/>
            <a:ext cx="192224" cy="96399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Line 67"/>
          <p:cNvSpPr>
            <a:spLocks noChangeShapeType="1"/>
          </p:cNvSpPr>
          <p:nvPr/>
        </p:nvSpPr>
        <p:spPr bwMode="auto">
          <a:xfrm flipH="1">
            <a:off x="5128180" y="3109394"/>
            <a:ext cx="192224" cy="96399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68"/>
          <p:cNvSpPr>
            <a:spLocks noChangeShapeType="1"/>
          </p:cNvSpPr>
          <p:nvPr/>
        </p:nvSpPr>
        <p:spPr bwMode="auto">
          <a:xfrm flipH="1">
            <a:off x="4742297" y="3109393"/>
            <a:ext cx="64552" cy="25677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Line 69"/>
          <p:cNvSpPr>
            <a:spLocks noChangeShapeType="1"/>
          </p:cNvSpPr>
          <p:nvPr/>
        </p:nvSpPr>
        <p:spPr bwMode="auto">
          <a:xfrm>
            <a:off x="4677745" y="3109393"/>
            <a:ext cx="64553" cy="25677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Line 70"/>
          <p:cNvSpPr>
            <a:spLocks noChangeShapeType="1"/>
          </p:cNvSpPr>
          <p:nvPr/>
        </p:nvSpPr>
        <p:spPr bwMode="auto">
          <a:xfrm>
            <a:off x="4356414" y="4038750"/>
            <a:ext cx="771766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Line 71"/>
          <p:cNvSpPr>
            <a:spLocks noChangeShapeType="1"/>
          </p:cNvSpPr>
          <p:nvPr/>
        </p:nvSpPr>
        <p:spPr bwMode="auto">
          <a:xfrm>
            <a:off x="4164190" y="3109394"/>
            <a:ext cx="513554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Line 72"/>
          <p:cNvSpPr>
            <a:spLocks noChangeShapeType="1"/>
          </p:cNvSpPr>
          <p:nvPr/>
        </p:nvSpPr>
        <p:spPr bwMode="auto">
          <a:xfrm>
            <a:off x="4806851" y="3109394"/>
            <a:ext cx="513554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Rectangle 73"/>
          <p:cNvSpPr>
            <a:spLocks noChangeArrowheads="1"/>
          </p:cNvSpPr>
          <p:nvPr/>
        </p:nvSpPr>
        <p:spPr bwMode="auto">
          <a:xfrm>
            <a:off x="4501301" y="3314321"/>
            <a:ext cx="51937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</a:rPr>
              <a:t>ALU:</a:t>
            </a:r>
            <a:endParaRPr lang="en-US" dirty="0"/>
          </a:p>
        </p:txBody>
      </p:sp>
      <p:sp>
        <p:nvSpPr>
          <p:cNvPr id="24610" name="Rectangle 74"/>
          <p:cNvSpPr>
            <a:spLocks noChangeArrowheads="1"/>
          </p:cNvSpPr>
          <p:nvPr/>
        </p:nvSpPr>
        <p:spPr bwMode="auto">
          <a:xfrm>
            <a:off x="4501301" y="3539541"/>
            <a:ext cx="4360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00: ADD</a:t>
            </a:r>
            <a:endParaRPr lang="en-US"/>
          </a:p>
        </p:txBody>
      </p:sp>
      <p:sp>
        <p:nvSpPr>
          <p:cNvPr id="24611" name="Rectangle 75"/>
          <p:cNvSpPr>
            <a:spLocks noChangeArrowheads="1"/>
          </p:cNvSpPr>
          <p:nvPr/>
        </p:nvSpPr>
        <p:spPr bwMode="auto">
          <a:xfrm>
            <a:off x="4501301" y="3652867"/>
            <a:ext cx="51937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01: NAND</a:t>
            </a:r>
            <a:endParaRPr lang="en-US"/>
          </a:p>
        </p:txBody>
      </p:sp>
      <p:sp>
        <p:nvSpPr>
          <p:cNvPr id="24612" name="Rectangle 76"/>
          <p:cNvSpPr>
            <a:spLocks noChangeArrowheads="1"/>
          </p:cNvSpPr>
          <p:nvPr/>
        </p:nvSpPr>
        <p:spPr bwMode="auto">
          <a:xfrm>
            <a:off x="4501301" y="3766192"/>
            <a:ext cx="3013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10: A </a:t>
            </a:r>
            <a:endParaRPr lang="en-US" dirty="0"/>
          </a:p>
        </p:txBody>
      </p:sp>
      <p:sp>
        <p:nvSpPr>
          <p:cNvPr id="24613" name="Rectangle 77"/>
          <p:cNvSpPr>
            <a:spLocks noChangeArrowheads="1"/>
          </p:cNvSpPr>
          <p:nvPr/>
        </p:nvSpPr>
        <p:spPr bwMode="auto">
          <a:xfrm>
            <a:off x="4778160" y="3766192"/>
            <a:ext cx="3847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-</a:t>
            </a:r>
            <a:endParaRPr lang="en-US"/>
          </a:p>
        </p:txBody>
      </p:sp>
      <p:sp>
        <p:nvSpPr>
          <p:cNvPr id="24614" name="Rectangle 78"/>
          <p:cNvSpPr>
            <a:spLocks noChangeArrowheads="1"/>
          </p:cNvSpPr>
          <p:nvPr/>
        </p:nvSpPr>
        <p:spPr bwMode="auto">
          <a:xfrm>
            <a:off x="4845582" y="3766192"/>
            <a:ext cx="7694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24615" name="Rectangle 79"/>
          <p:cNvSpPr>
            <a:spLocks noChangeArrowheads="1"/>
          </p:cNvSpPr>
          <p:nvPr/>
        </p:nvSpPr>
        <p:spPr bwMode="auto">
          <a:xfrm>
            <a:off x="4501301" y="3883823"/>
            <a:ext cx="46487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11: A + 1</a:t>
            </a:r>
            <a:endParaRPr lang="en-US"/>
          </a:p>
        </p:txBody>
      </p:sp>
      <p:sp>
        <p:nvSpPr>
          <p:cNvPr id="24616" name="Line 80"/>
          <p:cNvSpPr>
            <a:spLocks noChangeShapeType="1"/>
          </p:cNvSpPr>
          <p:nvPr/>
        </p:nvSpPr>
        <p:spPr bwMode="auto">
          <a:xfrm>
            <a:off x="3907413" y="3430725"/>
            <a:ext cx="321330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7" name="Rectangle 81"/>
          <p:cNvSpPr>
            <a:spLocks noChangeArrowheads="1"/>
          </p:cNvSpPr>
          <p:nvPr/>
        </p:nvSpPr>
        <p:spPr bwMode="auto">
          <a:xfrm>
            <a:off x="3601862" y="3358999"/>
            <a:ext cx="26609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func</a:t>
            </a:r>
            <a:endParaRPr lang="en-US"/>
          </a:p>
        </p:txBody>
      </p:sp>
      <p:sp>
        <p:nvSpPr>
          <p:cNvPr id="24618" name="Line 82"/>
          <p:cNvSpPr>
            <a:spLocks noChangeShapeType="1"/>
          </p:cNvSpPr>
          <p:nvPr/>
        </p:nvSpPr>
        <p:spPr bwMode="auto">
          <a:xfrm>
            <a:off x="4036520" y="3303053"/>
            <a:ext cx="63119" cy="25677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9" name="Rectangle 83"/>
          <p:cNvSpPr>
            <a:spLocks noChangeArrowheads="1"/>
          </p:cNvSpPr>
          <p:nvPr/>
        </p:nvSpPr>
        <p:spPr bwMode="auto">
          <a:xfrm>
            <a:off x="3987746" y="3096484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24620" name="Line 84"/>
          <p:cNvSpPr>
            <a:spLocks noChangeShapeType="1"/>
          </p:cNvSpPr>
          <p:nvPr/>
        </p:nvSpPr>
        <p:spPr bwMode="auto">
          <a:xfrm flipV="1">
            <a:off x="4733691" y="4073385"/>
            <a:ext cx="1434" cy="513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1" name="Line 85"/>
          <p:cNvSpPr>
            <a:spLocks noChangeShapeType="1"/>
          </p:cNvSpPr>
          <p:nvPr/>
        </p:nvSpPr>
        <p:spPr bwMode="auto">
          <a:xfrm flipV="1">
            <a:off x="3369472" y="1825508"/>
            <a:ext cx="1435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2" name="Line 86"/>
          <p:cNvSpPr>
            <a:spLocks noChangeShapeType="1"/>
          </p:cNvSpPr>
          <p:nvPr/>
        </p:nvSpPr>
        <p:spPr bwMode="auto">
          <a:xfrm flipV="1">
            <a:off x="6456538" y="1825508"/>
            <a:ext cx="1435" cy="96255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3" name="Line 87"/>
          <p:cNvSpPr>
            <a:spLocks noChangeShapeType="1"/>
          </p:cNvSpPr>
          <p:nvPr/>
        </p:nvSpPr>
        <p:spPr bwMode="auto">
          <a:xfrm>
            <a:off x="7568282" y="3044840"/>
            <a:ext cx="192224" cy="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4" name="Rectangle 88"/>
          <p:cNvSpPr>
            <a:spLocks noChangeArrowheads="1"/>
          </p:cNvSpPr>
          <p:nvPr/>
        </p:nvSpPr>
        <p:spPr bwMode="auto">
          <a:xfrm>
            <a:off x="7028907" y="2973116"/>
            <a:ext cx="50815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WrMEM</a:t>
            </a:r>
            <a:endParaRPr lang="en-US"/>
          </a:p>
        </p:txBody>
      </p:sp>
      <p:sp>
        <p:nvSpPr>
          <p:cNvPr id="24625" name="Line 89"/>
          <p:cNvSpPr>
            <a:spLocks noChangeShapeType="1"/>
          </p:cNvSpPr>
          <p:nvPr/>
        </p:nvSpPr>
        <p:spPr bwMode="auto">
          <a:xfrm flipV="1">
            <a:off x="4420968" y="2468168"/>
            <a:ext cx="1434" cy="641226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6" name="Line 90"/>
          <p:cNvSpPr>
            <a:spLocks noChangeShapeType="1"/>
          </p:cNvSpPr>
          <p:nvPr/>
        </p:nvSpPr>
        <p:spPr bwMode="auto">
          <a:xfrm flipV="1">
            <a:off x="5063628" y="2468168"/>
            <a:ext cx="1434" cy="641226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7" name="Line 91"/>
          <p:cNvSpPr>
            <a:spLocks noChangeShapeType="1"/>
          </p:cNvSpPr>
          <p:nvPr/>
        </p:nvSpPr>
        <p:spPr bwMode="auto">
          <a:xfrm flipV="1">
            <a:off x="3369472" y="2468168"/>
            <a:ext cx="1435" cy="211877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1" name="Line 92"/>
          <p:cNvSpPr>
            <a:spLocks noChangeShapeType="1"/>
          </p:cNvSpPr>
          <p:nvPr/>
        </p:nvSpPr>
        <p:spPr bwMode="auto">
          <a:xfrm flipV="1">
            <a:off x="4420968" y="1825508"/>
            <a:ext cx="1434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2" name="Line 93"/>
          <p:cNvSpPr>
            <a:spLocks noChangeShapeType="1"/>
          </p:cNvSpPr>
          <p:nvPr/>
        </p:nvSpPr>
        <p:spPr bwMode="auto">
          <a:xfrm flipV="1">
            <a:off x="5063628" y="1825508"/>
            <a:ext cx="1434" cy="321331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3" name="Line 94"/>
          <p:cNvSpPr>
            <a:spLocks noChangeShapeType="1"/>
          </p:cNvSpPr>
          <p:nvPr/>
        </p:nvSpPr>
        <p:spPr bwMode="auto">
          <a:xfrm flipV="1">
            <a:off x="8017284" y="1825508"/>
            <a:ext cx="1435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1" name="Line 95"/>
          <p:cNvSpPr>
            <a:spLocks noChangeShapeType="1"/>
          </p:cNvSpPr>
          <p:nvPr/>
        </p:nvSpPr>
        <p:spPr bwMode="auto">
          <a:xfrm flipV="1">
            <a:off x="8403167" y="1825508"/>
            <a:ext cx="1434" cy="962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2" name="Rectangle 96"/>
          <p:cNvSpPr>
            <a:spLocks noChangeArrowheads="1"/>
          </p:cNvSpPr>
          <p:nvPr/>
        </p:nvSpPr>
        <p:spPr bwMode="auto">
          <a:xfrm>
            <a:off x="7860923" y="2845444"/>
            <a:ext cx="2981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24633" name="Rectangle 97"/>
          <p:cNvSpPr>
            <a:spLocks noChangeArrowheads="1"/>
          </p:cNvSpPr>
          <p:nvPr/>
        </p:nvSpPr>
        <p:spPr bwMode="auto">
          <a:xfrm>
            <a:off x="8348656" y="2845444"/>
            <a:ext cx="2132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Din</a:t>
            </a:r>
            <a:endParaRPr lang="en-US"/>
          </a:p>
        </p:txBody>
      </p:sp>
      <p:sp>
        <p:nvSpPr>
          <p:cNvPr id="24634" name="Rectangle 98"/>
          <p:cNvSpPr>
            <a:spLocks noChangeArrowheads="1"/>
          </p:cNvSpPr>
          <p:nvPr/>
        </p:nvSpPr>
        <p:spPr bwMode="auto">
          <a:xfrm>
            <a:off x="8097616" y="3872553"/>
            <a:ext cx="2981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Dout</a:t>
            </a:r>
            <a:endParaRPr lang="en-US"/>
          </a:p>
        </p:txBody>
      </p:sp>
      <p:grpSp>
        <p:nvGrpSpPr>
          <p:cNvPr id="24635" name="Group 101"/>
          <p:cNvGrpSpPr>
            <a:grpSpLocks/>
          </p:cNvGrpSpPr>
          <p:nvPr/>
        </p:nvGrpSpPr>
        <p:grpSpPr bwMode="auto">
          <a:xfrm>
            <a:off x="5968458" y="2686647"/>
            <a:ext cx="1002724" cy="1432919"/>
            <a:chOff x="2874" y="1350"/>
            <a:chExt cx="627" cy="896"/>
          </a:xfrm>
        </p:grpSpPr>
        <p:sp>
          <p:nvSpPr>
            <p:cNvPr id="24733" name="Rectangle 99"/>
            <p:cNvSpPr>
              <a:spLocks noChangeArrowheads="1"/>
            </p:cNvSpPr>
            <p:nvPr/>
          </p:nvSpPr>
          <p:spPr bwMode="auto">
            <a:xfrm>
              <a:off x="2874" y="1350"/>
              <a:ext cx="627" cy="8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4" name="Rectangle 100"/>
            <p:cNvSpPr>
              <a:spLocks noChangeArrowheads="1"/>
            </p:cNvSpPr>
            <p:nvPr/>
          </p:nvSpPr>
          <p:spPr bwMode="auto">
            <a:xfrm>
              <a:off x="2874" y="1350"/>
              <a:ext cx="627" cy="896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36" name="Rectangle 102"/>
          <p:cNvSpPr>
            <a:spLocks noChangeArrowheads="1"/>
          </p:cNvSpPr>
          <p:nvPr/>
        </p:nvSpPr>
        <p:spPr bwMode="auto">
          <a:xfrm>
            <a:off x="6027342" y="3092178"/>
            <a:ext cx="9233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</a:rPr>
              <a:t>registers</a:t>
            </a:r>
            <a:endParaRPr lang="en-US" dirty="0"/>
          </a:p>
        </p:txBody>
      </p:sp>
      <p:sp>
        <p:nvSpPr>
          <p:cNvPr id="24637" name="Rectangle 103"/>
          <p:cNvSpPr>
            <a:spLocks noChangeArrowheads="1"/>
          </p:cNvSpPr>
          <p:nvPr/>
        </p:nvSpPr>
        <p:spPr bwMode="auto">
          <a:xfrm>
            <a:off x="6272645" y="3323136"/>
            <a:ext cx="36548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16x</a:t>
            </a:r>
            <a:endParaRPr lang="en-US"/>
          </a:p>
        </p:txBody>
      </p:sp>
      <p:sp>
        <p:nvSpPr>
          <p:cNvPr id="24638" name="Rectangle 104"/>
          <p:cNvSpPr>
            <a:spLocks noChangeArrowheads="1"/>
          </p:cNvSpPr>
          <p:nvPr/>
        </p:nvSpPr>
        <p:spPr bwMode="auto">
          <a:xfrm>
            <a:off x="6129193" y="3554091"/>
            <a:ext cx="6924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32 bits</a:t>
            </a:r>
            <a:endParaRPr lang="en-US"/>
          </a:p>
        </p:txBody>
      </p:sp>
      <p:grpSp>
        <p:nvGrpSpPr>
          <p:cNvPr id="24639" name="Group 111"/>
          <p:cNvGrpSpPr>
            <a:grpSpLocks/>
          </p:cNvGrpSpPr>
          <p:nvPr/>
        </p:nvGrpSpPr>
        <p:grpSpPr bwMode="auto">
          <a:xfrm>
            <a:off x="5677599" y="4586939"/>
            <a:ext cx="939603" cy="642660"/>
            <a:chOff x="2631" y="2604"/>
            <a:chExt cx="655" cy="448"/>
          </a:xfrm>
        </p:grpSpPr>
        <p:grpSp>
          <p:nvGrpSpPr>
            <p:cNvPr id="24727" name="Group 107"/>
            <p:cNvGrpSpPr>
              <a:grpSpLocks/>
            </p:cNvGrpSpPr>
            <p:nvPr/>
          </p:nvGrpSpPr>
          <p:grpSpPr bwMode="auto">
            <a:xfrm>
              <a:off x="3062" y="2604"/>
              <a:ext cx="224" cy="224"/>
              <a:chOff x="3062" y="2604"/>
              <a:chExt cx="224" cy="224"/>
            </a:xfrm>
          </p:grpSpPr>
          <p:sp>
            <p:nvSpPr>
              <p:cNvPr id="24731" name="Freeform 105"/>
              <p:cNvSpPr>
                <a:spLocks/>
              </p:cNvSpPr>
              <p:nvPr/>
            </p:nvSpPr>
            <p:spPr bwMode="auto">
              <a:xfrm>
                <a:off x="306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2" name="Freeform 106"/>
              <p:cNvSpPr>
                <a:spLocks/>
              </p:cNvSpPr>
              <p:nvPr/>
            </p:nvSpPr>
            <p:spPr bwMode="auto">
              <a:xfrm>
                <a:off x="306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28" name="Line 108"/>
            <p:cNvSpPr>
              <a:spLocks noChangeShapeType="1"/>
            </p:cNvSpPr>
            <p:nvPr/>
          </p:nvSpPr>
          <p:spPr bwMode="auto">
            <a:xfrm>
              <a:off x="2964" y="269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9" name="Rectangle 109"/>
            <p:cNvSpPr>
              <a:spLocks noChangeArrowheads="1"/>
            </p:cNvSpPr>
            <p:nvPr/>
          </p:nvSpPr>
          <p:spPr bwMode="auto">
            <a:xfrm>
              <a:off x="2631" y="2643"/>
              <a:ext cx="317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>
                  <a:solidFill>
                    <a:srgbClr val="000000"/>
                  </a:solidFill>
                </a:rPr>
                <a:t>DrREG</a:t>
              </a:r>
              <a:endParaRPr lang="en-US" dirty="0"/>
            </a:p>
          </p:txBody>
        </p:sp>
        <p:sp>
          <p:nvSpPr>
            <p:cNvPr id="24730" name="Line 110"/>
            <p:cNvSpPr>
              <a:spLocks noChangeShapeType="1"/>
            </p:cNvSpPr>
            <p:nvPr/>
          </p:nvSpPr>
          <p:spPr bwMode="auto">
            <a:xfrm>
              <a:off x="3174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40" name="Line 112"/>
          <p:cNvSpPr>
            <a:spLocks noChangeShapeType="1"/>
          </p:cNvSpPr>
          <p:nvPr/>
        </p:nvSpPr>
        <p:spPr bwMode="auto">
          <a:xfrm flipV="1">
            <a:off x="6456538" y="4073385"/>
            <a:ext cx="1435" cy="513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1" name="Rectangle 113"/>
          <p:cNvSpPr>
            <a:spLocks noChangeArrowheads="1"/>
          </p:cNvSpPr>
          <p:nvPr/>
        </p:nvSpPr>
        <p:spPr bwMode="auto">
          <a:xfrm>
            <a:off x="6366163" y="2706904"/>
            <a:ext cx="2132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Din</a:t>
            </a:r>
            <a:endParaRPr lang="en-US" dirty="0"/>
          </a:p>
        </p:txBody>
      </p:sp>
      <p:sp>
        <p:nvSpPr>
          <p:cNvPr id="24642" name="Rectangle 114"/>
          <p:cNvSpPr>
            <a:spLocks noChangeArrowheads="1"/>
          </p:cNvSpPr>
          <p:nvPr/>
        </p:nvSpPr>
        <p:spPr bwMode="auto">
          <a:xfrm>
            <a:off x="6324563" y="3872553"/>
            <a:ext cx="2981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Dout</a:t>
            </a:r>
            <a:endParaRPr lang="en-US"/>
          </a:p>
        </p:txBody>
      </p:sp>
      <p:sp>
        <p:nvSpPr>
          <p:cNvPr id="24645" name="Rectangle 117"/>
          <p:cNvSpPr>
            <a:spLocks noChangeArrowheads="1"/>
          </p:cNvSpPr>
          <p:nvPr/>
        </p:nvSpPr>
        <p:spPr bwMode="auto">
          <a:xfrm>
            <a:off x="5785185" y="322559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24646" name="Rectangle 118"/>
          <p:cNvSpPr>
            <a:spLocks noChangeArrowheads="1"/>
          </p:cNvSpPr>
          <p:nvPr/>
        </p:nvSpPr>
        <p:spPr bwMode="auto">
          <a:xfrm>
            <a:off x="5337619" y="3486671"/>
            <a:ext cx="36067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regno</a:t>
            </a:r>
            <a:endParaRPr lang="en-US" dirty="0"/>
          </a:p>
        </p:txBody>
      </p:sp>
      <p:grpSp>
        <p:nvGrpSpPr>
          <p:cNvPr id="24649" name="Group 127"/>
          <p:cNvGrpSpPr>
            <a:grpSpLocks/>
          </p:cNvGrpSpPr>
          <p:nvPr/>
        </p:nvGrpSpPr>
        <p:grpSpPr bwMode="auto">
          <a:xfrm>
            <a:off x="8549487" y="2146838"/>
            <a:ext cx="1047192" cy="338544"/>
            <a:chOff x="4633" y="903"/>
            <a:chExt cx="730" cy="236"/>
          </a:xfrm>
        </p:grpSpPr>
        <p:grpSp>
          <p:nvGrpSpPr>
            <p:cNvPr id="24721" name="Group 123"/>
            <p:cNvGrpSpPr>
              <a:grpSpLocks/>
            </p:cNvGrpSpPr>
            <p:nvPr/>
          </p:nvGrpSpPr>
          <p:grpSpPr bwMode="auto">
            <a:xfrm>
              <a:off x="5004" y="903"/>
              <a:ext cx="359" cy="224"/>
              <a:chOff x="5004" y="903"/>
              <a:chExt cx="359" cy="224"/>
            </a:xfrm>
          </p:grpSpPr>
          <p:sp>
            <p:nvSpPr>
              <p:cNvPr id="24725" name="Rectangle 121"/>
              <p:cNvSpPr>
                <a:spLocks noChangeArrowheads="1"/>
              </p:cNvSpPr>
              <p:nvPr/>
            </p:nvSpPr>
            <p:spPr bwMode="auto">
              <a:xfrm>
                <a:off x="5004" y="903"/>
                <a:ext cx="359" cy="2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6" name="Rectangle 122"/>
              <p:cNvSpPr>
                <a:spLocks noChangeArrowheads="1"/>
              </p:cNvSpPr>
              <p:nvPr/>
            </p:nvSpPr>
            <p:spPr bwMode="auto">
              <a:xfrm>
                <a:off x="5004" y="903"/>
                <a:ext cx="359" cy="224"/>
              </a:xfrm>
              <a:prstGeom prst="rect">
                <a:avLst/>
              </a:pr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22" name="Rectangle 124"/>
            <p:cNvSpPr>
              <a:spLocks noChangeArrowheads="1"/>
            </p:cNvSpPr>
            <p:nvPr/>
          </p:nvSpPr>
          <p:spPr bwMode="auto">
            <a:xfrm>
              <a:off x="5109" y="935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IR</a:t>
              </a:r>
              <a:endParaRPr lang="en-US"/>
            </a:p>
          </p:txBody>
        </p:sp>
        <p:sp>
          <p:nvSpPr>
            <p:cNvPr id="24723" name="Line 125"/>
            <p:cNvSpPr>
              <a:spLocks noChangeShapeType="1"/>
            </p:cNvSpPr>
            <p:nvPr/>
          </p:nvSpPr>
          <p:spPr bwMode="auto">
            <a:xfrm>
              <a:off x="4870" y="992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4" name="Rectangle 126"/>
            <p:cNvSpPr>
              <a:spLocks noChangeArrowheads="1"/>
            </p:cNvSpPr>
            <p:nvPr/>
          </p:nvSpPr>
          <p:spPr bwMode="auto">
            <a:xfrm>
              <a:off x="4633" y="942"/>
              <a:ext cx="20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LdIR</a:t>
              </a:r>
              <a:endParaRPr lang="en-US"/>
            </a:p>
          </p:txBody>
        </p:sp>
      </p:grpSp>
      <p:sp>
        <p:nvSpPr>
          <p:cNvPr id="24650" name="Line 128"/>
          <p:cNvSpPr>
            <a:spLocks noChangeShapeType="1"/>
          </p:cNvSpPr>
          <p:nvPr/>
        </p:nvSpPr>
        <p:spPr bwMode="auto">
          <a:xfrm flipV="1">
            <a:off x="9301169" y="1825508"/>
            <a:ext cx="1434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135"/>
          <p:cNvGrpSpPr>
            <a:grpSpLocks/>
          </p:cNvGrpSpPr>
          <p:nvPr/>
        </p:nvGrpSpPr>
        <p:grpSpPr bwMode="auto">
          <a:xfrm>
            <a:off x="2883173" y="6064478"/>
            <a:ext cx="1024240" cy="319895"/>
            <a:chOff x="683" y="3634"/>
            <a:chExt cx="714" cy="223"/>
          </a:xfrm>
        </p:grpSpPr>
        <p:grpSp>
          <p:nvGrpSpPr>
            <p:cNvPr id="24715" name="Group 131"/>
            <p:cNvGrpSpPr>
              <a:grpSpLocks/>
            </p:cNvGrpSpPr>
            <p:nvPr/>
          </p:nvGrpSpPr>
          <p:grpSpPr bwMode="auto">
            <a:xfrm>
              <a:off x="1039" y="3634"/>
              <a:ext cx="358" cy="223"/>
              <a:chOff x="1039" y="3634"/>
              <a:chExt cx="358" cy="223"/>
            </a:xfrm>
          </p:grpSpPr>
          <p:sp>
            <p:nvSpPr>
              <p:cNvPr id="24719" name="Rectangle 129"/>
              <p:cNvSpPr>
                <a:spLocks noChangeArrowheads="1"/>
              </p:cNvSpPr>
              <p:nvPr/>
            </p:nvSpPr>
            <p:spPr bwMode="auto">
              <a:xfrm>
                <a:off x="1039" y="3634"/>
                <a:ext cx="358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0" name="Rectangle 130"/>
              <p:cNvSpPr>
                <a:spLocks noChangeArrowheads="1"/>
              </p:cNvSpPr>
              <p:nvPr/>
            </p:nvSpPr>
            <p:spPr bwMode="auto">
              <a:xfrm>
                <a:off x="1039" y="3634"/>
                <a:ext cx="358" cy="223"/>
              </a:xfrm>
              <a:prstGeom prst="rect">
                <a:avLst/>
              </a:pr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16" name="Rectangle 132"/>
            <p:cNvSpPr>
              <a:spLocks noChangeArrowheads="1"/>
            </p:cNvSpPr>
            <p:nvPr/>
          </p:nvSpPr>
          <p:spPr bwMode="auto">
            <a:xfrm>
              <a:off x="1173" y="3648"/>
              <a:ext cx="1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0000"/>
                  </a:solidFill>
                </a:rPr>
                <a:t>Z</a:t>
              </a:r>
              <a:endParaRPr lang="en-US" dirty="0"/>
            </a:p>
          </p:txBody>
        </p:sp>
        <p:sp>
          <p:nvSpPr>
            <p:cNvPr id="24717" name="Line 133"/>
            <p:cNvSpPr>
              <a:spLocks noChangeShapeType="1"/>
            </p:cNvSpPr>
            <p:nvPr/>
          </p:nvSpPr>
          <p:spPr bwMode="auto">
            <a:xfrm>
              <a:off x="905" y="372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8" name="Rectangle 134"/>
            <p:cNvSpPr>
              <a:spLocks noChangeArrowheads="1"/>
            </p:cNvSpPr>
            <p:nvPr/>
          </p:nvSpPr>
          <p:spPr bwMode="auto">
            <a:xfrm>
              <a:off x="683" y="3675"/>
              <a:ext cx="170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LdZ</a:t>
              </a:r>
              <a:endParaRPr lang="en-US"/>
            </a:p>
          </p:txBody>
        </p:sp>
      </p:grpSp>
      <p:grpSp>
        <p:nvGrpSpPr>
          <p:cNvPr id="22" name="Group 138"/>
          <p:cNvGrpSpPr>
            <a:grpSpLocks/>
          </p:cNvGrpSpPr>
          <p:nvPr/>
        </p:nvGrpSpPr>
        <p:grpSpPr bwMode="auto">
          <a:xfrm>
            <a:off x="3393858" y="5486378"/>
            <a:ext cx="513554" cy="321331"/>
            <a:chOff x="1039" y="3231"/>
            <a:chExt cx="358" cy="224"/>
          </a:xfrm>
        </p:grpSpPr>
        <p:sp>
          <p:nvSpPr>
            <p:cNvPr id="24713" name="Rectangle 136"/>
            <p:cNvSpPr>
              <a:spLocks noChangeArrowheads="1"/>
            </p:cNvSpPr>
            <p:nvPr/>
          </p:nvSpPr>
          <p:spPr bwMode="auto">
            <a:xfrm>
              <a:off x="1039" y="3231"/>
              <a:ext cx="35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4" name="Rectangle 137"/>
            <p:cNvSpPr>
              <a:spLocks noChangeArrowheads="1"/>
            </p:cNvSpPr>
            <p:nvPr/>
          </p:nvSpPr>
          <p:spPr bwMode="auto">
            <a:xfrm>
              <a:off x="1039" y="3231"/>
              <a:ext cx="358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36" name="Rectangle 139"/>
          <p:cNvSpPr>
            <a:spLocks noChangeArrowheads="1"/>
          </p:cNvSpPr>
          <p:nvPr/>
        </p:nvSpPr>
        <p:spPr bwMode="auto">
          <a:xfrm>
            <a:off x="3468454" y="5486101"/>
            <a:ext cx="42800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 dirty="0">
                <a:solidFill>
                  <a:srgbClr val="000000"/>
                </a:solidFill>
              </a:rPr>
              <a:t>=0?</a:t>
            </a:r>
            <a:endParaRPr lang="en-US" dirty="0"/>
          </a:p>
        </p:txBody>
      </p:sp>
      <p:sp>
        <p:nvSpPr>
          <p:cNvPr id="24654" name="Line 140"/>
          <p:cNvSpPr>
            <a:spLocks noChangeShapeType="1"/>
          </p:cNvSpPr>
          <p:nvPr/>
        </p:nvSpPr>
        <p:spPr bwMode="auto">
          <a:xfrm flipV="1">
            <a:off x="3650637" y="5229599"/>
            <a:ext cx="1435" cy="25677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8" name="Line 141"/>
          <p:cNvSpPr>
            <a:spLocks noChangeShapeType="1"/>
          </p:cNvSpPr>
          <p:nvPr/>
        </p:nvSpPr>
        <p:spPr bwMode="auto">
          <a:xfrm>
            <a:off x="3650637" y="5807707"/>
            <a:ext cx="1435" cy="25677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9" name="Line 142"/>
          <p:cNvSpPr>
            <a:spLocks noChangeShapeType="1"/>
          </p:cNvSpPr>
          <p:nvPr/>
        </p:nvSpPr>
        <p:spPr bwMode="auto">
          <a:xfrm>
            <a:off x="3650637" y="6384379"/>
            <a:ext cx="1435" cy="2582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0" name="Freeform 143"/>
          <p:cNvSpPr>
            <a:spLocks noEditPoints="1"/>
          </p:cNvSpPr>
          <p:nvPr/>
        </p:nvSpPr>
        <p:spPr bwMode="auto">
          <a:xfrm>
            <a:off x="3650637" y="6609598"/>
            <a:ext cx="850664" cy="64553"/>
          </a:xfrm>
          <a:custGeom>
            <a:avLst/>
            <a:gdLst>
              <a:gd name="T0" fmla="*/ 0 w 1656"/>
              <a:gd name="T1" fmla="*/ 2147483647 h 45"/>
              <a:gd name="T2" fmla="*/ 2147483647 w 1656"/>
              <a:gd name="T3" fmla="*/ 2147483647 h 45"/>
              <a:gd name="T4" fmla="*/ 2147483647 w 1656"/>
              <a:gd name="T5" fmla="*/ 2147483647 h 45"/>
              <a:gd name="T6" fmla="*/ 0 w 1656"/>
              <a:gd name="T7" fmla="*/ 2147483647 h 45"/>
              <a:gd name="T8" fmla="*/ 0 w 1656"/>
              <a:gd name="T9" fmla="*/ 2147483647 h 45"/>
              <a:gd name="T10" fmla="*/ 2147483647 w 1656"/>
              <a:gd name="T11" fmla="*/ 0 h 45"/>
              <a:gd name="T12" fmla="*/ 2147483647 w 1656"/>
              <a:gd name="T13" fmla="*/ 2147483647 h 45"/>
              <a:gd name="T14" fmla="*/ 2147483647 w 1656"/>
              <a:gd name="T15" fmla="*/ 2147483647 h 45"/>
              <a:gd name="T16" fmla="*/ 2147483647 w 1656"/>
              <a:gd name="T17" fmla="*/ 0 h 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56"/>
              <a:gd name="T28" fmla="*/ 0 h 45"/>
              <a:gd name="T29" fmla="*/ 1656 w 1656"/>
              <a:gd name="T30" fmla="*/ 45 h 4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56" h="45">
                <a:moveTo>
                  <a:pt x="0" y="19"/>
                </a:moveTo>
                <a:lnTo>
                  <a:pt x="1619" y="19"/>
                </a:lnTo>
                <a:lnTo>
                  <a:pt x="1619" y="26"/>
                </a:lnTo>
                <a:lnTo>
                  <a:pt x="0" y="26"/>
                </a:lnTo>
                <a:lnTo>
                  <a:pt x="0" y="19"/>
                </a:lnTo>
                <a:close/>
                <a:moveTo>
                  <a:pt x="1612" y="0"/>
                </a:moveTo>
                <a:lnTo>
                  <a:pt x="1656" y="23"/>
                </a:lnTo>
                <a:lnTo>
                  <a:pt x="1612" y="45"/>
                </a:lnTo>
                <a:lnTo>
                  <a:pt x="1612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1" name="Line 154"/>
          <p:cNvSpPr>
            <a:spLocks noChangeShapeType="1"/>
          </p:cNvSpPr>
          <p:nvPr/>
        </p:nvSpPr>
        <p:spPr bwMode="auto">
          <a:xfrm flipV="1">
            <a:off x="7889612" y="2595839"/>
            <a:ext cx="192224" cy="6455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2" name="Rectangle 155"/>
          <p:cNvSpPr>
            <a:spLocks noChangeArrowheads="1"/>
          </p:cNvSpPr>
          <p:nvPr/>
        </p:nvSpPr>
        <p:spPr bwMode="auto">
          <a:xfrm>
            <a:off x="7650049" y="2582930"/>
            <a:ext cx="1859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32</a:t>
            </a:r>
            <a:endParaRPr lang="en-US"/>
          </a:p>
        </p:txBody>
      </p:sp>
      <p:grpSp>
        <p:nvGrpSpPr>
          <p:cNvPr id="24670" name="Group 162"/>
          <p:cNvGrpSpPr>
            <a:grpSpLocks/>
          </p:cNvGrpSpPr>
          <p:nvPr/>
        </p:nvGrpSpPr>
        <p:grpSpPr bwMode="auto">
          <a:xfrm>
            <a:off x="8611171" y="4586938"/>
            <a:ext cx="918087" cy="642660"/>
            <a:chOff x="4676" y="2604"/>
            <a:chExt cx="640" cy="448"/>
          </a:xfrm>
        </p:grpSpPr>
        <p:grpSp>
          <p:nvGrpSpPr>
            <p:cNvPr id="24707" name="Group 158"/>
            <p:cNvGrpSpPr>
              <a:grpSpLocks/>
            </p:cNvGrpSpPr>
            <p:nvPr/>
          </p:nvGrpSpPr>
          <p:grpSpPr bwMode="auto">
            <a:xfrm>
              <a:off x="5092" y="2604"/>
              <a:ext cx="224" cy="224"/>
              <a:chOff x="5092" y="2604"/>
              <a:chExt cx="224" cy="224"/>
            </a:xfrm>
          </p:grpSpPr>
          <p:sp>
            <p:nvSpPr>
              <p:cNvPr id="24711" name="Freeform 156"/>
              <p:cNvSpPr>
                <a:spLocks/>
              </p:cNvSpPr>
              <p:nvPr/>
            </p:nvSpPr>
            <p:spPr bwMode="auto">
              <a:xfrm>
                <a:off x="509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2" name="Freeform 157"/>
              <p:cNvSpPr>
                <a:spLocks/>
              </p:cNvSpPr>
              <p:nvPr/>
            </p:nvSpPr>
            <p:spPr bwMode="auto">
              <a:xfrm>
                <a:off x="509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08" name="Line 159"/>
            <p:cNvSpPr>
              <a:spLocks noChangeShapeType="1"/>
            </p:cNvSpPr>
            <p:nvPr/>
          </p:nvSpPr>
          <p:spPr bwMode="auto">
            <a:xfrm>
              <a:off x="4994" y="269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9" name="Rectangle 160"/>
            <p:cNvSpPr>
              <a:spLocks noChangeArrowheads="1"/>
            </p:cNvSpPr>
            <p:nvPr/>
          </p:nvSpPr>
          <p:spPr bwMode="auto">
            <a:xfrm>
              <a:off x="4676" y="2643"/>
              <a:ext cx="30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DrOFF</a:t>
              </a:r>
              <a:endParaRPr lang="en-US"/>
            </a:p>
          </p:txBody>
        </p:sp>
        <p:sp>
          <p:nvSpPr>
            <p:cNvPr id="24710" name="Line 161"/>
            <p:cNvSpPr>
              <a:spLocks noChangeShapeType="1"/>
            </p:cNvSpPr>
            <p:nvPr/>
          </p:nvSpPr>
          <p:spPr bwMode="auto">
            <a:xfrm>
              <a:off x="5204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71" name="Group 165"/>
          <p:cNvGrpSpPr>
            <a:grpSpLocks/>
          </p:cNvGrpSpPr>
          <p:nvPr/>
        </p:nvGrpSpPr>
        <p:grpSpPr bwMode="auto">
          <a:xfrm>
            <a:off x="9051221" y="3944279"/>
            <a:ext cx="646963" cy="321331"/>
            <a:chOff x="5023" y="2156"/>
            <a:chExt cx="358" cy="224"/>
          </a:xfrm>
        </p:grpSpPr>
        <p:sp>
          <p:nvSpPr>
            <p:cNvPr id="24705" name="Rectangle 163"/>
            <p:cNvSpPr>
              <a:spLocks noChangeArrowheads="1"/>
            </p:cNvSpPr>
            <p:nvPr/>
          </p:nvSpPr>
          <p:spPr bwMode="auto">
            <a:xfrm>
              <a:off x="5023" y="2156"/>
              <a:ext cx="35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6" name="Rectangle 164"/>
            <p:cNvSpPr>
              <a:spLocks noChangeArrowheads="1"/>
            </p:cNvSpPr>
            <p:nvPr/>
          </p:nvSpPr>
          <p:spPr bwMode="auto">
            <a:xfrm>
              <a:off x="5023" y="2156"/>
              <a:ext cx="358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72" name="Rectangle 166"/>
          <p:cNvSpPr>
            <a:spLocks noChangeArrowheads="1"/>
          </p:cNvSpPr>
          <p:nvPr/>
        </p:nvSpPr>
        <p:spPr bwMode="auto">
          <a:xfrm>
            <a:off x="9197678" y="3915382"/>
            <a:ext cx="3061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sign</a:t>
            </a:r>
            <a:endParaRPr lang="en-US" dirty="0"/>
          </a:p>
        </p:txBody>
      </p:sp>
      <p:sp>
        <p:nvSpPr>
          <p:cNvPr id="24673" name="Rectangle 167"/>
          <p:cNvSpPr>
            <a:spLocks noChangeArrowheads="1"/>
          </p:cNvSpPr>
          <p:nvPr/>
        </p:nvSpPr>
        <p:spPr bwMode="auto">
          <a:xfrm>
            <a:off x="9110172" y="4058833"/>
            <a:ext cx="50174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extend</a:t>
            </a:r>
            <a:endParaRPr lang="en-US" dirty="0"/>
          </a:p>
        </p:txBody>
      </p:sp>
      <p:sp>
        <p:nvSpPr>
          <p:cNvPr id="24674" name="Line 168"/>
          <p:cNvSpPr>
            <a:spLocks noChangeShapeType="1"/>
          </p:cNvSpPr>
          <p:nvPr/>
        </p:nvSpPr>
        <p:spPr bwMode="auto">
          <a:xfrm flipV="1">
            <a:off x="9368592" y="4265609"/>
            <a:ext cx="1435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5" name="Line 169"/>
          <p:cNvSpPr>
            <a:spLocks noChangeShapeType="1"/>
          </p:cNvSpPr>
          <p:nvPr/>
        </p:nvSpPr>
        <p:spPr bwMode="auto">
          <a:xfrm flipV="1">
            <a:off x="9365723" y="3622949"/>
            <a:ext cx="1435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6" name="Line 170"/>
          <p:cNvSpPr>
            <a:spLocks noChangeShapeType="1"/>
          </p:cNvSpPr>
          <p:nvPr/>
        </p:nvSpPr>
        <p:spPr bwMode="auto">
          <a:xfrm flipV="1">
            <a:off x="9301169" y="2468169"/>
            <a:ext cx="1434" cy="31989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7" name="Rectangle 171"/>
          <p:cNvSpPr>
            <a:spLocks noChangeArrowheads="1"/>
          </p:cNvSpPr>
          <p:nvPr/>
        </p:nvSpPr>
        <p:spPr bwMode="auto">
          <a:xfrm>
            <a:off x="9063042" y="2839706"/>
            <a:ext cx="63158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IR[31..0]</a:t>
            </a:r>
            <a:endParaRPr lang="en-US" dirty="0"/>
          </a:p>
        </p:txBody>
      </p:sp>
      <p:sp>
        <p:nvSpPr>
          <p:cNvPr id="24678" name="Line 172"/>
          <p:cNvSpPr>
            <a:spLocks noChangeShapeType="1"/>
          </p:cNvSpPr>
          <p:nvPr/>
        </p:nvSpPr>
        <p:spPr bwMode="auto">
          <a:xfrm flipV="1">
            <a:off x="9238051" y="3752054"/>
            <a:ext cx="192224" cy="6455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9" name="Rectangle 173"/>
          <p:cNvSpPr>
            <a:spLocks noChangeArrowheads="1"/>
          </p:cNvSpPr>
          <p:nvPr/>
        </p:nvSpPr>
        <p:spPr bwMode="auto">
          <a:xfrm>
            <a:off x="8995619" y="3739145"/>
            <a:ext cx="1859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20</a:t>
            </a:r>
            <a:endParaRPr lang="en-US"/>
          </a:p>
        </p:txBody>
      </p:sp>
      <p:sp>
        <p:nvSpPr>
          <p:cNvPr id="24680" name="Rectangle 174"/>
          <p:cNvSpPr>
            <a:spLocks noChangeArrowheads="1"/>
          </p:cNvSpPr>
          <p:nvPr/>
        </p:nvSpPr>
        <p:spPr bwMode="auto">
          <a:xfrm>
            <a:off x="9124726" y="3414945"/>
            <a:ext cx="63158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IR[19..0]</a:t>
            </a:r>
            <a:endParaRPr lang="en-US"/>
          </a:p>
        </p:txBody>
      </p:sp>
      <p:sp>
        <p:nvSpPr>
          <p:cNvPr id="19581" name="Line 192"/>
          <p:cNvSpPr>
            <a:spLocks noChangeShapeType="1"/>
          </p:cNvSpPr>
          <p:nvPr/>
        </p:nvSpPr>
        <p:spPr bwMode="auto">
          <a:xfrm flipV="1">
            <a:off x="3586083" y="5870825"/>
            <a:ext cx="193658" cy="6455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2" name="Line 193"/>
          <p:cNvSpPr>
            <a:spLocks noChangeShapeType="1"/>
          </p:cNvSpPr>
          <p:nvPr/>
        </p:nvSpPr>
        <p:spPr bwMode="auto">
          <a:xfrm flipV="1">
            <a:off x="3586083" y="6448933"/>
            <a:ext cx="193658" cy="6455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3" name="Rectangle 194"/>
          <p:cNvSpPr>
            <a:spLocks noChangeArrowheads="1"/>
          </p:cNvSpPr>
          <p:nvPr/>
        </p:nvSpPr>
        <p:spPr bwMode="auto">
          <a:xfrm>
            <a:off x="3452673" y="5856481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9584" name="Rectangle 195"/>
          <p:cNvSpPr>
            <a:spLocks noChangeArrowheads="1"/>
          </p:cNvSpPr>
          <p:nvPr/>
        </p:nvSpPr>
        <p:spPr bwMode="auto">
          <a:xfrm>
            <a:off x="3472756" y="6436022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ifetch1</a:t>
            </a:r>
          </a:p>
        </p:txBody>
      </p:sp>
      <p:sp>
        <p:nvSpPr>
          <p:cNvPr id="202" name="Rectangle 187"/>
          <p:cNvSpPr>
            <a:spLocks noChangeArrowheads="1"/>
          </p:cNvSpPr>
          <p:nvPr/>
        </p:nvSpPr>
        <p:spPr bwMode="auto">
          <a:xfrm>
            <a:off x="4840370" y="6228043"/>
            <a:ext cx="5334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IR[3..0]</a:t>
            </a:r>
            <a:endParaRPr lang="en-US" dirty="0"/>
          </a:p>
        </p:txBody>
      </p:sp>
      <p:sp>
        <p:nvSpPr>
          <p:cNvPr id="203" name="Rectangle 188"/>
          <p:cNvSpPr>
            <a:spLocks noChangeArrowheads="1"/>
          </p:cNvSpPr>
          <p:nvPr/>
        </p:nvSpPr>
        <p:spPr bwMode="auto">
          <a:xfrm>
            <a:off x="4656220" y="5924410"/>
            <a:ext cx="717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IR[23..20]</a:t>
            </a:r>
            <a:endParaRPr lang="en-US" dirty="0"/>
          </a:p>
        </p:txBody>
      </p:sp>
      <p:sp>
        <p:nvSpPr>
          <p:cNvPr id="204" name="Rectangle 189"/>
          <p:cNvSpPr>
            <a:spLocks noChangeArrowheads="1"/>
          </p:cNvSpPr>
          <p:nvPr/>
        </p:nvSpPr>
        <p:spPr bwMode="auto">
          <a:xfrm>
            <a:off x="4656220" y="5565087"/>
            <a:ext cx="717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IR[27..24]</a:t>
            </a:r>
            <a:endParaRPr lang="en-US" dirty="0"/>
          </a:p>
        </p:txBody>
      </p:sp>
      <p:sp>
        <p:nvSpPr>
          <p:cNvPr id="206" name="Freeform 191"/>
          <p:cNvSpPr>
            <a:spLocks noEditPoints="1"/>
          </p:cNvSpPr>
          <p:nvPr/>
        </p:nvSpPr>
        <p:spPr bwMode="auto">
          <a:xfrm>
            <a:off x="5518234" y="6275669"/>
            <a:ext cx="496887" cy="79375"/>
          </a:xfrm>
          <a:custGeom>
            <a:avLst/>
            <a:gdLst>
              <a:gd name="T0" fmla="*/ 0 w 313"/>
              <a:gd name="T1" fmla="*/ 2147483647 h 50"/>
              <a:gd name="T2" fmla="*/ 2147483647 w 313"/>
              <a:gd name="T3" fmla="*/ 2147483647 h 50"/>
              <a:gd name="T4" fmla="*/ 2147483647 w 313"/>
              <a:gd name="T5" fmla="*/ 2147483647 h 50"/>
              <a:gd name="T6" fmla="*/ 0 w 313"/>
              <a:gd name="T7" fmla="*/ 2147483647 h 50"/>
              <a:gd name="T8" fmla="*/ 0 w 313"/>
              <a:gd name="T9" fmla="*/ 2147483647 h 50"/>
              <a:gd name="T10" fmla="*/ 2147483647 w 313"/>
              <a:gd name="T11" fmla="*/ 0 h 50"/>
              <a:gd name="T12" fmla="*/ 2147483647 w 313"/>
              <a:gd name="T13" fmla="*/ 2147483647 h 50"/>
              <a:gd name="T14" fmla="*/ 2147483647 w 313"/>
              <a:gd name="T15" fmla="*/ 2147483647 h 50"/>
              <a:gd name="T16" fmla="*/ 2147483647 w 313"/>
              <a:gd name="T17" fmla="*/ 0 h 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50"/>
              <a:gd name="T29" fmla="*/ 313 w 313"/>
              <a:gd name="T30" fmla="*/ 50 h 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50">
                <a:moveTo>
                  <a:pt x="0" y="17"/>
                </a:moveTo>
                <a:lnTo>
                  <a:pt x="271" y="17"/>
                </a:lnTo>
                <a:lnTo>
                  <a:pt x="271" y="34"/>
                </a:lnTo>
                <a:lnTo>
                  <a:pt x="0" y="34"/>
                </a:lnTo>
                <a:lnTo>
                  <a:pt x="0" y="17"/>
                </a:lnTo>
                <a:close/>
                <a:moveTo>
                  <a:pt x="263" y="0"/>
                </a:moveTo>
                <a:lnTo>
                  <a:pt x="313" y="25"/>
                </a:lnTo>
                <a:lnTo>
                  <a:pt x="263" y="50"/>
                </a:lnTo>
                <a:lnTo>
                  <a:pt x="26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" name="Freeform 192"/>
          <p:cNvSpPr>
            <a:spLocks noEditPoints="1"/>
          </p:cNvSpPr>
          <p:nvPr/>
        </p:nvSpPr>
        <p:spPr bwMode="auto">
          <a:xfrm>
            <a:off x="5518234" y="5970447"/>
            <a:ext cx="496887" cy="79375"/>
          </a:xfrm>
          <a:custGeom>
            <a:avLst/>
            <a:gdLst>
              <a:gd name="T0" fmla="*/ 0 w 313"/>
              <a:gd name="T1" fmla="*/ 2147483647 h 50"/>
              <a:gd name="T2" fmla="*/ 2147483647 w 313"/>
              <a:gd name="T3" fmla="*/ 2147483647 h 50"/>
              <a:gd name="T4" fmla="*/ 2147483647 w 313"/>
              <a:gd name="T5" fmla="*/ 2147483647 h 50"/>
              <a:gd name="T6" fmla="*/ 0 w 313"/>
              <a:gd name="T7" fmla="*/ 2147483647 h 50"/>
              <a:gd name="T8" fmla="*/ 0 w 313"/>
              <a:gd name="T9" fmla="*/ 2147483647 h 50"/>
              <a:gd name="T10" fmla="*/ 2147483647 w 313"/>
              <a:gd name="T11" fmla="*/ 0 h 50"/>
              <a:gd name="T12" fmla="*/ 2147483647 w 313"/>
              <a:gd name="T13" fmla="*/ 2147483647 h 50"/>
              <a:gd name="T14" fmla="*/ 2147483647 w 313"/>
              <a:gd name="T15" fmla="*/ 2147483647 h 50"/>
              <a:gd name="T16" fmla="*/ 2147483647 w 313"/>
              <a:gd name="T17" fmla="*/ 0 h 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50"/>
              <a:gd name="T29" fmla="*/ 313 w 313"/>
              <a:gd name="T30" fmla="*/ 50 h 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50">
                <a:moveTo>
                  <a:pt x="0" y="17"/>
                </a:moveTo>
                <a:lnTo>
                  <a:pt x="271" y="17"/>
                </a:lnTo>
                <a:lnTo>
                  <a:pt x="271" y="33"/>
                </a:lnTo>
                <a:lnTo>
                  <a:pt x="0" y="33"/>
                </a:lnTo>
                <a:lnTo>
                  <a:pt x="0" y="17"/>
                </a:lnTo>
                <a:close/>
                <a:moveTo>
                  <a:pt x="263" y="0"/>
                </a:moveTo>
                <a:lnTo>
                  <a:pt x="313" y="25"/>
                </a:lnTo>
                <a:lnTo>
                  <a:pt x="263" y="50"/>
                </a:lnTo>
                <a:lnTo>
                  <a:pt x="26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" name="Freeform 193"/>
          <p:cNvSpPr>
            <a:spLocks noEditPoints="1"/>
          </p:cNvSpPr>
          <p:nvPr/>
        </p:nvSpPr>
        <p:spPr bwMode="auto">
          <a:xfrm>
            <a:off x="5518234" y="5612711"/>
            <a:ext cx="496887" cy="80962"/>
          </a:xfrm>
          <a:custGeom>
            <a:avLst/>
            <a:gdLst>
              <a:gd name="T0" fmla="*/ 0 w 313"/>
              <a:gd name="T1" fmla="*/ 2147483647 h 51"/>
              <a:gd name="T2" fmla="*/ 2147483647 w 313"/>
              <a:gd name="T3" fmla="*/ 2147483647 h 51"/>
              <a:gd name="T4" fmla="*/ 2147483647 w 313"/>
              <a:gd name="T5" fmla="*/ 2147483647 h 51"/>
              <a:gd name="T6" fmla="*/ 0 w 313"/>
              <a:gd name="T7" fmla="*/ 2147483647 h 51"/>
              <a:gd name="T8" fmla="*/ 0 w 313"/>
              <a:gd name="T9" fmla="*/ 2147483647 h 51"/>
              <a:gd name="T10" fmla="*/ 2147483647 w 313"/>
              <a:gd name="T11" fmla="*/ 0 h 51"/>
              <a:gd name="T12" fmla="*/ 2147483647 w 313"/>
              <a:gd name="T13" fmla="*/ 2147483647 h 51"/>
              <a:gd name="T14" fmla="*/ 2147483647 w 313"/>
              <a:gd name="T15" fmla="*/ 2147483647 h 51"/>
              <a:gd name="T16" fmla="*/ 2147483647 w 313"/>
              <a:gd name="T17" fmla="*/ 0 h 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51"/>
              <a:gd name="T29" fmla="*/ 313 w 313"/>
              <a:gd name="T30" fmla="*/ 51 h 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51">
                <a:moveTo>
                  <a:pt x="0" y="17"/>
                </a:moveTo>
                <a:lnTo>
                  <a:pt x="271" y="17"/>
                </a:lnTo>
                <a:lnTo>
                  <a:pt x="271" y="34"/>
                </a:lnTo>
                <a:lnTo>
                  <a:pt x="0" y="34"/>
                </a:lnTo>
                <a:lnTo>
                  <a:pt x="0" y="17"/>
                </a:lnTo>
                <a:close/>
                <a:moveTo>
                  <a:pt x="263" y="0"/>
                </a:moveTo>
                <a:lnTo>
                  <a:pt x="313" y="26"/>
                </a:lnTo>
                <a:lnTo>
                  <a:pt x="263" y="51"/>
                </a:lnTo>
                <a:lnTo>
                  <a:pt x="26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" name="Text Box 212"/>
          <p:cNvSpPr txBox="1">
            <a:spLocks noChangeArrowheads="1"/>
          </p:cNvSpPr>
          <p:nvPr/>
        </p:nvSpPr>
        <p:spPr bwMode="auto">
          <a:xfrm>
            <a:off x="6003213" y="5497635"/>
            <a:ext cx="394443" cy="30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sz="1400" dirty="0"/>
              <a:t>R</a:t>
            </a:r>
            <a:r>
              <a:rPr lang="en-US" sz="1400" baseline="-25000" dirty="0"/>
              <a:t>X</a:t>
            </a:r>
          </a:p>
        </p:txBody>
      </p:sp>
      <p:sp>
        <p:nvSpPr>
          <p:cNvPr id="218" name="Text Box 213"/>
          <p:cNvSpPr txBox="1">
            <a:spLocks noChangeArrowheads="1"/>
          </p:cNvSpPr>
          <p:nvPr/>
        </p:nvSpPr>
        <p:spPr bwMode="auto">
          <a:xfrm>
            <a:off x="6012834" y="5827483"/>
            <a:ext cx="391695" cy="30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sz="1400" dirty="0"/>
              <a:t>R</a:t>
            </a:r>
            <a:r>
              <a:rPr lang="en-US" sz="1400" baseline="-25000" dirty="0"/>
              <a:t>Y</a:t>
            </a:r>
          </a:p>
        </p:txBody>
      </p:sp>
      <p:sp>
        <p:nvSpPr>
          <p:cNvPr id="219" name="Text Box 214"/>
          <p:cNvSpPr txBox="1">
            <a:spLocks noChangeArrowheads="1"/>
          </p:cNvSpPr>
          <p:nvPr/>
        </p:nvSpPr>
        <p:spPr bwMode="auto">
          <a:xfrm>
            <a:off x="6003212" y="6157331"/>
            <a:ext cx="390320" cy="30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sz="1400" dirty="0"/>
              <a:t>R</a:t>
            </a:r>
            <a:r>
              <a:rPr lang="en-US" sz="1400" baseline="-25000" dirty="0"/>
              <a:t>Z</a:t>
            </a:r>
          </a:p>
        </p:txBody>
      </p:sp>
      <p:grpSp>
        <p:nvGrpSpPr>
          <p:cNvPr id="274" name="Group 273"/>
          <p:cNvGrpSpPr/>
          <p:nvPr/>
        </p:nvGrpSpPr>
        <p:grpSpPr>
          <a:xfrm>
            <a:off x="6426518" y="5222224"/>
            <a:ext cx="1936483" cy="1528835"/>
            <a:chOff x="4902517" y="5222223"/>
            <a:chExt cx="1936483" cy="1528835"/>
          </a:xfrm>
        </p:grpSpPr>
        <p:grpSp>
          <p:nvGrpSpPr>
            <p:cNvPr id="275" name="Group 201"/>
            <p:cNvGrpSpPr>
              <a:grpSpLocks/>
            </p:cNvGrpSpPr>
            <p:nvPr/>
          </p:nvGrpSpPr>
          <p:grpSpPr bwMode="auto">
            <a:xfrm>
              <a:off x="5362930" y="5365696"/>
              <a:ext cx="461787" cy="1385362"/>
              <a:chOff x="2832" y="3024"/>
              <a:chExt cx="336" cy="1008"/>
            </a:xfrm>
          </p:grpSpPr>
          <p:sp>
            <p:nvSpPr>
              <p:cNvPr id="301" name="Line 202"/>
              <p:cNvSpPr>
                <a:spLocks noChangeShapeType="1"/>
              </p:cNvSpPr>
              <p:nvPr/>
            </p:nvSpPr>
            <p:spPr bwMode="auto">
              <a:xfrm>
                <a:off x="2832" y="3024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203"/>
              <p:cNvSpPr>
                <a:spLocks noChangeShapeType="1"/>
              </p:cNvSpPr>
              <p:nvPr/>
            </p:nvSpPr>
            <p:spPr bwMode="auto">
              <a:xfrm>
                <a:off x="3168" y="3120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Line 204"/>
              <p:cNvSpPr>
                <a:spLocks noChangeShapeType="1"/>
              </p:cNvSpPr>
              <p:nvPr/>
            </p:nvSpPr>
            <p:spPr bwMode="auto">
              <a:xfrm>
                <a:off x="2832" y="3024"/>
                <a:ext cx="33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Line 205"/>
              <p:cNvSpPr>
                <a:spLocks noChangeShapeType="1"/>
              </p:cNvSpPr>
              <p:nvPr/>
            </p:nvSpPr>
            <p:spPr bwMode="auto">
              <a:xfrm flipV="1">
                <a:off x="2832" y="3936"/>
                <a:ext cx="33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" name="Line 206"/>
            <p:cNvSpPr>
              <a:spLocks noChangeShapeType="1"/>
            </p:cNvSpPr>
            <p:nvPr/>
          </p:nvSpPr>
          <p:spPr bwMode="auto">
            <a:xfrm flipH="1">
              <a:off x="4902517" y="5629575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207"/>
            <p:cNvSpPr>
              <a:spLocks noChangeShapeType="1"/>
            </p:cNvSpPr>
            <p:nvPr/>
          </p:nvSpPr>
          <p:spPr bwMode="auto">
            <a:xfrm flipH="1">
              <a:off x="4902517" y="5959423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208"/>
            <p:cNvSpPr>
              <a:spLocks noChangeShapeType="1"/>
            </p:cNvSpPr>
            <p:nvPr/>
          </p:nvSpPr>
          <p:spPr bwMode="auto">
            <a:xfrm flipH="1">
              <a:off x="4902517" y="6289271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Text Box 209"/>
            <p:cNvSpPr txBox="1">
              <a:spLocks noChangeArrowheads="1"/>
            </p:cNvSpPr>
            <p:nvPr/>
          </p:nvSpPr>
          <p:spPr bwMode="auto">
            <a:xfrm>
              <a:off x="5294904" y="5497635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/>
                <a:t>00</a:t>
              </a:r>
            </a:p>
          </p:txBody>
        </p:sp>
        <p:sp>
          <p:nvSpPr>
            <p:cNvPr id="280" name="Text Box 210"/>
            <p:cNvSpPr txBox="1">
              <a:spLocks noChangeArrowheads="1"/>
            </p:cNvSpPr>
            <p:nvPr/>
          </p:nvSpPr>
          <p:spPr bwMode="auto">
            <a:xfrm>
              <a:off x="5294904" y="5827483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 dirty="0"/>
                <a:t>01</a:t>
              </a:r>
            </a:p>
          </p:txBody>
        </p:sp>
        <p:sp>
          <p:nvSpPr>
            <p:cNvPr id="281" name="Text Box 211"/>
            <p:cNvSpPr txBox="1">
              <a:spLocks noChangeArrowheads="1"/>
            </p:cNvSpPr>
            <p:nvPr/>
          </p:nvSpPr>
          <p:spPr bwMode="auto">
            <a:xfrm>
              <a:off x="5294904" y="6157331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/>
                <a:t>10</a:t>
              </a:r>
            </a:p>
          </p:txBody>
        </p:sp>
        <p:sp>
          <p:nvSpPr>
            <p:cNvPr id="282" name="Line 215"/>
            <p:cNvSpPr>
              <a:spLocks noChangeShapeType="1"/>
            </p:cNvSpPr>
            <p:nvPr/>
          </p:nvSpPr>
          <p:spPr bwMode="auto">
            <a:xfrm flipH="1">
              <a:off x="5826092" y="6091362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Text Box 216"/>
            <p:cNvSpPr txBox="1">
              <a:spLocks noChangeArrowheads="1"/>
            </p:cNvSpPr>
            <p:nvPr/>
          </p:nvSpPr>
          <p:spPr bwMode="auto">
            <a:xfrm>
              <a:off x="6287879" y="5959423"/>
              <a:ext cx="551121" cy="263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100" dirty="0" err="1"/>
                <a:t>regno</a:t>
              </a:r>
              <a:endParaRPr lang="en-US" sz="1100" dirty="0"/>
            </a:p>
          </p:txBody>
        </p:sp>
        <p:grpSp>
          <p:nvGrpSpPr>
            <p:cNvPr id="284" name="Group 217"/>
            <p:cNvGrpSpPr>
              <a:grpSpLocks/>
            </p:cNvGrpSpPr>
            <p:nvPr/>
          </p:nvGrpSpPr>
          <p:grpSpPr bwMode="auto">
            <a:xfrm>
              <a:off x="4928636" y="5299726"/>
              <a:ext cx="284494" cy="395818"/>
              <a:chOff x="2659" y="2400"/>
              <a:chExt cx="207" cy="288"/>
            </a:xfrm>
          </p:grpSpPr>
          <p:sp>
            <p:nvSpPr>
              <p:cNvPr id="299" name="Line 218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Text Box 219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grpSp>
          <p:nvGrpSpPr>
            <p:cNvPr id="285" name="Group 220"/>
            <p:cNvGrpSpPr>
              <a:grpSpLocks/>
            </p:cNvGrpSpPr>
            <p:nvPr/>
          </p:nvGrpSpPr>
          <p:grpSpPr bwMode="auto">
            <a:xfrm>
              <a:off x="4928636" y="5629575"/>
              <a:ext cx="284494" cy="395818"/>
              <a:chOff x="2659" y="2400"/>
              <a:chExt cx="207" cy="288"/>
            </a:xfrm>
          </p:grpSpPr>
          <p:sp>
            <p:nvSpPr>
              <p:cNvPr id="297" name="Line 221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Text Box 222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grpSp>
          <p:nvGrpSpPr>
            <p:cNvPr id="286" name="Group 285"/>
            <p:cNvGrpSpPr>
              <a:grpSpLocks/>
            </p:cNvGrpSpPr>
            <p:nvPr/>
          </p:nvGrpSpPr>
          <p:grpSpPr bwMode="auto">
            <a:xfrm>
              <a:off x="4928636" y="6025392"/>
              <a:ext cx="284494" cy="395818"/>
              <a:chOff x="2659" y="2400"/>
              <a:chExt cx="207" cy="288"/>
            </a:xfrm>
          </p:grpSpPr>
          <p:sp>
            <p:nvSpPr>
              <p:cNvPr id="295" name="Line 224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Text Box 225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grpSp>
          <p:nvGrpSpPr>
            <p:cNvPr id="287" name="Group 226"/>
            <p:cNvGrpSpPr>
              <a:grpSpLocks/>
            </p:cNvGrpSpPr>
            <p:nvPr/>
          </p:nvGrpSpPr>
          <p:grpSpPr bwMode="auto">
            <a:xfrm>
              <a:off x="5852210" y="5827483"/>
              <a:ext cx="284494" cy="395818"/>
              <a:chOff x="2659" y="2400"/>
              <a:chExt cx="207" cy="288"/>
            </a:xfrm>
          </p:grpSpPr>
          <p:sp>
            <p:nvSpPr>
              <p:cNvPr id="293" name="Line 227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Text Box 228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sp>
          <p:nvSpPr>
            <p:cNvPr id="288" name="Line 229"/>
            <p:cNvSpPr>
              <a:spLocks noChangeShapeType="1"/>
            </p:cNvSpPr>
            <p:nvPr/>
          </p:nvSpPr>
          <p:spPr bwMode="auto">
            <a:xfrm flipV="1">
              <a:off x="5943903" y="5261873"/>
              <a:ext cx="131939" cy="2638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Text Box 230"/>
            <p:cNvSpPr txBox="1">
              <a:spLocks noChangeArrowheads="1"/>
            </p:cNvSpPr>
            <p:nvPr/>
          </p:nvSpPr>
          <p:spPr bwMode="auto">
            <a:xfrm>
              <a:off x="5762535" y="5299726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/>
              <a:r>
                <a:rPr lang="en-US" sz="1400" dirty="0"/>
                <a:t>    2</a:t>
              </a:r>
            </a:p>
          </p:txBody>
        </p:sp>
        <p:sp>
          <p:nvSpPr>
            <p:cNvPr id="290" name="Text Box 232"/>
            <p:cNvSpPr txBox="1">
              <a:spLocks noChangeArrowheads="1"/>
            </p:cNvSpPr>
            <p:nvPr/>
          </p:nvSpPr>
          <p:spPr bwMode="auto">
            <a:xfrm>
              <a:off x="5556716" y="5735401"/>
              <a:ext cx="31290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M</a:t>
              </a:r>
            </a:p>
            <a:p>
              <a:pPr eaLnBrk="1" hangingPunct="1"/>
              <a:r>
                <a:rPr lang="en-US" sz="1200" b="1"/>
                <a:t>U</a:t>
              </a:r>
            </a:p>
            <a:p>
              <a:pPr eaLnBrk="1" hangingPunct="1"/>
              <a:r>
                <a:rPr lang="en-US" sz="1200" b="1"/>
                <a:t>X</a:t>
              </a:r>
            </a:p>
          </p:txBody>
        </p:sp>
        <p:sp>
          <p:nvSpPr>
            <p:cNvPr id="291" name="Text Box 233"/>
            <p:cNvSpPr txBox="1">
              <a:spLocks noChangeArrowheads="1"/>
            </p:cNvSpPr>
            <p:nvPr/>
          </p:nvSpPr>
          <p:spPr bwMode="auto">
            <a:xfrm>
              <a:off x="6174380" y="5222223"/>
              <a:ext cx="663819" cy="263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100" dirty="0" err="1"/>
                <a:t>RegSel</a:t>
              </a:r>
              <a:endParaRPr lang="en-US" sz="1100" dirty="0"/>
            </a:p>
          </p:txBody>
        </p:sp>
        <p:cxnSp>
          <p:nvCxnSpPr>
            <p:cNvPr id="292" name="Elbow Connector 291"/>
            <p:cNvCxnSpPr/>
            <p:nvPr/>
          </p:nvCxnSpPr>
          <p:spPr>
            <a:xfrm flipV="1">
              <a:off x="5626809" y="5365696"/>
              <a:ext cx="609700" cy="65972"/>
            </a:xfrm>
            <a:prstGeom prst="bentConnector3">
              <a:avLst>
                <a:gd name="adj1" fmla="val 2346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7595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1" name="Line 65"/>
          <p:cNvSpPr>
            <a:spLocks noChangeShapeType="1"/>
          </p:cNvSpPr>
          <p:nvPr/>
        </p:nvSpPr>
        <p:spPr bwMode="auto">
          <a:xfrm flipV="1">
            <a:off x="8202336" y="4073385"/>
            <a:ext cx="1434" cy="51355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7" name="Line 119"/>
          <p:cNvSpPr>
            <a:spLocks noChangeShapeType="1"/>
          </p:cNvSpPr>
          <p:nvPr/>
        </p:nvSpPr>
        <p:spPr bwMode="auto">
          <a:xfrm>
            <a:off x="5833959" y="2981722"/>
            <a:ext cx="192224" cy="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3" name="Line 115"/>
          <p:cNvSpPr>
            <a:spLocks noChangeShapeType="1"/>
          </p:cNvSpPr>
          <p:nvPr/>
        </p:nvSpPr>
        <p:spPr bwMode="auto">
          <a:xfrm flipH="1">
            <a:off x="5706289" y="3559830"/>
            <a:ext cx="319895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4" name="Line 116"/>
          <p:cNvSpPr>
            <a:spLocks noChangeShapeType="1"/>
          </p:cNvSpPr>
          <p:nvPr/>
        </p:nvSpPr>
        <p:spPr bwMode="auto">
          <a:xfrm>
            <a:off x="5833960" y="3430724"/>
            <a:ext cx="64553" cy="25677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8" name="Rectangle 120"/>
          <p:cNvSpPr>
            <a:spLocks noChangeArrowheads="1"/>
          </p:cNvSpPr>
          <p:nvPr/>
        </p:nvSpPr>
        <p:spPr bwMode="auto">
          <a:xfrm>
            <a:off x="5337619" y="2911432"/>
            <a:ext cx="48571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WrREG</a:t>
            </a:r>
            <a:endParaRPr lang="en-US"/>
          </a:p>
        </p:txBody>
      </p:sp>
      <p:sp>
        <p:nvSpPr>
          <p:cNvPr id="24578" name="Line 6"/>
          <p:cNvSpPr>
            <a:spLocks noChangeShapeType="1"/>
          </p:cNvSpPr>
          <p:nvPr/>
        </p:nvSpPr>
        <p:spPr bwMode="auto">
          <a:xfrm>
            <a:off x="2431302" y="5229600"/>
            <a:ext cx="7320305" cy="143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9" name="Line 7"/>
          <p:cNvSpPr>
            <a:spLocks noChangeShapeType="1"/>
          </p:cNvSpPr>
          <p:nvPr/>
        </p:nvSpPr>
        <p:spPr bwMode="auto">
          <a:xfrm>
            <a:off x="2431302" y="1825507"/>
            <a:ext cx="7320305" cy="1434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8"/>
          <p:cNvSpPr>
            <a:spLocks noChangeShapeType="1"/>
          </p:cNvSpPr>
          <p:nvPr/>
        </p:nvSpPr>
        <p:spPr bwMode="auto">
          <a:xfrm flipV="1">
            <a:off x="2431302" y="1825507"/>
            <a:ext cx="1435" cy="3404092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9"/>
          <p:cNvSpPr>
            <a:spLocks noChangeShapeType="1"/>
          </p:cNvSpPr>
          <p:nvPr/>
        </p:nvSpPr>
        <p:spPr bwMode="auto">
          <a:xfrm>
            <a:off x="5577182" y="1696403"/>
            <a:ext cx="64552" cy="25677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5535720" y="1905565"/>
            <a:ext cx="1859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 dirty="0">
                <a:solidFill>
                  <a:srgbClr val="000000"/>
                </a:solidFill>
              </a:rPr>
              <a:t>32</a:t>
            </a:r>
            <a:endParaRPr lang="en-US" dirty="0"/>
          </a:p>
        </p:txBody>
      </p:sp>
      <p:grpSp>
        <p:nvGrpSpPr>
          <p:cNvPr id="24583" name="Group 17"/>
          <p:cNvGrpSpPr>
            <a:grpSpLocks/>
          </p:cNvGrpSpPr>
          <p:nvPr/>
        </p:nvGrpSpPr>
        <p:grpSpPr bwMode="auto">
          <a:xfrm>
            <a:off x="2548932" y="2146838"/>
            <a:ext cx="1074449" cy="321330"/>
            <a:chOff x="450" y="903"/>
            <a:chExt cx="749" cy="224"/>
          </a:xfrm>
        </p:grpSpPr>
        <p:grpSp>
          <p:nvGrpSpPr>
            <p:cNvPr id="24765" name="Group 13"/>
            <p:cNvGrpSpPr>
              <a:grpSpLocks/>
            </p:cNvGrpSpPr>
            <p:nvPr/>
          </p:nvGrpSpPr>
          <p:grpSpPr bwMode="auto">
            <a:xfrm>
              <a:off x="840" y="903"/>
              <a:ext cx="359" cy="224"/>
              <a:chOff x="840" y="903"/>
              <a:chExt cx="359" cy="224"/>
            </a:xfrm>
          </p:grpSpPr>
          <p:sp>
            <p:nvSpPr>
              <p:cNvPr id="24769" name="Rectangle 11"/>
              <p:cNvSpPr>
                <a:spLocks noChangeArrowheads="1"/>
              </p:cNvSpPr>
              <p:nvPr/>
            </p:nvSpPr>
            <p:spPr bwMode="auto">
              <a:xfrm>
                <a:off x="840" y="903"/>
                <a:ext cx="359" cy="2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70" name="Rectangle 12"/>
              <p:cNvSpPr>
                <a:spLocks noChangeArrowheads="1"/>
              </p:cNvSpPr>
              <p:nvPr/>
            </p:nvSpPr>
            <p:spPr bwMode="auto">
              <a:xfrm>
                <a:off x="840" y="903"/>
                <a:ext cx="359" cy="224"/>
              </a:xfrm>
              <a:prstGeom prst="rect">
                <a:avLst/>
              </a:prstGeom>
              <a:noFill/>
              <a:ln w="34925" cap="rnd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66" name="Rectangle 14"/>
            <p:cNvSpPr>
              <a:spLocks noChangeArrowheads="1"/>
            </p:cNvSpPr>
            <p:nvPr/>
          </p:nvSpPr>
          <p:spPr bwMode="auto">
            <a:xfrm>
              <a:off x="903" y="923"/>
              <a:ext cx="23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0000"/>
                  </a:solidFill>
                </a:rPr>
                <a:t>PC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767" name="Line 15"/>
            <p:cNvSpPr>
              <a:spLocks noChangeShapeType="1"/>
            </p:cNvSpPr>
            <p:nvPr/>
          </p:nvSpPr>
          <p:spPr bwMode="auto">
            <a:xfrm>
              <a:off x="706" y="992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8" name="Rectangle 16"/>
            <p:cNvSpPr>
              <a:spLocks noChangeArrowheads="1"/>
            </p:cNvSpPr>
            <p:nvPr/>
          </p:nvSpPr>
          <p:spPr bwMode="auto">
            <a:xfrm>
              <a:off x="450" y="942"/>
              <a:ext cx="24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/>
                <a:t>LdPC</a:t>
              </a:r>
              <a:endParaRPr lang="en-US" dirty="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200054" y="2146839"/>
            <a:ext cx="514989" cy="321331"/>
            <a:chOff x="1601" y="903"/>
            <a:chExt cx="359" cy="224"/>
          </a:xfrm>
        </p:grpSpPr>
        <p:sp>
          <p:nvSpPr>
            <p:cNvPr id="24763" name="Rectangle 18"/>
            <p:cNvSpPr>
              <a:spLocks noChangeArrowheads="1"/>
            </p:cNvSpPr>
            <p:nvPr/>
          </p:nvSpPr>
          <p:spPr bwMode="auto">
            <a:xfrm>
              <a:off x="1601" y="903"/>
              <a:ext cx="359" cy="2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4" name="Rectangle 19"/>
            <p:cNvSpPr>
              <a:spLocks noChangeArrowheads="1"/>
            </p:cNvSpPr>
            <p:nvPr/>
          </p:nvSpPr>
          <p:spPr bwMode="auto">
            <a:xfrm>
              <a:off x="1601" y="903"/>
              <a:ext cx="359" cy="224"/>
            </a:xfrm>
            <a:prstGeom prst="rect">
              <a:avLst/>
            </a:prstGeom>
            <a:noFill/>
            <a:ln w="34925" cap="rnd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8" name="Rectangle 21"/>
          <p:cNvSpPr>
            <a:spLocks noChangeArrowheads="1"/>
          </p:cNvSpPr>
          <p:nvPr/>
        </p:nvSpPr>
        <p:spPr bwMode="auto">
          <a:xfrm>
            <a:off x="4359146" y="2169651"/>
            <a:ext cx="17596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 dirty="0">
                <a:solidFill>
                  <a:srgbClr val="008000"/>
                </a:solidFill>
              </a:rPr>
              <a:t>A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9469" name="Line 22"/>
          <p:cNvSpPr>
            <a:spLocks noChangeShapeType="1"/>
          </p:cNvSpPr>
          <p:nvPr/>
        </p:nvSpPr>
        <p:spPr bwMode="auto">
          <a:xfrm>
            <a:off x="4007828" y="2274510"/>
            <a:ext cx="192224" cy="143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Rectangle 23"/>
          <p:cNvSpPr>
            <a:spLocks noChangeArrowheads="1"/>
          </p:cNvSpPr>
          <p:nvPr/>
        </p:nvSpPr>
        <p:spPr bwMode="auto">
          <a:xfrm>
            <a:off x="3730968" y="2202784"/>
            <a:ext cx="25648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 err="1">
                <a:solidFill>
                  <a:srgbClr val="008000"/>
                </a:solidFill>
              </a:rPr>
              <a:t>LdA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4842714" y="2146839"/>
            <a:ext cx="513554" cy="321331"/>
            <a:chOff x="2049" y="903"/>
            <a:chExt cx="358" cy="224"/>
          </a:xfrm>
        </p:grpSpPr>
        <p:sp>
          <p:nvSpPr>
            <p:cNvPr id="24761" name="Rectangle 24"/>
            <p:cNvSpPr>
              <a:spLocks noChangeArrowheads="1"/>
            </p:cNvSpPr>
            <p:nvPr/>
          </p:nvSpPr>
          <p:spPr bwMode="auto">
            <a:xfrm>
              <a:off x="2049" y="903"/>
              <a:ext cx="35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2" name="Rectangle 25"/>
            <p:cNvSpPr>
              <a:spLocks noChangeArrowheads="1"/>
            </p:cNvSpPr>
            <p:nvPr/>
          </p:nvSpPr>
          <p:spPr bwMode="auto">
            <a:xfrm>
              <a:off x="2049" y="903"/>
              <a:ext cx="358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2" name="Rectangle 27"/>
          <p:cNvSpPr>
            <a:spLocks noChangeArrowheads="1"/>
          </p:cNvSpPr>
          <p:nvPr/>
        </p:nvSpPr>
        <p:spPr bwMode="auto">
          <a:xfrm>
            <a:off x="5001805" y="2169651"/>
            <a:ext cx="17633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19473" name="Line 28"/>
          <p:cNvSpPr>
            <a:spLocks noChangeShapeType="1"/>
          </p:cNvSpPr>
          <p:nvPr/>
        </p:nvSpPr>
        <p:spPr bwMode="auto">
          <a:xfrm>
            <a:off x="5356267" y="2274510"/>
            <a:ext cx="193658" cy="143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Rectangle 29"/>
          <p:cNvSpPr>
            <a:spLocks noChangeArrowheads="1"/>
          </p:cNvSpPr>
          <p:nvPr/>
        </p:nvSpPr>
        <p:spPr bwMode="auto">
          <a:xfrm>
            <a:off x="5631694" y="2202784"/>
            <a:ext cx="2516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LdB</a:t>
            </a:r>
            <a:endParaRPr lang="en-US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7069075" y="2146838"/>
            <a:ext cx="1183471" cy="321330"/>
            <a:chOff x="3601" y="903"/>
            <a:chExt cx="825" cy="224"/>
          </a:xfrm>
        </p:grpSpPr>
        <p:grpSp>
          <p:nvGrpSpPr>
            <p:cNvPr id="24755" name="Group 32"/>
            <p:cNvGrpSpPr>
              <a:grpSpLocks/>
            </p:cNvGrpSpPr>
            <p:nvPr/>
          </p:nvGrpSpPr>
          <p:grpSpPr bwMode="auto">
            <a:xfrm>
              <a:off x="4068" y="903"/>
              <a:ext cx="358" cy="224"/>
              <a:chOff x="4068" y="903"/>
              <a:chExt cx="358" cy="224"/>
            </a:xfrm>
          </p:grpSpPr>
          <p:sp>
            <p:nvSpPr>
              <p:cNvPr id="24759" name="Rectangle 30"/>
              <p:cNvSpPr>
                <a:spLocks noChangeArrowheads="1"/>
              </p:cNvSpPr>
              <p:nvPr/>
            </p:nvSpPr>
            <p:spPr bwMode="auto">
              <a:xfrm>
                <a:off x="4068" y="903"/>
                <a:ext cx="358" cy="2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60" name="Rectangle 31"/>
              <p:cNvSpPr>
                <a:spLocks noChangeArrowheads="1"/>
              </p:cNvSpPr>
              <p:nvPr/>
            </p:nvSpPr>
            <p:spPr bwMode="auto">
              <a:xfrm>
                <a:off x="4068" y="903"/>
                <a:ext cx="358" cy="224"/>
              </a:xfrm>
              <a:prstGeom prst="rect">
                <a:avLst/>
              </a:prstGeom>
              <a:noFill/>
              <a:ln w="34925" cap="rnd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56" name="Rectangle 33"/>
            <p:cNvSpPr>
              <a:spLocks noChangeArrowheads="1"/>
            </p:cNvSpPr>
            <p:nvPr/>
          </p:nvSpPr>
          <p:spPr bwMode="auto">
            <a:xfrm>
              <a:off x="4074" y="923"/>
              <a:ext cx="346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dirty="0">
                  <a:solidFill>
                    <a:srgbClr val="008000"/>
                  </a:solidFill>
                </a:rPr>
                <a:t>MAR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24757" name="Line 34"/>
            <p:cNvSpPr>
              <a:spLocks noChangeShapeType="1"/>
            </p:cNvSpPr>
            <p:nvPr/>
          </p:nvSpPr>
          <p:spPr bwMode="auto">
            <a:xfrm>
              <a:off x="3934" y="992"/>
              <a:ext cx="134" cy="1"/>
            </a:xfrm>
            <a:prstGeom prst="line">
              <a:avLst/>
            </a:prstGeom>
            <a:noFill/>
            <a:ln w="11113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8" name="Rectangle 35"/>
            <p:cNvSpPr>
              <a:spLocks noChangeArrowheads="1"/>
            </p:cNvSpPr>
            <p:nvPr/>
          </p:nvSpPr>
          <p:spPr bwMode="auto">
            <a:xfrm>
              <a:off x="3601" y="942"/>
              <a:ext cx="32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>
                  <a:solidFill>
                    <a:srgbClr val="008000"/>
                  </a:solidFill>
                </a:rPr>
                <a:t>LdMAR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4593" name="Group 39"/>
          <p:cNvGrpSpPr>
            <a:grpSpLocks/>
          </p:cNvGrpSpPr>
          <p:nvPr/>
        </p:nvGrpSpPr>
        <p:grpSpPr bwMode="auto">
          <a:xfrm>
            <a:off x="7648606" y="2776520"/>
            <a:ext cx="1045973" cy="1494725"/>
            <a:chOff x="4083" y="1350"/>
            <a:chExt cx="627" cy="896"/>
          </a:xfrm>
        </p:grpSpPr>
        <p:sp>
          <p:nvSpPr>
            <p:cNvPr id="24753" name="Rectangle 37"/>
            <p:cNvSpPr>
              <a:spLocks noChangeArrowheads="1"/>
            </p:cNvSpPr>
            <p:nvPr/>
          </p:nvSpPr>
          <p:spPr bwMode="auto">
            <a:xfrm>
              <a:off x="4083" y="1350"/>
              <a:ext cx="627" cy="8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4" name="Rectangle 38"/>
            <p:cNvSpPr>
              <a:spLocks noChangeArrowheads="1"/>
            </p:cNvSpPr>
            <p:nvPr/>
          </p:nvSpPr>
          <p:spPr bwMode="auto">
            <a:xfrm>
              <a:off x="4083" y="1350"/>
              <a:ext cx="627" cy="896"/>
            </a:xfrm>
            <a:prstGeom prst="rect">
              <a:avLst/>
            </a:prstGeom>
            <a:noFill/>
            <a:ln w="34925" cap="rnd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94" name="Rectangle 40"/>
          <p:cNvSpPr>
            <a:spLocks noChangeArrowheads="1"/>
          </p:cNvSpPr>
          <p:nvPr/>
        </p:nvSpPr>
        <p:spPr bwMode="auto">
          <a:xfrm>
            <a:off x="7804769" y="3092178"/>
            <a:ext cx="8495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</a:rPr>
              <a:t>memory</a:t>
            </a:r>
            <a:endParaRPr lang="en-US" dirty="0"/>
          </a:p>
        </p:txBody>
      </p:sp>
      <p:sp>
        <p:nvSpPr>
          <p:cNvPr id="24595" name="Rectangle 41"/>
          <p:cNvSpPr>
            <a:spLocks noChangeArrowheads="1"/>
          </p:cNvSpPr>
          <p:nvPr/>
        </p:nvSpPr>
        <p:spPr bwMode="auto">
          <a:xfrm>
            <a:off x="7908055" y="3323136"/>
            <a:ext cx="4648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2</a:t>
            </a:r>
            <a:r>
              <a:rPr lang="en-US" sz="1700" b="1" baseline="30000">
                <a:solidFill>
                  <a:srgbClr val="000000"/>
                </a:solidFill>
              </a:rPr>
              <a:t>32</a:t>
            </a:r>
            <a:r>
              <a:rPr lang="en-US" sz="1700" b="1">
                <a:solidFill>
                  <a:srgbClr val="000000"/>
                </a:solidFill>
              </a:rPr>
              <a:t> x</a:t>
            </a:r>
            <a:endParaRPr lang="en-US"/>
          </a:p>
        </p:txBody>
      </p:sp>
      <p:sp>
        <p:nvSpPr>
          <p:cNvPr id="24596" name="Rectangle 42"/>
          <p:cNvSpPr>
            <a:spLocks noChangeArrowheads="1"/>
          </p:cNvSpPr>
          <p:nvPr/>
        </p:nvSpPr>
        <p:spPr bwMode="auto">
          <a:xfrm>
            <a:off x="7872193" y="3554091"/>
            <a:ext cx="6924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32 bits</a:t>
            </a:r>
            <a:endParaRPr lang="en-US"/>
          </a:p>
        </p:txBody>
      </p:sp>
      <p:sp>
        <p:nvSpPr>
          <p:cNvPr id="24597" name="Line 43"/>
          <p:cNvSpPr>
            <a:spLocks noChangeShapeType="1"/>
          </p:cNvSpPr>
          <p:nvPr/>
        </p:nvSpPr>
        <p:spPr bwMode="auto">
          <a:xfrm>
            <a:off x="7990028" y="2468169"/>
            <a:ext cx="1434" cy="31989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98" name="Group 50"/>
          <p:cNvGrpSpPr>
            <a:grpSpLocks/>
          </p:cNvGrpSpPr>
          <p:nvPr/>
        </p:nvGrpSpPr>
        <p:grpSpPr bwMode="auto">
          <a:xfrm>
            <a:off x="7393272" y="4586939"/>
            <a:ext cx="969729" cy="642660"/>
            <a:chOff x="3827" y="2604"/>
            <a:chExt cx="676" cy="448"/>
          </a:xfrm>
        </p:grpSpPr>
        <p:grpSp>
          <p:nvGrpSpPr>
            <p:cNvPr id="24747" name="Group 46"/>
            <p:cNvGrpSpPr>
              <a:grpSpLocks/>
            </p:cNvGrpSpPr>
            <p:nvPr/>
          </p:nvGrpSpPr>
          <p:grpSpPr bwMode="auto">
            <a:xfrm>
              <a:off x="4279" y="2604"/>
              <a:ext cx="224" cy="224"/>
              <a:chOff x="4279" y="2604"/>
              <a:chExt cx="224" cy="224"/>
            </a:xfrm>
          </p:grpSpPr>
          <p:sp>
            <p:nvSpPr>
              <p:cNvPr id="24751" name="Freeform 44"/>
              <p:cNvSpPr>
                <a:spLocks/>
              </p:cNvSpPr>
              <p:nvPr/>
            </p:nvSpPr>
            <p:spPr bwMode="auto">
              <a:xfrm>
                <a:off x="4279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2" name="Freeform 45"/>
              <p:cNvSpPr>
                <a:spLocks/>
              </p:cNvSpPr>
              <p:nvPr/>
            </p:nvSpPr>
            <p:spPr bwMode="auto">
              <a:xfrm>
                <a:off x="4279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48" name="Line 47"/>
            <p:cNvSpPr>
              <a:spLocks noChangeShapeType="1"/>
            </p:cNvSpPr>
            <p:nvPr/>
          </p:nvSpPr>
          <p:spPr bwMode="auto">
            <a:xfrm>
              <a:off x="4173" y="269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9" name="Rectangle 48"/>
            <p:cNvSpPr>
              <a:spLocks noChangeArrowheads="1"/>
            </p:cNvSpPr>
            <p:nvPr/>
          </p:nvSpPr>
          <p:spPr bwMode="auto">
            <a:xfrm>
              <a:off x="3827" y="2643"/>
              <a:ext cx="33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DrMEM</a:t>
              </a:r>
              <a:endParaRPr lang="en-US"/>
            </a:p>
          </p:txBody>
        </p:sp>
        <p:sp>
          <p:nvSpPr>
            <p:cNvPr id="24750" name="Line 49"/>
            <p:cNvSpPr>
              <a:spLocks noChangeShapeType="1"/>
            </p:cNvSpPr>
            <p:nvPr/>
          </p:nvSpPr>
          <p:spPr bwMode="auto">
            <a:xfrm>
              <a:off x="4391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99" name="Group 57"/>
          <p:cNvGrpSpPr>
            <a:grpSpLocks/>
          </p:cNvGrpSpPr>
          <p:nvPr/>
        </p:nvGrpSpPr>
        <p:grpSpPr bwMode="auto">
          <a:xfrm>
            <a:off x="3976270" y="4586939"/>
            <a:ext cx="918087" cy="642660"/>
            <a:chOff x="1445" y="2604"/>
            <a:chExt cx="640" cy="448"/>
          </a:xfrm>
        </p:grpSpPr>
        <p:grpSp>
          <p:nvGrpSpPr>
            <p:cNvPr id="24741" name="Group 53"/>
            <p:cNvGrpSpPr>
              <a:grpSpLocks/>
            </p:cNvGrpSpPr>
            <p:nvPr/>
          </p:nvGrpSpPr>
          <p:grpSpPr bwMode="auto">
            <a:xfrm>
              <a:off x="1862" y="2604"/>
              <a:ext cx="223" cy="224"/>
              <a:chOff x="1862" y="2604"/>
              <a:chExt cx="223" cy="224"/>
            </a:xfrm>
          </p:grpSpPr>
          <p:sp>
            <p:nvSpPr>
              <p:cNvPr id="24745" name="Freeform 51"/>
              <p:cNvSpPr>
                <a:spLocks/>
              </p:cNvSpPr>
              <p:nvPr/>
            </p:nvSpPr>
            <p:spPr bwMode="auto">
              <a:xfrm>
                <a:off x="1862" y="2604"/>
                <a:ext cx="223" cy="224"/>
              </a:xfrm>
              <a:custGeom>
                <a:avLst/>
                <a:gdLst>
                  <a:gd name="T0" fmla="*/ 0 w 223"/>
                  <a:gd name="T1" fmla="*/ 0 h 224"/>
                  <a:gd name="T2" fmla="*/ 223 w 223"/>
                  <a:gd name="T3" fmla="*/ 0 h 224"/>
                  <a:gd name="T4" fmla="*/ 111 w 223"/>
                  <a:gd name="T5" fmla="*/ 224 h 224"/>
                  <a:gd name="T6" fmla="*/ 0 w 223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3"/>
                  <a:gd name="T13" fmla="*/ 0 h 224"/>
                  <a:gd name="T14" fmla="*/ 223 w 223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3" h="224">
                    <a:moveTo>
                      <a:pt x="0" y="0"/>
                    </a:moveTo>
                    <a:lnTo>
                      <a:pt x="223" y="0"/>
                    </a:lnTo>
                    <a:lnTo>
                      <a:pt x="111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6" name="Freeform 52"/>
              <p:cNvSpPr>
                <a:spLocks/>
              </p:cNvSpPr>
              <p:nvPr/>
            </p:nvSpPr>
            <p:spPr bwMode="auto">
              <a:xfrm>
                <a:off x="1862" y="2604"/>
                <a:ext cx="223" cy="224"/>
              </a:xfrm>
              <a:custGeom>
                <a:avLst/>
                <a:gdLst>
                  <a:gd name="T0" fmla="*/ 0 w 223"/>
                  <a:gd name="T1" fmla="*/ 0 h 224"/>
                  <a:gd name="T2" fmla="*/ 223 w 223"/>
                  <a:gd name="T3" fmla="*/ 0 h 224"/>
                  <a:gd name="T4" fmla="*/ 111 w 223"/>
                  <a:gd name="T5" fmla="*/ 224 h 224"/>
                  <a:gd name="T6" fmla="*/ 0 w 223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3"/>
                  <a:gd name="T13" fmla="*/ 0 h 224"/>
                  <a:gd name="T14" fmla="*/ 223 w 223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3" h="224">
                    <a:moveTo>
                      <a:pt x="0" y="0"/>
                    </a:moveTo>
                    <a:lnTo>
                      <a:pt x="223" y="0"/>
                    </a:lnTo>
                    <a:lnTo>
                      <a:pt x="111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42" name="Line 54"/>
            <p:cNvSpPr>
              <a:spLocks noChangeShapeType="1"/>
            </p:cNvSpPr>
            <p:nvPr/>
          </p:nvSpPr>
          <p:spPr bwMode="auto">
            <a:xfrm>
              <a:off x="1755" y="2693"/>
              <a:ext cx="13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3" name="Rectangle 55"/>
            <p:cNvSpPr>
              <a:spLocks noChangeArrowheads="1"/>
            </p:cNvSpPr>
            <p:nvPr/>
          </p:nvSpPr>
          <p:spPr bwMode="auto">
            <a:xfrm>
              <a:off x="1445" y="2643"/>
              <a:ext cx="29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DrALU</a:t>
              </a:r>
              <a:endParaRPr lang="en-US"/>
            </a:p>
          </p:txBody>
        </p:sp>
        <p:sp>
          <p:nvSpPr>
            <p:cNvPr id="24744" name="Line 56"/>
            <p:cNvSpPr>
              <a:spLocks noChangeShapeType="1"/>
            </p:cNvSpPr>
            <p:nvPr/>
          </p:nvSpPr>
          <p:spPr bwMode="auto">
            <a:xfrm>
              <a:off x="1973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0" name="Group 64"/>
          <p:cNvGrpSpPr>
            <a:grpSpLocks/>
          </p:cNvGrpSpPr>
          <p:nvPr/>
        </p:nvGrpSpPr>
        <p:grpSpPr bwMode="auto">
          <a:xfrm>
            <a:off x="2630700" y="4586939"/>
            <a:ext cx="899437" cy="642660"/>
            <a:chOff x="507" y="2604"/>
            <a:chExt cx="627" cy="448"/>
          </a:xfrm>
        </p:grpSpPr>
        <p:grpSp>
          <p:nvGrpSpPr>
            <p:cNvPr id="24735" name="Group 60"/>
            <p:cNvGrpSpPr>
              <a:grpSpLocks/>
            </p:cNvGrpSpPr>
            <p:nvPr/>
          </p:nvGrpSpPr>
          <p:grpSpPr bwMode="auto">
            <a:xfrm>
              <a:off x="910" y="2604"/>
              <a:ext cx="224" cy="224"/>
              <a:chOff x="910" y="2604"/>
              <a:chExt cx="224" cy="224"/>
            </a:xfrm>
          </p:grpSpPr>
          <p:sp>
            <p:nvSpPr>
              <p:cNvPr id="24739" name="Freeform 58"/>
              <p:cNvSpPr>
                <a:spLocks/>
              </p:cNvSpPr>
              <p:nvPr/>
            </p:nvSpPr>
            <p:spPr bwMode="auto">
              <a:xfrm>
                <a:off x="910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0" name="Freeform 59"/>
              <p:cNvSpPr>
                <a:spLocks/>
              </p:cNvSpPr>
              <p:nvPr/>
            </p:nvSpPr>
            <p:spPr bwMode="auto">
              <a:xfrm>
                <a:off x="910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36" name="Line 61"/>
            <p:cNvSpPr>
              <a:spLocks noChangeShapeType="1"/>
            </p:cNvSpPr>
            <p:nvPr/>
          </p:nvSpPr>
          <p:spPr bwMode="auto">
            <a:xfrm>
              <a:off x="770" y="2693"/>
              <a:ext cx="135" cy="1"/>
            </a:xfrm>
            <a:prstGeom prst="line">
              <a:avLst/>
            </a:prstGeom>
            <a:noFill/>
            <a:ln w="11113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7" name="Rectangle 62"/>
            <p:cNvSpPr>
              <a:spLocks noChangeArrowheads="1"/>
            </p:cNvSpPr>
            <p:nvPr/>
          </p:nvSpPr>
          <p:spPr bwMode="auto">
            <a:xfrm>
              <a:off x="507" y="2643"/>
              <a:ext cx="240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>
                  <a:solidFill>
                    <a:srgbClr val="008000"/>
                  </a:solidFill>
                </a:rPr>
                <a:t>DrPC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24738" name="Line 63"/>
            <p:cNvSpPr>
              <a:spLocks noChangeShapeType="1"/>
            </p:cNvSpPr>
            <p:nvPr/>
          </p:nvSpPr>
          <p:spPr bwMode="auto">
            <a:xfrm>
              <a:off x="1022" y="2828"/>
              <a:ext cx="1" cy="224"/>
            </a:xfrm>
            <a:prstGeom prst="line">
              <a:avLst/>
            </a:prstGeom>
            <a:noFill/>
            <a:ln w="349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02" name="Line 66"/>
          <p:cNvSpPr>
            <a:spLocks noChangeShapeType="1"/>
          </p:cNvSpPr>
          <p:nvPr/>
        </p:nvSpPr>
        <p:spPr bwMode="auto">
          <a:xfrm>
            <a:off x="4164190" y="3109394"/>
            <a:ext cx="192224" cy="963991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Line 67"/>
          <p:cNvSpPr>
            <a:spLocks noChangeShapeType="1"/>
          </p:cNvSpPr>
          <p:nvPr/>
        </p:nvSpPr>
        <p:spPr bwMode="auto">
          <a:xfrm flipH="1">
            <a:off x="5128180" y="3109394"/>
            <a:ext cx="192224" cy="963991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68"/>
          <p:cNvSpPr>
            <a:spLocks noChangeShapeType="1"/>
          </p:cNvSpPr>
          <p:nvPr/>
        </p:nvSpPr>
        <p:spPr bwMode="auto">
          <a:xfrm flipH="1">
            <a:off x="4742297" y="3109393"/>
            <a:ext cx="64552" cy="256778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Line 69"/>
          <p:cNvSpPr>
            <a:spLocks noChangeShapeType="1"/>
          </p:cNvSpPr>
          <p:nvPr/>
        </p:nvSpPr>
        <p:spPr bwMode="auto">
          <a:xfrm>
            <a:off x="4677745" y="3109393"/>
            <a:ext cx="64553" cy="256778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Line 70"/>
          <p:cNvSpPr>
            <a:spLocks noChangeShapeType="1"/>
          </p:cNvSpPr>
          <p:nvPr/>
        </p:nvSpPr>
        <p:spPr bwMode="auto">
          <a:xfrm>
            <a:off x="4356414" y="4038750"/>
            <a:ext cx="771766" cy="143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Line 71"/>
          <p:cNvSpPr>
            <a:spLocks noChangeShapeType="1"/>
          </p:cNvSpPr>
          <p:nvPr/>
        </p:nvSpPr>
        <p:spPr bwMode="auto">
          <a:xfrm>
            <a:off x="4164190" y="3109394"/>
            <a:ext cx="513554" cy="143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Line 72"/>
          <p:cNvSpPr>
            <a:spLocks noChangeShapeType="1"/>
          </p:cNvSpPr>
          <p:nvPr/>
        </p:nvSpPr>
        <p:spPr bwMode="auto">
          <a:xfrm>
            <a:off x="4806851" y="3109394"/>
            <a:ext cx="513554" cy="143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Rectangle 73"/>
          <p:cNvSpPr>
            <a:spLocks noChangeArrowheads="1"/>
          </p:cNvSpPr>
          <p:nvPr/>
        </p:nvSpPr>
        <p:spPr bwMode="auto">
          <a:xfrm>
            <a:off x="4501301" y="3314321"/>
            <a:ext cx="51937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</a:rPr>
              <a:t>ALU:</a:t>
            </a:r>
            <a:endParaRPr lang="en-US" dirty="0"/>
          </a:p>
        </p:txBody>
      </p:sp>
      <p:sp>
        <p:nvSpPr>
          <p:cNvPr id="24610" name="Rectangle 74"/>
          <p:cNvSpPr>
            <a:spLocks noChangeArrowheads="1"/>
          </p:cNvSpPr>
          <p:nvPr/>
        </p:nvSpPr>
        <p:spPr bwMode="auto">
          <a:xfrm>
            <a:off x="4501301" y="3539541"/>
            <a:ext cx="4360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00: ADD</a:t>
            </a:r>
            <a:endParaRPr lang="en-US"/>
          </a:p>
        </p:txBody>
      </p:sp>
      <p:sp>
        <p:nvSpPr>
          <p:cNvPr id="24611" name="Rectangle 75"/>
          <p:cNvSpPr>
            <a:spLocks noChangeArrowheads="1"/>
          </p:cNvSpPr>
          <p:nvPr/>
        </p:nvSpPr>
        <p:spPr bwMode="auto">
          <a:xfrm>
            <a:off x="4501301" y="3652867"/>
            <a:ext cx="51937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01: NAND</a:t>
            </a:r>
            <a:endParaRPr lang="en-US"/>
          </a:p>
        </p:txBody>
      </p:sp>
      <p:sp>
        <p:nvSpPr>
          <p:cNvPr id="24612" name="Rectangle 76"/>
          <p:cNvSpPr>
            <a:spLocks noChangeArrowheads="1"/>
          </p:cNvSpPr>
          <p:nvPr/>
        </p:nvSpPr>
        <p:spPr bwMode="auto">
          <a:xfrm>
            <a:off x="4501301" y="3766192"/>
            <a:ext cx="3013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10: A </a:t>
            </a:r>
            <a:endParaRPr lang="en-US" dirty="0"/>
          </a:p>
        </p:txBody>
      </p:sp>
      <p:sp>
        <p:nvSpPr>
          <p:cNvPr id="24613" name="Rectangle 77"/>
          <p:cNvSpPr>
            <a:spLocks noChangeArrowheads="1"/>
          </p:cNvSpPr>
          <p:nvPr/>
        </p:nvSpPr>
        <p:spPr bwMode="auto">
          <a:xfrm>
            <a:off x="4778160" y="3766192"/>
            <a:ext cx="3847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-</a:t>
            </a:r>
            <a:endParaRPr lang="en-US"/>
          </a:p>
        </p:txBody>
      </p:sp>
      <p:sp>
        <p:nvSpPr>
          <p:cNvPr id="24614" name="Rectangle 78"/>
          <p:cNvSpPr>
            <a:spLocks noChangeArrowheads="1"/>
          </p:cNvSpPr>
          <p:nvPr/>
        </p:nvSpPr>
        <p:spPr bwMode="auto">
          <a:xfrm>
            <a:off x="4845582" y="3766192"/>
            <a:ext cx="7694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24615" name="Rectangle 79"/>
          <p:cNvSpPr>
            <a:spLocks noChangeArrowheads="1"/>
          </p:cNvSpPr>
          <p:nvPr/>
        </p:nvSpPr>
        <p:spPr bwMode="auto">
          <a:xfrm>
            <a:off x="4501301" y="3883823"/>
            <a:ext cx="46487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11: A + 1</a:t>
            </a:r>
            <a:endParaRPr lang="en-US"/>
          </a:p>
        </p:txBody>
      </p:sp>
      <p:sp>
        <p:nvSpPr>
          <p:cNvPr id="24616" name="Line 80"/>
          <p:cNvSpPr>
            <a:spLocks noChangeShapeType="1"/>
          </p:cNvSpPr>
          <p:nvPr/>
        </p:nvSpPr>
        <p:spPr bwMode="auto">
          <a:xfrm>
            <a:off x="3907413" y="3430725"/>
            <a:ext cx="321330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7" name="Rectangle 81"/>
          <p:cNvSpPr>
            <a:spLocks noChangeArrowheads="1"/>
          </p:cNvSpPr>
          <p:nvPr/>
        </p:nvSpPr>
        <p:spPr bwMode="auto">
          <a:xfrm>
            <a:off x="3601862" y="3358999"/>
            <a:ext cx="26609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func</a:t>
            </a:r>
            <a:endParaRPr lang="en-US"/>
          </a:p>
        </p:txBody>
      </p:sp>
      <p:sp>
        <p:nvSpPr>
          <p:cNvPr id="24618" name="Line 82"/>
          <p:cNvSpPr>
            <a:spLocks noChangeShapeType="1"/>
          </p:cNvSpPr>
          <p:nvPr/>
        </p:nvSpPr>
        <p:spPr bwMode="auto">
          <a:xfrm>
            <a:off x="4036520" y="3303053"/>
            <a:ext cx="63119" cy="25677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9" name="Rectangle 83"/>
          <p:cNvSpPr>
            <a:spLocks noChangeArrowheads="1"/>
          </p:cNvSpPr>
          <p:nvPr/>
        </p:nvSpPr>
        <p:spPr bwMode="auto">
          <a:xfrm>
            <a:off x="3987746" y="3096484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24620" name="Line 84"/>
          <p:cNvSpPr>
            <a:spLocks noChangeShapeType="1"/>
          </p:cNvSpPr>
          <p:nvPr/>
        </p:nvSpPr>
        <p:spPr bwMode="auto">
          <a:xfrm flipV="1">
            <a:off x="4733691" y="4073385"/>
            <a:ext cx="1434" cy="51355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1" name="Line 85"/>
          <p:cNvSpPr>
            <a:spLocks noChangeShapeType="1"/>
          </p:cNvSpPr>
          <p:nvPr/>
        </p:nvSpPr>
        <p:spPr bwMode="auto">
          <a:xfrm flipV="1">
            <a:off x="3369472" y="1825508"/>
            <a:ext cx="1435" cy="321331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2" name="Line 86"/>
          <p:cNvSpPr>
            <a:spLocks noChangeShapeType="1"/>
          </p:cNvSpPr>
          <p:nvPr/>
        </p:nvSpPr>
        <p:spPr bwMode="auto">
          <a:xfrm flipV="1">
            <a:off x="6456538" y="1825508"/>
            <a:ext cx="1435" cy="96255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3" name="Line 87"/>
          <p:cNvSpPr>
            <a:spLocks noChangeShapeType="1"/>
          </p:cNvSpPr>
          <p:nvPr/>
        </p:nvSpPr>
        <p:spPr bwMode="auto">
          <a:xfrm>
            <a:off x="7568282" y="3044840"/>
            <a:ext cx="192224" cy="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4" name="Rectangle 88"/>
          <p:cNvSpPr>
            <a:spLocks noChangeArrowheads="1"/>
          </p:cNvSpPr>
          <p:nvPr/>
        </p:nvSpPr>
        <p:spPr bwMode="auto">
          <a:xfrm>
            <a:off x="7028907" y="2973116"/>
            <a:ext cx="50815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WrMEM</a:t>
            </a:r>
            <a:endParaRPr lang="en-US"/>
          </a:p>
        </p:txBody>
      </p:sp>
      <p:sp>
        <p:nvSpPr>
          <p:cNvPr id="24625" name="Line 89"/>
          <p:cNvSpPr>
            <a:spLocks noChangeShapeType="1"/>
          </p:cNvSpPr>
          <p:nvPr/>
        </p:nvSpPr>
        <p:spPr bwMode="auto">
          <a:xfrm flipV="1">
            <a:off x="4420968" y="2468168"/>
            <a:ext cx="1434" cy="641226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6" name="Line 90"/>
          <p:cNvSpPr>
            <a:spLocks noChangeShapeType="1"/>
          </p:cNvSpPr>
          <p:nvPr/>
        </p:nvSpPr>
        <p:spPr bwMode="auto">
          <a:xfrm flipV="1">
            <a:off x="5063628" y="2468168"/>
            <a:ext cx="1434" cy="641226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7" name="Line 91"/>
          <p:cNvSpPr>
            <a:spLocks noChangeShapeType="1"/>
          </p:cNvSpPr>
          <p:nvPr/>
        </p:nvSpPr>
        <p:spPr bwMode="auto">
          <a:xfrm flipV="1">
            <a:off x="3369472" y="2468168"/>
            <a:ext cx="1435" cy="211877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1" name="Line 92"/>
          <p:cNvSpPr>
            <a:spLocks noChangeShapeType="1"/>
          </p:cNvSpPr>
          <p:nvPr/>
        </p:nvSpPr>
        <p:spPr bwMode="auto">
          <a:xfrm flipV="1">
            <a:off x="4420968" y="1825508"/>
            <a:ext cx="1434" cy="321331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2" name="Line 93"/>
          <p:cNvSpPr>
            <a:spLocks noChangeShapeType="1"/>
          </p:cNvSpPr>
          <p:nvPr/>
        </p:nvSpPr>
        <p:spPr bwMode="auto">
          <a:xfrm flipV="1">
            <a:off x="5063628" y="1825508"/>
            <a:ext cx="1434" cy="321331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3" name="Line 94"/>
          <p:cNvSpPr>
            <a:spLocks noChangeShapeType="1"/>
          </p:cNvSpPr>
          <p:nvPr/>
        </p:nvSpPr>
        <p:spPr bwMode="auto">
          <a:xfrm flipV="1">
            <a:off x="8017284" y="1825508"/>
            <a:ext cx="1435" cy="321331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1" name="Line 95"/>
          <p:cNvSpPr>
            <a:spLocks noChangeShapeType="1"/>
          </p:cNvSpPr>
          <p:nvPr/>
        </p:nvSpPr>
        <p:spPr bwMode="auto">
          <a:xfrm flipV="1">
            <a:off x="8403167" y="1825508"/>
            <a:ext cx="1434" cy="96255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2" name="Rectangle 96"/>
          <p:cNvSpPr>
            <a:spLocks noChangeArrowheads="1"/>
          </p:cNvSpPr>
          <p:nvPr/>
        </p:nvSpPr>
        <p:spPr bwMode="auto">
          <a:xfrm>
            <a:off x="7860923" y="2845444"/>
            <a:ext cx="2981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24633" name="Rectangle 97"/>
          <p:cNvSpPr>
            <a:spLocks noChangeArrowheads="1"/>
          </p:cNvSpPr>
          <p:nvPr/>
        </p:nvSpPr>
        <p:spPr bwMode="auto">
          <a:xfrm>
            <a:off x="8348656" y="2845444"/>
            <a:ext cx="2132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Din</a:t>
            </a:r>
            <a:endParaRPr lang="en-US"/>
          </a:p>
        </p:txBody>
      </p:sp>
      <p:sp>
        <p:nvSpPr>
          <p:cNvPr id="24634" name="Rectangle 98"/>
          <p:cNvSpPr>
            <a:spLocks noChangeArrowheads="1"/>
          </p:cNvSpPr>
          <p:nvPr/>
        </p:nvSpPr>
        <p:spPr bwMode="auto">
          <a:xfrm>
            <a:off x="8097616" y="3872553"/>
            <a:ext cx="2981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Dout</a:t>
            </a:r>
            <a:endParaRPr lang="en-US"/>
          </a:p>
        </p:txBody>
      </p:sp>
      <p:grpSp>
        <p:nvGrpSpPr>
          <p:cNvPr id="24635" name="Group 101"/>
          <p:cNvGrpSpPr>
            <a:grpSpLocks/>
          </p:cNvGrpSpPr>
          <p:nvPr/>
        </p:nvGrpSpPr>
        <p:grpSpPr bwMode="auto">
          <a:xfrm>
            <a:off x="5968458" y="2686647"/>
            <a:ext cx="1002724" cy="1432919"/>
            <a:chOff x="2874" y="1350"/>
            <a:chExt cx="627" cy="896"/>
          </a:xfrm>
        </p:grpSpPr>
        <p:sp>
          <p:nvSpPr>
            <p:cNvPr id="24733" name="Rectangle 99"/>
            <p:cNvSpPr>
              <a:spLocks noChangeArrowheads="1"/>
            </p:cNvSpPr>
            <p:nvPr/>
          </p:nvSpPr>
          <p:spPr bwMode="auto">
            <a:xfrm>
              <a:off x="2874" y="1350"/>
              <a:ext cx="627" cy="8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4" name="Rectangle 100"/>
            <p:cNvSpPr>
              <a:spLocks noChangeArrowheads="1"/>
            </p:cNvSpPr>
            <p:nvPr/>
          </p:nvSpPr>
          <p:spPr bwMode="auto">
            <a:xfrm>
              <a:off x="2874" y="1350"/>
              <a:ext cx="627" cy="896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36" name="Rectangle 102"/>
          <p:cNvSpPr>
            <a:spLocks noChangeArrowheads="1"/>
          </p:cNvSpPr>
          <p:nvPr/>
        </p:nvSpPr>
        <p:spPr bwMode="auto">
          <a:xfrm>
            <a:off x="6027342" y="3092178"/>
            <a:ext cx="9233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</a:rPr>
              <a:t>registers</a:t>
            </a:r>
            <a:endParaRPr lang="en-US" dirty="0"/>
          </a:p>
        </p:txBody>
      </p:sp>
      <p:sp>
        <p:nvSpPr>
          <p:cNvPr id="24637" name="Rectangle 103"/>
          <p:cNvSpPr>
            <a:spLocks noChangeArrowheads="1"/>
          </p:cNvSpPr>
          <p:nvPr/>
        </p:nvSpPr>
        <p:spPr bwMode="auto">
          <a:xfrm>
            <a:off x="6272645" y="3323136"/>
            <a:ext cx="36548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16x</a:t>
            </a:r>
            <a:endParaRPr lang="en-US"/>
          </a:p>
        </p:txBody>
      </p:sp>
      <p:sp>
        <p:nvSpPr>
          <p:cNvPr id="24638" name="Rectangle 104"/>
          <p:cNvSpPr>
            <a:spLocks noChangeArrowheads="1"/>
          </p:cNvSpPr>
          <p:nvPr/>
        </p:nvSpPr>
        <p:spPr bwMode="auto">
          <a:xfrm>
            <a:off x="6129193" y="3554091"/>
            <a:ext cx="6924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32 bits</a:t>
            </a:r>
            <a:endParaRPr lang="en-US"/>
          </a:p>
        </p:txBody>
      </p:sp>
      <p:grpSp>
        <p:nvGrpSpPr>
          <p:cNvPr id="24639" name="Group 111"/>
          <p:cNvGrpSpPr>
            <a:grpSpLocks/>
          </p:cNvGrpSpPr>
          <p:nvPr/>
        </p:nvGrpSpPr>
        <p:grpSpPr bwMode="auto">
          <a:xfrm>
            <a:off x="5677599" y="4586939"/>
            <a:ext cx="939603" cy="642660"/>
            <a:chOff x="2631" y="2604"/>
            <a:chExt cx="655" cy="448"/>
          </a:xfrm>
        </p:grpSpPr>
        <p:grpSp>
          <p:nvGrpSpPr>
            <p:cNvPr id="24727" name="Group 107"/>
            <p:cNvGrpSpPr>
              <a:grpSpLocks/>
            </p:cNvGrpSpPr>
            <p:nvPr/>
          </p:nvGrpSpPr>
          <p:grpSpPr bwMode="auto">
            <a:xfrm>
              <a:off x="3062" y="2604"/>
              <a:ext cx="224" cy="224"/>
              <a:chOff x="3062" y="2604"/>
              <a:chExt cx="224" cy="224"/>
            </a:xfrm>
          </p:grpSpPr>
          <p:sp>
            <p:nvSpPr>
              <p:cNvPr id="24731" name="Freeform 105"/>
              <p:cNvSpPr>
                <a:spLocks/>
              </p:cNvSpPr>
              <p:nvPr/>
            </p:nvSpPr>
            <p:spPr bwMode="auto">
              <a:xfrm>
                <a:off x="306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2" name="Freeform 106"/>
              <p:cNvSpPr>
                <a:spLocks/>
              </p:cNvSpPr>
              <p:nvPr/>
            </p:nvSpPr>
            <p:spPr bwMode="auto">
              <a:xfrm>
                <a:off x="306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28" name="Line 108"/>
            <p:cNvSpPr>
              <a:spLocks noChangeShapeType="1"/>
            </p:cNvSpPr>
            <p:nvPr/>
          </p:nvSpPr>
          <p:spPr bwMode="auto">
            <a:xfrm>
              <a:off x="2964" y="269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9" name="Rectangle 109"/>
            <p:cNvSpPr>
              <a:spLocks noChangeArrowheads="1"/>
            </p:cNvSpPr>
            <p:nvPr/>
          </p:nvSpPr>
          <p:spPr bwMode="auto">
            <a:xfrm>
              <a:off x="2631" y="2643"/>
              <a:ext cx="317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>
                  <a:solidFill>
                    <a:srgbClr val="000000"/>
                  </a:solidFill>
                </a:rPr>
                <a:t>DrREG</a:t>
              </a:r>
              <a:endParaRPr lang="en-US" dirty="0"/>
            </a:p>
          </p:txBody>
        </p:sp>
        <p:sp>
          <p:nvSpPr>
            <p:cNvPr id="24730" name="Line 110"/>
            <p:cNvSpPr>
              <a:spLocks noChangeShapeType="1"/>
            </p:cNvSpPr>
            <p:nvPr/>
          </p:nvSpPr>
          <p:spPr bwMode="auto">
            <a:xfrm>
              <a:off x="3174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40" name="Line 112"/>
          <p:cNvSpPr>
            <a:spLocks noChangeShapeType="1"/>
          </p:cNvSpPr>
          <p:nvPr/>
        </p:nvSpPr>
        <p:spPr bwMode="auto">
          <a:xfrm flipV="1">
            <a:off x="6456538" y="4073385"/>
            <a:ext cx="1435" cy="513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1" name="Rectangle 113"/>
          <p:cNvSpPr>
            <a:spLocks noChangeArrowheads="1"/>
          </p:cNvSpPr>
          <p:nvPr/>
        </p:nvSpPr>
        <p:spPr bwMode="auto">
          <a:xfrm>
            <a:off x="6366163" y="2706904"/>
            <a:ext cx="2132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Din</a:t>
            </a:r>
            <a:endParaRPr lang="en-US" dirty="0"/>
          </a:p>
        </p:txBody>
      </p:sp>
      <p:sp>
        <p:nvSpPr>
          <p:cNvPr id="24642" name="Rectangle 114"/>
          <p:cNvSpPr>
            <a:spLocks noChangeArrowheads="1"/>
          </p:cNvSpPr>
          <p:nvPr/>
        </p:nvSpPr>
        <p:spPr bwMode="auto">
          <a:xfrm>
            <a:off x="6324563" y="3872553"/>
            <a:ext cx="2981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Dout</a:t>
            </a:r>
            <a:endParaRPr lang="en-US"/>
          </a:p>
        </p:txBody>
      </p:sp>
      <p:sp>
        <p:nvSpPr>
          <p:cNvPr id="24645" name="Rectangle 117"/>
          <p:cNvSpPr>
            <a:spLocks noChangeArrowheads="1"/>
          </p:cNvSpPr>
          <p:nvPr/>
        </p:nvSpPr>
        <p:spPr bwMode="auto">
          <a:xfrm>
            <a:off x="5785185" y="322559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24646" name="Rectangle 118"/>
          <p:cNvSpPr>
            <a:spLocks noChangeArrowheads="1"/>
          </p:cNvSpPr>
          <p:nvPr/>
        </p:nvSpPr>
        <p:spPr bwMode="auto">
          <a:xfrm>
            <a:off x="5337619" y="3486671"/>
            <a:ext cx="36067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regno</a:t>
            </a:r>
            <a:endParaRPr lang="en-US" dirty="0"/>
          </a:p>
        </p:txBody>
      </p:sp>
      <p:grpSp>
        <p:nvGrpSpPr>
          <p:cNvPr id="24649" name="Group 127"/>
          <p:cNvGrpSpPr>
            <a:grpSpLocks/>
          </p:cNvGrpSpPr>
          <p:nvPr/>
        </p:nvGrpSpPr>
        <p:grpSpPr bwMode="auto">
          <a:xfrm>
            <a:off x="8549487" y="2146838"/>
            <a:ext cx="1047192" cy="338544"/>
            <a:chOff x="4633" y="903"/>
            <a:chExt cx="730" cy="236"/>
          </a:xfrm>
        </p:grpSpPr>
        <p:grpSp>
          <p:nvGrpSpPr>
            <p:cNvPr id="24721" name="Group 123"/>
            <p:cNvGrpSpPr>
              <a:grpSpLocks/>
            </p:cNvGrpSpPr>
            <p:nvPr/>
          </p:nvGrpSpPr>
          <p:grpSpPr bwMode="auto">
            <a:xfrm>
              <a:off x="5004" y="903"/>
              <a:ext cx="359" cy="224"/>
              <a:chOff x="5004" y="903"/>
              <a:chExt cx="359" cy="224"/>
            </a:xfrm>
          </p:grpSpPr>
          <p:sp>
            <p:nvSpPr>
              <p:cNvPr id="24725" name="Rectangle 121"/>
              <p:cNvSpPr>
                <a:spLocks noChangeArrowheads="1"/>
              </p:cNvSpPr>
              <p:nvPr/>
            </p:nvSpPr>
            <p:spPr bwMode="auto">
              <a:xfrm>
                <a:off x="5004" y="903"/>
                <a:ext cx="359" cy="2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6" name="Rectangle 122"/>
              <p:cNvSpPr>
                <a:spLocks noChangeArrowheads="1"/>
              </p:cNvSpPr>
              <p:nvPr/>
            </p:nvSpPr>
            <p:spPr bwMode="auto">
              <a:xfrm>
                <a:off x="5004" y="903"/>
                <a:ext cx="359" cy="224"/>
              </a:xfrm>
              <a:prstGeom prst="rect">
                <a:avLst/>
              </a:pr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22" name="Rectangle 124"/>
            <p:cNvSpPr>
              <a:spLocks noChangeArrowheads="1"/>
            </p:cNvSpPr>
            <p:nvPr/>
          </p:nvSpPr>
          <p:spPr bwMode="auto">
            <a:xfrm>
              <a:off x="5109" y="935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IR</a:t>
              </a:r>
              <a:endParaRPr lang="en-US"/>
            </a:p>
          </p:txBody>
        </p:sp>
        <p:sp>
          <p:nvSpPr>
            <p:cNvPr id="24723" name="Line 125"/>
            <p:cNvSpPr>
              <a:spLocks noChangeShapeType="1"/>
            </p:cNvSpPr>
            <p:nvPr/>
          </p:nvSpPr>
          <p:spPr bwMode="auto">
            <a:xfrm>
              <a:off x="4870" y="992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4" name="Rectangle 126"/>
            <p:cNvSpPr>
              <a:spLocks noChangeArrowheads="1"/>
            </p:cNvSpPr>
            <p:nvPr/>
          </p:nvSpPr>
          <p:spPr bwMode="auto">
            <a:xfrm>
              <a:off x="4633" y="942"/>
              <a:ext cx="20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LdIR</a:t>
              </a:r>
              <a:endParaRPr lang="en-US"/>
            </a:p>
          </p:txBody>
        </p:sp>
      </p:grpSp>
      <p:sp>
        <p:nvSpPr>
          <p:cNvPr id="24650" name="Line 128"/>
          <p:cNvSpPr>
            <a:spLocks noChangeShapeType="1"/>
          </p:cNvSpPr>
          <p:nvPr/>
        </p:nvSpPr>
        <p:spPr bwMode="auto">
          <a:xfrm flipV="1">
            <a:off x="9301169" y="1825508"/>
            <a:ext cx="1434" cy="321331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135"/>
          <p:cNvGrpSpPr>
            <a:grpSpLocks/>
          </p:cNvGrpSpPr>
          <p:nvPr/>
        </p:nvGrpSpPr>
        <p:grpSpPr bwMode="auto">
          <a:xfrm>
            <a:off x="2883173" y="6064478"/>
            <a:ext cx="1024240" cy="319895"/>
            <a:chOff x="683" y="3634"/>
            <a:chExt cx="714" cy="223"/>
          </a:xfrm>
        </p:grpSpPr>
        <p:grpSp>
          <p:nvGrpSpPr>
            <p:cNvPr id="24715" name="Group 131"/>
            <p:cNvGrpSpPr>
              <a:grpSpLocks/>
            </p:cNvGrpSpPr>
            <p:nvPr/>
          </p:nvGrpSpPr>
          <p:grpSpPr bwMode="auto">
            <a:xfrm>
              <a:off x="1039" y="3634"/>
              <a:ext cx="358" cy="223"/>
              <a:chOff x="1039" y="3634"/>
              <a:chExt cx="358" cy="223"/>
            </a:xfrm>
          </p:grpSpPr>
          <p:sp>
            <p:nvSpPr>
              <p:cNvPr id="24719" name="Rectangle 129"/>
              <p:cNvSpPr>
                <a:spLocks noChangeArrowheads="1"/>
              </p:cNvSpPr>
              <p:nvPr/>
            </p:nvSpPr>
            <p:spPr bwMode="auto">
              <a:xfrm>
                <a:off x="1039" y="3634"/>
                <a:ext cx="358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0" name="Rectangle 130"/>
              <p:cNvSpPr>
                <a:spLocks noChangeArrowheads="1"/>
              </p:cNvSpPr>
              <p:nvPr/>
            </p:nvSpPr>
            <p:spPr bwMode="auto">
              <a:xfrm>
                <a:off x="1039" y="3634"/>
                <a:ext cx="358" cy="223"/>
              </a:xfrm>
              <a:prstGeom prst="rect">
                <a:avLst/>
              </a:pr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16" name="Rectangle 132"/>
            <p:cNvSpPr>
              <a:spLocks noChangeArrowheads="1"/>
            </p:cNvSpPr>
            <p:nvPr/>
          </p:nvSpPr>
          <p:spPr bwMode="auto">
            <a:xfrm>
              <a:off x="1173" y="3648"/>
              <a:ext cx="1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0000"/>
                  </a:solidFill>
                </a:rPr>
                <a:t>Z</a:t>
              </a:r>
              <a:endParaRPr lang="en-US" dirty="0"/>
            </a:p>
          </p:txBody>
        </p:sp>
        <p:sp>
          <p:nvSpPr>
            <p:cNvPr id="24717" name="Line 133"/>
            <p:cNvSpPr>
              <a:spLocks noChangeShapeType="1"/>
            </p:cNvSpPr>
            <p:nvPr/>
          </p:nvSpPr>
          <p:spPr bwMode="auto">
            <a:xfrm>
              <a:off x="905" y="372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8" name="Rectangle 134"/>
            <p:cNvSpPr>
              <a:spLocks noChangeArrowheads="1"/>
            </p:cNvSpPr>
            <p:nvPr/>
          </p:nvSpPr>
          <p:spPr bwMode="auto">
            <a:xfrm>
              <a:off x="683" y="3675"/>
              <a:ext cx="170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LdZ</a:t>
              </a:r>
              <a:endParaRPr lang="en-US"/>
            </a:p>
          </p:txBody>
        </p:sp>
      </p:grpSp>
      <p:grpSp>
        <p:nvGrpSpPr>
          <p:cNvPr id="22" name="Group 138"/>
          <p:cNvGrpSpPr>
            <a:grpSpLocks/>
          </p:cNvGrpSpPr>
          <p:nvPr/>
        </p:nvGrpSpPr>
        <p:grpSpPr bwMode="auto">
          <a:xfrm>
            <a:off x="3393858" y="5486378"/>
            <a:ext cx="513554" cy="321331"/>
            <a:chOff x="1039" y="3231"/>
            <a:chExt cx="358" cy="224"/>
          </a:xfrm>
        </p:grpSpPr>
        <p:sp>
          <p:nvSpPr>
            <p:cNvPr id="24713" name="Rectangle 136"/>
            <p:cNvSpPr>
              <a:spLocks noChangeArrowheads="1"/>
            </p:cNvSpPr>
            <p:nvPr/>
          </p:nvSpPr>
          <p:spPr bwMode="auto">
            <a:xfrm>
              <a:off x="1039" y="3231"/>
              <a:ext cx="35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4" name="Rectangle 137"/>
            <p:cNvSpPr>
              <a:spLocks noChangeArrowheads="1"/>
            </p:cNvSpPr>
            <p:nvPr/>
          </p:nvSpPr>
          <p:spPr bwMode="auto">
            <a:xfrm>
              <a:off x="1039" y="3231"/>
              <a:ext cx="358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36" name="Rectangle 139"/>
          <p:cNvSpPr>
            <a:spLocks noChangeArrowheads="1"/>
          </p:cNvSpPr>
          <p:nvPr/>
        </p:nvSpPr>
        <p:spPr bwMode="auto">
          <a:xfrm>
            <a:off x="3468454" y="5486101"/>
            <a:ext cx="42800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 dirty="0">
                <a:solidFill>
                  <a:srgbClr val="000000"/>
                </a:solidFill>
              </a:rPr>
              <a:t>=0?</a:t>
            </a:r>
            <a:endParaRPr lang="en-US" dirty="0"/>
          </a:p>
        </p:txBody>
      </p:sp>
      <p:sp>
        <p:nvSpPr>
          <p:cNvPr id="24654" name="Line 140"/>
          <p:cNvSpPr>
            <a:spLocks noChangeShapeType="1"/>
          </p:cNvSpPr>
          <p:nvPr/>
        </p:nvSpPr>
        <p:spPr bwMode="auto">
          <a:xfrm flipV="1">
            <a:off x="3730969" y="5229599"/>
            <a:ext cx="1435" cy="256778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8" name="Line 141"/>
          <p:cNvSpPr>
            <a:spLocks noChangeShapeType="1"/>
          </p:cNvSpPr>
          <p:nvPr/>
        </p:nvSpPr>
        <p:spPr bwMode="auto">
          <a:xfrm>
            <a:off x="3650637" y="5807707"/>
            <a:ext cx="1435" cy="25677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9" name="Line 142"/>
          <p:cNvSpPr>
            <a:spLocks noChangeShapeType="1"/>
          </p:cNvSpPr>
          <p:nvPr/>
        </p:nvSpPr>
        <p:spPr bwMode="auto">
          <a:xfrm>
            <a:off x="3650637" y="6384379"/>
            <a:ext cx="1435" cy="2582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0" name="Freeform 143"/>
          <p:cNvSpPr>
            <a:spLocks noEditPoints="1"/>
          </p:cNvSpPr>
          <p:nvPr/>
        </p:nvSpPr>
        <p:spPr bwMode="auto">
          <a:xfrm>
            <a:off x="3650637" y="6609598"/>
            <a:ext cx="850664" cy="64553"/>
          </a:xfrm>
          <a:custGeom>
            <a:avLst/>
            <a:gdLst>
              <a:gd name="T0" fmla="*/ 0 w 1656"/>
              <a:gd name="T1" fmla="*/ 2147483647 h 45"/>
              <a:gd name="T2" fmla="*/ 2147483647 w 1656"/>
              <a:gd name="T3" fmla="*/ 2147483647 h 45"/>
              <a:gd name="T4" fmla="*/ 2147483647 w 1656"/>
              <a:gd name="T5" fmla="*/ 2147483647 h 45"/>
              <a:gd name="T6" fmla="*/ 0 w 1656"/>
              <a:gd name="T7" fmla="*/ 2147483647 h 45"/>
              <a:gd name="T8" fmla="*/ 0 w 1656"/>
              <a:gd name="T9" fmla="*/ 2147483647 h 45"/>
              <a:gd name="T10" fmla="*/ 2147483647 w 1656"/>
              <a:gd name="T11" fmla="*/ 0 h 45"/>
              <a:gd name="T12" fmla="*/ 2147483647 w 1656"/>
              <a:gd name="T13" fmla="*/ 2147483647 h 45"/>
              <a:gd name="T14" fmla="*/ 2147483647 w 1656"/>
              <a:gd name="T15" fmla="*/ 2147483647 h 45"/>
              <a:gd name="T16" fmla="*/ 2147483647 w 1656"/>
              <a:gd name="T17" fmla="*/ 0 h 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56"/>
              <a:gd name="T28" fmla="*/ 0 h 45"/>
              <a:gd name="T29" fmla="*/ 1656 w 1656"/>
              <a:gd name="T30" fmla="*/ 45 h 4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56" h="45">
                <a:moveTo>
                  <a:pt x="0" y="19"/>
                </a:moveTo>
                <a:lnTo>
                  <a:pt x="1619" y="19"/>
                </a:lnTo>
                <a:lnTo>
                  <a:pt x="1619" y="26"/>
                </a:lnTo>
                <a:lnTo>
                  <a:pt x="0" y="26"/>
                </a:lnTo>
                <a:lnTo>
                  <a:pt x="0" y="19"/>
                </a:lnTo>
                <a:close/>
                <a:moveTo>
                  <a:pt x="1612" y="0"/>
                </a:moveTo>
                <a:lnTo>
                  <a:pt x="1656" y="23"/>
                </a:lnTo>
                <a:lnTo>
                  <a:pt x="1612" y="45"/>
                </a:lnTo>
                <a:lnTo>
                  <a:pt x="1612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1" name="Line 154"/>
          <p:cNvSpPr>
            <a:spLocks noChangeShapeType="1"/>
          </p:cNvSpPr>
          <p:nvPr/>
        </p:nvSpPr>
        <p:spPr bwMode="auto">
          <a:xfrm flipV="1">
            <a:off x="7889612" y="2595839"/>
            <a:ext cx="192224" cy="6455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2" name="Rectangle 155"/>
          <p:cNvSpPr>
            <a:spLocks noChangeArrowheads="1"/>
          </p:cNvSpPr>
          <p:nvPr/>
        </p:nvSpPr>
        <p:spPr bwMode="auto">
          <a:xfrm>
            <a:off x="7650049" y="2582930"/>
            <a:ext cx="1859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32</a:t>
            </a:r>
            <a:endParaRPr lang="en-US"/>
          </a:p>
        </p:txBody>
      </p:sp>
      <p:grpSp>
        <p:nvGrpSpPr>
          <p:cNvPr id="24670" name="Group 162"/>
          <p:cNvGrpSpPr>
            <a:grpSpLocks/>
          </p:cNvGrpSpPr>
          <p:nvPr/>
        </p:nvGrpSpPr>
        <p:grpSpPr bwMode="auto">
          <a:xfrm>
            <a:off x="8611171" y="4586938"/>
            <a:ext cx="918087" cy="642660"/>
            <a:chOff x="4676" y="2604"/>
            <a:chExt cx="640" cy="448"/>
          </a:xfrm>
        </p:grpSpPr>
        <p:grpSp>
          <p:nvGrpSpPr>
            <p:cNvPr id="24707" name="Group 158"/>
            <p:cNvGrpSpPr>
              <a:grpSpLocks/>
            </p:cNvGrpSpPr>
            <p:nvPr/>
          </p:nvGrpSpPr>
          <p:grpSpPr bwMode="auto">
            <a:xfrm>
              <a:off x="5092" y="2604"/>
              <a:ext cx="224" cy="224"/>
              <a:chOff x="5092" y="2604"/>
              <a:chExt cx="224" cy="224"/>
            </a:xfrm>
          </p:grpSpPr>
          <p:sp>
            <p:nvSpPr>
              <p:cNvPr id="24711" name="Freeform 156"/>
              <p:cNvSpPr>
                <a:spLocks/>
              </p:cNvSpPr>
              <p:nvPr/>
            </p:nvSpPr>
            <p:spPr bwMode="auto">
              <a:xfrm>
                <a:off x="509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2" name="Freeform 157"/>
              <p:cNvSpPr>
                <a:spLocks/>
              </p:cNvSpPr>
              <p:nvPr/>
            </p:nvSpPr>
            <p:spPr bwMode="auto">
              <a:xfrm>
                <a:off x="509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08" name="Line 159"/>
            <p:cNvSpPr>
              <a:spLocks noChangeShapeType="1"/>
            </p:cNvSpPr>
            <p:nvPr/>
          </p:nvSpPr>
          <p:spPr bwMode="auto">
            <a:xfrm>
              <a:off x="4994" y="269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9" name="Rectangle 160"/>
            <p:cNvSpPr>
              <a:spLocks noChangeArrowheads="1"/>
            </p:cNvSpPr>
            <p:nvPr/>
          </p:nvSpPr>
          <p:spPr bwMode="auto">
            <a:xfrm>
              <a:off x="4676" y="2643"/>
              <a:ext cx="30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DrOFF</a:t>
              </a:r>
              <a:endParaRPr lang="en-US"/>
            </a:p>
          </p:txBody>
        </p:sp>
        <p:sp>
          <p:nvSpPr>
            <p:cNvPr id="24710" name="Line 161"/>
            <p:cNvSpPr>
              <a:spLocks noChangeShapeType="1"/>
            </p:cNvSpPr>
            <p:nvPr/>
          </p:nvSpPr>
          <p:spPr bwMode="auto">
            <a:xfrm>
              <a:off x="5204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71" name="Group 165"/>
          <p:cNvGrpSpPr>
            <a:grpSpLocks/>
          </p:cNvGrpSpPr>
          <p:nvPr/>
        </p:nvGrpSpPr>
        <p:grpSpPr bwMode="auto">
          <a:xfrm>
            <a:off x="9051221" y="3944279"/>
            <a:ext cx="646963" cy="321331"/>
            <a:chOff x="5023" y="2156"/>
            <a:chExt cx="358" cy="224"/>
          </a:xfrm>
        </p:grpSpPr>
        <p:sp>
          <p:nvSpPr>
            <p:cNvPr id="24705" name="Rectangle 163"/>
            <p:cNvSpPr>
              <a:spLocks noChangeArrowheads="1"/>
            </p:cNvSpPr>
            <p:nvPr/>
          </p:nvSpPr>
          <p:spPr bwMode="auto">
            <a:xfrm>
              <a:off x="5023" y="2156"/>
              <a:ext cx="35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6" name="Rectangle 164"/>
            <p:cNvSpPr>
              <a:spLocks noChangeArrowheads="1"/>
            </p:cNvSpPr>
            <p:nvPr/>
          </p:nvSpPr>
          <p:spPr bwMode="auto">
            <a:xfrm>
              <a:off x="5023" y="2156"/>
              <a:ext cx="358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72" name="Rectangle 166"/>
          <p:cNvSpPr>
            <a:spLocks noChangeArrowheads="1"/>
          </p:cNvSpPr>
          <p:nvPr/>
        </p:nvSpPr>
        <p:spPr bwMode="auto">
          <a:xfrm>
            <a:off x="9197678" y="3915382"/>
            <a:ext cx="3061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sign</a:t>
            </a:r>
            <a:endParaRPr lang="en-US" dirty="0"/>
          </a:p>
        </p:txBody>
      </p:sp>
      <p:sp>
        <p:nvSpPr>
          <p:cNvPr id="24673" name="Rectangle 167"/>
          <p:cNvSpPr>
            <a:spLocks noChangeArrowheads="1"/>
          </p:cNvSpPr>
          <p:nvPr/>
        </p:nvSpPr>
        <p:spPr bwMode="auto">
          <a:xfrm>
            <a:off x="9110172" y="4058833"/>
            <a:ext cx="50174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extend</a:t>
            </a:r>
            <a:endParaRPr lang="en-US" dirty="0"/>
          </a:p>
        </p:txBody>
      </p:sp>
      <p:sp>
        <p:nvSpPr>
          <p:cNvPr id="24674" name="Line 168"/>
          <p:cNvSpPr>
            <a:spLocks noChangeShapeType="1"/>
          </p:cNvSpPr>
          <p:nvPr/>
        </p:nvSpPr>
        <p:spPr bwMode="auto">
          <a:xfrm flipV="1">
            <a:off x="9368592" y="4265609"/>
            <a:ext cx="1435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5" name="Line 169"/>
          <p:cNvSpPr>
            <a:spLocks noChangeShapeType="1"/>
          </p:cNvSpPr>
          <p:nvPr/>
        </p:nvSpPr>
        <p:spPr bwMode="auto">
          <a:xfrm flipV="1">
            <a:off x="9365723" y="3622949"/>
            <a:ext cx="1435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6" name="Line 170"/>
          <p:cNvSpPr>
            <a:spLocks noChangeShapeType="1"/>
          </p:cNvSpPr>
          <p:nvPr/>
        </p:nvSpPr>
        <p:spPr bwMode="auto">
          <a:xfrm flipV="1">
            <a:off x="9301169" y="2468169"/>
            <a:ext cx="1434" cy="31989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7" name="Rectangle 171"/>
          <p:cNvSpPr>
            <a:spLocks noChangeArrowheads="1"/>
          </p:cNvSpPr>
          <p:nvPr/>
        </p:nvSpPr>
        <p:spPr bwMode="auto">
          <a:xfrm>
            <a:off x="9063042" y="2839706"/>
            <a:ext cx="63158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IR[31..0]</a:t>
            </a:r>
            <a:endParaRPr lang="en-US" dirty="0"/>
          </a:p>
        </p:txBody>
      </p:sp>
      <p:sp>
        <p:nvSpPr>
          <p:cNvPr id="24678" name="Line 172"/>
          <p:cNvSpPr>
            <a:spLocks noChangeShapeType="1"/>
          </p:cNvSpPr>
          <p:nvPr/>
        </p:nvSpPr>
        <p:spPr bwMode="auto">
          <a:xfrm flipV="1">
            <a:off x="9238051" y="3752054"/>
            <a:ext cx="192224" cy="6455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9" name="Rectangle 173"/>
          <p:cNvSpPr>
            <a:spLocks noChangeArrowheads="1"/>
          </p:cNvSpPr>
          <p:nvPr/>
        </p:nvSpPr>
        <p:spPr bwMode="auto">
          <a:xfrm>
            <a:off x="8995619" y="3739145"/>
            <a:ext cx="1859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20</a:t>
            </a:r>
            <a:endParaRPr lang="en-US"/>
          </a:p>
        </p:txBody>
      </p:sp>
      <p:sp>
        <p:nvSpPr>
          <p:cNvPr id="24680" name="Rectangle 174"/>
          <p:cNvSpPr>
            <a:spLocks noChangeArrowheads="1"/>
          </p:cNvSpPr>
          <p:nvPr/>
        </p:nvSpPr>
        <p:spPr bwMode="auto">
          <a:xfrm>
            <a:off x="9124726" y="3414945"/>
            <a:ext cx="63158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IR[19..0]</a:t>
            </a:r>
            <a:endParaRPr lang="en-US"/>
          </a:p>
        </p:txBody>
      </p:sp>
      <p:sp>
        <p:nvSpPr>
          <p:cNvPr id="19581" name="Line 192"/>
          <p:cNvSpPr>
            <a:spLocks noChangeShapeType="1"/>
          </p:cNvSpPr>
          <p:nvPr/>
        </p:nvSpPr>
        <p:spPr bwMode="auto">
          <a:xfrm flipV="1">
            <a:off x="3586083" y="5870825"/>
            <a:ext cx="193658" cy="6455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2" name="Line 193"/>
          <p:cNvSpPr>
            <a:spLocks noChangeShapeType="1"/>
          </p:cNvSpPr>
          <p:nvPr/>
        </p:nvSpPr>
        <p:spPr bwMode="auto">
          <a:xfrm flipV="1">
            <a:off x="3586083" y="6448933"/>
            <a:ext cx="193658" cy="6455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3" name="Rectangle 194"/>
          <p:cNvSpPr>
            <a:spLocks noChangeArrowheads="1"/>
          </p:cNvSpPr>
          <p:nvPr/>
        </p:nvSpPr>
        <p:spPr bwMode="auto">
          <a:xfrm>
            <a:off x="3452673" y="5856481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9584" name="Rectangle 195"/>
          <p:cNvSpPr>
            <a:spLocks noChangeArrowheads="1"/>
          </p:cNvSpPr>
          <p:nvPr/>
        </p:nvSpPr>
        <p:spPr bwMode="auto">
          <a:xfrm>
            <a:off x="3472756" y="6436022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ifetch1 (end of clock 1)</a:t>
            </a:r>
          </a:p>
        </p:txBody>
      </p:sp>
      <p:sp>
        <p:nvSpPr>
          <p:cNvPr id="202" name="Rectangle 187"/>
          <p:cNvSpPr>
            <a:spLocks noChangeArrowheads="1"/>
          </p:cNvSpPr>
          <p:nvPr/>
        </p:nvSpPr>
        <p:spPr bwMode="auto">
          <a:xfrm>
            <a:off x="4840370" y="6228043"/>
            <a:ext cx="5334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IR[3..0]</a:t>
            </a:r>
            <a:endParaRPr lang="en-US" dirty="0"/>
          </a:p>
        </p:txBody>
      </p:sp>
      <p:sp>
        <p:nvSpPr>
          <p:cNvPr id="203" name="Rectangle 188"/>
          <p:cNvSpPr>
            <a:spLocks noChangeArrowheads="1"/>
          </p:cNvSpPr>
          <p:nvPr/>
        </p:nvSpPr>
        <p:spPr bwMode="auto">
          <a:xfrm>
            <a:off x="4656220" y="5924410"/>
            <a:ext cx="717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IR[23..20]</a:t>
            </a:r>
            <a:endParaRPr lang="en-US" dirty="0"/>
          </a:p>
        </p:txBody>
      </p:sp>
      <p:sp>
        <p:nvSpPr>
          <p:cNvPr id="204" name="Rectangle 189"/>
          <p:cNvSpPr>
            <a:spLocks noChangeArrowheads="1"/>
          </p:cNvSpPr>
          <p:nvPr/>
        </p:nvSpPr>
        <p:spPr bwMode="auto">
          <a:xfrm>
            <a:off x="4656220" y="5565087"/>
            <a:ext cx="717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IR[27..24]</a:t>
            </a:r>
            <a:endParaRPr lang="en-US" dirty="0"/>
          </a:p>
        </p:txBody>
      </p:sp>
      <p:sp>
        <p:nvSpPr>
          <p:cNvPr id="206" name="Freeform 191"/>
          <p:cNvSpPr>
            <a:spLocks noEditPoints="1"/>
          </p:cNvSpPr>
          <p:nvPr/>
        </p:nvSpPr>
        <p:spPr bwMode="auto">
          <a:xfrm>
            <a:off x="5518234" y="6275669"/>
            <a:ext cx="496887" cy="79375"/>
          </a:xfrm>
          <a:custGeom>
            <a:avLst/>
            <a:gdLst>
              <a:gd name="T0" fmla="*/ 0 w 313"/>
              <a:gd name="T1" fmla="*/ 2147483647 h 50"/>
              <a:gd name="T2" fmla="*/ 2147483647 w 313"/>
              <a:gd name="T3" fmla="*/ 2147483647 h 50"/>
              <a:gd name="T4" fmla="*/ 2147483647 w 313"/>
              <a:gd name="T5" fmla="*/ 2147483647 h 50"/>
              <a:gd name="T6" fmla="*/ 0 w 313"/>
              <a:gd name="T7" fmla="*/ 2147483647 h 50"/>
              <a:gd name="T8" fmla="*/ 0 w 313"/>
              <a:gd name="T9" fmla="*/ 2147483647 h 50"/>
              <a:gd name="T10" fmla="*/ 2147483647 w 313"/>
              <a:gd name="T11" fmla="*/ 0 h 50"/>
              <a:gd name="T12" fmla="*/ 2147483647 w 313"/>
              <a:gd name="T13" fmla="*/ 2147483647 h 50"/>
              <a:gd name="T14" fmla="*/ 2147483647 w 313"/>
              <a:gd name="T15" fmla="*/ 2147483647 h 50"/>
              <a:gd name="T16" fmla="*/ 2147483647 w 313"/>
              <a:gd name="T17" fmla="*/ 0 h 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50"/>
              <a:gd name="T29" fmla="*/ 313 w 313"/>
              <a:gd name="T30" fmla="*/ 50 h 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50">
                <a:moveTo>
                  <a:pt x="0" y="17"/>
                </a:moveTo>
                <a:lnTo>
                  <a:pt x="271" y="17"/>
                </a:lnTo>
                <a:lnTo>
                  <a:pt x="271" y="34"/>
                </a:lnTo>
                <a:lnTo>
                  <a:pt x="0" y="34"/>
                </a:lnTo>
                <a:lnTo>
                  <a:pt x="0" y="17"/>
                </a:lnTo>
                <a:close/>
                <a:moveTo>
                  <a:pt x="263" y="0"/>
                </a:moveTo>
                <a:lnTo>
                  <a:pt x="313" y="25"/>
                </a:lnTo>
                <a:lnTo>
                  <a:pt x="263" y="50"/>
                </a:lnTo>
                <a:lnTo>
                  <a:pt x="26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" name="Freeform 192"/>
          <p:cNvSpPr>
            <a:spLocks noEditPoints="1"/>
          </p:cNvSpPr>
          <p:nvPr/>
        </p:nvSpPr>
        <p:spPr bwMode="auto">
          <a:xfrm>
            <a:off x="5518234" y="5970447"/>
            <a:ext cx="496887" cy="79375"/>
          </a:xfrm>
          <a:custGeom>
            <a:avLst/>
            <a:gdLst>
              <a:gd name="T0" fmla="*/ 0 w 313"/>
              <a:gd name="T1" fmla="*/ 2147483647 h 50"/>
              <a:gd name="T2" fmla="*/ 2147483647 w 313"/>
              <a:gd name="T3" fmla="*/ 2147483647 h 50"/>
              <a:gd name="T4" fmla="*/ 2147483647 w 313"/>
              <a:gd name="T5" fmla="*/ 2147483647 h 50"/>
              <a:gd name="T6" fmla="*/ 0 w 313"/>
              <a:gd name="T7" fmla="*/ 2147483647 h 50"/>
              <a:gd name="T8" fmla="*/ 0 w 313"/>
              <a:gd name="T9" fmla="*/ 2147483647 h 50"/>
              <a:gd name="T10" fmla="*/ 2147483647 w 313"/>
              <a:gd name="T11" fmla="*/ 0 h 50"/>
              <a:gd name="T12" fmla="*/ 2147483647 w 313"/>
              <a:gd name="T13" fmla="*/ 2147483647 h 50"/>
              <a:gd name="T14" fmla="*/ 2147483647 w 313"/>
              <a:gd name="T15" fmla="*/ 2147483647 h 50"/>
              <a:gd name="T16" fmla="*/ 2147483647 w 313"/>
              <a:gd name="T17" fmla="*/ 0 h 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50"/>
              <a:gd name="T29" fmla="*/ 313 w 313"/>
              <a:gd name="T30" fmla="*/ 50 h 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50">
                <a:moveTo>
                  <a:pt x="0" y="17"/>
                </a:moveTo>
                <a:lnTo>
                  <a:pt x="271" y="17"/>
                </a:lnTo>
                <a:lnTo>
                  <a:pt x="271" y="33"/>
                </a:lnTo>
                <a:lnTo>
                  <a:pt x="0" y="33"/>
                </a:lnTo>
                <a:lnTo>
                  <a:pt x="0" y="17"/>
                </a:lnTo>
                <a:close/>
                <a:moveTo>
                  <a:pt x="263" y="0"/>
                </a:moveTo>
                <a:lnTo>
                  <a:pt x="313" y="25"/>
                </a:lnTo>
                <a:lnTo>
                  <a:pt x="263" y="50"/>
                </a:lnTo>
                <a:lnTo>
                  <a:pt x="26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" name="Freeform 193"/>
          <p:cNvSpPr>
            <a:spLocks noEditPoints="1"/>
          </p:cNvSpPr>
          <p:nvPr/>
        </p:nvSpPr>
        <p:spPr bwMode="auto">
          <a:xfrm>
            <a:off x="5518234" y="5612711"/>
            <a:ext cx="496887" cy="80962"/>
          </a:xfrm>
          <a:custGeom>
            <a:avLst/>
            <a:gdLst>
              <a:gd name="T0" fmla="*/ 0 w 313"/>
              <a:gd name="T1" fmla="*/ 2147483647 h 51"/>
              <a:gd name="T2" fmla="*/ 2147483647 w 313"/>
              <a:gd name="T3" fmla="*/ 2147483647 h 51"/>
              <a:gd name="T4" fmla="*/ 2147483647 w 313"/>
              <a:gd name="T5" fmla="*/ 2147483647 h 51"/>
              <a:gd name="T6" fmla="*/ 0 w 313"/>
              <a:gd name="T7" fmla="*/ 2147483647 h 51"/>
              <a:gd name="T8" fmla="*/ 0 w 313"/>
              <a:gd name="T9" fmla="*/ 2147483647 h 51"/>
              <a:gd name="T10" fmla="*/ 2147483647 w 313"/>
              <a:gd name="T11" fmla="*/ 0 h 51"/>
              <a:gd name="T12" fmla="*/ 2147483647 w 313"/>
              <a:gd name="T13" fmla="*/ 2147483647 h 51"/>
              <a:gd name="T14" fmla="*/ 2147483647 w 313"/>
              <a:gd name="T15" fmla="*/ 2147483647 h 51"/>
              <a:gd name="T16" fmla="*/ 2147483647 w 313"/>
              <a:gd name="T17" fmla="*/ 0 h 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51"/>
              <a:gd name="T29" fmla="*/ 313 w 313"/>
              <a:gd name="T30" fmla="*/ 51 h 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51">
                <a:moveTo>
                  <a:pt x="0" y="17"/>
                </a:moveTo>
                <a:lnTo>
                  <a:pt x="271" y="17"/>
                </a:lnTo>
                <a:lnTo>
                  <a:pt x="271" y="34"/>
                </a:lnTo>
                <a:lnTo>
                  <a:pt x="0" y="34"/>
                </a:lnTo>
                <a:lnTo>
                  <a:pt x="0" y="17"/>
                </a:lnTo>
                <a:close/>
                <a:moveTo>
                  <a:pt x="263" y="0"/>
                </a:moveTo>
                <a:lnTo>
                  <a:pt x="313" y="26"/>
                </a:lnTo>
                <a:lnTo>
                  <a:pt x="263" y="51"/>
                </a:lnTo>
                <a:lnTo>
                  <a:pt x="26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" name="Text Box 212"/>
          <p:cNvSpPr txBox="1">
            <a:spLocks noChangeArrowheads="1"/>
          </p:cNvSpPr>
          <p:nvPr/>
        </p:nvSpPr>
        <p:spPr bwMode="auto">
          <a:xfrm>
            <a:off x="6003213" y="5497635"/>
            <a:ext cx="394443" cy="30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sz="1400" dirty="0"/>
              <a:t>R</a:t>
            </a:r>
            <a:r>
              <a:rPr lang="en-US" sz="1400" baseline="-25000" dirty="0"/>
              <a:t>X</a:t>
            </a:r>
          </a:p>
        </p:txBody>
      </p:sp>
      <p:sp>
        <p:nvSpPr>
          <p:cNvPr id="218" name="Text Box 213"/>
          <p:cNvSpPr txBox="1">
            <a:spLocks noChangeArrowheads="1"/>
          </p:cNvSpPr>
          <p:nvPr/>
        </p:nvSpPr>
        <p:spPr bwMode="auto">
          <a:xfrm>
            <a:off x="6012834" y="5827483"/>
            <a:ext cx="391695" cy="30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sz="1400" dirty="0"/>
              <a:t>R</a:t>
            </a:r>
            <a:r>
              <a:rPr lang="en-US" sz="1400" baseline="-25000" dirty="0"/>
              <a:t>Y</a:t>
            </a:r>
          </a:p>
        </p:txBody>
      </p:sp>
      <p:sp>
        <p:nvSpPr>
          <p:cNvPr id="219" name="Text Box 214"/>
          <p:cNvSpPr txBox="1">
            <a:spLocks noChangeArrowheads="1"/>
          </p:cNvSpPr>
          <p:nvPr/>
        </p:nvSpPr>
        <p:spPr bwMode="auto">
          <a:xfrm>
            <a:off x="6003212" y="6157331"/>
            <a:ext cx="390320" cy="30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sz="1400" dirty="0"/>
              <a:t>R</a:t>
            </a:r>
            <a:r>
              <a:rPr lang="en-US" sz="1400" baseline="-25000" dirty="0"/>
              <a:t>Z</a:t>
            </a:r>
          </a:p>
        </p:txBody>
      </p:sp>
      <p:grpSp>
        <p:nvGrpSpPr>
          <p:cNvPr id="274" name="Group 273"/>
          <p:cNvGrpSpPr/>
          <p:nvPr/>
        </p:nvGrpSpPr>
        <p:grpSpPr>
          <a:xfrm>
            <a:off x="6426518" y="5222224"/>
            <a:ext cx="1936483" cy="1528835"/>
            <a:chOff x="4902517" y="5222223"/>
            <a:chExt cx="1936483" cy="1528835"/>
          </a:xfrm>
        </p:grpSpPr>
        <p:grpSp>
          <p:nvGrpSpPr>
            <p:cNvPr id="275" name="Group 201"/>
            <p:cNvGrpSpPr>
              <a:grpSpLocks/>
            </p:cNvGrpSpPr>
            <p:nvPr/>
          </p:nvGrpSpPr>
          <p:grpSpPr bwMode="auto">
            <a:xfrm>
              <a:off x="5362930" y="5365696"/>
              <a:ext cx="461787" cy="1385362"/>
              <a:chOff x="2832" y="3024"/>
              <a:chExt cx="336" cy="1008"/>
            </a:xfrm>
          </p:grpSpPr>
          <p:sp>
            <p:nvSpPr>
              <p:cNvPr id="301" name="Line 202"/>
              <p:cNvSpPr>
                <a:spLocks noChangeShapeType="1"/>
              </p:cNvSpPr>
              <p:nvPr/>
            </p:nvSpPr>
            <p:spPr bwMode="auto">
              <a:xfrm>
                <a:off x="2832" y="3024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203"/>
              <p:cNvSpPr>
                <a:spLocks noChangeShapeType="1"/>
              </p:cNvSpPr>
              <p:nvPr/>
            </p:nvSpPr>
            <p:spPr bwMode="auto">
              <a:xfrm>
                <a:off x="3168" y="3120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Line 204"/>
              <p:cNvSpPr>
                <a:spLocks noChangeShapeType="1"/>
              </p:cNvSpPr>
              <p:nvPr/>
            </p:nvSpPr>
            <p:spPr bwMode="auto">
              <a:xfrm>
                <a:off x="2832" y="3024"/>
                <a:ext cx="33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Line 205"/>
              <p:cNvSpPr>
                <a:spLocks noChangeShapeType="1"/>
              </p:cNvSpPr>
              <p:nvPr/>
            </p:nvSpPr>
            <p:spPr bwMode="auto">
              <a:xfrm flipV="1">
                <a:off x="2832" y="3936"/>
                <a:ext cx="33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" name="Line 206"/>
            <p:cNvSpPr>
              <a:spLocks noChangeShapeType="1"/>
            </p:cNvSpPr>
            <p:nvPr/>
          </p:nvSpPr>
          <p:spPr bwMode="auto">
            <a:xfrm flipH="1">
              <a:off x="4902517" y="5629575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207"/>
            <p:cNvSpPr>
              <a:spLocks noChangeShapeType="1"/>
            </p:cNvSpPr>
            <p:nvPr/>
          </p:nvSpPr>
          <p:spPr bwMode="auto">
            <a:xfrm flipH="1">
              <a:off x="4902517" y="5959423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208"/>
            <p:cNvSpPr>
              <a:spLocks noChangeShapeType="1"/>
            </p:cNvSpPr>
            <p:nvPr/>
          </p:nvSpPr>
          <p:spPr bwMode="auto">
            <a:xfrm flipH="1">
              <a:off x="4902517" y="6289271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Text Box 209"/>
            <p:cNvSpPr txBox="1">
              <a:spLocks noChangeArrowheads="1"/>
            </p:cNvSpPr>
            <p:nvPr/>
          </p:nvSpPr>
          <p:spPr bwMode="auto">
            <a:xfrm>
              <a:off x="5294904" y="5497635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/>
                <a:t>00</a:t>
              </a:r>
            </a:p>
          </p:txBody>
        </p:sp>
        <p:sp>
          <p:nvSpPr>
            <p:cNvPr id="280" name="Text Box 210"/>
            <p:cNvSpPr txBox="1">
              <a:spLocks noChangeArrowheads="1"/>
            </p:cNvSpPr>
            <p:nvPr/>
          </p:nvSpPr>
          <p:spPr bwMode="auto">
            <a:xfrm>
              <a:off x="5294904" y="5827483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 dirty="0"/>
                <a:t>01</a:t>
              </a:r>
            </a:p>
          </p:txBody>
        </p:sp>
        <p:sp>
          <p:nvSpPr>
            <p:cNvPr id="281" name="Text Box 211"/>
            <p:cNvSpPr txBox="1">
              <a:spLocks noChangeArrowheads="1"/>
            </p:cNvSpPr>
            <p:nvPr/>
          </p:nvSpPr>
          <p:spPr bwMode="auto">
            <a:xfrm>
              <a:off x="5294904" y="6157331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/>
                <a:t>10</a:t>
              </a:r>
            </a:p>
          </p:txBody>
        </p:sp>
        <p:sp>
          <p:nvSpPr>
            <p:cNvPr id="282" name="Line 215"/>
            <p:cNvSpPr>
              <a:spLocks noChangeShapeType="1"/>
            </p:cNvSpPr>
            <p:nvPr/>
          </p:nvSpPr>
          <p:spPr bwMode="auto">
            <a:xfrm flipH="1">
              <a:off x="5826092" y="6091362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Text Box 216"/>
            <p:cNvSpPr txBox="1">
              <a:spLocks noChangeArrowheads="1"/>
            </p:cNvSpPr>
            <p:nvPr/>
          </p:nvSpPr>
          <p:spPr bwMode="auto">
            <a:xfrm>
              <a:off x="6287879" y="5959423"/>
              <a:ext cx="551121" cy="263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100" dirty="0" err="1"/>
                <a:t>regno</a:t>
              </a:r>
              <a:endParaRPr lang="en-US" sz="1100" dirty="0"/>
            </a:p>
          </p:txBody>
        </p:sp>
        <p:grpSp>
          <p:nvGrpSpPr>
            <p:cNvPr id="284" name="Group 217"/>
            <p:cNvGrpSpPr>
              <a:grpSpLocks/>
            </p:cNvGrpSpPr>
            <p:nvPr/>
          </p:nvGrpSpPr>
          <p:grpSpPr bwMode="auto">
            <a:xfrm>
              <a:off x="4928636" y="5299726"/>
              <a:ext cx="284494" cy="395818"/>
              <a:chOff x="2659" y="2400"/>
              <a:chExt cx="207" cy="288"/>
            </a:xfrm>
          </p:grpSpPr>
          <p:sp>
            <p:nvSpPr>
              <p:cNvPr id="299" name="Line 218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Text Box 219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grpSp>
          <p:nvGrpSpPr>
            <p:cNvPr id="285" name="Group 220"/>
            <p:cNvGrpSpPr>
              <a:grpSpLocks/>
            </p:cNvGrpSpPr>
            <p:nvPr/>
          </p:nvGrpSpPr>
          <p:grpSpPr bwMode="auto">
            <a:xfrm>
              <a:off x="4928636" y="5629575"/>
              <a:ext cx="284494" cy="395818"/>
              <a:chOff x="2659" y="2400"/>
              <a:chExt cx="207" cy="288"/>
            </a:xfrm>
          </p:grpSpPr>
          <p:sp>
            <p:nvSpPr>
              <p:cNvPr id="297" name="Line 221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Text Box 222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grpSp>
          <p:nvGrpSpPr>
            <p:cNvPr id="286" name="Group 285"/>
            <p:cNvGrpSpPr>
              <a:grpSpLocks/>
            </p:cNvGrpSpPr>
            <p:nvPr/>
          </p:nvGrpSpPr>
          <p:grpSpPr bwMode="auto">
            <a:xfrm>
              <a:off x="4928636" y="6025392"/>
              <a:ext cx="284494" cy="395818"/>
              <a:chOff x="2659" y="2400"/>
              <a:chExt cx="207" cy="288"/>
            </a:xfrm>
          </p:grpSpPr>
          <p:sp>
            <p:nvSpPr>
              <p:cNvPr id="295" name="Line 224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Text Box 225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grpSp>
          <p:nvGrpSpPr>
            <p:cNvPr id="287" name="Group 226"/>
            <p:cNvGrpSpPr>
              <a:grpSpLocks/>
            </p:cNvGrpSpPr>
            <p:nvPr/>
          </p:nvGrpSpPr>
          <p:grpSpPr bwMode="auto">
            <a:xfrm>
              <a:off x="5852210" y="5827483"/>
              <a:ext cx="284494" cy="395818"/>
              <a:chOff x="2659" y="2400"/>
              <a:chExt cx="207" cy="288"/>
            </a:xfrm>
          </p:grpSpPr>
          <p:sp>
            <p:nvSpPr>
              <p:cNvPr id="293" name="Line 227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Text Box 228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sp>
          <p:nvSpPr>
            <p:cNvPr id="288" name="Line 229"/>
            <p:cNvSpPr>
              <a:spLocks noChangeShapeType="1"/>
            </p:cNvSpPr>
            <p:nvPr/>
          </p:nvSpPr>
          <p:spPr bwMode="auto">
            <a:xfrm flipV="1">
              <a:off x="5943903" y="5261873"/>
              <a:ext cx="131939" cy="2638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Text Box 230"/>
            <p:cNvSpPr txBox="1">
              <a:spLocks noChangeArrowheads="1"/>
            </p:cNvSpPr>
            <p:nvPr/>
          </p:nvSpPr>
          <p:spPr bwMode="auto">
            <a:xfrm>
              <a:off x="5762535" y="5299726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/>
              <a:r>
                <a:rPr lang="en-US" sz="1400" dirty="0"/>
                <a:t>    2</a:t>
              </a:r>
            </a:p>
          </p:txBody>
        </p:sp>
        <p:sp>
          <p:nvSpPr>
            <p:cNvPr id="290" name="Text Box 232"/>
            <p:cNvSpPr txBox="1">
              <a:spLocks noChangeArrowheads="1"/>
            </p:cNvSpPr>
            <p:nvPr/>
          </p:nvSpPr>
          <p:spPr bwMode="auto">
            <a:xfrm>
              <a:off x="5556716" y="5735401"/>
              <a:ext cx="31290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M</a:t>
              </a:r>
            </a:p>
            <a:p>
              <a:pPr eaLnBrk="1" hangingPunct="1"/>
              <a:r>
                <a:rPr lang="en-US" sz="1200" b="1"/>
                <a:t>U</a:t>
              </a:r>
            </a:p>
            <a:p>
              <a:pPr eaLnBrk="1" hangingPunct="1"/>
              <a:r>
                <a:rPr lang="en-US" sz="1200" b="1"/>
                <a:t>X</a:t>
              </a:r>
            </a:p>
          </p:txBody>
        </p:sp>
        <p:sp>
          <p:nvSpPr>
            <p:cNvPr id="291" name="Text Box 233"/>
            <p:cNvSpPr txBox="1">
              <a:spLocks noChangeArrowheads="1"/>
            </p:cNvSpPr>
            <p:nvPr/>
          </p:nvSpPr>
          <p:spPr bwMode="auto">
            <a:xfrm>
              <a:off x="6174380" y="5222223"/>
              <a:ext cx="663819" cy="263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100" dirty="0" err="1"/>
                <a:t>RegSel</a:t>
              </a:r>
              <a:endParaRPr lang="en-US" sz="1100" dirty="0"/>
            </a:p>
          </p:txBody>
        </p:sp>
        <p:cxnSp>
          <p:nvCxnSpPr>
            <p:cNvPr id="292" name="Elbow Connector 291"/>
            <p:cNvCxnSpPr/>
            <p:nvPr/>
          </p:nvCxnSpPr>
          <p:spPr>
            <a:xfrm flipV="1">
              <a:off x="5626809" y="5365696"/>
              <a:ext cx="609700" cy="65972"/>
            </a:xfrm>
            <a:prstGeom prst="bentConnector3">
              <a:avLst>
                <a:gd name="adj1" fmla="val 2346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Rectangle 25"/>
          <p:cNvSpPr>
            <a:spLocks noChangeArrowheads="1"/>
          </p:cNvSpPr>
          <p:nvPr/>
        </p:nvSpPr>
        <p:spPr bwMode="auto">
          <a:xfrm>
            <a:off x="3875277" y="2503077"/>
            <a:ext cx="448722" cy="296590"/>
          </a:xfrm>
          <a:prstGeom prst="roundRect">
            <a:avLst/>
          </a:prstGeom>
          <a:noFill/>
          <a:ln w="6350" cap="rnd" cmpd="sng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PC</a:t>
            </a:r>
          </a:p>
        </p:txBody>
      </p:sp>
      <p:sp>
        <p:nvSpPr>
          <p:cNvPr id="212" name="Rectangle 25"/>
          <p:cNvSpPr>
            <a:spLocks noChangeArrowheads="1"/>
          </p:cNvSpPr>
          <p:nvPr/>
        </p:nvSpPr>
        <p:spPr bwMode="auto">
          <a:xfrm>
            <a:off x="7249658" y="2387835"/>
            <a:ext cx="448722" cy="296590"/>
          </a:xfrm>
          <a:prstGeom prst="roundRect">
            <a:avLst/>
          </a:prstGeom>
          <a:noFill/>
          <a:ln w="6350" cap="rnd" cmpd="sng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PC</a:t>
            </a:r>
          </a:p>
        </p:txBody>
      </p:sp>
      <p:sp>
        <p:nvSpPr>
          <p:cNvPr id="213" name="Rectangle 25"/>
          <p:cNvSpPr>
            <a:spLocks noChangeArrowheads="1"/>
          </p:cNvSpPr>
          <p:nvPr/>
        </p:nvSpPr>
        <p:spPr bwMode="auto">
          <a:xfrm>
            <a:off x="4806848" y="4122949"/>
            <a:ext cx="636988" cy="296590"/>
          </a:xfrm>
          <a:prstGeom prst="roundRect">
            <a:avLst/>
          </a:prstGeom>
          <a:noFill/>
          <a:ln w="6350" cap="rnd" cmpd="sng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PC+B</a:t>
            </a:r>
          </a:p>
        </p:txBody>
      </p:sp>
      <p:sp>
        <p:nvSpPr>
          <p:cNvPr id="215" name="Rectangle 25"/>
          <p:cNvSpPr>
            <a:spLocks noChangeArrowheads="1"/>
          </p:cNvSpPr>
          <p:nvPr/>
        </p:nvSpPr>
        <p:spPr bwMode="auto">
          <a:xfrm>
            <a:off x="7538306" y="4296409"/>
            <a:ext cx="645233" cy="296590"/>
          </a:xfrm>
          <a:prstGeom prst="roundRect">
            <a:avLst/>
          </a:prstGeom>
          <a:noFill/>
          <a:ln w="6350" cap="rnd" cmpd="sng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M[PC]</a:t>
            </a:r>
          </a:p>
        </p:txBody>
      </p:sp>
      <p:sp>
        <p:nvSpPr>
          <p:cNvPr id="216" name="Rectangle 25"/>
          <p:cNvSpPr>
            <a:spLocks noChangeArrowheads="1"/>
          </p:cNvSpPr>
          <p:nvPr/>
        </p:nvSpPr>
        <p:spPr bwMode="auto">
          <a:xfrm>
            <a:off x="2884030" y="4908268"/>
            <a:ext cx="448722" cy="296590"/>
          </a:xfrm>
          <a:prstGeom prst="roundRect">
            <a:avLst/>
          </a:prstGeom>
          <a:noFill/>
          <a:ln w="6350" cap="rnd" cmpd="sng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PC</a:t>
            </a:r>
          </a:p>
        </p:txBody>
      </p:sp>
      <p:sp>
        <p:nvSpPr>
          <p:cNvPr id="2" name="Rectangle 1"/>
          <p:cNvSpPr/>
          <p:nvPr/>
        </p:nvSpPr>
        <p:spPr>
          <a:xfrm>
            <a:off x="1616954" y="5335213"/>
            <a:ext cx="1238808" cy="120032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</a:rPr>
              <a:t>DrPC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 err="1">
                <a:solidFill>
                  <a:srgbClr val="008000"/>
                </a:solidFill>
              </a:rPr>
              <a:t>LdMAR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 err="1">
                <a:solidFill>
                  <a:srgbClr val="008000"/>
                </a:solidFill>
              </a:rPr>
              <a:t>LdA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/>
              <a:t>Others=0</a:t>
            </a:r>
          </a:p>
        </p:txBody>
      </p:sp>
    </p:spTree>
    <p:extLst>
      <p:ext uri="{BB962C8B-B14F-4D97-AF65-F5344CB8AC3E}">
        <p14:creationId xmlns:p14="http://schemas.microsoft.com/office/powerpoint/2010/main" val="21719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  <p:bldP spid="213" grpId="0" animBg="1"/>
      <p:bldP spid="215" grpId="0" animBg="1"/>
      <p:bldP spid="21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1" name="Line 65"/>
          <p:cNvSpPr>
            <a:spLocks noChangeShapeType="1"/>
          </p:cNvSpPr>
          <p:nvPr/>
        </p:nvSpPr>
        <p:spPr bwMode="auto">
          <a:xfrm flipV="1">
            <a:off x="8202336" y="4073385"/>
            <a:ext cx="1434" cy="51355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7" name="Line 119"/>
          <p:cNvSpPr>
            <a:spLocks noChangeShapeType="1"/>
          </p:cNvSpPr>
          <p:nvPr/>
        </p:nvSpPr>
        <p:spPr bwMode="auto">
          <a:xfrm>
            <a:off x="5833959" y="2981722"/>
            <a:ext cx="192224" cy="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3" name="Line 115"/>
          <p:cNvSpPr>
            <a:spLocks noChangeShapeType="1"/>
          </p:cNvSpPr>
          <p:nvPr/>
        </p:nvSpPr>
        <p:spPr bwMode="auto">
          <a:xfrm flipH="1">
            <a:off x="5706289" y="3559830"/>
            <a:ext cx="319895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4" name="Line 116"/>
          <p:cNvSpPr>
            <a:spLocks noChangeShapeType="1"/>
          </p:cNvSpPr>
          <p:nvPr/>
        </p:nvSpPr>
        <p:spPr bwMode="auto">
          <a:xfrm>
            <a:off x="5833960" y="3430724"/>
            <a:ext cx="64553" cy="25677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8" name="Rectangle 120"/>
          <p:cNvSpPr>
            <a:spLocks noChangeArrowheads="1"/>
          </p:cNvSpPr>
          <p:nvPr/>
        </p:nvSpPr>
        <p:spPr bwMode="auto">
          <a:xfrm>
            <a:off x="5337619" y="2911432"/>
            <a:ext cx="48571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WrREG</a:t>
            </a:r>
            <a:endParaRPr lang="en-US"/>
          </a:p>
        </p:txBody>
      </p:sp>
      <p:sp>
        <p:nvSpPr>
          <p:cNvPr id="24578" name="Line 6"/>
          <p:cNvSpPr>
            <a:spLocks noChangeShapeType="1"/>
          </p:cNvSpPr>
          <p:nvPr/>
        </p:nvSpPr>
        <p:spPr bwMode="auto">
          <a:xfrm>
            <a:off x="2431302" y="5229600"/>
            <a:ext cx="7320305" cy="143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9" name="Line 7"/>
          <p:cNvSpPr>
            <a:spLocks noChangeShapeType="1"/>
          </p:cNvSpPr>
          <p:nvPr/>
        </p:nvSpPr>
        <p:spPr bwMode="auto">
          <a:xfrm>
            <a:off x="2431302" y="1825507"/>
            <a:ext cx="7320305" cy="1434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8"/>
          <p:cNvSpPr>
            <a:spLocks noChangeShapeType="1"/>
          </p:cNvSpPr>
          <p:nvPr/>
        </p:nvSpPr>
        <p:spPr bwMode="auto">
          <a:xfrm flipV="1">
            <a:off x="2431302" y="1825507"/>
            <a:ext cx="1435" cy="3404092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9"/>
          <p:cNvSpPr>
            <a:spLocks noChangeShapeType="1"/>
          </p:cNvSpPr>
          <p:nvPr/>
        </p:nvSpPr>
        <p:spPr bwMode="auto">
          <a:xfrm>
            <a:off x="5577182" y="1696403"/>
            <a:ext cx="64552" cy="25677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5535720" y="1905565"/>
            <a:ext cx="1859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 dirty="0">
                <a:solidFill>
                  <a:srgbClr val="000000"/>
                </a:solidFill>
              </a:rPr>
              <a:t>32</a:t>
            </a:r>
            <a:endParaRPr lang="en-US" dirty="0"/>
          </a:p>
        </p:txBody>
      </p:sp>
      <p:grpSp>
        <p:nvGrpSpPr>
          <p:cNvPr id="24583" name="Group 17"/>
          <p:cNvGrpSpPr>
            <a:grpSpLocks/>
          </p:cNvGrpSpPr>
          <p:nvPr/>
        </p:nvGrpSpPr>
        <p:grpSpPr bwMode="auto">
          <a:xfrm>
            <a:off x="2548932" y="2146838"/>
            <a:ext cx="1074449" cy="321330"/>
            <a:chOff x="450" y="903"/>
            <a:chExt cx="749" cy="224"/>
          </a:xfrm>
        </p:grpSpPr>
        <p:grpSp>
          <p:nvGrpSpPr>
            <p:cNvPr id="24765" name="Group 13"/>
            <p:cNvGrpSpPr>
              <a:grpSpLocks/>
            </p:cNvGrpSpPr>
            <p:nvPr/>
          </p:nvGrpSpPr>
          <p:grpSpPr bwMode="auto">
            <a:xfrm>
              <a:off x="840" y="903"/>
              <a:ext cx="359" cy="224"/>
              <a:chOff x="840" y="903"/>
              <a:chExt cx="359" cy="224"/>
            </a:xfrm>
          </p:grpSpPr>
          <p:sp>
            <p:nvSpPr>
              <p:cNvPr id="24769" name="Rectangle 11"/>
              <p:cNvSpPr>
                <a:spLocks noChangeArrowheads="1"/>
              </p:cNvSpPr>
              <p:nvPr/>
            </p:nvSpPr>
            <p:spPr bwMode="auto">
              <a:xfrm>
                <a:off x="840" y="903"/>
                <a:ext cx="359" cy="2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70" name="Rectangle 12"/>
              <p:cNvSpPr>
                <a:spLocks noChangeArrowheads="1"/>
              </p:cNvSpPr>
              <p:nvPr/>
            </p:nvSpPr>
            <p:spPr bwMode="auto">
              <a:xfrm>
                <a:off x="840" y="903"/>
                <a:ext cx="359" cy="224"/>
              </a:xfrm>
              <a:prstGeom prst="rect">
                <a:avLst/>
              </a:prstGeom>
              <a:noFill/>
              <a:ln w="34925" cap="rnd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66" name="Rectangle 14"/>
            <p:cNvSpPr>
              <a:spLocks noChangeArrowheads="1"/>
            </p:cNvSpPr>
            <p:nvPr/>
          </p:nvSpPr>
          <p:spPr bwMode="auto">
            <a:xfrm>
              <a:off x="903" y="923"/>
              <a:ext cx="23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0000"/>
                  </a:solidFill>
                </a:rPr>
                <a:t>PC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767" name="Line 15"/>
            <p:cNvSpPr>
              <a:spLocks noChangeShapeType="1"/>
            </p:cNvSpPr>
            <p:nvPr/>
          </p:nvSpPr>
          <p:spPr bwMode="auto">
            <a:xfrm>
              <a:off x="706" y="992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8" name="Rectangle 16"/>
            <p:cNvSpPr>
              <a:spLocks noChangeArrowheads="1"/>
            </p:cNvSpPr>
            <p:nvPr/>
          </p:nvSpPr>
          <p:spPr bwMode="auto">
            <a:xfrm>
              <a:off x="450" y="942"/>
              <a:ext cx="24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/>
                <a:t>LdPC</a:t>
              </a:r>
              <a:endParaRPr lang="en-US" dirty="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200054" y="2146839"/>
            <a:ext cx="514989" cy="321331"/>
            <a:chOff x="1601" y="903"/>
            <a:chExt cx="359" cy="224"/>
          </a:xfrm>
        </p:grpSpPr>
        <p:sp>
          <p:nvSpPr>
            <p:cNvPr id="24763" name="Rectangle 18"/>
            <p:cNvSpPr>
              <a:spLocks noChangeArrowheads="1"/>
            </p:cNvSpPr>
            <p:nvPr/>
          </p:nvSpPr>
          <p:spPr bwMode="auto">
            <a:xfrm>
              <a:off x="1601" y="903"/>
              <a:ext cx="359" cy="2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4" name="Rectangle 19"/>
            <p:cNvSpPr>
              <a:spLocks noChangeArrowheads="1"/>
            </p:cNvSpPr>
            <p:nvPr/>
          </p:nvSpPr>
          <p:spPr bwMode="auto">
            <a:xfrm>
              <a:off x="1601" y="903"/>
              <a:ext cx="359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8" name="Rectangle 21"/>
          <p:cNvSpPr>
            <a:spLocks noChangeArrowheads="1"/>
          </p:cNvSpPr>
          <p:nvPr/>
        </p:nvSpPr>
        <p:spPr bwMode="auto">
          <a:xfrm>
            <a:off x="4359146" y="2169651"/>
            <a:ext cx="17596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 dirty="0">
                <a:solidFill>
                  <a:srgbClr val="000000"/>
                </a:solidFill>
              </a:rPr>
              <a:t>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469" name="Line 22"/>
          <p:cNvSpPr>
            <a:spLocks noChangeShapeType="1"/>
          </p:cNvSpPr>
          <p:nvPr/>
        </p:nvSpPr>
        <p:spPr bwMode="auto">
          <a:xfrm>
            <a:off x="4007828" y="2274510"/>
            <a:ext cx="192224" cy="143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Rectangle 23"/>
          <p:cNvSpPr>
            <a:spLocks noChangeArrowheads="1"/>
          </p:cNvSpPr>
          <p:nvPr/>
        </p:nvSpPr>
        <p:spPr bwMode="auto">
          <a:xfrm>
            <a:off x="3730968" y="2202784"/>
            <a:ext cx="25648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LdA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4842714" y="2146839"/>
            <a:ext cx="513554" cy="321331"/>
            <a:chOff x="2049" y="903"/>
            <a:chExt cx="358" cy="224"/>
          </a:xfrm>
        </p:grpSpPr>
        <p:sp>
          <p:nvSpPr>
            <p:cNvPr id="24761" name="Rectangle 24"/>
            <p:cNvSpPr>
              <a:spLocks noChangeArrowheads="1"/>
            </p:cNvSpPr>
            <p:nvPr/>
          </p:nvSpPr>
          <p:spPr bwMode="auto">
            <a:xfrm>
              <a:off x="2049" y="903"/>
              <a:ext cx="35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2" name="Rectangle 25"/>
            <p:cNvSpPr>
              <a:spLocks noChangeArrowheads="1"/>
            </p:cNvSpPr>
            <p:nvPr/>
          </p:nvSpPr>
          <p:spPr bwMode="auto">
            <a:xfrm>
              <a:off x="2049" y="903"/>
              <a:ext cx="358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2" name="Rectangle 27"/>
          <p:cNvSpPr>
            <a:spLocks noChangeArrowheads="1"/>
          </p:cNvSpPr>
          <p:nvPr/>
        </p:nvSpPr>
        <p:spPr bwMode="auto">
          <a:xfrm>
            <a:off x="5001805" y="2169651"/>
            <a:ext cx="17633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19473" name="Line 28"/>
          <p:cNvSpPr>
            <a:spLocks noChangeShapeType="1"/>
          </p:cNvSpPr>
          <p:nvPr/>
        </p:nvSpPr>
        <p:spPr bwMode="auto">
          <a:xfrm>
            <a:off x="5356267" y="2274510"/>
            <a:ext cx="193658" cy="143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Rectangle 29"/>
          <p:cNvSpPr>
            <a:spLocks noChangeArrowheads="1"/>
          </p:cNvSpPr>
          <p:nvPr/>
        </p:nvSpPr>
        <p:spPr bwMode="auto">
          <a:xfrm>
            <a:off x="5631694" y="2202784"/>
            <a:ext cx="2516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LdB</a:t>
            </a:r>
            <a:endParaRPr lang="en-US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7069075" y="2146838"/>
            <a:ext cx="1183471" cy="321330"/>
            <a:chOff x="3601" y="903"/>
            <a:chExt cx="825" cy="224"/>
          </a:xfrm>
        </p:grpSpPr>
        <p:grpSp>
          <p:nvGrpSpPr>
            <p:cNvPr id="24755" name="Group 32"/>
            <p:cNvGrpSpPr>
              <a:grpSpLocks/>
            </p:cNvGrpSpPr>
            <p:nvPr/>
          </p:nvGrpSpPr>
          <p:grpSpPr bwMode="auto">
            <a:xfrm>
              <a:off x="4068" y="903"/>
              <a:ext cx="358" cy="224"/>
              <a:chOff x="4068" y="903"/>
              <a:chExt cx="358" cy="224"/>
            </a:xfrm>
          </p:grpSpPr>
          <p:sp>
            <p:nvSpPr>
              <p:cNvPr id="24759" name="Rectangle 30"/>
              <p:cNvSpPr>
                <a:spLocks noChangeArrowheads="1"/>
              </p:cNvSpPr>
              <p:nvPr/>
            </p:nvSpPr>
            <p:spPr bwMode="auto">
              <a:xfrm>
                <a:off x="4068" y="903"/>
                <a:ext cx="358" cy="2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60" name="Rectangle 31"/>
              <p:cNvSpPr>
                <a:spLocks noChangeArrowheads="1"/>
              </p:cNvSpPr>
              <p:nvPr/>
            </p:nvSpPr>
            <p:spPr bwMode="auto">
              <a:xfrm>
                <a:off x="4068" y="903"/>
                <a:ext cx="358" cy="224"/>
              </a:xfrm>
              <a:prstGeom prst="rect">
                <a:avLst/>
              </a:pr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56" name="Rectangle 33"/>
            <p:cNvSpPr>
              <a:spLocks noChangeArrowheads="1"/>
            </p:cNvSpPr>
            <p:nvPr/>
          </p:nvSpPr>
          <p:spPr bwMode="auto">
            <a:xfrm>
              <a:off x="4074" y="923"/>
              <a:ext cx="346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dirty="0">
                  <a:solidFill>
                    <a:srgbClr val="000000"/>
                  </a:solidFill>
                </a:rPr>
                <a:t>MAR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757" name="Line 34"/>
            <p:cNvSpPr>
              <a:spLocks noChangeShapeType="1"/>
            </p:cNvSpPr>
            <p:nvPr/>
          </p:nvSpPr>
          <p:spPr bwMode="auto">
            <a:xfrm>
              <a:off x="3934" y="992"/>
              <a:ext cx="134" cy="1"/>
            </a:xfrm>
            <a:prstGeom prst="line">
              <a:avLst/>
            </a:prstGeom>
            <a:noFill/>
            <a:ln w="11113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8" name="Rectangle 35"/>
            <p:cNvSpPr>
              <a:spLocks noChangeArrowheads="1"/>
            </p:cNvSpPr>
            <p:nvPr/>
          </p:nvSpPr>
          <p:spPr bwMode="auto">
            <a:xfrm>
              <a:off x="3601" y="942"/>
              <a:ext cx="32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>
                  <a:solidFill>
                    <a:srgbClr val="000000"/>
                  </a:solidFill>
                </a:rPr>
                <a:t>LdMAR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593" name="Group 39"/>
          <p:cNvGrpSpPr>
            <a:grpSpLocks/>
          </p:cNvGrpSpPr>
          <p:nvPr/>
        </p:nvGrpSpPr>
        <p:grpSpPr bwMode="auto">
          <a:xfrm>
            <a:off x="7648606" y="2776520"/>
            <a:ext cx="1045973" cy="1494725"/>
            <a:chOff x="4083" y="1350"/>
            <a:chExt cx="627" cy="896"/>
          </a:xfrm>
        </p:grpSpPr>
        <p:sp>
          <p:nvSpPr>
            <p:cNvPr id="24753" name="Rectangle 37"/>
            <p:cNvSpPr>
              <a:spLocks noChangeArrowheads="1"/>
            </p:cNvSpPr>
            <p:nvPr/>
          </p:nvSpPr>
          <p:spPr bwMode="auto">
            <a:xfrm>
              <a:off x="4083" y="1350"/>
              <a:ext cx="627" cy="8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4" name="Rectangle 38"/>
            <p:cNvSpPr>
              <a:spLocks noChangeArrowheads="1"/>
            </p:cNvSpPr>
            <p:nvPr/>
          </p:nvSpPr>
          <p:spPr bwMode="auto">
            <a:xfrm>
              <a:off x="4083" y="1350"/>
              <a:ext cx="627" cy="896"/>
            </a:xfrm>
            <a:prstGeom prst="rect">
              <a:avLst/>
            </a:prstGeom>
            <a:noFill/>
            <a:ln w="34925" cap="rnd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94" name="Rectangle 40"/>
          <p:cNvSpPr>
            <a:spLocks noChangeArrowheads="1"/>
          </p:cNvSpPr>
          <p:nvPr/>
        </p:nvSpPr>
        <p:spPr bwMode="auto">
          <a:xfrm>
            <a:off x="7804769" y="3092178"/>
            <a:ext cx="8495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</a:rPr>
              <a:t>memory</a:t>
            </a:r>
            <a:endParaRPr lang="en-US" dirty="0"/>
          </a:p>
        </p:txBody>
      </p:sp>
      <p:sp>
        <p:nvSpPr>
          <p:cNvPr id="24595" name="Rectangle 41"/>
          <p:cNvSpPr>
            <a:spLocks noChangeArrowheads="1"/>
          </p:cNvSpPr>
          <p:nvPr/>
        </p:nvSpPr>
        <p:spPr bwMode="auto">
          <a:xfrm>
            <a:off x="7908055" y="3323136"/>
            <a:ext cx="4648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2</a:t>
            </a:r>
            <a:r>
              <a:rPr lang="en-US" sz="1700" b="1" baseline="30000">
                <a:solidFill>
                  <a:srgbClr val="000000"/>
                </a:solidFill>
              </a:rPr>
              <a:t>32</a:t>
            </a:r>
            <a:r>
              <a:rPr lang="en-US" sz="1700" b="1">
                <a:solidFill>
                  <a:srgbClr val="000000"/>
                </a:solidFill>
              </a:rPr>
              <a:t> x</a:t>
            </a:r>
            <a:endParaRPr lang="en-US"/>
          </a:p>
        </p:txBody>
      </p:sp>
      <p:sp>
        <p:nvSpPr>
          <p:cNvPr id="24596" name="Rectangle 42"/>
          <p:cNvSpPr>
            <a:spLocks noChangeArrowheads="1"/>
          </p:cNvSpPr>
          <p:nvPr/>
        </p:nvSpPr>
        <p:spPr bwMode="auto">
          <a:xfrm>
            <a:off x="7872193" y="3554091"/>
            <a:ext cx="6924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32 bits</a:t>
            </a:r>
            <a:endParaRPr lang="en-US"/>
          </a:p>
        </p:txBody>
      </p:sp>
      <p:sp>
        <p:nvSpPr>
          <p:cNvPr id="24597" name="Line 43"/>
          <p:cNvSpPr>
            <a:spLocks noChangeShapeType="1"/>
          </p:cNvSpPr>
          <p:nvPr/>
        </p:nvSpPr>
        <p:spPr bwMode="auto">
          <a:xfrm>
            <a:off x="7990028" y="2468169"/>
            <a:ext cx="1434" cy="31989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98" name="Group 50"/>
          <p:cNvGrpSpPr>
            <a:grpSpLocks/>
          </p:cNvGrpSpPr>
          <p:nvPr/>
        </p:nvGrpSpPr>
        <p:grpSpPr bwMode="auto">
          <a:xfrm>
            <a:off x="7393272" y="4586939"/>
            <a:ext cx="969729" cy="642660"/>
            <a:chOff x="3827" y="2604"/>
            <a:chExt cx="676" cy="448"/>
          </a:xfrm>
        </p:grpSpPr>
        <p:grpSp>
          <p:nvGrpSpPr>
            <p:cNvPr id="24747" name="Group 46"/>
            <p:cNvGrpSpPr>
              <a:grpSpLocks/>
            </p:cNvGrpSpPr>
            <p:nvPr/>
          </p:nvGrpSpPr>
          <p:grpSpPr bwMode="auto">
            <a:xfrm>
              <a:off x="4279" y="2604"/>
              <a:ext cx="224" cy="224"/>
              <a:chOff x="4279" y="2604"/>
              <a:chExt cx="224" cy="224"/>
            </a:xfrm>
          </p:grpSpPr>
          <p:sp>
            <p:nvSpPr>
              <p:cNvPr id="24751" name="Freeform 44"/>
              <p:cNvSpPr>
                <a:spLocks/>
              </p:cNvSpPr>
              <p:nvPr/>
            </p:nvSpPr>
            <p:spPr bwMode="auto">
              <a:xfrm>
                <a:off x="4279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2" name="Freeform 45"/>
              <p:cNvSpPr>
                <a:spLocks/>
              </p:cNvSpPr>
              <p:nvPr/>
            </p:nvSpPr>
            <p:spPr bwMode="auto">
              <a:xfrm>
                <a:off x="4279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48" name="Line 47"/>
            <p:cNvSpPr>
              <a:spLocks noChangeShapeType="1"/>
            </p:cNvSpPr>
            <p:nvPr/>
          </p:nvSpPr>
          <p:spPr bwMode="auto">
            <a:xfrm>
              <a:off x="4173" y="269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9" name="Rectangle 48"/>
            <p:cNvSpPr>
              <a:spLocks noChangeArrowheads="1"/>
            </p:cNvSpPr>
            <p:nvPr/>
          </p:nvSpPr>
          <p:spPr bwMode="auto">
            <a:xfrm>
              <a:off x="3827" y="2643"/>
              <a:ext cx="33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>
                  <a:solidFill>
                    <a:srgbClr val="008000"/>
                  </a:solidFill>
                </a:rPr>
                <a:t>DrMEM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24750" name="Line 49"/>
            <p:cNvSpPr>
              <a:spLocks noChangeShapeType="1"/>
            </p:cNvSpPr>
            <p:nvPr/>
          </p:nvSpPr>
          <p:spPr bwMode="auto">
            <a:xfrm>
              <a:off x="4391" y="2828"/>
              <a:ext cx="1" cy="224"/>
            </a:xfrm>
            <a:prstGeom prst="line">
              <a:avLst/>
            </a:prstGeom>
            <a:noFill/>
            <a:ln w="349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99" name="Group 57"/>
          <p:cNvGrpSpPr>
            <a:grpSpLocks/>
          </p:cNvGrpSpPr>
          <p:nvPr/>
        </p:nvGrpSpPr>
        <p:grpSpPr bwMode="auto">
          <a:xfrm>
            <a:off x="3976270" y="4586939"/>
            <a:ext cx="918087" cy="642660"/>
            <a:chOff x="1445" y="2604"/>
            <a:chExt cx="640" cy="448"/>
          </a:xfrm>
        </p:grpSpPr>
        <p:grpSp>
          <p:nvGrpSpPr>
            <p:cNvPr id="24741" name="Group 53"/>
            <p:cNvGrpSpPr>
              <a:grpSpLocks/>
            </p:cNvGrpSpPr>
            <p:nvPr/>
          </p:nvGrpSpPr>
          <p:grpSpPr bwMode="auto">
            <a:xfrm>
              <a:off x="1862" y="2604"/>
              <a:ext cx="223" cy="224"/>
              <a:chOff x="1862" y="2604"/>
              <a:chExt cx="223" cy="224"/>
            </a:xfrm>
          </p:grpSpPr>
          <p:sp>
            <p:nvSpPr>
              <p:cNvPr id="24745" name="Freeform 51"/>
              <p:cNvSpPr>
                <a:spLocks/>
              </p:cNvSpPr>
              <p:nvPr/>
            </p:nvSpPr>
            <p:spPr bwMode="auto">
              <a:xfrm>
                <a:off x="1862" y="2604"/>
                <a:ext cx="223" cy="224"/>
              </a:xfrm>
              <a:custGeom>
                <a:avLst/>
                <a:gdLst>
                  <a:gd name="T0" fmla="*/ 0 w 223"/>
                  <a:gd name="T1" fmla="*/ 0 h 224"/>
                  <a:gd name="T2" fmla="*/ 223 w 223"/>
                  <a:gd name="T3" fmla="*/ 0 h 224"/>
                  <a:gd name="T4" fmla="*/ 111 w 223"/>
                  <a:gd name="T5" fmla="*/ 224 h 224"/>
                  <a:gd name="T6" fmla="*/ 0 w 223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3"/>
                  <a:gd name="T13" fmla="*/ 0 h 224"/>
                  <a:gd name="T14" fmla="*/ 223 w 223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3" h="224">
                    <a:moveTo>
                      <a:pt x="0" y="0"/>
                    </a:moveTo>
                    <a:lnTo>
                      <a:pt x="223" y="0"/>
                    </a:lnTo>
                    <a:lnTo>
                      <a:pt x="111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6" name="Freeform 52"/>
              <p:cNvSpPr>
                <a:spLocks/>
              </p:cNvSpPr>
              <p:nvPr/>
            </p:nvSpPr>
            <p:spPr bwMode="auto">
              <a:xfrm>
                <a:off x="1862" y="2604"/>
                <a:ext cx="223" cy="224"/>
              </a:xfrm>
              <a:custGeom>
                <a:avLst/>
                <a:gdLst>
                  <a:gd name="T0" fmla="*/ 0 w 223"/>
                  <a:gd name="T1" fmla="*/ 0 h 224"/>
                  <a:gd name="T2" fmla="*/ 223 w 223"/>
                  <a:gd name="T3" fmla="*/ 0 h 224"/>
                  <a:gd name="T4" fmla="*/ 111 w 223"/>
                  <a:gd name="T5" fmla="*/ 224 h 224"/>
                  <a:gd name="T6" fmla="*/ 0 w 223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3"/>
                  <a:gd name="T13" fmla="*/ 0 h 224"/>
                  <a:gd name="T14" fmla="*/ 223 w 223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3" h="224">
                    <a:moveTo>
                      <a:pt x="0" y="0"/>
                    </a:moveTo>
                    <a:lnTo>
                      <a:pt x="223" y="0"/>
                    </a:lnTo>
                    <a:lnTo>
                      <a:pt x="111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42" name="Line 54"/>
            <p:cNvSpPr>
              <a:spLocks noChangeShapeType="1"/>
            </p:cNvSpPr>
            <p:nvPr/>
          </p:nvSpPr>
          <p:spPr bwMode="auto">
            <a:xfrm>
              <a:off x="1755" y="2693"/>
              <a:ext cx="13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3" name="Rectangle 55"/>
            <p:cNvSpPr>
              <a:spLocks noChangeArrowheads="1"/>
            </p:cNvSpPr>
            <p:nvPr/>
          </p:nvSpPr>
          <p:spPr bwMode="auto">
            <a:xfrm>
              <a:off x="1445" y="2643"/>
              <a:ext cx="29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DrALU</a:t>
              </a:r>
              <a:endParaRPr lang="en-US"/>
            </a:p>
          </p:txBody>
        </p:sp>
        <p:sp>
          <p:nvSpPr>
            <p:cNvPr id="24744" name="Line 56"/>
            <p:cNvSpPr>
              <a:spLocks noChangeShapeType="1"/>
            </p:cNvSpPr>
            <p:nvPr/>
          </p:nvSpPr>
          <p:spPr bwMode="auto">
            <a:xfrm>
              <a:off x="1973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0" name="Group 64"/>
          <p:cNvGrpSpPr>
            <a:grpSpLocks/>
          </p:cNvGrpSpPr>
          <p:nvPr/>
        </p:nvGrpSpPr>
        <p:grpSpPr bwMode="auto">
          <a:xfrm>
            <a:off x="2630700" y="4586939"/>
            <a:ext cx="899437" cy="642660"/>
            <a:chOff x="507" y="2604"/>
            <a:chExt cx="627" cy="448"/>
          </a:xfrm>
        </p:grpSpPr>
        <p:grpSp>
          <p:nvGrpSpPr>
            <p:cNvPr id="24735" name="Group 60"/>
            <p:cNvGrpSpPr>
              <a:grpSpLocks/>
            </p:cNvGrpSpPr>
            <p:nvPr/>
          </p:nvGrpSpPr>
          <p:grpSpPr bwMode="auto">
            <a:xfrm>
              <a:off x="910" y="2604"/>
              <a:ext cx="224" cy="224"/>
              <a:chOff x="910" y="2604"/>
              <a:chExt cx="224" cy="224"/>
            </a:xfrm>
          </p:grpSpPr>
          <p:sp>
            <p:nvSpPr>
              <p:cNvPr id="24739" name="Freeform 58"/>
              <p:cNvSpPr>
                <a:spLocks/>
              </p:cNvSpPr>
              <p:nvPr/>
            </p:nvSpPr>
            <p:spPr bwMode="auto">
              <a:xfrm>
                <a:off x="910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0" name="Freeform 59"/>
              <p:cNvSpPr>
                <a:spLocks/>
              </p:cNvSpPr>
              <p:nvPr/>
            </p:nvSpPr>
            <p:spPr bwMode="auto">
              <a:xfrm>
                <a:off x="910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36" name="Line 61"/>
            <p:cNvSpPr>
              <a:spLocks noChangeShapeType="1"/>
            </p:cNvSpPr>
            <p:nvPr/>
          </p:nvSpPr>
          <p:spPr bwMode="auto">
            <a:xfrm>
              <a:off x="770" y="2693"/>
              <a:ext cx="135" cy="1"/>
            </a:xfrm>
            <a:prstGeom prst="line">
              <a:avLst/>
            </a:prstGeom>
            <a:noFill/>
            <a:ln w="11113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7" name="Rectangle 62"/>
            <p:cNvSpPr>
              <a:spLocks noChangeArrowheads="1"/>
            </p:cNvSpPr>
            <p:nvPr/>
          </p:nvSpPr>
          <p:spPr bwMode="auto">
            <a:xfrm>
              <a:off x="507" y="2643"/>
              <a:ext cx="240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>
                  <a:solidFill>
                    <a:srgbClr val="000000"/>
                  </a:solidFill>
                </a:rPr>
                <a:t>DrPC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738" name="Line 63"/>
            <p:cNvSpPr>
              <a:spLocks noChangeShapeType="1"/>
            </p:cNvSpPr>
            <p:nvPr/>
          </p:nvSpPr>
          <p:spPr bwMode="auto">
            <a:xfrm>
              <a:off x="1022" y="2828"/>
              <a:ext cx="1" cy="22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02" name="Line 66"/>
          <p:cNvSpPr>
            <a:spLocks noChangeShapeType="1"/>
          </p:cNvSpPr>
          <p:nvPr/>
        </p:nvSpPr>
        <p:spPr bwMode="auto">
          <a:xfrm>
            <a:off x="4164190" y="3109394"/>
            <a:ext cx="192224" cy="963991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Line 67"/>
          <p:cNvSpPr>
            <a:spLocks noChangeShapeType="1"/>
          </p:cNvSpPr>
          <p:nvPr/>
        </p:nvSpPr>
        <p:spPr bwMode="auto">
          <a:xfrm flipH="1">
            <a:off x="5128180" y="3109394"/>
            <a:ext cx="192224" cy="963991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68"/>
          <p:cNvSpPr>
            <a:spLocks noChangeShapeType="1"/>
          </p:cNvSpPr>
          <p:nvPr/>
        </p:nvSpPr>
        <p:spPr bwMode="auto">
          <a:xfrm flipH="1">
            <a:off x="4742297" y="3109393"/>
            <a:ext cx="64552" cy="25677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Line 69"/>
          <p:cNvSpPr>
            <a:spLocks noChangeShapeType="1"/>
          </p:cNvSpPr>
          <p:nvPr/>
        </p:nvSpPr>
        <p:spPr bwMode="auto">
          <a:xfrm>
            <a:off x="4677745" y="3109393"/>
            <a:ext cx="64553" cy="25677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Line 70"/>
          <p:cNvSpPr>
            <a:spLocks noChangeShapeType="1"/>
          </p:cNvSpPr>
          <p:nvPr/>
        </p:nvSpPr>
        <p:spPr bwMode="auto">
          <a:xfrm>
            <a:off x="4356414" y="4038750"/>
            <a:ext cx="771766" cy="143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Line 71"/>
          <p:cNvSpPr>
            <a:spLocks noChangeShapeType="1"/>
          </p:cNvSpPr>
          <p:nvPr/>
        </p:nvSpPr>
        <p:spPr bwMode="auto">
          <a:xfrm>
            <a:off x="4164190" y="3109394"/>
            <a:ext cx="513554" cy="143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Line 72"/>
          <p:cNvSpPr>
            <a:spLocks noChangeShapeType="1"/>
          </p:cNvSpPr>
          <p:nvPr/>
        </p:nvSpPr>
        <p:spPr bwMode="auto">
          <a:xfrm>
            <a:off x="4806851" y="3109394"/>
            <a:ext cx="513554" cy="143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Rectangle 73"/>
          <p:cNvSpPr>
            <a:spLocks noChangeArrowheads="1"/>
          </p:cNvSpPr>
          <p:nvPr/>
        </p:nvSpPr>
        <p:spPr bwMode="auto">
          <a:xfrm>
            <a:off x="4501301" y="3314321"/>
            <a:ext cx="51937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</a:rPr>
              <a:t>ALU:</a:t>
            </a:r>
            <a:endParaRPr lang="en-US" dirty="0"/>
          </a:p>
        </p:txBody>
      </p:sp>
      <p:sp>
        <p:nvSpPr>
          <p:cNvPr id="24610" name="Rectangle 74"/>
          <p:cNvSpPr>
            <a:spLocks noChangeArrowheads="1"/>
          </p:cNvSpPr>
          <p:nvPr/>
        </p:nvSpPr>
        <p:spPr bwMode="auto">
          <a:xfrm>
            <a:off x="4501301" y="3539541"/>
            <a:ext cx="43601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00: ADD</a:t>
            </a:r>
            <a:endParaRPr lang="en-US"/>
          </a:p>
        </p:txBody>
      </p:sp>
      <p:sp>
        <p:nvSpPr>
          <p:cNvPr id="24611" name="Rectangle 75"/>
          <p:cNvSpPr>
            <a:spLocks noChangeArrowheads="1"/>
          </p:cNvSpPr>
          <p:nvPr/>
        </p:nvSpPr>
        <p:spPr bwMode="auto">
          <a:xfrm>
            <a:off x="4501301" y="3652867"/>
            <a:ext cx="51937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01: NAND</a:t>
            </a:r>
            <a:endParaRPr lang="en-US"/>
          </a:p>
        </p:txBody>
      </p:sp>
      <p:sp>
        <p:nvSpPr>
          <p:cNvPr id="24612" name="Rectangle 76"/>
          <p:cNvSpPr>
            <a:spLocks noChangeArrowheads="1"/>
          </p:cNvSpPr>
          <p:nvPr/>
        </p:nvSpPr>
        <p:spPr bwMode="auto">
          <a:xfrm>
            <a:off x="4501301" y="3766192"/>
            <a:ext cx="3013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10: A </a:t>
            </a:r>
            <a:endParaRPr lang="en-US" dirty="0"/>
          </a:p>
        </p:txBody>
      </p:sp>
      <p:sp>
        <p:nvSpPr>
          <p:cNvPr id="24613" name="Rectangle 77"/>
          <p:cNvSpPr>
            <a:spLocks noChangeArrowheads="1"/>
          </p:cNvSpPr>
          <p:nvPr/>
        </p:nvSpPr>
        <p:spPr bwMode="auto">
          <a:xfrm>
            <a:off x="4778160" y="3766192"/>
            <a:ext cx="3847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-</a:t>
            </a:r>
            <a:endParaRPr lang="en-US"/>
          </a:p>
        </p:txBody>
      </p:sp>
      <p:sp>
        <p:nvSpPr>
          <p:cNvPr id="24614" name="Rectangle 78"/>
          <p:cNvSpPr>
            <a:spLocks noChangeArrowheads="1"/>
          </p:cNvSpPr>
          <p:nvPr/>
        </p:nvSpPr>
        <p:spPr bwMode="auto">
          <a:xfrm>
            <a:off x="4845582" y="3766192"/>
            <a:ext cx="7694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24615" name="Rectangle 79"/>
          <p:cNvSpPr>
            <a:spLocks noChangeArrowheads="1"/>
          </p:cNvSpPr>
          <p:nvPr/>
        </p:nvSpPr>
        <p:spPr bwMode="auto">
          <a:xfrm>
            <a:off x="4501301" y="3883823"/>
            <a:ext cx="46487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11: A + 1</a:t>
            </a:r>
            <a:endParaRPr lang="en-US"/>
          </a:p>
        </p:txBody>
      </p:sp>
      <p:sp>
        <p:nvSpPr>
          <p:cNvPr id="24616" name="Line 80"/>
          <p:cNvSpPr>
            <a:spLocks noChangeShapeType="1"/>
          </p:cNvSpPr>
          <p:nvPr/>
        </p:nvSpPr>
        <p:spPr bwMode="auto">
          <a:xfrm>
            <a:off x="3907413" y="3430725"/>
            <a:ext cx="321330" cy="143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7" name="Rectangle 81"/>
          <p:cNvSpPr>
            <a:spLocks noChangeArrowheads="1"/>
          </p:cNvSpPr>
          <p:nvPr/>
        </p:nvSpPr>
        <p:spPr bwMode="auto">
          <a:xfrm>
            <a:off x="3601862" y="3358999"/>
            <a:ext cx="26609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func</a:t>
            </a:r>
            <a:endParaRPr lang="en-US" dirty="0"/>
          </a:p>
        </p:txBody>
      </p:sp>
      <p:sp>
        <p:nvSpPr>
          <p:cNvPr id="24618" name="Line 82"/>
          <p:cNvSpPr>
            <a:spLocks noChangeShapeType="1"/>
          </p:cNvSpPr>
          <p:nvPr/>
        </p:nvSpPr>
        <p:spPr bwMode="auto">
          <a:xfrm>
            <a:off x="4036520" y="3303053"/>
            <a:ext cx="63119" cy="25677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9" name="Rectangle 83"/>
          <p:cNvSpPr>
            <a:spLocks noChangeArrowheads="1"/>
          </p:cNvSpPr>
          <p:nvPr/>
        </p:nvSpPr>
        <p:spPr bwMode="auto">
          <a:xfrm>
            <a:off x="3987746" y="3096484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24620" name="Line 84"/>
          <p:cNvSpPr>
            <a:spLocks noChangeShapeType="1"/>
          </p:cNvSpPr>
          <p:nvPr/>
        </p:nvSpPr>
        <p:spPr bwMode="auto">
          <a:xfrm flipV="1">
            <a:off x="4733691" y="4073385"/>
            <a:ext cx="1434" cy="51355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1" name="Line 85"/>
          <p:cNvSpPr>
            <a:spLocks noChangeShapeType="1"/>
          </p:cNvSpPr>
          <p:nvPr/>
        </p:nvSpPr>
        <p:spPr bwMode="auto">
          <a:xfrm flipV="1">
            <a:off x="3369472" y="1825508"/>
            <a:ext cx="1435" cy="321331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2" name="Line 86"/>
          <p:cNvSpPr>
            <a:spLocks noChangeShapeType="1"/>
          </p:cNvSpPr>
          <p:nvPr/>
        </p:nvSpPr>
        <p:spPr bwMode="auto">
          <a:xfrm flipV="1">
            <a:off x="6456538" y="1825508"/>
            <a:ext cx="1435" cy="96255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3" name="Line 87"/>
          <p:cNvSpPr>
            <a:spLocks noChangeShapeType="1"/>
          </p:cNvSpPr>
          <p:nvPr/>
        </p:nvSpPr>
        <p:spPr bwMode="auto">
          <a:xfrm>
            <a:off x="7568282" y="3044840"/>
            <a:ext cx="192224" cy="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4" name="Rectangle 88"/>
          <p:cNvSpPr>
            <a:spLocks noChangeArrowheads="1"/>
          </p:cNvSpPr>
          <p:nvPr/>
        </p:nvSpPr>
        <p:spPr bwMode="auto">
          <a:xfrm>
            <a:off x="7028907" y="2973116"/>
            <a:ext cx="50815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WrMEM</a:t>
            </a:r>
            <a:endParaRPr lang="en-US"/>
          </a:p>
        </p:txBody>
      </p:sp>
      <p:sp>
        <p:nvSpPr>
          <p:cNvPr id="24625" name="Line 89"/>
          <p:cNvSpPr>
            <a:spLocks noChangeShapeType="1"/>
          </p:cNvSpPr>
          <p:nvPr/>
        </p:nvSpPr>
        <p:spPr bwMode="auto">
          <a:xfrm flipV="1">
            <a:off x="4420968" y="2468168"/>
            <a:ext cx="1434" cy="641226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6" name="Line 90"/>
          <p:cNvSpPr>
            <a:spLocks noChangeShapeType="1"/>
          </p:cNvSpPr>
          <p:nvPr/>
        </p:nvSpPr>
        <p:spPr bwMode="auto">
          <a:xfrm flipV="1">
            <a:off x="5063628" y="2468168"/>
            <a:ext cx="1434" cy="641226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7" name="Line 91"/>
          <p:cNvSpPr>
            <a:spLocks noChangeShapeType="1"/>
          </p:cNvSpPr>
          <p:nvPr/>
        </p:nvSpPr>
        <p:spPr bwMode="auto">
          <a:xfrm flipV="1">
            <a:off x="3369472" y="2468168"/>
            <a:ext cx="1435" cy="211877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1" name="Line 92"/>
          <p:cNvSpPr>
            <a:spLocks noChangeShapeType="1"/>
          </p:cNvSpPr>
          <p:nvPr/>
        </p:nvSpPr>
        <p:spPr bwMode="auto">
          <a:xfrm flipV="1">
            <a:off x="4420968" y="1825508"/>
            <a:ext cx="1434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2" name="Line 93"/>
          <p:cNvSpPr>
            <a:spLocks noChangeShapeType="1"/>
          </p:cNvSpPr>
          <p:nvPr/>
        </p:nvSpPr>
        <p:spPr bwMode="auto">
          <a:xfrm flipV="1">
            <a:off x="5063628" y="1825508"/>
            <a:ext cx="1434" cy="321331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3" name="Line 94"/>
          <p:cNvSpPr>
            <a:spLocks noChangeShapeType="1"/>
          </p:cNvSpPr>
          <p:nvPr/>
        </p:nvSpPr>
        <p:spPr bwMode="auto">
          <a:xfrm flipV="1">
            <a:off x="8017284" y="1825508"/>
            <a:ext cx="1435" cy="321331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1" name="Line 95"/>
          <p:cNvSpPr>
            <a:spLocks noChangeShapeType="1"/>
          </p:cNvSpPr>
          <p:nvPr/>
        </p:nvSpPr>
        <p:spPr bwMode="auto">
          <a:xfrm flipV="1">
            <a:off x="8403167" y="1825508"/>
            <a:ext cx="1434" cy="96255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2" name="Rectangle 96"/>
          <p:cNvSpPr>
            <a:spLocks noChangeArrowheads="1"/>
          </p:cNvSpPr>
          <p:nvPr/>
        </p:nvSpPr>
        <p:spPr bwMode="auto">
          <a:xfrm>
            <a:off x="7860923" y="2845444"/>
            <a:ext cx="2981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24633" name="Rectangle 97"/>
          <p:cNvSpPr>
            <a:spLocks noChangeArrowheads="1"/>
          </p:cNvSpPr>
          <p:nvPr/>
        </p:nvSpPr>
        <p:spPr bwMode="auto">
          <a:xfrm>
            <a:off x="8348656" y="2845444"/>
            <a:ext cx="2132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Din</a:t>
            </a:r>
            <a:endParaRPr lang="en-US"/>
          </a:p>
        </p:txBody>
      </p:sp>
      <p:sp>
        <p:nvSpPr>
          <p:cNvPr id="24634" name="Rectangle 98"/>
          <p:cNvSpPr>
            <a:spLocks noChangeArrowheads="1"/>
          </p:cNvSpPr>
          <p:nvPr/>
        </p:nvSpPr>
        <p:spPr bwMode="auto">
          <a:xfrm>
            <a:off x="8097616" y="3872553"/>
            <a:ext cx="2981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Dout</a:t>
            </a:r>
            <a:endParaRPr lang="en-US"/>
          </a:p>
        </p:txBody>
      </p:sp>
      <p:grpSp>
        <p:nvGrpSpPr>
          <p:cNvPr id="24635" name="Group 101"/>
          <p:cNvGrpSpPr>
            <a:grpSpLocks/>
          </p:cNvGrpSpPr>
          <p:nvPr/>
        </p:nvGrpSpPr>
        <p:grpSpPr bwMode="auto">
          <a:xfrm>
            <a:off x="5968458" y="2686647"/>
            <a:ext cx="1002724" cy="1432919"/>
            <a:chOff x="2874" y="1350"/>
            <a:chExt cx="627" cy="896"/>
          </a:xfrm>
        </p:grpSpPr>
        <p:sp>
          <p:nvSpPr>
            <p:cNvPr id="24733" name="Rectangle 99"/>
            <p:cNvSpPr>
              <a:spLocks noChangeArrowheads="1"/>
            </p:cNvSpPr>
            <p:nvPr/>
          </p:nvSpPr>
          <p:spPr bwMode="auto">
            <a:xfrm>
              <a:off x="2874" y="1350"/>
              <a:ext cx="627" cy="8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4" name="Rectangle 100"/>
            <p:cNvSpPr>
              <a:spLocks noChangeArrowheads="1"/>
            </p:cNvSpPr>
            <p:nvPr/>
          </p:nvSpPr>
          <p:spPr bwMode="auto">
            <a:xfrm>
              <a:off x="2874" y="1350"/>
              <a:ext cx="627" cy="896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36" name="Rectangle 102"/>
          <p:cNvSpPr>
            <a:spLocks noChangeArrowheads="1"/>
          </p:cNvSpPr>
          <p:nvPr/>
        </p:nvSpPr>
        <p:spPr bwMode="auto">
          <a:xfrm>
            <a:off x="6027342" y="3092178"/>
            <a:ext cx="9233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</a:rPr>
              <a:t>registers</a:t>
            </a:r>
            <a:endParaRPr lang="en-US" dirty="0"/>
          </a:p>
        </p:txBody>
      </p:sp>
      <p:sp>
        <p:nvSpPr>
          <p:cNvPr id="24637" name="Rectangle 103"/>
          <p:cNvSpPr>
            <a:spLocks noChangeArrowheads="1"/>
          </p:cNvSpPr>
          <p:nvPr/>
        </p:nvSpPr>
        <p:spPr bwMode="auto">
          <a:xfrm>
            <a:off x="6272645" y="3323136"/>
            <a:ext cx="36548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16x</a:t>
            </a:r>
            <a:endParaRPr lang="en-US"/>
          </a:p>
        </p:txBody>
      </p:sp>
      <p:sp>
        <p:nvSpPr>
          <p:cNvPr id="24638" name="Rectangle 104"/>
          <p:cNvSpPr>
            <a:spLocks noChangeArrowheads="1"/>
          </p:cNvSpPr>
          <p:nvPr/>
        </p:nvSpPr>
        <p:spPr bwMode="auto">
          <a:xfrm>
            <a:off x="6129193" y="3554091"/>
            <a:ext cx="6924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32 bits</a:t>
            </a:r>
            <a:endParaRPr lang="en-US"/>
          </a:p>
        </p:txBody>
      </p:sp>
      <p:grpSp>
        <p:nvGrpSpPr>
          <p:cNvPr id="24639" name="Group 111"/>
          <p:cNvGrpSpPr>
            <a:grpSpLocks/>
          </p:cNvGrpSpPr>
          <p:nvPr/>
        </p:nvGrpSpPr>
        <p:grpSpPr bwMode="auto">
          <a:xfrm>
            <a:off x="5677599" y="4586939"/>
            <a:ext cx="939603" cy="642660"/>
            <a:chOff x="2631" y="2604"/>
            <a:chExt cx="655" cy="448"/>
          </a:xfrm>
        </p:grpSpPr>
        <p:grpSp>
          <p:nvGrpSpPr>
            <p:cNvPr id="24727" name="Group 107"/>
            <p:cNvGrpSpPr>
              <a:grpSpLocks/>
            </p:cNvGrpSpPr>
            <p:nvPr/>
          </p:nvGrpSpPr>
          <p:grpSpPr bwMode="auto">
            <a:xfrm>
              <a:off x="3062" y="2604"/>
              <a:ext cx="224" cy="224"/>
              <a:chOff x="3062" y="2604"/>
              <a:chExt cx="224" cy="224"/>
            </a:xfrm>
          </p:grpSpPr>
          <p:sp>
            <p:nvSpPr>
              <p:cNvPr id="24731" name="Freeform 105"/>
              <p:cNvSpPr>
                <a:spLocks/>
              </p:cNvSpPr>
              <p:nvPr/>
            </p:nvSpPr>
            <p:spPr bwMode="auto">
              <a:xfrm>
                <a:off x="306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2" name="Freeform 106"/>
              <p:cNvSpPr>
                <a:spLocks/>
              </p:cNvSpPr>
              <p:nvPr/>
            </p:nvSpPr>
            <p:spPr bwMode="auto">
              <a:xfrm>
                <a:off x="306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28" name="Line 108"/>
            <p:cNvSpPr>
              <a:spLocks noChangeShapeType="1"/>
            </p:cNvSpPr>
            <p:nvPr/>
          </p:nvSpPr>
          <p:spPr bwMode="auto">
            <a:xfrm>
              <a:off x="2964" y="269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9" name="Rectangle 109"/>
            <p:cNvSpPr>
              <a:spLocks noChangeArrowheads="1"/>
            </p:cNvSpPr>
            <p:nvPr/>
          </p:nvSpPr>
          <p:spPr bwMode="auto">
            <a:xfrm>
              <a:off x="2631" y="2643"/>
              <a:ext cx="317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>
                  <a:solidFill>
                    <a:srgbClr val="000000"/>
                  </a:solidFill>
                </a:rPr>
                <a:t>DrREG</a:t>
              </a:r>
              <a:endParaRPr lang="en-US" dirty="0"/>
            </a:p>
          </p:txBody>
        </p:sp>
        <p:sp>
          <p:nvSpPr>
            <p:cNvPr id="24730" name="Line 110"/>
            <p:cNvSpPr>
              <a:spLocks noChangeShapeType="1"/>
            </p:cNvSpPr>
            <p:nvPr/>
          </p:nvSpPr>
          <p:spPr bwMode="auto">
            <a:xfrm>
              <a:off x="3174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40" name="Line 112"/>
          <p:cNvSpPr>
            <a:spLocks noChangeShapeType="1"/>
          </p:cNvSpPr>
          <p:nvPr/>
        </p:nvSpPr>
        <p:spPr bwMode="auto">
          <a:xfrm flipV="1">
            <a:off x="6456538" y="4073385"/>
            <a:ext cx="1435" cy="51355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1" name="Rectangle 113"/>
          <p:cNvSpPr>
            <a:spLocks noChangeArrowheads="1"/>
          </p:cNvSpPr>
          <p:nvPr/>
        </p:nvSpPr>
        <p:spPr bwMode="auto">
          <a:xfrm>
            <a:off x="6366163" y="2706904"/>
            <a:ext cx="2132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Din</a:t>
            </a:r>
            <a:endParaRPr lang="en-US" dirty="0"/>
          </a:p>
        </p:txBody>
      </p:sp>
      <p:sp>
        <p:nvSpPr>
          <p:cNvPr id="24642" name="Rectangle 114"/>
          <p:cNvSpPr>
            <a:spLocks noChangeArrowheads="1"/>
          </p:cNvSpPr>
          <p:nvPr/>
        </p:nvSpPr>
        <p:spPr bwMode="auto">
          <a:xfrm>
            <a:off x="6324563" y="3872553"/>
            <a:ext cx="2981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Dout</a:t>
            </a:r>
            <a:endParaRPr lang="en-US"/>
          </a:p>
        </p:txBody>
      </p:sp>
      <p:sp>
        <p:nvSpPr>
          <p:cNvPr id="24645" name="Rectangle 117"/>
          <p:cNvSpPr>
            <a:spLocks noChangeArrowheads="1"/>
          </p:cNvSpPr>
          <p:nvPr/>
        </p:nvSpPr>
        <p:spPr bwMode="auto">
          <a:xfrm>
            <a:off x="5785185" y="322559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24646" name="Rectangle 118"/>
          <p:cNvSpPr>
            <a:spLocks noChangeArrowheads="1"/>
          </p:cNvSpPr>
          <p:nvPr/>
        </p:nvSpPr>
        <p:spPr bwMode="auto">
          <a:xfrm>
            <a:off x="5337619" y="3486671"/>
            <a:ext cx="36067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regno</a:t>
            </a:r>
            <a:endParaRPr lang="en-US" dirty="0"/>
          </a:p>
        </p:txBody>
      </p:sp>
      <p:grpSp>
        <p:nvGrpSpPr>
          <p:cNvPr id="24649" name="Group 127"/>
          <p:cNvGrpSpPr>
            <a:grpSpLocks/>
          </p:cNvGrpSpPr>
          <p:nvPr/>
        </p:nvGrpSpPr>
        <p:grpSpPr bwMode="auto">
          <a:xfrm>
            <a:off x="8549487" y="2146838"/>
            <a:ext cx="1047192" cy="338544"/>
            <a:chOff x="4633" y="903"/>
            <a:chExt cx="730" cy="236"/>
          </a:xfrm>
        </p:grpSpPr>
        <p:grpSp>
          <p:nvGrpSpPr>
            <p:cNvPr id="24721" name="Group 123"/>
            <p:cNvGrpSpPr>
              <a:grpSpLocks/>
            </p:cNvGrpSpPr>
            <p:nvPr/>
          </p:nvGrpSpPr>
          <p:grpSpPr bwMode="auto">
            <a:xfrm>
              <a:off x="5004" y="903"/>
              <a:ext cx="359" cy="224"/>
              <a:chOff x="5004" y="903"/>
              <a:chExt cx="359" cy="224"/>
            </a:xfrm>
          </p:grpSpPr>
          <p:sp>
            <p:nvSpPr>
              <p:cNvPr id="24725" name="Rectangle 121"/>
              <p:cNvSpPr>
                <a:spLocks noChangeArrowheads="1"/>
              </p:cNvSpPr>
              <p:nvPr/>
            </p:nvSpPr>
            <p:spPr bwMode="auto">
              <a:xfrm>
                <a:off x="5004" y="903"/>
                <a:ext cx="359" cy="2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6" name="Rectangle 122"/>
              <p:cNvSpPr>
                <a:spLocks noChangeArrowheads="1"/>
              </p:cNvSpPr>
              <p:nvPr/>
            </p:nvSpPr>
            <p:spPr bwMode="auto">
              <a:xfrm>
                <a:off x="5004" y="903"/>
                <a:ext cx="359" cy="224"/>
              </a:xfrm>
              <a:prstGeom prst="rect">
                <a:avLst/>
              </a:prstGeom>
              <a:noFill/>
              <a:ln w="34925" cap="rnd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22" name="Rectangle 124"/>
            <p:cNvSpPr>
              <a:spLocks noChangeArrowheads="1"/>
            </p:cNvSpPr>
            <p:nvPr/>
          </p:nvSpPr>
          <p:spPr bwMode="auto">
            <a:xfrm>
              <a:off x="5109" y="935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8000"/>
                  </a:solidFill>
                </a:rPr>
                <a:t>IR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24723" name="Line 125"/>
            <p:cNvSpPr>
              <a:spLocks noChangeShapeType="1"/>
            </p:cNvSpPr>
            <p:nvPr/>
          </p:nvSpPr>
          <p:spPr bwMode="auto">
            <a:xfrm>
              <a:off x="4870" y="992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4" name="Rectangle 126"/>
            <p:cNvSpPr>
              <a:spLocks noChangeArrowheads="1"/>
            </p:cNvSpPr>
            <p:nvPr/>
          </p:nvSpPr>
          <p:spPr bwMode="auto">
            <a:xfrm>
              <a:off x="4633" y="942"/>
              <a:ext cx="20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err="1">
                  <a:solidFill>
                    <a:srgbClr val="008000"/>
                  </a:solidFill>
                </a:rPr>
                <a:t>LdIR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  <p:sp>
        <p:nvSpPr>
          <p:cNvPr id="24650" name="Line 128"/>
          <p:cNvSpPr>
            <a:spLocks noChangeShapeType="1"/>
          </p:cNvSpPr>
          <p:nvPr/>
        </p:nvSpPr>
        <p:spPr bwMode="auto">
          <a:xfrm flipV="1">
            <a:off x="9301169" y="1825508"/>
            <a:ext cx="1434" cy="321331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135"/>
          <p:cNvGrpSpPr>
            <a:grpSpLocks/>
          </p:cNvGrpSpPr>
          <p:nvPr/>
        </p:nvGrpSpPr>
        <p:grpSpPr bwMode="auto">
          <a:xfrm>
            <a:off x="2883173" y="6064478"/>
            <a:ext cx="1024240" cy="319895"/>
            <a:chOff x="683" y="3634"/>
            <a:chExt cx="714" cy="223"/>
          </a:xfrm>
        </p:grpSpPr>
        <p:grpSp>
          <p:nvGrpSpPr>
            <p:cNvPr id="24715" name="Group 131"/>
            <p:cNvGrpSpPr>
              <a:grpSpLocks/>
            </p:cNvGrpSpPr>
            <p:nvPr/>
          </p:nvGrpSpPr>
          <p:grpSpPr bwMode="auto">
            <a:xfrm>
              <a:off x="1039" y="3634"/>
              <a:ext cx="358" cy="223"/>
              <a:chOff x="1039" y="3634"/>
              <a:chExt cx="358" cy="223"/>
            </a:xfrm>
          </p:grpSpPr>
          <p:sp>
            <p:nvSpPr>
              <p:cNvPr id="24719" name="Rectangle 129"/>
              <p:cNvSpPr>
                <a:spLocks noChangeArrowheads="1"/>
              </p:cNvSpPr>
              <p:nvPr/>
            </p:nvSpPr>
            <p:spPr bwMode="auto">
              <a:xfrm>
                <a:off x="1039" y="3634"/>
                <a:ext cx="358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0" name="Rectangle 130"/>
              <p:cNvSpPr>
                <a:spLocks noChangeArrowheads="1"/>
              </p:cNvSpPr>
              <p:nvPr/>
            </p:nvSpPr>
            <p:spPr bwMode="auto">
              <a:xfrm>
                <a:off x="1039" y="3634"/>
                <a:ext cx="358" cy="223"/>
              </a:xfrm>
              <a:prstGeom prst="rect">
                <a:avLst/>
              </a:pr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16" name="Rectangle 132"/>
            <p:cNvSpPr>
              <a:spLocks noChangeArrowheads="1"/>
            </p:cNvSpPr>
            <p:nvPr/>
          </p:nvSpPr>
          <p:spPr bwMode="auto">
            <a:xfrm>
              <a:off x="1173" y="3648"/>
              <a:ext cx="1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0000"/>
                  </a:solidFill>
                </a:rPr>
                <a:t>Z</a:t>
              </a:r>
              <a:endParaRPr lang="en-US" dirty="0"/>
            </a:p>
          </p:txBody>
        </p:sp>
        <p:sp>
          <p:nvSpPr>
            <p:cNvPr id="24717" name="Line 133"/>
            <p:cNvSpPr>
              <a:spLocks noChangeShapeType="1"/>
            </p:cNvSpPr>
            <p:nvPr/>
          </p:nvSpPr>
          <p:spPr bwMode="auto">
            <a:xfrm>
              <a:off x="905" y="372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8" name="Rectangle 134"/>
            <p:cNvSpPr>
              <a:spLocks noChangeArrowheads="1"/>
            </p:cNvSpPr>
            <p:nvPr/>
          </p:nvSpPr>
          <p:spPr bwMode="auto">
            <a:xfrm>
              <a:off x="683" y="3675"/>
              <a:ext cx="170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LdZ</a:t>
              </a:r>
              <a:endParaRPr lang="en-US"/>
            </a:p>
          </p:txBody>
        </p:sp>
      </p:grpSp>
      <p:grpSp>
        <p:nvGrpSpPr>
          <p:cNvPr id="22" name="Group 138"/>
          <p:cNvGrpSpPr>
            <a:grpSpLocks/>
          </p:cNvGrpSpPr>
          <p:nvPr/>
        </p:nvGrpSpPr>
        <p:grpSpPr bwMode="auto">
          <a:xfrm>
            <a:off x="3393858" y="5486378"/>
            <a:ext cx="513554" cy="321331"/>
            <a:chOff x="1039" y="3231"/>
            <a:chExt cx="358" cy="224"/>
          </a:xfrm>
        </p:grpSpPr>
        <p:sp>
          <p:nvSpPr>
            <p:cNvPr id="24713" name="Rectangle 136"/>
            <p:cNvSpPr>
              <a:spLocks noChangeArrowheads="1"/>
            </p:cNvSpPr>
            <p:nvPr/>
          </p:nvSpPr>
          <p:spPr bwMode="auto">
            <a:xfrm>
              <a:off x="1039" y="3231"/>
              <a:ext cx="35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4" name="Rectangle 137"/>
            <p:cNvSpPr>
              <a:spLocks noChangeArrowheads="1"/>
            </p:cNvSpPr>
            <p:nvPr/>
          </p:nvSpPr>
          <p:spPr bwMode="auto">
            <a:xfrm>
              <a:off x="1039" y="3231"/>
              <a:ext cx="358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36" name="Rectangle 139"/>
          <p:cNvSpPr>
            <a:spLocks noChangeArrowheads="1"/>
          </p:cNvSpPr>
          <p:nvPr/>
        </p:nvSpPr>
        <p:spPr bwMode="auto">
          <a:xfrm>
            <a:off x="3468454" y="5486101"/>
            <a:ext cx="42800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 dirty="0">
                <a:solidFill>
                  <a:srgbClr val="000000"/>
                </a:solidFill>
              </a:rPr>
              <a:t>=0?</a:t>
            </a:r>
            <a:endParaRPr lang="en-US" dirty="0"/>
          </a:p>
        </p:txBody>
      </p:sp>
      <p:sp>
        <p:nvSpPr>
          <p:cNvPr id="24654" name="Line 140"/>
          <p:cNvSpPr>
            <a:spLocks noChangeShapeType="1"/>
          </p:cNvSpPr>
          <p:nvPr/>
        </p:nvSpPr>
        <p:spPr bwMode="auto">
          <a:xfrm flipV="1">
            <a:off x="3650637" y="5229599"/>
            <a:ext cx="1435" cy="256778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8" name="Line 141"/>
          <p:cNvSpPr>
            <a:spLocks noChangeShapeType="1"/>
          </p:cNvSpPr>
          <p:nvPr/>
        </p:nvSpPr>
        <p:spPr bwMode="auto">
          <a:xfrm>
            <a:off x="3650637" y="5807707"/>
            <a:ext cx="1435" cy="25677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9" name="Line 142"/>
          <p:cNvSpPr>
            <a:spLocks noChangeShapeType="1"/>
          </p:cNvSpPr>
          <p:nvPr/>
        </p:nvSpPr>
        <p:spPr bwMode="auto">
          <a:xfrm>
            <a:off x="3650637" y="6384379"/>
            <a:ext cx="1435" cy="2582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0" name="Freeform 143"/>
          <p:cNvSpPr>
            <a:spLocks noEditPoints="1"/>
          </p:cNvSpPr>
          <p:nvPr/>
        </p:nvSpPr>
        <p:spPr bwMode="auto">
          <a:xfrm>
            <a:off x="3650637" y="6609598"/>
            <a:ext cx="850664" cy="64553"/>
          </a:xfrm>
          <a:custGeom>
            <a:avLst/>
            <a:gdLst>
              <a:gd name="T0" fmla="*/ 0 w 1656"/>
              <a:gd name="T1" fmla="*/ 2147483647 h 45"/>
              <a:gd name="T2" fmla="*/ 2147483647 w 1656"/>
              <a:gd name="T3" fmla="*/ 2147483647 h 45"/>
              <a:gd name="T4" fmla="*/ 2147483647 w 1656"/>
              <a:gd name="T5" fmla="*/ 2147483647 h 45"/>
              <a:gd name="T6" fmla="*/ 0 w 1656"/>
              <a:gd name="T7" fmla="*/ 2147483647 h 45"/>
              <a:gd name="T8" fmla="*/ 0 w 1656"/>
              <a:gd name="T9" fmla="*/ 2147483647 h 45"/>
              <a:gd name="T10" fmla="*/ 2147483647 w 1656"/>
              <a:gd name="T11" fmla="*/ 0 h 45"/>
              <a:gd name="T12" fmla="*/ 2147483647 w 1656"/>
              <a:gd name="T13" fmla="*/ 2147483647 h 45"/>
              <a:gd name="T14" fmla="*/ 2147483647 w 1656"/>
              <a:gd name="T15" fmla="*/ 2147483647 h 45"/>
              <a:gd name="T16" fmla="*/ 2147483647 w 1656"/>
              <a:gd name="T17" fmla="*/ 0 h 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56"/>
              <a:gd name="T28" fmla="*/ 0 h 45"/>
              <a:gd name="T29" fmla="*/ 1656 w 1656"/>
              <a:gd name="T30" fmla="*/ 45 h 4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56" h="45">
                <a:moveTo>
                  <a:pt x="0" y="19"/>
                </a:moveTo>
                <a:lnTo>
                  <a:pt x="1619" y="19"/>
                </a:lnTo>
                <a:lnTo>
                  <a:pt x="1619" y="26"/>
                </a:lnTo>
                <a:lnTo>
                  <a:pt x="0" y="26"/>
                </a:lnTo>
                <a:lnTo>
                  <a:pt x="0" y="19"/>
                </a:lnTo>
                <a:close/>
                <a:moveTo>
                  <a:pt x="1612" y="0"/>
                </a:moveTo>
                <a:lnTo>
                  <a:pt x="1656" y="23"/>
                </a:lnTo>
                <a:lnTo>
                  <a:pt x="1612" y="45"/>
                </a:lnTo>
                <a:lnTo>
                  <a:pt x="1612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1" name="Line 154"/>
          <p:cNvSpPr>
            <a:spLocks noChangeShapeType="1"/>
          </p:cNvSpPr>
          <p:nvPr/>
        </p:nvSpPr>
        <p:spPr bwMode="auto">
          <a:xfrm flipV="1">
            <a:off x="7889612" y="2595839"/>
            <a:ext cx="192224" cy="6455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2" name="Rectangle 155"/>
          <p:cNvSpPr>
            <a:spLocks noChangeArrowheads="1"/>
          </p:cNvSpPr>
          <p:nvPr/>
        </p:nvSpPr>
        <p:spPr bwMode="auto">
          <a:xfrm>
            <a:off x="7650049" y="2582930"/>
            <a:ext cx="1859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32</a:t>
            </a:r>
            <a:endParaRPr lang="en-US"/>
          </a:p>
        </p:txBody>
      </p:sp>
      <p:grpSp>
        <p:nvGrpSpPr>
          <p:cNvPr id="24670" name="Group 162"/>
          <p:cNvGrpSpPr>
            <a:grpSpLocks/>
          </p:cNvGrpSpPr>
          <p:nvPr/>
        </p:nvGrpSpPr>
        <p:grpSpPr bwMode="auto">
          <a:xfrm>
            <a:off x="8611171" y="4586938"/>
            <a:ext cx="918087" cy="642660"/>
            <a:chOff x="4676" y="2604"/>
            <a:chExt cx="640" cy="448"/>
          </a:xfrm>
        </p:grpSpPr>
        <p:grpSp>
          <p:nvGrpSpPr>
            <p:cNvPr id="24707" name="Group 158"/>
            <p:cNvGrpSpPr>
              <a:grpSpLocks/>
            </p:cNvGrpSpPr>
            <p:nvPr/>
          </p:nvGrpSpPr>
          <p:grpSpPr bwMode="auto">
            <a:xfrm>
              <a:off x="5092" y="2604"/>
              <a:ext cx="224" cy="224"/>
              <a:chOff x="5092" y="2604"/>
              <a:chExt cx="224" cy="224"/>
            </a:xfrm>
          </p:grpSpPr>
          <p:sp>
            <p:nvSpPr>
              <p:cNvPr id="24711" name="Freeform 156"/>
              <p:cNvSpPr>
                <a:spLocks/>
              </p:cNvSpPr>
              <p:nvPr/>
            </p:nvSpPr>
            <p:spPr bwMode="auto">
              <a:xfrm>
                <a:off x="509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2" name="Freeform 157"/>
              <p:cNvSpPr>
                <a:spLocks/>
              </p:cNvSpPr>
              <p:nvPr/>
            </p:nvSpPr>
            <p:spPr bwMode="auto">
              <a:xfrm>
                <a:off x="5092" y="2604"/>
                <a:ext cx="224" cy="224"/>
              </a:xfrm>
              <a:custGeom>
                <a:avLst/>
                <a:gdLst>
                  <a:gd name="T0" fmla="*/ 0 w 224"/>
                  <a:gd name="T1" fmla="*/ 0 h 224"/>
                  <a:gd name="T2" fmla="*/ 224 w 224"/>
                  <a:gd name="T3" fmla="*/ 0 h 224"/>
                  <a:gd name="T4" fmla="*/ 112 w 224"/>
                  <a:gd name="T5" fmla="*/ 224 h 224"/>
                  <a:gd name="T6" fmla="*/ 0 w 224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224"/>
                  <a:gd name="T14" fmla="*/ 224 w 224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224">
                    <a:moveTo>
                      <a:pt x="0" y="0"/>
                    </a:moveTo>
                    <a:lnTo>
                      <a:pt x="224" y="0"/>
                    </a:lnTo>
                    <a:lnTo>
                      <a:pt x="112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492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08" name="Line 159"/>
            <p:cNvSpPr>
              <a:spLocks noChangeShapeType="1"/>
            </p:cNvSpPr>
            <p:nvPr/>
          </p:nvSpPr>
          <p:spPr bwMode="auto">
            <a:xfrm>
              <a:off x="4994" y="2693"/>
              <a:ext cx="1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9" name="Rectangle 160"/>
            <p:cNvSpPr>
              <a:spLocks noChangeArrowheads="1"/>
            </p:cNvSpPr>
            <p:nvPr/>
          </p:nvSpPr>
          <p:spPr bwMode="auto">
            <a:xfrm>
              <a:off x="4676" y="2643"/>
              <a:ext cx="30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DrOFF</a:t>
              </a:r>
              <a:endParaRPr lang="en-US"/>
            </a:p>
          </p:txBody>
        </p:sp>
        <p:sp>
          <p:nvSpPr>
            <p:cNvPr id="24710" name="Line 161"/>
            <p:cNvSpPr>
              <a:spLocks noChangeShapeType="1"/>
            </p:cNvSpPr>
            <p:nvPr/>
          </p:nvSpPr>
          <p:spPr bwMode="auto">
            <a:xfrm>
              <a:off x="5204" y="2828"/>
              <a:ext cx="1" cy="2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71" name="Group 165"/>
          <p:cNvGrpSpPr>
            <a:grpSpLocks/>
          </p:cNvGrpSpPr>
          <p:nvPr/>
        </p:nvGrpSpPr>
        <p:grpSpPr bwMode="auto">
          <a:xfrm>
            <a:off x="9051221" y="3944279"/>
            <a:ext cx="646963" cy="321331"/>
            <a:chOff x="5023" y="2156"/>
            <a:chExt cx="358" cy="224"/>
          </a:xfrm>
        </p:grpSpPr>
        <p:sp>
          <p:nvSpPr>
            <p:cNvPr id="24705" name="Rectangle 163"/>
            <p:cNvSpPr>
              <a:spLocks noChangeArrowheads="1"/>
            </p:cNvSpPr>
            <p:nvPr/>
          </p:nvSpPr>
          <p:spPr bwMode="auto">
            <a:xfrm>
              <a:off x="5023" y="2156"/>
              <a:ext cx="35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6" name="Rectangle 164"/>
            <p:cNvSpPr>
              <a:spLocks noChangeArrowheads="1"/>
            </p:cNvSpPr>
            <p:nvPr/>
          </p:nvSpPr>
          <p:spPr bwMode="auto">
            <a:xfrm>
              <a:off x="5023" y="2156"/>
              <a:ext cx="358" cy="224"/>
            </a:xfrm>
            <a:prstGeom prst="rect">
              <a:avLst/>
            </a:prstGeom>
            <a:noFill/>
            <a:ln w="3492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72" name="Rectangle 166"/>
          <p:cNvSpPr>
            <a:spLocks noChangeArrowheads="1"/>
          </p:cNvSpPr>
          <p:nvPr/>
        </p:nvSpPr>
        <p:spPr bwMode="auto">
          <a:xfrm>
            <a:off x="9197678" y="3915382"/>
            <a:ext cx="3061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sign</a:t>
            </a:r>
            <a:endParaRPr lang="en-US" dirty="0"/>
          </a:p>
        </p:txBody>
      </p:sp>
      <p:sp>
        <p:nvSpPr>
          <p:cNvPr id="24673" name="Rectangle 167"/>
          <p:cNvSpPr>
            <a:spLocks noChangeArrowheads="1"/>
          </p:cNvSpPr>
          <p:nvPr/>
        </p:nvSpPr>
        <p:spPr bwMode="auto">
          <a:xfrm>
            <a:off x="9110172" y="4058833"/>
            <a:ext cx="50174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extend</a:t>
            </a:r>
            <a:endParaRPr lang="en-US" dirty="0"/>
          </a:p>
        </p:txBody>
      </p:sp>
      <p:sp>
        <p:nvSpPr>
          <p:cNvPr id="24674" name="Line 168"/>
          <p:cNvSpPr>
            <a:spLocks noChangeShapeType="1"/>
          </p:cNvSpPr>
          <p:nvPr/>
        </p:nvSpPr>
        <p:spPr bwMode="auto">
          <a:xfrm flipV="1">
            <a:off x="9368592" y="4265609"/>
            <a:ext cx="1435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5" name="Line 169"/>
          <p:cNvSpPr>
            <a:spLocks noChangeShapeType="1"/>
          </p:cNvSpPr>
          <p:nvPr/>
        </p:nvSpPr>
        <p:spPr bwMode="auto">
          <a:xfrm flipV="1">
            <a:off x="9365723" y="3622949"/>
            <a:ext cx="1435" cy="321331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6" name="Line 170"/>
          <p:cNvSpPr>
            <a:spLocks noChangeShapeType="1"/>
          </p:cNvSpPr>
          <p:nvPr/>
        </p:nvSpPr>
        <p:spPr bwMode="auto">
          <a:xfrm flipV="1">
            <a:off x="9301169" y="2468169"/>
            <a:ext cx="1434" cy="319895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7" name="Rectangle 171"/>
          <p:cNvSpPr>
            <a:spLocks noChangeArrowheads="1"/>
          </p:cNvSpPr>
          <p:nvPr/>
        </p:nvSpPr>
        <p:spPr bwMode="auto">
          <a:xfrm>
            <a:off x="9063042" y="2839706"/>
            <a:ext cx="63158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IR[31..0]</a:t>
            </a:r>
            <a:endParaRPr lang="en-US" dirty="0"/>
          </a:p>
        </p:txBody>
      </p:sp>
      <p:sp>
        <p:nvSpPr>
          <p:cNvPr id="24678" name="Line 172"/>
          <p:cNvSpPr>
            <a:spLocks noChangeShapeType="1"/>
          </p:cNvSpPr>
          <p:nvPr/>
        </p:nvSpPr>
        <p:spPr bwMode="auto">
          <a:xfrm flipV="1">
            <a:off x="9238051" y="3752054"/>
            <a:ext cx="192224" cy="6455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9" name="Rectangle 173"/>
          <p:cNvSpPr>
            <a:spLocks noChangeArrowheads="1"/>
          </p:cNvSpPr>
          <p:nvPr/>
        </p:nvSpPr>
        <p:spPr bwMode="auto">
          <a:xfrm>
            <a:off x="8995619" y="3739145"/>
            <a:ext cx="1859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20</a:t>
            </a:r>
            <a:endParaRPr lang="en-US"/>
          </a:p>
        </p:txBody>
      </p:sp>
      <p:sp>
        <p:nvSpPr>
          <p:cNvPr id="24680" name="Rectangle 174"/>
          <p:cNvSpPr>
            <a:spLocks noChangeArrowheads="1"/>
          </p:cNvSpPr>
          <p:nvPr/>
        </p:nvSpPr>
        <p:spPr bwMode="auto">
          <a:xfrm>
            <a:off x="9124726" y="3414945"/>
            <a:ext cx="63158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IR[19..0]</a:t>
            </a:r>
            <a:endParaRPr lang="en-US"/>
          </a:p>
        </p:txBody>
      </p:sp>
      <p:sp>
        <p:nvSpPr>
          <p:cNvPr id="19581" name="Line 192"/>
          <p:cNvSpPr>
            <a:spLocks noChangeShapeType="1"/>
          </p:cNvSpPr>
          <p:nvPr/>
        </p:nvSpPr>
        <p:spPr bwMode="auto">
          <a:xfrm flipV="1">
            <a:off x="3586083" y="5870825"/>
            <a:ext cx="193658" cy="6455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2" name="Line 193"/>
          <p:cNvSpPr>
            <a:spLocks noChangeShapeType="1"/>
          </p:cNvSpPr>
          <p:nvPr/>
        </p:nvSpPr>
        <p:spPr bwMode="auto">
          <a:xfrm flipV="1">
            <a:off x="3586083" y="6448933"/>
            <a:ext cx="193658" cy="6455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3" name="Rectangle 194"/>
          <p:cNvSpPr>
            <a:spLocks noChangeArrowheads="1"/>
          </p:cNvSpPr>
          <p:nvPr/>
        </p:nvSpPr>
        <p:spPr bwMode="auto">
          <a:xfrm>
            <a:off x="3452673" y="5856481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9584" name="Rectangle 195"/>
          <p:cNvSpPr>
            <a:spLocks noChangeArrowheads="1"/>
          </p:cNvSpPr>
          <p:nvPr/>
        </p:nvSpPr>
        <p:spPr bwMode="auto">
          <a:xfrm>
            <a:off x="3472756" y="6436022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ifetch2 (end of clock 2)</a:t>
            </a:r>
          </a:p>
        </p:txBody>
      </p:sp>
      <p:sp>
        <p:nvSpPr>
          <p:cNvPr id="202" name="Rectangle 187"/>
          <p:cNvSpPr>
            <a:spLocks noChangeArrowheads="1"/>
          </p:cNvSpPr>
          <p:nvPr/>
        </p:nvSpPr>
        <p:spPr bwMode="auto">
          <a:xfrm>
            <a:off x="4840370" y="6228043"/>
            <a:ext cx="5334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IR[3..0]</a:t>
            </a:r>
            <a:endParaRPr lang="en-US" dirty="0"/>
          </a:p>
        </p:txBody>
      </p:sp>
      <p:sp>
        <p:nvSpPr>
          <p:cNvPr id="203" name="Rectangle 188"/>
          <p:cNvSpPr>
            <a:spLocks noChangeArrowheads="1"/>
          </p:cNvSpPr>
          <p:nvPr/>
        </p:nvSpPr>
        <p:spPr bwMode="auto">
          <a:xfrm>
            <a:off x="4656220" y="5924410"/>
            <a:ext cx="717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IR[23..20]</a:t>
            </a:r>
            <a:endParaRPr lang="en-US" dirty="0"/>
          </a:p>
        </p:txBody>
      </p:sp>
      <p:sp>
        <p:nvSpPr>
          <p:cNvPr id="204" name="Rectangle 189"/>
          <p:cNvSpPr>
            <a:spLocks noChangeArrowheads="1"/>
          </p:cNvSpPr>
          <p:nvPr/>
        </p:nvSpPr>
        <p:spPr bwMode="auto">
          <a:xfrm>
            <a:off x="4656220" y="5565087"/>
            <a:ext cx="717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IR[27..24]</a:t>
            </a:r>
            <a:endParaRPr lang="en-US" dirty="0"/>
          </a:p>
        </p:txBody>
      </p:sp>
      <p:sp>
        <p:nvSpPr>
          <p:cNvPr id="206" name="Freeform 191"/>
          <p:cNvSpPr>
            <a:spLocks noEditPoints="1"/>
          </p:cNvSpPr>
          <p:nvPr/>
        </p:nvSpPr>
        <p:spPr bwMode="auto">
          <a:xfrm>
            <a:off x="5518234" y="6275669"/>
            <a:ext cx="496887" cy="79375"/>
          </a:xfrm>
          <a:custGeom>
            <a:avLst/>
            <a:gdLst>
              <a:gd name="T0" fmla="*/ 0 w 313"/>
              <a:gd name="T1" fmla="*/ 2147483647 h 50"/>
              <a:gd name="T2" fmla="*/ 2147483647 w 313"/>
              <a:gd name="T3" fmla="*/ 2147483647 h 50"/>
              <a:gd name="T4" fmla="*/ 2147483647 w 313"/>
              <a:gd name="T5" fmla="*/ 2147483647 h 50"/>
              <a:gd name="T6" fmla="*/ 0 w 313"/>
              <a:gd name="T7" fmla="*/ 2147483647 h 50"/>
              <a:gd name="T8" fmla="*/ 0 w 313"/>
              <a:gd name="T9" fmla="*/ 2147483647 h 50"/>
              <a:gd name="T10" fmla="*/ 2147483647 w 313"/>
              <a:gd name="T11" fmla="*/ 0 h 50"/>
              <a:gd name="T12" fmla="*/ 2147483647 w 313"/>
              <a:gd name="T13" fmla="*/ 2147483647 h 50"/>
              <a:gd name="T14" fmla="*/ 2147483647 w 313"/>
              <a:gd name="T15" fmla="*/ 2147483647 h 50"/>
              <a:gd name="T16" fmla="*/ 2147483647 w 313"/>
              <a:gd name="T17" fmla="*/ 0 h 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50"/>
              <a:gd name="T29" fmla="*/ 313 w 313"/>
              <a:gd name="T30" fmla="*/ 50 h 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50">
                <a:moveTo>
                  <a:pt x="0" y="17"/>
                </a:moveTo>
                <a:lnTo>
                  <a:pt x="271" y="17"/>
                </a:lnTo>
                <a:lnTo>
                  <a:pt x="271" y="34"/>
                </a:lnTo>
                <a:lnTo>
                  <a:pt x="0" y="34"/>
                </a:lnTo>
                <a:lnTo>
                  <a:pt x="0" y="17"/>
                </a:lnTo>
                <a:close/>
                <a:moveTo>
                  <a:pt x="263" y="0"/>
                </a:moveTo>
                <a:lnTo>
                  <a:pt x="313" y="25"/>
                </a:lnTo>
                <a:lnTo>
                  <a:pt x="263" y="50"/>
                </a:lnTo>
                <a:lnTo>
                  <a:pt x="26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" name="Freeform 192"/>
          <p:cNvSpPr>
            <a:spLocks noEditPoints="1"/>
          </p:cNvSpPr>
          <p:nvPr/>
        </p:nvSpPr>
        <p:spPr bwMode="auto">
          <a:xfrm>
            <a:off x="5518234" y="5970447"/>
            <a:ext cx="496887" cy="79375"/>
          </a:xfrm>
          <a:custGeom>
            <a:avLst/>
            <a:gdLst>
              <a:gd name="T0" fmla="*/ 0 w 313"/>
              <a:gd name="T1" fmla="*/ 2147483647 h 50"/>
              <a:gd name="T2" fmla="*/ 2147483647 w 313"/>
              <a:gd name="T3" fmla="*/ 2147483647 h 50"/>
              <a:gd name="T4" fmla="*/ 2147483647 w 313"/>
              <a:gd name="T5" fmla="*/ 2147483647 h 50"/>
              <a:gd name="T6" fmla="*/ 0 w 313"/>
              <a:gd name="T7" fmla="*/ 2147483647 h 50"/>
              <a:gd name="T8" fmla="*/ 0 w 313"/>
              <a:gd name="T9" fmla="*/ 2147483647 h 50"/>
              <a:gd name="T10" fmla="*/ 2147483647 w 313"/>
              <a:gd name="T11" fmla="*/ 0 h 50"/>
              <a:gd name="T12" fmla="*/ 2147483647 w 313"/>
              <a:gd name="T13" fmla="*/ 2147483647 h 50"/>
              <a:gd name="T14" fmla="*/ 2147483647 w 313"/>
              <a:gd name="T15" fmla="*/ 2147483647 h 50"/>
              <a:gd name="T16" fmla="*/ 2147483647 w 313"/>
              <a:gd name="T17" fmla="*/ 0 h 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50"/>
              <a:gd name="T29" fmla="*/ 313 w 313"/>
              <a:gd name="T30" fmla="*/ 50 h 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50">
                <a:moveTo>
                  <a:pt x="0" y="17"/>
                </a:moveTo>
                <a:lnTo>
                  <a:pt x="271" y="17"/>
                </a:lnTo>
                <a:lnTo>
                  <a:pt x="271" y="33"/>
                </a:lnTo>
                <a:lnTo>
                  <a:pt x="0" y="33"/>
                </a:lnTo>
                <a:lnTo>
                  <a:pt x="0" y="17"/>
                </a:lnTo>
                <a:close/>
                <a:moveTo>
                  <a:pt x="263" y="0"/>
                </a:moveTo>
                <a:lnTo>
                  <a:pt x="313" y="25"/>
                </a:lnTo>
                <a:lnTo>
                  <a:pt x="263" y="50"/>
                </a:lnTo>
                <a:lnTo>
                  <a:pt x="26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" name="Freeform 193"/>
          <p:cNvSpPr>
            <a:spLocks noEditPoints="1"/>
          </p:cNvSpPr>
          <p:nvPr/>
        </p:nvSpPr>
        <p:spPr bwMode="auto">
          <a:xfrm>
            <a:off x="5518234" y="5612711"/>
            <a:ext cx="496887" cy="80962"/>
          </a:xfrm>
          <a:custGeom>
            <a:avLst/>
            <a:gdLst>
              <a:gd name="T0" fmla="*/ 0 w 313"/>
              <a:gd name="T1" fmla="*/ 2147483647 h 51"/>
              <a:gd name="T2" fmla="*/ 2147483647 w 313"/>
              <a:gd name="T3" fmla="*/ 2147483647 h 51"/>
              <a:gd name="T4" fmla="*/ 2147483647 w 313"/>
              <a:gd name="T5" fmla="*/ 2147483647 h 51"/>
              <a:gd name="T6" fmla="*/ 0 w 313"/>
              <a:gd name="T7" fmla="*/ 2147483647 h 51"/>
              <a:gd name="T8" fmla="*/ 0 w 313"/>
              <a:gd name="T9" fmla="*/ 2147483647 h 51"/>
              <a:gd name="T10" fmla="*/ 2147483647 w 313"/>
              <a:gd name="T11" fmla="*/ 0 h 51"/>
              <a:gd name="T12" fmla="*/ 2147483647 w 313"/>
              <a:gd name="T13" fmla="*/ 2147483647 h 51"/>
              <a:gd name="T14" fmla="*/ 2147483647 w 313"/>
              <a:gd name="T15" fmla="*/ 2147483647 h 51"/>
              <a:gd name="T16" fmla="*/ 2147483647 w 313"/>
              <a:gd name="T17" fmla="*/ 0 h 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51"/>
              <a:gd name="T29" fmla="*/ 313 w 313"/>
              <a:gd name="T30" fmla="*/ 51 h 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51">
                <a:moveTo>
                  <a:pt x="0" y="17"/>
                </a:moveTo>
                <a:lnTo>
                  <a:pt x="271" y="17"/>
                </a:lnTo>
                <a:lnTo>
                  <a:pt x="271" y="34"/>
                </a:lnTo>
                <a:lnTo>
                  <a:pt x="0" y="34"/>
                </a:lnTo>
                <a:lnTo>
                  <a:pt x="0" y="17"/>
                </a:lnTo>
                <a:close/>
                <a:moveTo>
                  <a:pt x="263" y="0"/>
                </a:moveTo>
                <a:lnTo>
                  <a:pt x="313" y="26"/>
                </a:lnTo>
                <a:lnTo>
                  <a:pt x="263" y="51"/>
                </a:lnTo>
                <a:lnTo>
                  <a:pt x="26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" name="Text Box 212"/>
          <p:cNvSpPr txBox="1">
            <a:spLocks noChangeArrowheads="1"/>
          </p:cNvSpPr>
          <p:nvPr/>
        </p:nvSpPr>
        <p:spPr bwMode="auto">
          <a:xfrm>
            <a:off x="6003213" y="5497635"/>
            <a:ext cx="394443" cy="30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sz="1400" dirty="0"/>
              <a:t>R</a:t>
            </a:r>
            <a:r>
              <a:rPr lang="en-US" sz="1400" baseline="-25000" dirty="0"/>
              <a:t>X</a:t>
            </a:r>
          </a:p>
        </p:txBody>
      </p:sp>
      <p:sp>
        <p:nvSpPr>
          <p:cNvPr id="218" name="Text Box 213"/>
          <p:cNvSpPr txBox="1">
            <a:spLocks noChangeArrowheads="1"/>
          </p:cNvSpPr>
          <p:nvPr/>
        </p:nvSpPr>
        <p:spPr bwMode="auto">
          <a:xfrm>
            <a:off x="6012834" y="5827483"/>
            <a:ext cx="391695" cy="30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sz="1400" dirty="0"/>
              <a:t>R</a:t>
            </a:r>
            <a:r>
              <a:rPr lang="en-US" sz="1400" baseline="-25000" dirty="0"/>
              <a:t>Y</a:t>
            </a:r>
          </a:p>
        </p:txBody>
      </p:sp>
      <p:sp>
        <p:nvSpPr>
          <p:cNvPr id="219" name="Text Box 214"/>
          <p:cNvSpPr txBox="1">
            <a:spLocks noChangeArrowheads="1"/>
          </p:cNvSpPr>
          <p:nvPr/>
        </p:nvSpPr>
        <p:spPr bwMode="auto">
          <a:xfrm>
            <a:off x="6003212" y="6157331"/>
            <a:ext cx="390320" cy="30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sz="1400" dirty="0"/>
              <a:t>R</a:t>
            </a:r>
            <a:r>
              <a:rPr lang="en-US" sz="1400" baseline="-25000" dirty="0"/>
              <a:t>Z</a:t>
            </a:r>
          </a:p>
        </p:txBody>
      </p:sp>
      <p:grpSp>
        <p:nvGrpSpPr>
          <p:cNvPr id="274" name="Group 273"/>
          <p:cNvGrpSpPr/>
          <p:nvPr/>
        </p:nvGrpSpPr>
        <p:grpSpPr>
          <a:xfrm>
            <a:off x="6426518" y="5222224"/>
            <a:ext cx="1936483" cy="1528835"/>
            <a:chOff x="4902517" y="5222223"/>
            <a:chExt cx="1936483" cy="1528835"/>
          </a:xfrm>
        </p:grpSpPr>
        <p:grpSp>
          <p:nvGrpSpPr>
            <p:cNvPr id="275" name="Group 201"/>
            <p:cNvGrpSpPr>
              <a:grpSpLocks/>
            </p:cNvGrpSpPr>
            <p:nvPr/>
          </p:nvGrpSpPr>
          <p:grpSpPr bwMode="auto">
            <a:xfrm>
              <a:off x="5362930" y="5365696"/>
              <a:ext cx="461787" cy="1385362"/>
              <a:chOff x="2832" y="3024"/>
              <a:chExt cx="336" cy="1008"/>
            </a:xfrm>
          </p:grpSpPr>
          <p:sp>
            <p:nvSpPr>
              <p:cNvPr id="301" name="Line 202"/>
              <p:cNvSpPr>
                <a:spLocks noChangeShapeType="1"/>
              </p:cNvSpPr>
              <p:nvPr/>
            </p:nvSpPr>
            <p:spPr bwMode="auto">
              <a:xfrm>
                <a:off x="2832" y="3024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203"/>
              <p:cNvSpPr>
                <a:spLocks noChangeShapeType="1"/>
              </p:cNvSpPr>
              <p:nvPr/>
            </p:nvSpPr>
            <p:spPr bwMode="auto">
              <a:xfrm>
                <a:off x="3168" y="3120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Line 204"/>
              <p:cNvSpPr>
                <a:spLocks noChangeShapeType="1"/>
              </p:cNvSpPr>
              <p:nvPr/>
            </p:nvSpPr>
            <p:spPr bwMode="auto">
              <a:xfrm>
                <a:off x="2832" y="3024"/>
                <a:ext cx="33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Line 205"/>
              <p:cNvSpPr>
                <a:spLocks noChangeShapeType="1"/>
              </p:cNvSpPr>
              <p:nvPr/>
            </p:nvSpPr>
            <p:spPr bwMode="auto">
              <a:xfrm flipV="1">
                <a:off x="2832" y="3936"/>
                <a:ext cx="33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" name="Line 206"/>
            <p:cNvSpPr>
              <a:spLocks noChangeShapeType="1"/>
            </p:cNvSpPr>
            <p:nvPr/>
          </p:nvSpPr>
          <p:spPr bwMode="auto">
            <a:xfrm flipH="1">
              <a:off x="4902517" y="5629575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207"/>
            <p:cNvSpPr>
              <a:spLocks noChangeShapeType="1"/>
            </p:cNvSpPr>
            <p:nvPr/>
          </p:nvSpPr>
          <p:spPr bwMode="auto">
            <a:xfrm flipH="1">
              <a:off x="4902517" y="5959423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208"/>
            <p:cNvSpPr>
              <a:spLocks noChangeShapeType="1"/>
            </p:cNvSpPr>
            <p:nvPr/>
          </p:nvSpPr>
          <p:spPr bwMode="auto">
            <a:xfrm flipH="1">
              <a:off x="4902517" y="6289271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Text Box 209"/>
            <p:cNvSpPr txBox="1">
              <a:spLocks noChangeArrowheads="1"/>
            </p:cNvSpPr>
            <p:nvPr/>
          </p:nvSpPr>
          <p:spPr bwMode="auto">
            <a:xfrm>
              <a:off x="5294904" y="5497635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/>
                <a:t>00</a:t>
              </a:r>
            </a:p>
          </p:txBody>
        </p:sp>
        <p:sp>
          <p:nvSpPr>
            <p:cNvPr id="280" name="Text Box 210"/>
            <p:cNvSpPr txBox="1">
              <a:spLocks noChangeArrowheads="1"/>
            </p:cNvSpPr>
            <p:nvPr/>
          </p:nvSpPr>
          <p:spPr bwMode="auto">
            <a:xfrm>
              <a:off x="5294904" y="5827483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 dirty="0"/>
                <a:t>01</a:t>
              </a:r>
            </a:p>
          </p:txBody>
        </p:sp>
        <p:sp>
          <p:nvSpPr>
            <p:cNvPr id="281" name="Text Box 211"/>
            <p:cNvSpPr txBox="1">
              <a:spLocks noChangeArrowheads="1"/>
            </p:cNvSpPr>
            <p:nvPr/>
          </p:nvSpPr>
          <p:spPr bwMode="auto">
            <a:xfrm>
              <a:off x="5294904" y="6157331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/>
                <a:t>10</a:t>
              </a:r>
            </a:p>
          </p:txBody>
        </p:sp>
        <p:sp>
          <p:nvSpPr>
            <p:cNvPr id="282" name="Line 215"/>
            <p:cNvSpPr>
              <a:spLocks noChangeShapeType="1"/>
            </p:cNvSpPr>
            <p:nvPr/>
          </p:nvSpPr>
          <p:spPr bwMode="auto">
            <a:xfrm flipH="1">
              <a:off x="5826092" y="6091362"/>
              <a:ext cx="4617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Text Box 216"/>
            <p:cNvSpPr txBox="1">
              <a:spLocks noChangeArrowheads="1"/>
            </p:cNvSpPr>
            <p:nvPr/>
          </p:nvSpPr>
          <p:spPr bwMode="auto">
            <a:xfrm>
              <a:off x="6287879" y="5959423"/>
              <a:ext cx="551121" cy="263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100" dirty="0" err="1"/>
                <a:t>regno</a:t>
              </a:r>
              <a:endParaRPr lang="en-US" sz="1100" dirty="0"/>
            </a:p>
          </p:txBody>
        </p:sp>
        <p:grpSp>
          <p:nvGrpSpPr>
            <p:cNvPr id="284" name="Group 217"/>
            <p:cNvGrpSpPr>
              <a:grpSpLocks/>
            </p:cNvGrpSpPr>
            <p:nvPr/>
          </p:nvGrpSpPr>
          <p:grpSpPr bwMode="auto">
            <a:xfrm>
              <a:off x="4928636" y="5299726"/>
              <a:ext cx="284494" cy="395818"/>
              <a:chOff x="2659" y="2400"/>
              <a:chExt cx="207" cy="288"/>
            </a:xfrm>
          </p:grpSpPr>
          <p:sp>
            <p:nvSpPr>
              <p:cNvPr id="299" name="Line 218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Text Box 219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grpSp>
          <p:nvGrpSpPr>
            <p:cNvPr id="285" name="Group 220"/>
            <p:cNvGrpSpPr>
              <a:grpSpLocks/>
            </p:cNvGrpSpPr>
            <p:nvPr/>
          </p:nvGrpSpPr>
          <p:grpSpPr bwMode="auto">
            <a:xfrm>
              <a:off x="4928636" y="5629575"/>
              <a:ext cx="284494" cy="395818"/>
              <a:chOff x="2659" y="2400"/>
              <a:chExt cx="207" cy="288"/>
            </a:xfrm>
          </p:grpSpPr>
          <p:sp>
            <p:nvSpPr>
              <p:cNvPr id="297" name="Line 221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Text Box 222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grpSp>
          <p:nvGrpSpPr>
            <p:cNvPr id="286" name="Group 285"/>
            <p:cNvGrpSpPr>
              <a:grpSpLocks/>
            </p:cNvGrpSpPr>
            <p:nvPr/>
          </p:nvGrpSpPr>
          <p:grpSpPr bwMode="auto">
            <a:xfrm>
              <a:off x="4928636" y="6025392"/>
              <a:ext cx="284494" cy="395818"/>
              <a:chOff x="2659" y="2400"/>
              <a:chExt cx="207" cy="288"/>
            </a:xfrm>
          </p:grpSpPr>
          <p:sp>
            <p:nvSpPr>
              <p:cNvPr id="295" name="Line 224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Text Box 225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grpSp>
          <p:nvGrpSpPr>
            <p:cNvPr id="287" name="Group 226"/>
            <p:cNvGrpSpPr>
              <a:grpSpLocks/>
            </p:cNvGrpSpPr>
            <p:nvPr/>
          </p:nvGrpSpPr>
          <p:grpSpPr bwMode="auto">
            <a:xfrm>
              <a:off x="5852210" y="5827483"/>
              <a:ext cx="284494" cy="395818"/>
              <a:chOff x="2659" y="2400"/>
              <a:chExt cx="207" cy="288"/>
            </a:xfrm>
          </p:grpSpPr>
          <p:sp>
            <p:nvSpPr>
              <p:cNvPr id="293" name="Line 227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Text Box 228"/>
              <p:cNvSpPr txBox="1">
                <a:spLocks noChangeArrowheads="1"/>
              </p:cNvSpPr>
              <p:nvPr/>
            </p:nvSpPr>
            <p:spPr bwMode="auto">
              <a:xfrm>
                <a:off x="2659" y="2400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/>
                <a:r>
                  <a:rPr lang="en-US" sz="1400"/>
                  <a:t>4</a:t>
                </a:r>
              </a:p>
            </p:txBody>
          </p:sp>
        </p:grpSp>
        <p:sp>
          <p:nvSpPr>
            <p:cNvPr id="288" name="Line 229"/>
            <p:cNvSpPr>
              <a:spLocks noChangeShapeType="1"/>
            </p:cNvSpPr>
            <p:nvPr/>
          </p:nvSpPr>
          <p:spPr bwMode="auto">
            <a:xfrm flipV="1">
              <a:off x="5943903" y="5261873"/>
              <a:ext cx="131939" cy="2638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Text Box 230"/>
            <p:cNvSpPr txBox="1">
              <a:spLocks noChangeArrowheads="1"/>
            </p:cNvSpPr>
            <p:nvPr/>
          </p:nvSpPr>
          <p:spPr bwMode="auto">
            <a:xfrm>
              <a:off x="5762535" y="5299726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/>
              <a:r>
                <a:rPr lang="en-US" sz="1400" dirty="0"/>
                <a:t>    2</a:t>
              </a:r>
            </a:p>
          </p:txBody>
        </p:sp>
        <p:sp>
          <p:nvSpPr>
            <p:cNvPr id="290" name="Text Box 232"/>
            <p:cNvSpPr txBox="1">
              <a:spLocks noChangeArrowheads="1"/>
            </p:cNvSpPr>
            <p:nvPr/>
          </p:nvSpPr>
          <p:spPr bwMode="auto">
            <a:xfrm>
              <a:off x="5556716" y="5735401"/>
              <a:ext cx="31290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M</a:t>
              </a:r>
            </a:p>
            <a:p>
              <a:pPr eaLnBrk="1" hangingPunct="1"/>
              <a:r>
                <a:rPr lang="en-US" sz="1200" b="1"/>
                <a:t>U</a:t>
              </a:r>
            </a:p>
            <a:p>
              <a:pPr eaLnBrk="1" hangingPunct="1"/>
              <a:r>
                <a:rPr lang="en-US" sz="1200" b="1"/>
                <a:t>X</a:t>
              </a:r>
            </a:p>
          </p:txBody>
        </p:sp>
        <p:sp>
          <p:nvSpPr>
            <p:cNvPr id="291" name="Text Box 233"/>
            <p:cNvSpPr txBox="1">
              <a:spLocks noChangeArrowheads="1"/>
            </p:cNvSpPr>
            <p:nvPr/>
          </p:nvSpPr>
          <p:spPr bwMode="auto">
            <a:xfrm>
              <a:off x="6174380" y="5222223"/>
              <a:ext cx="663819" cy="263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100" dirty="0" err="1"/>
                <a:t>RegSel</a:t>
              </a:r>
              <a:endParaRPr lang="en-US" sz="1100" dirty="0"/>
            </a:p>
          </p:txBody>
        </p:sp>
        <p:cxnSp>
          <p:nvCxnSpPr>
            <p:cNvPr id="292" name="Elbow Connector 291"/>
            <p:cNvCxnSpPr/>
            <p:nvPr/>
          </p:nvCxnSpPr>
          <p:spPr>
            <a:xfrm flipV="1">
              <a:off x="5626809" y="5365696"/>
              <a:ext cx="609700" cy="65972"/>
            </a:xfrm>
            <a:prstGeom prst="bentConnector3">
              <a:avLst>
                <a:gd name="adj1" fmla="val 2346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Rectangle 25"/>
          <p:cNvSpPr>
            <a:spLocks noChangeArrowheads="1"/>
          </p:cNvSpPr>
          <p:nvPr/>
        </p:nvSpPr>
        <p:spPr bwMode="auto">
          <a:xfrm>
            <a:off x="3875277" y="2503077"/>
            <a:ext cx="448722" cy="296590"/>
          </a:xfrm>
          <a:prstGeom prst="roundRect">
            <a:avLst/>
          </a:prstGeom>
          <a:noFill/>
          <a:ln w="6350" cap="rnd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200" dirty="0"/>
              <a:t>PC</a:t>
            </a:r>
          </a:p>
        </p:txBody>
      </p:sp>
      <p:sp>
        <p:nvSpPr>
          <p:cNvPr id="212" name="Rectangle 25"/>
          <p:cNvSpPr>
            <a:spLocks noChangeArrowheads="1"/>
          </p:cNvSpPr>
          <p:nvPr/>
        </p:nvSpPr>
        <p:spPr bwMode="auto">
          <a:xfrm>
            <a:off x="7249658" y="2387835"/>
            <a:ext cx="448722" cy="296590"/>
          </a:xfrm>
          <a:prstGeom prst="roundRect">
            <a:avLst/>
          </a:prstGeom>
          <a:noFill/>
          <a:ln w="6350" cap="rnd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200" dirty="0"/>
              <a:t>PC</a:t>
            </a:r>
          </a:p>
        </p:txBody>
      </p:sp>
      <p:sp>
        <p:nvSpPr>
          <p:cNvPr id="213" name="Rectangle 25"/>
          <p:cNvSpPr>
            <a:spLocks noChangeArrowheads="1"/>
          </p:cNvSpPr>
          <p:nvPr/>
        </p:nvSpPr>
        <p:spPr bwMode="auto">
          <a:xfrm>
            <a:off x="4806848" y="4122949"/>
            <a:ext cx="636988" cy="296590"/>
          </a:xfrm>
          <a:prstGeom prst="roundRect">
            <a:avLst/>
          </a:prstGeom>
          <a:noFill/>
          <a:ln w="6350" cap="rnd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200" dirty="0"/>
              <a:t>PC+B</a:t>
            </a:r>
          </a:p>
        </p:txBody>
      </p:sp>
      <p:sp>
        <p:nvSpPr>
          <p:cNvPr id="215" name="Rectangle 25"/>
          <p:cNvSpPr>
            <a:spLocks noChangeArrowheads="1"/>
          </p:cNvSpPr>
          <p:nvPr/>
        </p:nvSpPr>
        <p:spPr bwMode="auto">
          <a:xfrm>
            <a:off x="7495271" y="4905665"/>
            <a:ext cx="645233" cy="296590"/>
          </a:xfrm>
          <a:prstGeom prst="roundRect">
            <a:avLst/>
          </a:prstGeom>
          <a:noFill/>
          <a:ln w="6350" cap="rnd" cmpd="sng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M[PC]</a:t>
            </a:r>
          </a:p>
        </p:txBody>
      </p:sp>
      <p:sp>
        <p:nvSpPr>
          <p:cNvPr id="214" name="Rectangle 25"/>
          <p:cNvSpPr>
            <a:spLocks noChangeArrowheads="1"/>
          </p:cNvSpPr>
          <p:nvPr/>
        </p:nvSpPr>
        <p:spPr bwMode="auto">
          <a:xfrm>
            <a:off x="8549487" y="2465905"/>
            <a:ext cx="689080" cy="296590"/>
          </a:xfrm>
          <a:prstGeom prst="roundRect">
            <a:avLst/>
          </a:prstGeom>
          <a:noFill/>
          <a:ln w="6350" cap="rnd" cmpd="sng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M[PC]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607817" y="5335213"/>
            <a:ext cx="1238808" cy="120032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</a:rPr>
              <a:t>DrMem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 err="1">
                <a:solidFill>
                  <a:srgbClr val="008000"/>
                </a:solidFill>
              </a:rPr>
              <a:t>LdIR</a:t>
            </a:r>
            <a:endParaRPr lang="en-US" dirty="0">
              <a:solidFill>
                <a:srgbClr val="008000"/>
              </a:solidFill>
            </a:endParaRPr>
          </a:p>
          <a:p>
            <a:endParaRPr lang="en-US" dirty="0">
              <a:solidFill>
                <a:srgbClr val="008000"/>
              </a:solidFill>
            </a:endParaRPr>
          </a:p>
          <a:p>
            <a:r>
              <a:rPr lang="en-US" dirty="0"/>
              <a:t>Others=0</a:t>
            </a:r>
          </a:p>
        </p:txBody>
      </p:sp>
    </p:spTree>
    <p:extLst>
      <p:ext uri="{BB962C8B-B14F-4D97-AF65-F5344CB8AC3E}">
        <p14:creationId xmlns:p14="http://schemas.microsoft.com/office/powerpoint/2010/main" val="262837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48175</TotalTime>
  <Words>7174</Words>
  <Application>Microsoft Macintosh PowerPoint</Application>
  <PresentationFormat>Widescreen</PresentationFormat>
  <Paragraphs>2555</Paragraphs>
  <Slides>118</Slides>
  <Notes>47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6" baseType="lpstr">
      <vt:lpstr>Arial</vt:lpstr>
      <vt:lpstr>Arial Narrow</vt:lpstr>
      <vt:lpstr>Avenir Next Demi Bold</vt:lpstr>
      <vt:lpstr>Calibri</vt:lpstr>
      <vt:lpstr>Corbel</vt:lpstr>
      <vt:lpstr>Times New Roman</vt:lpstr>
      <vt:lpstr>Wingdings</vt:lpstr>
      <vt:lpstr>Spectrum</vt:lpstr>
      <vt:lpstr>Data Paths</vt:lpstr>
      <vt:lpstr>Topics</vt:lpstr>
      <vt:lpstr>Architecture vs. Organization</vt:lpstr>
      <vt:lpstr>The terminology!</vt:lpstr>
      <vt:lpstr>So where do these words fit?</vt:lpstr>
      <vt:lpstr>Processor Implementation</vt:lpstr>
      <vt:lpstr>IBM System/360:  One architecture, many implementations</vt:lpstr>
      <vt:lpstr>Architecture versus Implementation</vt:lpstr>
      <vt:lpstr>What is involved in Processor Implementation?</vt:lpstr>
      <vt:lpstr>Let’s Review Digital Circuits</vt:lpstr>
      <vt:lpstr>Hardware resources of the datapath</vt:lpstr>
      <vt:lpstr>Logic triggering</vt:lpstr>
      <vt:lpstr>Registers</vt:lpstr>
      <vt:lpstr>Master-Slave Flip Flop</vt:lpstr>
      <vt:lpstr>Clock Edges and Master-Slave</vt:lpstr>
      <vt:lpstr>Registers and Clocks</vt:lpstr>
      <vt:lpstr>How Many Clock Cycles  from Input to Output?</vt:lpstr>
      <vt:lpstr>Register File</vt:lpstr>
      <vt:lpstr>Register File</vt:lpstr>
      <vt:lpstr>Dual Ported Register File</vt:lpstr>
      <vt:lpstr>Memory (DRAM)</vt:lpstr>
      <vt:lpstr>A Typical ALU </vt:lpstr>
      <vt:lpstr>What's Inside an ALU?</vt:lpstr>
      <vt:lpstr>Review Components</vt:lpstr>
      <vt:lpstr>Connecting the Datapath Elements</vt:lpstr>
      <vt:lpstr>Connecting the Datapath Elements</vt:lpstr>
      <vt:lpstr>How Can We Tell?</vt:lpstr>
      <vt:lpstr>Two Clock Cycles</vt:lpstr>
      <vt:lpstr>How Many Clock Cycles?</vt:lpstr>
      <vt:lpstr>Delays </vt:lpstr>
      <vt:lpstr>Clock Width</vt:lpstr>
      <vt:lpstr>Example Delay Parameters</vt:lpstr>
      <vt:lpstr>Question</vt:lpstr>
      <vt:lpstr>Calculating Clock Width</vt:lpstr>
      <vt:lpstr>Which Are Edge-Triggered?</vt:lpstr>
      <vt:lpstr>Calculating Clock Minimums</vt:lpstr>
      <vt:lpstr>Calculating Clock Minimums</vt:lpstr>
      <vt:lpstr>Calculating Clock Minimums</vt:lpstr>
      <vt:lpstr>Calculating Clock Minimums</vt:lpstr>
      <vt:lpstr>Calculating Clock Minimums</vt:lpstr>
      <vt:lpstr>What Other Connections Do We Need?</vt:lpstr>
      <vt:lpstr>Adding Connections for Our LC-2200 ISA</vt:lpstr>
      <vt:lpstr>Towards bus-based design</vt:lpstr>
      <vt:lpstr>Concept of a Bus</vt:lpstr>
      <vt:lpstr>A Two-Bus Design</vt:lpstr>
      <vt:lpstr>Clock Cycle</vt:lpstr>
      <vt:lpstr>Clock Cycle</vt:lpstr>
      <vt:lpstr>Two Busses: How Many Clock Cycles?</vt:lpstr>
      <vt:lpstr>First Clock Cycle</vt:lpstr>
      <vt:lpstr>Second Clock Cycle</vt:lpstr>
      <vt:lpstr>Single Bus Design</vt:lpstr>
      <vt:lpstr>Single Bus Design w/o DPRF</vt:lpstr>
      <vt:lpstr>PowerPoint Presentation</vt:lpstr>
      <vt:lpstr>Topics</vt:lpstr>
      <vt:lpstr>Simple FSM Example</vt:lpstr>
      <vt:lpstr>Garage Door</vt:lpstr>
      <vt:lpstr>Garage Door Controller</vt:lpstr>
      <vt:lpstr>Combinational Logic</vt:lpstr>
      <vt:lpstr>Can We Replace Logic with a ROM?</vt:lpstr>
      <vt:lpstr>From FSM to ROM</vt:lpstr>
      <vt:lpstr>Replacing Discrete Logic with a ROM</vt:lpstr>
      <vt:lpstr>PowerPoint Presentation</vt:lpstr>
      <vt:lpstr>Checkpoint </vt:lpstr>
      <vt:lpstr>Levels of Abstraction</vt:lpstr>
      <vt:lpstr>Levels of Abstraction</vt:lpstr>
      <vt:lpstr>LC-2200 Instruction Set</vt:lpstr>
      <vt:lpstr>Question</vt:lpstr>
      <vt:lpstr>LC-2200 Addressing Modes</vt:lpstr>
      <vt:lpstr>We’ve Got a Datapath for LC-2200!</vt:lpstr>
      <vt:lpstr>PowerPoint Presentation</vt:lpstr>
      <vt:lpstr>A Control Unit!</vt:lpstr>
      <vt:lpstr>What’s in the ROM?</vt:lpstr>
      <vt:lpstr>The Next State is Stored in the ROM, Too!</vt:lpstr>
      <vt:lpstr>This Means the ROM Contents Are…</vt:lpstr>
      <vt:lpstr>A Familiar State Diagram?</vt:lpstr>
      <vt:lpstr>Implementing the LC-2200 ISA</vt:lpstr>
      <vt:lpstr>So How Do We Handle BEQ?</vt:lpstr>
      <vt:lpstr>Implementing BEQ</vt:lpstr>
      <vt:lpstr>Implementing BEQ</vt:lpstr>
      <vt:lpstr>PowerPoint Presentation</vt:lpstr>
      <vt:lpstr>Decision Time</vt:lpstr>
      <vt:lpstr>PowerPoint Presentation</vt:lpstr>
      <vt:lpstr>PowerPoint Presentation</vt:lpstr>
      <vt:lpstr>And We Can Fill in Most ROM Values</vt:lpstr>
      <vt:lpstr>But How Do We Handle that Decision?</vt:lpstr>
      <vt:lpstr>We Have One Additional Decision …</vt:lpstr>
      <vt:lpstr>We’re Going to Tweak the Control Unit</vt:lpstr>
      <vt:lpstr>What’s in MODIFIER?</vt:lpstr>
      <vt:lpstr>Question</vt:lpstr>
      <vt:lpstr>Question</vt:lpstr>
      <vt:lpstr>So We Need to Set T in the Microcode</vt:lpstr>
      <vt:lpstr>What’s the Problem with the Z Branch?</vt:lpstr>
      <vt:lpstr>An Old Microcode Trick!</vt:lpstr>
      <vt:lpstr>FETCH macro-state</vt:lpstr>
      <vt:lpstr>FETCH state (Simplifying)</vt:lpstr>
      <vt:lpstr>FETCH state: Adding in control signals</vt:lpstr>
      <vt:lpstr>Before ifetch1</vt:lpstr>
      <vt:lpstr>Implementing ifetch1 (end of clock 1)</vt:lpstr>
      <vt:lpstr>Implementing ifetch2 (end of clock 2)</vt:lpstr>
      <vt:lpstr>Implementing ifetch3 (end of clock 3)</vt:lpstr>
      <vt:lpstr>DECODE State</vt:lpstr>
      <vt:lpstr>DECODE State</vt:lpstr>
      <vt:lpstr>We’re Going to Tweak the Control Unit</vt:lpstr>
      <vt:lpstr>Let’s Encode the 3 ifetch States</vt:lpstr>
      <vt:lpstr>Next State After the Last State of Fetch</vt:lpstr>
      <vt:lpstr>ROM Contents</vt:lpstr>
      <vt:lpstr>EXECUTE state: ADD instruction</vt:lpstr>
      <vt:lpstr>EXECUTE state: ADD instruction</vt:lpstr>
      <vt:lpstr>EXECUTE state: ADD instruction</vt:lpstr>
      <vt:lpstr>EXECUTE state: JALR instruction</vt:lpstr>
      <vt:lpstr>PowerPoint Presentation</vt:lpstr>
      <vt:lpstr>Alternative Style of Control Unit Design</vt:lpstr>
      <vt:lpstr>Microprogrammed Control</vt:lpstr>
      <vt:lpstr>3-ROM Microsequencer</vt:lpstr>
      <vt:lpstr>Space/Time Tradeoff</vt:lpstr>
      <vt:lpstr>Hardwired Control</vt:lpstr>
      <vt:lpstr>PowerPoint Presentation</vt:lpstr>
      <vt:lpstr>3.6.3 Choosing between the two control design styles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slides - Processor</dc:title>
  <dc:creator> College of Computing</dc:creator>
  <cp:lastModifiedBy>Forsyth, Daniel H</cp:lastModifiedBy>
  <cp:revision>336</cp:revision>
  <dcterms:created xsi:type="dcterms:W3CDTF">2006-01-17T13:54:25Z</dcterms:created>
  <dcterms:modified xsi:type="dcterms:W3CDTF">2023-09-07T03:32:34Z</dcterms:modified>
</cp:coreProperties>
</file>