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4"/>
  </p:notesMasterIdLst>
  <p:sldIdLst>
    <p:sldId id="256" r:id="rId2"/>
    <p:sldId id="332" r:id="rId3"/>
    <p:sldId id="333" r:id="rId4"/>
    <p:sldId id="334" r:id="rId5"/>
    <p:sldId id="335" r:id="rId6"/>
    <p:sldId id="364" r:id="rId7"/>
    <p:sldId id="365" r:id="rId8"/>
    <p:sldId id="366" r:id="rId9"/>
    <p:sldId id="367" r:id="rId10"/>
    <p:sldId id="336" r:id="rId11"/>
    <p:sldId id="337" r:id="rId12"/>
    <p:sldId id="338" r:id="rId13"/>
    <p:sldId id="339" r:id="rId14"/>
    <p:sldId id="403" r:id="rId15"/>
    <p:sldId id="341" r:id="rId16"/>
    <p:sldId id="342" r:id="rId17"/>
    <p:sldId id="375" r:id="rId18"/>
    <p:sldId id="374" r:id="rId19"/>
    <p:sldId id="369" r:id="rId20"/>
    <p:sldId id="371" r:id="rId21"/>
    <p:sldId id="372" r:id="rId22"/>
    <p:sldId id="373" r:id="rId23"/>
    <p:sldId id="343" r:id="rId24"/>
    <p:sldId id="405" r:id="rId25"/>
    <p:sldId id="368" r:id="rId26"/>
    <p:sldId id="346" r:id="rId27"/>
    <p:sldId id="377" r:id="rId28"/>
    <p:sldId id="376" r:id="rId29"/>
    <p:sldId id="347" r:id="rId30"/>
    <p:sldId id="395" r:id="rId31"/>
    <p:sldId id="397" r:id="rId32"/>
    <p:sldId id="398" r:id="rId33"/>
    <p:sldId id="399" r:id="rId34"/>
    <p:sldId id="400" r:id="rId35"/>
    <p:sldId id="401" r:id="rId36"/>
    <p:sldId id="402" r:id="rId37"/>
    <p:sldId id="348" r:id="rId38"/>
    <p:sldId id="378" r:id="rId39"/>
    <p:sldId id="381" r:id="rId40"/>
    <p:sldId id="379" r:id="rId41"/>
    <p:sldId id="382" r:id="rId42"/>
    <p:sldId id="380" r:id="rId43"/>
    <p:sldId id="383" r:id="rId44"/>
    <p:sldId id="352" r:id="rId45"/>
    <p:sldId id="353" r:id="rId46"/>
    <p:sldId id="384" r:id="rId47"/>
    <p:sldId id="393" r:id="rId48"/>
    <p:sldId id="388" r:id="rId49"/>
    <p:sldId id="389" r:id="rId50"/>
    <p:sldId id="392" r:id="rId51"/>
    <p:sldId id="404" r:id="rId52"/>
    <p:sldId id="386" r:id="rId53"/>
    <p:sldId id="354" r:id="rId54"/>
    <p:sldId id="355" r:id="rId55"/>
    <p:sldId id="356" r:id="rId56"/>
    <p:sldId id="357" r:id="rId57"/>
    <p:sldId id="387" r:id="rId58"/>
    <p:sldId id="358" r:id="rId59"/>
    <p:sldId id="359" r:id="rId60"/>
    <p:sldId id="360" r:id="rId61"/>
    <p:sldId id="361" r:id="rId62"/>
    <p:sldId id="362" r:id="rId6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62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24" y="328"/>
      </p:cViewPr>
      <p:guideLst>
        <p:guide orient="horz" pos="341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2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0AA15A-58E6-E846-B032-D5E4476CAE8D}" type="datetimeFigureOut">
              <a:rPr lang="en-US"/>
              <a:pPr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F6E6D-52ED-2247-9298-0A8262B2EB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011417-7D2E-C24F-9937-482F2F90375C}" type="slidenum">
              <a:rPr lang="en-US"/>
              <a:pPr eaLnBrk="1" hangingPunct="1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923EB-8E49-214F-A7E1-5D725D6C1ED3}" type="slidenum">
              <a:rPr lang="en-US"/>
              <a:pPr eaLnBrk="1" hangingPunct="1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923EB-8E49-214F-A7E1-5D725D6C1ED3}" type="slidenum">
              <a:rPr lang="en-US"/>
              <a:pPr eaLnBrk="1" hangingPunct="1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90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923EB-8E49-214F-A7E1-5D725D6C1ED3}" type="slidenum">
              <a:rPr lang="en-US"/>
              <a:pPr eaLnBrk="1" hangingPunct="1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8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C8CC32-85FA-A94E-92B8-165EB3B82902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66B167-8F09-C34D-92E6-44D41F481DC6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9617F-E71F-3945-AD42-6FA8FF84035E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2F99E4-5735-524D-A70A-F400CEEA91D1}" type="slidenum">
              <a:rPr lang="en-US" sz="1200"/>
              <a:pPr eaLnBrk="1" hangingPunct="1"/>
              <a:t>52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37CF48-DDE6-B844-8A9A-4BD4FB563317}" type="slidenum">
              <a:rPr lang="en-US" sz="1200"/>
              <a:pPr eaLnBrk="1" hangingPunct="1"/>
              <a:t>57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193D50-313F-7144-82AE-D817FF1A9B96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85BF28-61E4-CA48-AE5E-FF59FDD9556A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8E9080-20B4-CD49-B9A8-4685F29B0A48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8B8DE-D7EF-4181-A85E-509C415FECA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923EB-8E49-214F-A7E1-5D725D6C1ED3}" type="slidenum">
              <a:rPr lang="en-US"/>
              <a:pPr eaLnBrk="1" hangingPunct="1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923EB-8E49-214F-A7E1-5D725D6C1ED3}" type="slidenum">
              <a:rPr lang="en-US"/>
              <a:pPr eaLnBrk="1" hangingPunct="1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923EB-8E49-214F-A7E1-5D725D6C1ED3}" type="slidenum">
              <a:rPr lang="en-US"/>
              <a:pPr eaLnBrk="1" hangingPunct="1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D923EB-8E49-214F-A7E1-5D725D6C1ED3}" type="slidenum">
              <a:rPr lang="en-US"/>
              <a:pPr eaLnBrk="1" hangingPunct="1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9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1B64-E441-6347-90A5-D6B30FCDD8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7E4B-B0F4-AC45-9217-40C43077D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CEF0-ED26-C04F-A20F-7222FABB2D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0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EB19-D124-6B48-9C0E-F83CF10860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605-0656-1D4A-8F1C-8729236DE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0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8B6F-9337-C74F-A8F1-171ACB2F4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5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FD2-C04A-F14B-910E-30B8412EBCA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6" y="455776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200" dirty="0">
                <a:latin typeface="+mj-lt"/>
              </a:rPr>
              <a:t>Question</a:t>
            </a:r>
            <a:endParaRPr sz="4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5837" y="112118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5339" y="1616940"/>
            <a:ext cx="8776367" cy="1200189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buFont typeface="+mj-lt"/>
              <a:buAutoNum type="alphaUcPeriod"/>
              <a:defRPr/>
            </a:lvl2pPr>
            <a:lvl3pPr marL="1028700" indent="-342900">
              <a:buFont typeface="+mj-lt"/>
              <a:buAutoNum type="alphaUcPeriod"/>
              <a:defRPr/>
            </a:lvl3pPr>
            <a:lvl4pPr marL="1202531" indent="-257175">
              <a:buFont typeface="+mj-lt"/>
              <a:buAutoNum type="alphaUcPeriod"/>
              <a:defRPr/>
            </a:lvl4pPr>
            <a:lvl5pPr marL="1463278" indent="-257175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Question</a:t>
            </a:r>
            <a:endParaRPr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5340" y="2932044"/>
            <a:ext cx="8814905" cy="3621157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 marL="800100" indent="-457200"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48048-C519-E747-9DC5-A550B88F72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7637" y="6553200"/>
            <a:ext cx="704851" cy="304800"/>
          </a:xfrm>
        </p:spPr>
        <p:txBody>
          <a:bodyPr>
            <a:noAutofit/>
          </a:bodyPr>
          <a:lstStyle>
            <a:lvl1pPr marL="0" indent="0" algn="r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5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estion &amp; Answer (deprec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500"/>
              </a:spcBef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2AB-C4DE-6F4B-B210-66A5C58B6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E5BC-7422-4A4F-BF95-2A8578D35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925-0172-6D4E-B9B6-4FAEAEDE0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81" r:id="rId3"/>
    <p:sldLayoutId id="2147483680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9" r:id="rId19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Interrupts, Traps and Exceptions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CS </a:t>
            </a:r>
            <a:r>
              <a:rPr lang="en-US">
                <a:latin typeface="Arial" charset="0"/>
                <a:cs typeface="Arial" charset="0"/>
              </a:rPr>
              <a:t>2200 Fall </a:t>
            </a:r>
            <a:r>
              <a:rPr lang="en-US" dirty="0">
                <a:latin typeface="Arial" charset="0"/>
                <a:cs typeface="Arial" charset="0"/>
              </a:rPr>
              <a:t>2023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Dealing with program discontinuities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Can happen anywhere even in the middle of an instruction execution.  </a:t>
            </a:r>
          </a:p>
          <a:p>
            <a:pPr lvl="0"/>
            <a:r>
              <a:rPr lang="en-US" dirty="0"/>
              <a:t>Unplanned for and forced by the hardware.  Hardware has to save the program counter since we are jumping to the handler.</a:t>
            </a:r>
          </a:p>
          <a:p>
            <a:pPr lvl="0"/>
            <a:r>
              <a:rPr lang="en-US" dirty="0"/>
              <a:t>Address of the handler is unknown. Therefore, hardware must manufacture an address.</a:t>
            </a:r>
          </a:p>
          <a:p>
            <a:pPr lvl="0"/>
            <a:r>
              <a:rPr lang="en-US" dirty="0"/>
              <a:t>Since hardware saved the PC, handler has to discover where to return upon completion.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457200" indent="-457200"/>
            <a:r>
              <a:rPr lang="en-US" sz="4000" dirty="0"/>
              <a:t>Architectural enhancements to handle program discontinuities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When should the processor handle an interrupt?  </a:t>
            </a:r>
          </a:p>
          <a:p>
            <a:pPr lvl="0"/>
            <a:r>
              <a:rPr lang="en-US" dirty="0"/>
              <a:t>How does the processor know there is an interrupt?  </a:t>
            </a:r>
          </a:p>
          <a:p>
            <a:pPr lvl="0"/>
            <a:r>
              <a:rPr lang="en-US" dirty="0"/>
              <a:t>How do we save the return address?  </a:t>
            </a:r>
          </a:p>
          <a:p>
            <a:pPr lvl="0"/>
            <a:r>
              <a:rPr lang="en-US" dirty="0"/>
              <a:t>How do we manufacture the handler address?  </a:t>
            </a:r>
          </a:p>
          <a:p>
            <a:pPr lvl="0"/>
            <a:r>
              <a:rPr lang="en-US" dirty="0"/>
              <a:t>How do we handle multiple cascaded interrupts?  </a:t>
            </a:r>
          </a:p>
          <a:p>
            <a:pPr lvl="0"/>
            <a:r>
              <a:rPr lang="en-US" dirty="0"/>
              <a:t>How do we return from the 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Modifications to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958" y="1834444"/>
            <a:ext cx="7076747" cy="1068813"/>
          </a:xfrm>
        </p:spPr>
        <p:txBody>
          <a:bodyPr/>
          <a:lstStyle/>
          <a:p>
            <a:r>
              <a:rPr lang="en-US" dirty="0"/>
              <a:t>Where should we take an interrupt?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524000" y="90101"/>
            <a:ext cx="6767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90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1524001" y="2088370"/>
            <a:ext cx="8002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10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en-US" sz="110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537245" y="2935381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27" name="Oval 26"/>
          <p:cNvSpPr/>
          <p:nvPr/>
        </p:nvSpPr>
        <p:spPr>
          <a:xfrm>
            <a:off x="7855248" y="2935381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28" name="Oval 27"/>
          <p:cNvSpPr/>
          <p:nvPr/>
        </p:nvSpPr>
        <p:spPr>
          <a:xfrm>
            <a:off x="5196247" y="2944670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29" name="Oval 28"/>
          <p:cNvSpPr/>
          <p:nvPr/>
        </p:nvSpPr>
        <p:spPr>
          <a:xfrm>
            <a:off x="5196247" y="4834933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cxnSp>
        <p:nvCxnSpPr>
          <p:cNvPr id="31" name="Straight Arrow Connector 30"/>
          <p:cNvCxnSpPr>
            <a:stCxn id="26" idx="6"/>
            <a:endCxn id="28" idx="2"/>
          </p:cNvCxnSpPr>
          <p:nvPr/>
        </p:nvCxnSpPr>
        <p:spPr>
          <a:xfrm>
            <a:off x="3970629" y="3332492"/>
            <a:ext cx="1225618" cy="9289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6"/>
            <a:endCxn id="27" idx="2"/>
          </p:cNvCxnSpPr>
          <p:nvPr/>
        </p:nvCxnSpPr>
        <p:spPr>
          <a:xfrm flipV="1">
            <a:off x="6629632" y="3332492"/>
            <a:ext cx="1225617" cy="9289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7" idx="3"/>
            <a:endCxn id="26" idx="5"/>
          </p:cNvCxnSpPr>
          <p:nvPr/>
        </p:nvCxnSpPr>
        <p:spPr>
          <a:xfrm rot="5400000">
            <a:off x="5912939" y="1461068"/>
            <a:ext cx="1588" cy="4304447"/>
          </a:xfrm>
          <a:prstGeom prst="curvedConnector3">
            <a:avLst>
              <a:gd name="adj1" fmla="val 49732635"/>
            </a:avLst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27" idx="4"/>
            <a:endCxn id="29" idx="6"/>
          </p:cNvCxnSpPr>
          <p:nvPr/>
        </p:nvCxnSpPr>
        <p:spPr>
          <a:xfrm rot="5400000">
            <a:off x="6849565" y="3509669"/>
            <a:ext cx="1502442" cy="1942309"/>
          </a:xfrm>
          <a:prstGeom prst="curved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29" idx="2"/>
            <a:endCxn id="26" idx="4"/>
          </p:cNvCxnSpPr>
          <p:nvPr/>
        </p:nvCxnSpPr>
        <p:spPr>
          <a:xfrm rot="10800000">
            <a:off x="3253937" y="3729601"/>
            <a:ext cx="1942310" cy="1502442"/>
          </a:xfrm>
          <a:prstGeom prst="curved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65804" y="3965750"/>
            <a:ext cx="81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65957" y="4834932"/>
            <a:ext cx="81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= 1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253936" y="5990889"/>
            <a:ext cx="2700953" cy="646331"/>
          </a:xfrm>
          <a:prstGeom prst="wedgeEllipseCallout">
            <a:avLst>
              <a:gd name="adj1" fmla="val 35349"/>
              <a:gd name="adj2" fmla="val -101245"/>
            </a:avLst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additional macro state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20217" y="5511114"/>
            <a:ext cx="1890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Interrupt:</a:t>
            </a:r>
          </a:p>
          <a:p>
            <a:r>
              <a:rPr lang="en-US" b="1" dirty="0"/>
              <a:t>   $k0 ← PC</a:t>
            </a:r>
            <a:endParaRPr lang="en-US" dirty="0"/>
          </a:p>
          <a:p>
            <a:r>
              <a:rPr lang="en-US" b="1" dirty="0"/>
              <a:t>   PC ← new PC</a:t>
            </a:r>
          </a:p>
        </p:txBody>
      </p:sp>
    </p:spTree>
    <p:extLst>
      <p:ext uri="{BB962C8B-B14F-4D97-AF65-F5344CB8AC3E}">
        <p14:creationId xmlns:p14="http://schemas.microsoft.com/office/powerpoint/2010/main" val="36691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2" grpId="0"/>
      <p:bldP spid="43" grpId="0"/>
      <p:bldP spid="4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What needs to happen in microcode?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1"/>
            <a:ext cx="7076747" cy="243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Macro State: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$k0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PC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ETR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ID of interrupting device on bus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PC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Mem[ETR]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2232A-D200-1F4D-AB6D-0CED562AFBAA}"/>
              </a:ext>
            </a:extLst>
          </p:cNvPr>
          <p:cNvSpPr txBox="1"/>
          <p:nvPr/>
        </p:nvSpPr>
        <p:spPr>
          <a:xfrm>
            <a:off x="3352800" y="604295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the full picture yet, FYI)</a:t>
            </a:r>
          </a:p>
        </p:txBody>
      </p:sp>
    </p:spTree>
    <p:extLst>
      <p:ext uri="{BB962C8B-B14F-4D97-AF65-F5344CB8AC3E}">
        <p14:creationId xmlns:p14="http://schemas.microsoft.com/office/powerpoint/2010/main" val="6315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What needs to happen in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Handler: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save processor registers;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execute device code;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restore processor registers;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to original program;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4D5F7-4FFA-0045-949B-59BDC04C7074}"/>
              </a:ext>
            </a:extLst>
          </p:cNvPr>
          <p:cNvSpPr txBox="1"/>
          <p:nvPr/>
        </p:nvSpPr>
        <p:spPr>
          <a:xfrm>
            <a:off x="3352800" y="604295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the full picture yet, FYI)</a:t>
            </a:r>
          </a:p>
        </p:txBody>
      </p:sp>
    </p:spTree>
    <p:extLst>
      <p:ext uri="{BB962C8B-B14F-4D97-AF65-F5344CB8AC3E}">
        <p14:creationId xmlns:p14="http://schemas.microsoft.com/office/powerpoint/2010/main" val="39324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That's great, but</a:t>
            </a:r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couple of rubs.</a:t>
            </a:r>
          </a:p>
          <a:p>
            <a:r>
              <a:rPr lang="en-US" dirty="0"/>
              <a:t>What happens when an interrupt handler takes an interrupt?</a:t>
            </a:r>
          </a:p>
        </p:txBody>
      </p:sp>
    </p:spTree>
    <p:extLst>
      <p:ext uri="{BB962C8B-B14F-4D97-AF65-F5344CB8AC3E}">
        <p14:creationId xmlns:p14="http://schemas.microsoft.com/office/powerpoint/2010/main" val="132065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5964237" y="4724401"/>
            <a:ext cx="2174789" cy="642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696512" y="3356921"/>
            <a:ext cx="2174789" cy="642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39993" y="2075936"/>
            <a:ext cx="2174789" cy="642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Handling cascaded interrupts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5372" y="3357259"/>
            <a:ext cx="10847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6886" y="3361377"/>
            <a:ext cx="10847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Interrupt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4269" y="4732978"/>
            <a:ext cx="10847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Second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65783" y="4737096"/>
            <a:ext cx="10847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Interrupt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54136" y="2076274"/>
            <a:ext cx="10847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Original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45650" y="2080392"/>
            <a:ext cx="10847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</a:t>
            </a:r>
          </a:p>
        </p:txBody>
      </p:sp>
      <p:cxnSp>
        <p:nvCxnSpPr>
          <p:cNvPr id="48" name="Curved Connector 47"/>
          <p:cNvCxnSpPr>
            <a:stCxn id="45" idx="2"/>
            <a:endCxn id="38" idx="0"/>
          </p:cNvCxnSpPr>
          <p:nvPr/>
        </p:nvCxnSpPr>
        <p:spPr>
          <a:xfrm rot="16200000" flipH="1">
            <a:off x="5769787" y="2949313"/>
            <a:ext cx="634654" cy="181236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8" idx="2"/>
            <a:endCxn id="43" idx="0"/>
          </p:cNvCxnSpPr>
          <p:nvPr/>
        </p:nvCxnSpPr>
        <p:spPr>
          <a:xfrm rot="16200000" flipH="1">
            <a:off x="5932486" y="4248835"/>
            <a:ext cx="729388" cy="238897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0"/>
            <a:endCxn id="42" idx="2"/>
          </p:cNvCxnSpPr>
          <p:nvPr/>
        </p:nvCxnSpPr>
        <p:spPr>
          <a:xfrm rot="16200000" flipV="1">
            <a:off x="7024001" y="4252953"/>
            <a:ext cx="729388" cy="238897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2" idx="0"/>
            <a:endCxn id="42" idx="2"/>
          </p:cNvCxnSpPr>
          <p:nvPr/>
        </p:nvCxnSpPr>
        <p:spPr>
          <a:xfrm rot="16200000" flipH="1">
            <a:off x="6946081" y="3684541"/>
            <a:ext cx="646331" cy="1588"/>
          </a:xfrm>
          <a:prstGeom prst="curvedConnector5">
            <a:avLst>
              <a:gd name="adj1" fmla="val -35369"/>
              <a:gd name="adj2" fmla="val 48549118"/>
              <a:gd name="adj3" fmla="val 13536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624689" y="2636108"/>
            <a:ext cx="1767017" cy="923330"/>
            <a:chOff x="5338119" y="2277762"/>
            <a:chExt cx="1767017" cy="923330"/>
          </a:xfrm>
        </p:grpSpPr>
        <p:sp>
          <p:nvSpPr>
            <p:cNvPr id="56" name="TextBox 55"/>
            <p:cNvSpPr txBox="1"/>
            <p:nvPr/>
          </p:nvSpPr>
          <p:spPr>
            <a:xfrm>
              <a:off x="5338119" y="2570205"/>
              <a:ext cx="877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$k0←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72433" y="2277762"/>
              <a:ext cx="11327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</a:t>
              </a:r>
            </a:p>
            <a:p>
              <a:r>
                <a:rPr lang="en-US" dirty="0"/>
                <a:t>Return</a:t>
              </a:r>
            </a:p>
            <a:p>
              <a:r>
                <a:rPr lang="en-US" dirty="0"/>
                <a:t>Address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801802" y="3863546"/>
            <a:ext cx="1738185" cy="1200329"/>
            <a:chOff x="5169243" y="3591697"/>
            <a:chExt cx="1738185" cy="1200329"/>
          </a:xfrm>
        </p:grpSpPr>
        <p:sp>
          <p:nvSpPr>
            <p:cNvPr id="57" name="TextBox 56"/>
            <p:cNvSpPr txBox="1"/>
            <p:nvPr/>
          </p:nvSpPr>
          <p:spPr>
            <a:xfrm>
              <a:off x="5169243" y="3995351"/>
              <a:ext cx="749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$k0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40628" y="3591697"/>
              <a:ext cx="1066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</a:t>
              </a:r>
            </a:p>
            <a:p>
              <a:r>
                <a:rPr lang="en-US" dirty="0"/>
                <a:t>Handler</a:t>
              </a:r>
            </a:p>
            <a:p>
              <a:r>
                <a:rPr lang="en-US" dirty="0"/>
                <a:t>Return </a:t>
              </a:r>
            </a:p>
            <a:p>
              <a:r>
                <a:rPr lang="en-US" dirty="0"/>
                <a:t>Address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5391706" y="3015049"/>
            <a:ext cx="691977" cy="82724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539986" y="4361936"/>
            <a:ext cx="766118" cy="101775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524001" y="113184"/>
            <a:ext cx="7617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9002" y="42543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11487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What needs to happen </a:t>
            </a:r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668" y="2133601"/>
            <a:ext cx="6614583" cy="39925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Handler: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save processor registers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(including $k0);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execute device code;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restore processor registers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(including $k0);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to original program;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2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That's great, but</a:t>
            </a:r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couple of rubs.</a:t>
            </a:r>
          </a:p>
          <a:p>
            <a:r>
              <a:rPr lang="en-US" dirty="0"/>
              <a:t>What happens when an interrupt handler takes an interrupt?</a:t>
            </a:r>
          </a:p>
          <a:p>
            <a:r>
              <a:rPr lang="en-US" dirty="0"/>
              <a:t>OK. That's better. Save/restore $k0 in the handler.</a:t>
            </a:r>
          </a:p>
          <a:p>
            <a:r>
              <a:rPr lang="en-US" dirty="0"/>
              <a:t>But one more little thing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What happens if the second interrupt hits before we save $k0?</a:t>
            </a:r>
          </a:p>
        </p:txBody>
      </p:sp>
    </p:spTree>
    <p:extLst>
      <p:ext uri="{BB962C8B-B14F-4D97-AF65-F5344CB8AC3E}">
        <p14:creationId xmlns:p14="http://schemas.microsoft.com/office/powerpoint/2010/main" val="9651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What needs to happen </a:t>
            </a:r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668" y="2133601"/>
            <a:ext cx="6614583" cy="39925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Handler: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save processor registers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(including $k0);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execute device code;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restore processor registers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(including $k0);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to original program;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3767668" y="2949223"/>
            <a:ext cx="550333" cy="465666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709386" y="2744612"/>
            <a:ext cx="1806223" cy="1340555"/>
          </a:xfrm>
          <a:prstGeom prst="wedgeRoundRectCallout">
            <a:avLst>
              <a:gd name="adj1" fmla="val 83853"/>
              <a:gd name="adj2" fmla="val 1012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an interrupt happens here?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09386" y="5249333"/>
            <a:ext cx="1806223" cy="152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instructions does it take to push a register on the stack?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9386" y="4191000"/>
            <a:ext cx="1806223" cy="959556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problem. We'll save $k0 first</a:t>
            </a:r>
          </a:p>
        </p:txBody>
      </p:sp>
    </p:spTree>
    <p:extLst>
      <p:ext uri="{BB962C8B-B14F-4D97-AF65-F5344CB8AC3E}">
        <p14:creationId xmlns:p14="http://schemas.microsoft.com/office/powerpoint/2010/main" val="32857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Interrupts, Traps and Exceptions</a:t>
            </a:r>
            <a:endParaRPr lang="en-US" sz="8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Interrupts, traps and exceptions are discontinuities in program flow</a:t>
            </a:r>
          </a:p>
          <a:p>
            <a:r>
              <a:rPr lang="en-US" dirty="0"/>
              <a:t>Students asking a teacher questions in a classroom is a good analogy to the handling of discontinuities in program flow</a:t>
            </a:r>
          </a:p>
          <a:p>
            <a:r>
              <a:rPr lang="en-US" dirty="0"/>
              <a:t>Are you beginning to notice the need for partnership between system hardware and software?  </a:t>
            </a:r>
          </a:p>
        </p:txBody>
      </p:sp>
    </p:spTree>
    <p:extLst>
      <p:ext uri="{BB962C8B-B14F-4D97-AF65-F5344CB8AC3E}">
        <p14:creationId xmlns:p14="http://schemas.microsoft.com/office/powerpoint/2010/main" val="36975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What needs to happen </a:t>
            </a:r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668" y="2133601"/>
            <a:ext cx="6614583" cy="39925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Handler: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save processor registers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(including $k0);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execute device code;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restore processor registers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(including $k0);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to original program;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3767668" y="2949223"/>
            <a:ext cx="550333" cy="465666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709386" y="2744612"/>
            <a:ext cx="1806223" cy="1340555"/>
          </a:xfrm>
          <a:prstGeom prst="wedgeRoundRectCallout">
            <a:avLst>
              <a:gd name="adj1" fmla="val 83853"/>
              <a:gd name="adj2" fmla="val 1012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$k0 first.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09385" y="5249333"/>
            <a:ext cx="2058282" cy="152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the interrupt happens after the Decrement!?!?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9385" y="4191000"/>
            <a:ext cx="2058282" cy="959556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takes</a:t>
            </a:r>
            <a:br>
              <a:rPr lang="en-US" dirty="0"/>
            </a:br>
            <a:r>
              <a:rPr lang="en-US" dirty="0"/>
              <a:t>•Decrement $</a:t>
            </a:r>
            <a:r>
              <a:rPr lang="en-US" dirty="0" err="1"/>
              <a:t>sp</a:t>
            </a:r>
            <a:endParaRPr lang="en-US" dirty="0"/>
          </a:p>
          <a:p>
            <a:pPr algn="ctr"/>
            <a:r>
              <a:rPr lang="en-US" dirty="0"/>
              <a:t>•Store $k0,0($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63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 have a way to prevent an interrupt from happening between certain instructions</a:t>
            </a:r>
          </a:p>
          <a:p>
            <a:r>
              <a:rPr lang="en-US" dirty="0"/>
              <a:t>In other words, we need for groups of machine instructions to behave atomically </a:t>
            </a:r>
            <a:r>
              <a:rPr lang="mr-IN" dirty="0"/>
              <a:t>–</a:t>
            </a:r>
            <a:r>
              <a:rPr lang="en-US" dirty="0"/>
              <a:t> i.e. as if they all were executed as a single instruction</a:t>
            </a:r>
          </a:p>
          <a:p>
            <a:r>
              <a:rPr lang="en-US" dirty="0"/>
              <a:t>How could we do that?</a:t>
            </a:r>
          </a:p>
          <a:p>
            <a:r>
              <a:rPr lang="en-US" dirty="0"/>
              <a:t>We could turn off interrupts between instructions?</a:t>
            </a:r>
          </a:p>
        </p:txBody>
      </p:sp>
    </p:spTree>
    <p:extLst>
      <p:ext uri="{BB962C8B-B14F-4D97-AF65-F5344CB8AC3E}">
        <p14:creationId xmlns:p14="http://schemas.microsoft.com/office/powerpoint/2010/main" val="383100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7076747" cy="4470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processor register, IE, that is 1 when interrupts are enabled</a:t>
            </a:r>
          </a:p>
          <a:p>
            <a:r>
              <a:rPr lang="en-US" dirty="0"/>
              <a:t>For an interrupt to be recognized, i.e. for the microcode to advance to the INT macro state, an interrupt must be asserted AND IE must be 1</a:t>
            </a:r>
          </a:p>
          <a:p>
            <a:r>
              <a:rPr lang="en-US" dirty="0"/>
              <a:t>In the INT macro state, turn off IE before fetching the first instruction in the handler</a:t>
            </a:r>
          </a:p>
          <a:p>
            <a:r>
              <a:rPr lang="en-US" dirty="0"/>
              <a:t>We need two more instructions: EI and DI to respectively set IE to 1 and 0.</a:t>
            </a:r>
          </a:p>
          <a:p>
            <a:r>
              <a:rPr lang="en-US" dirty="0"/>
              <a:t>Use EI after pushing $k0 on the stack</a:t>
            </a:r>
          </a:p>
        </p:txBody>
      </p:sp>
    </p:spTree>
    <p:extLst>
      <p:ext uri="{BB962C8B-B14F-4D97-AF65-F5344CB8AC3E}">
        <p14:creationId xmlns:p14="http://schemas.microsoft.com/office/powerpoint/2010/main" val="425974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Handling cascaded interrupts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524001" y="113184"/>
            <a:ext cx="7617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37245" y="2455607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26" name="Oval 25"/>
          <p:cNvSpPr/>
          <p:nvPr/>
        </p:nvSpPr>
        <p:spPr>
          <a:xfrm>
            <a:off x="7855248" y="2455607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27" name="Oval 26"/>
          <p:cNvSpPr/>
          <p:nvPr/>
        </p:nvSpPr>
        <p:spPr>
          <a:xfrm>
            <a:off x="5196247" y="2464896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28" name="Oval 27"/>
          <p:cNvSpPr/>
          <p:nvPr/>
        </p:nvSpPr>
        <p:spPr>
          <a:xfrm>
            <a:off x="5196247" y="4355159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cxnSp>
        <p:nvCxnSpPr>
          <p:cNvPr id="29" name="Straight Arrow Connector 28"/>
          <p:cNvCxnSpPr>
            <a:stCxn id="25" idx="6"/>
            <a:endCxn id="27" idx="2"/>
          </p:cNvCxnSpPr>
          <p:nvPr/>
        </p:nvCxnSpPr>
        <p:spPr>
          <a:xfrm>
            <a:off x="3970629" y="2852718"/>
            <a:ext cx="1225618" cy="9289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6"/>
            <a:endCxn id="26" idx="2"/>
          </p:cNvCxnSpPr>
          <p:nvPr/>
        </p:nvCxnSpPr>
        <p:spPr>
          <a:xfrm flipV="1">
            <a:off x="6629632" y="2852718"/>
            <a:ext cx="1225617" cy="9289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4"/>
          <p:cNvCxnSpPr>
            <a:stCxn id="26" idx="3"/>
            <a:endCxn id="25" idx="5"/>
          </p:cNvCxnSpPr>
          <p:nvPr/>
        </p:nvCxnSpPr>
        <p:spPr>
          <a:xfrm rot="5400000">
            <a:off x="5912939" y="981294"/>
            <a:ext cx="1588" cy="4304447"/>
          </a:xfrm>
          <a:prstGeom prst="curvedConnector3">
            <a:avLst>
              <a:gd name="adj1" fmla="val 49732635"/>
            </a:avLst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6" idx="4"/>
            <a:endCxn id="28" idx="6"/>
          </p:cNvCxnSpPr>
          <p:nvPr/>
        </p:nvCxnSpPr>
        <p:spPr>
          <a:xfrm rot="5400000">
            <a:off x="6849565" y="3029895"/>
            <a:ext cx="1502442" cy="1942309"/>
          </a:xfrm>
          <a:prstGeom prst="curved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8" idx="2"/>
            <a:endCxn id="25" idx="4"/>
          </p:cNvCxnSpPr>
          <p:nvPr/>
        </p:nvCxnSpPr>
        <p:spPr>
          <a:xfrm rot="10800000">
            <a:off x="3253937" y="3249827"/>
            <a:ext cx="1942310" cy="1502442"/>
          </a:xfrm>
          <a:prstGeom prst="curved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96248" y="3514730"/>
            <a:ext cx="165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= 0 | IE =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65958" y="4355158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= 1 &amp; IE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502" y="5539944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2 new instructions</a:t>
            </a:r>
            <a:endParaRPr lang="en-US" dirty="0"/>
          </a:p>
          <a:p>
            <a:r>
              <a:rPr lang="en-US" b="1" dirty="0"/>
              <a:t>Enable </a:t>
            </a:r>
            <a:r>
              <a:rPr lang="en-US" b="1" dirty="0" err="1"/>
              <a:t>Ints</a:t>
            </a:r>
            <a:endParaRPr lang="en-US" b="1" dirty="0"/>
          </a:p>
          <a:p>
            <a:r>
              <a:rPr lang="en-US" b="1" dirty="0"/>
              <a:t>Disable </a:t>
            </a:r>
            <a:r>
              <a:rPr lang="en-US" b="1" dirty="0" err="1"/>
              <a:t>Ints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320217" y="5511115"/>
            <a:ext cx="1890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Interrupt:</a:t>
            </a:r>
          </a:p>
          <a:p>
            <a:r>
              <a:rPr lang="en-US" b="1" dirty="0"/>
              <a:t>   $k0 ← PC</a:t>
            </a:r>
            <a:endParaRPr lang="en-US" dirty="0"/>
          </a:p>
          <a:p>
            <a:r>
              <a:rPr lang="en-US" b="1" dirty="0"/>
              <a:t>   PC ← new PC</a:t>
            </a:r>
          </a:p>
          <a:p>
            <a:r>
              <a:rPr lang="en-US" b="1" dirty="0"/>
              <a:t>   Disable </a:t>
            </a:r>
            <a:r>
              <a:rPr lang="en-US" b="1" dirty="0" err="1"/>
              <a:t>Ints</a:t>
            </a:r>
            <a:r>
              <a:rPr lang="en-US" b="1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28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8ADD91-D459-2C42-B7D8-172DE690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term can we use for the situation in which the two-instruction push of $k0 is interrupted by another interrupt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74EF6-C9C1-E947-A8CD-F1B38F6BB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Deadlock</a:t>
            </a:r>
          </a:p>
          <a:p>
            <a:r>
              <a:rPr lang="en-US" dirty="0"/>
              <a:t>Race condition</a:t>
            </a:r>
          </a:p>
          <a:p>
            <a:r>
              <a:rPr lang="en-US" dirty="0"/>
              <a:t>Program exception</a:t>
            </a:r>
          </a:p>
          <a:p>
            <a:r>
              <a:rPr lang="en-US" dirty="0"/>
              <a:t>Excessive interrupts</a:t>
            </a:r>
          </a:p>
          <a:p>
            <a:r>
              <a:rPr lang="en-US" dirty="0"/>
              <a:t>Cascaded interrupts</a:t>
            </a:r>
          </a:p>
          <a:p>
            <a:endParaRPr lang="en-US" dirty="0"/>
          </a:p>
          <a:p>
            <a:r>
              <a:rPr lang="en-US" dirty="0"/>
              <a:t>Todays’ number is 67,131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AC00E7-6D4F-5243-892F-00DB78DE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58AD2B7-8586-C049-90D0-51BEA88909DE}"/>
              </a:ext>
            </a:extLst>
          </p:cNvPr>
          <p:cNvSpPr/>
          <p:nvPr/>
        </p:nvSpPr>
        <p:spPr>
          <a:xfrm>
            <a:off x="2097206" y="3575715"/>
            <a:ext cx="832514" cy="518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Yay!  This will work perfectly!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946" y="2133600"/>
            <a:ext cx="7076747" cy="454095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Handler: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save $k0;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enable interrupts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save processor registers;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execute device code;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restore processor registers;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disable interrupts;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restore $k0;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enable interrupts;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to original program;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808163" y="3810000"/>
            <a:ext cx="1917170" cy="1975556"/>
          </a:xfrm>
          <a:prstGeom prst="wedgeRoundRectCallout">
            <a:avLst>
              <a:gd name="adj1" fmla="val 46882"/>
              <a:gd name="adj2" fmla="val 610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an interrupt occurs here?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08163" y="2610556"/>
            <a:ext cx="1917170" cy="889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 does it?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3725334" y="5785556"/>
            <a:ext cx="550333" cy="465666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Returning from the handler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5504" y="1749778"/>
            <a:ext cx="7076747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Returning involves jumping to the address in $k0 which can be accomplished with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jalr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$k0, $zero</a:t>
            </a:r>
          </a:p>
          <a:p>
            <a:r>
              <a:rPr lang="en-US" dirty="0"/>
              <a:t>But as we have just seen an interrupt at precisely the wrong moment would destroy $k0 and cause a failure</a:t>
            </a:r>
          </a:p>
          <a:p>
            <a:r>
              <a:rPr lang="en-US" dirty="0"/>
              <a:t>What do we need?</a:t>
            </a:r>
          </a:p>
          <a:p>
            <a:r>
              <a:rPr lang="en-US" dirty="0"/>
              <a:t>All this needs to be atomic, too!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restore $k0;</a:t>
            </a:r>
          </a:p>
          <a:p>
            <a:pPr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	enable interrupts</a:t>
            </a:r>
          </a:p>
          <a:p>
            <a:pPr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	return to original program;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Returning from the handler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5504" y="1749778"/>
            <a:ext cx="7076747" cy="4953000"/>
          </a:xfrm>
        </p:spPr>
        <p:txBody>
          <a:bodyPr>
            <a:normAutofit/>
          </a:bodyPr>
          <a:lstStyle/>
          <a:p>
            <a:r>
              <a:rPr lang="en-US" dirty="0"/>
              <a:t>So we need another new instruction, RETI</a:t>
            </a:r>
          </a:p>
          <a:p>
            <a:r>
              <a:rPr lang="en-US" dirty="0"/>
              <a:t>It atomically enables interrupts and sets the PC to return from the handler </a:t>
            </a:r>
          </a:p>
          <a:p>
            <a:endParaRPr lang="en-US" dirty="0"/>
          </a:p>
          <a:p>
            <a:r>
              <a:rPr lang="en-US" dirty="0"/>
              <a:t>RETI:</a:t>
            </a:r>
            <a:br>
              <a:rPr lang="en-US" dirty="0"/>
            </a:br>
            <a:r>
              <a:rPr lang="en-US" dirty="0"/>
              <a:t>	PC </a:t>
            </a:r>
            <a:r>
              <a:rPr lang="en-US" dirty="0">
                <a:sym typeface="Wingdings"/>
              </a:rPr>
              <a:t> $k0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	EI  1</a:t>
            </a:r>
            <a:endParaRPr lang="en-US" dirty="0"/>
          </a:p>
          <a:p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Now we can handle cascaded interrupts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524001" y="113184"/>
            <a:ext cx="7617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37245" y="2455607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26" name="Oval 25"/>
          <p:cNvSpPr/>
          <p:nvPr/>
        </p:nvSpPr>
        <p:spPr>
          <a:xfrm>
            <a:off x="7855248" y="2455607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27" name="Oval 26"/>
          <p:cNvSpPr/>
          <p:nvPr/>
        </p:nvSpPr>
        <p:spPr>
          <a:xfrm>
            <a:off x="5196247" y="2464896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28" name="Oval 27"/>
          <p:cNvSpPr/>
          <p:nvPr/>
        </p:nvSpPr>
        <p:spPr>
          <a:xfrm>
            <a:off x="5196247" y="4355159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cxnSp>
        <p:nvCxnSpPr>
          <p:cNvPr id="29" name="Straight Arrow Connector 28"/>
          <p:cNvCxnSpPr>
            <a:stCxn id="25" idx="6"/>
            <a:endCxn id="27" idx="2"/>
          </p:cNvCxnSpPr>
          <p:nvPr/>
        </p:nvCxnSpPr>
        <p:spPr>
          <a:xfrm>
            <a:off x="3970629" y="2852718"/>
            <a:ext cx="1225618" cy="9289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6"/>
            <a:endCxn id="26" idx="2"/>
          </p:cNvCxnSpPr>
          <p:nvPr/>
        </p:nvCxnSpPr>
        <p:spPr>
          <a:xfrm flipV="1">
            <a:off x="6629632" y="2852718"/>
            <a:ext cx="1225617" cy="9289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4"/>
          <p:cNvCxnSpPr>
            <a:stCxn id="26" idx="3"/>
            <a:endCxn id="25" idx="5"/>
          </p:cNvCxnSpPr>
          <p:nvPr/>
        </p:nvCxnSpPr>
        <p:spPr>
          <a:xfrm rot="5400000">
            <a:off x="5912939" y="981294"/>
            <a:ext cx="1588" cy="4304447"/>
          </a:xfrm>
          <a:prstGeom prst="curvedConnector3">
            <a:avLst>
              <a:gd name="adj1" fmla="val 49732635"/>
            </a:avLst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6" idx="4"/>
            <a:endCxn id="28" idx="6"/>
          </p:cNvCxnSpPr>
          <p:nvPr/>
        </p:nvCxnSpPr>
        <p:spPr>
          <a:xfrm rot="5400000">
            <a:off x="6849565" y="3029895"/>
            <a:ext cx="1502442" cy="1942309"/>
          </a:xfrm>
          <a:prstGeom prst="curved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8" idx="2"/>
            <a:endCxn id="25" idx="4"/>
          </p:cNvCxnSpPr>
          <p:nvPr/>
        </p:nvCxnSpPr>
        <p:spPr>
          <a:xfrm rot="10800000">
            <a:off x="3253937" y="3249827"/>
            <a:ext cx="1942310" cy="1502442"/>
          </a:xfrm>
          <a:prstGeom prst="curved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65805" y="3485976"/>
            <a:ext cx="161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= 0 | EI =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65958" y="4355158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= 1 &amp; EI =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20217" y="5511115"/>
            <a:ext cx="1890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Interrupt:</a:t>
            </a:r>
          </a:p>
          <a:p>
            <a:r>
              <a:rPr lang="en-US" b="1" dirty="0"/>
              <a:t>   $k0 ← PC</a:t>
            </a:r>
            <a:endParaRPr lang="en-US" dirty="0"/>
          </a:p>
          <a:p>
            <a:r>
              <a:rPr lang="en-US" b="1" dirty="0"/>
              <a:t>   PC ← new PC</a:t>
            </a:r>
          </a:p>
          <a:p>
            <a:r>
              <a:rPr lang="en-US" b="1" dirty="0"/>
              <a:t>   Disable </a:t>
            </a:r>
            <a:r>
              <a:rPr lang="en-US" b="1" dirty="0" err="1"/>
              <a:t>Ints</a:t>
            </a:r>
            <a:r>
              <a:rPr lang="en-US" b="1" dirty="0"/>
              <a:t>  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501" y="5539945"/>
            <a:ext cx="2724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3 new instructions</a:t>
            </a:r>
            <a:endParaRPr lang="en-US" dirty="0"/>
          </a:p>
          <a:p>
            <a:r>
              <a:rPr lang="en-US" b="1" dirty="0"/>
              <a:t>Enable </a:t>
            </a:r>
            <a:r>
              <a:rPr lang="en-US" b="1" dirty="0" err="1"/>
              <a:t>Ints</a:t>
            </a:r>
            <a:endParaRPr lang="en-US" b="1" dirty="0"/>
          </a:p>
          <a:p>
            <a:r>
              <a:rPr lang="en-US" b="1" dirty="0"/>
              <a:t>Disable </a:t>
            </a:r>
            <a:r>
              <a:rPr lang="en-US" b="1" dirty="0" err="1"/>
              <a:t>Ints</a:t>
            </a:r>
            <a:endParaRPr lang="en-US" b="1" dirty="0"/>
          </a:p>
          <a:p>
            <a:r>
              <a:rPr lang="en-US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a:rPr>
              <a:t>Return from interrupt</a:t>
            </a:r>
          </a:p>
        </p:txBody>
      </p:sp>
    </p:spTree>
    <p:extLst>
      <p:ext uri="{BB962C8B-B14F-4D97-AF65-F5344CB8AC3E}">
        <p14:creationId xmlns:p14="http://schemas.microsoft.com/office/powerpoint/2010/main" val="1126595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457200" indent="-457200"/>
            <a:r>
              <a:rPr lang="en-US" sz="3200" dirty="0"/>
              <a:t>Summary of architectural enhancements to LC-2200 to handle interrupts (so far)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Three new instructions to LC-2200:</a:t>
            </a:r>
          </a:p>
          <a:p>
            <a:pPr lvl="1"/>
            <a:r>
              <a:rPr lang="en-US" dirty="0"/>
              <a:t>Enable interrupts</a:t>
            </a:r>
          </a:p>
          <a:p>
            <a:pPr lvl="1"/>
            <a:r>
              <a:rPr lang="en-US" dirty="0"/>
              <a:t>Disable interrupts</a:t>
            </a:r>
          </a:p>
          <a:p>
            <a:pPr lvl="1"/>
            <a:r>
              <a:rPr lang="en-US" dirty="0"/>
              <a:t>Return from interrupt</a:t>
            </a:r>
          </a:p>
          <a:p>
            <a:pPr lvl="0"/>
            <a:r>
              <a:rPr lang="en-US" dirty="0"/>
              <a:t>Upon an interrupt, store the current PC implicitly into a special register $k0, disable interrupts, and set the PC to the address of the handler</a:t>
            </a:r>
          </a:p>
          <a:p>
            <a:pPr lvl="0"/>
            <a:r>
              <a:rPr lang="en-US" dirty="0"/>
              <a:t>Upon returning from an interrupt (RETI), store $k0 into the PC and enable interrupts.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Discontinuities in program execution</a:t>
            </a:r>
            <a:endParaRPr lang="en-US" sz="8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first understand</a:t>
            </a:r>
          </a:p>
          <a:p>
            <a:pPr lvl="1"/>
            <a:r>
              <a:rPr lang="en-US" b="1" dirty="0"/>
              <a:t>Synchronous </a:t>
            </a:r>
            <a:r>
              <a:rPr lang="en-US" dirty="0"/>
              <a:t>events: Occur at well defined points aligned with activity of the system</a:t>
            </a:r>
          </a:p>
          <a:p>
            <a:pPr lvl="2"/>
            <a:r>
              <a:rPr lang="en-US" dirty="0"/>
              <a:t>Making a phone call</a:t>
            </a:r>
          </a:p>
          <a:p>
            <a:pPr lvl="2"/>
            <a:r>
              <a:rPr lang="en-US" dirty="0"/>
              <a:t>Opening a file</a:t>
            </a:r>
          </a:p>
          <a:p>
            <a:pPr lvl="1"/>
            <a:r>
              <a:rPr lang="en-US" b="1" dirty="0"/>
              <a:t>Asynchronous</a:t>
            </a:r>
            <a:r>
              <a:rPr lang="en-US" dirty="0"/>
              <a:t> events: Occur unexpectedly with respect to ongoing activity of the system</a:t>
            </a:r>
          </a:p>
          <a:p>
            <a:pPr lvl="2"/>
            <a:r>
              <a:rPr lang="en-US" dirty="0"/>
              <a:t>Receiving a phone call</a:t>
            </a:r>
          </a:p>
          <a:p>
            <a:pPr lvl="2"/>
            <a:r>
              <a:rPr lang="en-US" dirty="0"/>
              <a:t>A user presses a key on a keyboard</a:t>
            </a:r>
          </a:p>
        </p:txBody>
      </p:sp>
    </p:spTree>
    <p:extLst>
      <p:ext uri="{BB962C8B-B14F-4D97-AF65-F5344CB8AC3E}">
        <p14:creationId xmlns:p14="http://schemas.microsoft.com/office/powerpoint/2010/main" val="408210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/>
        </p:nvGraphicFramePr>
        <p:xfrm>
          <a:off x="2459183" y="1974276"/>
          <a:ext cx="7364124" cy="4485927"/>
        </p:xfrm>
        <a:graphic>
          <a:graphicData uri="http://schemas.openxmlformats.org/drawingml/2006/table">
            <a:tbl>
              <a:tblPr/>
              <a:tblGrid>
                <a:gridCol w="73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Application (Algorithms expressed in High Level Language)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r>
                        <a:rPr lang="pt-BR" sz="2300" dirty="0">
                          <a:latin typeface="Times New Roman"/>
                          <a:ea typeface="Times New Roman"/>
                          <a:cs typeface="Times New Roman"/>
                        </a:rPr>
                        <a:t>		System software (</a:t>
                      </a:r>
                      <a:r>
                        <a:rPr lang="pt-BR" sz="2300" dirty="0" err="1">
                          <a:latin typeface="Times New Roman"/>
                          <a:ea typeface="Times New Roman"/>
                          <a:cs typeface="Times New Roman"/>
                        </a:rPr>
                        <a:t>Compiler</a:t>
                      </a:r>
                      <a:r>
                        <a:rPr lang="pt-BR" sz="2300" dirty="0">
                          <a:latin typeface="Times New Roman"/>
                          <a:ea typeface="Times New Roman"/>
                          <a:cs typeface="Times New Roman"/>
                        </a:rPr>
                        <a:t>, OS, etc.)</a:t>
                      </a:r>
                      <a:endParaRPr lang="en-US" sz="2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Computer Architecture (ISA)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Control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</a:t>
                      </a:r>
                      <a:r>
                        <a:rPr lang="en-US" sz="2300" dirty="0" err="1">
                          <a:latin typeface="Times New Roman"/>
                          <a:ea typeface="Times New Roman"/>
                          <a:cs typeface="Times New Roman"/>
                        </a:rPr>
                        <a:t>Datapath</a:t>
                      </a:r>
                      <a:endParaRPr lang="en-US" sz="2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Sequential and Combinational Logic Elements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Logic Gates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Transistors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/>
                          <a:ea typeface="Times New Roman"/>
                          <a:cs typeface="Times New Roman"/>
                        </a:rPr>
                        <a:t>Solid-State Physics (Electrons and Holes)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Levels of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7481E7-0CE4-6D4B-AFAC-2212A3D08E21}"/>
              </a:ext>
            </a:extLst>
          </p:cNvPr>
          <p:cNvCxnSpPr/>
          <p:nvPr/>
        </p:nvCxnSpPr>
        <p:spPr>
          <a:xfrm flipH="1">
            <a:off x="9084860" y="2265528"/>
            <a:ext cx="1297390" cy="8461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C9D3E0-FE5B-BF4E-BF1B-016564B3191F}"/>
              </a:ext>
            </a:extLst>
          </p:cNvPr>
          <p:cNvCxnSpPr/>
          <p:nvPr/>
        </p:nvCxnSpPr>
        <p:spPr>
          <a:xfrm flipH="1">
            <a:off x="9139452" y="3057099"/>
            <a:ext cx="1242799" cy="5186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3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/>
        </p:nvGraphicFramePr>
        <p:xfrm>
          <a:off x="2451652" y="1974276"/>
          <a:ext cx="4558748" cy="4485927"/>
        </p:xfrm>
        <a:graphic>
          <a:graphicData uri="http://schemas.openxmlformats.org/drawingml/2006/table">
            <a:tbl>
              <a:tblPr/>
              <a:tblGrid>
                <a:gridCol w="4558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		System software (</a:t>
                      </a:r>
                      <a:r>
                        <a:rPr lang="pt-B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Compiler</a:t>
                      </a: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, OS, etc.)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Computer Architecture (ISA)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Control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Datapath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Sequential and Combinational Logic Elements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3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6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65295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/>
        </p:nvGraphicFramePr>
        <p:xfrm>
          <a:off x="2322188" y="1031478"/>
          <a:ext cx="2601504" cy="10111692"/>
        </p:xfrm>
        <a:graphic>
          <a:graphicData uri="http://schemas.openxmlformats.org/drawingml/2006/table">
            <a:tbl>
              <a:tblPr/>
              <a:tblGrid>
                <a:gridCol w="260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  System software (</a:t>
                      </a:r>
                      <a:r>
                        <a:rPr lang="pt-B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Compiler</a:t>
                      </a: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, OS, etc.)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Computer Architecture (ISA)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– Control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Datapath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18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Sequential and Combinational Logic Elements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5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3692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/>
        </p:nvGraphicFramePr>
        <p:xfrm>
          <a:off x="2345633" y="1031475"/>
          <a:ext cx="7618982" cy="10111692"/>
        </p:xfrm>
        <a:graphic>
          <a:graphicData uri="http://schemas.openxmlformats.org/drawingml/2006/table">
            <a:tbl>
              <a:tblPr/>
              <a:tblGrid>
                <a:gridCol w="269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692">
                  <a:extLst>
                    <a:ext uri="{9D8B030D-6E8A-4147-A177-3AD203B41FA5}">
                      <a16:colId xmlns:a16="http://schemas.microsoft.com/office/drawing/2014/main" val="687896676"/>
                    </a:ext>
                  </a:extLst>
                </a:gridCol>
              </a:tblGrid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System software (</a:t>
                      </a:r>
                      <a:r>
                        <a:rPr lang="pt-B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Compiler</a:t>
                      </a: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, OS, etc.)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Computer Architecture (ISA)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Control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Notice the interrupt and change microcode state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Save PC in $k0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Set PC to handler address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Disable interrupts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Set state to ifetch1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Datapath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18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Sequential and Combinational Logic Elements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5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Interrupt Appears: Step 1</a:t>
            </a:r>
          </a:p>
        </p:txBody>
      </p:sp>
    </p:spTree>
    <p:extLst>
      <p:ext uri="{BB962C8B-B14F-4D97-AF65-F5344CB8AC3E}">
        <p14:creationId xmlns:p14="http://schemas.microsoft.com/office/powerpoint/2010/main" val="17814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98601302"/>
              </p:ext>
            </p:extLst>
          </p:nvPr>
        </p:nvGraphicFramePr>
        <p:xfrm>
          <a:off x="2345633" y="1031475"/>
          <a:ext cx="7618982" cy="10111692"/>
        </p:xfrm>
        <a:graphic>
          <a:graphicData uri="http://schemas.openxmlformats.org/drawingml/2006/table">
            <a:tbl>
              <a:tblPr/>
              <a:tblGrid>
                <a:gridCol w="269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692">
                  <a:extLst>
                    <a:ext uri="{9D8B030D-6E8A-4147-A177-3AD203B41FA5}">
                      <a16:colId xmlns:a16="http://schemas.microsoft.com/office/drawing/2014/main" val="687896676"/>
                    </a:ext>
                  </a:extLst>
                </a:gridCol>
              </a:tblGrid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System software (</a:t>
                      </a:r>
                      <a:r>
                        <a:rPr lang="pt-B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Compiler</a:t>
                      </a: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, OS, etc.)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Computer Architecture (ISA)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Handler: push $k0 onto stack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Enable interrupts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Save processor registers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Run device code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Restore registers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Disable interrupts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Restore $k0 from stack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Executes RETI instruction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Control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Run FETCH DECODE EXECUTE loop as usual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Datapath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18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Sequential and Combinational Logic Elements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5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Interrupt Appears: Step 2</a:t>
            </a:r>
          </a:p>
        </p:txBody>
      </p:sp>
    </p:spTree>
    <p:extLst>
      <p:ext uri="{BB962C8B-B14F-4D97-AF65-F5344CB8AC3E}">
        <p14:creationId xmlns:p14="http://schemas.microsoft.com/office/powerpoint/2010/main" val="150837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/>
        </p:nvGraphicFramePr>
        <p:xfrm>
          <a:off x="2345633" y="1031475"/>
          <a:ext cx="7618982" cy="10111692"/>
        </p:xfrm>
        <a:graphic>
          <a:graphicData uri="http://schemas.openxmlformats.org/drawingml/2006/table">
            <a:tbl>
              <a:tblPr/>
              <a:tblGrid>
                <a:gridCol w="269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692">
                  <a:extLst>
                    <a:ext uri="{9D8B030D-6E8A-4147-A177-3AD203B41FA5}">
                      <a16:colId xmlns:a16="http://schemas.microsoft.com/office/drawing/2014/main" val="687896676"/>
                    </a:ext>
                  </a:extLst>
                </a:gridCol>
              </a:tblGrid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System software (</a:t>
                      </a:r>
                      <a:r>
                        <a:rPr lang="pt-B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Compiler</a:t>
                      </a: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, OS, etc.)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8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Computer Architecture (ISA)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Control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Transfer $k0 to PC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Enable interrupts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Go back to ifetch1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Datapath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18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Sequential and Combinational Logic Elements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5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Interrupt Appears: Step 3</a:t>
            </a:r>
          </a:p>
        </p:txBody>
      </p:sp>
    </p:spTree>
    <p:extLst>
      <p:ext uri="{BB962C8B-B14F-4D97-AF65-F5344CB8AC3E}">
        <p14:creationId xmlns:p14="http://schemas.microsoft.com/office/powerpoint/2010/main" val="338280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7629215"/>
              </p:ext>
            </p:extLst>
          </p:nvPr>
        </p:nvGraphicFramePr>
        <p:xfrm>
          <a:off x="2345633" y="1031475"/>
          <a:ext cx="7618982" cy="10111692"/>
        </p:xfrm>
        <a:graphic>
          <a:graphicData uri="http://schemas.openxmlformats.org/drawingml/2006/table">
            <a:tbl>
              <a:tblPr/>
              <a:tblGrid>
                <a:gridCol w="269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692">
                  <a:extLst>
                    <a:ext uri="{9D8B030D-6E8A-4147-A177-3AD203B41FA5}">
                      <a16:colId xmlns:a16="http://schemas.microsoft.com/office/drawing/2014/main" val="687896676"/>
                    </a:ext>
                  </a:extLst>
                </a:gridCol>
              </a:tblGrid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System software (</a:t>
                      </a:r>
                      <a:r>
                        <a:rPr lang="pt-BR" sz="1800" dirty="0" err="1">
                          <a:latin typeface="Times New Roman"/>
                          <a:ea typeface="Times New Roman"/>
                          <a:cs typeface="Times New Roman"/>
                        </a:rPr>
                        <a:t>Compiler</a:t>
                      </a:r>
                      <a:r>
                        <a:rPr lang="pt-BR" sz="1800" dirty="0">
                          <a:latin typeface="Times New Roman"/>
                          <a:ea typeface="Times New Roman"/>
                          <a:cs typeface="Times New Roman"/>
                        </a:rPr>
                        <a:t>, OS, etc.)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3675" algn="l"/>
                          <a:tab pos="2077085" algn="ctr"/>
                        </a:tabLs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8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Computer Architecture (ISA)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Resume executing user program instructions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precisely where we left off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Control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Run FETCH DECODE EXECUTE loop as usual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2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Machine Organization -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Datapath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18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Sequential and Combinational Logic Elements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56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3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901" marR="65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Interrupt Appears: Back to Normal</a:t>
            </a:r>
          </a:p>
        </p:txBody>
      </p:sp>
    </p:spTree>
    <p:extLst>
      <p:ext uri="{BB962C8B-B14F-4D97-AF65-F5344CB8AC3E}">
        <p14:creationId xmlns:p14="http://schemas.microsoft.com/office/powerpoint/2010/main" val="213127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Hardware details for handling external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 presented thus far is what is required for interrupts, traps and exceptions</a:t>
            </a:r>
          </a:p>
          <a:p>
            <a:r>
              <a:rPr lang="en-US" dirty="0"/>
              <a:t>What do we need specifically for external interrupts?</a:t>
            </a:r>
          </a:p>
        </p:txBody>
      </p:sp>
    </p:spTree>
    <p:extLst>
      <p:ext uri="{BB962C8B-B14F-4D97-AF65-F5344CB8AC3E}">
        <p14:creationId xmlns:p14="http://schemas.microsoft.com/office/powerpoint/2010/main" val="4270586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001838" y="2710656"/>
            <a:ext cx="8666163" cy="3152775"/>
            <a:chOff x="288" y="1123"/>
            <a:chExt cx="5458" cy="1986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288" y="1123"/>
              <a:ext cx="1149" cy="142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/>
            </a:p>
            <a:p>
              <a:endParaRPr lang="en-US"/>
            </a:p>
            <a:p>
              <a:r>
                <a:rPr lang="en-US"/>
                <a:t>Processor</a:t>
              </a: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1437" y="1642"/>
              <a:ext cx="3891" cy="0"/>
            </a:xfrm>
            <a:prstGeom prst="line">
              <a:avLst/>
            </a:prstGeom>
            <a:noFill/>
            <a:ln w="76200" cmpd="tri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536" y="1642"/>
              <a:ext cx="9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/>
                <a:t>Data Bus</a:t>
              </a:r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3003" y="2782"/>
              <a:ext cx="896" cy="3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Times New Roman" charset="0"/>
                </a:rPr>
                <a:t>Device 1</a:t>
              </a:r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419" y="2782"/>
              <a:ext cx="896" cy="3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Times New Roman" charset="0"/>
                </a:rPr>
                <a:t>Device 2</a:t>
              </a:r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V="1">
              <a:off x="3686" y="1642"/>
              <a:ext cx="0" cy="1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437" y="2065"/>
              <a:ext cx="39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1555" y="2083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/>
                <a:t>INT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3456" y="2045"/>
              <a:ext cx="0" cy="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4896" y="2045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440" y="2448"/>
              <a:ext cx="14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1532" y="2438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/>
                <a:t>INTA </a:t>
              </a: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904" y="2448"/>
              <a:ext cx="19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320" y="2448"/>
              <a:ext cx="19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3986" y="2448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H="1">
              <a:off x="3792" y="2448"/>
              <a:ext cx="19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 flipH="1">
              <a:off x="5231" y="2468"/>
              <a:ext cx="19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5425" y="2474"/>
              <a:ext cx="3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 flipV="1">
              <a:off x="5126" y="1642"/>
              <a:ext cx="0" cy="1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for external interrupts</a:t>
            </a:r>
          </a:p>
        </p:txBody>
      </p:sp>
    </p:spTree>
    <p:extLst>
      <p:ext uri="{BB962C8B-B14F-4D97-AF65-F5344CB8AC3E}">
        <p14:creationId xmlns:p14="http://schemas.microsoft.com/office/powerpoint/2010/main" val="2611894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at an interrupt?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1848557"/>
            <a:ext cx="7076747" cy="4840111"/>
          </a:xfrm>
        </p:spPr>
        <p:txBody>
          <a:bodyPr>
            <a:normAutofit fontScale="92500"/>
          </a:bodyPr>
          <a:lstStyle/>
          <a:p>
            <a:r>
              <a:rPr lang="en-US" dirty="0"/>
              <a:t>Device asserts the INT bus (it’s wired so multiple devices can do this simultaneously)</a:t>
            </a:r>
          </a:p>
          <a:p>
            <a:r>
              <a:rPr lang="en-US" dirty="0"/>
              <a:t>At the completion of the current instruction, CPU sees INT signal and microcode cycles into the INT macro state</a:t>
            </a:r>
          </a:p>
          <a:p>
            <a:r>
              <a:rPr lang="en-US" dirty="0"/>
              <a:t>Microcode raises the INTA signal line</a:t>
            </a:r>
          </a:p>
          <a:p>
            <a:r>
              <a:rPr lang="en-US" dirty="0"/>
              <a:t>Devices pass-through the INTA signal if they are not interrupting; otherwise the first interrupting device asserts its ID on the data bus</a:t>
            </a:r>
          </a:p>
          <a:p>
            <a:r>
              <a:rPr lang="en-US" dirty="0"/>
              <a:t>Microcode reads the data bus and uses the ID as an index to determine which entry in the IVT to use to set the PC</a:t>
            </a:r>
          </a:p>
        </p:txBody>
      </p:sp>
    </p:spTree>
    <p:extLst>
      <p:ext uri="{BB962C8B-B14F-4D97-AF65-F5344CB8AC3E}">
        <p14:creationId xmlns:p14="http://schemas.microsoft.com/office/powerpoint/2010/main" val="118131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Discontinuities in program execution</a:t>
            </a:r>
            <a:endParaRPr lang="en-US" sz="8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universally accepted set of definitions for interrupts, traps and exceptions so we will use these</a:t>
            </a:r>
          </a:p>
          <a:p>
            <a:pPr lvl="1"/>
            <a:r>
              <a:rPr lang="en-US" b="1" dirty="0"/>
              <a:t>Interrupts</a:t>
            </a:r>
            <a:r>
              <a:rPr lang="en-US" dirty="0"/>
              <a:t>: Asynchronous events usually produced by I/O devices which must be handled by the processor by interrupting execution of the currently running process</a:t>
            </a:r>
          </a:p>
          <a:p>
            <a:pPr lvl="1"/>
            <a:r>
              <a:rPr lang="en-US" b="1" dirty="0"/>
              <a:t>Traps</a:t>
            </a:r>
            <a:r>
              <a:rPr lang="en-US" dirty="0"/>
              <a:t>: Synchronous events produced by special instructions typically used to allow secure entry into operating system code</a:t>
            </a:r>
          </a:p>
          <a:p>
            <a:pPr lvl="1"/>
            <a:r>
              <a:rPr lang="en-US" b="1" dirty="0"/>
              <a:t>Exceptions</a:t>
            </a:r>
            <a:r>
              <a:rPr lang="en-US" dirty="0"/>
              <a:t>: Synchronous events usually associated with software requesting something the hardware can’t perform i.e. illegal addressing, illegal op code, etc.</a:t>
            </a:r>
          </a:p>
        </p:txBody>
      </p:sp>
    </p:spTree>
    <p:extLst>
      <p:ext uri="{BB962C8B-B14F-4D97-AF65-F5344CB8AC3E}">
        <p14:creationId xmlns:p14="http://schemas.microsoft.com/office/powerpoint/2010/main" val="19617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961445" y="1816353"/>
            <a:ext cx="8146380" cy="4833187"/>
            <a:chOff x="115" y="662"/>
            <a:chExt cx="5397" cy="3202"/>
          </a:xfrm>
        </p:grpSpPr>
        <p:sp>
          <p:nvSpPr>
            <p:cNvPr id="16387" name="Text Box 3"/>
            <p:cNvSpPr txBox="1">
              <a:spLocks noChangeArrowheads="1"/>
            </p:cNvSpPr>
            <p:nvPr/>
          </p:nvSpPr>
          <p:spPr bwMode="auto">
            <a:xfrm>
              <a:off x="115" y="2064"/>
              <a:ext cx="1149" cy="142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/>
            </a:p>
            <a:p>
              <a:endParaRPr lang="en-US"/>
            </a:p>
            <a:p>
              <a:r>
                <a:rPr lang="en-US"/>
                <a:t>Processor</a:t>
              </a:r>
            </a:p>
          </p:txBody>
        </p:sp>
        <p:sp>
          <p:nvSpPr>
            <p:cNvPr id="16388" name="Oval 4"/>
            <p:cNvSpPr>
              <a:spLocks noChangeArrowheads="1"/>
            </p:cNvSpPr>
            <p:nvPr/>
          </p:nvSpPr>
          <p:spPr bwMode="auto">
            <a:xfrm>
              <a:off x="3309" y="3520"/>
              <a:ext cx="943" cy="3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Times New Roman" charset="0"/>
                </a:rPr>
                <a:t>Device 1</a:t>
              </a:r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4569" y="3520"/>
              <a:ext cx="943" cy="3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Times New Roman" charset="0"/>
                </a:rPr>
                <a:t>Device 2</a:t>
              </a:r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V="1">
              <a:off x="2704" y="2794"/>
              <a:ext cx="2307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2767" y="2830"/>
              <a:ext cx="74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/>
                <a:t>INT1</a:t>
              </a:r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3783" y="2792"/>
              <a:ext cx="0" cy="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5011" y="279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2706" y="3195"/>
              <a:ext cx="7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2755" y="3185"/>
              <a:ext cx="8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/>
                <a:t>INTA 1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3488" y="3195"/>
              <a:ext cx="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4748" y="3195"/>
              <a:ext cx="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4032" y="3195"/>
              <a:ext cx="71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3963" y="3195"/>
              <a:ext cx="10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H="1">
              <a:off x="5235" y="3215"/>
              <a:ext cx="10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5338" y="3221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Oval 18"/>
            <p:cNvSpPr>
              <a:spLocks noChangeArrowheads="1"/>
            </p:cNvSpPr>
            <p:nvPr/>
          </p:nvSpPr>
          <p:spPr bwMode="auto">
            <a:xfrm>
              <a:off x="3309" y="1390"/>
              <a:ext cx="943" cy="3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latin typeface="Times New Roman" charset="0"/>
                </a:rPr>
                <a:t>Device 1</a:t>
              </a:r>
            </a:p>
          </p:txBody>
        </p:sp>
        <p:sp>
          <p:nvSpPr>
            <p:cNvPr id="16403" name="Oval 19"/>
            <p:cNvSpPr>
              <a:spLocks noChangeArrowheads="1"/>
            </p:cNvSpPr>
            <p:nvPr/>
          </p:nvSpPr>
          <p:spPr bwMode="auto">
            <a:xfrm>
              <a:off x="4569" y="1390"/>
              <a:ext cx="943" cy="3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Times New Roman" charset="0"/>
                </a:rPr>
                <a:t>Device 2</a:t>
              </a:r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2534" y="662"/>
              <a:ext cx="247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2767" y="700"/>
              <a:ext cx="74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/>
                <a:t>INT8</a:t>
              </a:r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3783" y="662"/>
              <a:ext cx="0" cy="7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5011" y="66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2706" y="1065"/>
              <a:ext cx="7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2755" y="1055"/>
              <a:ext cx="8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000"/>
                <a:t>INTA 8</a:t>
              </a:r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3488" y="1065"/>
              <a:ext cx="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4748" y="1065"/>
              <a:ext cx="10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V="1">
              <a:off x="4032" y="1065"/>
              <a:ext cx="71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H="1">
              <a:off x="3963" y="1065"/>
              <a:ext cx="10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5235" y="1085"/>
              <a:ext cx="10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5338" y="1091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3686" y="1876"/>
              <a:ext cx="16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/>
                <a:t>.</a:t>
              </a:r>
            </a:p>
            <a:p>
              <a:pPr eaLnBrk="1" hangingPunct="1"/>
              <a:r>
                <a:rPr lang="en-US" sz="1800" b="1"/>
                <a:t>.</a:t>
              </a:r>
            </a:p>
            <a:p>
              <a:pPr eaLnBrk="1" hangingPunct="1"/>
              <a:r>
                <a:rPr lang="en-US" sz="1800" b="1"/>
                <a:t>.</a:t>
              </a:r>
            </a:p>
            <a:p>
              <a:pPr eaLnBrk="1" hangingPunct="1"/>
              <a:r>
                <a:rPr lang="en-US" sz="1800" b="1"/>
                <a:t>.</a:t>
              </a:r>
            </a:p>
          </p:txBody>
        </p:sp>
        <p:sp>
          <p:nvSpPr>
            <p:cNvPr id="16417" name="Rectangle 33"/>
            <p:cNvSpPr>
              <a:spLocks noChangeArrowheads="1"/>
            </p:cNvSpPr>
            <p:nvPr/>
          </p:nvSpPr>
          <p:spPr bwMode="auto">
            <a:xfrm>
              <a:off x="1498" y="1584"/>
              <a:ext cx="806" cy="1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2304" y="1757"/>
              <a:ext cx="2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flipV="1">
              <a:off x="2534" y="662"/>
              <a:ext cx="0" cy="10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2304" y="2621"/>
              <a:ext cx="4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2707" y="262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2419" y="1814"/>
              <a:ext cx="165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/>
                <a:t>.</a:t>
              </a:r>
            </a:p>
            <a:p>
              <a:pPr eaLnBrk="1" hangingPunct="1"/>
              <a:r>
                <a:rPr lang="en-US" sz="1800" b="1"/>
                <a:t>.</a:t>
              </a:r>
            </a:p>
            <a:p>
              <a:pPr eaLnBrk="1" hangingPunct="1"/>
              <a:r>
                <a:rPr lang="en-US" sz="1800" b="1"/>
                <a:t>.</a:t>
              </a:r>
            </a:p>
            <a:p>
              <a:pPr eaLnBrk="1" hangingPunct="1"/>
              <a:r>
                <a:rPr lang="en-US" sz="1800" b="1"/>
                <a:t>.</a:t>
              </a: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1555" y="1933"/>
              <a:ext cx="82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/>
                <a:t>Priority</a:t>
              </a:r>
            </a:p>
            <a:p>
              <a:pPr eaLnBrk="1" hangingPunct="1"/>
              <a:r>
                <a:rPr lang="en-US" sz="1800" b="1"/>
                <a:t>Encoder  </a:t>
              </a:r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1267" y="2218"/>
              <a:ext cx="2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Text Box 41"/>
            <p:cNvSpPr txBox="1">
              <a:spLocks noChangeArrowheads="1"/>
            </p:cNvSpPr>
            <p:nvPr/>
          </p:nvSpPr>
          <p:spPr bwMode="auto">
            <a:xfrm>
              <a:off x="864" y="2102"/>
              <a:ext cx="36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/>
                <a:t>INT</a:t>
              </a:r>
            </a:p>
          </p:txBody>
        </p:sp>
        <p:sp>
          <p:nvSpPr>
            <p:cNvPr id="16426" name="Text Box 42"/>
            <p:cNvSpPr txBox="1">
              <a:spLocks noChangeArrowheads="1"/>
            </p:cNvSpPr>
            <p:nvPr/>
          </p:nvSpPr>
          <p:spPr bwMode="auto">
            <a:xfrm>
              <a:off x="758" y="3081"/>
              <a:ext cx="740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/>
                <a:t>INTA</a:t>
              </a:r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>
              <a:off x="1267" y="3197"/>
              <a:ext cx="2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interrupt priority levels</a:t>
            </a:r>
          </a:p>
        </p:txBody>
      </p:sp>
    </p:spTree>
    <p:extLst>
      <p:ext uri="{BB962C8B-B14F-4D97-AF65-F5344CB8AC3E}">
        <p14:creationId xmlns:p14="http://schemas.microsoft.com/office/powerpoint/2010/main" val="4194440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priority encoder takes 2</a:t>
            </a:r>
            <a:r>
              <a:rPr lang="en-US" baseline="30000" dirty="0"/>
              <a:t>n</a:t>
            </a:r>
            <a:r>
              <a:rPr lang="en-US" dirty="0"/>
              <a:t> inputs and produces a 1-bit INT output and an n-bit ID output.</a:t>
            </a:r>
          </a:p>
          <a:p>
            <a:r>
              <a:rPr lang="en-US" dirty="0"/>
              <a:t>If any of the input lines is high, the PE asserts the INT output</a:t>
            </a:r>
          </a:p>
          <a:p>
            <a:r>
              <a:rPr lang="en-US" dirty="0"/>
              <a:t>The PE asserts the encoded value of the first high input line onto the ID output </a:t>
            </a:r>
          </a:p>
          <a:p>
            <a:pPr lvl="1"/>
            <a:r>
              <a:rPr lang="en-US" dirty="0"/>
              <a:t>E.g. if input 5 and 7 are high on a 3-bit PE, then it asserts INT and ID=101</a:t>
            </a:r>
          </a:p>
          <a:p>
            <a:pPr lvl="1"/>
            <a:r>
              <a:rPr lang="en-US" dirty="0"/>
              <a:t>If only input 7 is high, then it asserts INT and ID=111</a:t>
            </a:r>
          </a:p>
        </p:txBody>
      </p:sp>
    </p:spTree>
    <p:extLst>
      <p:ext uri="{BB962C8B-B14F-4D97-AF65-F5344CB8AC3E}">
        <p14:creationId xmlns:p14="http://schemas.microsoft.com/office/powerpoint/2010/main" val="566540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657351" y="4217988"/>
            <a:ext cx="1916113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Processor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3573463" y="4751388"/>
            <a:ext cx="6176962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3730625" y="4751388"/>
            <a:ext cx="1239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/>
              <a:t>Data Bus</a:t>
            </a:r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6095004" y="6059369"/>
            <a:ext cx="1422804" cy="5193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Times New Roman" charset="0"/>
              </a:rPr>
              <a:t>Device 1</a:t>
            </a:r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8342904" y="6059369"/>
            <a:ext cx="1422804" cy="5193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  <a:latin typeface="Times New Roman" charset="0"/>
              </a:rPr>
              <a:t>Device 2</a:t>
            </a: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7235825" y="4803776"/>
            <a:ext cx="0" cy="1243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9369425" y="4751388"/>
            <a:ext cx="0" cy="124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3573464" y="5148263"/>
            <a:ext cx="6315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3730625" y="5148263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/>
              <a:t>INT</a:t>
            </a: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6778625" y="5148264"/>
            <a:ext cx="0" cy="846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9064625" y="5170489"/>
            <a:ext cx="0" cy="846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>
            <a:off x="3578225" y="5513388"/>
            <a:ext cx="2324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3730625" y="5497513"/>
            <a:ext cx="750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000"/>
              <a:t>INTA</a:t>
            </a:r>
          </a:p>
        </p:txBody>
      </p:sp>
      <p:sp>
        <p:nvSpPr>
          <p:cNvPr id="17427" name="Line 20"/>
          <p:cNvSpPr>
            <a:spLocks noChangeShapeType="1"/>
          </p:cNvSpPr>
          <p:nvPr/>
        </p:nvSpPr>
        <p:spPr bwMode="auto">
          <a:xfrm>
            <a:off x="5902326" y="5513388"/>
            <a:ext cx="30797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1"/>
          <p:cNvSpPr>
            <a:spLocks noChangeShapeType="1"/>
          </p:cNvSpPr>
          <p:nvPr/>
        </p:nvSpPr>
        <p:spPr bwMode="auto">
          <a:xfrm>
            <a:off x="8150226" y="5513388"/>
            <a:ext cx="30797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>
            <a:off x="7620001" y="5513388"/>
            <a:ext cx="53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 flipH="1">
            <a:off x="7312026" y="5513388"/>
            <a:ext cx="30797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4"/>
          <p:cNvSpPr>
            <a:spLocks noChangeShapeType="1"/>
          </p:cNvSpPr>
          <p:nvPr/>
        </p:nvSpPr>
        <p:spPr bwMode="auto">
          <a:xfrm flipH="1">
            <a:off x="9596439" y="5545138"/>
            <a:ext cx="30797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5"/>
          <p:cNvSpPr>
            <a:spLocks noChangeShapeType="1"/>
          </p:cNvSpPr>
          <p:nvPr/>
        </p:nvSpPr>
        <p:spPr bwMode="auto">
          <a:xfrm>
            <a:off x="9904414" y="5554663"/>
            <a:ext cx="509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2774950" y="2122488"/>
            <a:ext cx="1595438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Memory</a:t>
            </a: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 flipV="1">
            <a:off x="3730625" y="3570288"/>
            <a:ext cx="0" cy="118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Rectangle 31"/>
          <p:cNvSpPr>
            <a:spLocks noChangeArrowheads="1"/>
          </p:cNvSpPr>
          <p:nvPr/>
        </p:nvSpPr>
        <p:spPr bwMode="auto">
          <a:xfrm>
            <a:off x="4035425" y="2814638"/>
            <a:ext cx="254000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Rectangle 34"/>
          <p:cNvSpPr>
            <a:spLocks noChangeArrowheads="1"/>
          </p:cNvSpPr>
          <p:nvPr/>
        </p:nvSpPr>
        <p:spPr bwMode="auto">
          <a:xfrm>
            <a:off x="6134101" y="317501"/>
            <a:ext cx="1889125" cy="473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38" name="Rectangle 35"/>
          <p:cNvSpPr>
            <a:spLocks noChangeArrowheads="1"/>
          </p:cNvSpPr>
          <p:nvPr/>
        </p:nvSpPr>
        <p:spPr bwMode="auto">
          <a:xfrm>
            <a:off x="6134101" y="790575"/>
            <a:ext cx="1889125" cy="471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39" name="Rectangle 36"/>
          <p:cNvSpPr>
            <a:spLocks noChangeArrowheads="1"/>
          </p:cNvSpPr>
          <p:nvPr/>
        </p:nvSpPr>
        <p:spPr bwMode="auto">
          <a:xfrm>
            <a:off x="6134101" y="1262064"/>
            <a:ext cx="1889125" cy="473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40" name="Rectangle 37"/>
          <p:cNvSpPr>
            <a:spLocks noChangeArrowheads="1"/>
          </p:cNvSpPr>
          <p:nvPr/>
        </p:nvSpPr>
        <p:spPr bwMode="auto">
          <a:xfrm>
            <a:off x="6134101" y="1735139"/>
            <a:ext cx="1889125" cy="473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41" name="Rectangle 38"/>
          <p:cNvSpPr>
            <a:spLocks noChangeArrowheads="1"/>
          </p:cNvSpPr>
          <p:nvPr/>
        </p:nvSpPr>
        <p:spPr bwMode="auto">
          <a:xfrm>
            <a:off x="6134101" y="2208213"/>
            <a:ext cx="1889125" cy="1416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6693" tIns="28346" rIns="56693" bIns="28346" anchor="ctr"/>
          <a:lstStyle/>
          <a:p>
            <a:pPr algn="ctr"/>
            <a:endParaRPr lang="en-US"/>
          </a:p>
        </p:txBody>
      </p:sp>
      <p:sp>
        <p:nvSpPr>
          <p:cNvPr id="17442" name="Text Box 39"/>
          <p:cNvSpPr txBox="1">
            <a:spLocks noChangeArrowheads="1"/>
          </p:cNvSpPr>
          <p:nvPr/>
        </p:nvSpPr>
        <p:spPr bwMode="auto">
          <a:xfrm>
            <a:off x="6961189" y="2159000"/>
            <a:ext cx="3063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</a:rPr>
              <a:t>.</a:t>
            </a:r>
          </a:p>
          <a:p>
            <a:pPr algn="ctr" eaLnBrk="1" hangingPunct="1"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</a:rPr>
              <a:t>.</a:t>
            </a:r>
          </a:p>
          <a:p>
            <a:pPr algn="ctr" eaLnBrk="1" hangingPunct="1"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</a:rPr>
              <a:t>.</a:t>
            </a:r>
          </a:p>
          <a:p>
            <a:pPr algn="ctr" eaLnBrk="1" hangingPunct="1"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n-US"/>
          </a:p>
        </p:txBody>
      </p:sp>
      <p:sp>
        <p:nvSpPr>
          <p:cNvPr id="17443" name="Text Box 40"/>
          <p:cNvSpPr txBox="1">
            <a:spLocks noChangeArrowheads="1"/>
          </p:cNvSpPr>
          <p:nvPr/>
        </p:nvSpPr>
        <p:spPr bwMode="auto">
          <a:xfrm>
            <a:off x="5719764" y="522289"/>
            <a:ext cx="5429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</a:rPr>
              <a:t>80</a:t>
            </a:r>
            <a:endParaRPr lang="en-US" sz="1800"/>
          </a:p>
        </p:txBody>
      </p:sp>
      <p:sp>
        <p:nvSpPr>
          <p:cNvPr id="17444" name="Text Box 41"/>
          <p:cNvSpPr txBox="1">
            <a:spLocks noChangeArrowheads="1"/>
          </p:cNvSpPr>
          <p:nvPr/>
        </p:nvSpPr>
        <p:spPr bwMode="auto">
          <a:xfrm>
            <a:off x="5719764" y="957264"/>
            <a:ext cx="5429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</a:rPr>
              <a:t>81</a:t>
            </a:r>
            <a:endParaRPr lang="en-US" sz="1800"/>
          </a:p>
        </p:txBody>
      </p:sp>
      <p:sp>
        <p:nvSpPr>
          <p:cNvPr id="17445" name="Text Box 42"/>
          <p:cNvSpPr txBox="1">
            <a:spLocks noChangeArrowheads="1"/>
          </p:cNvSpPr>
          <p:nvPr/>
        </p:nvSpPr>
        <p:spPr bwMode="auto">
          <a:xfrm>
            <a:off x="5719764" y="1428751"/>
            <a:ext cx="5429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</a:rPr>
              <a:t>82</a:t>
            </a:r>
            <a:endParaRPr lang="en-US" sz="1800"/>
          </a:p>
        </p:txBody>
      </p:sp>
      <p:sp>
        <p:nvSpPr>
          <p:cNvPr id="17446" name="Text Box 43"/>
          <p:cNvSpPr txBox="1">
            <a:spLocks noChangeArrowheads="1"/>
          </p:cNvSpPr>
          <p:nvPr/>
        </p:nvSpPr>
        <p:spPr bwMode="auto">
          <a:xfrm>
            <a:off x="5719764" y="1901826"/>
            <a:ext cx="5429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</a:rPr>
              <a:t>83</a:t>
            </a:r>
            <a:endParaRPr lang="en-US" sz="1800"/>
          </a:p>
        </p:txBody>
      </p:sp>
      <p:sp>
        <p:nvSpPr>
          <p:cNvPr id="17447" name="Text Box 44"/>
          <p:cNvSpPr txBox="1">
            <a:spLocks noChangeArrowheads="1"/>
          </p:cNvSpPr>
          <p:nvPr/>
        </p:nvSpPr>
        <p:spPr bwMode="auto">
          <a:xfrm>
            <a:off x="6149975" y="255589"/>
            <a:ext cx="1841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 b="1">
                <a:solidFill>
                  <a:srgbClr val="000000"/>
                </a:solidFill>
              </a:rPr>
              <a:t>Address of handler</a:t>
            </a:r>
            <a:endParaRPr lang="en-US" sz="1800"/>
          </a:p>
        </p:txBody>
      </p:sp>
      <p:sp>
        <p:nvSpPr>
          <p:cNvPr id="17448" name="Text Box 45"/>
          <p:cNvSpPr txBox="1">
            <a:spLocks noChangeArrowheads="1"/>
          </p:cNvSpPr>
          <p:nvPr/>
        </p:nvSpPr>
        <p:spPr bwMode="auto">
          <a:xfrm>
            <a:off x="6745289" y="868364"/>
            <a:ext cx="5222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 b="1">
                <a:solidFill>
                  <a:srgbClr val="000000"/>
                </a:solidFill>
                <a:latin typeface="Calibri" charset="0"/>
              </a:rPr>
              <a:t>…</a:t>
            </a:r>
            <a:r>
              <a:rPr lang="en-US" sz="1800" b="1">
                <a:solidFill>
                  <a:srgbClr val="000000"/>
                </a:solidFill>
              </a:rPr>
              <a:t>.</a:t>
            </a:r>
            <a:endParaRPr lang="en-US" sz="1800"/>
          </a:p>
        </p:txBody>
      </p:sp>
      <p:sp>
        <p:nvSpPr>
          <p:cNvPr id="17449" name="Text Box 46"/>
          <p:cNvSpPr txBox="1">
            <a:spLocks noChangeArrowheads="1"/>
          </p:cNvSpPr>
          <p:nvPr/>
        </p:nvSpPr>
        <p:spPr bwMode="auto">
          <a:xfrm>
            <a:off x="6189664" y="1204914"/>
            <a:ext cx="178593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 b="1">
                <a:solidFill>
                  <a:srgbClr val="000000"/>
                </a:solidFill>
              </a:rPr>
              <a:t>Address of handler</a:t>
            </a:r>
            <a:endParaRPr lang="en-US" sz="1800"/>
          </a:p>
        </p:txBody>
      </p:sp>
      <p:sp>
        <p:nvSpPr>
          <p:cNvPr id="17450" name="Text Box 47"/>
          <p:cNvSpPr txBox="1">
            <a:spLocks noChangeArrowheads="1"/>
          </p:cNvSpPr>
          <p:nvPr/>
        </p:nvSpPr>
        <p:spPr bwMode="auto">
          <a:xfrm>
            <a:off x="6775451" y="1782764"/>
            <a:ext cx="5238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 b="1">
                <a:solidFill>
                  <a:srgbClr val="000000"/>
                </a:solidFill>
                <a:latin typeface="Calibri" charset="0"/>
              </a:rPr>
              <a:t>…</a:t>
            </a:r>
            <a:r>
              <a:rPr lang="en-US" sz="1800" b="1">
                <a:solidFill>
                  <a:srgbClr val="000000"/>
                </a:solidFill>
              </a:rPr>
              <a:t>.</a:t>
            </a:r>
            <a:endParaRPr lang="en-US" sz="1800"/>
          </a:p>
        </p:txBody>
      </p:sp>
      <p:sp>
        <p:nvSpPr>
          <p:cNvPr id="17451" name="Text Box 48"/>
          <p:cNvSpPr txBox="1">
            <a:spLocks noChangeArrowheads="1"/>
          </p:cNvSpPr>
          <p:nvPr/>
        </p:nvSpPr>
        <p:spPr bwMode="auto">
          <a:xfrm>
            <a:off x="7888288" y="381001"/>
            <a:ext cx="14922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 b="1">
                <a:solidFill>
                  <a:srgbClr val="000000"/>
                </a:solidFill>
              </a:rPr>
              <a:t>KEYBOARD</a:t>
            </a:r>
            <a:endParaRPr lang="en-US" sz="1800"/>
          </a:p>
        </p:txBody>
      </p:sp>
      <p:sp>
        <p:nvSpPr>
          <p:cNvPr id="17452" name="Text Box 49"/>
          <p:cNvSpPr txBox="1">
            <a:spLocks noChangeArrowheads="1"/>
          </p:cNvSpPr>
          <p:nvPr/>
        </p:nvSpPr>
        <p:spPr bwMode="auto">
          <a:xfrm>
            <a:off x="7926389" y="1308101"/>
            <a:ext cx="10382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693" tIns="28346" rIns="56693" bIns="28346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1000"/>
              </a:spcAft>
            </a:pPr>
            <a:r>
              <a:rPr lang="en-US" sz="1800" b="1">
                <a:solidFill>
                  <a:srgbClr val="000000"/>
                </a:solidFill>
              </a:rPr>
              <a:t>MOUSE</a:t>
            </a:r>
            <a:endParaRPr lang="en-US" sz="1800"/>
          </a:p>
        </p:txBody>
      </p:sp>
      <p:sp>
        <p:nvSpPr>
          <p:cNvPr id="17453" name="TextBox 54"/>
          <p:cNvSpPr txBox="1">
            <a:spLocks noChangeArrowheads="1"/>
          </p:cNvSpPr>
          <p:nvPr/>
        </p:nvSpPr>
        <p:spPr bwMode="auto">
          <a:xfrm>
            <a:off x="6081713" y="3721101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Interrupt vector table</a:t>
            </a:r>
          </a:p>
        </p:txBody>
      </p:sp>
      <p:cxnSp>
        <p:nvCxnSpPr>
          <p:cNvPr id="57" name="Straight Connector 56"/>
          <p:cNvCxnSpPr>
            <a:stCxn id="17436" idx="0"/>
          </p:cNvCxnSpPr>
          <p:nvPr/>
        </p:nvCxnSpPr>
        <p:spPr bwMode="auto">
          <a:xfrm rot="5400000" flipH="1" flipV="1">
            <a:off x="3899694" y="580232"/>
            <a:ext cx="2497138" cy="197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7436" idx="2"/>
          </p:cNvCxnSpPr>
          <p:nvPr/>
        </p:nvCxnSpPr>
        <p:spPr bwMode="auto">
          <a:xfrm rot="16200000" flipH="1">
            <a:off x="4917282" y="2407445"/>
            <a:ext cx="461963" cy="197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94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to save/restore CPU registers in the interrupt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stack?</a:t>
            </a:r>
          </a:p>
          <a:p>
            <a:r>
              <a:rPr lang="en-US" dirty="0"/>
              <a:t>Bad idea.  The user doesn’t even have to set $</a:t>
            </a:r>
            <a:r>
              <a:rPr lang="en-US" dirty="0" err="1"/>
              <a:t>sp</a:t>
            </a:r>
            <a:r>
              <a:rPr lang="en-US" dirty="0"/>
              <a:t> if he doesn’t feel like it.  Bad practice, but real possibility.</a:t>
            </a:r>
          </a:p>
          <a:p>
            <a:r>
              <a:rPr lang="en-US" dirty="0"/>
              <a:t>Where, then?</a:t>
            </a:r>
          </a:p>
          <a:p>
            <a:r>
              <a:rPr lang="en-US" dirty="0"/>
              <a:t>How about we let the OS have a system stack that we know is handled properly?</a:t>
            </a:r>
          </a:p>
        </p:txBody>
      </p:sp>
    </p:spTree>
    <p:extLst>
      <p:ext uri="{BB962C8B-B14F-4D97-AF65-F5344CB8AC3E}">
        <p14:creationId xmlns:p14="http://schemas.microsoft.com/office/powerpoint/2010/main" val="1454491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Stack for saving/restoring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47333"/>
            <a:ext cx="8229600" cy="29492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Hardware has no guarantee for stack behavior by user program (register/conventions)</a:t>
            </a:r>
          </a:p>
          <a:p>
            <a:r>
              <a:rPr lang="en-US" dirty="0"/>
              <a:t>Equip processor with 2 saved stack pointers (User/System)</a:t>
            </a:r>
          </a:p>
          <a:p>
            <a:r>
              <a:rPr lang="en-US" dirty="0"/>
              <a:t>On interrupt, save user stack pointer from $</a:t>
            </a:r>
            <a:r>
              <a:rPr lang="en-US" dirty="0" err="1"/>
              <a:t>sp</a:t>
            </a:r>
            <a:r>
              <a:rPr lang="en-US" dirty="0"/>
              <a:t> and restore the system stack pointer to $</a:t>
            </a:r>
            <a:r>
              <a:rPr lang="en-US" dirty="0" err="1"/>
              <a:t>sp</a:t>
            </a:r>
            <a:endParaRPr lang="en-US" dirty="0"/>
          </a:p>
          <a:p>
            <a:r>
              <a:rPr lang="en-US" dirty="0"/>
              <a:t>We’ll need two more registers, USP and SSP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7505" y="5173434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$sp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923" y="6298240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1239" y="6298240"/>
            <a:ext cx="659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USP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6374068" y="5358100"/>
            <a:ext cx="957171" cy="1124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 flipV="1">
            <a:off x="4938254" y="5358100"/>
            <a:ext cx="879251" cy="1124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613614" y="5695166"/>
            <a:ext cx="520354" cy="52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5050011" y="5695166"/>
            <a:ext cx="520354" cy="52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420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Stack for saving/restoring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17889"/>
            <a:ext cx="8229600" cy="2949222"/>
          </a:xfrm>
        </p:spPr>
        <p:txBody>
          <a:bodyPr>
            <a:normAutofit/>
          </a:bodyPr>
          <a:lstStyle/>
          <a:p>
            <a:r>
              <a:rPr lang="en-US" dirty="0"/>
              <a:t>Use system stack for saving all necessary information</a:t>
            </a:r>
          </a:p>
          <a:p>
            <a:r>
              <a:rPr lang="en-US" dirty="0"/>
              <a:t>Upon completion of interrupt restore registers, etc.</a:t>
            </a:r>
          </a:p>
          <a:p>
            <a:r>
              <a:rPr lang="en-US" dirty="0"/>
              <a:t>The restore user stack pointer by reversing earlier swap</a:t>
            </a:r>
          </a:p>
          <a:p>
            <a:r>
              <a:rPr lang="en-US" dirty="0"/>
              <a:t>Keep a user/kernel mode flag to record whether we’re using the user or kernel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7505" y="5131101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$sp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923" y="6255907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1239" y="6255907"/>
            <a:ext cx="659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USP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6374068" y="5315767"/>
            <a:ext cx="957171" cy="112480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 flipV="1">
            <a:off x="4938254" y="5315767"/>
            <a:ext cx="879251" cy="112480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613614" y="5652833"/>
            <a:ext cx="520354" cy="52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5050011" y="5652833"/>
            <a:ext cx="520354" cy="52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6470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modes during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1763890"/>
            <a:ext cx="7076747" cy="5094111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dirty="0"/>
              <a:t>User program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handler1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		handler2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					</a:t>
            </a:r>
          </a:p>
        </p:txBody>
      </p:sp>
      <p:sp>
        <p:nvSpPr>
          <p:cNvPr id="10" name="Freeform 9"/>
          <p:cNvSpPr/>
          <p:nvPr/>
        </p:nvSpPr>
        <p:spPr>
          <a:xfrm>
            <a:off x="3518406" y="2153281"/>
            <a:ext cx="96857" cy="711903"/>
          </a:xfrm>
          <a:custGeom>
            <a:avLst/>
            <a:gdLst>
              <a:gd name="connsiteX0" fmla="*/ 0 w 282223"/>
              <a:gd name="connsiteY0" fmla="*/ 0 h 2074334"/>
              <a:gd name="connsiteX1" fmla="*/ 282223 w 282223"/>
              <a:gd name="connsiteY1" fmla="*/ 296334 h 2074334"/>
              <a:gd name="connsiteX2" fmla="*/ 0 w 282223"/>
              <a:gd name="connsiteY2" fmla="*/ 635000 h 2074334"/>
              <a:gd name="connsiteX3" fmla="*/ 268111 w 282223"/>
              <a:gd name="connsiteY3" fmla="*/ 1016000 h 2074334"/>
              <a:gd name="connsiteX4" fmla="*/ 42334 w 282223"/>
              <a:gd name="connsiteY4" fmla="*/ 1340556 h 2074334"/>
              <a:gd name="connsiteX5" fmla="*/ 268111 w 282223"/>
              <a:gd name="connsiteY5" fmla="*/ 1763889 h 2074334"/>
              <a:gd name="connsiteX6" fmla="*/ 28223 w 282223"/>
              <a:gd name="connsiteY6" fmla="*/ 2074334 h 207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223" h="2074334">
                <a:moveTo>
                  <a:pt x="0" y="0"/>
                </a:moveTo>
                <a:lnTo>
                  <a:pt x="282223" y="296334"/>
                </a:lnTo>
                <a:lnTo>
                  <a:pt x="0" y="635000"/>
                </a:lnTo>
                <a:lnTo>
                  <a:pt x="268111" y="1016000"/>
                </a:lnTo>
                <a:lnTo>
                  <a:pt x="42334" y="1340556"/>
                </a:lnTo>
                <a:lnTo>
                  <a:pt x="268111" y="1763889"/>
                </a:lnTo>
                <a:lnTo>
                  <a:pt x="28223" y="207433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296011" y="3291421"/>
            <a:ext cx="96857" cy="711903"/>
          </a:xfrm>
          <a:custGeom>
            <a:avLst/>
            <a:gdLst>
              <a:gd name="connsiteX0" fmla="*/ 0 w 282223"/>
              <a:gd name="connsiteY0" fmla="*/ 0 h 2074334"/>
              <a:gd name="connsiteX1" fmla="*/ 282223 w 282223"/>
              <a:gd name="connsiteY1" fmla="*/ 296334 h 2074334"/>
              <a:gd name="connsiteX2" fmla="*/ 0 w 282223"/>
              <a:gd name="connsiteY2" fmla="*/ 635000 h 2074334"/>
              <a:gd name="connsiteX3" fmla="*/ 268111 w 282223"/>
              <a:gd name="connsiteY3" fmla="*/ 1016000 h 2074334"/>
              <a:gd name="connsiteX4" fmla="*/ 42334 w 282223"/>
              <a:gd name="connsiteY4" fmla="*/ 1340556 h 2074334"/>
              <a:gd name="connsiteX5" fmla="*/ 268111 w 282223"/>
              <a:gd name="connsiteY5" fmla="*/ 1763889 h 2074334"/>
              <a:gd name="connsiteX6" fmla="*/ 28223 w 282223"/>
              <a:gd name="connsiteY6" fmla="*/ 2074334 h 207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223" h="2074334">
                <a:moveTo>
                  <a:pt x="0" y="0"/>
                </a:moveTo>
                <a:lnTo>
                  <a:pt x="282223" y="296334"/>
                </a:lnTo>
                <a:lnTo>
                  <a:pt x="0" y="635000"/>
                </a:lnTo>
                <a:lnTo>
                  <a:pt x="268111" y="1016000"/>
                </a:lnTo>
                <a:lnTo>
                  <a:pt x="42334" y="1340556"/>
                </a:lnTo>
                <a:lnTo>
                  <a:pt x="268111" y="1763889"/>
                </a:lnTo>
                <a:lnTo>
                  <a:pt x="28223" y="207433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30925" y="4465082"/>
            <a:ext cx="96857" cy="711903"/>
          </a:xfrm>
          <a:custGeom>
            <a:avLst/>
            <a:gdLst>
              <a:gd name="connsiteX0" fmla="*/ 0 w 282223"/>
              <a:gd name="connsiteY0" fmla="*/ 0 h 2074334"/>
              <a:gd name="connsiteX1" fmla="*/ 282223 w 282223"/>
              <a:gd name="connsiteY1" fmla="*/ 296334 h 2074334"/>
              <a:gd name="connsiteX2" fmla="*/ 0 w 282223"/>
              <a:gd name="connsiteY2" fmla="*/ 635000 h 2074334"/>
              <a:gd name="connsiteX3" fmla="*/ 268111 w 282223"/>
              <a:gd name="connsiteY3" fmla="*/ 1016000 h 2074334"/>
              <a:gd name="connsiteX4" fmla="*/ 42334 w 282223"/>
              <a:gd name="connsiteY4" fmla="*/ 1340556 h 2074334"/>
              <a:gd name="connsiteX5" fmla="*/ 268111 w 282223"/>
              <a:gd name="connsiteY5" fmla="*/ 1763889 h 2074334"/>
              <a:gd name="connsiteX6" fmla="*/ 28223 w 282223"/>
              <a:gd name="connsiteY6" fmla="*/ 2074334 h 207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223" h="2074334">
                <a:moveTo>
                  <a:pt x="0" y="0"/>
                </a:moveTo>
                <a:lnTo>
                  <a:pt x="282223" y="296334"/>
                </a:lnTo>
                <a:lnTo>
                  <a:pt x="0" y="635000"/>
                </a:lnTo>
                <a:lnTo>
                  <a:pt x="268111" y="1016000"/>
                </a:lnTo>
                <a:lnTo>
                  <a:pt x="42334" y="1340556"/>
                </a:lnTo>
                <a:lnTo>
                  <a:pt x="268111" y="1763889"/>
                </a:lnTo>
                <a:lnTo>
                  <a:pt x="28223" y="207433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566834" y="6088823"/>
            <a:ext cx="96857" cy="711903"/>
          </a:xfrm>
          <a:custGeom>
            <a:avLst/>
            <a:gdLst>
              <a:gd name="connsiteX0" fmla="*/ 0 w 282223"/>
              <a:gd name="connsiteY0" fmla="*/ 0 h 2074334"/>
              <a:gd name="connsiteX1" fmla="*/ 282223 w 282223"/>
              <a:gd name="connsiteY1" fmla="*/ 296334 h 2074334"/>
              <a:gd name="connsiteX2" fmla="*/ 0 w 282223"/>
              <a:gd name="connsiteY2" fmla="*/ 635000 h 2074334"/>
              <a:gd name="connsiteX3" fmla="*/ 268111 w 282223"/>
              <a:gd name="connsiteY3" fmla="*/ 1016000 h 2074334"/>
              <a:gd name="connsiteX4" fmla="*/ 42334 w 282223"/>
              <a:gd name="connsiteY4" fmla="*/ 1340556 h 2074334"/>
              <a:gd name="connsiteX5" fmla="*/ 268111 w 282223"/>
              <a:gd name="connsiteY5" fmla="*/ 1763889 h 2074334"/>
              <a:gd name="connsiteX6" fmla="*/ 28223 w 282223"/>
              <a:gd name="connsiteY6" fmla="*/ 2074334 h 207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223" h="2074334">
                <a:moveTo>
                  <a:pt x="0" y="0"/>
                </a:moveTo>
                <a:lnTo>
                  <a:pt x="282223" y="296334"/>
                </a:lnTo>
                <a:lnTo>
                  <a:pt x="0" y="635000"/>
                </a:lnTo>
                <a:lnTo>
                  <a:pt x="268111" y="1016000"/>
                </a:lnTo>
                <a:lnTo>
                  <a:pt x="42334" y="1340556"/>
                </a:lnTo>
                <a:lnTo>
                  <a:pt x="268111" y="1763889"/>
                </a:lnTo>
                <a:lnTo>
                  <a:pt x="28223" y="207433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296011" y="5308733"/>
            <a:ext cx="96857" cy="711903"/>
          </a:xfrm>
          <a:custGeom>
            <a:avLst/>
            <a:gdLst>
              <a:gd name="connsiteX0" fmla="*/ 0 w 282223"/>
              <a:gd name="connsiteY0" fmla="*/ 0 h 2074334"/>
              <a:gd name="connsiteX1" fmla="*/ 282223 w 282223"/>
              <a:gd name="connsiteY1" fmla="*/ 296334 h 2074334"/>
              <a:gd name="connsiteX2" fmla="*/ 0 w 282223"/>
              <a:gd name="connsiteY2" fmla="*/ 635000 h 2074334"/>
              <a:gd name="connsiteX3" fmla="*/ 268111 w 282223"/>
              <a:gd name="connsiteY3" fmla="*/ 1016000 h 2074334"/>
              <a:gd name="connsiteX4" fmla="*/ 42334 w 282223"/>
              <a:gd name="connsiteY4" fmla="*/ 1340556 h 2074334"/>
              <a:gd name="connsiteX5" fmla="*/ 268111 w 282223"/>
              <a:gd name="connsiteY5" fmla="*/ 1763889 h 2074334"/>
              <a:gd name="connsiteX6" fmla="*/ 28223 w 282223"/>
              <a:gd name="connsiteY6" fmla="*/ 2074334 h 207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223" h="2074334">
                <a:moveTo>
                  <a:pt x="0" y="0"/>
                </a:moveTo>
                <a:lnTo>
                  <a:pt x="282223" y="296334"/>
                </a:lnTo>
                <a:lnTo>
                  <a:pt x="0" y="635000"/>
                </a:lnTo>
                <a:lnTo>
                  <a:pt x="268111" y="1016000"/>
                </a:lnTo>
                <a:lnTo>
                  <a:pt x="42334" y="1340556"/>
                </a:lnTo>
                <a:lnTo>
                  <a:pt x="268111" y="1763889"/>
                </a:lnTo>
                <a:lnTo>
                  <a:pt x="28223" y="207433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66833" y="2865184"/>
            <a:ext cx="1580576" cy="426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99810" y="4003323"/>
            <a:ext cx="1748113" cy="46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6"/>
          </p:cNvCxnSpPr>
          <p:nvPr/>
        </p:nvCxnSpPr>
        <p:spPr>
          <a:xfrm flipH="1">
            <a:off x="5392868" y="5176984"/>
            <a:ext cx="1747743" cy="167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6"/>
          </p:cNvCxnSpPr>
          <p:nvPr/>
        </p:nvCxnSpPr>
        <p:spPr>
          <a:xfrm flipH="1">
            <a:off x="3518406" y="6020636"/>
            <a:ext cx="1787290" cy="32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13478" y="4939400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RETI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2821" y="5651303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RETI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67378" y="38836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8875" y="272356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INT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63691" y="2240833"/>
            <a:ext cx="1274921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User stack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92868" y="3349071"/>
            <a:ext cx="1518915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which stack?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39873" y="1865878"/>
            <a:ext cx="1455008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what mode?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39874" y="1865878"/>
            <a:ext cx="1275259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Mode user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10292" y="2979739"/>
            <a:ext cx="1455008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what mode?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10293" y="2979739"/>
            <a:ext cx="1454921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Mode kernel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236690" y="4095749"/>
            <a:ext cx="1455008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what mode?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36691" y="4095749"/>
            <a:ext cx="1454921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Mode kernel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0543" y="5281971"/>
            <a:ext cx="1455008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what mode?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30544" y="5281971"/>
            <a:ext cx="1454921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Mode kernel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356900" y="6072583"/>
            <a:ext cx="1455008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what mode?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56901" y="6072583"/>
            <a:ext cx="1275259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Mode user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392867" y="3347089"/>
            <a:ext cx="1454808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Kernel stack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289949" y="4505274"/>
            <a:ext cx="1518915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which stack?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89948" y="4503292"/>
            <a:ext cx="1454808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Kernel stack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56975" y="5653285"/>
            <a:ext cx="1518915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which stack?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56974" y="5651303"/>
            <a:ext cx="1454808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Kernel stack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720959" y="6433375"/>
            <a:ext cx="1518915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which stack?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720959" y="6431393"/>
            <a:ext cx="1339053" cy="3693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User  stack</a:t>
            </a:r>
          </a:p>
        </p:txBody>
      </p:sp>
    </p:spTree>
    <p:extLst>
      <p:ext uri="{BB962C8B-B14F-4D97-AF65-F5344CB8AC3E}">
        <p14:creationId xmlns:p14="http://schemas.microsoft.com/office/powerpoint/2010/main" val="165900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How do we get between these macro-states?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524001" y="113184"/>
            <a:ext cx="7617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37245" y="2455607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26" name="Oval 25"/>
          <p:cNvSpPr/>
          <p:nvPr/>
        </p:nvSpPr>
        <p:spPr>
          <a:xfrm>
            <a:off x="7855248" y="2455607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27" name="Oval 26"/>
          <p:cNvSpPr/>
          <p:nvPr/>
        </p:nvSpPr>
        <p:spPr>
          <a:xfrm>
            <a:off x="5196247" y="2464896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28" name="Oval 27"/>
          <p:cNvSpPr/>
          <p:nvPr/>
        </p:nvSpPr>
        <p:spPr>
          <a:xfrm>
            <a:off x="5196247" y="4355159"/>
            <a:ext cx="1433384" cy="794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cxnSp>
        <p:nvCxnSpPr>
          <p:cNvPr id="29" name="Straight Arrow Connector 28"/>
          <p:cNvCxnSpPr>
            <a:stCxn id="25" idx="6"/>
            <a:endCxn id="27" idx="2"/>
          </p:cNvCxnSpPr>
          <p:nvPr/>
        </p:nvCxnSpPr>
        <p:spPr>
          <a:xfrm>
            <a:off x="3970629" y="2852718"/>
            <a:ext cx="1225618" cy="9289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6"/>
            <a:endCxn id="26" idx="2"/>
          </p:cNvCxnSpPr>
          <p:nvPr/>
        </p:nvCxnSpPr>
        <p:spPr>
          <a:xfrm flipV="1">
            <a:off x="6629632" y="2852718"/>
            <a:ext cx="1225617" cy="9289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4"/>
          <p:cNvCxnSpPr>
            <a:stCxn id="26" idx="3"/>
            <a:endCxn id="25" idx="5"/>
          </p:cNvCxnSpPr>
          <p:nvPr/>
        </p:nvCxnSpPr>
        <p:spPr>
          <a:xfrm rot="5400000">
            <a:off x="5912939" y="981294"/>
            <a:ext cx="1588" cy="4304447"/>
          </a:xfrm>
          <a:prstGeom prst="curvedConnector3">
            <a:avLst>
              <a:gd name="adj1" fmla="val 49732635"/>
            </a:avLst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6" idx="4"/>
            <a:endCxn id="28" idx="6"/>
          </p:cNvCxnSpPr>
          <p:nvPr/>
        </p:nvCxnSpPr>
        <p:spPr>
          <a:xfrm rot="5400000">
            <a:off x="6849565" y="3029895"/>
            <a:ext cx="1502442" cy="1942309"/>
          </a:xfrm>
          <a:prstGeom prst="curved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8" idx="2"/>
            <a:endCxn id="25" idx="4"/>
          </p:cNvCxnSpPr>
          <p:nvPr/>
        </p:nvCxnSpPr>
        <p:spPr>
          <a:xfrm rot="10800000">
            <a:off x="3253937" y="3249827"/>
            <a:ext cx="1942310" cy="1502442"/>
          </a:xfrm>
          <a:prstGeom prst="curved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96248" y="3514730"/>
            <a:ext cx="165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= 0 | IE =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65958" y="4355158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= 1 &amp; IE = 1</a:t>
            </a:r>
          </a:p>
        </p:txBody>
      </p:sp>
    </p:spTree>
    <p:extLst>
      <p:ext uri="{BB962C8B-B14F-4D97-AF65-F5344CB8AC3E}">
        <p14:creationId xmlns:p14="http://schemas.microsoft.com/office/powerpoint/2010/main" val="4040809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Microcode interrupt 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9901" y="1988292"/>
            <a:ext cx="7372350" cy="472058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INT macro state: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$k0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</a:t>
            </a:r>
            <a:r>
              <a:rPr lang="en-US" dirty="0">
                <a:solidFill>
                  <a:schemeClr val="tx1"/>
                </a:solidFill>
              </a:rPr>
              <a:t> PC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Assert INTA to acknowledge interrupt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Receive IV (interrupt vector) from the device on the data bus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PC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</a:t>
            </a:r>
            <a:r>
              <a:rPr lang="en-US" dirty="0">
                <a:solidFill>
                  <a:schemeClr val="tx1"/>
                </a:solidFill>
              </a:rPr>
              <a:t> Mem[IV]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Push mode on stack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if user mode,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	USP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</a:t>
            </a:r>
            <a:r>
              <a:rPr lang="en-US" dirty="0">
                <a:solidFill>
                  <a:schemeClr val="tx1"/>
                </a:solidFill>
              </a:rPr>
              <a:t> $</a:t>
            </a:r>
            <a:r>
              <a:rPr lang="en-US" dirty="0" err="1">
                <a:solidFill>
                  <a:schemeClr val="tx1"/>
                </a:solidFill>
              </a:rPr>
              <a:t>sp</a:t>
            </a:r>
            <a:r>
              <a:rPr lang="en-US" dirty="0">
                <a:solidFill>
                  <a:schemeClr val="tx1"/>
                </a:solidFill>
              </a:rPr>
              <a:t>; $</a:t>
            </a:r>
            <a:r>
              <a:rPr lang="en-US" dirty="0" err="1">
                <a:solidFill>
                  <a:schemeClr val="tx1"/>
                </a:solidFill>
              </a:rPr>
              <a:t>sp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</a:t>
            </a:r>
            <a:r>
              <a:rPr lang="en-US" dirty="0">
                <a:solidFill>
                  <a:schemeClr val="tx1"/>
                </a:solidFill>
              </a:rPr>
              <a:t> SSP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	mode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</a:t>
            </a:r>
            <a:r>
              <a:rPr lang="en-US" dirty="0">
                <a:solidFill>
                  <a:schemeClr val="tx1"/>
                </a:solidFill>
              </a:rPr>
              <a:t> kernel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Disable interrupts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RETI instruction: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	PC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00"/>
                </a:solidFill>
              </a:rPr>
              <a:t> $k0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	Pop mode from system stack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	if user mode,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		SSP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 $</a:t>
            </a:r>
            <a:r>
              <a:rPr lang="en-US" dirty="0" err="1">
                <a:solidFill>
                  <a:srgbClr val="000000"/>
                </a:solidFill>
                <a:sym typeface="Wingdings" pitchFamily="2" charset="2"/>
              </a:rPr>
              <a:t>sp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; $</a:t>
            </a:r>
            <a:r>
              <a:rPr lang="en-US" dirty="0" err="1">
                <a:solidFill>
                  <a:srgbClr val="000000"/>
                </a:solidFill>
                <a:sym typeface="Wingdings" pitchFamily="2" charset="2"/>
              </a:rPr>
              <a:t>sp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  USP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	Enable interrupts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22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A working interrupt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919" y="1860014"/>
            <a:ext cx="7885774" cy="48145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Handler: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008000"/>
                </a:solidFill>
                <a:cs typeface="Courier New" pitchFamily="49" charset="0"/>
              </a:rPr>
              <a:t>// handler starts with interrupts disabled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push $k0 onto system stack;</a:t>
            </a:r>
            <a:br>
              <a:rPr lang="en-US" dirty="0">
                <a:solidFill>
                  <a:srgbClr val="008000"/>
                </a:solidFill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enable interrupts;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save processor registers to system stack;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execute device code;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restore processor registers from system stack;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disable interrupts;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pop $k0 from system stack;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rgbClr val="008000"/>
                </a:solidFill>
                <a:cs typeface="Courier New" pitchFamily="49" charset="0"/>
              </a:rPr>
              <a:t>// handler ends with interrupts disabled </a:t>
            </a:r>
            <a:b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return to original program using RETI;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9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4.1 Discontinuities in program execution</a:t>
            </a:r>
            <a:endParaRPr lang="en-US" sz="8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4717"/>
              </p:ext>
            </p:extLst>
          </p:nvPr>
        </p:nvGraphicFramePr>
        <p:xfrm>
          <a:off x="2749604" y="2083898"/>
          <a:ext cx="6692583" cy="3924892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134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0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Type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Sync/</a:t>
                      </a:r>
                      <a:r>
                        <a:rPr lang="en-US" sz="1800" dirty="0" err="1"/>
                        <a:t>Async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Source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Intentional?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Examples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Exception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Sync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Internal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No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Overflow, Divide by zero, Illegal memory address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Trap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Sync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Internal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Yes and No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System call, Page fault, Emulated instructions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Interrupt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Async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External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Yes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I/O device completion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370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instructions do we use to save $k0 on the system stack?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CADE7-8CA2-8B3A-F13D-260BE03C9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5504" y="2932045"/>
            <a:ext cx="7120758" cy="3006301"/>
          </a:xfrm>
        </p:spPr>
        <p:txBody>
          <a:bodyPr numCol="2" spcCol="182880">
            <a:normAutofit fontScale="92500" lnSpcReduction="10000"/>
          </a:bodyPr>
          <a:lstStyle/>
          <a:p>
            <a:r>
              <a:rPr lang="en-US" dirty="0" err="1"/>
              <a:t>addi</a:t>
            </a:r>
            <a:r>
              <a:rPr lang="en-US" dirty="0"/>
              <a:t>	$sp,$sp,-1</a:t>
            </a:r>
            <a:br>
              <a:rPr lang="en-US" dirty="0"/>
            </a:br>
            <a:r>
              <a:rPr lang="en-US" dirty="0" err="1"/>
              <a:t>sw</a:t>
            </a:r>
            <a:r>
              <a:rPr lang="en-US" dirty="0"/>
              <a:t>		$k0,0($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  <a:p>
            <a:r>
              <a:rPr lang="en-US" dirty="0" err="1"/>
              <a:t>sw</a:t>
            </a:r>
            <a:r>
              <a:rPr lang="en-US" dirty="0"/>
              <a:t>		$k0,0($</a:t>
            </a:r>
            <a:r>
              <a:rPr lang="en-US" dirty="0" err="1"/>
              <a:t>sp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addi</a:t>
            </a:r>
            <a:r>
              <a:rPr lang="en-US" dirty="0"/>
              <a:t>	$sp,$sp,-1</a:t>
            </a:r>
          </a:p>
          <a:p>
            <a:r>
              <a:rPr lang="en-US" dirty="0" err="1"/>
              <a:t>sw</a:t>
            </a:r>
            <a:r>
              <a:rPr lang="en-US" dirty="0"/>
              <a:t>		$k0,-1($</a:t>
            </a:r>
            <a:r>
              <a:rPr lang="en-US" dirty="0" err="1"/>
              <a:t>sp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addi</a:t>
            </a:r>
            <a:r>
              <a:rPr lang="en-US" dirty="0"/>
              <a:t>	$sp,$sp,-1</a:t>
            </a:r>
          </a:p>
          <a:p>
            <a:r>
              <a:rPr lang="en-US" dirty="0" err="1"/>
              <a:t>jalr</a:t>
            </a:r>
            <a:r>
              <a:rPr lang="en-US" dirty="0"/>
              <a:t>		save,$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 err="1"/>
              <a:t>nand</a:t>
            </a:r>
            <a:r>
              <a:rPr lang="en-US" dirty="0"/>
              <a:t>	$r0,$r0,$zero</a:t>
            </a:r>
            <a:br>
              <a:rPr lang="en-US" dirty="0"/>
            </a:br>
            <a:r>
              <a:rPr lang="en-US" dirty="0" err="1"/>
              <a:t>addi</a:t>
            </a:r>
            <a:r>
              <a:rPr lang="en-US" dirty="0"/>
              <a:t>	$r0,$r0,1</a:t>
            </a:r>
            <a:br>
              <a:rPr lang="en-US" dirty="0"/>
            </a:br>
            <a:r>
              <a:rPr lang="en-US" dirty="0"/>
              <a:t>add		$</a:t>
            </a:r>
            <a:r>
              <a:rPr lang="en-US" dirty="0" err="1"/>
              <a:t>sp</a:t>
            </a:r>
            <a:r>
              <a:rPr lang="en-US" dirty="0"/>
              <a:t>,$</a:t>
            </a:r>
            <a:r>
              <a:rPr lang="en-US" dirty="0" err="1"/>
              <a:t>sp</a:t>
            </a:r>
            <a:r>
              <a:rPr lang="en-US" dirty="0"/>
              <a:t>,$</a:t>
            </a:r>
            <a:r>
              <a:rPr lang="en-US" dirty="0" err="1"/>
              <a:t>ro</a:t>
            </a:r>
            <a:br>
              <a:rPr lang="en-US" dirty="0"/>
            </a:br>
            <a:r>
              <a:rPr lang="en-US" dirty="0" err="1"/>
              <a:t>sw</a:t>
            </a:r>
            <a:r>
              <a:rPr lang="en-US" dirty="0"/>
              <a:t>		$k0,0($</a:t>
            </a:r>
            <a:r>
              <a:rPr lang="en-US" dirty="0" err="1"/>
              <a:t>sp</a:t>
            </a:r>
            <a:r>
              <a:rPr lang="en-US" dirty="0"/>
              <a:t>)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E7295-EA0C-3487-E945-C567DA550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D3E2FDD-7998-754C-B27B-F1A8BA6FEA56}"/>
              </a:ext>
            </a:extLst>
          </p:cNvPr>
          <p:cNvSpPr/>
          <p:nvPr/>
        </p:nvSpPr>
        <p:spPr>
          <a:xfrm>
            <a:off x="2069910" y="2932045"/>
            <a:ext cx="832514" cy="518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71866-C05E-86FF-51BF-57EC92F33202}"/>
              </a:ext>
            </a:extLst>
          </p:cNvPr>
          <p:cNvSpPr txBox="1"/>
          <p:nvPr/>
        </p:nvSpPr>
        <p:spPr>
          <a:xfrm>
            <a:off x="3457904" y="6295697"/>
            <a:ext cx="435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number is 82,864</a:t>
            </a:r>
          </a:p>
        </p:txBody>
      </p:sp>
    </p:spTree>
    <p:extLst>
      <p:ext uri="{BB962C8B-B14F-4D97-AF65-F5344CB8AC3E}">
        <p14:creationId xmlns:p14="http://schemas.microsoft.com/office/powerpoint/2010/main" val="171525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705D57-67C0-2C44-9529-DA827061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the interrupt handler disable and then enable interrupts during its execution?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DFA89C-E6F0-A94B-8479-AD8BFD884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prevent overheating the interrupt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The I/O device won’t behave properly if interrupts are disabled in the handler</a:t>
            </a:r>
          </a:p>
          <a:p>
            <a:r>
              <a:rPr lang="en-US" dirty="0"/>
              <a:t>It prevents the saving and restoring of the processor registers from being interrupted</a:t>
            </a:r>
          </a:p>
          <a:p>
            <a:r>
              <a:rPr lang="en-US" dirty="0"/>
              <a:t>It allows the interrupt handler to be interrupted outside the time it is safely saving/restoring $k0</a:t>
            </a:r>
          </a:p>
          <a:p>
            <a:r>
              <a:rPr lang="en-US" dirty="0"/>
              <a:t>None of the above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E3DFCB-7FF2-6249-9294-96D887F7B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9732507-9720-BB49-A8FE-42EECDC69A7A}"/>
              </a:ext>
            </a:extLst>
          </p:cNvPr>
          <p:cNvSpPr/>
          <p:nvPr/>
        </p:nvSpPr>
        <p:spPr>
          <a:xfrm>
            <a:off x="2097206" y="5145207"/>
            <a:ext cx="832514" cy="518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74" y="2170292"/>
            <a:ext cx="8961438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Architecture enhancements to LC-2200 for interrupts</a:t>
            </a:r>
          </a:p>
        </p:txBody>
      </p:sp>
    </p:spTree>
    <p:extLst>
      <p:ext uri="{BB962C8B-B14F-4D97-AF65-F5344CB8AC3E}">
        <p14:creationId xmlns:p14="http://schemas.microsoft.com/office/powerpoint/2010/main" val="2016762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Putting it all together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2667000" y="2269331"/>
            <a:ext cx="6858000" cy="2319338"/>
            <a:chOff x="0" y="0"/>
            <a:chExt cx="6858000" cy="2319338"/>
          </a:xfrm>
        </p:grpSpPr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0" y="0"/>
              <a:ext cx="6858000" cy="2319338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93750" y="17732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1447800" y="17732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793750" y="14890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40</a:t>
              </a:r>
            </a:p>
          </p:txBody>
        </p: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1447800" y="14890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41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2100946" y="1555750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2325688" y="17732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2979738" y="17732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2325688" y="14890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299</a:t>
              </a:r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>
              <a:off x="2979738" y="14890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300</a:t>
              </a:r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3632883" y="1555750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3857625" y="17732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4511675" y="17732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3857625" y="14890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4511675" y="14890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1001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5164821" y="1555750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5389563" y="17732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6043613" y="17732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66" name="Text Box 42"/>
            <p:cNvSpPr txBox="1">
              <a:spLocks noChangeArrowheads="1"/>
            </p:cNvSpPr>
            <p:nvPr/>
          </p:nvSpPr>
          <p:spPr bwMode="auto">
            <a:xfrm>
              <a:off x="5389563" y="14890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19999</a:t>
              </a:r>
            </a:p>
          </p:txBody>
        </p:sp>
        <p:sp>
          <p:nvSpPr>
            <p:cNvPr id="67" name="Text Box 43"/>
            <p:cNvSpPr txBox="1">
              <a:spLocks noChangeArrowheads="1"/>
            </p:cNvSpPr>
            <p:nvPr/>
          </p:nvSpPr>
          <p:spPr bwMode="auto">
            <a:xfrm>
              <a:off x="6043613" y="14890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68" name="Text Box 45"/>
            <p:cNvSpPr txBox="1">
              <a:spLocks noChangeArrowheads="1"/>
            </p:cNvSpPr>
            <p:nvPr/>
          </p:nvSpPr>
          <p:spPr bwMode="auto">
            <a:xfrm>
              <a:off x="139700" y="17732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1200" b="1">
                  <a:latin typeface="Courier New" pitchFamily="49" charset="0"/>
                </a:rPr>
                <a:t>CONT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139700" y="14890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1200" b="1">
                  <a:latin typeface="Courier New" pitchFamily="49" charset="0"/>
                </a:rPr>
                <a:t>ADDR</a:t>
              </a:r>
            </a:p>
          </p:txBody>
        </p:sp>
        <p:sp>
          <p:nvSpPr>
            <p:cNvPr id="70" name="Text Box 66"/>
            <p:cNvSpPr txBox="1">
              <a:spLocks noChangeArrowheads="1"/>
            </p:cNvSpPr>
            <p:nvPr/>
          </p:nvSpPr>
          <p:spPr bwMode="auto">
            <a:xfrm>
              <a:off x="365125" y="115888"/>
              <a:ext cx="2757488" cy="105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/>
                <a:t>Executing instruction at 19999. The PC has already been incremented. Device signals interrupt in middle of instruction. $sp points to user stack</a:t>
              </a:r>
            </a:p>
          </p:txBody>
        </p:sp>
        <p:sp>
          <p:nvSpPr>
            <p:cNvPr id="71" name="Text Box 67"/>
            <p:cNvSpPr txBox="1">
              <a:spLocks noChangeArrowheads="1"/>
            </p:cNvSpPr>
            <p:nvPr/>
          </p:nvSpPr>
          <p:spPr bwMode="auto">
            <a:xfrm>
              <a:off x="5389563" y="9350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$sp</a:t>
              </a: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6043613" y="9350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800" b="1">
                  <a:latin typeface="Courier New" pitchFamily="49" charset="0"/>
                </a:rPr>
                <a:t>user</a:t>
              </a:r>
            </a:p>
            <a:p>
              <a:pPr algn="ctr"/>
              <a:r>
                <a:rPr lang="en-US" sz="800" b="1">
                  <a:latin typeface="Courier New" pitchFamily="49" charset="0"/>
                </a:rPr>
                <a:t>stack</a:t>
              </a:r>
            </a:p>
          </p:txBody>
        </p:sp>
        <p:sp>
          <p:nvSpPr>
            <p:cNvPr id="73" name="Text Box 69"/>
            <p:cNvSpPr txBox="1">
              <a:spLocks noChangeArrowheads="1"/>
            </p:cNvSpPr>
            <p:nvPr/>
          </p:nvSpPr>
          <p:spPr bwMode="auto">
            <a:xfrm>
              <a:off x="5389563" y="6508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$k0</a:t>
              </a:r>
            </a:p>
          </p:txBody>
        </p:sp>
        <p:sp>
          <p:nvSpPr>
            <p:cNvPr id="74" name="Text Box 70"/>
            <p:cNvSpPr txBox="1">
              <a:spLocks noChangeArrowheads="1"/>
            </p:cNvSpPr>
            <p:nvPr/>
          </p:nvSpPr>
          <p:spPr bwMode="auto">
            <a:xfrm>
              <a:off x="6043613" y="65087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300</a:t>
              </a:r>
            </a:p>
          </p:txBody>
        </p:sp>
        <p:sp>
          <p:nvSpPr>
            <p:cNvPr id="75" name="Text Box 71"/>
            <p:cNvSpPr txBox="1">
              <a:spLocks noChangeArrowheads="1"/>
            </p:cNvSpPr>
            <p:nvPr/>
          </p:nvSpPr>
          <p:spPr bwMode="auto">
            <a:xfrm>
              <a:off x="5389563" y="365125"/>
              <a:ext cx="130810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/>
                <a:t>Register File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3362325" y="944563"/>
              <a:ext cx="11493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PC</a:t>
              </a:r>
            </a:p>
          </p:txBody>
        </p:sp>
        <p:sp>
          <p:nvSpPr>
            <p:cNvPr id="77" name="Text Box 73"/>
            <p:cNvSpPr txBox="1">
              <a:spLocks noChangeArrowheads="1"/>
            </p:cNvSpPr>
            <p:nvPr/>
          </p:nvSpPr>
          <p:spPr bwMode="auto">
            <a:xfrm>
              <a:off x="4511675" y="944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78" name="Text Box 74"/>
            <p:cNvSpPr txBox="1">
              <a:spLocks noChangeArrowheads="1"/>
            </p:cNvSpPr>
            <p:nvPr/>
          </p:nvSpPr>
          <p:spPr bwMode="auto">
            <a:xfrm>
              <a:off x="3362325" y="660400"/>
              <a:ext cx="11493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Enable</a:t>
              </a:r>
            </a:p>
          </p:txBody>
        </p:sp>
        <p:sp>
          <p:nvSpPr>
            <p:cNvPr id="79" name="Text Box 75"/>
            <p:cNvSpPr txBox="1">
              <a:spLocks noChangeArrowheads="1"/>
            </p:cNvSpPr>
            <p:nvPr/>
          </p:nvSpPr>
          <p:spPr bwMode="auto">
            <a:xfrm>
              <a:off x="4511675" y="660400"/>
              <a:ext cx="654050" cy="2841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1</a:t>
              </a:r>
            </a:p>
          </p:txBody>
        </p:sp>
        <p:cxnSp>
          <p:nvCxnSpPr>
            <p:cNvPr id="80" name="AutoShape 77"/>
            <p:cNvCxnSpPr>
              <a:cxnSpLocks noChangeShapeType="1"/>
              <a:stCxn id="77" idx="2"/>
              <a:endCxn id="67" idx="0"/>
            </p:cNvCxnSpPr>
            <p:nvPr/>
          </p:nvCxnSpPr>
          <p:spPr bwMode="auto">
            <a:xfrm rot="16200000" flipH="1">
              <a:off x="5474494" y="592931"/>
              <a:ext cx="260350" cy="1531938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66675" y="1431925"/>
              <a:ext cx="6697663" cy="6826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79"/>
            <p:cNvSpPr txBox="1">
              <a:spLocks noChangeArrowheads="1"/>
            </p:cNvSpPr>
            <p:nvPr/>
          </p:nvSpPr>
          <p:spPr bwMode="auto">
            <a:xfrm>
              <a:off x="3362325" y="376238"/>
              <a:ext cx="11493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ACK</a:t>
              </a:r>
            </a:p>
          </p:txBody>
        </p:sp>
        <p:sp>
          <p:nvSpPr>
            <p:cNvPr id="83" name="Text Box 80"/>
            <p:cNvSpPr txBox="1">
              <a:spLocks noChangeArrowheads="1"/>
            </p:cNvSpPr>
            <p:nvPr/>
          </p:nvSpPr>
          <p:spPr bwMode="auto">
            <a:xfrm>
              <a:off x="4511675" y="376238"/>
              <a:ext cx="654050" cy="28416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84" name="Text Box 81"/>
            <p:cNvSpPr txBox="1">
              <a:spLocks noChangeArrowheads="1"/>
            </p:cNvSpPr>
            <p:nvPr/>
          </p:nvSpPr>
          <p:spPr bwMode="auto">
            <a:xfrm>
              <a:off x="3362325" y="92075"/>
              <a:ext cx="11493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REQ</a:t>
              </a:r>
            </a:p>
          </p:txBody>
        </p:sp>
        <p:sp>
          <p:nvSpPr>
            <p:cNvPr id="85" name="Text Box 82"/>
            <p:cNvSpPr txBox="1">
              <a:spLocks noChangeArrowheads="1"/>
            </p:cNvSpPr>
            <p:nvPr/>
          </p:nvSpPr>
          <p:spPr bwMode="auto">
            <a:xfrm>
              <a:off x="4511675" y="92075"/>
              <a:ext cx="654050" cy="2841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86" name="Text Box 83"/>
            <p:cNvSpPr txBox="1">
              <a:spLocks noChangeArrowheads="1"/>
            </p:cNvSpPr>
            <p:nvPr/>
          </p:nvSpPr>
          <p:spPr bwMode="auto">
            <a:xfrm>
              <a:off x="166688" y="115888"/>
              <a:ext cx="396875" cy="105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/>
                <a:t>A.</a:t>
              </a:r>
            </a:p>
          </p:txBody>
        </p:sp>
        <p:sp>
          <p:nvSpPr>
            <p:cNvPr id="87" name="Text Box 84"/>
            <p:cNvSpPr txBox="1">
              <a:spLocks noChangeArrowheads="1"/>
            </p:cNvSpPr>
            <p:nvPr/>
          </p:nvSpPr>
          <p:spPr bwMode="auto">
            <a:xfrm>
              <a:off x="1031875" y="2090738"/>
              <a:ext cx="8318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Vector Table</a:t>
              </a:r>
            </a:p>
          </p:txBody>
        </p:sp>
        <p:sp>
          <p:nvSpPr>
            <p:cNvPr id="88" name="Text Box 85"/>
            <p:cNvSpPr txBox="1">
              <a:spLocks noChangeArrowheads="1"/>
            </p:cNvSpPr>
            <p:nvPr/>
          </p:nvSpPr>
          <p:spPr bwMode="auto">
            <a:xfrm>
              <a:off x="2538413" y="2090738"/>
              <a:ext cx="8826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System Stack</a:t>
              </a:r>
            </a:p>
          </p:txBody>
        </p:sp>
        <p:sp>
          <p:nvSpPr>
            <p:cNvPr id="89" name="Text Box 86"/>
            <p:cNvSpPr txBox="1">
              <a:spLocks noChangeArrowheads="1"/>
            </p:cNvSpPr>
            <p:nvPr/>
          </p:nvSpPr>
          <p:spPr bwMode="auto">
            <a:xfrm>
              <a:off x="4067175" y="2090738"/>
              <a:ext cx="889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Handler Code</a:t>
              </a:r>
            </a:p>
          </p:txBody>
        </p:sp>
        <p:sp>
          <p:nvSpPr>
            <p:cNvPr id="90" name="Text Box 87"/>
            <p:cNvSpPr txBox="1">
              <a:spLocks noChangeArrowheads="1"/>
            </p:cNvSpPr>
            <p:nvPr/>
          </p:nvSpPr>
          <p:spPr bwMode="auto">
            <a:xfrm>
              <a:off x="5519738" y="2090738"/>
              <a:ext cx="1047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Original Program</a:t>
              </a:r>
            </a:p>
          </p:txBody>
        </p:sp>
        <p:sp>
          <p:nvSpPr>
            <p:cNvPr id="91" name="Text Box 225"/>
            <p:cNvSpPr txBox="1">
              <a:spLocks noChangeArrowheads="1"/>
            </p:cNvSpPr>
            <p:nvPr/>
          </p:nvSpPr>
          <p:spPr bwMode="auto">
            <a:xfrm>
              <a:off x="5381625" y="809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MODE</a:t>
              </a:r>
            </a:p>
          </p:txBody>
        </p:sp>
        <p:sp>
          <p:nvSpPr>
            <p:cNvPr id="92" name="Text Box 226"/>
            <p:cNvSpPr txBox="1">
              <a:spLocks noChangeArrowheads="1"/>
            </p:cNvSpPr>
            <p:nvPr/>
          </p:nvSpPr>
          <p:spPr bwMode="auto">
            <a:xfrm>
              <a:off x="6035675" y="80963"/>
              <a:ext cx="661988" cy="284162"/>
            </a:xfrm>
            <a:prstGeom prst="rect">
              <a:avLst/>
            </a:prstGeom>
            <a:solidFill>
              <a:srgbClr val="D4D4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967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Putting it all together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2747170" y="2309814"/>
            <a:ext cx="6697663" cy="2238375"/>
            <a:chOff x="66675" y="2395538"/>
            <a:chExt cx="6697663" cy="2238375"/>
          </a:xfrm>
        </p:grpSpPr>
        <p:sp>
          <p:nvSpPr>
            <p:cNvPr id="90" name="Text Box 91"/>
            <p:cNvSpPr txBox="1">
              <a:spLocks noChangeArrowheads="1"/>
            </p:cNvSpPr>
            <p:nvPr/>
          </p:nvSpPr>
          <p:spPr bwMode="auto">
            <a:xfrm>
              <a:off x="793750" y="40878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91" name="Text Box 92"/>
            <p:cNvSpPr txBox="1">
              <a:spLocks noChangeArrowheads="1"/>
            </p:cNvSpPr>
            <p:nvPr/>
          </p:nvSpPr>
          <p:spPr bwMode="auto">
            <a:xfrm>
              <a:off x="1447800" y="40878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92" name="Text Box 93"/>
            <p:cNvSpPr txBox="1">
              <a:spLocks noChangeArrowheads="1"/>
            </p:cNvSpPr>
            <p:nvPr/>
          </p:nvSpPr>
          <p:spPr bwMode="auto">
            <a:xfrm>
              <a:off x="793750" y="38036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40</a:t>
              </a:r>
            </a:p>
          </p:txBody>
        </p:sp>
        <p:sp>
          <p:nvSpPr>
            <p:cNvPr id="93" name="Text Box 94"/>
            <p:cNvSpPr txBox="1">
              <a:spLocks noChangeArrowheads="1"/>
            </p:cNvSpPr>
            <p:nvPr/>
          </p:nvSpPr>
          <p:spPr bwMode="auto">
            <a:xfrm>
              <a:off x="1447800" y="38036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41</a:t>
              </a:r>
            </a:p>
          </p:txBody>
        </p:sp>
        <p:sp>
          <p:nvSpPr>
            <p:cNvPr id="94" name="Text Box 95"/>
            <p:cNvSpPr txBox="1">
              <a:spLocks noChangeArrowheads="1"/>
            </p:cNvSpPr>
            <p:nvPr/>
          </p:nvSpPr>
          <p:spPr bwMode="auto">
            <a:xfrm>
              <a:off x="2100946" y="3870325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95" name="Text Box 96"/>
            <p:cNvSpPr txBox="1">
              <a:spLocks noChangeArrowheads="1"/>
            </p:cNvSpPr>
            <p:nvPr/>
          </p:nvSpPr>
          <p:spPr bwMode="auto">
            <a:xfrm>
              <a:off x="2325688" y="40878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96" name="Text Box 97"/>
            <p:cNvSpPr txBox="1">
              <a:spLocks noChangeArrowheads="1"/>
            </p:cNvSpPr>
            <p:nvPr/>
          </p:nvSpPr>
          <p:spPr bwMode="auto">
            <a:xfrm>
              <a:off x="2979738" y="40878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97" name="Text Box 98"/>
            <p:cNvSpPr txBox="1">
              <a:spLocks noChangeArrowheads="1"/>
            </p:cNvSpPr>
            <p:nvPr/>
          </p:nvSpPr>
          <p:spPr bwMode="auto">
            <a:xfrm>
              <a:off x="2325688" y="38036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299</a:t>
              </a:r>
            </a:p>
          </p:txBody>
        </p:sp>
        <p:sp>
          <p:nvSpPr>
            <p:cNvPr id="98" name="Text Box 99"/>
            <p:cNvSpPr txBox="1">
              <a:spLocks noChangeArrowheads="1"/>
            </p:cNvSpPr>
            <p:nvPr/>
          </p:nvSpPr>
          <p:spPr bwMode="auto">
            <a:xfrm>
              <a:off x="2979738" y="38036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300</a:t>
              </a:r>
            </a:p>
          </p:txBody>
        </p:sp>
        <p:sp>
          <p:nvSpPr>
            <p:cNvPr id="99" name="Text Box 100"/>
            <p:cNvSpPr txBox="1">
              <a:spLocks noChangeArrowheads="1"/>
            </p:cNvSpPr>
            <p:nvPr/>
          </p:nvSpPr>
          <p:spPr bwMode="auto">
            <a:xfrm>
              <a:off x="3632883" y="3870325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100" name="Text Box 101"/>
            <p:cNvSpPr txBox="1">
              <a:spLocks noChangeArrowheads="1"/>
            </p:cNvSpPr>
            <p:nvPr/>
          </p:nvSpPr>
          <p:spPr bwMode="auto">
            <a:xfrm>
              <a:off x="3857625" y="40878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101" name="Text Box 102"/>
            <p:cNvSpPr txBox="1">
              <a:spLocks noChangeArrowheads="1"/>
            </p:cNvSpPr>
            <p:nvPr/>
          </p:nvSpPr>
          <p:spPr bwMode="auto">
            <a:xfrm>
              <a:off x="4511675" y="40878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102" name="Text Box 103"/>
            <p:cNvSpPr txBox="1">
              <a:spLocks noChangeArrowheads="1"/>
            </p:cNvSpPr>
            <p:nvPr/>
          </p:nvSpPr>
          <p:spPr bwMode="auto">
            <a:xfrm>
              <a:off x="3857625" y="38036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103" name="Text Box 104"/>
            <p:cNvSpPr txBox="1">
              <a:spLocks noChangeArrowheads="1"/>
            </p:cNvSpPr>
            <p:nvPr/>
          </p:nvSpPr>
          <p:spPr bwMode="auto">
            <a:xfrm>
              <a:off x="4511675" y="38036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1001</a:t>
              </a:r>
            </a:p>
          </p:txBody>
        </p:sp>
        <p:sp>
          <p:nvSpPr>
            <p:cNvPr id="104" name="Text Box 105"/>
            <p:cNvSpPr txBox="1">
              <a:spLocks noChangeArrowheads="1"/>
            </p:cNvSpPr>
            <p:nvPr/>
          </p:nvSpPr>
          <p:spPr bwMode="auto">
            <a:xfrm>
              <a:off x="5164821" y="3870325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105" name="Text Box 106"/>
            <p:cNvSpPr txBox="1">
              <a:spLocks noChangeArrowheads="1"/>
            </p:cNvSpPr>
            <p:nvPr/>
          </p:nvSpPr>
          <p:spPr bwMode="auto">
            <a:xfrm>
              <a:off x="5389563" y="40878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106" name="Text Box 107"/>
            <p:cNvSpPr txBox="1">
              <a:spLocks noChangeArrowheads="1"/>
            </p:cNvSpPr>
            <p:nvPr/>
          </p:nvSpPr>
          <p:spPr bwMode="auto">
            <a:xfrm>
              <a:off x="6043613" y="40878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107" name="Text Box 108"/>
            <p:cNvSpPr txBox="1">
              <a:spLocks noChangeArrowheads="1"/>
            </p:cNvSpPr>
            <p:nvPr/>
          </p:nvSpPr>
          <p:spPr bwMode="auto">
            <a:xfrm>
              <a:off x="5389563" y="38036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19999</a:t>
              </a:r>
            </a:p>
          </p:txBody>
        </p:sp>
        <p:sp>
          <p:nvSpPr>
            <p:cNvPr id="108" name="Text Box 109"/>
            <p:cNvSpPr txBox="1">
              <a:spLocks noChangeArrowheads="1"/>
            </p:cNvSpPr>
            <p:nvPr/>
          </p:nvSpPr>
          <p:spPr bwMode="auto">
            <a:xfrm>
              <a:off x="6043613" y="38036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109" name="Text Box 110"/>
            <p:cNvSpPr txBox="1">
              <a:spLocks noChangeArrowheads="1"/>
            </p:cNvSpPr>
            <p:nvPr/>
          </p:nvSpPr>
          <p:spPr bwMode="auto">
            <a:xfrm>
              <a:off x="139700" y="40878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1200" b="1">
                  <a:latin typeface="Courier New" pitchFamily="49" charset="0"/>
                </a:rPr>
                <a:t>CONT</a:t>
              </a:r>
            </a:p>
          </p:txBody>
        </p:sp>
        <p:sp>
          <p:nvSpPr>
            <p:cNvPr id="110" name="Text Box 111"/>
            <p:cNvSpPr txBox="1">
              <a:spLocks noChangeArrowheads="1"/>
            </p:cNvSpPr>
            <p:nvPr/>
          </p:nvSpPr>
          <p:spPr bwMode="auto">
            <a:xfrm>
              <a:off x="139700" y="38036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1200" b="1">
                  <a:latin typeface="Courier New" pitchFamily="49" charset="0"/>
                </a:rPr>
                <a:t>ADDR</a:t>
              </a:r>
            </a:p>
          </p:txBody>
        </p:sp>
        <p:sp>
          <p:nvSpPr>
            <p:cNvPr id="111" name="Text Box 112"/>
            <p:cNvSpPr txBox="1">
              <a:spLocks noChangeArrowheads="1"/>
            </p:cNvSpPr>
            <p:nvPr/>
          </p:nvSpPr>
          <p:spPr bwMode="auto">
            <a:xfrm>
              <a:off x="365125" y="2430463"/>
              <a:ext cx="2757488" cy="105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 dirty="0"/>
                <a:t>Interrupt has been noticed. $k0 gets PC. Interrupts are disabled. Interrupt is acknowledged. Device puts vector on bus.</a:t>
              </a:r>
              <a:r>
                <a:rPr lang="en-US" sz="1200" dirty="0"/>
                <a:t> </a:t>
              </a:r>
            </a:p>
          </p:txBody>
        </p:sp>
        <p:sp>
          <p:nvSpPr>
            <p:cNvPr id="112" name="Text Box 113"/>
            <p:cNvSpPr txBox="1">
              <a:spLocks noChangeArrowheads="1"/>
            </p:cNvSpPr>
            <p:nvPr/>
          </p:nvSpPr>
          <p:spPr bwMode="auto">
            <a:xfrm>
              <a:off x="5389563" y="32496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$sp</a:t>
              </a:r>
            </a:p>
          </p:txBody>
        </p:sp>
        <p:sp>
          <p:nvSpPr>
            <p:cNvPr id="113" name="Text Box 114"/>
            <p:cNvSpPr txBox="1">
              <a:spLocks noChangeArrowheads="1"/>
            </p:cNvSpPr>
            <p:nvPr/>
          </p:nvSpPr>
          <p:spPr bwMode="auto">
            <a:xfrm>
              <a:off x="6043613" y="324961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800" b="1">
                  <a:latin typeface="Courier New" pitchFamily="49" charset="0"/>
                </a:rPr>
                <a:t>user</a:t>
              </a:r>
            </a:p>
            <a:p>
              <a:pPr algn="ctr"/>
              <a:r>
                <a:rPr lang="en-US" sz="800" b="1">
                  <a:latin typeface="Courier New" pitchFamily="49" charset="0"/>
                </a:rPr>
                <a:t>stack</a:t>
              </a:r>
            </a:p>
          </p:txBody>
        </p:sp>
        <p:sp>
          <p:nvSpPr>
            <p:cNvPr id="114" name="Text Box 115"/>
            <p:cNvSpPr txBox="1">
              <a:spLocks noChangeArrowheads="1"/>
            </p:cNvSpPr>
            <p:nvPr/>
          </p:nvSpPr>
          <p:spPr bwMode="auto">
            <a:xfrm>
              <a:off x="5389563" y="29654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$k0</a:t>
              </a:r>
            </a:p>
          </p:txBody>
        </p:sp>
        <p:sp>
          <p:nvSpPr>
            <p:cNvPr id="115" name="Text Box 116"/>
            <p:cNvSpPr txBox="1">
              <a:spLocks noChangeArrowheads="1"/>
            </p:cNvSpPr>
            <p:nvPr/>
          </p:nvSpPr>
          <p:spPr bwMode="auto">
            <a:xfrm>
              <a:off x="6043613" y="29654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116" name="Text Box 117"/>
            <p:cNvSpPr txBox="1">
              <a:spLocks noChangeArrowheads="1"/>
            </p:cNvSpPr>
            <p:nvPr/>
          </p:nvSpPr>
          <p:spPr bwMode="auto">
            <a:xfrm>
              <a:off x="5389563" y="2679700"/>
              <a:ext cx="130810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/>
                <a:t>Register File</a:t>
              </a:r>
            </a:p>
          </p:txBody>
        </p:sp>
        <p:sp>
          <p:nvSpPr>
            <p:cNvPr id="117" name="Text Box 118"/>
            <p:cNvSpPr txBox="1">
              <a:spLocks noChangeArrowheads="1"/>
            </p:cNvSpPr>
            <p:nvPr/>
          </p:nvSpPr>
          <p:spPr bwMode="auto">
            <a:xfrm>
              <a:off x="3362325" y="3259138"/>
              <a:ext cx="11493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PC</a:t>
              </a:r>
            </a:p>
          </p:txBody>
        </p:sp>
        <p:sp>
          <p:nvSpPr>
            <p:cNvPr id="118" name="Text Box 119"/>
            <p:cNvSpPr txBox="1">
              <a:spLocks noChangeArrowheads="1"/>
            </p:cNvSpPr>
            <p:nvPr/>
          </p:nvSpPr>
          <p:spPr bwMode="auto">
            <a:xfrm>
              <a:off x="4511675" y="32591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119" name="Text Box 120"/>
            <p:cNvSpPr txBox="1">
              <a:spLocks noChangeArrowheads="1"/>
            </p:cNvSpPr>
            <p:nvPr/>
          </p:nvSpPr>
          <p:spPr bwMode="auto">
            <a:xfrm>
              <a:off x="3362325" y="2974975"/>
              <a:ext cx="11493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Enable</a:t>
              </a:r>
            </a:p>
          </p:txBody>
        </p:sp>
        <p:sp>
          <p:nvSpPr>
            <p:cNvPr id="120" name="Text Box 121"/>
            <p:cNvSpPr txBox="1">
              <a:spLocks noChangeArrowheads="1"/>
            </p:cNvSpPr>
            <p:nvPr/>
          </p:nvSpPr>
          <p:spPr bwMode="auto">
            <a:xfrm>
              <a:off x="4511675" y="2974975"/>
              <a:ext cx="654050" cy="28416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0</a:t>
              </a:r>
            </a:p>
          </p:txBody>
        </p:sp>
        <p:cxnSp>
          <p:nvCxnSpPr>
            <p:cNvPr id="121" name="AutoShape 122"/>
            <p:cNvCxnSpPr>
              <a:cxnSpLocks noChangeShapeType="1"/>
              <a:stCxn id="118" idx="2"/>
              <a:endCxn id="108" idx="0"/>
            </p:cNvCxnSpPr>
            <p:nvPr/>
          </p:nvCxnSpPr>
          <p:spPr bwMode="auto">
            <a:xfrm rot="16200000" flipH="1">
              <a:off x="5474494" y="2907506"/>
              <a:ext cx="260350" cy="1531938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2" name="Rectangle 123"/>
            <p:cNvSpPr>
              <a:spLocks noChangeArrowheads="1"/>
            </p:cNvSpPr>
            <p:nvPr/>
          </p:nvSpPr>
          <p:spPr bwMode="auto">
            <a:xfrm>
              <a:off x="66675" y="3746500"/>
              <a:ext cx="6697663" cy="6826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24"/>
            <p:cNvSpPr txBox="1">
              <a:spLocks noChangeArrowheads="1"/>
            </p:cNvSpPr>
            <p:nvPr/>
          </p:nvSpPr>
          <p:spPr bwMode="auto">
            <a:xfrm>
              <a:off x="3362325" y="2690813"/>
              <a:ext cx="11493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ACK</a:t>
              </a:r>
            </a:p>
          </p:txBody>
        </p:sp>
        <p:sp>
          <p:nvSpPr>
            <p:cNvPr id="124" name="Text Box 125"/>
            <p:cNvSpPr txBox="1">
              <a:spLocks noChangeArrowheads="1"/>
            </p:cNvSpPr>
            <p:nvPr/>
          </p:nvSpPr>
          <p:spPr bwMode="auto">
            <a:xfrm>
              <a:off x="4511675" y="2690813"/>
              <a:ext cx="654050" cy="28416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125" name="Text Box 126"/>
            <p:cNvSpPr txBox="1">
              <a:spLocks noChangeArrowheads="1"/>
            </p:cNvSpPr>
            <p:nvPr/>
          </p:nvSpPr>
          <p:spPr bwMode="auto">
            <a:xfrm>
              <a:off x="3362325" y="2406650"/>
              <a:ext cx="11493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REQ</a:t>
              </a:r>
            </a:p>
          </p:txBody>
        </p:sp>
        <p:sp>
          <p:nvSpPr>
            <p:cNvPr id="126" name="Text Box 127"/>
            <p:cNvSpPr txBox="1">
              <a:spLocks noChangeArrowheads="1"/>
            </p:cNvSpPr>
            <p:nvPr/>
          </p:nvSpPr>
          <p:spPr bwMode="auto">
            <a:xfrm>
              <a:off x="4511675" y="2406650"/>
              <a:ext cx="654050" cy="2841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127" name="Text Box 128"/>
            <p:cNvSpPr txBox="1">
              <a:spLocks noChangeArrowheads="1"/>
            </p:cNvSpPr>
            <p:nvPr/>
          </p:nvSpPr>
          <p:spPr bwMode="auto">
            <a:xfrm>
              <a:off x="166688" y="2430463"/>
              <a:ext cx="396875" cy="105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/>
                <a:t>B.</a:t>
              </a:r>
            </a:p>
          </p:txBody>
        </p:sp>
        <p:sp>
          <p:nvSpPr>
            <p:cNvPr id="128" name="Text Box 129"/>
            <p:cNvSpPr txBox="1">
              <a:spLocks noChangeArrowheads="1"/>
            </p:cNvSpPr>
            <p:nvPr/>
          </p:nvSpPr>
          <p:spPr bwMode="auto">
            <a:xfrm>
              <a:off x="1031875" y="4405313"/>
              <a:ext cx="8318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Vector Table</a:t>
              </a:r>
            </a:p>
          </p:txBody>
        </p:sp>
        <p:sp>
          <p:nvSpPr>
            <p:cNvPr id="129" name="Text Box 130"/>
            <p:cNvSpPr txBox="1">
              <a:spLocks noChangeArrowheads="1"/>
            </p:cNvSpPr>
            <p:nvPr/>
          </p:nvSpPr>
          <p:spPr bwMode="auto">
            <a:xfrm>
              <a:off x="2538413" y="4405313"/>
              <a:ext cx="8826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System Stack</a:t>
              </a:r>
            </a:p>
          </p:txBody>
        </p:sp>
        <p:sp>
          <p:nvSpPr>
            <p:cNvPr id="130" name="Text Box 131"/>
            <p:cNvSpPr txBox="1">
              <a:spLocks noChangeArrowheads="1"/>
            </p:cNvSpPr>
            <p:nvPr/>
          </p:nvSpPr>
          <p:spPr bwMode="auto">
            <a:xfrm>
              <a:off x="4067175" y="4405313"/>
              <a:ext cx="889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Handler Code</a:t>
              </a:r>
            </a:p>
          </p:txBody>
        </p:sp>
        <p:sp>
          <p:nvSpPr>
            <p:cNvPr id="131" name="Text Box 132"/>
            <p:cNvSpPr txBox="1">
              <a:spLocks noChangeArrowheads="1"/>
            </p:cNvSpPr>
            <p:nvPr/>
          </p:nvSpPr>
          <p:spPr bwMode="auto">
            <a:xfrm>
              <a:off x="5519738" y="4405313"/>
              <a:ext cx="1047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Original Program</a:t>
              </a:r>
            </a:p>
          </p:txBody>
        </p:sp>
        <p:sp>
          <p:nvSpPr>
            <p:cNvPr id="132" name="Text Box 222"/>
            <p:cNvSpPr txBox="1">
              <a:spLocks noChangeArrowheads="1"/>
            </p:cNvSpPr>
            <p:nvPr/>
          </p:nvSpPr>
          <p:spPr bwMode="auto">
            <a:xfrm>
              <a:off x="1855788" y="3259138"/>
              <a:ext cx="674687" cy="28416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BUS</a:t>
              </a:r>
            </a:p>
          </p:txBody>
        </p:sp>
        <p:sp>
          <p:nvSpPr>
            <p:cNvPr id="133" name="Text Box 223"/>
            <p:cNvSpPr txBox="1">
              <a:spLocks noChangeArrowheads="1"/>
            </p:cNvSpPr>
            <p:nvPr/>
          </p:nvSpPr>
          <p:spPr bwMode="auto">
            <a:xfrm>
              <a:off x="2530475" y="3259138"/>
              <a:ext cx="654050" cy="28416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40</a:t>
              </a:r>
            </a:p>
          </p:txBody>
        </p:sp>
        <p:sp>
          <p:nvSpPr>
            <p:cNvPr id="134" name="Text Box 227"/>
            <p:cNvSpPr txBox="1">
              <a:spLocks noChangeArrowheads="1"/>
            </p:cNvSpPr>
            <p:nvPr/>
          </p:nvSpPr>
          <p:spPr bwMode="auto">
            <a:xfrm>
              <a:off x="5389563" y="239553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MODE</a:t>
              </a:r>
            </a:p>
          </p:txBody>
        </p:sp>
        <p:sp>
          <p:nvSpPr>
            <p:cNvPr id="135" name="Text Box 228"/>
            <p:cNvSpPr txBox="1">
              <a:spLocks noChangeArrowheads="1"/>
            </p:cNvSpPr>
            <p:nvPr/>
          </p:nvSpPr>
          <p:spPr bwMode="auto">
            <a:xfrm>
              <a:off x="6043613" y="2395538"/>
              <a:ext cx="654050" cy="284162"/>
            </a:xfrm>
            <a:prstGeom prst="rect">
              <a:avLst/>
            </a:prstGeom>
            <a:solidFill>
              <a:srgbClr val="D4D4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USER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71EC82-FBCB-324B-90C4-422B76F81087}"/>
              </a:ext>
            </a:extLst>
          </p:cNvPr>
          <p:cNvSpPr txBox="1"/>
          <p:nvPr/>
        </p:nvSpPr>
        <p:spPr>
          <a:xfrm>
            <a:off x="5602212" y="3136275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BD5634-7BBB-6443-830D-478FA3E91AE3}"/>
              </a:ext>
            </a:extLst>
          </p:cNvPr>
          <p:cNvSpPr txBox="1"/>
          <p:nvPr/>
        </p:nvSpPr>
        <p:spPr>
          <a:xfrm>
            <a:off x="7557184" y="2854303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7C1CD3-61EC-4742-BEAC-B73E69CE14F1}"/>
              </a:ext>
            </a:extLst>
          </p:cNvPr>
          <p:cNvSpPr txBox="1"/>
          <p:nvPr/>
        </p:nvSpPr>
        <p:spPr>
          <a:xfrm>
            <a:off x="7557184" y="2586918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9983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/>
      <p:bldP spid="5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Putting it all together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667000" y="2249489"/>
            <a:ext cx="6858000" cy="2359025"/>
            <a:chOff x="-15875" y="4592638"/>
            <a:chExt cx="6858000" cy="2359025"/>
          </a:xfrm>
        </p:grpSpPr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-15875" y="4592638"/>
              <a:ext cx="6858000" cy="231933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36"/>
            <p:cNvSpPr txBox="1">
              <a:spLocks noChangeArrowheads="1"/>
            </p:cNvSpPr>
            <p:nvPr/>
          </p:nvSpPr>
          <p:spPr bwMode="auto">
            <a:xfrm>
              <a:off x="785813" y="6405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49" name="Text Box 137"/>
            <p:cNvSpPr txBox="1">
              <a:spLocks noChangeArrowheads="1"/>
            </p:cNvSpPr>
            <p:nvPr/>
          </p:nvSpPr>
          <p:spPr bwMode="auto">
            <a:xfrm>
              <a:off x="1439863" y="6405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50" name="Text Box 138"/>
            <p:cNvSpPr txBox="1">
              <a:spLocks noChangeArrowheads="1"/>
            </p:cNvSpPr>
            <p:nvPr/>
          </p:nvSpPr>
          <p:spPr bwMode="auto">
            <a:xfrm>
              <a:off x="785813" y="61214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40</a:t>
              </a:r>
            </a:p>
          </p:txBody>
        </p:sp>
        <p:sp>
          <p:nvSpPr>
            <p:cNvPr id="51" name="Text Box 139"/>
            <p:cNvSpPr txBox="1">
              <a:spLocks noChangeArrowheads="1"/>
            </p:cNvSpPr>
            <p:nvPr/>
          </p:nvSpPr>
          <p:spPr bwMode="auto">
            <a:xfrm>
              <a:off x="1439863" y="61214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41</a:t>
              </a:r>
            </a:p>
          </p:txBody>
        </p:sp>
        <p:sp>
          <p:nvSpPr>
            <p:cNvPr id="52" name="Text Box 140"/>
            <p:cNvSpPr txBox="1">
              <a:spLocks noChangeArrowheads="1"/>
            </p:cNvSpPr>
            <p:nvPr/>
          </p:nvSpPr>
          <p:spPr bwMode="auto">
            <a:xfrm>
              <a:off x="2093008" y="6188075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53" name="Text Box 141"/>
            <p:cNvSpPr txBox="1">
              <a:spLocks noChangeArrowheads="1"/>
            </p:cNvSpPr>
            <p:nvPr/>
          </p:nvSpPr>
          <p:spPr bwMode="auto">
            <a:xfrm>
              <a:off x="2317750" y="6405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 dirty="0">
                  <a:latin typeface="Courier New" pitchFamily="49" charset="0"/>
                </a:rPr>
                <a:t>USER</a:t>
              </a:r>
            </a:p>
          </p:txBody>
        </p:sp>
        <p:sp>
          <p:nvSpPr>
            <p:cNvPr id="54" name="Text Box 142"/>
            <p:cNvSpPr txBox="1">
              <a:spLocks noChangeArrowheads="1"/>
            </p:cNvSpPr>
            <p:nvPr/>
          </p:nvSpPr>
          <p:spPr bwMode="auto">
            <a:xfrm>
              <a:off x="2971800" y="6405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55" name="Text Box 143"/>
            <p:cNvSpPr txBox="1">
              <a:spLocks noChangeArrowheads="1"/>
            </p:cNvSpPr>
            <p:nvPr/>
          </p:nvSpPr>
          <p:spPr bwMode="auto">
            <a:xfrm>
              <a:off x="2317750" y="61214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299</a:t>
              </a:r>
            </a:p>
          </p:txBody>
        </p:sp>
        <p:sp>
          <p:nvSpPr>
            <p:cNvPr id="56" name="Text Box 144"/>
            <p:cNvSpPr txBox="1">
              <a:spLocks noChangeArrowheads="1"/>
            </p:cNvSpPr>
            <p:nvPr/>
          </p:nvSpPr>
          <p:spPr bwMode="auto">
            <a:xfrm>
              <a:off x="2971800" y="61214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300</a:t>
              </a:r>
            </a:p>
          </p:txBody>
        </p:sp>
        <p:sp>
          <p:nvSpPr>
            <p:cNvPr id="57" name="Text Box 145"/>
            <p:cNvSpPr txBox="1">
              <a:spLocks noChangeArrowheads="1"/>
            </p:cNvSpPr>
            <p:nvPr/>
          </p:nvSpPr>
          <p:spPr bwMode="auto">
            <a:xfrm>
              <a:off x="3624946" y="6188075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58" name="Text Box 146"/>
            <p:cNvSpPr txBox="1">
              <a:spLocks noChangeArrowheads="1"/>
            </p:cNvSpPr>
            <p:nvPr/>
          </p:nvSpPr>
          <p:spPr bwMode="auto">
            <a:xfrm>
              <a:off x="3849688" y="6405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59" name="Text Box 147"/>
            <p:cNvSpPr txBox="1">
              <a:spLocks noChangeArrowheads="1"/>
            </p:cNvSpPr>
            <p:nvPr/>
          </p:nvSpPr>
          <p:spPr bwMode="auto">
            <a:xfrm>
              <a:off x="4503738" y="6405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60" name="Text Box 148"/>
            <p:cNvSpPr txBox="1">
              <a:spLocks noChangeArrowheads="1"/>
            </p:cNvSpPr>
            <p:nvPr/>
          </p:nvSpPr>
          <p:spPr bwMode="auto">
            <a:xfrm>
              <a:off x="3849688" y="61214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61" name="Text Box 149"/>
            <p:cNvSpPr txBox="1">
              <a:spLocks noChangeArrowheads="1"/>
            </p:cNvSpPr>
            <p:nvPr/>
          </p:nvSpPr>
          <p:spPr bwMode="auto">
            <a:xfrm>
              <a:off x="4503738" y="61214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1001</a:t>
              </a:r>
            </a:p>
          </p:txBody>
        </p:sp>
        <p:sp>
          <p:nvSpPr>
            <p:cNvPr id="62" name="Text Box 150"/>
            <p:cNvSpPr txBox="1">
              <a:spLocks noChangeArrowheads="1"/>
            </p:cNvSpPr>
            <p:nvPr/>
          </p:nvSpPr>
          <p:spPr bwMode="auto">
            <a:xfrm>
              <a:off x="5156883" y="6188075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63" name="Text Box 151"/>
            <p:cNvSpPr txBox="1">
              <a:spLocks noChangeArrowheads="1"/>
            </p:cNvSpPr>
            <p:nvPr/>
          </p:nvSpPr>
          <p:spPr bwMode="auto">
            <a:xfrm>
              <a:off x="5381625" y="6405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64" name="Text Box 152"/>
            <p:cNvSpPr txBox="1">
              <a:spLocks noChangeArrowheads="1"/>
            </p:cNvSpPr>
            <p:nvPr/>
          </p:nvSpPr>
          <p:spPr bwMode="auto">
            <a:xfrm>
              <a:off x="6035675" y="6405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65" name="Text Box 153"/>
            <p:cNvSpPr txBox="1">
              <a:spLocks noChangeArrowheads="1"/>
            </p:cNvSpPr>
            <p:nvPr/>
          </p:nvSpPr>
          <p:spPr bwMode="auto">
            <a:xfrm>
              <a:off x="5381625" y="61214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19999</a:t>
              </a:r>
            </a:p>
          </p:txBody>
        </p:sp>
        <p:sp>
          <p:nvSpPr>
            <p:cNvPr id="66" name="Text Box 154"/>
            <p:cNvSpPr txBox="1">
              <a:spLocks noChangeArrowheads="1"/>
            </p:cNvSpPr>
            <p:nvPr/>
          </p:nvSpPr>
          <p:spPr bwMode="auto">
            <a:xfrm>
              <a:off x="6035675" y="61214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67" name="Text Box 155"/>
            <p:cNvSpPr txBox="1">
              <a:spLocks noChangeArrowheads="1"/>
            </p:cNvSpPr>
            <p:nvPr/>
          </p:nvSpPr>
          <p:spPr bwMode="auto">
            <a:xfrm>
              <a:off x="131763" y="64055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1200" b="1">
                  <a:latin typeface="Courier New" pitchFamily="49" charset="0"/>
                </a:rPr>
                <a:t>CONT</a:t>
              </a:r>
            </a:p>
          </p:txBody>
        </p:sp>
        <p:sp>
          <p:nvSpPr>
            <p:cNvPr id="68" name="Text Box 156"/>
            <p:cNvSpPr txBox="1">
              <a:spLocks noChangeArrowheads="1"/>
            </p:cNvSpPr>
            <p:nvPr/>
          </p:nvSpPr>
          <p:spPr bwMode="auto">
            <a:xfrm>
              <a:off x="131763" y="61214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1200" b="1">
                  <a:latin typeface="Courier New" pitchFamily="49" charset="0"/>
                </a:rPr>
                <a:t>ADDR</a:t>
              </a:r>
            </a:p>
          </p:txBody>
        </p:sp>
        <p:sp>
          <p:nvSpPr>
            <p:cNvPr id="69" name="Text Box 157"/>
            <p:cNvSpPr txBox="1">
              <a:spLocks noChangeArrowheads="1"/>
            </p:cNvSpPr>
            <p:nvPr/>
          </p:nvSpPr>
          <p:spPr bwMode="auto">
            <a:xfrm>
              <a:off x="357188" y="4748213"/>
              <a:ext cx="2757487" cy="105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 dirty="0"/>
                <a:t>Handler address is put into PC; $</a:t>
              </a:r>
              <a:r>
                <a:rPr lang="en-US" sz="1200" b="1" dirty="0" err="1"/>
                <a:t>sp</a:t>
              </a:r>
              <a:r>
                <a:rPr lang="en-US" sz="1200" b="1" dirty="0"/>
                <a:t> now points to system stack; </a:t>
              </a:r>
            </a:p>
            <a:p>
              <a:r>
                <a:rPr lang="en-US" sz="1200" b="1" dirty="0"/>
                <a:t>Current mode is saved in system stack; New mode is set to kernel; Interrupt code at 1000 is set to handle the interrupt.</a:t>
              </a:r>
            </a:p>
          </p:txBody>
        </p:sp>
        <p:sp>
          <p:nvSpPr>
            <p:cNvPr id="70" name="Text Box 158"/>
            <p:cNvSpPr txBox="1">
              <a:spLocks noChangeArrowheads="1"/>
            </p:cNvSpPr>
            <p:nvPr/>
          </p:nvSpPr>
          <p:spPr bwMode="auto">
            <a:xfrm>
              <a:off x="5381625" y="55673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$sp</a:t>
              </a:r>
            </a:p>
          </p:txBody>
        </p:sp>
        <p:sp>
          <p:nvSpPr>
            <p:cNvPr id="71" name="Text Box 159"/>
            <p:cNvSpPr txBox="1">
              <a:spLocks noChangeArrowheads="1"/>
            </p:cNvSpPr>
            <p:nvPr/>
          </p:nvSpPr>
          <p:spPr bwMode="auto">
            <a:xfrm>
              <a:off x="6035675" y="5567363"/>
              <a:ext cx="654050" cy="2841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299</a:t>
              </a:r>
            </a:p>
          </p:txBody>
        </p:sp>
        <p:sp>
          <p:nvSpPr>
            <p:cNvPr id="72" name="Text Box 160"/>
            <p:cNvSpPr txBox="1">
              <a:spLocks noChangeArrowheads="1"/>
            </p:cNvSpPr>
            <p:nvPr/>
          </p:nvSpPr>
          <p:spPr bwMode="auto">
            <a:xfrm>
              <a:off x="5381625" y="52832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$k0</a:t>
              </a:r>
            </a:p>
          </p:txBody>
        </p:sp>
        <p:sp>
          <p:nvSpPr>
            <p:cNvPr id="73" name="Text Box 161"/>
            <p:cNvSpPr txBox="1">
              <a:spLocks noChangeArrowheads="1"/>
            </p:cNvSpPr>
            <p:nvPr/>
          </p:nvSpPr>
          <p:spPr bwMode="auto">
            <a:xfrm>
              <a:off x="6035675" y="528320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74" name="Text Box 162"/>
            <p:cNvSpPr txBox="1">
              <a:spLocks noChangeArrowheads="1"/>
            </p:cNvSpPr>
            <p:nvPr/>
          </p:nvSpPr>
          <p:spPr bwMode="auto">
            <a:xfrm>
              <a:off x="5381625" y="4997450"/>
              <a:ext cx="130810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/>
                <a:t>Register File</a:t>
              </a:r>
            </a:p>
          </p:txBody>
        </p:sp>
        <p:sp>
          <p:nvSpPr>
            <p:cNvPr id="75" name="Text Box 163"/>
            <p:cNvSpPr txBox="1">
              <a:spLocks noChangeArrowheads="1"/>
            </p:cNvSpPr>
            <p:nvPr/>
          </p:nvSpPr>
          <p:spPr bwMode="auto">
            <a:xfrm>
              <a:off x="3354388" y="5576888"/>
              <a:ext cx="11493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PC</a:t>
              </a:r>
            </a:p>
          </p:txBody>
        </p:sp>
        <p:sp>
          <p:nvSpPr>
            <p:cNvPr id="76" name="Text Box 164"/>
            <p:cNvSpPr txBox="1">
              <a:spLocks noChangeArrowheads="1"/>
            </p:cNvSpPr>
            <p:nvPr/>
          </p:nvSpPr>
          <p:spPr bwMode="auto">
            <a:xfrm>
              <a:off x="4503738" y="557688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77" name="Text Box 165"/>
            <p:cNvSpPr txBox="1">
              <a:spLocks noChangeArrowheads="1"/>
            </p:cNvSpPr>
            <p:nvPr/>
          </p:nvSpPr>
          <p:spPr bwMode="auto">
            <a:xfrm>
              <a:off x="3354388" y="5292725"/>
              <a:ext cx="11493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Enable</a:t>
              </a:r>
            </a:p>
          </p:txBody>
        </p:sp>
        <p:sp>
          <p:nvSpPr>
            <p:cNvPr id="78" name="Text Box 166"/>
            <p:cNvSpPr txBox="1">
              <a:spLocks noChangeArrowheads="1"/>
            </p:cNvSpPr>
            <p:nvPr/>
          </p:nvSpPr>
          <p:spPr bwMode="auto">
            <a:xfrm>
              <a:off x="4503738" y="5292725"/>
              <a:ext cx="654050" cy="28416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0</a:t>
              </a:r>
            </a:p>
          </p:txBody>
        </p:sp>
        <p:cxnSp>
          <p:nvCxnSpPr>
            <p:cNvPr id="79" name="AutoShape 167"/>
            <p:cNvCxnSpPr>
              <a:cxnSpLocks noChangeShapeType="1"/>
              <a:stCxn id="76" idx="2"/>
              <a:endCxn id="60" idx="0"/>
            </p:cNvCxnSpPr>
            <p:nvPr/>
          </p:nvCxnSpPr>
          <p:spPr bwMode="auto">
            <a:xfrm rot="5400000">
              <a:off x="4373563" y="5664200"/>
              <a:ext cx="260350" cy="654050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Text Box 169"/>
            <p:cNvSpPr txBox="1">
              <a:spLocks noChangeArrowheads="1"/>
            </p:cNvSpPr>
            <p:nvPr/>
          </p:nvSpPr>
          <p:spPr bwMode="auto">
            <a:xfrm>
              <a:off x="3354388" y="5008563"/>
              <a:ext cx="11493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ACK</a:t>
              </a:r>
            </a:p>
          </p:txBody>
        </p:sp>
        <p:sp>
          <p:nvSpPr>
            <p:cNvPr id="81" name="Text Box 170"/>
            <p:cNvSpPr txBox="1">
              <a:spLocks noChangeArrowheads="1"/>
            </p:cNvSpPr>
            <p:nvPr/>
          </p:nvSpPr>
          <p:spPr bwMode="auto">
            <a:xfrm>
              <a:off x="4503738" y="5008563"/>
              <a:ext cx="654050" cy="28416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82" name="Text Box 171"/>
            <p:cNvSpPr txBox="1">
              <a:spLocks noChangeArrowheads="1"/>
            </p:cNvSpPr>
            <p:nvPr/>
          </p:nvSpPr>
          <p:spPr bwMode="auto">
            <a:xfrm>
              <a:off x="3354388" y="4724400"/>
              <a:ext cx="11493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REQ</a:t>
              </a:r>
            </a:p>
          </p:txBody>
        </p:sp>
        <p:sp>
          <p:nvSpPr>
            <p:cNvPr id="83" name="Text Box 172"/>
            <p:cNvSpPr txBox="1">
              <a:spLocks noChangeArrowheads="1"/>
            </p:cNvSpPr>
            <p:nvPr/>
          </p:nvSpPr>
          <p:spPr bwMode="auto">
            <a:xfrm>
              <a:off x="4503738" y="4724400"/>
              <a:ext cx="654050" cy="28416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84" name="Text Box 173"/>
            <p:cNvSpPr txBox="1">
              <a:spLocks noChangeArrowheads="1"/>
            </p:cNvSpPr>
            <p:nvPr/>
          </p:nvSpPr>
          <p:spPr bwMode="auto">
            <a:xfrm>
              <a:off x="158750" y="4748213"/>
              <a:ext cx="396875" cy="105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 dirty="0"/>
                <a:t>C.</a:t>
              </a:r>
            </a:p>
          </p:txBody>
        </p:sp>
        <p:sp>
          <p:nvSpPr>
            <p:cNvPr id="85" name="Text Box 174"/>
            <p:cNvSpPr txBox="1">
              <a:spLocks noChangeArrowheads="1"/>
            </p:cNvSpPr>
            <p:nvPr/>
          </p:nvSpPr>
          <p:spPr bwMode="auto">
            <a:xfrm>
              <a:off x="1023938" y="6723063"/>
              <a:ext cx="8318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Vector Table</a:t>
              </a:r>
            </a:p>
          </p:txBody>
        </p:sp>
        <p:sp>
          <p:nvSpPr>
            <p:cNvPr id="86" name="Text Box 175"/>
            <p:cNvSpPr txBox="1">
              <a:spLocks noChangeArrowheads="1"/>
            </p:cNvSpPr>
            <p:nvPr/>
          </p:nvSpPr>
          <p:spPr bwMode="auto">
            <a:xfrm>
              <a:off x="2530475" y="6723063"/>
              <a:ext cx="8826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System Stack</a:t>
              </a:r>
            </a:p>
          </p:txBody>
        </p:sp>
        <p:sp>
          <p:nvSpPr>
            <p:cNvPr id="87" name="Text Box 176"/>
            <p:cNvSpPr txBox="1">
              <a:spLocks noChangeArrowheads="1"/>
            </p:cNvSpPr>
            <p:nvPr/>
          </p:nvSpPr>
          <p:spPr bwMode="auto">
            <a:xfrm>
              <a:off x="4059238" y="6723063"/>
              <a:ext cx="889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Handler Code</a:t>
              </a:r>
            </a:p>
          </p:txBody>
        </p:sp>
        <p:sp>
          <p:nvSpPr>
            <p:cNvPr id="88" name="Text Box 177"/>
            <p:cNvSpPr txBox="1">
              <a:spLocks noChangeArrowheads="1"/>
            </p:cNvSpPr>
            <p:nvPr/>
          </p:nvSpPr>
          <p:spPr bwMode="auto">
            <a:xfrm>
              <a:off x="5511800" y="6723063"/>
              <a:ext cx="1047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Original Program</a:t>
              </a:r>
            </a:p>
          </p:txBody>
        </p:sp>
        <p:sp>
          <p:nvSpPr>
            <p:cNvPr id="89" name="Rectangle 224"/>
            <p:cNvSpPr>
              <a:spLocks noChangeArrowheads="1"/>
            </p:cNvSpPr>
            <p:nvPr/>
          </p:nvSpPr>
          <p:spPr bwMode="auto">
            <a:xfrm>
              <a:off x="58738" y="6064250"/>
              <a:ext cx="6697662" cy="6826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29"/>
            <p:cNvSpPr txBox="1">
              <a:spLocks noChangeArrowheads="1"/>
            </p:cNvSpPr>
            <p:nvPr/>
          </p:nvSpPr>
          <p:spPr bwMode="auto">
            <a:xfrm>
              <a:off x="5389563" y="4713288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MODE</a:t>
              </a:r>
            </a:p>
          </p:txBody>
        </p:sp>
        <p:sp>
          <p:nvSpPr>
            <p:cNvPr id="91" name="Text Box 230"/>
            <p:cNvSpPr txBox="1">
              <a:spLocks noChangeArrowheads="1"/>
            </p:cNvSpPr>
            <p:nvPr/>
          </p:nvSpPr>
          <p:spPr bwMode="auto">
            <a:xfrm>
              <a:off x="6043613" y="4713288"/>
              <a:ext cx="646112" cy="2841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KERNEL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1E700CB-3F39-DC4D-A55A-D0342474C28D}"/>
              </a:ext>
            </a:extLst>
          </p:cNvPr>
          <p:cNvSpPr txBox="1"/>
          <p:nvPr/>
        </p:nvSpPr>
        <p:spPr>
          <a:xfrm>
            <a:off x="7631113" y="3188286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0F3A8B-8D5F-074C-9035-364030B1DE6B}"/>
              </a:ext>
            </a:extLst>
          </p:cNvPr>
          <p:cNvSpPr txBox="1"/>
          <p:nvPr/>
        </p:nvSpPr>
        <p:spPr>
          <a:xfrm>
            <a:off x="3907625" y="4001671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C5912F-7687-F24F-9C3D-2F4A74679573}"/>
              </a:ext>
            </a:extLst>
          </p:cNvPr>
          <p:cNvSpPr txBox="1"/>
          <p:nvPr/>
        </p:nvSpPr>
        <p:spPr>
          <a:xfrm>
            <a:off x="9201937" y="2335089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7BE2B3-AAE8-9148-9F7C-CD46B4912B6D}"/>
              </a:ext>
            </a:extLst>
          </p:cNvPr>
          <p:cNvSpPr txBox="1"/>
          <p:nvPr/>
        </p:nvSpPr>
        <p:spPr>
          <a:xfrm>
            <a:off x="5432412" y="4008021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0FE0B3-C509-1249-BA65-87593A9B177A}"/>
              </a:ext>
            </a:extLst>
          </p:cNvPr>
          <p:cNvSpPr txBox="1"/>
          <p:nvPr/>
        </p:nvSpPr>
        <p:spPr>
          <a:xfrm>
            <a:off x="9187684" y="3179231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3355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Putting it all together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2747170" y="2309814"/>
            <a:ext cx="6697663" cy="2238375"/>
            <a:chOff x="66675" y="6940550"/>
            <a:chExt cx="6697663" cy="2238375"/>
          </a:xfrm>
        </p:grpSpPr>
        <p:sp>
          <p:nvSpPr>
            <p:cNvPr id="47" name="Text Box 180"/>
            <p:cNvSpPr txBox="1">
              <a:spLocks noChangeArrowheads="1"/>
            </p:cNvSpPr>
            <p:nvPr/>
          </p:nvSpPr>
          <p:spPr bwMode="auto">
            <a:xfrm>
              <a:off x="793750" y="86328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48" name="Text Box 181"/>
            <p:cNvSpPr txBox="1">
              <a:spLocks noChangeArrowheads="1"/>
            </p:cNvSpPr>
            <p:nvPr/>
          </p:nvSpPr>
          <p:spPr bwMode="auto">
            <a:xfrm>
              <a:off x="1447800" y="86328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49" name="Text Box 182"/>
            <p:cNvSpPr txBox="1">
              <a:spLocks noChangeArrowheads="1"/>
            </p:cNvSpPr>
            <p:nvPr/>
          </p:nvSpPr>
          <p:spPr bwMode="auto">
            <a:xfrm>
              <a:off x="793750" y="83486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40</a:t>
              </a:r>
            </a:p>
          </p:txBody>
        </p:sp>
        <p:sp>
          <p:nvSpPr>
            <p:cNvPr id="50" name="Text Box 183"/>
            <p:cNvSpPr txBox="1">
              <a:spLocks noChangeArrowheads="1"/>
            </p:cNvSpPr>
            <p:nvPr/>
          </p:nvSpPr>
          <p:spPr bwMode="auto">
            <a:xfrm>
              <a:off x="1447800" y="83486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41</a:t>
              </a:r>
            </a:p>
          </p:txBody>
        </p:sp>
        <p:sp>
          <p:nvSpPr>
            <p:cNvPr id="51" name="Text Box 184"/>
            <p:cNvSpPr txBox="1">
              <a:spLocks noChangeArrowheads="1"/>
            </p:cNvSpPr>
            <p:nvPr/>
          </p:nvSpPr>
          <p:spPr bwMode="auto">
            <a:xfrm>
              <a:off x="2100946" y="8415338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52" name="Text Box 185"/>
            <p:cNvSpPr txBox="1">
              <a:spLocks noChangeArrowheads="1"/>
            </p:cNvSpPr>
            <p:nvPr/>
          </p:nvSpPr>
          <p:spPr bwMode="auto">
            <a:xfrm>
              <a:off x="2325688" y="86328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979738" y="86328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...</a:t>
              </a:r>
            </a:p>
          </p:txBody>
        </p:sp>
        <p:sp>
          <p:nvSpPr>
            <p:cNvPr id="54" name="Text Box 187"/>
            <p:cNvSpPr txBox="1">
              <a:spLocks noChangeArrowheads="1"/>
            </p:cNvSpPr>
            <p:nvPr/>
          </p:nvSpPr>
          <p:spPr bwMode="auto">
            <a:xfrm>
              <a:off x="2325688" y="83486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299</a:t>
              </a:r>
            </a:p>
          </p:txBody>
        </p:sp>
        <p:sp>
          <p:nvSpPr>
            <p:cNvPr id="55" name="Text Box 188"/>
            <p:cNvSpPr txBox="1">
              <a:spLocks noChangeArrowheads="1"/>
            </p:cNvSpPr>
            <p:nvPr/>
          </p:nvSpPr>
          <p:spPr bwMode="auto">
            <a:xfrm>
              <a:off x="2979738" y="83486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300</a:t>
              </a:r>
            </a:p>
          </p:txBody>
        </p:sp>
        <p:sp>
          <p:nvSpPr>
            <p:cNvPr id="56" name="Text Box 189"/>
            <p:cNvSpPr txBox="1">
              <a:spLocks noChangeArrowheads="1"/>
            </p:cNvSpPr>
            <p:nvPr/>
          </p:nvSpPr>
          <p:spPr bwMode="auto">
            <a:xfrm>
              <a:off x="3632883" y="8415338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57" name="Text Box 190"/>
            <p:cNvSpPr txBox="1">
              <a:spLocks noChangeArrowheads="1"/>
            </p:cNvSpPr>
            <p:nvPr/>
          </p:nvSpPr>
          <p:spPr bwMode="auto">
            <a:xfrm>
              <a:off x="3857625" y="86328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58" name="Text Box 191"/>
            <p:cNvSpPr txBox="1">
              <a:spLocks noChangeArrowheads="1"/>
            </p:cNvSpPr>
            <p:nvPr/>
          </p:nvSpPr>
          <p:spPr bwMode="auto">
            <a:xfrm>
              <a:off x="4511675" y="86328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59" name="Text Box 192"/>
            <p:cNvSpPr txBox="1">
              <a:spLocks noChangeArrowheads="1"/>
            </p:cNvSpPr>
            <p:nvPr/>
          </p:nvSpPr>
          <p:spPr bwMode="auto">
            <a:xfrm>
              <a:off x="3857625" y="83486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60" name="Text Box 193"/>
            <p:cNvSpPr txBox="1">
              <a:spLocks noChangeArrowheads="1"/>
            </p:cNvSpPr>
            <p:nvPr/>
          </p:nvSpPr>
          <p:spPr bwMode="auto">
            <a:xfrm>
              <a:off x="4511675" y="83486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1001</a:t>
              </a:r>
            </a:p>
          </p:txBody>
        </p:sp>
        <p:sp>
          <p:nvSpPr>
            <p:cNvPr id="61" name="Text Box 194"/>
            <p:cNvSpPr txBox="1">
              <a:spLocks noChangeArrowheads="1"/>
            </p:cNvSpPr>
            <p:nvPr/>
          </p:nvSpPr>
          <p:spPr bwMode="auto">
            <a:xfrm>
              <a:off x="5164821" y="8415338"/>
              <a:ext cx="224742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  <a:p>
              <a:pPr algn="r"/>
              <a:r>
                <a:rPr lang="en-US" sz="900" b="1"/>
                <a:t>•</a:t>
              </a:r>
            </a:p>
          </p:txBody>
        </p:sp>
        <p:sp>
          <p:nvSpPr>
            <p:cNvPr id="62" name="Text Box 195"/>
            <p:cNvSpPr txBox="1">
              <a:spLocks noChangeArrowheads="1"/>
            </p:cNvSpPr>
            <p:nvPr/>
          </p:nvSpPr>
          <p:spPr bwMode="auto">
            <a:xfrm>
              <a:off x="5389563" y="86328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63" name="Text Box 196"/>
            <p:cNvSpPr txBox="1">
              <a:spLocks noChangeArrowheads="1"/>
            </p:cNvSpPr>
            <p:nvPr/>
          </p:nvSpPr>
          <p:spPr bwMode="auto">
            <a:xfrm>
              <a:off x="6043613" y="86328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inst</a:t>
              </a:r>
            </a:p>
          </p:txBody>
        </p:sp>
        <p:sp>
          <p:nvSpPr>
            <p:cNvPr id="64" name="Text Box 197"/>
            <p:cNvSpPr txBox="1">
              <a:spLocks noChangeArrowheads="1"/>
            </p:cNvSpPr>
            <p:nvPr/>
          </p:nvSpPr>
          <p:spPr bwMode="auto">
            <a:xfrm>
              <a:off x="5389563" y="83486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19999</a:t>
              </a:r>
            </a:p>
          </p:txBody>
        </p:sp>
        <p:sp>
          <p:nvSpPr>
            <p:cNvPr id="65" name="Text Box 198"/>
            <p:cNvSpPr txBox="1">
              <a:spLocks noChangeArrowheads="1"/>
            </p:cNvSpPr>
            <p:nvPr/>
          </p:nvSpPr>
          <p:spPr bwMode="auto">
            <a:xfrm>
              <a:off x="6043613" y="83486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66" name="Text Box 199"/>
            <p:cNvSpPr txBox="1">
              <a:spLocks noChangeArrowheads="1"/>
            </p:cNvSpPr>
            <p:nvPr/>
          </p:nvSpPr>
          <p:spPr bwMode="auto">
            <a:xfrm>
              <a:off x="139700" y="86328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1200" b="1">
                  <a:latin typeface="Courier New" pitchFamily="49" charset="0"/>
                </a:rPr>
                <a:t>CONT</a:t>
              </a:r>
            </a:p>
          </p:txBody>
        </p:sp>
        <p:sp>
          <p:nvSpPr>
            <p:cNvPr id="67" name="Text Box 200"/>
            <p:cNvSpPr txBox="1">
              <a:spLocks noChangeArrowheads="1"/>
            </p:cNvSpPr>
            <p:nvPr/>
          </p:nvSpPr>
          <p:spPr bwMode="auto">
            <a:xfrm>
              <a:off x="139700" y="83486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1200" b="1">
                  <a:latin typeface="Courier New" pitchFamily="49" charset="0"/>
                </a:rPr>
                <a:t>ADDR</a:t>
              </a:r>
            </a:p>
          </p:txBody>
        </p:sp>
        <p:sp>
          <p:nvSpPr>
            <p:cNvPr id="68" name="Text Box 201"/>
            <p:cNvSpPr txBox="1">
              <a:spLocks noChangeArrowheads="1"/>
            </p:cNvSpPr>
            <p:nvPr/>
          </p:nvSpPr>
          <p:spPr bwMode="auto">
            <a:xfrm>
              <a:off x="365125" y="6975475"/>
              <a:ext cx="2757488" cy="1055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 dirty="0"/>
                <a:t>RETI instruction restores mode from system stack;  since returning to user program in this example, sets Mode to User; $</a:t>
              </a:r>
              <a:r>
                <a:rPr lang="en-US" sz="1200" b="1" dirty="0" err="1"/>
                <a:t>sp</a:t>
              </a:r>
              <a:r>
                <a:rPr lang="en-US" sz="1200" b="1" dirty="0"/>
                <a:t> now points to user stack; also, copies $k0 into PC, re-enables interrupts</a:t>
              </a:r>
            </a:p>
          </p:txBody>
        </p:sp>
        <p:sp>
          <p:nvSpPr>
            <p:cNvPr id="69" name="Text Box 202"/>
            <p:cNvSpPr txBox="1">
              <a:spLocks noChangeArrowheads="1"/>
            </p:cNvSpPr>
            <p:nvPr/>
          </p:nvSpPr>
          <p:spPr bwMode="auto">
            <a:xfrm>
              <a:off x="5389563" y="77946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$sp</a:t>
              </a:r>
            </a:p>
          </p:txBody>
        </p:sp>
        <p:sp>
          <p:nvSpPr>
            <p:cNvPr id="70" name="Text Box 203"/>
            <p:cNvSpPr txBox="1">
              <a:spLocks noChangeArrowheads="1"/>
            </p:cNvSpPr>
            <p:nvPr/>
          </p:nvSpPr>
          <p:spPr bwMode="auto">
            <a:xfrm>
              <a:off x="6043613" y="7794625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800" b="1">
                  <a:latin typeface="Courier New" pitchFamily="49" charset="0"/>
                </a:rPr>
                <a:t>user</a:t>
              </a:r>
            </a:p>
            <a:p>
              <a:pPr algn="ctr"/>
              <a:r>
                <a:rPr lang="en-US" sz="800" b="1">
                  <a:latin typeface="Courier New" pitchFamily="49" charset="0"/>
                </a:rPr>
                <a:t>stack</a:t>
              </a:r>
            </a:p>
          </p:txBody>
        </p:sp>
        <p:sp>
          <p:nvSpPr>
            <p:cNvPr id="71" name="Text Box 204"/>
            <p:cNvSpPr txBox="1">
              <a:spLocks noChangeArrowheads="1"/>
            </p:cNvSpPr>
            <p:nvPr/>
          </p:nvSpPr>
          <p:spPr bwMode="auto">
            <a:xfrm>
              <a:off x="5389563" y="75104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$k0</a:t>
              </a:r>
            </a:p>
          </p:txBody>
        </p:sp>
        <p:sp>
          <p:nvSpPr>
            <p:cNvPr id="72" name="Text Box 205"/>
            <p:cNvSpPr txBox="1">
              <a:spLocks noChangeArrowheads="1"/>
            </p:cNvSpPr>
            <p:nvPr/>
          </p:nvSpPr>
          <p:spPr bwMode="auto">
            <a:xfrm>
              <a:off x="6043613" y="7510463"/>
              <a:ext cx="6540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73" name="Text Box 206"/>
            <p:cNvSpPr txBox="1">
              <a:spLocks noChangeArrowheads="1"/>
            </p:cNvSpPr>
            <p:nvPr/>
          </p:nvSpPr>
          <p:spPr bwMode="auto">
            <a:xfrm>
              <a:off x="5389563" y="7224713"/>
              <a:ext cx="130810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/>
                <a:t>Register File</a:t>
              </a:r>
            </a:p>
          </p:txBody>
        </p:sp>
        <p:sp>
          <p:nvSpPr>
            <p:cNvPr id="74" name="Text Box 207"/>
            <p:cNvSpPr txBox="1">
              <a:spLocks noChangeArrowheads="1"/>
            </p:cNvSpPr>
            <p:nvPr/>
          </p:nvSpPr>
          <p:spPr bwMode="auto">
            <a:xfrm>
              <a:off x="3362325" y="7804150"/>
              <a:ext cx="11493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PC</a:t>
              </a:r>
            </a:p>
          </p:txBody>
        </p:sp>
        <p:sp>
          <p:nvSpPr>
            <p:cNvPr id="75" name="Text Box 208"/>
            <p:cNvSpPr txBox="1">
              <a:spLocks noChangeArrowheads="1"/>
            </p:cNvSpPr>
            <p:nvPr/>
          </p:nvSpPr>
          <p:spPr bwMode="auto">
            <a:xfrm>
              <a:off x="4511675" y="78041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1200" b="1">
                  <a:latin typeface="Courier New" pitchFamily="49" charset="0"/>
                </a:rPr>
                <a:t>20000</a:t>
              </a:r>
            </a:p>
          </p:txBody>
        </p:sp>
        <p:sp>
          <p:nvSpPr>
            <p:cNvPr id="76" name="Text Box 209"/>
            <p:cNvSpPr txBox="1">
              <a:spLocks noChangeArrowheads="1"/>
            </p:cNvSpPr>
            <p:nvPr/>
          </p:nvSpPr>
          <p:spPr bwMode="auto">
            <a:xfrm>
              <a:off x="3362325" y="7519988"/>
              <a:ext cx="11493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Enable</a:t>
              </a:r>
            </a:p>
          </p:txBody>
        </p:sp>
        <p:sp>
          <p:nvSpPr>
            <p:cNvPr id="77" name="Text Box 210"/>
            <p:cNvSpPr txBox="1">
              <a:spLocks noChangeArrowheads="1"/>
            </p:cNvSpPr>
            <p:nvPr/>
          </p:nvSpPr>
          <p:spPr bwMode="auto">
            <a:xfrm>
              <a:off x="4511675" y="7519988"/>
              <a:ext cx="654050" cy="28416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1</a:t>
              </a:r>
            </a:p>
          </p:txBody>
        </p:sp>
        <p:cxnSp>
          <p:nvCxnSpPr>
            <p:cNvPr id="78" name="AutoShape 211"/>
            <p:cNvCxnSpPr>
              <a:cxnSpLocks noChangeShapeType="1"/>
              <a:stCxn id="75" idx="2"/>
              <a:endCxn id="65" idx="0"/>
            </p:cNvCxnSpPr>
            <p:nvPr/>
          </p:nvCxnSpPr>
          <p:spPr bwMode="auto">
            <a:xfrm rot="16200000" flipH="1">
              <a:off x="5474494" y="7452519"/>
              <a:ext cx="260350" cy="1531938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" name="Rectangle 212"/>
            <p:cNvSpPr>
              <a:spLocks noChangeArrowheads="1"/>
            </p:cNvSpPr>
            <p:nvPr/>
          </p:nvSpPr>
          <p:spPr bwMode="auto">
            <a:xfrm>
              <a:off x="66675" y="8291513"/>
              <a:ext cx="6697663" cy="6826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213"/>
            <p:cNvSpPr txBox="1">
              <a:spLocks noChangeArrowheads="1"/>
            </p:cNvSpPr>
            <p:nvPr/>
          </p:nvSpPr>
          <p:spPr bwMode="auto">
            <a:xfrm>
              <a:off x="3362325" y="7235825"/>
              <a:ext cx="11493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ACK</a:t>
              </a:r>
            </a:p>
          </p:txBody>
        </p:sp>
        <p:sp>
          <p:nvSpPr>
            <p:cNvPr id="81" name="Text Box 214"/>
            <p:cNvSpPr txBox="1">
              <a:spLocks noChangeArrowheads="1"/>
            </p:cNvSpPr>
            <p:nvPr/>
          </p:nvSpPr>
          <p:spPr bwMode="auto">
            <a:xfrm>
              <a:off x="4511675" y="7235825"/>
              <a:ext cx="654050" cy="28416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82" name="Text Box 215"/>
            <p:cNvSpPr txBox="1">
              <a:spLocks noChangeArrowheads="1"/>
            </p:cNvSpPr>
            <p:nvPr/>
          </p:nvSpPr>
          <p:spPr bwMode="auto">
            <a:xfrm>
              <a:off x="3362325" y="6951663"/>
              <a:ext cx="1149350" cy="2841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INT REQ</a:t>
              </a:r>
            </a:p>
          </p:txBody>
        </p:sp>
        <p:sp>
          <p:nvSpPr>
            <p:cNvPr id="83" name="Text Box 216"/>
            <p:cNvSpPr txBox="1">
              <a:spLocks noChangeArrowheads="1"/>
            </p:cNvSpPr>
            <p:nvPr/>
          </p:nvSpPr>
          <p:spPr bwMode="auto">
            <a:xfrm>
              <a:off x="4511675" y="6951663"/>
              <a:ext cx="654050" cy="28416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84" name="Text Box 217"/>
            <p:cNvSpPr txBox="1">
              <a:spLocks noChangeArrowheads="1"/>
            </p:cNvSpPr>
            <p:nvPr/>
          </p:nvSpPr>
          <p:spPr bwMode="auto">
            <a:xfrm>
              <a:off x="166688" y="6975475"/>
              <a:ext cx="396875" cy="1055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200" b="1"/>
                <a:t>D.</a:t>
              </a:r>
            </a:p>
          </p:txBody>
        </p:sp>
        <p:sp>
          <p:nvSpPr>
            <p:cNvPr id="85" name="Text Box 218"/>
            <p:cNvSpPr txBox="1">
              <a:spLocks noChangeArrowheads="1"/>
            </p:cNvSpPr>
            <p:nvPr/>
          </p:nvSpPr>
          <p:spPr bwMode="auto">
            <a:xfrm>
              <a:off x="1031875" y="8950325"/>
              <a:ext cx="8318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Vector Table</a:t>
              </a:r>
            </a:p>
          </p:txBody>
        </p:sp>
        <p:sp>
          <p:nvSpPr>
            <p:cNvPr id="86" name="Text Box 219"/>
            <p:cNvSpPr txBox="1">
              <a:spLocks noChangeArrowheads="1"/>
            </p:cNvSpPr>
            <p:nvPr/>
          </p:nvSpPr>
          <p:spPr bwMode="auto">
            <a:xfrm>
              <a:off x="2538413" y="8950325"/>
              <a:ext cx="8826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System Stack</a:t>
              </a:r>
            </a:p>
          </p:txBody>
        </p:sp>
        <p:sp>
          <p:nvSpPr>
            <p:cNvPr id="87" name="Text Box 220"/>
            <p:cNvSpPr txBox="1">
              <a:spLocks noChangeArrowheads="1"/>
            </p:cNvSpPr>
            <p:nvPr/>
          </p:nvSpPr>
          <p:spPr bwMode="auto">
            <a:xfrm>
              <a:off x="4067175" y="8950325"/>
              <a:ext cx="889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Handler Code</a:t>
              </a:r>
            </a:p>
          </p:txBody>
        </p:sp>
        <p:sp>
          <p:nvSpPr>
            <p:cNvPr id="88" name="Text Box 221"/>
            <p:cNvSpPr txBox="1">
              <a:spLocks noChangeArrowheads="1"/>
            </p:cNvSpPr>
            <p:nvPr/>
          </p:nvSpPr>
          <p:spPr bwMode="auto">
            <a:xfrm>
              <a:off x="5519738" y="8950325"/>
              <a:ext cx="104775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/>
                <a:t>Original Program</a:t>
              </a:r>
            </a:p>
          </p:txBody>
        </p:sp>
        <p:sp>
          <p:nvSpPr>
            <p:cNvPr id="89" name="Text Box 231"/>
            <p:cNvSpPr txBox="1">
              <a:spLocks noChangeArrowheads="1"/>
            </p:cNvSpPr>
            <p:nvPr/>
          </p:nvSpPr>
          <p:spPr bwMode="auto">
            <a:xfrm>
              <a:off x="5381625" y="6940550"/>
              <a:ext cx="654050" cy="284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MODE</a:t>
              </a:r>
            </a:p>
          </p:txBody>
        </p:sp>
        <p:sp>
          <p:nvSpPr>
            <p:cNvPr id="90" name="Text Box 232"/>
            <p:cNvSpPr txBox="1">
              <a:spLocks noChangeArrowheads="1"/>
            </p:cNvSpPr>
            <p:nvPr/>
          </p:nvSpPr>
          <p:spPr bwMode="auto">
            <a:xfrm>
              <a:off x="6035675" y="6940550"/>
              <a:ext cx="661988" cy="284163"/>
            </a:xfrm>
            <a:prstGeom prst="rect">
              <a:avLst/>
            </a:prstGeom>
            <a:solidFill>
              <a:srgbClr val="D4D4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1200" b="1">
                  <a:latin typeface="Courier New" pitchFamily="49" charset="0"/>
                </a:rPr>
                <a:t>USER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CC41F5E-8DED-3340-A872-F24B6BFD09C4}"/>
              </a:ext>
            </a:extLst>
          </p:cNvPr>
          <p:cNvSpPr txBox="1"/>
          <p:nvPr/>
        </p:nvSpPr>
        <p:spPr>
          <a:xfrm>
            <a:off x="9147956" y="3180141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F22461C-0ABC-2246-BC24-0EA76A17A785}"/>
              </a:ext>
            </a:extLst>
          </p:cNvPr>
          <p:cNvSpPr txBox="1"/>
          <p:nvPr/>
        </p:nvSpPr>
        <p:spPr>
          <a:xfrm>
            <a:off x="9151145" y="2295088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E34596-28D9-7D4D-8000-4DB7EE631635}"/>
              </a:ext>
            </a:extLst>
          </p:cNvPr>
          <p:cNvSpPr txBox="1"/>
          <p:nvPr/>
        </p:nvSpPr>
        <p:spPr>
          <a:xfrm>
            <a:off x="7640708" y="3135347"/>
            <a:ext cx="37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A328A7-5B0A-934D-B5C3-E2F13EF89367}"/>
              </a:ext>
            </a:extLst>
          </p:cNvPr>
          <p:cNvSpPr txBox="1"/>
          <p:nvPr/>
        </p:nvSpPr>
        <p:spPr>
          <a:xfrm>
            <a:off x="7610051" y="2872925"/>
            <a:ext cx="296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1913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1524000" y="0"/>
            <a:ext cx="9144000" cy="1798638"/>
            <a:chOff x="527" y="0"/>
            <a:chExt cx="9143473" cy="1798925"/>
          </a:xfrm>
        </p:grpSpPr>
        <p:sp>
          <p:nvSpPr>
            <p:cNvPr id="24719" name="Text Box 25"/>
            <p:cNvSpPr txBox="1">
              <a:spLocks noChangeArrowheads="1"/>
            </p:cNvSpPr>
            <p:nvPr/>
          </p:nvSpPr>
          <p:spPr bwMode="auto">
            <a:xfrm>
              <a:off x="2876539" y="1166838"/>
              <a:ext cx="224728" cy="50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</p:txBody>
        </p:sp>
        <p:sp>
          <p:nvSpPr>
            <p:cNvPr id="24720" name="Text Box 32"/>
            <p:cNvSpPr txBox="1">
              <a:spLocks noChangeArrowheads="1"/>
            </p:cNvSpPr>
            <p:nvPr/>
          </p:nvSpPr>
          <p:spPr bwMode="auto">
            <a:xfrm>
              <a:off x="4919004" y="1166838"/>
              <a:ext cx="224728" cy="50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</p:txBody>
        </p:sp>
        <p:sp>
          <p:nvSpPr>
            <p:cNvPr id="24721" name="Text Box 38"/>
            <p:cNvSpPr txBox="1">
              <a:spLocks noChangeArrowheads="1"/>
            </p:cNvSpPr>
            <p:nvPr/>
          </p:nvSpPr>
          <p:spPr bwMode="auto">
            <a:xfrm>
              <a:off x="6961470" y="1166838"/>
              <a:ext cx="224728" cy="50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</p:txBody>
        </p:sp>
        <p:sp>
          <p:nvSpPr>
            <p:cNvPr id="24722" name="Rectangle 233"/>
            <p:cNvSpPr>
              <a:spLocks noChangeArrowheads="1"/>
            </p:cNvSpPr>
            <p:nvPr/>
          </p:nvSpPr>
          <p:spPr bwMode="auto">
            <a:xfrm>
              <a:off x="527" y="0"/>
              <a:ext cx="9143473" cy="173954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3" name="Text Box 84"/>
            <p:cNvSpPr txBox="1">
              <a:spLocks noChangeArrowheads="1"/>
            </p:cNvSpPr>
            <p:nvPr/>
          </p:nvSpPr>
          <p:spPr bwMode="auto">
            <a:xfrm>
              <a:off x="1376281" y="1568088"/>
              <a:ext cx="838642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Vector Table</a:t>
              </a:r>
            </a:p>
          </p:txBody>
        </p:sp>
        <p:sp>
          <p:nvSpPr>
            <p:cNvPr id="24724" name="Text Box 86"/>
            <p:cNvSpPr txBox="1">
              <a:spLocks noChangeArrowheads="1"/>
            </p:cNvSpPr>
            <p:nvPr/>
          </p:nvSpPr>
          <p:spPr bwMode="auto">
            <a:xfrm>
              <a:off x="5423115" y="1568088"/>
              <a:ext cx="896347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Handler Code</a:t>
              </a:r>
            </a:p>
          </p:txBody>
        </p:sp>
        <p:sp>
          <p:nvSpPr>
            <p:cNvPr id="24725" name="Text Box 87"/>
            <p:cNvSpPr txBox="1">
              <a:spLocks noChangeArrowheads="1"/>
            </p:cNvSpPr>
            <p:nvPr/>
          </p:nvSpPr>
          <p:spPr bwMode="auto">
            <a:xfrm>
              <a:off x="7359754" y="1568088"/>
              <a:ext cx="1056639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Original Program</a:t>
              </a:r>
            </a:p>
          </p:txBody>
        </p:sp>
        <p:grpSp>
          <p:nvGrpSpPr>
            <p:cNvPr id="24726" name="Group 186"/>
            <p:cNvGrpSpPr>
              <a:grpSpLocks/>
            </p:cNvGrpSpPr>
            <p:nvPr/>
          </p:nvGrpSpPr>
          <p:grpSpPr bwMode="auto">
            <a:xfrm>
              <a:off x="89422" y="60724"/>
              <a:ext cx="8929702" cy="1738201"/>
              <a:chOff x="89422" y="60724"/>
              <a:chExt cx="8929702" cy="1738201"/>
            </a:xfrm>
          </p:grpSpPr>
          <p:sp>
            <p:nvSpPr>
              <p:cNvPr id="24727" name="Text Box 85"/>
              <p:cNvSpPr txBox="1">
                <a:spLocks noChangeArrowheads="1"/>
              </p:cNvSpPr>
              <p:nvPr/>
            </p:nvSpPr>
            <p:spPr bwMode="auto">
              <a:xfrm>
                <a:off x="3384883" y="1568088"/>
                <a:ext cx="889935" cy="23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900"/>
                  <a:t>System Stack</a:t>
                </a:r>
              </a:p>
            </p:txBody>
          </p:sp>
          <p:grpSp>
            <p:nvGrpSpPr>
              <p:cNvPr id="24728" name="Group 182"/>
              <p:cNvGrpSpPr>
                <a:grpSpLocks/>
              </p:cNvGrpSpPr>
              <p:nvPr/>
            </p:nvGrpSpPr>
            <p:grpSpPr bwMode="auto">
              <a:xfrm>
                <a:off x="89422" y="60724"/>
                <a:ext cx="8929702" cy="1525223"/>
                <a:chOff x="89422" y="60724"/>
                <a:chExt cx="8929702" cy="1525223"/>
              </a:xfrm>
            </p:grpSpPr>
            <p:sp>
              <p:nvSpPr>
                <p:cNvPr id="2472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58800" y="132995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1000</a:t>
                  </a:r>
                </a:p>
              </p:txBody>
            </p:sp>
            <p:sp>
              <p:nvSpPr>
                <p:cNvPr id="2473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930816" y="132995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...</a:t>
                  </a:r>
                </a:p>
              </p:txBody>
            </p:sp>
            <p:sp>
              <p:nvSpPr>
                <p:cNvPr id="247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058800" y="1116830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40</a:t>
                  </a:r>
                </a:p>
              </p:txBody>
            </p:sp>
            <p:sp>
              <p:nvSpPr>
                <p:cNvPr id="2473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30816" y="1116830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41</a:t>
                  </a:r>
                </a:p>
              </p:txBody>
            </p:sp>
            <p:sp>
              <p:nvSpPr>
                <p:cNvPr id="2473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101266" y="132995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...</a:t>
                  </a:r>
                </a:p>
              </p:txBody>
            </p:sp>
            <p:sp>
              <p:nvSpPr>
                <p:cNvPr id="2473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973282" y="132995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...</a:t>
                  </a:r>
                </a:p>
              </p:txBody>
            </p:sp>
            <p:sp>
              <p:nvSpPr>
                <p:cNvPr id="2473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01266" y="1116830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299</a:t>
                  </a:r>
                </a:p>
              </p:txBody>
            </p:sp>
            <p:sp>
              <p:nvSpPr>
                <p:cNvPr id="2473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73282" y="1116830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 dirty="0">
                      <a:latin typeface="Courier New" charset="0"/>
                    </a:rPr>
                    <a:t>300</a:t>
                  </a:r>
                </a:p>
              </p:txBody>
            </p:sp>
            <p:sp>
              <p:nvSpPr>
                <p:cNvPr id="2473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143731" y="132995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inst</a:t>
                  </a:r>
                </a:p>
              </p:txBody>
            </p:sp>
            <p:sp>
              <p:nvSpPr>
                <p:cNvPr id="2473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015747" y="132995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inst</a:t>
                  </a:r>
                </a:p>
              </p:txBody>
            </p:sp>
            <p:sp>
              <p:nvSpPr>
                <p:cNvPr id="2473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143731" y="1116830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1000</a:t>
                  </a:r>
                </a:p>
              </p:txBody>
            </p:sp>
            <p:sp>
              <p:nvSpPr>
                <p:cNvPr id="2474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015747" y="1116830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1001</a:t>
                  </a:r>
                </a:p>
              </p:txBody>
            </p:sp>
            <p:sp>
              <p:nvSpPr>
                <p:cNvPr id="2474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7186197" y="132995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inst</a:t>
                  </a:r>
                </a:p>
              </p:txBody>
            </p:sp>
            <p:sp>
              <p:nvSpPr>
                <p:cNvPr id="2474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8058213" y="132995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inst</a:t>
                  </a:r>
                </a:p>
              </p:txBody>
            </p:sp>
            <p:sp>
              <p:nvSpPr>
                <p:cNvPr id="2474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186197" y="1116830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19999</a:t>
                  </a:r>
                </a:p>
              </p:txBody>
            </p:sp>
            <p:sp>
              <p:nvSpPr>
                <p:cNvPr id="2474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058213" y="1116830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20000</a:t>
                  </a:r>
                </a:p>
              </p:txBody>
            </p:sp>
            <p:sp>
              <p:nvSpPr>
                <p:cNvPr id="2474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86783" y="132995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200" b="1">
                      <a:latin typeface="Courier New" charset="0"/>
                    </a:rPr>
                    <a:t>CONT</a:t>
                  </a:r>
                </a:p>
              </p:txBody>
            </p:sp>
            <p:sp>
              <p:nvSpPr>
                <p:cNvPr id="2474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6783" y="1116830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200" b="1">
                      <a:latin typeface="Courier New" charset="0"/>
                    </a:rPr>
                    <a:t>ADDR</a:t>
                  </a:r>
                </a:p>
              </p:txBody>
            </p:sp>
            <p:sp>
              <p:nvSpPr>
                <p:cNvPr id="2474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87333" y="86918"/>
                  <a:ext cx="3676439" cy="7917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200" b="1"/>
                    <a:t>Executing instruction at 19999. The PC has already been incremented. Device signals interrupt in middle of instruction. $sp points to user stack</a:t>
                  </a:r>
                </a:p>
              </p:txBody>
            </p:sp>
            <p:sp>
              <p:nvSpPr>
                <p:cNvPr id="2474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7186197" y="701294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$sp</a:t>
                  </a:r>
                </a:p>
              </p:txBody>
            </p:sp>
            <p:sp>
              <p:nvSpPr>
                <p:cNvPr id="2474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058213" y="701294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800" b="1">
                      <a:latin typeface="Courier New" charset="0"/>
                    </a:rPr>
                    <a:t>user</a:t>
                  </a:r>
                </a:p>
                <a:p>
                  <a:pPr algn="ctr" eaLnBrk="1" hangingPunct="1"/>
                  <a:r>
                    <a:rPr lang="en-US" sz="800" b="1">
                      <a:latin typeface="Courier New" charset="0"/>
                    </a:rPr>
                    <a:t>stack</a:t>
                  </a:r>
                </a:p>
              </p:txBody>
            </p:sp>
            <p:sp>
              <p:nvSpPr>
                <p:cNvPr id="2475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7186197" y="488167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$k0</a:t>
                  </a:r>
                </a:p>
              </p:txBody>
            </p:sp>
            <p:sp>
              <p:nvSpPr>
                <p:cNvPr id="2475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058213" y="488167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 dirty="0">
                      <a:latin typeface="Courier New" charset="0"/>
                    </a:rPr>
                    <a:t>300</a:t>
                  </a:r>
                </a:p>
              </p:txBody>
            </p:sp>
            <p:sp>
              <p:nvSpPr>
                <p:cNvPr id="2475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7186197" y="273850"/>
                  <a:ext cx="1744033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/>
                    <a:t>Register File</a:t>
                  </a:r>
                </a:p>
              </p:txBody>
            </p:sp>
            <p:sp>
              <p:nvSpPr>
                <p:cNvPr id="2475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483369" y="708437"/>
                  <a:ext cx="1532378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PC</a:t>
                  </a:r>
                </a:p>
              </p:txBody>
            </p:sp>
            <p:sp>
              <p:nvSpPr>
                <p:cNvPr id="2475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6015747" y="708437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20000</a:t>
                  </a:r>
                </a:p>
              </p:txBody>
            </p:sp>
            <p:sp>
              <p:nvSpPr>
                <p:cNvPr id="2475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483369" y="495311"/>
                  <a:ext cx="1532378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INT Enable</a:t>
                  </a:r>
                </a:p>
              </p:txBody>
            </p:sp>
            <p:sp>
              <p:nvSpPr>
                <p:cNvPr id="2475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015747" y="495311"/>
                  <a:ext cx="872016" cy="213127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1</a:t>
                  </a:r>
                </a:p>
              </p:txBody>
            </p:sp>
            <p:cxnSp>
              <p:nvCxnSpPr>
                <p:cNvPr id="24757" name="AutoShape 77"/>
                <p:cNvCxnSpPr>
                  <a:cxnSpLocks noChangeShapeType="1"/>
                  <a:stCxn id="24754" idx="2"/>
                  <a:endCxn id="24744" idx="0"/>
                </p:cNvCxnSpPr>
                <p:nvPr/>
              </p:nvCxnSpPr>
              <p:spPr bwMode="auto">
                <a:xfrm rot="16200000" flipH="1">
                  <a:off x="7375355" y="-2036"/>
                  <a:ext cx="195267" cy="2042466"/>
                </a:xfrm>
                <a:prstGeom prst="curvedConnector3">
                  <a:avLst>
                    <a:gd name="adj1" fmla="val 49389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758" name="Rectangle 78"/>
                <p:cNvSpPr>
                  <a:spLocks noChangeArrowheads="1"/>
                </p:cNvSpPr>
                <p:nvPr/>
              </p:nvSpPr>
              <p:spPr bwMode="auto">
                <a:xfrm>
                  <a:off x="89422" y="1073967"/>
                  <a:ext cx="8929702" cy="51198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5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483369" y="282185"/>
                  <a:ext cx="1532378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INT ACK</a:t>
                  </a:r>
                </a:p>
              </p:txBody>
            </p:sp>
            <p:sp>
              <p:nvSpPr>
                <p:cNvPr id="2476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6015747" y="282185"/>
                  <a:ext cx="872016" cy="21312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0</a:t>
                  </a:r>
                </a:p>
              </p:txBody>
            </p:sp>
            <p:sp>
              <p:nvSpPr>
                <p:cNvPr id="2476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483369" y="69058"/>
                  <a:ext cx="1532378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INT REQ</a:t>
                  </a:r>
                </a:p>
              </p:txBody>
            </p:sp>
            <p:sp>
              <p:nvSpPr>
                <p:cNvPr id="2476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6015747" y="69058"/>
                  <a:ext cx="872016" cy="213127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247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2765" y="86918"/>
                  <a:ext cx="529136" cy="7917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200" b="1"/>
                    <a:t>A.</a:t>
                  </a:r>
                </a:p>
              </p:txBody>
            </p:sp>
            <p:sp>
              <p:nvSpPr>
                <p:cNvPr id="24764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7175614" y="60724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MODE</a:t>
                  </a:r>
                </a:p>
              </p:txBody>
            </p:sp>
            <p:sp>
              <p:nvSpPr>
                <p:cNvPr id="24765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8047630" y="60724"/>
                  <a:ext cx="882600" cy="213126"/>
                </a:xfrm>
                <a:prstGeom prst="rect">
                  <a:avLst/>
                </a:prstGeom>
                <a:solidFill>
                  <a:srgbClr val="D4D4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USER</a:t>
                  </a:r>
                </a:p>
              </p:txBody>
            </p:sp>
          </p:grpSp>
        </p:grpSp>
      </p:grpSp>
      <p:grpSp>
        <p:nvGrpSpPr>
          <p:cNvPr id="5" name="Group 188"/>
          <p:cNvGrpSpPr>
            <a:grpSpLocks/>
          </p:cNvGrpSpPr>
          <p:nvPr/>
        </p:nvGrpSpPr>
        <p:grpSpPr bwMode="auto">
          <a:xfrm>
            <a:off x="1612900" y="1797051"/>
            <a:ext cx="8929688" cy="1738313"/>
            <a:chOff x="89422" y="1796692"/>
            <a:chExt cx="8929702" cy="1738201"/>
          </a:xfrm>
        </p:grpSpPr>
        <p:sp>
          <p:nvSpPr>
            <p:cNvPr id="24671" name="Text Box 129"/>
            <p:cNvSpPr txBox="1">
              <a:spLocks noChangeArrowheads="1"/>
            </p:cNvSpPr>
            <p:nvPr/>
          </p:nvSpPr>
          <p:spPr bwMode="auto">
            <a:xfrm>
              <a:off x="1376281" y="3304056"/>
              <a:ext cx="838642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Vector Table</a:t>
              </a:r>
            </a:p>
          </p:txBody>
        </p:sp>
        <p:sp>
          <p:nvSpPr>
            <p:cNvPr id="24672" name="Text Box 131"/>
            <p:cNvSpPr txBox="1">
              <a:spLocks noChangeArrowheads="1"/>
            </p:cNvSpPr>
            <p:nvPr/>
          </p:nvSpPr>
          <p:spPr bwMode="auto">
            <a:xfrm>
              <a:off x="5423115" y="3304056"/>
              <a:ext cx="896347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Handler Code</a:t>
              </a:r>
            </a:p>
          </p:txBody>
        </p:sp>
        <p:sp>
          <p:nvSpPr>
            <p:cNvPr id="24673" name="Text Box 132"/>
            <p:cNvSpPr txBox="1">
              <a:spLocks noChangeArrowheads="1"/>
            </p:cNvSpPr>
            <p:nvPr/>
          </p:nvSpPr>
          <p:spPr bwMode="auto">
            <a:xfrm>
              <a:off x="7359754" y="3304056"/>
              <a:ext cx="1056639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Original Program</a:t>
              </a:r>
            </a:p>
          </p:txBody>
        </p:sp>
        <p:grpSp>
          <p:nvGrpSpPr>
            <p:cNvPr id="24674" name="Group 185"/>
            <p:cNvGrpSpPr>
              <a:grpSpLocks/>
            </p:cNvGrpSpPr>
            <p:nvPr/>
          </p:nvGrpSpPr>
          <p:grpSpPr bwMode="auto">
            <a:xfrm>
              <a:off x="89422" y="1796692"/>
              <a:ext cx="8929702" cy="1738201"/>
              <a:chOff x="89422" y="1796692"/>
              <a:chExt cx="8929702" cy="1738201"/>
            </a:xfrm>
          </p:grpSpPr>
          <p:sp>
            <p:nvSpPr>
              <p:cNvPr id="24675" name="Text Box 130"/>
              <p:cNvSpPr txBox="1">
                <a:spLocks noChangeArrowheads="1"/>
              </p:cNvSpPr>
              <p:nvPr/>
            </p:nvSpPr>
            <p:spPr bwMode="auto">
              <a:xfrm>
                <a:off x="3384883" y="3304056"/>
                <a:ext cx="889935" cy="23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900"/>
                  <a:t>System Stack</a:t>
                </a:r>
              </a:p>
            </p:txBody>
          </p:sp>
          <p:grpSp>
            <p:nvGrpSpPr>
              <p:cNvPr id="24676" name="Group 183"/>
              <p:cNvGrpSpPr>
                <a:grpSpLocks/>
              </p:cNvGrpSpPr>
              <p:nvPr/>
            </p:nvGrpSpPr>
            <p:grpSpPr bwMode="auto">
              <a:xfrm>
                <a:off x="89422" y="1796692"/>
                <a:ext cx="8929702" cy="1613956"/>
                <a:chOff x="89422" y="1796692"/>
                <a:chExt cx="8929702" cy="1613956"/>
              </a:xfrm>
            </p:grpSpPr>
            <p:sp>
              <p:nvSpPr>
                <p:cNvPr id="24677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058800" y="3065926"/>
                  <a:ext cx="872016" cy="2131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1000</a:t>
                  </a:r>
                </a:p>
              </p:txBody>
            </p:sp>
            <p:sp>
              <p:nvSpPr>
                <p:cNvPr id="2467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930816" y="3065926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...</a:t>
                  </a:r>
                </a:p>
              </p:txBody>
            </p:sp>
            <p:sp>
              <p:nvSpPr>
                <p:cNvPr id="2467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058800" y="2852799"/>
                  <a:ext cx="872016" cy="213127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40</a:t>
                  </a:r>
                </a:p>
              </p:txBody>
            </p:sp>
            <p:sp>
              <p:nvSpPr>
                <p:cNvPr id="24680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930816" y="2852799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41</a:t>
                  </a:r>
                </a:p>
              </p:txBody>
            </p:sp>
            <p:sp>
              <p:nvSpPr>
                <p:cNvPr id="2468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876539" y="2902806"/>
                  <a:ext cx="224728" cy="507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900" b="1"/>
                    <a:t>•</a:t>
                  </a:r>
                </a:p>
                <a:p>
                  <a:pPr algn="r" eaLnBrk="1" hangingPunct="1"/>
                  <a:r>
                    <a:rPr lang="en-US" sz="900" b="1"/>
                    <a:t>•</a:t>
                  </a:r>
                </a:p>
                <a:p>
                  <a:pPr algn="r" eaLnBrk="1" hangingPunct="1"/>
                  <a:r>
                    <a:rPr lang="en-US" sz="900" b="1"/>
                    <a:t>•</a:t>
                  </a:r>
                </a:p>
              </p:txBody>
            </p:sp>
            <p:sp>
              <p:nvSpPr>
                <p:cNvPr id="2468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101266" y="3065926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...</a:t>
                  </a:r>
                </a:p>
              </p:txBody>
            </p:sp>
            <p:sp>
              <p:nvSpPr>
                <p:cNvPr id="24683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73282" y="3065926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...</a:t>
                  </a:r>
                </a:p>
              </p:txBody>
            </p:sp>
            <p:sp>
              <p:nvSpPr>
                <p:cNvPr id="2468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101266" y="2852799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299</a:t>
                  </a:r>
                </a:p>
              </p:txBody>
            </p:sp>
            <p:sp>
              <p:nvSpPr>
                <p:cNvPr id="2468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973282" y="2852799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 dirty="0">
                      <a:latin typeface="Courier New" charset="0"/>
                    </a:rPr>
                    <a:t>300</a:t>
                  </a:r>
                </a:p>
              </p:txBody>
            </p:sp>
            <p:sp>
              <p:nvSpPr>
                <p:cNvPr id="2468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919004" y="2902806"/>
                  <a:ext cx="224728" cy="507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900" b="1"/>
                    <a:t>•</a:t>
                  </a:r>
                </a:p>
                <a:p>
                  <a:pPr algn="r" eaLnBrk="1" hangingPunct="1"/>
                  <a:r>
                    <a:rPr lang="en-US" sz="900" b="1"/>
                    <a:t>•</a:t>
                  </a:r>
                </a:p>
                <a:p>
                  <a:pPr algn="r" eaLnBrk="1" hangingPunct="1"/>
                  <a:r>
                    <a:rPr lang="en-US" sz="900" b="1"/>
                    <a:t>•</a:t>
                  </a:r>
                </a:p>
              </p:txBody>
            </p:sp>
            <p:sp>
              <p:nvSpPr>
                <p:cNvPr id="2468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143731" y="3065926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inst</a:t>
                  </a:r>
                </a:p>
              </p:txBody>
            </p:sp>
            <p:sp>
              <p:nvSpPr>
                <p:cNvPr id="2468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6015747" y="3065926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inst</a:t>
                  </a:r>
                </a:p>
              </p:txBody>
            </p:sp>
            <p:sp>
              <p:nvSpPr>
                <p:cNvPr id="2468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143731" y="2852799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1000</a:t>
                  </a:r>
                </a:p>
              </p:txBody>
            </p:sp>
            <p:sp>
              <p:nvSpPr>
                <p:cNvPr id="2469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6015747" y="2852799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1001</a:t>
                  </a:r>
                </a:p>
              </p:txBody>
            </p:sp>
            <p:sp>
              <p:nvSpPr>
                <p:cNvPr id="2469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6961470" y="2902806"/>
                  <a:ext cx="224728" cy="507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900" b="1"/>
                    <a:t>•</a:t>
                  </a:r>
                </a:p>
                <a:p>
                  <a:pPr algn="r" eaLnBrk="1" hangingPunct="1"/>
                  <a:r>
                    <a:rPr lang="en-US" sz="900" b="1"/>
                    <a:t>•</a:t>
                  </a:r>
                </a:p>
                <a:p>
                  <a:pPr algn="r" eaLnBrk="1" hangingPunct="1"/>
                  <a:r>
                    <a:rPr lang="en-US" sz="900" b="1"/>
                    <a:t>•</a:t>
                  </a:r>
                </a:p>
              </p:txBody>
            </p:sp>
            <p:sp>
              <p:nvSpPr>
                <p:cNvPr id="2469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7186197" y="3065926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inst</a:t>
                  </a:r>
                </a:p>
              </p:txBody>
            </p:sp>
            <p:sp>
              <p:nvSpPr>
                <p:cNvPr id="2469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8058213" y="3065926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inst</a:t>
                  </a:r>
                </a:p>
              </p:txBody>
            </p:sp>
            <p:sp>
              <p:nvSpPr>
                <p:cNvPr id="2469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7186197" y="2852799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19999</a:t>
                  </a:r>
                </a:p>
              </p:txBody>
            </p:sp>
            <p:sp>
              <p:nvSpPr>
                <p:cNvPr id="2469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8058213" y="2852799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20000</a:t>
                  </a:r>
                </a:p>
              </p:txBody>
            </p:sp>
            <p:sp>
              <p:nvSpPr>
                <p:cNvPr id="2469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86783" y="3065926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200" b="1">
                      <a:latin typeface="Courier New" charset="0"/>
                    </a:rPr>
                    <a:t>CONT</a:t>
                  </a:r>
                </a:p>
              </p:txBody>
            </p:sp>
            <p:sp>
              <p:nvSpPr>
                <p:cNvPr id="2469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86783" y="2852799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200" b="1">
                      <a:latin typeface="Courier New" charset="0"/>
                    </a:rPr>
                    <a:t>ADDR</a:t>
                  </a:r>
                </a:p>
              </p:txBody>
            </p:sp>
            <p:sp>
              <p:nvSpPr>
                <p:cNvPr id="2469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87333" y="1822886"/>
                  <a:ext cx="3676439" cy="7917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200" b="1"/>
                    <a:t>Interrupt has been sensed. $k0 gets PC. Interrupts are disabled. Interrupt is acknowledged. Device puts vector on bus.</a:t>
                  </a:r>
                  <a:r>
                    <a:rPr lang="en-US" sz="1200"/>
                    <a:t> </a:t>
                  </a:r>
                </a:p>
              </p:txBody>
            </p:sp>
            <p:sp>
              <p:nvSpPr>
                <p:cNvPr id="2469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7186197" y="2437262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$sp</a:t>
                  </a:r>
                </a:p>
              </p:txBody>
            </p:sp>
            <p:sp>
              <p:nvSpPr>
                <p:cNvPr id="2470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8058213" y="2437262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800" b="1">
                      <a:latin typeface="Courier New" charset="0"/>
                    </a:rPr>
                    <a:t>user</a:t>
                  </a:r>
                </a:p>
                <a:p>
                  <a:pPr algn="ctr" eaLnBrk="1" hangingPunct="1"/>
                  <a:r>
                    <a:rPr lang="en-US" sz="800" b="1">
                      <a:latin typeface="Courier New" charset="0"/>
                    </a:rPr>
                    <a:t>stack</a:t>
                  </a:r>
                </a:p>
              </p:txBody>
            </p:sp>
            <p:sp>
              <p:nvSpPr>
                <p:cNvPr id="2470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7186197" y="2224135"/>
                  <a:ext cx="872016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$k0</a:t>
                  </a:r>
                </a:p>
              </p:txBody>
            </p:sp>
            <p:sp>
              <p:nvSpPr>
                <p:cNvPr id="2470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8058213" y="2224135"/>
                  <a:ext cx="872016" cy="213127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20000</a:t>
                  </a:r>
                </a:p>
              </p:txBody>
            </p:sp>
            <p:sp>
              <p:nvSpPr>
                <p:cNvPr id="2470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7186197" y="2009818"/>
                  <a:ext cx="1744033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/>
                    <a:t>Register File</a:t>
                  </a:r>
                </a:p>
              </p:txBody>
            </p:sp>
            <p:sp>
              <p:nvSpPr>
                <p:cNvPr id="2470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483369" y="2444406"/>
                  <a:ext cx="1532378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PC</a:t>
                  </a:r>
                </a:p>
              </p:txBody>
            </p:sp>
            <p:sp>
              <p:nvSpPr>
                <p:cNvPr id="24705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6015747" y="2444406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r" eaLnBrk="1" hangingPunct="1"/>
                  <a:r>
                    <a:rPr lang="en-US" sz="1200" b="1">
                      <a:latin typeface="Courier New" charset="0"/>
                    </a:rPr>
                    <a:t>20000</a:t>
                  </a:r>
                </a:p>
              </p:txBody>
            </p:sp>
            <p:sp>
              <p:nvSpPr>
                <p:cNvPr id="2470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483369" y="2231279"/>
                  <a:ext cx="1532378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INT Enable</a:t>
                  </a:r>
                </a:p>
              </p:txBody>
            </p:sp>
            <p:sp>
              <p:nvSpPr>
                <p:cNvPr id="2470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6015747" y="2231279"/>
                  <a:ext cx="872016" cy="2131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0</a:t>
                  </a:r>
                </a:p>
              </p:txBody>
            </p:sp>
            <p:cxnSp>
              <p:nvCxnSpPr>
                <p:cNvPr id="24708" name="AutoShape 122"/>
                <p:cNvCxnSpPr>
                  <a:cxnSpLocks noChangeShapeType="1"/>
                  <a:stCxn id="24705" idx="2"/>
                  <a:endCxn id="24695" idx="0"/>
                </p:cNvCxnSpPr>
                <p:nvPr/>
              </p:nvCxnSpPr>
              <p:spPr bwMode="auto">
                <a:xfrm rot="16200000" flipH="1">
                  <a:off x="7375355" y="1733932"/>
                  <a:ext cx="195267" cy="2042466"/>
                </a:xfrm>
                <a:prstGeom prst="curvedConnector3">
                  <a:avLst>
                    <a:gd name="adj1" fmla="val 49389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709" name="Rectangle 123"/>
                <p:cNvSpPr>
                  <a:spLocks noChangeArrowheads="1"/>
                </p:cNvSpPr>
                <p:nvPr/>
              </p:nvSpPr>
              <p:spPr bwMode="auto">
                <a:xfrm>
                  <a:off x="89422" y="2809935"/>
                  <a:ext cx="8929702" cy="51198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1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483369" y="2018153"/>
                  <a:ext cx="1532378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INT ACK</a:t>
                  </a:r>
                </a:p>
              </p:txBody>
            </p:sp>
            <p:sp>
              <p:nvSpPr>
                <p:cNvPr id="2471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6015747" y="2018153"/>
                  <a:ext cx="872016" cy="213126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2471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483369" y="1805026"/>
                  <a:ext cx="1532378" cy="2131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INT REQ</a:t>
                  </a:r>
                </a:p>
              </p:txBody>
            </p:sp>
            <p:sp>
              <p:nvSpPr>
                <p:cNvPr id="2471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6015747" y="1805026"/>
                  <a:ext cx="872016" cy="213127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1</a:t>
                  </a:r>
                </a:p>
              </p:txBody>
            </p:sp>
            <p:sp>
              <p:nvSpPr>
                <p:cNvPr id="24714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22765" y="1822886"/>
                  <a:ext cx="529136" cy="7917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200" b="1"/>
                    <a:t>B.</a:t>
                  </a:r>
                </a:p>
              </p:txBody>
            </p:sp>
            <p:sp>
              <p:nvSpPr>
                <p:cNvPr id="24715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2474769" y="2444406"/>
                  <a:ext cx="899531" cy="2131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BUS</a:t>
                  </a:r>
                </a:p>
              </p:txBody>
            </p:sp>
            <p:sp>
              <p:nvSpPr>
                <p:cNvPr id="24716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3374299" y="2444406"/>
                  <a:ext cx="872016" cy="2131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40</a:t>
                  </a:r>
                </a:p>
              </p:txBody>
            </p:sp>
            <p:sp>
              <p:nvSpPr>
                <p:cNvPr id="24717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7186197" y="1796692"/>
                  <a:ext cx="872016" cy="2131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MODE</a:t>
                  </a:r>
                </a:p>
              </p:txBody>
            </p:sp>
            <p:sp>
              <p:nvSpPr>
                <p:cNvPr id="24718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8058213" y="1796692"/>
                  <a:ext cx="872016" cy="213126"/>
                </a:xfrm>
                <a:prstGeom prst="rect">
                  <a:avLst/>
                </a:prstGeom>
                <a:solidFill>
                  <a:srgbClr val="D4D4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200" b="1">
                      <a:latin typeface="Courier New" charset="0"/>
                    </a:rPr>
                    <a:t>USER</a:t>
                  </a:r>
                </a:p>
              </p:txBody>
            </p:sp>
          </p:grpSp>
        </p:grpSp>
      </p:grpSp>
      <p:grpSp>
        <p:nvGrpSpPr>
          <p:cNvPr id="8" name="Group 184"/>
          <p:cNvGrpSpPr>
            <a:grpSpLocks/>
          </p:cNvGrpSpPr>
          <p:nvPr/>
        </p:nvGrpSpPr>
        <p:grpSpPr bwMode="auto">
          <a:xfrm>
            <a:off x="1503363" y="3444875"/>
            <a:ext cx="9144001" cy="1828800"/>
            <a:chOff x="-20638" y="3444553"/>
            <a:chExt cx="9143473" cy="1828689"/>
          </a:xfrm>
        </p:grpSpPr>
        <p:sp>
          <p:nvSpPr>
            <p:cNvPr id="24626" name="Rectangle 234"/>
            <p:cNvSpPr>
              <a:spLocks noChangeArrowheads="1"/>
            </p:cNvSpPr>
            <p:nvPr/>
          </p:nvSpPr>
          <p:spPr bwMode="auto">
            <a:xfrm>
              <a:off x="-20638" y="3444553"/>
              <a:ext cx="9143473" cy="173954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Text Box 136"/>
            <p:cNvSpPr txBox="1">
              <a:spLocks noChangeArrowheads="1"/>
            </p:cNvSpPr>
            <p:nvPr/>
          </p:nvSpPr>
          <p:spPr bwMode="auto">
            <a:xfrm>
              <a:off x="1048218" y="4804276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1000</a:t>
              </a:r>
            </a:p>
          </p:txBody>
        </p:sp>
        <p:sp>
          <p:nvSpPr>
            <p:cNvPr id="24628" name="Text Box 137"/>
            <p:cNvSpPr txBox="1">
              <a:spLocks noChangeArrowheads="1"/>
            </p:cNvSpPr>
            <p:nvPr/>
          </p:nvSpPr>
          <p:spPr bwMode="auto">
            <a:xfrm>
              <a:off x="1920234" y="4804276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...</a:t>
              </a:r>
            </a:p>
          </p:txBody>
        </p:sp>
        <p:sp>
          <p:nvSpPr>
            <p:cNvPr id="24629" name="Text Box 138"/>
            <p:cNvSpPr txBox="1">
              <a:spLocks noChangeArrowheads="1"/>
            </p:cNvSpPr>
            <p:nvPr/>
          </p:nvSpPr>
          <p:spPr bwMode="auto">
            <a:xfrm>
              <a:off x="1048218" y="4591149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40</a:t>
              </a:r>
            </a:p>
          </p:txBody>
        </p:sp>
        <p:sp>
          <p:nvSpPr>
            <p:cNvPr id="24630" name="Text Box 139"/>
            <p:cNvSpPr txBox="1">
              <a:spLocks noChangeArrowheads="1"/>
            </p:cNvSpPr>
            <p:nvPr/>
          </p:nvSpPr>
          <p:spPr bwMode="auto">
            <a:xfrm>
              <a:off x="1920234" y="4591149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41</a:t>
              </a:r>
            </a:p>
          </p:txBody>
        </p:sp>
        <p:sp>
          <p:nvSpPr>
            <p:cNvPr id="24631" name="Text Box 140"/>
            <p:cNvSpPr txBox="1">
              <a:spLocks noChangeArrowheads="1"/>
            </p:cNvSpPr>
            <p:nvPr/>
          </p:nvSpPr>
          <p:spPr bwMode="auto">
            <a:xfrm>
              <a:off x="2865955" y="4641155"/>
              <a:ext cx="224728" cy="50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</p:txBody>
        </p:sp>
        <p:sp>
          <p:nvSpPr>
            <p:cNvPr id="24632" name="Text Box 141"/>
            <p:cNvSpPr txBox="1">
              <a:spLocks noChangeArrowheads="1"/>
            </p:cNvSpPr>
            <p:nvPr/>
          </p:nvSpPr>
          <p:spPr bwMode="auto">
            <a:xfrm>
              <a:off x="3090683" y="4804276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...</a:t>
              </a:r>
            </a:p>
          </p:txBody>
        </p:sp>
        <p:sp>
          <p:nvSpPr>
            <p:cNvPr id="24633" name="Text Box 142"/>
            <p:cNvSpPr txBox="1">
              <a:spLocks noChangeArrowheads="1"/>
            </p:cNvSpPr>
            <p:nvPr/>
          </p:nvSpPr>
          <p:spPr bwMode="auto">
            <a:xfrm>
              <a:off x="3962699" y="4804276"/>
              <a:ext cx="872016" cy="2131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mode</a:t>
              </a:r>
            </a:p>
          </p:txBody>
        </p:sp>
        <p:sp>
          <p:nvSpPr>
            <p:cNvPr id="24634" name="Text Box 143"/>
            <p:cNvSpPr txBox="1">
              <a:spLocks noChangeArrowheads="1"/>
            </p:cNvSpPr>
            <p:nvPr/>
          </p:nvSpPr>
          <p:spPr bwMode="auto">
            <a:xfrm>
              <a:off x="3090683" y="4591149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299</a:t>
              </a:r>
            </a:p>
          </p:txBody>
        </p:sp>
        <p:sp>
          <p:nvSpPr>
            <p:cNvPr id="24635" name="Text Box 144"/>
            <p:cNvSpPr txBox="1">
              <a:spLocks noChangeArrowheads="1"/>
            </p:cNvSpPr>
            <p:nvPr/>
          </p:nvSpPr>
          <p:spPr bwMode="auto">
            <a:xfrm>
              <a:off x="3962699" y="4591149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 dirty="0">
                  <a:latin typeface="Courier New" charset="0"/>
                </a:rPr>
                <a:t>300</a:t>
              </a:r>
            </a:p>
          </p:txBody>
        </p:sp>
        <p:sp>
          <p:nvSpPr>
            <p:cNvPr id="24636" name="Text Box 145"/>
            <p:cNvSpPr txBox="1">
              <a:spLocks noChangeArrowheads="1"/>
            </p:cNvSpPr>
            <p:nvPr/>
          </p:nvSpPr>
          <p:spPr bwMode="auto">
            <a:xfrm>
              <a:off x="4908423" y="4641155"/>
              <a:ext cx="224728" cy="50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</p:txBody>
        </p:sp>
        <p:sp>
          <p:nvSpPr>
            <p:cNvPr id="24637" name="Text Box 146"/>
            <p:cNvSpPr txBox="1">
              <a:spLocks noChangeArrowheads="1"/>
            </p:cNvSpPr>
            <p:nvPr/>
          </p:nvSpPr>
          <p:spPr bwMode="auto">
            <a:xfrm>
              <a:off x="5133149" y="4804276"/>
              <a:ext cx="872016" cy="2131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inst</a:t>
              </a:r>
            </a:p>
          </p:txBody>
        </p:sp>
        <p:sp>
          <p:nvSpPr>
            <p:cNvPr id="24638" name="Text Box 147"/>
            <p:cNvSpPr txBox="1">
              <a:spLocks noChangeArrowheads="1"/>
            </p:cNvSpPr>
            <p:nvPr/>
          </p:nvSpPr>
          <p:spPr bwMode="auto">
            <a:xfrm>
              <a:off x="6005165" y="4804276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inst</a:t>
              </a:r>
            </a:p>
          </p:txBody>
        </p:sp>
        <p:sp>
          <p:nvSpPr>
            <p:cNvPr id="24639" name="Text Box 148"/>
            <p:cNvSpPr txBox="1">
              <a:spLocks noChangeArrowheads="1"/>
            </p:cNvSpPr>
            <p:nvPr/>
          </p:nvSpPr>
          <p:spPr bwMode="auto">
            <a:xfrm>
              <a:off x="5133149" y="4591149"/>
              <a:ext cx="872016" cy="2131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1000</a:t>
              </a:r>
            </a:p>
          </p:txBody>
        </p:sp>
        <p:sp>
          <p:nvSpPr>
            <p:cNvPr id="24640" name="Text Box 149"/>
            <p:cNvSpPr txBox="1">
              <a:spLocks noChangeArrowheads="1"/>
            </p:cNvSpPr>
            <p:nvPr/>
          </p:nvSpPr>
          <p:spPr bwMode="auto">
            <a:xfrm>
              <a:off x="6005165" y="4591149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1001</a:t>
              </a:r>
            </a:p>
          </p:txBody>
        </p:sp>
        <p:sp>
          <p:nvSpPr>
            <p:cNvPr id="24641" name="Text Box 150"/>
            <p:cNvSpPr txBox="1">
              <a:spLocks noChangeArrowheads="1"/>
            </p:cNvSpPr>
            <p:nvPr/>
          </p:nvSpPr>
          <p:spPr bwMode="auto">
            <a:xfrm>
              <a:off x="6950887" y="4641155"/>
              <a:ext cx="224728" cy="50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</p:txBody>
        </p:sp>
        <p:sp>
          <p:nvSpPr>
            <p:cNvPr id="24642" name="Text Box 151"/>
            <p:cNvSpPr txBox="1">
              <a:spLocks noChangeArrowheads="1"/>
            </p:cNvSpPr>
            <p:nvPr/>
          </p:nvSpPr>
          <p:spPr bwMode="auto">
            <a:xfrm>
              <a:off x="7175614" y="4804276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inst</a:t>
              </a:r>
            </a:p>
          </p:txBody>
        </p:sp>
        <p:sp>
          <p:nvSpPr>
            <p:cNvPr id="24643" name="Text Box 152"/>
            <p:cNvSpPr txBox="1">
              <a:spLocks noChangeArrowheads="1"/>
            </p:cNvSpPr>
            <p:nvPr/>
          </p:nvSpPr>
          <p:spPr bwMode="auto">
            <a:xfrm>
              <a:off x="8047630" y="4804276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inst</a:t>
              </a:r>
            </a:p>
          </p:txBody>
        </p:sp>
        <p:sp>
          <p:nvSpPr>
            <p:cNvPr id="24644" name="Text Box 153"/>
            <p:cNvSpPr txBox="1">
              <a:spLocks noChangeArrowheads="1"/>
            </p:cNvSpPr>
            <p:nvPr/>
          </p:nvSpPr>
          <p:spPr bwMode="auto">
            <a:xfrm>
              <a:off x="7175614" y="4591149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19999</a:t>
              </a:r>
            </a:p>
          </p:txBody>
        </p:sp>
        <p:sp>
          <p:nvSpPr>
            <p:cNvPr id="24645" name="Text Box 154"/>
            <p:cNvSpPr txBox="1">
              <a:spLocks noChangeArrowheads="1"/>
            </p:cNvSpPr>
            <p:nvPr/>
          </p:nvSpPr>
          <p:spPr bwMode="auto">
            <a:xfrm>
              <a:off x="8047630" y="4591149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20000</a:t>
              </a:r>
            </a:p>
          </p:txBody>
        </p:sp>
        <p:sp>
          <p:nvSpPr>
            <p:cNvPr id="24646" name="Text Box 155"/>
            <p:cNvSpPr txBox="1">
              <a:spLocks noChangeArrowheads="1"/>
            </p:cNvSpPr>
            <p:nvPr/>
          </p:nvSpPr>
          <p:spPr bwMode="auto">
            <a:xfrm>
              <a:off x="176201" y="4804276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>
                  <a:latin typeface="Courier New" charset="0"/>
                </a:rPr>
                <a:t>CONT</a:t>
              </a:r>
            </a:p>
          </p:txBody>
        </p:sp>
        <p:sp>
          <p:nvSpPr>
            <p:cNvPr id="24647" name="Text Box 156"/>
            <p:cNvSpPr txBox="1">
              <a:spLocks noChangeArrowheads="1"/>
            </p:cNvSpPr>
            <p:nvPr/>
          </p:nvSpPr>
          <p:spPr bwMode="auto">
            <a:xfrm>
              <a:off x="176201" y="4591149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>
                  <a:latin typeface="Courier New" charset="0"/>
                </a:rPr>
                <a:t>ADDR</a:t>
              </a:r>
            </a:p>
          </p:txBody>
        </p:sp>
        <p:sp>
          <p:nvSpPr>
            <p:cNvPr id="24648" name="Text Box 157"/>
            <p:cNvSpPr txBox="1">
              <a:spLocks noChangeArrowheads="1"/>
            </p:cNvSpPr>
            <p:nvPr/>
          </p:nvSpPr>
          <p:spPr bwMode="auto">
            <a:xfrm>
              <a:off x="476751" y="3561236"/>
              <a:ext cx="3676437" cy="79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Handler address is put into PC; </a:t>
              </a:r>
            </a:p>
            <a:p>
              <a:pPr eaLnBrk="1" hangingPunct="1"/>
              <a:r>
                <a:rPr lang="en-US" sz="1200" b="1"/>
                <a:t>Current mode is saved in system stack; New mode is set to kernel;  $sp now points to system stack; Interrupt code at 1000 is set to handle the interrupt.</a:t>
              </a:r>
            </a:p>
          </p:txBody>
        </p:sp>
        <p:sp>
          <p:nvSpPr>
            <p:cNvPr id="24649" name="Text Box 158"/>
            <p:cNvSpPr txBox="1">
              <a:spLocks noChangeArrowheads="1"/>
            </p:cNvSpPr>
            <p:nvPr/>
          </p:nvSpPr>
          <p:spPr bwMode="auto">
            <a:xfrm>
              <a:off x="7175614" y="417561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$sp</a:t>
              </a:r>
            </a:p>
          </p:txBody>
        </p:sp>
        <p:sp>
          <p:nvSpPr>
            <p:cNvPr id="24650" name="Text Box 159"/>
            <p:cNvSpPr txBox="1">
              <a:spLocks noChangeArrowheads="1"/>
            </p:cNvSpPr>
            <p:nvPr/>
          </p:nvSpPr>
          <p:spPr bwMode="auto">
            <a:xfrm>
              <a:off x="8047630" y="4175612"/>
              <a:ext cx="872016" cy="2131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299</a:t>
              </a:r>
            </a:p>
          </p:txBody>
        </p:sp>
        <p:sp>
          <p:nvSpPr>
            <p:cNvPr id="24651" name="Text Box 160"/>
            <p:cNvSpPr txBox="1">
              <a:spLocks noChangeArrowheads="1"/>
            </p:cNvSpPr>
            <p:nvPr/>
          </p:nvSpPr>
          <p:spPr bwMode="auto">
            <a:xfrm>
              <a:off x="7175614" y="3962485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$k0</a:t>
              </a:r>
            </a:p>
          </p:txBody>
        </p:sp>
        <p:sp>
          <p:nvSpPr>
            <p:cNvPr id="24652" name="Text Box 161"/>
            <p:cNvSpPr txBox="1">
              <a:spLocks noChangeArrowheads="1"/>
            </p:cNvSpPr>
            <p:nvPr/>
          </p:nvSpPr>
          <p:spPr bwMode="auto">
            <a:xfrm>
              <a:off x="8047630" y="3962485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20000</a:t>
              </a:r>
            </a:p>
          </p:txBody>
        </p:sp>
        <p:sp>
          <p:nvSpPr>
            <p:cNvPr id="24653" name="Text Box 162"/>
            <p:cNvSpPr txBox="1">
              <a:spLocks noChangeArrowheads="1"/>
            </p:cNvSpPr>
            <p:nvPr/>
          </p:nvSpPr>
          <p:spPr bwMode="auto">
            <a:xfrm>
              <a:off x="7175614" y="3748168"/>
              <a:ext cx="1744033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/>
                <a:t>Register File</a:t>
              </a:r>
            </a:p>
          </p:txBody>
        </p:sp>
        <p:sp>
          <p:nvSpPr>
            <p:cNvPr id="24654" name="Text Box 163"/>
            <p:cNvSpPr txBox="1">
              <a:spLocks noChangeArrowheads="1"/>
            </p:cNvSpPr>
            <p:nvPr/>
          </p:nvSpPr>
          <p:spPr bwMode="auto">
            <a:xfrm>
              <a:off x="4472787" y="4182756"/>
              <a:ext cx="1532378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PC</a:t>
              </a:r>
            </a:p>
          </p:txBody>
        </p:sp>
        <p:sp>
          <p:nvSpPr>
            <p:cNvPr id="24655" name="Text Box 164"/>
            <p:cNvSpPr txBox="1">
              <a:spLocks noChangeArrowheads="1"/>
            </p:cNvSpPr>
            <p:nvPr/>
          </p:nvSpPr>
          <p:spPr bwMode="auto">
            <a:xfrm>
              <a:off x="6005165" y="4182756"/>
              <a:ext cx="872016" cy="2131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1000</a:t>
              </a:r>
            </a:p>
          </p:txBody>
        </p:sp>
        <p:sp>
          <p:nvSpPr>
            <p:cNvPr id="24656" name="Text Box 165"/>
            <p:cNvSpPr txBox="1">
              <a:spLocks noChangeArrowheads="1"/>
            </p:cNvSpPr>
            <p:nvPr/>
          </p:nvSpPr>
          <p:spPr bwMode="auto">
            <a:xfrm>
              <a:off x="4472787" y="3969629"/>
              <a:ext cx="1532378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INT Enable</a:t>
              </a:r>
            </a:p>
          </p:txBody>
        </p:sp>
        <p:sp>
          <p:nvSpPr>
            <p:cNvPr id="24657" name="Text Box 166"/>
            <p:cNvSpPr txBox="1">
              <a:spLocks noChangeArrowheads="1"/>
            </p:cNvSpPr>
            <p:nvPr/>
          </p:nvSpPr>
          <p:spPr bwMode="auto">
            <a:xfrm>
              <a:off x="6005165" y="3969629"/>
              <a:ext cx="872016" cy="2131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0</a:t>
              </a:r>
            </a:p>
          </p:txBody>
        </p:sp>
        <p:cxnSp>
          <p:nvCxnSpPr>
            <p:cNvPr id="24658" name="AutoShape 167"/>
            <p:cNvCxnSpPr>
              <a:cxnSpLocks noChangeShapeType="1"/>
              <a:stCxn id="24655" idx="2"/>
              <a:endCxn id="24639" idx="0"/>
            </p:cNvCxnSpPr>
            <p:nvPr/>
          </p:nvCxnSpPr>
          <p:spPr bwMode="auto">
            <a:xfrm rot="5400000">
              <a:off x="5907532" y="4057507"/>
              <a:ext cx="195267" cy="872016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59" name="Text Box 169"/>
            <p:cNvSpPr txBox="1">
              <a:spLocks noChangeArrowheads="1"/>
            </p:cNvSpPr>
            <p:nvPr/>
          </p:nvSpPr>
          <p:spPr bwMode="auto">
            <a:xfrm>
              <a:off x="4472787" y="3756503"/>
              <a:ext cx="1532378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INT ACK</a:t>
              </a:r>
            </a:p>
          </p:txBody>
        </p:sp>
        <p:sp>
          <p:nvSpPr>
            <p:cNvPr id="24660" name="Text Box 170"/>
            <p:cNvSpPr txBox="1">
              <a:spLocks noChangeArrowheads="1"/>
            </p:cNvSpPr>
            <p:nvPr/>
          </p:nvSpPr>
          <p:spPr bwMode="auto">
            <a:xfrm>
              <a:off x="6005165" y="3756503"/>
              <a:ext cx="872016" cy="2131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0</a:t>
              </a:r>
            </a:p>
          </p:txBody>
        </p:sp>
        <p:sp>
          <p:nvSpPr>
            <p:cNvPr id="24661" name="Text Box 171"/>
            <p:cNvSpPr txBox="1">
              <a:spLocks noChangeArrowheads="1"/>
            </p:cNvSpPr>
            <p:nvPr/>
          </p:nvSpPr>
          <p:spPr bwMode="auto">
            <a:xfrm>
              <a:off x="4472787" y="3543376"/>
              <a:ext cx="1532378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INT REQ</a:t>
              </a:r>
            </a:p>
          </p:txBody>
        </p:sp>
        <p:sp>
          <p:nvSpPr>
            <p:cNvPr id="24662" name="Text Box 172"/>
            <p:cNvSpPr txBox="1">
              <a:spLocks noChangeArrowheads="1"/>
            </p:cNvSpPr>
            <p:nvPr/>
          </p:nvSpPr>
          <p:spPr bwMode="auto">
            <a:xfrm>
              <a:off x="6005165" y="3543376"/>
              <a:ext cx="872016" cy="2131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0</a:t>
              </a:r>
            </a:p>
          </p:txBody>
        </p:sp>
        <p:sp>
          <p:nvSpPr>
            <p:cNvPr id="24663" name="Text Box 173"/>
            <p:cNvSpPr txBox="1">
              <a:spLocks noChangeArrowheads="1"/>
            </p:cNvSpPr>
            <p:nvPr/>
          </p:nvSpPr>
          <p:spPr bwMode="auto">
            <a:xfrm>
              <a:off x="212182" y="3561236"/>
              <a:ext cx="529136" cy="79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C.</a:t>
              </a:r>
            </a:p>
          </p:txBody>
        </p:sp>
        <p:sp>
          <p:nvSpPr>
            <p:cNvPr id="24664" name="Text Box 174"/>
            <p:cNvSpPr txBox="1">
              <a:spLocks noChangeArrowheads="1"/>
            </p:cNvSpPr>
            <p:nvPr/>
          </p:nvSpPr>
          <p:spPr bwMode="auto">
            <a:xfrm>
              <a:off x="1365699" y="5042405"/>
              <a:ext cx="838642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Vector Table</a:t>
              </a:r>
            </a:p>
          </p:txBody>
        </p:sp>
        <p:sp>
          <p:nvSpPr>
            <p:cNvPr id="24665" name="Text Box 175"/>
            <p:cNvSpPr txBox="1">
              <a:spLocks noChangeArrowheads="1"/>
            </p:cNvSpPr>
            <p:nvPr/>
          </p:nvSpPr>
          <p:spPr bwMode="auto">
            <a:xfrm>
              <a:off x="3374299" y="5042405"/>
              <a:ext cx="889935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System Stack</a:t>
              </a:r>
            </a:p>
          </p:txBody>
        </p:sp>
        <p:sp>
          <p:nvSpPr>
            <p:cNvPr id="24666" name="Text Box 176"/>
            <p:cNvSpPr txBox="1">
              <a:spLocks noChangeArrowheads="1"/>
            </p:cNvSpPr>
            <p:nvPr/>
          </p:nvSpPr>
          <p:spPr bwMode="auto">
            <a:xfrm>
              <a:off x="5412533" y="5042405"/>
              <a:ext cx="896347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Handler Code</a:t>
              </a:r>
            </a:p>
          </p:txBody>
        </p:sp>
        <p:sp>
          <p:nvSpPr>
            <p:cNvPr id="24667" name="Text Box 177"/>
            <p:cNvSpPr txBox="1">
              <a:spLocks noChangeArrowheads="1"/>
            </p:cNvSpPr>
            <p:nvPr/>
          </p:nvSpPr>
          <p:spPr bwMode="auto">
            <a:xfrm>
              <a:off x="7349170" y="5042405"/>
              <a:ext cx="1056639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Original Program</a:t>
              </a:r>
            </a:p>
          </p:txBody>
        </p:sp>
        <p:sp>
          <p:nvSpPr>
            <p:cNvPr id="24668" name="Rectangle 224"/>
            <p:cNvSpPr>
              <a:spLocks noChangeArrowheads="1"/>
            </p:cNvSpPr>
            <p:nvPr/>
          </p:nvSpPr>
          <p:spPr bwMode="auto">
            <a:xfrm>
              <a:off x="78840" y="4548285"/>
              <a:ext cx="8929701" cy="5119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9" name="Text Box 229"/>
            <p:cNvSpPr txBox="1">
              <a:spLocks noChangeArrowheads="1"/>
            </p:cNvSpPr>
            <p:nvPr/>
          </p:nvSpPr>
          <p:spPr bwMode="auto">
            <a:xfrm>
              <a:off x="7186197" y="353504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MODE</a:t>
              </a:r>
            </a:p>
          </p:txBody>
        </p:sp>
        <p:sp>
          <p:nvSpPr>
            <p:cNvPr id="24670" name="Text Box 230"/>
            <p:cNvSpPr txBox="1">
              <a:spLocks noChangeArrowheads="1"/>
            </p:cNvSpPr>
            <p:nvPr/>
          </p:nvSpPr>
          <p:spPr bwMode="auto">
            <a:xfrm>
              <a:off x="8058213" y="3535042"/>
              <a:ext cx="861433" cy="2131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KERNEL</a:t>
              </a:r>
            </a:p>
          </p:txBody>
        </p:sp>
      </p:grpSp>
      <p:grpSp>
        <p:nvGrpSpPr>
          <p:cNvPr id="9" name="Group 189"/>
          <p:cNvGrpSpPr>
            <a:grpSpLocks/>
          </p:cNvGrpSpPr>
          <p:nvPr/>
        </p:nvGrpSpPr>
        <p:grpSpPr bwMode="auto">
          <a:xfrm>
            <a:off x="1612900" y="5205413"/>
            <a:ext cx="8929688" cy="1738312"/>
            <a:chOff x="89422" y="5205524"/>
            <a:chExt cx="8929702" cy="1738201"/>
          </a:xfrm>
        </p:grpSpPr>
        <p:sp>
          <p:nvSpPr>
            <p:cNvPr id="24582" name="Text Box 180"/>
            <p:cNvSpPr txBox="1">
              <a:spLocks noChangeArrowheads="1"/>
            </p:cNvSpPr>
            <p:nvPr/>
          </p:nvSpPr>
          <p:spPr bwMode="auto">
            <a:xfrm>
              <a:off x="1058800" y="6474758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1000</a:t>
              </a:r>
            </a:p>
          </p:txBody>
        </p:sp>
        <p:sp>
          <p:nvSpPr>
            <p:cNvPr id="24583" name="Text Box 181"/>
            <p:cNvSpPr txBox="1">
              <a:spLocks noChangeArrowheads="1"/>
            </p:cNvSpPr>
            <p:nvPr/>
          </p:nvSpPr>
          <p:spPr bwMode="auto">
            <a:xfrm>
              <a:off x="1930816" y="6474758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...</a:t>
              </a:r>
            </a:p>
          </p:txBody>
        </p:sp>
        <p:sp>
          <p:nvSpPr>
            <p:cNvPr id="24584" name="Text Box 182"/>
            <p:cNvSpPr txBox="1">
              <a:spLocks noChangeArrowheads="1"/>
            </p:cNvSpPr>
            <p:nvPr/>
          </p:nvSpPr>
          <p:spPr bwMode="auto">
            <a:xfrm>
              <a:off x="1058800" y="626163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40</a:t>
              </a:r>
            </a:p>
          </p:txBody>
        </p:sp>
        <p:sp>
          <p:nvSpPr>
            <p:cNvPr id="24585" name="Text Box 183"/>
            <p:cNvSpPr txBox="1">
              <a:spLocks noChangeArrowheads="1"/>
            </p:cNvSpPr>
            <p:nvPr/>
          </p:nvSpPr>
          <p:spPr bwMode="auto">
            <a:xfrm>
              <a:off x="1930816" y="626163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41</a:t>
              </a:r>
            </a:p>
          </p:txBody>
        </p:sp>
        <p:sp>
          <p:nvSpPr>
            <p:cNvPr id="24586" name="Text Box 184"/>
            <p:cNvSpPr txBox="1">
              <a:spLocks noChangeArrowheads="1"/>
            </p:cNvSpPr>
            <p:nvPr/>
          </p:nvSpPr>
          <p:spPr bwMode="auto">
            <a:xfrm>
              <a:off x="2876539" y="6311639"/>
              <a:ext cx="224728" cy="50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</p:txBody>
        </p:sp>
        <p:sp>
          <p:nvSpPr>
            <p:cNvPr id="24587" name="Text Box 185"/>
            <p:cNvSpPr txBox="1">
              <a:spLocks noChangeArrowheads="1"/>
            </p:cNvSpPr>
            <p:nvPr/>
          </p:nvSpPr>
          <p:spPr bwMode="auto">
            <a:xfrm>
              <a:off x="3101266" y="6474758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...</a:t>
              </a:r>
            </a:p>
          </p:txBody>
        </p:sp>
        <p:sp>
          <p:nvSpPr>
            <p:cNvPr id="24588" name="Text Box 186"/>
            <p:cNvSpPr txBox="1">
              <a:spLocks noChangeArrowheads="1"/>
            </p:cNvSpPr>
            <p:nvPr/>
          </p:nvSpPr>
          <p:spPr bwMode="auto">
            <a:xfrm>
              <a:off x="3973282" y="6474758"/>
              <a:ext cx="872016" cy="2131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...</a:t>
              </a:r>
            </a:p>
          </p:txBody>
        </p:sp>
        <p:sp>
          <p:nvSpPr>
            <p:cNvPr id="24589" name="Text Box 187"/>
            <p:cNvSpPr txBox="1">
              <a:spLocks noChangeArrowheads="1"/>
            </p:cNvSpPr>
            <p:nvPr/>
          </p:nvSpPr>
          <p:spPr bwMode="auto">
            <a:xfrm>
              <a:off x="3101266" y="626163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299</a:t>
              </a:r>
            </a:p>
          </p:txBody>
        </p:sp>
        <p:sp>
          <p:nvSpPr>
            <p:cNvPr id="24590" name="Text Box 188"/>
            <p:cNvSpPr txBox="1">
              <a:spLocks noChangeArrowheads="1"/>
            </p:cNvSpPr>
            <p:nvPr/>
          </p:nvSpPr>
          <p:spPr bwMode="auto">
            <a:xfrm>
              <a:off x="3973282" y="626163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 dirty="0">
                  <a:latin typeface="Courier New" charset="0"/>
                </a:rPr>
                <a:t>300</a:t>
              </a:r>
            </a:p>
          </p:txBody>
        </p:sp>
        <p:sp>
          <p:nvSpPr>
            <p:cNvPr id="24591" name="Text Box 189"/>
            <p:cNvSpPr txBox="1">
              <a:spLocks noChangeArrowheads="1"/>
            </p:cNvSpPr>
            <p:nvPr/>
          </p:nvSpPr>
          <p:spPr bwMode="auto">
            <a:xfrm>
              <a:off x="4919004" y="6311639"/>
              <a:ext cx="224728" cy="50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</p:txBody>
        </p:sp>
        <p:sp>
          <p:nvSpPr>
            <p:cNvPr id="24592" name="Text Box 190"/>
            <p:cNvSpPr txBox="1">
              <a:spLocks noChangeArrowheads="1"/>
            </p:cNvSpPr>
            <p:nvPr/>
          </p:nvSpPr>
          <p:spPr bwMode="auto">
            <a:xfrm>
              <a:off x="5143731" y="6474758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inst</a:t>
              </a:r>
            </a:p>
          </p:txBody>
        </p:sp>
        <p:sp>
          <p:nvSpPr>
            <p:cNvPr id="24593" name="Text Box 191"/>
            <p:cNvSpPr txBox="1">
              <a:spLocks noChangeArrowheads="1"/>
            </p:cNvSpPr>
            <p:nvPr/>
          </p:nvSpPr>
          <p:spPr bwMode="auto">
            <a:xfrm>
              <a:off x="6015747" y="6474758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inst</a:t>
              </a:r>
            </a:p>
          </p:txBody>
        </p:sp>
        <p:sp>
          <p:nvSpPr>
            <p:cNvPr id="24594" name="Text Box 192"/>
            <p:cNvSpPr txBox="1">
              <a:spLocks noChangeArrowheads="1"/>
            </p:cNvSpPr>
            <p:nvPr/>
          </p:nvSpPr>
          <p:spPr bwMode="auto">
            <a:xfrm>
              <a:off x="5143731" y="626163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1000</a:t>
              </a:r>
            </a:p>
          </p:txBody>
        </p:sp>
        <p:sp>
          <p:nvSpPr>
            <p:cNvPr id="24595" name="Text Box 193"/>
            <p:cNvSpPr txBox="1">
              <a:spLocks noChangeArrowheads="1"/>
            </p:cNvSpPr>
            <p:nvPr/>
          </p:nvSpPr>
          <p:spPr bwMode="auto">
            <a:xfrm>
              <a:off x="6015747" y="626163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1001</a:t>
              </a:r>
            </a:p>
          </p:txBody>
        </p:sp>
        <p:sp>
          <p:nvSpPr>
            <p:cNvPr id="24596" name="Text Box 194"/>
            <p:cNvSpPr txBox="1">
              <a:spLocks noChangeArrowheads="1"/>
            </p:cNvSpPr>
            <p:nvPr/>
          </p:nvSpPr>
          <p:spPr bwMode="auto">
            <a:xfrm>
              <a:off x="6961470" y="6311639"/>
              <a:ext cx="224728" cy="507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  <a:p>
              <a:pPr algn="r" eaLnBrk="1" hangingPunct="1"/>
              <a:r>
                <a:rPr lang="en-US" sz="900" b="1"/>
                <a:t>•</a:t>
              </a:r>
            </a:p>
          </p:txBody>
        </p:sp>
        <p:sp>
          <p:nvSpPr>
            <p:cNvPr id="24597" name="Text Box 195"/>
            <p:cNvSpPr txBox="1">
              <a:spLocks noChangeArrowheads="1"/>
            </p:cNvSpPr>
            <p:nvPr/>
          </p:nvSpPr>
          <p:spPr bwMode="auto">
            <a:xfrm>
              <a:off x="7186197" y="6474758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inst</a:t>
              </a:r>
            </a:p>
          </p:txBody>
        </p:sp>
        <p:sp>
          <p:nvSpPr>
            <p:cNvPr id="24598" name="Text Box 196"/>
            <p:cNvSpPr txBox="1">
              <a:spLocks noChangeArrowheads="1"/>
            </p:cNvSpPr>
            <p:nvPr/>
          </p:nvSpPr>
          <p:spPr bwMode="auto">
            <a:xfrm>
              <a:off x="8058213" y="6474758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inst</a:t>
              </a:r>
            </a:p>
          </p:txBody>
        </p:sp>
        <p:sp>
          <p:nvSpPr>
            <p:cNvPr id="24599" name="Text Box 197"/>
            <p:cNvSpPr txBox="1">
              <a:spLocks noChangeArrowheads="1"/>
            </p:cNvSpPr>
            <p:nvPr/>
          </p:nvSpPr>
          <p:spPr bwMode="auto">
            <a:xfrm>
              <a:off x="7186197" y="626163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19999</a:t>
              </a:r>
            </a:p>
          </p:txBody>
        </p:sp>
        <p:sp>
          <p:nvSpPr>
            <p:cNvPr id="24600" name="Text Box 198"/>
            <p:cNvSpPr txBox="1">
              <a:spLocks noChangeArrowheads="1"/>
            </p:cNvSpPr>
            <p:nvPr/>
          </p:nvSpPr>
          <p:spPr bwMode="auto">
            <a:xfrm>
              <a:off x="8058213" y="626163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20000</a:t>
              </a:r>
            </a:p>
          </p:txBody>
        </p:sp>
        <p:sp>
          <p:nvSpPr>
            <p:cNvPr id="24601" name="Text Box 199"/>
            <p:cNvSpPr txBox="1">
              <a:spLocks noChangeArrowheads="1"/>
            </p:cNvSpPr>
            <p:nvPr/>
          </p:nvSpPr>
          <p:spPr bwMode="auto">
            <a:xfrm>
              <a:off x="186783" y="6474758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>
                  <a:latin typeface="Courier New" charset="0"/>
                </a:rPr>
                <a:t>CONT</a:t>
              </a:r>
            </a:p>
          </p:txBody>
        </p:sp>
        <p:sp>
          <p:nvSpPr>
            <p:cNvPr id="24602" name="Text Box 200"/>
            <p:cNvSpPr txBox="1">
              <a:spLocks noChangeArrowheads="1"/>
            </p:cNvSpPr>
            <p:nvPr/>
          </p:nvSpPr>
          <p:spPr bwMode="auto">
            <a:xfrm>
              <a:off x="186783" y="6261632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>
                  <a:latin typeface="Courier New" charset="0"/>
                </a:rPr>
                <a:t>ADDR</a:t>
              </a:r>
            </a:p>
          </p:txBody>
        </p:sp>
        <p:sp>
          <p:nvSpPr>
            <p:cNvPr id="24603" name="Text Box 201"/>
            <p:cNvSpPr txBox="1">
              <a:spLocks noChangeArrowheads="1"/>
            </p:cNvSpPr>
            <p:nvPr/>
          </p:nvSpPr>
          <p:spPr bwMode="auto">
            <a:xfrm>
              <a:off x="487333" y="5231719"/>
              <a:ext cx="3676439" cy="791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RETI instruction restores mode from system stack;  since returning to user program in this example, $sp now points to user stack; also, copies $k0 into PC, re-enables interrupts and sets Mode to User</a:t>
              </a:r>
            </a:p>
          </p:txBody>
        </p:sp>
        <p:sp>
          <p:nvSpPr>
            <p:cNvPr id="24604" name="Text Box 202"/>
            <p:cNvSpPr txBox="1">
              <a:spLocks noChangeArrowheads="1"/>
            </p:cNvSpPr>
            <p:nvPr/>
          </p:nvSpPr>
          <p:spPr bwMode="auto">
            <a:xfrm>
              <a:off x="7186197" y="5846094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$sp</a:t>
              </a:r>
            </a:p>
          </p:txBody>
        </p:sp>
        <p:sp>
          <p:nvSpPr>
            <p:cNvPr id="24605" name="Text Box 203"/>
            <p:cNvSpPr txBox="1">
              <a:spLocks noChangeArrowheads="1"/>
            </p:cNvSpPr>
            <p:nvPr/>
          </p:nvSpPr>
          <p:spPr bwMode="auto">
            <a:xfrm>
              <a:off x="8058213" y="5846094"/>
              <a:ext cx="872016" cy="2131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800" b="1">
                  <a:latin typeface="Courier New" charset="0"/>
                </a:rPr>
                <a:t>user</a:t>
              </a:r>
            </a:p>
            <a:p>
              <a:pPr algn="ctr" eaLnBrk="1" hangingPunct="1"/>
              <a:r>
                <a:rPr lang="en-US" sz="800" b="1">
                  <a:latin typeface="Courier New" charset="0"/>
                </a:rPr>
                <a:t>stack</a:t>
              </a:r>
            </a:p>
          </p:txBody>
        </p:sp>
        <p:sp>
          <p:nvSpPr>
            <p:cNvPr id="24606" name="Text Box 204"/>
            <p:cNvSpPr txBox="1">
              <a:spLocks noChangeArrowheads="1"/>
            </p:cNvSpPr>
            <p:nvPr/>
          </p:nvSpPr>
          <p:spPr bwMode="auto">
            <a:xfrm>
              <a:off x="7186197" y="5632968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$k0</a:t>
              </a:r>
            </a:p>
          </p:txBody>
        </p:sp>
        <p:sp>
          <p:nvSpPr>
            <p:cNvPr id="24607" name="Text Box 205"/>
            <p:cNvSpPr txBox="1">
              <a:spLocks noChangeArrowheads="1"/>
            </p:cNvSpPr>
            <p:nvPr/>
          </p:nvSpPr>
          <p:spPr bwMode="auto">
            <a:xfrm>
              <a:off x="8058213" y="5632968"/>
              <a:ext cx="872016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20000</a:t>
              </a:r>
            </a:p>
          </p:txBody>
        </p:sp>
        <p:sp>
          <p:nvSpPr>
            <p:cNvPr id="24608" name="Text Box 206"/>
            <p:cNvSpPr txBox="1">
              <a:spLocks noChangeArrowheads="1"/>
            </p:cNvSpPr>
            <p:nvPr/>
          </p:nvSpPr>
          <p:spPr bwMode="auto">
            <a:xfrm>
              <a:off x="7186197" y="5418651"/>
              <a:ext cx="1744033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/>
                <a:t>Register File</a:t>
              </a:r>
            </a:p>
          </p:txBody>
        </p:sp>
        <p:sp>
          <p:nvSpPr>
            <p:cNvPr id="24609" name="Text Box 207"/>
            <p:cNvSpPr txBox="1">
              <a:spLocks noChangeArrowheads="1"/>
            </p:cNvSpPr>
            <p:nvPr/>
          </p:nvSpPr>
          <p:spPr bwMode="auto">
            <a:xfrm>
              <a:off x="4483369" y="5853238"/>
              <a:ext cx="1532378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PC</a:t>
              </a:r>
            </a:p>
          </p:txBody>
        </p:sp>
        <p:sp>
          <p:nvSpPr>
            <p:cNvPr id="24610" name="Text Box 208"/>
            <p:cNvSpPr txBox="1">
              <a:spLocks noChangeArrowheads="1"/>
            </p:cNvSpPr>
            <p:nvPr/>
          </p:nvSpPr>
          <p:spPr bwMode="auto">
            <a:xfrm>
              <a:off x="6015747" y="5853238"/>
              <a:ext cx="872016" cy="2131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 b="1">
                  <a:latin typeface="Courier New" charset="0"/>
                </a:rPr>
                <a:t>20000</a:t>
              </a:r>
            </a:p>
          </p:txBody>
        </p:sp>
        <p:sp>
          <p:nvSpPr>
            <p:cNvPr id="24611" name="Text Box 209"/>
            <p:cNvSpPr txBox="1">
              <a:spLocks noChangeArrowheads="1"/>
            </p:cNvSpPr>
            <p:nvPr/>
          </p:nvSpPr>
          <p:spPr bwMode="auto">
            <a:xfrm>
              <a:off x="4483369" y="5640112"/>
              <a:ext cx="1532378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INT Enable</a:t>
              </a:r>
            </a:p>
          </p:txBody>
        </p:sp>
        <p:sp>
          <p:nvSpPr>
            <p:cNvPr id="24612" name="Text Box 210"/>
            <p:cNvSpPr txBox="1">
              <a:spLocks noChangeArrowheads="1"/>
            </p:cNvSpPr>
            <p:nvPr/>
          </p:nvSpPr>
          <p:spPr bwMode="auto">
            <a:xfrm>
              <a:off x="6015747" y="5640112"/>
              <a:ext cx="872016" cy="21312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1</a:t>
              </a:r>
            </a:p>
          </p:txBody>
        </p:sp>
        <p:cxnSp>
          <p:nvCxnSpPr>
            <p:cNvPr id="24613" name="AutoShape 211"/>
            <p:cNvCxnSpPr>
              <a:cxnSpLocks noChangeShapeType="1"/>
              <a:stCxn id="24610" idx="2"/>
              <a:endCxn id="24600" idx="0"/>
            </p:cNvCxnSpPr>
            <p:nvPr/>
          </p:nvCxnSpPr>
          <p:spPr bwMode="auto">
            <a:xfrm rot="16200000" flipH="1">
              <a:off x="7375355" y="5142765"/>
              <a:ext cx="195267" cy="2042466"/>
            </a:xfrm>
            <a:prstGeom prst="curvedConnector3">
              <a:avLst>
                <a:gd name="adj1" fmla="val 49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4" name="Rectangle 212"/>
            <p:cNvSpPr>
              <a:spLocks noChangeArrowheads="1"/>
            </p:cNvSpPr>
            <p:nvPr/>
          </p:nvSpPr>
          <p:spPr bwMode="auto">
            <a:xfrm>
              <a:off x="89422" y="6218768"/>
              <a:ext cx="8929702" cy="5119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Text Box 213"/>
            <p:cNvSpPr txBox="1">
              <a:spLocks noChangeArrowheads="1"/>
            </p:cNvSpPr>
            <p:nvPr/>
          </p:nvSpPr>
          <p:spPr bwMode="auto">
            <a:xfrm>
              <a:off x="4485862" y="5431145"/>
              <a:ext cx="1532378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INT ACK</a:t>
              </a:r>
            </a:p>
          </p:txBody>
        </p:sp>
        <p:sp>
          <p:nvSpPr>
            <p:cNvPr id="24616" name="Text Box 214"/>
            <p:cNvSpPr txBox="1">
              <a:spLocks noChangeArrowheads="1"/>
            </p:cNvSpPr>
            <p:nvPr/>
          </p:nvSpPr>
          <p:spPr bwMode="auto">
            <a:xfrm>
              <a:off x="6015747" y="5426985"/>
              <a:ext cx="872016" cy="2131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0</a:t>
              </a:r>
            </a:p>
          </p:txBody>
        </p:sp>
        <p:sp>
          <p:nvSpPr>
            <p:cNvPr id="24617" name="Text Box 215"/>
            <p:cNvSpPr txBox="1">
              <a:spLocks noChangeArrowheads="1"/>
            </p:cNvSpPr>
            <p:nvPr/>
          </p:nvSpPr>
          <p:spPr bwMode="auto">
            <a:xfrm>
              <a:off x="4483369" y="5213859"/>
              <a:ext cx="1532378" cy="213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INT REQ</a:t>
              </a:r>
            </a:p>
          </p:txBody>
        </p:sp>
        <p:sp>
          <p:nvSpPr>
            <p:cNvPr id="24618" name="Text Box 216"/>
            <p:cNvSpPr txBox="1">
              <a:spLocks noChangeArrowheads="1"/>
            </p:cNvSpPr>
            <p:nvPr/>
          </p:nvSpPr>
          <p:spPr bwMode="auto">
            <a:xfrm>
              <a:off x="6015747" y="5213859"/>
              <a:ext cx="872016" cy="2131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0</a:t>
              </a:r>
            </a:p>
          </p:txBody>
        </p:sp>
        <p:sp>
          <p:nvSpPr>
            <p:cNvPr id="24619" name="Text Box 217"/>
            <p:cNvSpPr txBox="1">
              <a:spLocks noChangeArrowheads="1"/>
            </p:cNvSpPr>
            <p:nvPr/>
          </p:nvSpPr>
          <p:spPr bwMode="auto">
            <a:xfrm>
              <a:off x="222765" y="5231719"/>
              <a:ext cx="529136" cy="791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D.</a:t>
              </a:r>
            </a:p>
          </p:txBody>
        </p:sp>
        <p:sp>
          <p:nvSpPr>
            <p:cNvPr id="24620" name="Text Box 218"/>
            <p:cNvSpPr txBox="1">
              <a:spLocks noChangeArrowheads="1"/>
            </p:cNvSpPr>
            <p:nvPr/>
          </p:nvSpPr>
          <p:spPr bwMode="auto">
            <a:xfrm>
              <a:off x="1376281" y="6712888"/>
              <a:ext cx="838642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Vector Table</a:t>
              </a:r>
            </a:p>
          </p:txBody>
        </p:sp>
        <p:sp>
          <p:nvSpPr>
            <p:cNvPr id="24621" name="Text Box 219"/>
            <p:cNvSpPr txBox="1">
              <a:spLocks noChangeArrowheads="1"/>
            </p:cNvSpPr>
            <p:nvPr/>
          </p:nvSpPr>
          <p:spPr bwMode="auto">
            <a:xfrm>
              <a:off x="3384883" y="6712888"/>
              <a:ext cx="889935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System Stack</a:t>
              </a:r>
            </a:p>
          </p:txBody>
        </p:sp>
        <p:sp>
          <p:nvSpPr>
            <p:cNvPr id="24622" name="Text Box 220"/>
            <p:cNvSpPr txBox="1">
              <a:spLocks noChangeArrowheads="1"/>
            </p:cNvSpPr>
            <p:nvPr/>
          </p:nvSpPr>
          <p:spPr bwMode="auto">
            <a:xfrm>
              <a:off x="5423115" y="6712888"/>
              <a:ext cx="896347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Handler Code</a:t>
              </a:r>
            </a:p>
          </p:txBody>
        </p:sp>
        <p:sp>
          <p:nvSpPr>
            <p:cNvPr id="24623" name="Text Box 221"/>
            <p:cNvSpPr txBox="1">
              <a:spLocks noChangeArrowheads="1"/>
            </p:cNvSpPr>
            <p:nvPr/>
          </p:nvSpPr>
          <p:spPr bwMode="auto">
            <a:xfrm>
              <a:off x="7359754" y="6712888"/>
              <a:ext cx="1056639" cy="23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900"/>
                <a:t>Original Program</a:t>
              </a:r>
            </a:p>
          </p:txBody>
        </p:sp>
        <p:sp>
          <p:nvSpPr>
            <p:cNvPr id="24624" name="Text Box 231"/>
            <p:cNvSpPr txBox="1">
              <a:spLocks noChangeArrowheads="1"/>
            </p:cNvSpPr>
            <p:nvPr/>
          </p:nvSpPr>
          <p:spPr bwMode="auto">
            <a:xfrm>
              <a:off x="7175614" y="5205524"/>
              <a:ext cx="872016" cy="213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MODE</a:t>
              </a:r>
            </a:p>
          </p:txBody>
        </p:sp>
        <p:sp>
          <p:nvSpPr>
            <p:cNvPr id="24625" name="Text Box 232"/>
            <p:cNvSpPr txBox="1">
              <a:spLocks noChangeArrowheads="1"/>
            </p:cNvSpPr>
            <p:nvPr/>
          </p:nvSpPr>
          <p:spPr bwMode="auto">
            <a:xfrm>
              <a:off x="8047630" y="5205524"/>
              <a:ext cx="882600" cy="2131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>
                  <a:latin typeface="Courier New" charset="0"/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70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7076747" cy="434438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Interrupts help a processor communicate with the outside world. </a:t>
            </a:r>
          </a:p>
          <a:p>
            <a:r>
              <a:rPr lang="en-US" sz="2800" dirty="0"/>
              <a:t>An interrupt is a specific instance of program discontinuity. </a:t>
            </a:r>
          </a:p>
          <a:p>
            <a:r>
              <a:rPr lang="en-US" sz="2800" dirty="0"/>
              <a:t>Processor/Bus enhancements included</a:t>
            </a:r>
          </a:p>
          <a:p>
            <a:pPr lvl="1"/>
            <a:r>
              <a:rPr lang="en-US" sz="2400" dirty="0"/>
              <a:t>Three new instructions</a:t>
            </a:r>
          </a:p>
          <a:p>
            <a:pPr lvl="1"/>
            <a:r>
              <a:rPr lang="en-US" sz="2400" dirty="0"/>
              <a:t>User stack and system stack pointers</a:t>
            </a:r>
          </a:p>
          <a:p>
            <a:pPr lvl="1"/>
            <a:r>
              <a:rPr lang="en-US" sz="2400" dirty="0"/>
              <a:t>Mode bit</a:t>
            </a:r>
          </a:p>
          <a:p>
            <a:pPr lvl="1"/>
            <a:r>
              <a:rPr lang="en-US" sz="2400" dirty="0"/>
              <a:t>INT macro state</a:t>
            </a:r>
          </a:p>
          <a:p>
            <a:pPr lvl="1"/>
            <a:r>
              <a:rPr lang="en-US" sz="2400" dirty="0"/>
              <a:t>Control lines called INT and INTA</a:t>
            </a:r>
          </a:p>
        </p:txBody>
      </p:sp>
    </p:spTree>
    <p:extLst>
      <p:ext uri="{BB962C8B-B14F-4D97-AF65-F5344CB8AC3E}">
        <p14:creationId xmlns:p14="http://schemas.microsoft.com/office/powerpoint/2010/main" val="31519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7076747" cy="46009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mechanism needed to handle interrupts; traps and exceptions are similar.  </a:t>
            </a:r>
          </a:p>
          <a:p>
            <a:r>
              <a:rPr lang="en-US" dirty="0"/>
              <a:t>Discussed how to write a generic interrupt handler that can handle nested interrupts.  </a:t>
            </a:r>
          </a:p>
          <a:p>
            <a:r>
              <a:rPr lang="en-US" dirty="0"/>
              <a:t>Intentionally simplified. Interrupt mechanisms in modern processors are considerably more complex.  For example, modern processors categorize interrupts into two groups: </a:t>
            </a:r>
            <a:r>
              <a:rPr lang="en-US" i="1" dirty="0" err="1"/>
              <a:t>maskable</a:t>
            </a:r>
            <a:r>
              <a:rPr lang="en-US" dirty="0"/>
              <a:t> and </a:t>
            </a:r>
            <a:r>
              <a:rPr lang="en-US" i="1" dirty="0"/>
              <a:t>non-</a:t>
            </a:r>
            <a:r>
              <a:rPr lang="en-US" i="1" dirty="0" err="1"/>
              <a:t>maskable</a:t>
            </a:r>
            <a:r>
              <a:rPr lang="en-US" dirty="0"/>
              <a:t>.  </a:t>
            </a:r>
          </a:p>
          <a:p>
            <a:pPr lvl="1"/>
            <a:r>
              <a:rPr lang="en-US" sz="2000" dirty="0" err="1"/>
              <a:t>maskable</a:t>
            </a:r>
            <a:r>
              <a:rPr lang="en-US" sz="2000" dirty="0"/>
              <a:t>: Interrupts that can be temporarily turned off</a:t>
            </a:r>
          </a:p>
          <a:p>
            <a:pPr lvl="1"/>
            <a:r>
              <a:rPr lang="en-US" sz="2000" dirty="0"/>
              <a:t>Non-</a:t>
            </a:r>
            <a:r>
              <a:rPr lang="en-US" sz="2000" dirty="0" err="1"/>
              <a:t>maskable</a:t>
            </a:r>
            <a:r>
              <a:rPr lang="en-US" sz="2000" dirty="0"/>
              <a:t>: Interrupts that cannot be turned off</a:t>
            </a:r>
          </a:p>
        </p:txBody>
      </p:sp>
    </p:spTree>
    <p:extLst>
      <p:ext uri="{BB962C8B-B14F-4D97-AF65-F5344CB8AC3E}">
        <p14:creationId xmlns:p14="http://schemas.microsoft.com/office/powerpoint/2010/main" val="2725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a trap is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8562B-A0F5-3A30-6E74-D4AE7E045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Keyboard input</a:t>
            </a:r>
          </a:p>
          <a:p>
            <a:r>
              <a:rPr lang="en-US" dirty="0"/>
              <a:t>System call to open a file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Arithmetic overflow</a:t>
            </a:r>
          </a:p>
          <a:p>
            <a:r>
              <a:rPr lang="en-US" dirty="0"/>
              <a:t>High speed I/O</a:t>
            </a:r>
          </a:p>
          <a:p>
            <a:r>
              <a:rPr lang="en-US" dirty="0"/>
              <a:t>This question is a trap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20E79-E2BF-D151-1F6C-DCE02EF22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82284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1923393"/>
            <a:ext cx="7076747" cy="48242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mode as a characterization of the internal state of a processor. Intentionally simplistic view.  </a:t>
            </a:r>
          </a:p>
          <a:p>
            <a:r>
              <a:rPr lang="en-US" dirty="0"/>
              <a:t>Processor state may have a number of other attributes available as discrete bits of information (similar to the mode bit).  </a:t>
            </a:r>
          </a:p>
          <a:p>
            <a:pPr lvl="1"/>
            <a:r>
              <a:rPr lang="en-US" sz="2000" dirty="0"/>
              <a:t>Modern processors aggregate all of these bits into one register called </a:t>
            </a:r>
            <a:r>
              <a:rPr lang="en-US" sz="2000" i="1" dirty="0"/>
              <a:t>processor status word (PSW)</a:t>
            </a:r>
            <a:r>
              <a:rPr lang="en-US" sz="2000" dirty="0"/>
              <a:t>.  </a:t>
            </a:r>
          </a:p>
          <a:p>
            <a:pPr lvl="1"/>
            <a:r>
              <a:rPr lang="en-US" sz="2000" dirty="0"/>
              <a:t>Upon an interrupt and its return, the hardware implicitly pushes and pops, respectively, both the PC and the PSW on the system stack.  </a:t>
            </a:r>
          </a:p>
          <a:p>
            <a:r>
              <a:rPr lang="en-US" dirty="0"/>
              <a:t>The interested reader is referred to more advanced textbooks on computer architecture for details on how the interrupt architecture is implemented in modern processors.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40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2133600"/>
            <a:ext cx="7076747" cy="4434174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Presented simple treatment of the interrupt handler code to understand what needs to be done in the processor architecture to deal with interrupts.  The handler would typically do a lot more than save processor registers. </a:t>
            </a:r>
          </a:p>
          <a:p>
            <a:r>
              <a:rPr lang="en-US" sz="2800" dirty="0"/>
              <a:t>LC-2200 designates a register $k0 for saving PC in the INT macro state.  </a:t>
            </a:r>
            <a:r>
              <a:rPr lang="en-US" sz="2800" strike="sngStrike" dirty="0"/>
              <a:t>In modern processors, there is no need for this since the hardware automatically saves the PC on the system stack.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777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770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1871129"/>
            <a:ext cx="77057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path</a:t>
            </a:r>
          </a:p>
        </p:txBody>
      </p:sp>
    </p:spTree>
    <p:extLst>
      <p:ext uri="{BB962C8B-B14F-4D97-AF65-F5344CB8AC3E}">
        <p14:creationId xmlns:p14="http://schemas.microsoft.com/office/powerpoint/2010/main" val="350931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3352800" y="2128838"/>
            <a:ext cx="4685732" cy="685800"/>
            <a:chOff x="1828800" y="1600200"/>
            <a:chExt cx="4686561" cy="685800"/>
          </a:xfrm>
        </p:grpSpPr>
        <p:sp>
          <p:nvSpPr>
            <p:cNvPr id="2" name="Rectangle 1"/>
            <p:cNvSpPr/>
            <p:nvPr/>
          </p:nvSpPr>
          <p:spPr>
            <a:xfrm>
              <a:off x="1828800" y="1600200"/>
              <a:ext cx="3658247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/>
                <a:t>Exception/Trap number</a:t>
              </a:r>
            </a:p>
          </p:txBody>
        </p:sp>
        <p:sp>
          <p:nvSpPr>
            <p:cNvPr id="7173" name="TextBox 2"/>
            <p:cNvSpPr txBox="1">
              <a:spLocks noChangeArrowheads="1"/>
            </p:cNvSpPr>
            <p:nvPr/>
          </p:nvSpPr>
          <p:spPr bwMode="auto">
            <a:xfrm>
              <a:off x="5715000" y="1752600"/>
              <a:ext cx="8003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ETR</a:t>
              </a:r>
            </a:p>
          </p:txBody>
        </p:sp>
      </p:grpSp>
      <p:sp>
        <p:nvSpPr>
          <p:cNvPr id="717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New internal processor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504" y="3612445"/>
            <a:ext cx="7076747" cy="2513719"/>
          </a:xfrm>
        </p:spPr>
        <p:txBody>
          <a:bodyPr/>
          <a:lstStyle/>
          <a:p>
            <a:r>
              <a:rPr lang="en-US" dirty="0"/>
              <a:t>Will contain a unique number stashed by the hardware to indicate the type of discontinuity</a:t>
            </a:r>
          </a:p>
        </p:txBody>
      </p:sp>
    </p:spTree>
    <p:extLst>
      <p:ext uri="{BB962C8B-B14F-4D97-AF65-F5344CB8AC3E}">
        <p14:creationId xmlns:p14="http://schemas.microsoft.com/office/powerpoint/2010/main" val="138528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6"/>
          <p:cNvGrpSpPr>
            <a:grpSpLocks/>
          </p:cNvGrpSpPr>
          <p:nvPr/>
        </p:nvGrpSpPr>
        <p:grpSpPr bwMode="auto">
          <a:xfrm>
            <a:off x="1981200" y="714019"/>
            <a:ext cx="7620000" cy="6096000"/>
            <a:chOff x="457200" y="304800"/>
            <a:chExt cx="7620000" cy="6096000"/>
          </a:xfrm>
        </p:grpSpPr>
        <p:sp>
          <p:nvSpPr>
            <p:cNvPr id="2" name="Rectangle 1"/>
            <p:cNvSpPr/>
            <p:nvPr/>
          </p:nvSpPr>
          <p:spPr>
            <a:xfrm>
              <a:off x="914400" y="1219200"/>
              <a:ext cx="31242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Handler address</a:t>
              </a:r>
            </a:p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for divide by zero exception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914400" y="1752600"/>
              <a:ext cx="31242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Handler address</a:t>
              </a:r>
            </a:p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for arithmetic overflow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286000"/>
              <a:ext cx="31242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Arial" charset="0"/>
                </a:rPr>
                <a:t>……..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2819400"/>
              <a:ext cx="31242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Handler address</a:t>
              </a:r>
            </a:p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for system call trap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3352800"/>
              <a:ext cx="31242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Handler address</a:t>
              </a:r>
            </a:p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for  page fault trap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3886200"/>
              <a:ext cx="31242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Arial" charset="0"/>
                </a:rPr>
                <a:t>……..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4419600"/>
              <a:ext cx="31242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Handler address</a:t>
              </a:r>
            </a:p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for </a:t>
              </a:r>
              <a:r>
                <a:rPr lang="en-US" b="1" dirty="0" err="1">
                  <a:solidFill>
                    <a:prstClr val="white"/>
                  </a:solidFill>
                </a:rPr>
                <a:t>KBD</a:t>
              </a:r>
              <a:r>
                <a:rPr lang="en-US" b="1" dirty="0">
                  <a:solidFill>
                    <a:prstClr val="white"/>
                  </a:solidFill>
                </a:rPr>
                <a:t> interrupt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4953000"/>
              <a:ext cx="31242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Handler address</a:t>
              </a:r>
            </a:p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</a:rPr>
                <a:t>for mouse interrupt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5486400"/>
              <a:ext cx="31242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Arial" charset="0"/>
                </a:rPr>
                <a:t>………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8600" y="1676400"/>
              <a:ext cx="1731963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Table entries for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exceptions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600" y="2819400"/>
              <a:ext cx="1731963" cy="646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Table entries for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traps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4611688"/>
              <a:ext cx="1974850" cy="646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Table entries for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External interrupts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" y="1295400"/>
              <a:ext cx="301625" cy="3698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3400" y="1763713"/>
              <a:ext cx="301625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5649913"/>
              <a:ext cx="493713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n-1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" y="2590800"/>
              <a:ext cx="246063" cy="2308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</a:t>
              </a:r>
            </a:p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0800" y="2286000"/>
              <a:ext cx="1676400" cy="923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Handler code for system call trap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438400" y="2286000"/>
              <a:ext cx="39624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400800" y="5476875"/>
              <a:ext cx="1676400" cy="923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Handler code for mouse interrupt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438400" y="5181600"/>
              <a:ext cx="39624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400800" y="304800"/>
              <a:ext cx="1676400" cy="923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Handler code for divide by zero exception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2514600" y="304800"/>
              <a:ext cx="3886200" cy="1152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00800" y="1295400"/>
              <a:ext cx="1676400" cy="923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Handler code for overflow exception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514600" y="1295400"/>
              <a:ext cx="38862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00800" y="3276600"/>
              <a:ext cx="1676400" cy="923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Handler code for page fault trap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2438400" y="3276600"/>
              <a:ext cx="39624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400800" y="4333875"/>
              <a:ext cx="1676400" cy="923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Handler code for </a:t>
              </a:r>
              <a:r>
                <a:rPr lang="en-US" b="1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KBD</a:t>
              </a:r>
              <a:r>
                <a:rPr lang="en-US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interrupt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438400" y="4343400"/>
              <a:ext cx="39624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171700" y="874890"/>
            <a:ext cx="358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Interrupt Vector Table</a:t>
            </a:r>
          </a:p>
        </p:txBody>
      </p:sp>
    </p:spTree>
    <p:extLst>
      <p:ext uri="{BB962C8B-B14F-4D97-AF65-F5344CB8AC3E}">
        <p14:creationId xmlns:p14="http://schemas.microsoft.com/office/powerpoint/2010/main" val="159669914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41077</TotalTime>
  <Words>3871</Words>
  <Application>Microsoft Macintosh PowerPoint</Application>
  <PresentationFormat>Widescreen</PresentationFormat>
  <Paragraphs>1021</Paragraphs>
  <Slides>62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Corbel</vt:lpstr>
      <vt:lpstr>Courier New</vt:lpstr>
      <vt:lpstr>Times New Roman</vt:lpstr>
      <vt:lpstr>Wingdings</vt:lpstr>
      <vt:lpstr>Spectrum</vt:lpstr>
      <vt:lpstr>Interrupts, Traps and Exceptions</vt:lpstr>
      <vt:lpstr>Interrupts, Traps and Exceptions</vt:lpstr>
      <vt:lpstr>Discontinuities in program execution</vt:lpstr>
      <vt:lpstr>Discontinuities in program execution</vt:lpstr>
      <vt:lpstr>4.1 Discontinuities in program execution</vt:lpstr>
      <vt:lpstr>PowerPoint Presentation</vt:lpstr>
      <vt:lpstr>Execution path</vt:lpstr>
      <vt:lpstr>New internal processor register</vt:lpstr>
      <vt:lpstr>PowerPoint Presentation</vt:lpstr>
      <vt:lpstr>Dealing with program discontinuities</vt:lpstr>
      <vt:lpstr>Architectural enhancements to handle program discontinuities</vt:lpstr>
      <vt:lpstr>Modifications to FSM</vt:lpstr>
      <vt:lpstr>What needs to happen in microcode?</vt:lpstr>
      <vt:lpstr>What needs to happen in software?</vt:lpstr>
      <vt:lpstr>That's great, but…</vt:lpstr>
      <vt:lpstr>Handling cascaded interrupts</vt:lpstr>
      <vt:lpstr>What needs to happen …</vt:lpstr>
      <vt:lpstr>That's great, but…</vt:lpstr>
      <vt:lpstr>What needs to happen …</vt:lpstr>
      <vt:lpstr>What needs to happen …</vt:lpstr>
      <vt:lpstr>What are we lacking?</vt:lpstr>
      <vt:lpstr>The plan</vt:lpstr>
      <vt:lpstr>Handling cascaded interrupts</vt:lpstr>
      <vt:lpstr>PowerPoint Presentation</vt:lpstr>
      <vt:lpstr>Yay!  This will work perfectly!</vt:lpstr>
      <vt:lpstr>Returning from the handler</vt:lpstr>
      <vt:lpstr>Returning from the handler</vt:lpstr>
      <vt:lpstr>Now we can handle cascaded interrupts</vt:lpstr>
      <vt:lpstr>Summary of architectural enhancements to LC-2200 to handle interrupts (so far)</vt:lpstr>
      <vt:lpstr>Reminder: Levels of Abstraction</vt:lpstr>
      <vt:lpstr>Reminder: Levels of Abstraction</vt:lpstr>
      <vt:lpstr>Reminder: Levels of Abstraction</vt:lpstr>
      <vt:lpstr>An Interrupt Appears: Step 1</vt:lpstr>
      <vt:lpstr>An Interrupt Appears: Step 2</vt:lpstr>
      <vt:lpstr>An Interrupt Appears: Step 3</vt:lpstr>
      <vt:lpstr>An Interrupt Appears: Back to Normal</vt:lpstr>
      <vt:lpstr>Hardware details for handling external interrupts</vt:lpstr>
      <vt:lpstr>Wiring for external interrupts</vt:lpstr>
      <vt:lpstr>What happens at an interrupt? </vt:lpstr>
      <vt:lpstr>Multiple interrupt priority levels</vt:lpstr>
      <vt:lpstr>Priority encoder</vt:lpstr>
      <vt:lpstr>PowerPoint Presentation</vt:lpstr>
      <vt:lpstr>Where to save/restore CPU registers in the interrupt handler</vt:lpstr>
      <vt:lpstr>Stack for saving/restoring</vt:lpstr>
      <vt:lpstr>Stack for saving/restoring</vt:lpstr>
      <vt:lpstr>Stacks and modes during interrupts</vt:lpstr>
      <vt:lpstr>How do we get between these macro-states?</vt:lpstr>
      <vt:lpstr>Microcode interrupt actions</vt:lpstr>
      <vt:lpstr>A working interrupt handler</vt:lpstr>
      <vt:lpstr>PowerPoint Presentation</vt:lpstr>
      <vt:lpstr>PowerPoint Presentation</vt:lpstr>
      <vt:lpstr>Architecture enhancements to LC-2200 for interrupts</vt:lpstr>
      <vt:lpstr>Putting it all together</vt:lpstr>
      <vt:lpstr>Putting it all together</vt:lpstr>
      <vt:lpstr>Putting it all together</vt:lpstr>
      <vt:lpstr>Putting it all together</vt:lpstr>
      <vt:lpstr>PowerPoint Presentation</vt:lpstr>
      <vt:lpstr>Summary</vt:lpstr>
      <vt:lpstr>Summary</vt:lpstr>
      <vt:lpstr>Summary</vt:lpstr>
      <vt:lpstr>Summary</vt:lpstr>
      <vt:lpstr>Questions?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slides - Processor</dc:title>
  <dc:creator> College of Computing</dc:creator>
  <cp:lastModifiedBy>Forsyth, Daniel H</cp:lastModifiedBy>
  <cp:revision>353</cp:revision>
  <dcterms:created xsi:type="dcterms:W3CDTF">2006-01-17T13:54:25Z</dcterms:created>
  <dcterms:modified xsi:type="dcterms:W3CDTF">2023-08-29T01:58:42Z</dcterms:modified>
</cp:coreProperties>
</file>