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1"/>
  </p:notesMasterIdLst>
  <p:sldIdLst>
    <p:sldId id="257" r:id="rId2"/>
    <p:sldId id="293" r:id="rId3"/>
    <p:sldId id="297" r:id="rId4"/>
    <p:sldId id="295" r:id="rId5"/>
    <p:sldId id="397" r:id="rId6"/>
    <p:sldId id="296" r:id="rId7"/>
    <p:sldId id="258" r:id="rId8"/>
    <p:sldId id="259" r:id="rId9"/>
    <p:sldId id="260" r:id="rId10"/>
    <p:sldId id="298" r:id="rId11"/>
    <p:sldId id="299" r:id="rId12"/>
    <p:sldId id="300" r:id="rId13"/>
    <p:sldId id="261" r:id="rId14"/>
    <p:sldId id="301" r:id="rId15"/>
    <p:sldId id="302" r:id="rId16"/>
    <p:sldId id="262" r:id="rId17"/>
    <p:sldId id="263" r:id="rId18"/>
    <p:sldId id="264" r:id="rId19"/>
    <p:sldId id="303" r:id="rId20"/>
    <p:sldId id="304" r:id="rId21"/>
    <p:sldId id="265" r:id="rId22"/>
    <p:sldId id="305" r:id="rId23"/>
    <p:sldId id="306" r:id="rId24"/>
    <p:sldId id="266" r:id="rId25"/>
    <p:sldId id="307" r:id="rId26"/>
    <p:sldId id="308" r:id="rId27"/>
    <p:sldId id="267" r:id="rId28"/>
    <p:sldId id="309" r:id="rId29"/>
    <p:sldId id="310" r:id="rId30"/>
    <p:sldId id="312" r:id="rId31"/>
    <p:sldId id="313" r:id="rId32"/>
    <p:sldId id="314" r:id="rId33"/>
    <p:sldId id="268" r:id="rId34"/>
    <p:sldId id="315" r:id="rId35"/>
    <p:sldId id="316" r:id="rId36"/>
    <p:sldId id="269" r:id="rId37"/>
    <p:sldId id="317" r:id="rId38"/>
    <p:sldId id="270" r:id="rId39"/>
    <p:sldId id="318" r:id="rId40"/>
    <p:sldId id="319" r:id="rId41"/>
    <p:sldId id="320" r:id="rId42"/>
    <p:sldId id="321" r:id="rId43"/>
    <p:sldId id="323" r:id="rId44"/>
    <p:sldId id="324" r:id="rId45"/>
    <p:sldId id="325" r:id="rId46"/>
    <p:sldId id="338" r:id="rId47"/>
    <p:sldId id="326" r:id="rId48"/>
    <p:sldId id="327" r:id="rId49"/>
    <p:sldId id="328" r:id="rId50"/>
    <p:sldId id="329" r:id="rId51"/>
    <p:sldId id="330" r:id="rId52"/>
    <p:sldId id="331" r:id="rId53"/>
    <p:sldId id="272" r:id="rId54"/>
    <p:sldId id="394" r:id="rId55"/>
    <p:sldId id="332" r:id="rId56"/>
    <p:sldId id="333" r:id="rId57"/>
    <p:sldId id="335" r:id="rId58"/>
    <p:sldId id="336" r:id="rId59"/>
    <p:sldId id="337" r:id="rId60"/>
    <p:sldId id="339" r:id="rId61"/>
    <p:sldId id="340" r:id="rId62"/>
    <p:sldId id="341" r:id="rId63"/>
    <p:sldId id="342" r:id="rId64"/>
    <p:sldId id="322" r:id="rId65"/>
    <p:sldId id="273" r:id="rId66"/>
    <p:sldId id="345" r:id="rId67"/>
    <p:sldId id="344" r:id="rId68"/>
    <p:sldId id="346" r:id="rId69"/>
    <p:sldId id="347" r:id="rId70"/>
    <p:sldId id="348" r:id="rId71"/>
    <p:sldId id="399" r:id="rId72"/>
    <p:sldId id="350" r:id="rId73"/>
    <p:sldId id="400" r:id="rId74"/>
    <p:sldId id="351" r:id="rId75"/>
    <p:sldId id="405" r:id="rId76"/>
    <p:sldId id="358" r:id="rId77"/>
    <p:sldId id="354" r:id="rId78"/>
    <p:sldId id="396" r:id="rId79"/>
    <p:sldId id="355" r:id="rId80"/>
    <p:sldId id="386" r:id="rId81"/>
    <p:sldId id="402" r:id="rId82"/>
    <p:sldId id="387" r:id="rId83"/>
    <p:sldId id="403" r:id="rId84"/>
    <p:sldId id="401" r:id="rId85"/>
    <p:sldId id="404" r:id="rId86"/>
    <p:sldId id="356" r:id="rId87"/>
    <p:sldId id="357" r:id="rId88"/>
    <p:sldId id="398" r:id="rId89"/>
    <p:sldId id="353" r:id="rId90"/>
    <p:sldId id="407" r:id="rId91"/>
    <p:sldId id="410" r:id="rId92"/>
    <p:sldId id="369" r:id="rId93"/>
    <p:sldId id="411" r:id="rId94"/>
    <p:sldId id="408" r:id="rId95"/>
    <p:sldId id="406" r:id="rId96"/>
    <p:sldId id="368" r:id="rId97"/>
    <p:sldId id="395" r:id="rId98"/>
    <p:sldId id="409" r:id="rId99"/>
    <p:sldId id="393" r:id="rId100"/>
    <p:sldId id="390" r:id="rId101"/>
    <p:sldId id="391" r:id="rId102"/>
    <p:sldId id="388" r:id="rId103"/>
    <p:sldId id="392" r:id="rId104"/>
    <p:sldId id="371" r:id="rId105"/>
    <p:sldId id="372" r:id="rId106"/>
    <p:sldId id="373" r:id="rId107"/>
    <p:sldId id="375" r:id="rId108"/>
    <p:sldId id="374" r:id="rId109"/>
    <p:sldId id="376" r:id="rId110"/>
    <p:sldId id="377" r:id="rId111"/>
    <p:sldId id="378" r:id="rId112"/>
    <p:sldId id="412" r:id="rId113"/>
    <p:sldId id="413" r:id="rId114"/>
    <p:sldId id="364" r:id="rId115"/>
    <p:sldId id="365" r:id="rId116"/>
    <p:sldId id="359" r:id="rId117"/>
    <p:sldId id="360" r:id="rId118"/>
    <p:sldId id="361" r:id="rId119"/>
    <p:sldId id="362" r:id="rId120"/>
    <p:sldId id="363" r:id="rId121"/>
    <p:sldId id="366" r:id="rId122"/>
    <p:sldId id="367" r:id="rId123"/>
    <p:sldId id="414" r:id="rId124"/>
    <p:sldId id="379" r:id="rId125"/>
    <p:sldId id="380" r:id="rId126"/>
    <p:sldId id="381" r:id="rId127"/>
    <p:sldId id="382" r:id="rId128"/>
    <p:sldId id="383" r:id="rId129"/>
    <p:sldId id="384" r:id="rId1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34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57" autoAdjust="0"/>
    <p:restoredTop sz="94830"/>
  </p:normalViewPr>
  <p:slideViewPr>
    <p:cSldViewPr snapToGrid="0" snapToObjects="1">
      <p:cViewPr>
        <p:scale>
          <a:sx n="140" d="100"/>
          <a:sy n="140" d="100"/>
        </p:scale>
        <p:origin x="872" y="-568"/>
      </p:cViewPr>
      <p:guideLst>
        <p:guide orient="horz" pos="3412"/>
        <p:guide pos="2880"/>
      </p:guideLst>
    </p:cSldViewPr>
  </p:slideViewPr>
  <p:notesTextViewPr>
    <p:cViewPr>
      <p:scale>
        <a:sx n="100" d="100"/>
        <a:sy n="100" d="100"/>
      </p:scale>
      <p:origin x="0" y="0"/>
    </p:cViewPr>
  </p:notesTextViewPr>
  <p:sorterViewPr>
    <p:cViewPr>
      <p:scale>
        <a:sx n="66" d="100"/>
        <a:sy n="66" d="100"/>
      </p:scale>
      <p:origin x="0" y="1962"/>
    </p:cViewPr>
  </p:sorterViewPr>
  <p:gridSpacing cx="114300" cy="1143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60AA15A-58E6-E846-B032-D5E4476CAE8D}" type="datetimeFigureOut">
              <a:rPr lang="en-US"/>
              <a:pPr/>
              <a:t>9/24/23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E6F6E6D-52ED-2247-9298-0A8262B2EB34}" type="slidenum">
              <a:rPr lang="en-US"/>
              <a:pPr/>
              <a:t>‹#›</a:t>
            </a:fld>
            <a:endParaRPr lang="en-US"/>
          </a:p>
        </p:txBody>
      </p:sp>
    </p:spTree>
    <p:extLst>
      <p:ext uri="{BB962C8B-B14F-4D97-AF65-F5344CB8AC3E}">
        <p14:creationId xmlns:p14="http://schemas.microsoft.com/office/powerpoint/2010/main" val="173076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DACC735-3805-3642-B898-47B1A0EEBA18}"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2104BFA-6A5A-BF46-9D01-AADE7630B581}" type="slidenum">
              <a:rPr lang="en-US" sz="1200"/>
              <a:pPr eaLnBrk="1" hangingPunct="1"/>
              <a:t>16</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Arial" charset="0"/>
              <a:cs typeface="Arial" charset="0"/>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4E509DA-9D6A-0843-91E5-E55DC46D716E}" type="slidenum">
              <a:rPr lang="en-US" sz="1200"/>
              <a:pPr eaLnBrk="1" hangingPunct="1"/>
              <a:t>17</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7DEDEF8-3AF0-3748-BF7B-207B67C72668}" type="slidenum">
              <a:rPr lang="en-US" sz="1200"/>
              <a:pPr eaLnBrk="1" hangingPunct="1"/>
              <a:t>18</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Arial" charset="0"/>
              <a:cs typeface="Arial" charset="0"/>
            </a:endParaRP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B622129F-045B-2040-99E4-A9AAD37A5504}" type="slidenum">
              <a:rPr lang="en-US" sz="1200"/>
              <a:pPr eaLnBrk="1" hangingPunct="1"/>
              <a:t>21</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48634BE-8E86-3B4D-AB03-EA89643C8122}" type="slidenum">
              <a:rPr lang="en-US" sz="1200"/>
              <a:pPr eaLnBrk="1" hangingPunct="1"/>
              <a:t>22</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518C4DF-ECAB-6349-8AAC-B8C9C5A47F0A}" type="slidenum">
              <a:rPr lang="en-US" sz="1200"/>
              <a:pPr eaLnBrk="1" hangingPunct="1"/>
              <a:t>24</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518C4DF-ECAB-6349-8AAC-B8C9C5A47F0A}" type="slidenum">
              <a:rPr lang="en-US" sz="1200"/>
              <a:pPr eaLnBrk="1" hangingPunct="1"/>
              <a:t>26</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429B46EC-EA85-AB40-BBE9-DB6A89551B86}" type="slidenum">
              <a:rPr lang="en-US" sz="1200"/>
              <a:pPr eaLnBrk="1" hangingPunct="1"/>
              <a:t>27</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F3BAA9A-7460-CC43-9289-C66025547163}" type="slidenum">
              <a:rPr lang="en-US" sz="1200"/>
              <a:pPr eaLnBrk="1" hangingPunct="1"/>
              <a:t>33</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F3BAA9A-7460-CC43-9289-C66025547163}" type="slidenum">
              <a:rPr lang="en-US" sz="1200"/>
              <a:pPr eaLnBrk="1" hangingPunct="1"/>
              <a:t>34</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DD923EB-8E49-214F-A7E1-5D725D6C1ED3}" type="slidenum">
              <a:rPr lang="en-US"/>
              <a:pPr eaLnBrk="1" hangingPunct="1"/>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739A0DA-5CFD-E647-9AC9-B97F211C1C78}" type="slidenum">
              <a:rPr lang="en-US" sz="1200"/>
              <a:pPr eaLnBrk="1" hangingPunct="1"/>
              <a:t>36</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739A0DA-5CFD-E647-9AC9-B97F211C1C78}" type="slidenum">
              <a:rPr lang="en-US" sz="1200"/>
              <a:pPr eaLnBrk="1" hangingPunct="1"/>
              <a:t>37</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9C4AC5B-87C7-7B47-AC91-F9E23AE8D40B}" type="slidenum">
              <a:rPr lang="en-US" sz="1200"/>
              <a:pPr eaLnBrk="1" hangingPunct="1"/>
              <a:t>38</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9C4AC5B-87C7-7B47-AC91-F9E23AE8D40B}" type="slidenum">
              <a:rPr lang="en-US" sz="1200"/>
              <a:pPr eaLnBrk="1" hangingPunct="1"/>
              <a:t>39</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41</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42</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43</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44</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45</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47</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DD923EB-8E49-214F-A7E1-5D725D6C1ED3}" type="slidenum">
              <a:rPr lang="en-US"/>
              <a:pPr eaLnBrk="1" hangingPunct="1"/>
              <a:t>5</a:t>
            </a:fld>
            <a:endParaRPr lang="en-US"/>
          </a:p>
        </p:txBody>
      </p:sp>
    </p:spTree>
    <p:extLst>
      <p:ext uri="{BB962C8B-B14F-4D97-AF65-F5344CB8AC3E}">
        <p14:creationId xmlns:p14="http://schemas.microsoft.com/office/powerpoint/2010/main" val="2871489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48</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49</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50</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51</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52</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53</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54</a:t>
            </a:fld>
            <a:endParaRPr lang="en-US" sz="1200"/>
          </a:p>
        </p:txBody>
      </p:sp>
    </p:spTree>
    <p:extLst>
      <p:ext uri="{BB962C8B-B14F-4D97-AF65-F5344CB8AC3E}">
        <p14:creationId xmlns:p14="http://schemas.microsoft.com/office/powerpoint/2010/main" val="18726771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55</a:t>
            </a:fld>
            <a:endParaRPr 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56</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57</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DD923EB-8E49-214F-A7E1-5D725D6C1ED3}" type="slidenum">
              <a:rPr lang="en-US"/>
              <a:pPr eaLnBrk="1" hangingPunct="1"/>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58</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59</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61</a:t>
            </a:fld>
            <a:endParaRPr 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62</a:t>
            </a:fld>
            <a:endParaRPr 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961B0D9-F195-CC45-A21A-E70F9C2AD87A}" type="slidenum">
              <a:rPr lang="en-US" sz="1200"/>
              <a:pPr eaLnBrk="1" hangingPunct="1"/>
              <a:t>64</a:t>
            </a:fld>
            <a:endParaRPr 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27E6FB3-A1AA-694A-B891-CE257838F138}" type="slidenum">
              <a:rPr lang="en-US" sz="1200"/>
              <a:pPr eaLnBrk="1" hangingPunct="1"/>
              <a:t>65</a:t>
            </a:fld>
            <a:endParaRPr 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22DDE9F-792E-E44C-9761-813B03C3653E}" type="slidenum">
              <a:rPr lang="en-US" sz="1200"/>
              <a:pPr eaLnBrk="1" hangingPunct="1"/>
              <a:t>67</a:t>
            </a:fld>
            <a:endParaRPr 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68</a:t>
            </a:fld>
            <a:endParaRPr 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22DDE9F-792E-E44C-9761-813B03C3653E}" type="slidenum">
              <a:rPr lang="en-US" sz="1200"/>
              <a:pPr eaLnBrk="1" hangingPunct="1"/>
              <a:t>69</a:t>
            </a:fld>
            <a:endParaRPr 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70</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48634BE-8E86-3B4D-AB03-EA89643C8122}" type="slidenum">
              <a:rPr lang="en-US" sz="1200"/>
              <a:pPr eaLnBrk="1" hangingPunct="1"/>
              <a:t>7</a:t>
            </a:fld>
            <a:endParaRPr lang="en-US" sz="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71</a:t>
            </a:fld>
            <a:endParaRPr lang="en-US" sz="1200"/>
          </a:p>
        </p:txBody>
      </p:sp>
    </p:spTree>
    <p:extLst>
      <p:ext uri="{BB962C8B-B14F-4D97-AF65-F5344CB8AC3E}">
        <p14:creationId xmlns:p14="http://schemas.microsoft.com/office/powerpoint/2010/main" val="144355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22DDE9F-792E-E44C-9761-813B03C3653E}" type="slidenum">
              <a:rPr lang="en-US" sz="1200"/>
              <a:pPr eaLnBrk="1" hangingPunct="1"/>
              <a:t>72</a:t>
            </a:fld>
            <a:endParaRPr 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73</a:t>
            </a:fld>
            <a:endParaRPr lang="en-US" sz="1200"/>
          </a:p>
        </p:txBody>
      </p:sp>
    </p:spTree>
    <p:extLst>
      <p:ext uri="{BB962C8B-B14F-4D97-AF65-F5344CB8AC3E}">
        <p14:creationId xmlns:p14="http://schemas.microsoft.com/office/powerpoint/2010/main" val="36417963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A6108F8-D00D-1F47-B39F-467EB7401359}" type="slidenum">
              <a:rPr lang="en-US" sz="1200"/>
              <a:pPr eaLnBrk="1" hangingPunct="1"/>
              <a:t>74</a:t>
            </a:fld>
            <a:endParaRPr 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22DDE9F-792E-E44C-9761-813B03C3653E}" type="slidenum">
              <a:rPr lang="en-US" sz="1200"/>
              <a:pPr eaLnBrk="1" hangingPunct="1"/>
              <a:t>76</a:t>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518C4DF-ECAB-6349-8AAC-B8C9C5A47F0A}" type="slidenum">
              <a:rPr lang="en-US" sz="1200"/>
              <a:pPr eaLnBrk="1" hangingPunct="1"/>
              <a:t>77</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3EC8180-70E0-F94C-B70E-6418F3754829}" type="slidenum">
              <a:rPr lang="en-US" sz="1200"/>
              <a:pPr eaLnBrk="1" hangingPunct="1"/>
              <a:t>79</a:t>
            </a:fld>
            <a:endParaRPr 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D9038040-3AC2-884D-813C-65FF9B615AF1}" type="slidenum">
              <a:rPr lang="en-US" sz="1200"/>
              <a:pPr eaLnBrk="1" hangingPunct="1"/>
              <a:t>80</a:t>
            </a:fld>
            <a:endParaRPr lang="en-US" sz="1200"/>
          </a:p>
        </p:txBody>
      </p:sp>
    </p:spTree>
    <p:extLst>
      <p:ext uri="{BB962C8B-B14F-4D97-AF65-F5344CB8AC3E}">
        <p14:creationId xmlns:p14="http://schemas.microsoft.com/office/powerpoint/2010/main" val="12318090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47E88D2-F2A3-3E41-9B20-8A5BBE4A8F77}" type="slidenum">
              <a:rPr lang="en-US" sz="1200"/>
              <a:pPr eaLnBrk="1" hangingPunct="1"/>
              <a:t>81</a:t>
            </a:fld>
            <a:endParaRPr lang="en-US" sz="1200"/>
          </a:p>
        </p:txBody>
      </p:sp>
    </p:spTree>
    <p:extLst>
      <p:ext uri="{BB962C8B-B14F-4D97-AF65-F5344CB8AC3E}">
        <p14:creationId xmlns:p14="http://schemas.microsoft.com/office/powerpoint/2010/main" val="1639695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47E88D2-F2A3-3E41-9B20-8A5BBE4A8F77}" type="slidenum">
              <a:rPr lang="en-US" sz="1200"/>
              <a:pPr eaLnBrk="1" hangingPunct="1"/>
              <a:t>82</a:t>
            </a:fld>
            <a:endParaRPr lang="en-US" sz="1200"/>
          </a:p>
        </p:txBody>
      </p:sp>
    </p:spTree>
    <p:extLst>
      <p:ext uri="{BB962C8B-B14F-4D97-AF65-F5344CB8AC3E}">
        <p14:creationId xmlns:p14="http://schemas.microsoft.com/office/powerpoint/2010/main" val="1432664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8C55669-0613-C54D-B238-4B5449E21C77}" type="slidenum">
              <a:rPr lang="en-US" sz="1200"/>
              <a:pPr eaLnBrk="1" hangingPunct="1"/>
              <a:t>8</a:t>
            </a:fld>
            <a:endParaRPr lang="en-US"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747E88D2-F2A3-3E41-9B20-8A5BBE4A8F77}" type="slidenum">
              <a:rPr lang="en-US" sz="1200"/>
              <a:pPr eaLnBrk="1" hangingPunct="1"/>
              <a:t>83</a:t>
            </a:fld>
            <a:endParaRPr lang="en-US" sz="1200"/>
          </a:p>
        </p:txBody>
      </p:sp>
    </p:spTree>
    <p:extLst>
      <p:ext uri="{BB962C8B-B14F-4D97-AF65-F5344CB8AC3E}">
        <p14:creationId xmlns:p14="http://schemas.microsoft.com/office/powerpoint/2010/main" val="1692713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518C4DF-ECAB-6349-8AAC-B8C9C5A47F0A}" type="slidenum">
              <a:rPr lang="en-US" sz="1200"/>
              <a:pPr eaLnBrk="1" hangingPunct="1"/>
              <a:t>84</a:t>
            </a:fld>
            <a:endParaRPr lang="en-US" sz="1200"/>
          </a:p>
        </p:txBody>
      </p:sp>
    </p:spTree>
    <p:extLst>
      <p:ext uri="{BB962C8B-B14F-4D97-AF65-F5344CB8AC3E}">
        <p14:creationId xmlns:p14="http://schemas.microsoft.com/office/powerpoint/2010/main" val="2733608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81FBCEE9-5A57-C74E-AF85-2059AA1EBB6F}" type="slidenum">
              <a:rPr lang="en-US" sz="1200"/>
              <a:pPr eaLnBrk="1" hangingPunct="1"/>
              <a:t>86</a:t>
            </a:fld>
            <a:endParaRPr lang="en-US"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467FBDAC-B742-9042-B459-8FF2335C4121}" type="slidenum">
              <a:rPr lang="en-US" sz="1200"/>
              <a:pPr eaLnBrk="1" hangingPunct="1"/>
              <a:t>87</a:t>
            </a:fld>
            <a:endParaRPr lang="en-US"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AE4E4A3-B3DA-1B49-9B93-CC7FC9845EA1}" type="slidenum">
              <a:rPr lang="en-US" sz="1200"/>
              <a:pPr eaLnBrk="1" hangingPunct="1"/>
              <a:t>116</a:t>
            </a:fld>
            <a:endParaRPr lang="en-US"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440788E-BD80-5948-94A1-1F2538041380}" type="slidenum">
              <a:rPr lang="en-US" sz="1200"/>
              <a:pPr eaLnBrk="1" hangingPunct="1"/>
              <a:t>117</a:t>
            </a:fld>
            <a:endParaRPr 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79E7EDA-0E9C-8C47-A92E-FAD268F6D03D}" type="slidenum">
              <a:rPr lang="en-US" sz="1200"/>
              <a:pPr eaLnBrk="1" hangingPunct="1"/>
              <a:t>118</a:t>
            </a:fld>
            <a:endParaRPr lang="en-US"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0FCA8961-D75D-CA49-BBB4-E8E1E25E79D6}" type="slidenum">
              <a:rPr lang="en-US" sz="1200"/>
              <a:pPr eaLnBrk="1" hangingPunct="1"/>
              <a:t>119</a:t>
            </a:fld>
            <a:endParaRPr 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Arial" charset="0"/>
              <a:cs typeface="Arial"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4EEFA6D-CC54-AB4C-AEF3-E7E4999C4401}" type="slidenum">
              <a:rPr lang="en-US" sz="1200"/>
              <a:pPr eaLnBrk="1" hangingPunct="1"/>
              <a:t>120</a:t>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Arial" charset="0"/>
              <a:cs typeface="Arial"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E4EEFA6D-CC54-AB4C-AEF3-E7E4999C4401}" type="slidenum">
              <a:rPr lang="en-US" sz="1200"/>
              <a:pPr eaLnBrk="1" hangingPunct="1"/>
              <a:t>122</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32728CDF-9670-BA4B-86EA-8B82FA2520BA}" type="slidenum">
              <a:rPr lang="en-US" sz="1200"/>
              <a:pPr eaLnBrk="1" hangingPunct="1"/>
              <a:t>9</a:t>
            </a:fld>
            <a:endParaRPr lang="en-US" sz="120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C73C7270-AB99-5646-8E81-E1232069CBC2}" type="slidenum">
              <a:rPr lang="en-US" sz="1200"/>
              <a:pPr eaLnBrk="1" hangingPunct="1"/>
              <a:t>124</a:t>
            </a:fld>
            <a:endParaRPr 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A6A9977D-F78C-7E41-BA73-98A753EDEEBD}" type="slidenum">
              <a:rPr lang="en-US" sz="1200"/>
              <a:pPr eaLnBrk="1" hangingPunct="1"/>
              <a:t>125</a:t>
            </a:fld>
            <a:endParaRPr 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507893D5-938E-6043-911B-E29347873EA3}" type="slidenum">
              <a:rPr lang="en-US" sz="1200"/>
              <a:pPr eaLnBrk="1" hangingPunct="1"/>
              <a:t>126</a:t>
            </a:fld>
            <a:endParaRPr 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9A49A372-5456-114D-BF69-09CB1D8AAF73}" type="slidenum">
              <a:rPr lang="en-US" sz="1200"/>
              <a:pPr eaLnBrk="1" hangingPunct="1"/>
              <a:t>127</a:t>
            </a:fld>
            <a:endParaRPr lang="en-US"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91EBC6B-BEC5-C945-8136-9D6BE5BE1CEF}" type="slidenum">
              <a:rPr lang="en-US" sz="1200"/>
              <a:pPr eaLnBrk="1" hangingPunct="1"/>
              <a:t>128</a:t>
            </a:fld>
            <a:endParaRPr 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17B73E3C-A6B0-4C44-BC22-A3D4609AF6E3}" type="slidenum">
              <a:rPr lang="en-US" sz="1200"/>
              <a:pPr eaLnBrk="1" hangingPunct="1"/>
              <a:t>129</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6E06267-5CA3-B84E-B1FB-855396A6161D}" type="slidenum">
              <a:rPr lang="en-US" sz="1200"/>
              <a:pPr eaLnBrk="1" hangingPunct="1"/>
              <a:t>13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66E06267-5CA3-B84E-B1FB-855396A6161D}" type="slidenum">
              <a:rPr lang="en-US" sz="1200"/>
              <a:pPr eaLnBrk="1" hangingPunct="1"/>
              <a:t>15</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F531B64-E441-6347-90A5-D6B30FCDD8B5}"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4177E4B-B0F4-AC45-9217-40C43077D7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B3AACEF0-ED26-C04F-A20F-7222FABB2DBE}" type="slidenum">
              <a:rPr lang="en-US" smtClean="0"/>
              <a:pPr/>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229EB19-D124-6B48-9C0E-F83CF10860DF}"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5A78605-0656-1D4A-8F1C-8729236DE1B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72DE300-B3F9-AE45-9EF8-F0F579E4D86D}"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ED78B6F-9337-C74F-A8F1-171ACB2F4CF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A571FD2-C04A-F14B-910E-30B8412EBCAA}"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72DE300-B3F9-AE45-9EF8-F0F579E4D86D}" type="slidenum">
              <a:rPr lang="en-US" smtClean="0"/>
              <a:pPr/>
              <a:t>‹#›</a:t>
            </a:fld>
            <a:endParaRPr lang="en-US"/>
          </a:p>
        </p:txBody>
      </p:sp>
    </p:spTree>
    <p:extLst>
      <p:ext uri="{BB962C8B-B14F-4D97-AF65-F5344CB8AC3E}">
        <p14:creationId xmlns:p14="http://schemas.microsoft.com/office/powerpoint/2010/main" val="371039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2FB273E-2E6B-B54E-BB31-21CFAC5814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C Question">
    <p:spTree>
      <p:nvGrpSpPr>
        <p:cNvPr id="1" name=""/>
        <p:cNvGrpSpPr/>
        <p:nvPr/>
      </p:nvGrpSpPr>
      <p:grpSpPr>
        <a:xfrm>
          <a:off x="0" y="0"/>
          <a:ext cx="0" cy="0"/>
          <a:chOff x="0" y="0"/>
          <a:chExt cx="0" cy="0"/>
        </a:xfrm>
      </p:grpSpPr>
      <p:sp>
        <p:nvSpPr>
          <p:cNvPr id="7" name="Rectangle 6"/>
          <p:cNvSpPr/>
          <p:nvPr/>
        </p:nvSpPr>
        <p:spPr>
          <a:xfrm>
            <a:off x="284164" y="455775"/>
            <a:ext cx="8574087" cy="67728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200" dirty="0">
                <a:latin typeface="+mj-lt"/>
              </a:rPr>
              <a:t>Question</a:t>
            </a:r>
            <a:endParaRPr sz="4200" dirty="0">
              <a:latin typeface="+mj-lt"/>
            </a:endParaRPr>
          </a:p>
        </p:txBody>
      </p:sp>
      <p:grpSp>
        <p:nvGrpSpPr>
          <p:cNvPr id="8" name="Group 7"/>
          <p:cNvGrpSpPr/>
          <p:nvPr/>
        </p:nvGrpSpPr>
        <p:grpSpPr>
          <a:xfrm>
            <a:off x="281877" y="112118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idx="1" hasCustomPrompt="1"/>
          </p:nvPr>
        </p:nvSpPr>
        <p:spPr>
          <a:xfrm>
            <a:off x="1781504" y="1616939"/>
            <a:ext cx="6582275" cy="1200189"/>
          </a:xfrm>
        </p:spPr>
        <p:txBody>
          <a:bodyPr/>
          <a:lstStyle>
            <a:lvl1pPr marL="0" indent="0">
              <a:buFontTx/>
              <a:buNone/>
              <a:defRPr/>
            </a:lvl1pPr>
            <a:lvl2pPr>
              <a:buFont typeface="+mj-lt"/>
              <a:buAutoNum type="alphaUcPeriod"/>
              <a:defRPr/>
            </a:lvl2pPr>
            <a:lvl3pPr marL="1028700" indent="-342900">
              <a:buFont typeface="+mj-lt"/>
              <a:buAutoNum type="alphaUcPeriod"/>
              <a:defRPr/>
            </a:lvl3pPr>
            <a:lvl4pPr marL="1202531" indent="-257175">
              <a:buFont typeface="+mj-lt"/>
              <a:buAutoNum type="alphaUcPeriod"/>
              <a:defRPr/>
            </a:lvl4pPr>
            <a:lvl5pPr marL="1463278" indent="-257175">
              <a:buFont typeface="+mj-lt"/>
              <a:buAutoNum type="alphaUcPeriod"/>
              <a:defRPr/>
            </a:lvl5pPr>
          </a:lstStyle>
          <a:p>
            <a:pPr lvl="0"/>
            <a:r>
              <a:rPr lang="en-US" dirty="0"/>
              <a:t>Question</a:t>
            </a:r>
            <a:endParaRPr dirty="0"/>
          </a:p>
        </p:txBody>
      </p:sp>
      <p:sp>
        <p:nvSpPr>
          <p:cNvPr id="14" name="Text Placeholder 13">
            <a:extLst>
              <a:ext uri="{FF2B5EF4-FFF2-40B4-BE49-F238E27FC236}">
                <a16:creationId xmlns:a16="http://schemas.microsoft.com/office/drawing/2014/main" id="{050983D5-67C9-E642-8FAD-59ACC415224A}"/>
              </a:ext>
            </a:extLst>
          </p:cNvPr>
          <p:cNvSpPr>
            <a:spLocks noGrp="1"/>
          </p:cNvSpPr>
          <p:nvPr>
            <p:ph type="body" sz="quarter" idx="10"/>
          </p:nvPr>
        </p:nvSpPr>
        <p:spPr>
          <a:xfrm>
            <a:off x="1781504" y="2932043"/>
            <a:ext cx="6611179" cy="3621157"/>
          </a:xfrm>
        </p:spPr>
        <p:txBody>
          <a:bodyPr/>
          <a:lstStyle>
            <a:lvl1pPr marL="457200" indent="-457200">
              <a:buFont typeface="+mj-lt"/>
              <a:buAutoNum type="alphaUcPeriod"/>
              <a:defRPr/>
            </a:lvl1pPr>
            <a:lvl2pPr marL="800100" indent="-457200">
              <a:buFont typeface="+mj-lt"/>
              <a:buAutoNum type="alphaUcPeriod"/>
              <a:defRPr/>
            </a:lvl2pPr>
            <a:lvl3pPr marL="1371600" indent="-457200">
              <a:buFont typeface="+mj-lt"/>
              <a:buAutoNum type="alphaUcPeriod"/>
              <a:defRPr/>
            </a:lvl3pPr>
            <a:lvl4pPr marL="1603375" indent="-342900">
              <a:buFont typeface="+mj-lt"/>
              <a:buAutoNum type="alphaUcPeriod"/>
              <a:defRPr/>
            </a:lvl4pPr>
            <a:lvl5pPr marL="1951037" indent="-342900">
              <a:buFont typeface="+mj-lt"/>
              <a:buAutoNum type="alphaU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B748048-C519-E747-9DC5-A550B88F72E4}"/>
              </a:ext>
            </a:extLst>
          </p:cNvPr>
          <p:cNvSpPr>
            <a:spLocks noGrp="1"/>
          </p:cNvSpPr>
          <p:nvPr>
            <p:ph type="body" sz="quarter" idx="11"/>
          </p:nvPr>
        </p:nvSpPr>
        <p:spPr>
          <a:xfrm>
            <a:off x="7730728" y="6553200"/>
            <a:ext cx="528638" cy="304800"/>
          </a:xfrm>
        </p:spPr>
        <p:txBody>
          <a:bodyPr>
            <a:noAutofit/>
          </a:bodyPr>
          <a:lstStyle>
            <a:lvl1pPr marL="0" indent="0" algn="r">
              <a:buNone/>
              <a:defRPr sz="900"/>
            </a:lvl1pPr>
            <a:lvl2pPr>
              <a:defRPr sz="900"/>
            </a:lvl2pPr>
            <a:lvl3pPr>
              <a:defRPr sz="900"/>
            </a:lvl3pPr>
            <a:lvl4pPr>
              <a:defRPr sz="900"/>
            </a:lvl4pPr>
            <a:lvl5pPr>
              <a:defRPr sz="900"/>
            </a:lvl5pPr>
          </a:lstStyle>
          <a:p>
            <a:pPr lvl="0"/>
            <a:endParaRPr lang="en-US" dirty="0"/>
          </a:p>
        </p:txBody>
      </p:sp>
    </p:spTree>
    <p:extLst>
      <p:ext uri="{BB962C8B-B14F-4D97-AF65-F5344CB8AC3E}">
        <p14:creationId xmlns:p14="http://schemas.microsoft.com/office/powerpoint/2010/main" val="320468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Question &amp; Answer (deprecated)">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marL="457200" indent="-457200">
              <a:spcBef>
                <a:spcPts val="500"/>
              </a:spcBef>
              <a:buFont typeface="+mj-lt"/>
              <a:buAutoNum type="alphaUcPeriod"/>
              <a:defRPr/>
            </a:lvl1pPr>
            <a:lvl2pPr>
              <a:buFont typeface="+mj-lt"/>
              <a:buAutoNum type="alphaUcPeriod"/>
              <a:defRPr/>
            </a:lvl2pPr>
            <a:lvl3pPr marL="1371600" indent="-457200">
              <a:buFont typeface="+mj-lt"/>
              <a:buAutoNum type="alphaUcPeriod"/>
              <a:defRPr/>
            </a:lvl3pPr>
            <a:lvl4pPr marL="1603375" indent="-342900">
              <a:buFont typeface="+mj-lt"/>
              <a:buAutoNum type="alphaUcPeriod"/>
              <a:defRPr/>
            </a:lvl4pPr>
            <a:lvl5pPr marL="1951037" indent="-342900">
              <a:buFont typeface="+mj-lt"/>
              <a:buAutoNum type="alphaU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2FB273E-2E6B-B54E-BB31-21CFAC5814DF}" type="slidenum">
              <a:rPr lang="en-US" smtClean="0"/>
              <a:pPr/>
              <a:t>‹#›</a:t>
            </a:fld>
            <a:endParaRPr lang="en-US"/>
          </a:p>
        </p:txBody>
      </p:sp>
    </p:spTree>
    <p:extLst>
      <p:ext uri="{BB962C8B-B14F-4D97-AF65-F5344CB8AC3E}">
        <p14:creationId xmlns:p14="http://schemas.microsoft.com/office/powerpoint/2010/main" val="399017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2DE300-B3F9-AE45-9EF8-F0F579E4D86D}"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F7672AB-C4DE-6F4B-B210-66A5C58B6B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2DE300-B3F9-AE45-9EF8-F0F579E4D86D}"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DA3E5BC-7422-4A4F-BF95-2A8578D35C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18A6925-0172-6D4E-B9B6-4FAEAEDE01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a:defRPr/>
            </a:pPr>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a:defRPr/>
            </a:pPr>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C72DE300-B3F9-AE45-9EF8-F0F579E4D86D}"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81" r:id="rId3"/>
    <p:sldLayoutId id="2147483680"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9" r:id="rId19"/>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a:latin typeface="Arial" charset="0"/>
                <a:cs typeface="Arial" charset="0"/>
              </a:rPr>
              <a:t>Processor Scheduling</a:t>
            </a:r>
          </a:p>
        </p:txBody>
      </p:sp>
      <p:sp>
        <p:nvSpPr>
          <p:cNvPr id="2051" name="Rectangle 3"/>
          <p:cNvSpPr>
            <a:spLocks noGrp="1" noChangeArrowheads="1"/>
          </p:cNvSpPr>
          <p:nvPr>
            <p:ph type="subTitle" idx="1"/>
          </p:nvPr>
        </p:nvSpPr>
        <p:spPr/>
        <p:txBody>
          <a:bodyPr/>
          <a:lstStyle/>
          <a:p>
            <a:pPr eaLnBrk="1" hangingPunct="1"/>
            <a:r>
              <a:rPr lang="en-US" dirty="0">
                <a:latin typeface="Arial" charset="0"/>
                <a:cs typeface="Arial" charset="0"/>
              </a:rPr>
              <a:t>R&amp;L Chapter 6</a:t>
            </a:r>
          </a:p>
        </p:txBody>
      </p:sp>
    </p:spTree>
    <p:extLst>
      <p:ext uri="{BB962C8B-B14F-4D97-AF65-F5344CB8AC3E}">
        <p14:creationId xmlns:p14="http://schemas.microsoft.com/office/powerpoint/2010/main" val="85660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Process differs from program in that a</a:t>
            </a:r>
          </a:p>
        </p:txBody>
      </p:sp>
      <p:sp>
        <p:nvSpPr>
          <p:cNvPr id="2" name="Text Placeholder 1">
            <a:extLst>
              <a:ext uri="{FF2B5EF4-FFF2-40B4-BE49-F238E27FC236}">
                <a16:creationId xmlns:a16="http://schemas.microsoft.com/office/drawing/2014/main" id="{397DDF7F-83F4-4046-BC51-AD7AF87E044B}"/>
              </a:ext>
            </a:extLst>
          </p:cNvPr>
          <p:cNvSpPr>
            <a:spLocks noGrp="1"/>
          </p:cNvSpPr>
          <p:nvPr>
            <p:ph type="body" sz="quarter" idx="10"/>
          </p:nvPr>
        </p:nvSpPr>
        <p:spPr/>
        <p:txBody>
          <a:bodyPr>
            <a:normAutofit fontScale="92500" lnSpcReduction="20000"/>
          </a:bodyPr>
          <a:lstStyle/>
          <a:p>
            <a:r>
              <a:rPr lang="en-US" dirty="0"/>
              <a:t>There is no difference</a:t>
            </a:r>
          </a:p>
          <a:p>
            <a:r>
              <a:rPr lang="en-US" dirty="0"/>
              <a:t>Process is a machine language representation of a program</a:t>
            </a:r>
          </a:p>
          <a:p>
            <a:r>
              <a:rPr lang="en-US" dirty="0"/>
              <a:t>Process is a program in execution</a:t>
            </a:r>
          </a:p>
          <a:p>
            <a:r>
              <a:rPr lang="en-US" dirty="0"/>
              <a:t>Process is a program that executes correctly</a:t>
            </a:r>
          </a:p>
          <a:p>
            <a:r>
              <a:rPr lang="en-US" dirty="0"/>
              <a:t>Process is a special kind of program that is part of the operating system</a:t>
            </a:r>
          </a:p>
          <a:p>
            <a:r>
              <a:rPr lang="en-US" dirty="0"/>
              <a:t>No clue</a:t>
            </a:r>
          </a:p>
          <a:p>
            <a:endParaRPr lang="en-US" dirty="0"/>
          </a:p>
        </p:txBody>
      </p:sp>
      <p:sp>
        <p:nvSpPr>
          <p:cNvPr id="3" name="Text Placeholder 2">
            <a:extLst>
              <a:ext uri="{FF2B5EF4-FFF2-40B4-BE49-F238E27FC236}">
                <a16:creationId xmlns:a16="http://schemas.microsoft.com/office/drawing/2014/main" id="{5C255FBD-2F88-CE49-ADA0-BEDB9F1859C1}"/>
              </a:ext>
            </a:extLst>
          </p:cNvPr>
          <p:cNvSpPr>
            <a:spLocks noGrp="1"/>
          </p:cNvSpPr>
          <p:nvPr>
            <p:ph type="body" sz="quarter" idx="11"/>
          </p:nvPr>
        </p:nvSpPr>
        <p:spPr/>
        <p:txBody>
          <a:bodyPr/>
          <a:lstStyle/>
          <a:p>
            <a:r>
              <a:rPr lang="en-US" dirty="0"/>
              <a:t>10</a:t>
            </a:r>
          </a:p>
        </p:txBody>
      </p:sp>
      <p:sp>
        <p:nvSpPr>
          <p:cNvPr id="6" name="Right Arrow 5">
            <a:extLst>
              <a:ext uri="{FF2B5EF4-FFF2-40B4-BE49-F238E27FC236}">
                <a16:creationId xmlns:a16="http://schemas.microsoft.com/office/drawing/2014/main" id="{15641C78-F1B8-FF41-8B57-A82283D4E8C3}"/>
              </a:ext>
            </a:extLst>
          </p:cNvPr>
          <p:cNvSpPr/>
          <p:nvPr/>
        </p:nvSpPr>
        <p:spPr>
          <a:xfrm>
            <a:off x="662536" y="4235669"/>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5B7B4A-79E7-4446-A860-C91F0558236C}"/>
              </a:ext>
            </a:extLst>
          </p:cNvPr>
          <p:cNvSpPr txBox="1"/>
          <p:nvPr/>
        </p:nvSpPr>
        <p:spPr>
          <a:xfrm>
            <a:off x="6148552" y="5791200"/>
            <a:ext cx="2522482" cy="646331"/>
          </a:xfrm>
          <a:prstGeom prst="rect">
            <a:avLst/>
          </a:prstGeom>
          <a:noFill/>
        </p:spPr>
        <p:txBody>
          <a:bodyPr wrap="square" rtlCol="0">
            <a:spAutoFit/>
          </a:bodyPr>
          <a:lstStyle/>
          <a:p>
            <a:r>
              <a:rPr lang="en-US" dirty="0"/>
              <a:t>Today’s number is 92822</a:t>
            </a:r>
          </a:p>
        </p:txBody>
      </p:sp>
    </p:spTree>
    <p:extLst>
      <p:ext uri="{BB962C8B-B14F-4D97-AF65-F5344CB8AC3E}">
        <p14:creationId xmlns:p14="http://schemas.microsoft.com/office/powerpoint/2010/main" val="366818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68157" y="3066327"/>
            <a:ext cx="172750" cy="130270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152157 w 215127"/>
              <a:gd name="connsiteY0" fmla="*/ 0 h 1761584"/>
              <a:gd name="connsiteX1" fmla="*/ 25157 w 215127"/>
              <a:gd name="connsiteY1" fmla="*/ 254001 h 1761584"/>
              <a:gd name="connsiteX2" fmla="*/ 11046 w 215127"/>
              <a:gd name="connsiteY2" fmla="*/ 705556 h 1761584"/>
              <a:gd name="connsiteX3" fmla="*/ 215127 w 215127"/>
              <a:gd name="connsiteY3" fmla="*/ 1761584 h 1761584"/>
              <a:gd name="connsiteX0" fmla="*/ 130770 w 193740"/>
              <a:gd name="connsiteY0" fmla="*/ 0 h 1761584"/>
              <a:gd name="connsiteX1" fmla="*/ 3770 w 193740"/>
              <a:gd name="connsiteY1" fmla="*/ 254001 h 1761584"/>
              <a:gd name="connsiteX2" fmla="*/ 42135 w 193740"/>
              <a:gd name="connsiteY2" fmla="*/ 1135903 h 1761584"/>
              <a:gd name="connsiteX3" fmla="*/ 193740 w 193740"/>
              <a:gd name="connsiteY3" fmla="*/ 1761584 h 1761584"/>
              <a:gd name="connsiteX0" fmla="*/ 130770 w 172750"/>
              <a:gd name="connsiteY0" fmla="*/ 0 h 1709103"/>
              <a:gd name="connsiteX1" fmla="*/ 3770 w 172750"/>
              <a:gd name="connsiteY1" fmla="*/ 254001 h 1709103"/>
              <a:gd name="connsiteX2" fmla="*/ 42135 w 172750"/>
              <a:gd name="connsiteY2" fmla="*/ 1135903 h 1709103"/>
              <a:gd name="connsiteX3" fmla="*/ 172750 w 172750"/>
              <a:gd name="connsiteY3" fmla="*/ 1709103 h 1709103"/>
            </a:gdLst>
            <a:ahLst/>
            <a:cxnLst>
              <a:cxn ang="0">
                <a:pos x="connsiteX0" y="connsiteY0"/>
              </a:cxn>
              <a:cxn ang="0">
                <a:pos x="connsiteX1" y="connsiteY1"/>
              </a:cxn>
              <a:cxn ang="0">
                <a:pos x="connsiteX2" y="connsiteY2"/>
              </a:cxn>
              <a:cxn ang="0">
                <a:pos x="connsiteX3" y="connsiteY3"/>
              </a:cxn>
            </a:cxnLst>
            <a:rect l="l" t="t" r="r" b="b"/>
            <a:pathLst>
              <a:path w="172750" h="1709103">
                <a:moveTo>
                  <a:pt x="130770" y="0"/>
                </a:moveTo>
                <a:cubicBezTo>
                  <a:pt x="129594" y="25871"/>
                  <a:pt x="18542" y="64684"/>
                  <a:pt x="3770" y="254001"/>
                </a:cubicBezTo>
                <a:cubicBezTo>
                  <a:pt x="-11002" y="443318"/>
                  <a:pt x="20969" y="1001848"/>
                  <a:pt x="42135" y="1135903"/>
                </a:cubicBezTo>
                <a:cubicBezTo>
                  <a:pt x="63301" y="1269958"/>
                  <a:pt x="172750" y="1709103"/>
                  <a:pt x="172750" y="1709103"/>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6293555" y="3400778"/>
            <a:ext cx="1224681" cy="329179"/>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4"/>
              <a:gd name="connsiteY0" fmla="*/ 0 h 268111"/>
              <a:gd name="connsiteX1" fmla="*/ 2738202 w 2965334"/>
              <a:gd name="connsiteY1" fmla="*/ 268111 h 268111"/>
              <a:gd name="connsiteX2" fmla="*/ 296980 w 2965334"/>
              <a:gd name="connsiteY2" fmla="*/ 268111 h 268111"/>
              <a:gd name="connsiteX3" fmla="*/ 14758 w 2965334"/>
              <a:gd name="connsiteY3" fmla="*/ 0 h 268111"/>
              <a:gd name="connsiteX0" fmla="*/ 2851091 w 2851259"/>
              <a:gd name="connsiteY0" fmla="*/ 0 h 329179"/>
              <a:gd name="connsiteX1" fmla="*/ 1833955 w 2851259"/>
              <a:gd name="connsiteY1" fmla="*/ 310096 h 329179"/>
              <a:gd name="connsiteX2" fmla="*/ 296980 w 2851259"/>
              <a:gd name="connsiteY2" fmla="*/ 268111 h 329179"/>
              <a:gd name="connsiteX3" fmla="*/ 14758 w 2851259"/>
              <a:gd name="connsiteY3" fmla="*/ 0 h 329179"/>
              <a:gd name="connsiteX0" fmla="*/ 2851091 w 2851771"/>
              <a:gd name="connsiteY0" fmla="*/ 0 h 329179"/>
              <a:gd name="connsiteX1" fmla="*/ 2298297 w 2851771"/>
              <a:gd name="connsiteY1" fmla="*/ 310096 h 329179"/>
              <a:gd name="connsiteX2" fmla="*/ 296980 w 2851771"/>
              <a:gd name="connsiteY2" fmla="*/ 268111 h 329179"/>
              <a:gd name="connsiteX3" fmla="*/ 14758 w 2851771"/>
              <a:gd name="connsiteY3" fmla="*/ 0 h 329179"/>
            </a:gdLst>
            <a:ahLst/>
            <a:cxnLst>
              <a:cxn ang="0">
                <a:pos x="connsiteX0" y="connsiteY0"/>
              </a:cxn>
              <a:cxn ang="0">
                <a:pos x="connsiteX1" y="connsiteY1"/>
              </a:cxn>
              <a:cxn ang="0">
                <a:pos x="connsiteX2" y="connsiteY2"/>
              </a:cxn>
              <a:cxn ang="0">
                <a:pos x="connsiteX3" y="connsiteY3"/>
              </a:cxn>
            </a:cxnLst>
            <a:rect l="l" t="t" r="r" b="b"/>
            <a:pathLst>
              <a:path w="2851771" h="329179">
                <a:moveTo>
                  <a:pt x="2851091" y="0"/>
                </a:moveTo>
                <a:cubicBezTo>
                  <a:pt x="2862850" y="111713"/>
                  <a:pt x="2723982" y="265411"/>
                  <a:pt x="2298297" y="310096"/>
                </a:cubicBezTo>
                <a:cubicBezTo>
                  <a:pt x="1872612" y="354781"/>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3513667" y="2008375"/>
            <a:ext cx="4416777"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08949" y="4642556"/>
            <a:ext cx="1346857" cy="1553823"/>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Interrupt handler is pushed on P2’s system stack</a:t>
            </a:r>
          </a:p>
        </p:txBody>
      </p:sp>
      <p:sp>
        <p:nvSpPr>
          <p:cNvPr id="4" name="Down Arrow 3"/>
          <p:cNvSpPr/>
          <p:nvPr/>
        </p:nvSpPr>
        <p:spPr>
          <a:xfrm>
            <a:off x="3118556"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reeform 64"/>
          <p:cNvSpPr/>
          <p:nvPr/>
        </p:nvSpPr>
        <p:spPr>
          <a:xfrm>
            <a:off x="4751259" y="3435404"/>
            <a:ext cx="1371416" cy="321237"/>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2"/>
              <a:gd name="connsiteY0" fmla="*/ 0 h 268111"/>
              <a:gd name="connsiteX1" fmla="*/ 2738202 w 2965332"/>
              <a:gd name="connsiteY1" fmla="*/ 268111 h 268111"/>
              <a:gd name="connsiteX2" fmla="*/ 296980 w 2965332"/>
              <a:gd name="connsiteY2" fmla="*/ 268111 h 268111"/>
              <a:gd name="connsiteX3" fmla="*/ 14758 w 2965332"/>
              <a:gd name="connsiteY3" fmla="*/ 0 h 268111"/>
              <a:gd name="connsiteX0" fmla="*/ 2851091 w 2853955"/>
              <a:gd name="connsiteY0" fmla="*/ 0 h 321237"/>
              <a:gd name="connsiteX1" fmla="*/ 2432431 w 2853955"/>
              <a:gd name="connsiteY1" fmla="*/ 299600 h 321237"/>
              <a:gd name="connsiteX2" fmla="*/ 296980 w 2853955"/>
              <a:gd name="connsiteY2" fmla="*/ 268111 h 321237"/>
              <a:gd name="connsiteX3" fmla="*/ 14758 w 2853955"/>
              <a:gd name="connsiteY3" fmla="*/ 0 h 321237"/>
            </a:gdLst>
            <a:ahLst/>
            <a:cxnLst>
              <a:cxn ang="0">
                <a:pos x="connsiteX0" y="connsiteY0"/>
              </a:cxn>
              <a:cxn ang="0">
                <a:pos x="connsiteX1" y="connsiteY1"/>
              </a:cxn>
              <a:cxn ang="0">
                <a:pos x="connsiteX2" y="connsiteY2"/>
              </a:cxn>
              <a:cxn ang="0">
                <a:pos x="connsiteX3" y="connsiteY3"/>
              </a:cxn>
            </a:cxnLst>
            <a:rect l="l" t="t" r="r" b="b"/>
            <a:pathLst>
              <a:path w="2853955" h="321237">
                <a:moveTo>
                  <a:pt x="2851091" y="0"/>
                </a:moveTo>
                <a:cubicBezTo>
                  <a:pt x="2862850" y="111713"/>
                  <a:pt x="2858116" y="254915"/>
                  <a:pt x="2432431" y="299600"/>
                </a:cubicBezTo>
                <a:cubicBezTo>
                  <a:pt x="2006746" y="344285"/>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5" name="Rectangle 4">
            <a:extLst>
              <a:ext uri="{FF2B5EF4-FFF2-40B4-BE49-F238E27FC236}">
                <a16:creationId xmlns:a16="http://schemas.microsoft.com/office/drawing/2014/main" id="{39F43028-5FFF-6F80-8611-5B7D4C908371}"/>
              </a:ext>
            </a:extLst>
          </p:cNvPr>
          <p:cNvSpPr/>
          <p:nvPr/>
        </p:nvSpPr>
        <p:spPr>
          <a:xfrm>
            <a:off x="2485526" y="4443212"/>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461100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68157" y="3066327"/>
            <a:ext cx="172750" cy="130270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152157 w 215127"/>
              <a:gd name="connsiteY0" fmla="*/ 0 h 1761584"/>
              <a:gd name="connsiteX1" fmla="*/ 25157 w 215127"/>
              <a:gd name="connsiteY1" fmla="*/ 254001 h 1761584"/>
              <a:gd name="connsiteX2" fmla="*/ 11046 w 215127"/>
              <a:gd name="connsiteY2" fmla="*/ 705556 h 1761584"/>
              <a:gd name="connsiteX3" fmla="*/ 215127 w 215127"/>
              <a:gd name="connsiteY3" fmla="*/ 1761584 h 1761584"/>
              <a:gd name="connsiteX0" fmla="*/ 130770 w 193740"/>
              <a:gd name="connsiteY0" fmla="*/ 0 h 1761584"/>
              <a:gd name="connsiteX1" fmla="*/ 3770 w 193740"/>
              <a:gd name="connsiteY1" fmla="*/ 254001 h 1761584"/>
              <a:gd name="connsiteX2" fmla="*/ 42135 w 193740"/>
              <a:gd name="connsiteY2" fmla="*/ 1135903 h 1761584"/>
              <a:gd name="connsiteX3" fmla="*/ 193740 w 193740"/>
              <a:gd name="connsiteY3" fmla="*/ 1761584 h 1761584"/>
              <a:gd name="connsiteX0" fmla="*/ 130770 w 172750"/>
              <a:gd name="connsiteY0" fmla="*/ 0 h 1709103"/>
              <a:gd name="connsiteX1" fmla="*/ 3770 w 172750"/>
              <a:gd name="connsiteY1" fmla="*/ 254001 h 1709103"/>
              <a:gd name="connsiteX2" fmla="*/ 42135 w 172750"/>
              <a:gd name="connsiteY2" fmla="*/ 1135903 h 1709103"/>
              <a:gd name="connsiteX3" fmla="*/ 172750 w 172750"/>
              <a:gd name="connsiteY3" fmla="*/ 1709103 h 1709103"/>
            </a:gdLst>
            <a:ahLst/>
            <a:cxnLst>
              <a:cxn ang="0">
                <a:pos x="connsiteX0" y="connsiteY0"/>
              </a:cxn>
              <a:cxn ang="0">
                <a:pos x="connsiteX1" y="connsiteY1"/>
              </a:cxn>
              <a:cxn ang="0">
                <a:pos x="connsiteX2" y="connsiteY2"/>
              </a:cxn>
              <a:cxn ang="0">
                <a:pos x="connsiteX3" y="connsiteY3"/>
              </a:cxn>
            </a:cxnLst>
            <a:rect l="l" t="t" r="r" b="b"/>
            <a:pathLst>
              <a:path w="172750" h="1709103">
                <a:moveTo>
                  <a:pt x="130770" y="0"/>
                </a:moveTo>
                <a:cubicBezTo>
                  <a:pt x="129594" y="25871"/>
                  <a:pt x="18542" y="64684"/>
                  <a:pt x="3770" y="254001"/>
                </a:cubicBezTo>
                <a:cubicBezTo>
                  <a:pt x="-11002" y="443318"/>
                  <a:pt x="20969" y="1001848"/>
                  <a:pt x="42135" y="1135903"/>
                </a:cubicBezTo>
                <a:cubicBezTo>
                  <a:pt x="63301" y="1269958"/>
                  <a:pt x="172750" y="1709103"/>
                  <a:pt x="172750" y="1709103"/>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6293555" y="3400778"/>
            <a:ext cx="1224681" cy="329179"/>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4"/>
              <a:gd name="connsiteY0" fmla="*/ 0 h 268111"/>
              <a:gd name="connsiteX1" fmla="*/ 2738202 w 2965334"/>
              <a:gd name="connsiteY1" fmla="*/ 268111 h 268111"/>
              <a:gd name="connsiteX2" fmla="*/ 296980 w 2965334"/>
              <a:gd name="connsiteY2" fmla="*/ 268111 h 268111"/>
              <a:gd name="connsiteX3" fmla="*/ 14758 w 2965334"/>
              <a:gd name="connsiteY3" fmla="*/ 0 h 268111"/>
              <a:gd name="connsiteX0" fmla="*/ 2851091 w 2851259"/>
              <a:gd name="connsiteY0" fmla="*/ 0 h 329179"/>
              <a:gd name="connsiteX1" fmla="*/ 1833955 w 2851259"/>
              <a:gd name="connsiteY1" fmla="*/ 310096 h 329179"/>
              <a:gd name="connsiteX2" fmla="*/ 296980 w 2851259"/>
              <a:gd name="connsiteY2" fmla="*/ 268111 h 329179"/>
              <a:gd name="connsiteX3" fmla="*/ 14758 w 2851259"/>
              <a:gd name="connsiteY3" fmla="*/ 0 h 329179"/>
              <a:gd name="connsiteX0" fmla="*/ 2851091 w 2851771"/>
              <a:gd name="connsiteY0" fmla="*/ 0 h 329179"/>
              <a:gd name="connsiteX1" fmla="*/ 2298297 w 2851771"/>
              <a:gd name="connsiteY1" fmla="*/ 310096 h 329179"/>
              <a:gd name="connsiteX2" fmla="*/ 296980 w 2851771"/>
              <a:gd name="connsiteY2" fmla="*/ 268111 h 329179"/>
              <a:gd name="connsiteX3" fmla="*/ 14758 w 2851771"/>
              <a:gd name="connsiteY3" fmla="*/ 0 h 329179"/>
            </a:gdLst>
            <a:ahLst/>
            <a:cxnLst>
              <a:cxn ang="0">
                <a:pos x="connsiteX0" y="connsiteY0"/>
              </a:cxn>
              <a:cxn ang="0">
                <a:pos x="connsiteX1" y="connsiteY1"/>
              </a:cxn>
              <a:cxn ang="0">
                <a:pos x="connsiteX2" y="connsiteY2"/>
              </a:cxn>
              <a:cxn ang="0">
                <a:pos x="connsiteX3" y="connsiteY3"/>
              </a:cxn>
            </a:cxnLst>
            <a:rect l="l" t="t" r="r" b="b"/>
            <a:pathLst>
              <a:path w="2851771" h="329179">
                <a:moveTo>
                  <a:pt x="2851091" y="0"/>
                </a:moveTo>
                <a:cubicBezTo>
                  <a:pt x="2862850" y="111713"/>
                  <a:pt x="2723982" y="265411"/>
                  <a:pt x="2298297" y="310096"/>
                </a:cubicBezTo>
                <a:cubicBezTo>
                  <a:pt x="1872612" y="354781"/>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3513667" y="2008375"/>
            <a:ext cx="4416777"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08949" y="4642556"/>
            <a:ext cx="1346857" cy="1585062"/>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The I/O was for P4 who is now marked ready to run</a:t>
            </a:r>
          </a:p>
        </p:txBody>
      </p:sp>
      <p:sp>
        <p:nvSpPr>
          <p:cNvPr id="4" name="Down Arrow 3"/>
          <p:cNvSpPr/>
          <p:nvPr/>
        </p:nvSpPr>
        <p:spPr>
          <a:xfrm>
            <a:off x="3118556"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reeform 64"/>
          <p:cNvSpPr/>
          <p:nvPr/>
        </p:nvSpPr>
        <p:spPr>
          <a:xfrm>
            <a:off x="4751259" y="3435404"/>
            <a:ext cx="1371416" cy="321237"/>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2"/>
              <a:gd name="connsiteY0" fmla="*/ 0 h 268111"/>
              <a:gd name="connsiteX1" fmla="*/ 2738202 w 2965332"/>
              <a:gd name="connsiteY1" fmla="*/ 268111 h 268111"/>
              <a:gd name="connsiteX2" fmla="*/ 296980 w 2965332"/>
              <a:gd name="connsiteY2" fmla="*/ 268111 h 268111"/>
              <a:gd name="connsiteX3" fmla="*/ 14758 w 2965332"/>
              <a:gd name="connsiteY3" fmla="*/ 0 h 268111"/>
              <a:gd name="connsiteX0" fmla="*/ 2851091 w 2853955"/>
              <a:gd name="connsiteY0" fmla="*/ 0 h 321237"/>
              <a:gd name="connsiteX1" fmla="*/ 2432431 w 2853955"/>
              <a:gd name="connsiteY1" fmla="*/ 299600 h 321237"/>
              <a:gd name="connsiteX2" fmla="*/ 296980 w 2853955"/>
              <a:gd name="connsiteY2" fmla="*/ 268111 h 321237"/>
              <a:gd name="connsiteX3" fmla="*/ 14758 w 2853955"/>
              <a:gd name="connsiteY3" fmla="*/ 0 h 321237"/>
            </a:gdLst>
            <a:ahLst/>
            <a:cxnLst>
              <a:cxn ang="0">
                <a:pos x="connsiteX0" y="connsiteY0"/>
              </a:cxn>
              <a:cxn ang="0">
                <a:pos x="connsiteX1" y="connsiteY1"/>
              </a:cxn>
              <a:cxn ang="0">
                <a:pos x="connsiteX2" y="connsiteY2"/>
              </a:cxn>
              <a:cxn ang="0">
                <a:pos x="connsiteX3" y="connsiteY3"/>
              </a:cxn>
            </a:cxnLst>
            <a:rect l="l" t="t" r="r" b="b"/>
            <a:pathLst>
              <a:path w="2853955" h="321237">
                <a:moveTo>
                  <a:pt x="2851091" y="0"/>
                </a:moveTo>
                <a:cubicBezTo>
                  <a:pt x="2862850" y="111713"/>
                  <a:pt x="2858116" y="254915"/>
                  <a:pt x="2432431" y="299600"/>
                </a:cubicBezTo>
                <a:cubicBezTo>
                  <a:pt x="2006746" y="344285"/>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5" name="Oval 4"/>
          <p:cNvSpPr/>
          <p:nvPr/>
        </p:nvSpPr>
        <p:spPr>
          <a:xfrm>
            <a:off x="5532943" y="2340668"/>
            <a:ext cx="1375940" cy="1228064"/>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725802-2967-ED70-2A50-5B125170B553}"/>
              </a:ext>
            </a:extLst>
          </p:cNvPr>
          <p:cNvSpPr/>
          <p:nvPr/>
        </p:nvSpPr>
        <p:spPr>
          <a:xfrm>
            <a:off x="2485526" y="4443212"/>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13483329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08949" y="4642556"/>
            <a:ext cx="1346857" cy="1368777"/>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P4 is moved to the ready list</a:t>
            </a:r>
          </a:p>
        </p:txBody>
      </p:sp>
      <p:sp>
        <p:nvSpPr>
          <p:cNvPr id="4" name="Down Arrow 3"/>
          <p:cNvSpPr/>
          <p:nvPr/>
        </p:nvSpPr>
        <p:spPr>
          <a:xfrm>
            <a:off x="3118556"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Freeform 68"/>
          <p:cNvSpPr/>
          <p:nvPr/>
        </p:nvSpPr>
        <p:spPr>
          <a:xfrm>
            <a:off x="2668157" y="3066327"/>
            <a:ext cx="172750" cy="130270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152157 w 215127"/>
              <a:gd name="connsiteY0" fmla="*/ 0 h 1761584"/>
              <a:gd name="connsiteX1" fmla="*/ 25157 w 215127"/>
              <a:gd name="connsiteY1" fmla="*/ 254001 h 1761584"/>
              <a:gd name="connsiteX2" fmla="*/ 11046 w 215127"/>
              <a:gd name="connsiteY2" fmla="*/ 705556 h 1761584"/>
              <a:gd name="connsiteX3" fmla="*/ 215127 w 215127"/>
              <a:gd name="connsiteY3" fmla="*/ 1761584 h 1761584"/>
              <a:gd name="connsiteX0" fmla="*/ 130770 w 193740"/>
              <a:gd name="connsiteY0" fmla="*/ 0 h 1761584"/>
              <a:gd name="connsiteX1" fmla="*/ 3770 w 193740"/>
              <a:gd name="connsiteY1" fmla="*/ 254001 h 1761584"/>
              <a:gd name="connsiteX2" fmla="*/ 42135 w 193740"/>
              <a:gd name="connsiteY2" fmla="*/ 1135903 h 1761584"/>
              <a:gd name="connsiteX3" fmla="*/ 193740 w 193740"/>
              <a:gd name="connsiteY3" fmla="*/ 1761584 h 1761584"/>
              <a:gd name="connsiteX0" fmla="*/ 130770 w 172750"/>
              <a:gd name="connsiteY0" fmla="*/ 0 h 1709103"/>
              <a:gd name="connsiteX1" fmla="*/ 3770 w 172750"/>
              <a:gd name="connsiteY1" fmla="*/ 254001 h 1709103"/>
              <a:gd name="connsiteX2" fmla="*/ 42135 w 172750"/>
              <a:gd name="connsiteY2" fmla="*/ 1135903 h 1709103"/>
              <a:gd name="connsiteX3" fmla="*/ 172750 w 172750"/>
              <a:gd name="connsiteY3" fmla="*/ 1709103 h 1709103"/>
            </a:gdLst>
            <a:ahLst/>
            <a:cxnLst>
              <a:cxn ang="0">
                <a:pos x="connsiteX0" y="connsiteY0"/>
              </a:cxn>
              <a:cxn ang="0">
                <a:pos x="connsiteX1" y="connsiteY1"/>
              </a:cxn>
              <a:cxn ang="0">
                <a:pos x="connsiteX2" y="connsiteY2"/>
              </a:cxn>
              <a:cxn ang="0">
                <a:pos x="connsiteX3" y="connsiteY3"/>
              </a:cxn>
            </a:cxnLst>
            <a:rect l="l" t="t" r="r" b="b"/>
            <a:pathLst>
              <a:path w="172750" h="1709103">
                <a:moveTo>
                  <a:pt x="130770" y="0"/>
                </a:moveTo>
                <a:cubicBezTo>
                  <a:pt x="129594" y="25871"/>
                  <a:pt x="18542" y="64684"/>
                  <a:pt x="3770" y="254001"/>
                </a:cubicBezTo>
                <a:cubicBezTo>
                  <a:pt x="-11002" y="443318"/>
                  <a:pt x="20969" y="1001848"/>
                  <a:pt x="42135" y="1135903"/>
                </a:cubicBezTo>
                <a:cubicBezTo>
                  <a:pt x="63301" y="1269958"/>
                  <a:pt x="172750" y="1709103"/>
                  <a:pt x="172750" y="1709103"/>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 name="Rectangle 4">
            <a:extLst>
              <a:ext uri="{FF2B5EF4-FFF2-40B4-BE49-F238E27FC236}">
                <a16:creationId xmlns:a16="http://schemas.microsoft.com/office/drawing/2014/main" id="{2FEE9637-7B4E-017D-BFBC-F269BB7A9A59}"/>
              </a:ext>
            </a:extLst>
          </p:cNvPr>
          <p:cNvSpPr/>
          <p:nvPr/>
        </p:nvSpPr>
        <p:spPr>
          <a:xfrm>
            <a:off x="2485526" y="4443212"/>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34253279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08949" y="4642556"/>
            <a:ext cx="1346857" cy="1605193"/>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And P2 calls sched() to decide who should run next</a:t>
            </a:r>
          </a:p>
        </p:txBody>
      </p:sp>
      <p:sp>
        <p:nvSpPr>
          <p:cNvPr id="4" name="Down Arrow 3"/>
          <p:cNvSpPr/>
          <p:nvPr/>
        </p:nvSpPr>
        <p:spPr>
          <a:xfrm>
            <a:off x="3118556"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B5573D-73E0-A696-FF12-C4995C1036EA}"/>
              </a:ext>
            </a:extLst>
          </p:cNvPr>
          <p:cNvSpPr/>
          <p:nvPr/>
        </p:nvSpPr>
        <p:spPr>
          <a:xfrm>
            <a:off x="2494392" y="3991380"/>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12270384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11721" y="4529667"/>
            <a:ext cx="1344085" cy="2304049"/>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sched() calculates P4 as the new Winner and sees P4 is at the head of the ready list</a:t>
            </a:r>
          </a:p>
        </p:txBody>
      </p:sp>
      <p:sp>
        <p:nvSpPr>
          <p:cNvPr id="4" name="Down Arrow 3"/>
          <p:cNvSpPr/>
          <p:nvPr/>
        </p:nvSpPr>
        <p:spPr>
          <a:xfrm>
            <a:off x="3118556"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1A584A-8B0C-9031-99FF-B3EBB2D7A439}"/>
              </a:ext>
            </a:extLst>
          </p:cNvPr>
          <p:cNvSpPr/>
          <p:nvPr/>
        </p:nvSpPr>
        <p:spPr>
          <a:xfrm>
            <a:off x="2485526" y="4012291"/>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29075464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11721" y="4529667"/>
            <a:ext cx="1344085" cy="2304049"/>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Sched</a:t>
            </a:r>
            <a:r>
              <a:rPr lang="en-US" dirty="0">
                <a:solidFill>
                  <a:schemeClr val="tx1"/>
                </a:solidFill>
              </a:rPr>
              <a:t> () adjust P2’s time quantum to reflect the CPU time it has used</a:t>
            </a:r>
          </a:p>
        </p:txBody>
      </p:sp>
      <p:sp>
        <p:nvSpPr>
          <p:cNvPr id="4" name="Down Arrow 3"/>
          <p:cNvSpPr/>
          <p:nvPr/>
        </p:nvSpPr>
        <p:spPr>
          <a:xfrm>
            <a:off x="3118556"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906333-01D9-0507-146A-5229C8CC89C8}"/>
              </a:ext>
            </a:extLst>
          </p:cNvPr>
          <p:cNvSpPr/>
          <p:nvPr/>
        </p:nvSpPr>
        <p:spPr>
          <a:xfrm>
            <a:off x="2485526" y="3991271"/>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2587683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Down Arrow 3"/>
          <p:cNvSpPr/>
          <p:nvPr/>
        </p:nvSpPr>
        <p:spPr>
          <a:xfrm>
            <a:off x="3118556"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olded Corner 64"/>
          <p:cNvSpPr/>
          <p:nvPr/>
        </p:nvSpPr>
        <p:spPr>
          <a:xfrm>
            <a:off x="7711721" y="4529667"/>
            <a:ext cx="1344085" cy="1848557"/>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Sched</a:t>
            </a:r>
            <a:r>
              <a:rPr lang="en-US" dirty="0">
                <a:solidFill>
                  <a:schemeClr val="tx1"/>
                </a:solidFill>
              </a:rPr>
              <a:t> () saves the CPU state in P2’s PCB</a:t>
            </a:r>
          </a:p>
        </p:txBody>
      </p:sp>
      <p:sp>
        <p:nvSpPr>
          <p:cNvPr id="3" name="Rectangle 2">
            <a:extLst>
              <a:ext uri="{FF2B5EF4-FFF2-40B4-BE49-F238E27FC236}">
                <a16:creationId xmlns:a16="http://schemas.microsoft.com/office/drawing/2014/main" id="{13435A96-B5EC-F731-A497-B7630A32AF06}"/>
              </a:ext>
            </a:extLst>
          </p:cNvPr>
          <p:cNvSpPr/>
          <p:nvPr/>
        </p:nvSpPr>
        <p:spPr>
          <a:xfrm>
            <a:off x="2485526" y="3991271"/>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13670126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Down Arrow 3"/>
          <p:cNvSpPr/>
          <p:nvPr/>
        </p:nvSpPr>
        <p:spPr>
          <a:xfrm>
            <a:off x="6067778"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olded Corner 64"/>
          <p:cNvSpPr/>
          <p:nvPr/>
        </p:nvSpPr>
        <p:spPr>
          <a:xfrm>
            <a:off x="7711721" y="4529667"/>
            <a:ext cx="1344085" cy="2070829"/>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Sched () restores CPU state from P4’s PCB and sets the timer with P4’s time quantum</a:t>
            </a:r>
          </a:p>
        </p:txBody>
      </p:sp>
      <p:sp>
        <p:nvSpPr>
          <p:cNvPr id="3" name="Rectangle 2">
            <a:extLst>
              <a:ext uri="{FF2B5EF4-FFF2-40B4-BE49-F238E27FC236}">
                <a16:creationId xmlns:a16="http://schemas.microsoft.com/office/drawing/2014/main" id="{AC5E33B6-B8C3-0927-8EFD-271DAE7FFA1C}"/>
              </a:ext>
            </a:extLst>
          </p:cNvPr>
          <p:cNvSpPr/>
          <p:nvPr/>
        </p:nvSpPr>
        <p:spPr>
          <a:xfrm>
            <a:off x="5512494" y="3991271"/>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35639010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72006" cy="1239180"/>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11721" y="4529667"/>
            <a:ext cx="1344085" cy="2304049"/>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P4 returns from sched()</a:t>
            </a:r>
          </a:p>
        </p:txBody>
      </p:sp>
      <p:sp>
        <p:nvSpPr>
          <p:cNvPr id="65" name="Down Arrow 64"/>
          <p:cNvSpPr/>
          <p:nvPr/>
        </p:nvSpPr>
        <p:spPr>
          <a:xfrm>
            <a:off x="6067778"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FF962D-A1EA-E559-37D1-A2E9CEC47EAF}"/>
              </a:ext>
            </a:extLst>
          </p:cNvPr>
          <p:cNvSpPr/>
          <p:nvPr/>
        </p:nvSpPr>
        <p:spPr>
          <a:xfrm>
            <a:off x="5512494" y="4464236"/>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42892268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11721" y="4529667"/>
            <a:ext cx="1344085" cy="2304049"/>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“page in” adjusts P4’s page table to point to new in-memory page</a:t>
            </a:r>
          </a:p>
        </p:txBody>
      </p:sp>
      <p:sp>
        <p:nvSpPr>
          <p:cNvPr id="65" name="Down Arrow 64"/>
          <p:cNvSpPr/>
          <p:nvPr/>
        </p:nvSpPr>
        <p:spPr>
          <a:xfrm>
            <a:off x="6067778"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Freeform 65"/>
          <p:cNvSpPr/>
          <p:nvPr/>
        </p:nvSpPr>
        <p:spPr>
          <a:xfrm>
            <a:off x="5585417" y="3129850"/>
            <a:ext cx="172006" cy="1239180"/>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0D4C5234-2E76-9453-60C0-4E350622E4E3}"/>
              </a:ext>
            </a:extLst>
          </p:cNvPr>
          <p:cNvSpPr/>
          <p:nvPr/>
        </p:nvSpPr>
        <p:spPr>
          <a:xfrm>
            <a:off x="5512494" y="4464236"/>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125219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4" name="Content Placeholder 3"/>
          <p:cNvSpPr>
            <a:spLocks noGrp="1"/>
          </p:cNvSpPr>
          <p:nvPr>
            <p:ph idx="1"/>
          </p:nvPr>
        </p:nvSpPr>
        <p:spPr/>
        <p:txBody>
          <a:bodyPr/>
          <a:lstStyle/>
          <a:p>
            <a:r>
              <a:rPr lang="en-US" dirty="0"/>
              <a:t>Multitasking</a:t>
            </a:r>
          </a:p>
          <a:p>
            <a:pPr lvl="1"/>
            <a:r>
              <a:rPr lang="en-US" dirty="0"/>
              <a:t>Shortest Job First</a:t>
            </a:r>
          </a:p>
          <a:p>
            <a:pPr lvl="1"/>
            <a:r>
              <a:rPr lang="en-US" dirty="0"/>
              <a:t>Priority</a:t>
            </a:r>
          </a:p>
          <a:p>
            <a:pPr lvl="1"/>
            <a:r>
              <a:rPr lang="en-US" dirty="0"/>
              <a:t>Round Robin</a:t>
            </a:r>
          </a:p>
          <a:p>
            <a:pPr lvl="1"/>
            <a:r>
              <a:rPr lang="en-US" dirty="0"/>
              <a:t>Preemption</a:t>
            </a:r>
          </a:p>
          <a:p>
            <a:pPr lvl="1"/>
            <a:r>
              <a:rPr lang="en-US" dirty="0"/>
              <a:t>First Come First Served</a:t>
            </a:r>
          </a:p>
        </p:txBody>
      </p:sp>
    </p:spTree>
    <p:extLst>
      <p:ext uri="{BB962C8B-B14F-4D97-AF65-F5344CB8AC3E}">
        <p14:creationId xmlns:p14="http://schemas.microsoft.com/office/powerpoint/2010/main" val="16009318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780510"/>
            <a:ext cx="984860" cy="4571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sz="1600" dirty="0"/>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650660"/>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11721" y="4529666"/>
            <a:ext cx="1344085" cy="2304049"/>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“page in” returns from the page-fault trap, reissuing the faulting instruction</a:t>
            </a:r>
          </a:p>
        </p:txBody>
      </p:sp>
      <p:sp>
        <p:nvSpPr>
          <p:cNvPr id="65" name="Down Arrow 64"/>
          <p:cNvSpPr/>
          <p:nvPr/>
        </p:nvSpPr>
        <p:spPr>
          <a:xfrm>
            <a:off x="6067778"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38EABC1-192D-22FD-CF83-9D3419A0817B}"/>
              </a:ext>
            </a:extLst>
          </p:cNvPr>
          <p:cNvSpPr/>
          <p:nvPr/>
        </p:nvSpPr>
        <p:spPr>
          <a:xfrm>
            <a:off x="5512494" y="5420673"/>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39968000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4663074" y="3400778"/>
            <a:ext cx="2857716" cy="287971"/>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716" h="287971">
                <a:moveTo>
                  <a:pt x="2851091" y="0"/>
                </a:moveTo>
                <a:cubicBezTo>
                  <a:pt x="2862850" y="111713"/>
                  <a:pt x="2874609" y="223426"/>
                  <a:pt x="2738202" y="268111"/>
                </a:cubicBezTo>
                <a:cubicBezTo>
                  <a:pt x="2601795" y="312796"/>
                  <a:pt x="2032647" y="268111"/>
                  <a:pt x="2032647" y="268111"/>
                </a:cubicBezTo>
                <a:cubicBezTo>
                  <a:pt x="1625777" y="268111"/>
                  <a:pt x="633295"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6293556" y="2008375"/>
            <a:ext cx="1636888"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2"/>
          <p:cNvSpPr/>
          <p:nvPr/>
        </p:nvSpPr>
        <p:spPr>
          <a:xfrm>
            <a:off x="3273778" y="2000506"/>
            <a:ext cx="2850704" cy="483049"/>
          </a:xfrm>
          <a:custGeom>
            <a:avLst/>
            <a:gdLst>
              <a:gd name="connsiteX0" fmla="*/ 2900967 w 3139992"/>
              <a:gd name="connsiteY0" fmla="*/ 444348 h 444348"/>
              <a:gd name="connsiteX1" fmla="*/ 2886856 w 3139992"/>
              <a:gd name="connsiteY1" fmla="*/ 63348 h 444348"/>
              <a:gd name="connsiteX2" fmla="*/ 304523 w 3139992"/>
              <a:gd name="connsiteY2" fmla="*/ 35125 h 444348"/>
              <a:gd name="connsiteX3" fmla="*/ 50523 w 3139992"/>
              <a:gd name="connsiteY3" fmla="*/ 416125 h 444348"/>
              <a:gd name="connsiteX0" fmla="*/ 2878584 w 2964731"/>
              <a:gd name="connsiteY0" fmla="*/ 476616 h 476616"/>
              <a:gd name="connsiteX1" fmla="*/ 2469362 w 2964731"/>
              <a:gd name="connsiteY1" fmla="*/ 39172 h 476616"/>
              <a:gd name="connsiteX2" fmla="*/ 282140 w 2964731"/>
              <a:gd name="connsiteY2" fmla="*/ 67393 h 476616"/>
              <a:gd name="connsiteX3" fmla="*/ 28140 w 2964731"/>
              <a:gd name="connsiteY3" fmla="*/ 448393 h 476616"/>
              <a:gd name="connsiteX0" fmla="*/ 2850444 w 2931268"/>
              <a:gd name="connsiteY0" fmla="*/ 483049 h 483049"/>
              <a:gd name="connsiteX1" fmla="*/ 2441222 w 2931268"/>
              <a:gd name="connsiteY1" fmla="*/ 45605 h 483049"/>
              <a:gd name="connsiteX2" fmla="*/ 451555 w 2931268"/>
              <a:gd name="connsiteY2" fmla="*/ 59715 h 483049"/>
              <a:gd name="connsiteX3" fmla="*/ 0 w 2931268"/>
              <a:gd name="connsiteY3" fmla="*/ 454826 h 483049"/>
              <a:gd name="connsiteX0" fmla="*/ 2850444 w 2894346"/>
              <a:gd name="connsiteY0" fmla="*/ 483049 h 483049"/>
              <a:gd name="connsiteX1" fmla="*/ 2074333 w 2894346"/>
              <a:gd name="connsiteY1" fmla="*/ 45605 h 483049"/>
              <a:gd name="connsiteX2" fmla="*/ 451555 w 2894346"/>
              <a:gd name="connsiteY2" fmla="*/ 59715 h 483049"/>
              <a:gd name="connsiteX3" fmla="*/ 0 w 2894346"/>
              <a:gd name="connsiteY3" fmla="*/ 454826 h 483049"/>
              <a:gd name="connsiteX0" fmla="*/ 2850444 w 2850444"/>
              <a:gd name="connsiteY0" fmla="*/ 483049 h 483049"/>
              <a:gd name="connsiteX1" fmla="*/ 2074333 w 2850444"/>
              <a:gd name="connsiteY1" fmla="*/ 45605 h 483049"/>
              <a:gd name="connsiteX2" fmla="*/ 451555 w 2850444"/>
              <a:gd name="connsiteY2" fmla="*/ 59715 h 483049"/>
              <a:gd name="connsiteX3" fmla="*/ 0 w 2850444"/>
              <a:gd name="connsiteY3" fmla="*/ 454826 h 483049"/>
              <a:gd name="connsiteX0" fmla="*/ 2850444 w 2850704"/>
              <a:gd name="connsiteY0" fmla="*/ 483049 h 483049"/>
              <a:gd name="connsiteX1" fmla="*/ 2074333 w 2850704"/>
              <a:gd name="connsiteY1" fmla="*/ 45605 h 483049"/>
              <a:gd name="connsiteX2" fmla="*/ 451555 w 2850704"/>
              <a:gd name="connsiteY2" fmla="*/ 59715 h 483049"/>
              <a:gd name="connsiteX3" fmla="*/ 0 w 2850704"/>
              <a:gd name="connsiteY3" fmla="*/ 454826 h 483049"/>
            </a:gdLst>
            <a:ahLst/>
            <a:cxnLst>
              <a:cxn ang="0">
                <a:pos x="connsiteX0" y="connsiteY0"/>
              </a:cxn>
              <a:cxn ang="0">
                <a:pos x="connsiteX1" y="connsiteY1"/>
              </a:cxn>
              <a:cxn ang="0">
                <a:pos x="connsiteX2" y="connsiteY2"/>
              </a:cxn>
              <a:cxn ang="0">
                <a:pos x="connsiteX3" y="connsiteY3"/>
              </a:cxn>
            </a:cxnLst>
            <a:rect l="l" t="t" r="r" b="b"/>
            <a:pathLst>
              <a:path w="2850704" h="483049">
                <a:moveTo>
                  <a:pt x="2850444" y="483049"/>
                </a:moveTo>
                <a:cubicBezTo>
                  <a:pt x="2862203" y="100874"/>
                  <a:pt x="2474148" y="116161"/>
                  <a:pt x="2074333" y="45605"/>
                </a:cubicBezTo>
                <a:cubicBezTo>
                  <a:pt x="1674518" y="-24951"/>
                  <a:pt x="797277" y="-8488"/>
                  <a:pt x="451555" y="59715"/>
                </a:cubicBezTo>
                <a:cubicBezTo>
                  <a:pt x="105833" y="127918"/>
                  <a:pt x="0" y="454826"/>
                  <a:pt x="0" y="454826"/>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697610" y="3897719"/>
            <a:ext cx="1344085" cy="2635725"/>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P4’s calc() resumes until it makes a system call or another interrupt occurs</a:t>
            </a:r>
          </a:p>
        </p:txBody>
      </p:sp>
      <p:sp>
        <p:nvSpPr>
          <p:cNvPr id="65" name="Down Arrow 64"/>
          <p:cNvSpPr/>
          <p:nvPr/>
        </p:nvSpPr>
        <p:spPr>
          <a:xfrm>
            <a:off x="6067778"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5585417" y="5157021"/>
            <a:ext cx="1373281" cy="786053"/>
          </a:xfrm>
          <a:prstGeom prst="ellipse">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67" name="Rectangle 34"/>
          <p:cNvSpPr>
            <a:spLocks noChangeArrowheads="1"/>
          </p:cNvSpPr>
          <p:nvPr/>
        </p:nvSpPr>
        <p:spPr bwMode="auto">
          <a:xfrm>
            <a:off x="5737671" y="4780510"/>
            <a:ext cx="984860" cy="4571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sz="1600" dirty="0"/>
          </a:p>
        </p:txBody>
      </p:sp>
      <p:sp>
        <p:nvSpPr>
          <p:cNvPr id="68" name="Freeform 67"/>
          <p:cNvSpPr/>
          <p:nvPr/>
        </p:nvSpPr>
        <p:spPr>
          <a:xfrm>
            <a:off x="5585417" y="3129850"/>
            <a:ext cx="152157" cy="1650660"/>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 name="Rectangle 3">
            <a:extLst>
              <a:ext uri="{FF2B5EF4-FFF2-40B4-BE49-F238E27FC236}">
                <a16:creationId xmlns:a16="http://schemas.microsoft.com/office/drawing/2014/main" id="{0D19AAA7-364A-5782-6D38-ECE12A9FD95C}"/>
              </a:ext>
            </a:extLst>
          </p:cNvPr>
          <p:cNvSpPr/>
          <p:nvPr/>
        </p:nvSpPr>
        <p:spPr>
          <a:xfrm>
            <a:off x="5512494" y="5420673"/>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26312689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7BAE-8D07-4F43-BD81-B737D3C5E7EA}"/>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1D0D576B-406C-F440-B2FA-6698FE1D5A53}"/>
              </a:ext>
            </a:extLst>
          </p:cNvPr>
          <p:cNvSpPr>
            <a:spLocks noGrp="1"/>
          </p:cNvSpPr>
          <p:nvPr>
            <p:ph idx="1"/>
          </p:nvPr>
        </p:nvSpPr>
        <p:spPr>
          <a:xfrm>
            <a:off x="1781503" y="1849822"/>
            <a:ext cx="7076747" cy="4824248"/>
          </a:xfrm>
        </p:spPr>
        <p:txBody>
          <a:bodyPr>
            <a:normAutofit fontScale="85000" lnSpcReduction="20000"/>
          </a:bodyPr>
          <a:lstStyle/>
          <a:p>
            <a:r>
              <a:rPr lang="en-US" dirty="0"/>
              <a:t>Do you see how the scheduler does NOT “call” a process to make it active?  </a:t>
            </a:r>
          </a:p>
          <a:p>
            <a:r>
              <a:rPr lang="en-US" dirty="0"/>
              <a:t>Counterintuitively, it “returns” to a process to make it active</a:t>
            </a:r>
          </a:p>
          <a:p>
            <a:r>
              <a:rPr lang="en-US" dirty="0"/>
              <a:t>(Bonus question:  How would you create a new process?)</a:t>
            </a:r>
          </a:p>
          <a:p>
            <a:pPr lvl="1"/>
            <a:r>
              <a:rPr lang="en-US" dirty="0"/>
              <a:t>Get a fresh PCB and address space</a:t>
            </a:r>
          </a:p>
          <a:p>
            <a:pPr lvl="1"/>
            <a:r>
              <a:rPr lang="en-US" dirty="0"/>
              <a:t>load the program into the address space</a:t>
            </a:r>
          </a:p>
          <a:p>
            <a:pPr lvl="1"/>
            <a:r>
              <a:rPr lang="en-US" dirty="0"/>
              <a:t>push a fabricated sched() frame on top of its kernel stack that returns to user mode/address 0</a:t>
            </a:r>
          </a:p>
          <a:p>
            <a:pPr lvl="1"/>
            <a:r>
              <a:rPr lang="en-US" dirty="0"/>
              <a:t>link the new PCB into the Ready Q</a:t>
            </a:r>
          </a:p>
          <a:p>
            <a:pPr lvl="1"/>
            <a:r>
              <a:rPr lang="en-US" dirty="0"/>
              <a:t>call the scheduler.  </a:t>
            </a:r>
          </a:p>
          <a:p>
            <a:r>
              <a:rPr lang="en-US" dirty="0"/>
              <a:t>When the PCB reaches the head of the Ready Q and is dispatched, the scheduler will return using the new process’ state which means sched() will ”return” to the first instruction in the program.</a:t>
            </a:r>
          </a:p>
        </p:txBody>
      </p:sp>
    </p:spTree>
    <p:extLst>
      <p:ext uri="{BB962C8B-B14F-4D97-AF65-F5344CB8AC3E}">
        <p14:creationId xmlns:p14="http://schemas.microsoft.com/office/powerpoint/2010/main" val="286936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preemptive scheduler</a:t>
            </a:r>
            <a:r>
              <a:rPr lang="mr-IN" dirty="0"/>
              <a:t>…</a:t>
            </a:r>
            <a:endParaRPr lang="en-US" dirty="0"/>
          </a:p>
        </p:txBody>
      </p:sp>
      <p:sp>
        <p:nvSpPr>
          <p:cNvPr id="5" name="Text Placeholder 4">
            <a:extLst>
              <a:ext uri="{FF2B5EF4-FFF2-40B4-BE49-F238E27FC236}">
                <a16:creationId xmlns:a16="http://schemas.microsoft.com/office/drawing/2014/main" id="{0E945B58-4557-3A4F-B347-A0E445AC263C}"/>
              </a:ext>
            </a:extLst>
          </p:cNvPr>
          <p:cNvSpPr>
            <a:spLocks noGrp="1"/>
          </p:cNvSpPr>
          <p:nvPr>
            <p:ph type="body" sz="quarter" idx="10"/>
          </p:nvPr>
        </p:nvSpPr>
        <p:spPr/>
        <p:txBody>
          <a:bodyPr>
            <a:normAutofit lnSpcReduction="10000"/>
          </a:bodyPr>
          <a:lstStyle/>
          <a:p>
            <a:r>
              <a:rPr lang="en-US" dirty="0"/>
              <a:t>Can only be implemented with a timer interrupt</a:t>
            </a:r>
          </a:p>
          <a:p>
            <a:r>
              <a:rPr lang="en-US" dirty="0"/>
              <a:t>Can only be implemented with I/O completion interrupt</a:t>
            </a:r>
          </a:p>
          <a:p>
            <a:r>
              <a:rPr lang="en-US" dirty="0"/>
              <a:t>Can only be implemented with a system call trap</a:t>
            </a:r>
          </a:p>
          <a:p>
            <a:r>
              <a:rPr lang="en-US" dirty="0"/>
              <a:t>Can be implemented with any type of interrupt</a:t>
            </a:r>
          </a:p>
          <a:p>
            <a:pPr marL="0" indent="0">
              <a:buNone/>
            </a:pPr>
            <a:r>
              <a:rPr lang="en-US" dirty="0"/>
              <a:t>Today’s number is 90,909</a:t>
            </a:r>
          </a:p>
          <a:p>
            <a:endParaRPr lang="en-US" dirty="0"/>
          </a:p>
        </p:txBody>
      </p:sp>
      <p:sp>
        <p:nvSpPr>
          <p:cNvPr id="6" name="Text Placeholder 5">
            <a:extLst>
              <a:ext uri="{FF2B5EF4-FFF2-40B4-BE49-F238E27FC236}">
                <a16:creationId xmlns:a16="http://schemas.microsoft.com/office/drawing/2014/main" id="{F991B368-B784-D546-8636-07DFC426376B}"/>
              </a:ext>
            </a:extLst>
          </p:cNvPr>
          <p:cNvSpPr>
            <a:spLocks noGrp="1"/>
          </p:cNvSpPr>
          <p:nvPr>
            <p:ph type="body" sz="quarter" idx="11"/>
          </p:nvPr>
        </p:nvSpPr>
        <p:spPr/>
        <p:txBody>
          <a:bodyPr/>
          <a:lstStyle/>
          <a:p>
            <a:r>
              <a:rPr lang="en-US" dirty="0"/>
              <a:t>100</a:t>
            </a:r>
          </a:p>
        </p:txBody>
      </p:sp>
      <p:sp>
        <p:nvSpPr>
          <p:cNvPr id="4" name="Right Arrow 3">
            <a:extLst>
              <a:ext uri="{FF2B5EF4-FFF2-40B4-BE49-F238E27FC236}">
                <a16:creationId xmlns:a16="http://schemas.microsoft.com/office/drawing/2014/main" id="{87D40149-9B3C-064B-B242-CF129666F94E}"/>
              </a:ext>
            </a:extLst>
          </p:cNvPr>
          <p:cNvSpPr/>
          <p:nvPr/>
        </p:nvSpPr>
        <p:spPr>
          <a:xfrm>
            <a:off x="391711" y="5636172"/>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26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When an interrupt occurs and an interrupt handler is called, which process runs the interrupt handler?</a:t>
            </a:r>
          </a:p>
        </p:txBody>
      </p:sp>
      <p:sp>
        <p:nvSpPr>
          <p:cNvPr id="5" name="Text Placeholder 4">
            <a:extLst>
              <a:ext uri="{FF2B5EF4-FFF2-40B4-BE49-F238E27FC236}">
                <a16:creationId xmlns:a16="http://schemas.microsoft.com/office/drawing/2014/main" id="{0E945B58-4557-3A4F-B347-A0E445AC263C}"/>
              </a:ext>
            </a:extLst>
          </p:cNvPr>
          <p:cNvSpPr>
            <a:spLocks noGrp="1"/>
          </p:cNvSpPr>
          <p:nvPr>
            <p:ph type="body" sz="quarter" idx="10"/>
          </p:nvPr>
        </p:nvSpPr>
        <p:spPr>
          <a:xfrm>
            <a:off x="1781504" y="2669629"/>
            <a:ext cx="6611179" cy="3883572"/>
          </a:xfrm>
        </p:spPr>
        <p:txBody>
          <a:bodyPr>
            <a:normAutofit fontScale="92500" lnSpcReduction="20000"/>
          </a:bodyPr>
          <a:lstStyle/>
          <a:p>
            <a:r>
              <a:rPr lang="en-US" dirty="0"/>
              <a:t>The operating system</a:t>
            </a:r>
          </a:p>
          <a:p>
            <a:r>
              <a:rPr lang="en-US" dirty="0"/>
              <a:t>This question doesn’t have a sensible answer: This code creates the process abstraction seen by the levels above OSML. From the OSML view, the only process that exists is the one provided by the CPU implementation and that’s clearly what is running the handler.</a:t>
            </a:r>
          </a:p>
          <a:p>
            <a:r>
              <a:rPr lang="en-US" dirty="0"/>
              <a:t>The process that was running when the interrupt occurred</a:t>
            </a:r>
          </a:p>
          <a:p>
            <a:r>
              <a:rPr lang="en-US" dirty="0"/>
              <a:t>The process that caused the I/O operation that the interrupt is reporting as complete</a:t>
            </a:r>
          </a:p>
          <a:p>
            <a:endParaRPr lang="en-US" dirty="0"/>
          </a:p>
        </p:txBody>
      </p:sp>
      <p:sp>
        <p:nvSpPr>
          <p:cNvPr id="6" name="Text Placeholder 5">
            <a:extLst>
              <a:ext uri="{FF2B5EF4-FFF2-40B4-BE49-F238E27FC236}">
                <a16:creationId xmlns:a16="http://schemas.microsoft.com/office/drawing/2014/main" id="{F991B368-B784-D546-8636-07DFC426376B}"/>
              </a:ext>
            </a:extLst>
          </p:cNvPr>
          <p:cNvSpPr>
            <a:spLocks noGrp="1"/>
          </p:cNvSpPr>
          <p:nvPr>
            <p:ph type="body" sz="quarter" idx="11"/>
          </p:nvPr>
        </p:nvSpPr>
        <p:spPr/>
        <p:txBody>
          <a:bodyPr/>
          <a:lstStyle/>
          <a:p>
            <a:r>
              <a:rPr lang="en-US" dirty="0"/>
              <a:t>105</a:t>
            </a:r>
          </a:p>
        </p:txBody>
      </p:sp>
      <p:sp>
        <p:nvSpPr>
          <p:cNvPr id="4" name="Right Arrow 3">
            <a:extLst>
              <a:ext uri="{FF2B5EF4-FFF2-40B4-BE49-F238E27FC236}">
                <a16:creationId xmlns:a16="http://schemas.microsoft.com/office/drawing/2014/main" id="{87D40149-9B3C-064B-B242-CF129666F94E}"/>
              </a:ext>
            </a:extLst>
          </p:cNvPr>
          <p:cNvSpPr/>
          <p:nvPr/>
        </p:nvSpPr>
        <p:spPr>
          <a:xfrm>
            <a:off x="751317" y="3259015"/>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ight Arrow 1">
            <a:extLst>
              <a:ext uri="{FF2B5EF4-FFF2-40B4-BE49-F238E27FC236}">
                <a16:creationId xmlns:a16="http://schemas.microsoft.com/office/drawing/2014/main" id="{FDBD425A-E9D0-258F-2430-F9140B7D8640}"/>
              </a:ext>
            </a:extLst>
          </p:cNvPr>
          <p:cNvSpPr/>
          <p:nvPr/>
        </p:nvSpPr>
        <p:spPr>
          <a:xfrm>
            <a:off x="751316" y="4998477"/>
            <a:ext cx="879231" cy="339969"/>
          </a:xfrm>
          <a:prstGeom prst="rightArrow">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5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On context switch, the scheduler saves the volatile state of the current process in</a:t>
            </a:r>
          </a:p>
        </p:txBody>
      </p:sp>
      <p:sp>
        <p:nvSpPr>
          <p:cNvPr id="5" name="Text Placeholder 4">
            <a:extLst>
              <a:ext uri="{FF2B5EF4-FFF2-40B4-BE49-F238E27FC236}">
                <a16:creationId xmlns:a16="http://schemas.microsoft.com/office/drawing/2014/main" id="{8B20F331-9B5B-1A45-AC20-4269CE3BB922}"/>
              </a:ext>
            </a:extLst>
          </p:cNvPr>
          <p:cNvSpPr>
            <a:spLocks noGrp="1"/>
          </p:cNvSpPr>
          <p:nvPr>
            <p:ph type="body" sz="quarter" idx="10"/>
          </p:nvPr>
        </p:nvSpPr>
        <p:spPr/>
        <p:txBody>
          <a:bodyPr/>
          <a:lstStyle/>
          <a:p>
            <a:r>
              <a:rPr lang="en-US" dirty="0"/>
              <a:t>The system stack</a:t>
            </a:r>
          </a:p>
          <a:p>
            <a:r>
              <a:rPr lang="en-US" dirty="0"/>
              <a:t>The PCB for that process</a:t>
            </a:r>
          </a:p>
          <a:p>
            <a:r>
              <a:rPr lang="en-US" dirty="0"/>
              <a:t>The user stack</a:t>
            </a:r>
          </a:p>
          <a:p>
            <a:r>
              <a:rPr lang="en-US" dirty="0"/>
              <a:t>The heap space of the process</a:t>
            </a:r>
          </a:p>
          <a:p>
            <a:endParaRPr lang="en-US" dirty="0"/>
          </a:p>
        </p:txBody>
      </p:sp>
      <p:sp>
        <p:nvSpPr>
          <p:cNvPr id="6" name="Text Placeholder 5">
            <a:extLst>
              <a:ext uri="{FF2B5EF4-FFF2-40B4-BE49-F238E27FC236}">
                <a16:creationId xmlns:a16="http://schemas.microsoft.com/office/drawing/2014/main" id="{97D98ABF-95DA-D345-A9CA-DAC22EBF8D30}"/>
              </a:ext>
            </a:extLst>
          </p:cNvPr>
          <p:cNvSpPr>
            <a:spLocks noGrp="1"/>
          </p:cNvSpPr>
          <p:nvPr>
            <p:ph type="body" sz="quarter" idx="11"/>
          </p:nvPr>
        </p:nvSpPr>
        <p:spPr/>
        <p:txBody>
          <a:bodyPr/>
          <a:lstStyle/>
          <a:p>
            <a:r>
              <a:rPr lang="en-US" dirty="0"/>
              <a:t>110</a:t>
            </a:r>
          </a:p>
        </p:txBody>
      </p:sp>
      <p:sp>
        <p:nvSpPr>
          <p:cNvPr id="4" name="Right Arrow 3">
            <a:extLst>
              <a:ext uri="{FF2B5EF4-FFF2-40B4-BE49-F238E27FC236}">
                <a16:creationId xmlns:a16="http://schemas.microsoft.com/office/drawing/2014/main" id="{BF0F1354-5B11-2848-AE53-D220A79B5B8B}"/>
              </a:ext>
            </a:extLst>
          </p:cNvPr>
          <p:cNvSpPr/>
          <p:nvPr/>
        </p:nvSpPr>
        <p:spPr>
          <a:xfrm>
            <a:off x="473349" y="3591629"/>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22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733827" y="1761459"/>
            <a:ext cx="7605839" cy="5033441"/>
            <a:chOff x="115" y="547"/>
            <a:chExt cx="5395" cy="3571"/>
          </a:xfrm>
        </p:grpSpPr>
        <p:sp>
          <p:nvSpPr>
            <p:cNvPr id="24580" name="Oval 3"/>
            <p:cNvSpPr>
              <a:spLocks noChangeAspect="1" noChangeArrowheads="1"/>
            </p:cNvSpPr>
            <p:nvPr/>
          </p:nvSpPr>
          <p:spPr bwMode="auto">
            <a:xfrm>
              <a:off x="922" y="547"/>
              <a:ext cx="1440" cy="144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581" name="Text Box 4"/>
            <p:cNvSpPr txBox="1">
              <a:spLocks noChangeArrowheads="1"/>
            </p:cNvSpPr>
            <p:nvPr/>
          </p:nvSpPr>
          <p:spPr bwMode="auto">
            <a:xfrm>
              <a:off x="1210" y="1065"/>
              <a:ext cx="979"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Meta scheduler</a:t>
              </a:r>
            </a:p>
          </p:txBody>
        </p:sp>
        <p:sp>
          <p:nvSpPr>
            <p:cNvPr id="24582" name="Oval 5"/>
            <p:cNvSpPr>
              <a:spLocks noChangeAspect="1" noChangeArrowheads="1"/>
            </p:cNvSpPr>
            <p:nvPr/>
          </p:nvSpPr>
          <p:spPr bwMode="auto">
            <a:xfrm>
              <a:off x="115" y="2160"/>
              <a:ext cx="1440" cy="144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583" name="Oval 6"/>
            <p:cNvSpPr>
              <a:spLocks noChangeAspect="1" noChangeArrowheads="1"/>
            </p:cNvSpPr>
            <p:nvPr/>
          </p:nvSpPr>
          <p:spPr bwMode="auto">
            <a:xfrm>
              <a:off x="1670" y="2160"/>
              <a:ext cx="1440" cy="144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4584" name="AutoShape 7"/>
            <p:cNvCxnSpPr>
              <a:cxnSpLocks noChangeShapeType="1"/>
              <a:stCxn id="24580" idx="4"/>
              <a:endCxn id="24582" idx="0"/>
            </p:cNvCxnSpPr>
            <p:nvPr/>
          </p:nvCxnSpPr>
          <p:spPr bwMode="auto">
            <a:xfrm rot="5400000">
              <a:off x="1152" y="1670"/>
              <a:ext cx="173" cy="807"/>
            </a:xfrm>
            <a:prstGeom prst="curvedConnector3">
              <a:avLst>
                <a:gd name="adj1" fmla="val 49713"/>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5" name="AutoShape 8"/>
            <p:cNvCxnSpPr>
              <a:cxnSpLocks noChangeShapeType="1"/>
              <a:stCxn id="24580" idx="4"/>
              <a:endCxn id="24583" idx="0"/>
            </p:cNvCxnSpPr>
            <p:nvPr/>
          </p:nvCxnSpPr>
          <p:spPr bwMode="auto">
            <a:xfrm rot="16200000" flipH="1">
              <a:off x="1929" y="1700"/>
              <a:ext cx="173" cy="748"/>
            </a:xfrm>
            <a:prstGeom prst="curvedConnector3">
              <a:avLst>
                <a:gd name="adj1" fmla="val 49713"/>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4586" name="Text Box 9"/>
            <p:cNvSpPr txBox="1">
              <a:spLocks noChangeArrowheads="1"/>
            </p:cNvSpPr>
            <p:nvPr/>
          </p:nvSpPr>
          <p:spPr bwMode="auto">
            <a:xfrm>
              <a:off x="230" y="2735"/>
              <a:ext cx="12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Interactive jobs  </a:t>
              </a:r>
            </a:p>
          </p:txBody>
        </p:sp>
        <p:sp>
          <p:nvSpPr>
            <p:cNvPr id="24587" name="Text Box 10"/>
            <p:cNvSpPr txBox="1">
              <a:spLocks noChangeArrowheads="1"/>
            </p:cNvSpPr>
            <p:nvPr/>
          </p:nvSpPr>
          <p:spPr bwMode="auto">
            <a:xfrm>
              <a:off x="1963" y="2736"/>
              <a:ext cx="9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batch jobs  </a:t>
              </a:r>
            </a:p>
          </p:txBody>
        </p:sp>
        <p:sp>
          <p:nvSpPr>
            <p:cNvPr id="24588" name="Text Box 11"/>
            <p:cNvSpPr txBox="1">
              <a:spLocks noChangeArrowheads="1"/>
            </p:cNvSpPr>
            <p:nvPr/>
          </p:nvSpPr>
          <p:spPr bwMode="auto">
            <a:xfrm>
              <a:off x="1728" y="2102"/>
              <a:ext cx="22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Q</a:t>
              </a:r>
            </a:p>
          </p:txBody>
        </p:sp>
        <p:sp>
          <p:nvSpPr>
            <p:cNvPr id="24589" name="Text Box 12"/>
            <p:cNvSpPr txBox="1">
              <a:spLocks noChangeArrowheads="1"/>
            </p:cNvSpPr>
            <p:nvPr/>
          </p:nvSpPr>
          <p:spPr bwMode="auto">
            <a:xfrm>
              <a:off x="1267" y="2102"/>
              <a:ext cx="22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Q</a:t>
              </a:r>
            </a:p>
          </p:txBody>
        </p:sp>
        <p:sp>
          <p:nvSpPr>
            <p:cNvPr id="24590" name="Text Box 13"/>
            <p:cNvSpPr txBox="1">
              <a:spLocks noChangeArrowheads="1"/>
            </p:cNvSpPr>
            <p:nvPr/>
          </p:nvSpPr>
          <p:spPr bwMode="auto">
            <a:xfrm>
              <a:off x="2419" y="3833"/>
              <a:ext cx="2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24591" name="Text Box 14"/>
            <p:cNvSpPr txBox="1">
              <a:spLocks noChangeArrowheads="1"/>
            </p:cNvSpPr>
            <p:nvPr/>
          </p:nvSpPr>
          <p:spPr bwMode="auto">
            <a:xfrm>
              <a:off x="893" y="3881"/>
              <a:ext cx="566"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1</a:t>
              </a:r>
            </a:p>
          </p:txBody>
        </p:sp>
        <p:sp>
          <p:nvSpPr>
            <p:cNvPr id="24592" name="Text Box 15"/>
            <p:cNvSpPr txBox="1">
              <a:spLocks noChangeArrowheads="1"/>
            </p:cNvSpPr>
            <p:nvPr/>
          </p:nvSpPr>
          <p:spPr bwMode="auto">
            <a:xfrm>
              <a:off x="1662" y="3881"/>
              <a:ext cx="546"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2</a:t>
              </a:r>
            </a:p>
          </p:txBody>
        </p:sp>
        <p:sp>
          <p:nvSpPr>
            <p:cNvPr id="24593" name="Text Box 16"/>
            <p:cNvSpPr txBox="1">
              <a:spLocks noChangeArrowheads="1"/>
            </p:cNvSpPr>
            <p:nvPr/>
          </p:nvSpPr>
          <p:spPr bwMode="auto">
            <a:xfrm>
              <a:off x="2900" y="3881"/>
              <a:ext cx="594"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n</a:t>
              </a:r>
            </a:p>
          </p:txBody>
        </p:sp>
        <p:cxnSp>
          <p:nvCxnSpPr>
            <p:cNvPr id="24594" name="AutoShape 17"/>
            <p:cNvCxnSpPr>
              <a:cxnSpLocks noChangeShapeType="1"/>
              <a:stCxn id="24591" idx="3"/>
              <a:endCxn id="24592" idx="1"/>
            </p:cNvCxnSpPr>
            <p:nvPr/>
          </p:nvCxnSpPr>
          <p:spPr bwMode="auto">
            <a:xfrm>
              <a:off x="1459" y="4000"/>
              <a:ext cx="20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4595" name="Line 18"/>
            <p:cNvSpPr>
              <a:spLocks noChangeShapeType="1"/>
            </p:cNvSpPr>
            <p:nvPr/>
          </p:nvSpPr>
          <p:spPr bwMode="auto">
            <a:xfrm>
              <a:off x="2208" y="397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96" name="Line 19"/>
            <p:cNvSpPr>
              <a:spLocks noChangeShapeType="1"/>
            </p:cNvSpPr>
            <p:nvPr/>
          </p:nvSpPr>
          <p:spPr bwMode="auto">
            <a:xfrm>
              <a:off x="2707" y="397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97" name="Line 20"/>
            <p:cNvSpPr>
              <a:spLocks noChangeShapeType="1"/>
            </p:cNvSpPr>
            <p:nvPr/>
          </p:nvSpPr>
          <p:spPr bwMode="auto">
            <a:xfrm>
              <a:off x="701" y="397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98" name="Text Box 21"/>
            <p:cNvSpPr txBox="1">
              <a:spLocks noChangeArrowheads="1"/>
            </p:cNvSpPr>
            <p:nvPr/>
          </p:nvSpPr>
          <p:spPr bwMode="auto">
            <a:xfrm>
              <a:off x="115" y="3664"/>
              <a:ext cx="7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ready_q</a:t>
              </a:r>
            </a:p>
          </p:txBody>
        </p:sp>
        <p:sp>
          <p:nvSpPr>
            <p:cNvPr id="24599" name="Text Box 22"/>
            <p:cNvSpPr txBox="1">
              <a:spLocks noChangeArrowheads="1"/>
            </p:cNvSpPr>
            <p:nvPr/>
          </p:nvSpPr>
          <p:spPr bwMode="auto">
            <a:xfrm>
              <a:off x="4406" y="1933"/>
              <a:ext cx="2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24600" name="Text Box 23"/>
            <p:cNvSpPr txBox="1">
              <a:spLocks noChangeArrowheads="1"/>
            </p:cNvSpPr>
            <p:nvPr/>
          </p:nvSpPr>
          <p:spPr bwMode="auto">
            <a:xfrm>
              <a:off x="2909" y="1981"/>
              <a:ext cx="566"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1</a:t>
              </a:r>
            </a:p>
          </p:txBody>
        </p:sp>
        <p:sp>
          <p:nvSpPr>
            <p:cNvPr id="24601" name="Text Box 24"/>
            <p:cNvSpPr txBox="1">
              <a:spLocks noChangeArrowheads="1"/>
            </p:cNvSpPr>
            <p:nvPr/>
          </p:nvSpPr>
          <p:spPr bwMode="auto">
            <a:xfrm>
              <a:off x="3678" y="1981"/>
              <a:ext cx="546"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2</a:t>
              </a:r>
            </a:p>
          </p:txBody>
        </p:sp>
        <p:sp>
          <p:nvSpPr>
            <p:cNvPr id="24602" name="Text Box 25"/>
            <p:cNvSpPr txBox="1">
              <a:spLocks noChangeArrowheads="1"/>
            </p:cNvSpPr>
            <p:nvPr/>
          </p:nvSpPr>
          <p:spPr bwMode="auto">
            <a:xfrm>
              <a:off x="4916" y="1981"/>
              <a:ext cx="594"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n</a:t>
              </a:r>
            </a:p>
          </p:txBody>
        </p:sp>
        <p:cxnSp>
          <p:nvCxnSpPr>
            <p:cNvPr id="24603" name="AutoShape 26"/>
            <p:cNvCxnSpPr>
              <a:cxnSpLocks noChangeShapeType="1"/>
              <a:stCxn id="24600" idx="3"/>
              <a:endCxn id="24601" idx="1"/>
            </p:cNvCxnSpPr>
            <p:nvPr/>
          </p:nvCxnSpPr>
          <p:spPr bwMode="auto">
            <a:xfrm>
              <a:off x="3475" y="2100"/>
              <a:ext cx="20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4604" name="Line 27"/>
            <p:cNvSpPr>
              <a:spLocks noChangeShapeType="1"/>
            </p:cNvSpPr>
            <p:nvPr/>
          </p:nvSpPr>
          <p:spPr bwMode="auto">
            <a:xfrm>
              <a:off x="4224" y="207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605" name="Line 28"/>
            <p:cNvSpPr>
              <a:spLocks noChangeShapeType="1"/>
            </p:cNvSpPr>
            <p:nvPr/>
          </p:nvSpPr>
          <p:spPr bwMode="auto">
            <a:xfrm>
              <a:off x="4723" y="207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606" name="Line 29"/>
            <p:cNvSpPr>
              <a:spLocks noChangeShapeType="1"/>
            </p:cNvSpPr>
            <p:nvPr/>
          </p:nvSpPr>
          <p:spPr bwMode="auto">
            <a:xfrm>
              <a:off x="2717" y="207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607" name="Text Box 30"/>
            <p:cNvSpPr txBox="1">
              <a:spLocks noChangeArrowheads="1"/>
            </p:cNvSpPr>
            <p:nvPr/>
          </p:nvSpPr>
          <p:spPr bwMode="auto">
            <a:xfrm>
              <a:off x="2131" y="1764"/>
              <a:ext cx="7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ready_q</a:t>
              </a:r>
            </a:p>
          </p:txBody>
        </p:sp>
        <p:sp>
          <p:nvSpPr>
            <p:cNvPr id="24608" name="Line 31"/>
            <p:cNvSpPr>
              <a:spLocks noChangeShapeType="1"/>
            </p:cNvSpPr>
            <p:nvPr/>
          </p:nvSpPr>
          <p:spPr bwMode="auto">
            <a:xfrm>
              <a:off x="346" y="3484"/>
              <a:ext cx="0" cy="23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609" name="Line 32"/>
            <p:cNvSpPr>
              <a:spLocks noChangeShapeType="1"/>
            </p:cNvSpPr>
            <p:nvPr/>
          </p:nvSpPr>
          <p:spPr bwMode="auto">
            <a:xfrm flipV="1">
              <a:off x="3168" y="2390"/>
              <a:ext cx="115" cy="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24579" name="Rectangle 33"/>
          <p:cNvSpPr>
            <a:spLocks noGrp="1" noChangeArrowheads="1"/>
          </p:cNvSpPr>
          <p:nvPr>
            <p:ph type="title"/>
          </p:nvPr>
        </p:nvSpPr>
        <p:spPr/>
        <p:txBody>
          <a:bodyPr/>
          <a:lstStyle/>
          <a:p>
            <a:pPr eaLnBrk="1" hangingPunct="1"/>
            <a:r>
              <a:rPr lang="en-US" sz="4000">
                <a:latin typeface="Arial" charset="0"/>
                <a:cs typeface="Arial" charset="0"/>
              </a:rPr>
              <a:t>Multi-Level Scheduler</a:t>
            </a:r>
          </a:p>
        </p:txBody>
      </p:sp>
    </p:spTree>
    <p:extLst>
      <p:ext uri="{BB962C8B-B14F-4D97-AF65-F5344CB8AC3E}">
        <p14:creationId xmlns:p14="http://schemas.microsoft.com/office/powerpoint/2010/main" val="311570738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86502831"/>
              </p:ext>
            </p:extLst>
          </p:nvPr>
        </p:nvGraphicFramePr>
        <p:xfrm>
          <a:off x="340946" y="1820332"/>
          <a:ext cx="8517304" cy="4801848"/>
        </p:xfrm>
        <a:graphic>
          <a:graphicData uri="http://schemas.openxmlformats.org/drawingml/2006/table">
            <a:tbl>
              <a:tblPr/>
              <a:tblGrid>
                <a:gridCol w="1310138">
                  <a:extLst>
                    <a:ext uri="{9D8B030D-6E8A-4147-A177-3AD203B41FA5}">
                      <a16:colId xmlns:a16="http://schemas.microsoft.com/office/drawing/2014/main" val="20000"/>
                    </a:ext>
                  </a:extLst>
                </a:gridCol>
                <a:gridCol w="2686454">
                  <a:extLst>
                    <a:ext uri="{9D8B030D-6E8A-4147-A177-3AD203B41FA5}">
                      <a16:colId xmlns:a16="http://schemas.microsoft.com/office/drawing/2014/main" val="20001"/>
                    </a:ext>
                  </a:extLst>
                </a:gridCol>
                <a:gridCol w="1910862">
                  <a:extLst>
                    <a:ext uri="{9D8B030D-6E8A-4147-A177-3AD203B41FA5}">
                      <a16:colId xmlns:a16="http://schemas.microsoft.com/office/drawing/2014/main" val="20002"/>
                    </a:ext>
                  </a:extLst>
                </a:gridCol>
                <a:gridCol w="2609850">
                  <a:extLst>
                    <a:ext uri="{9D8B030D-6E8A-4147-A177-3AD203B41FA5}">
                      <a16:colId xmlns:a16="http://schemas.microsoft.com/office/drawing/2014/main" val="20003"/>
                    </a:ext>
                  </a:extLst>
                </a:gridCol>
              </a:tblGrid>
              <a:tr h="533445">
                <a:tc>
                  <a:txBody>
                    <a:bodyPr/>
                    <a:lstStyle/>
                    <a:p>
                      <a:pPr marL="0" marR="0">
                        <a:spcBef>
                          <a:spcPts val="0"/>
                        </a:spcBef>
                        <a:spcAft>
                          <a:spcPts val="0"/>
                        </a:spcAft>
                        <a:tabLst>
                          <a:tab pos="1295400" algn="l"/>
                        </a:tabLst>
                      </a:pPr>
                      <a:r>
                        <a:rPr lang="en-US" sz="1800" b="1">
                          <a:solidFill>
                            <a:srgbClr val="FFFFFF"/>
                          </a:solidFill>
                          <a:latin typeface="Times New Roman"/>
                          <a:ea typeface="Times New Roman"/>
                        </a:rPr>
                        <a:t>Domains</a:t>
                      </a:r>
                      <a:endParaRPr lang="en-US" sz="1800" b="1">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800" b="1">
                          <a:solidFill>
                            <a:srgbClr val="FFFFFF"/>
                          </a:solidFill>
                          <a:latin typeface="Times New Roman"/>
                          <a:ea typeface="Times New Roman"/>
                        </a:rPr>
                        <a:t>Environment</a:t>
                      </a:r>
                      <a:endParaRPr lang="en-US" sz="1800" b="1">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800" b="1">
                          <a:solidFill>
                            <a:srgbClr val="FFFFFF"/>
                          </a:solidFill>
                          <a:latin typeface="Times New Roman"/>
                          <a:ea typeface="Times New Roman"/>
                        </a:rPr>
                        <a:t>Workload characteristics</a:t>
                      </a:r>
                      <a:endParaRPr lang="en-US" sz="1800" b="1">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800" b="1">
                          <a:solidFill>
                            <a:srgbClr val="FFFFFF"/>
                          </a:solidFill>
                          <a:latin typeface="Times New Roman"/>
                          <a:ea typeface="Times New Roman"/>
                        </a:rPr>
                        <a:t>Types of schedulers</a:t>
                      </a:r>
                      <a:endParaRPr lang="en-US" sz="1800" b="1">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extLst>
                  <a:ext uri="{0D108BD9-81ED-4DB2-BD59-A6C34878D82A}">
                    <a16:rowId xmlns:a16="http://schemas.microsoft.com/office/drawing/2014/main" val="10000"/>
                  </a:ext>
                </a:extLst>
              </a:tr>
              <a:tr h="533445">
                <a:tc>
                  <a:txBody>
                    <a:bodyPr/>
                    <a:lstStyle/>
                    <a:p>
                      <a:pPr marL="0" marR="0">
                        <a:spcBef>
                          <a:spcPts val="0"/>
                        </a:spcBef>
                        <a:spcAft>
                          <a:spcPts val="0"/>
                        </a:spcAft>
                        <a:tabLst>
                          <a:tab pos="1295400" algn="l"/>
                        </a:tabLst>
                      </a:pPr>
                      <a:r>
                        <a:rPr lang="en-US" sz="1800" b="1">
                          <a:latin typeface="Times New Roman"/>
                          <a:ea typeface="Times New Roman"/>
                        </a:rPr>
                        <a:t>Desktop</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b="0" dirty="0">
                          <a:latin typeface="Times New Roman"/>
                          <a:ea typeface="Times New Roman"/>
                        </a:rPr>
                        <a:t>Timeshared, interactive, </a:t>
                      </a:r>
                      <a:r>
                        <a:rPr lang="en-US" sz="1800" b="0" dirty="0" err="1">
                          <a:latin typeface="Times New Roman"/>
                          <a:ea typeface="Times New Roman"/>
                        </a:rPr>
                        <a:t>multiprogrammed</a:t>
                      </a:r>
                      <a:endParaRPr lang="en-US" sz="1800" b="0" dirty="0">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a:latin typeface="Times New Roman"/>
                          <a:ea typeface="Times New Roman"/>
                        </a:rPr>
                        <a:t>I/O bound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a:latin typeface="Times New Roman"/>
                          <a:ea typeface="Times New Roman"/>
                        </a:rPr>
                        <a:t>Medium-term, short-term, dispatcher</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3445">
                <a:tc>
                  <a:txBody>
                    <a:bodyPr/>
                    <a:lstStyle/>
                    <a:p>
                      <a:pPr marL="0" marR="0">
                        <a:spcBef>
                          <a:spcPts val="0"/>
                        </a:spcBef>
                        <a:spcAft>
                          <a:spcPts val="0"/>
                        </a:spcAft>
                        <a:tabLst>
                          <a:tab pos="1295400" algn="l"/>
                        </a:tabLst>
                      </a:pPr>
                      <a:r>
                        <a:rPr lang="en-US" sz="1800" b="1">
                          <a:latin typeface="Times New Roman"/>
                          <a:ea typeface="Times New Roman"/>
                        </a:rPr>
                        <a:t>Servers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b="0" dirty="0">
                          <a:latin typeface="Times New Roman"/>
                          <a:ea typeface="Times New Roman"/>
                        </a:rPr>
                        <a:t>Timeshared, </a:t>
                      </a:r>
                      <a:r>
                        <a:rPr lang="en-US" sz="1800" b="0" dirty="0" err="1">
                          <a:latin typeface="Times New Roman"/>
                          <a:ea typeface="Times New Roman"/>
                        </a:rPr>
                        <a:t>multiprogrammed</a:t>
                      </a:r>
                      <a:endParaRPr lang="en-US" sz="1800" b="0" dirty="0">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dirty="0">
                          <a:latin typeface="Times New Roman"/>
                          <a:ea typeface="Times New Roman"/>
                        </a:rPr>
                        <a:t>Computation bound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a:latin typeface="Times New Roman"/>
                          <a:ea typeface="Times New Roman"/>
                        </a:rPr>
                        <a:t>Medium-term, short-term, dispatcher</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3445">
                <a:tc>
                  <a:txBody>
                    <a:bodyPr/>
                    <a:lstStyle/>
                    <a:p>
                      <a:pPr marL="0" marR="0">
                        <a:spcBef>
                          <a:spcPts val="0"/>
                        </a:spcBef>
                        <a:spcAft>
                          <a:spcPts val="0"/>
                        </a:spcAft>
                        <a:tabLst>
                          <a:tab pos="1295400" algn="l"/>
                        </a:tabLst>
                      </a:pPr>
                      <a:r>
                        <a:rPr lang="en-US" sz="1800" b="1">
                          <a:latin typeface="Times New Roman"/>
                          <a:ea typeface="Times New Roman"/>
                        </a:rPr>
                        <a:t>Business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b="0" dirty="0">
                          <a:latin typeface="Times New Roman"/>
                          <a:ea typeface="Times New Roman"/>
                        </a:rPr>
                        <a:t>Batch-oriented, timeshared, </a:t>
                      </a:r>
                      <a:r>
                        <a:rPr lang="en-US" sz="1800" b="0" dirty="0" err="1">
                          <a:latin typeface="Times New Roman"/>
                          <a:ea typeface="Times New Roman"/>
                        </a:rPr>
                        <a:t>multiprogrammed</a:t>
                      </a:r>
                      <a:endParaRPr lang="en-US" sz="1800" b="0" dirty="0">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a:latin typeface="Times New Roman"/>
                          <a:ea typeface="Times New Roman"/>
                        </a:rPr>
                        <a:t>I/O bound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dirty="0">
                          <a:latin typeface="Times New Roman"/>
                          <a:ea typeface="Times New Roman"/>
                        </a:rPr>
                        <a:t>Long-term, Medium-term, short-term, dispatcher</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3445">
                <a:tc>
                  <a:txBody>
                    <a:bodyPr/>
                    <a:lstStyle/>
                    <a:p>
                      <a:pPr marL="0" marR="0">
                        <a:spcBef>
                          <a:spcPts val="0"/>
                        </a:spcBef>
                        <a:spcAft>
                          <a:spcPts val="0"/>
                        </a:spcAft>
                        <a:tabLst>
                          <a:tab pos="1295400" algn="l"/>
                        </a:tabLst>
                      </a:pPr>
                      <a:r>
                        <a:rPr lang="en-US" sz="1800" b="1">
                          <a:latin typeface="Times New Roman"/>
                          <a:ea typeface="Times New Roman"/>
                        </a:rPr>
                        <a:t>HPC</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b="0" dirty="0">
                          <a:latin typeface="Times New Roman"/>
                          <a:ea typeface="Times New Roman"/>
                        </a:rPr>
                        <a:t>Batch-oriented, timeshared, </a:t>
                      </a:r>
                      <a:r>
                        <a:rPr lang="en-US" sz="1800" b="0" dirty="0" err="1">
                          <a:latin typeface="Times New Roman"/>
                          <a:ea typeface="Times New Roman"/>
                        </a:rPr>
                        <a:t>multiprogrammed</a:t>
                      </a:r>
                      <a:endParaRPr lang="en-US" sz="1800" b="0" dirty="0">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a:latin typeface="Times New Roman"/>
                          <a:ea typeface="Times New Roman"/>
                        </a:rPr>
                        <a:t>Computation bound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dirty="0">
                          <a:latin typeface="Times New Roman"/>
                          <a:ea typeface="Times New Roman"/>
                        </a:rPr>
                        <a:t>Long-term, Medium-term, short-term, dispatcher</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8068">
                <a:tc>
                  <a:txBody>
                    <a:bodyPr/>
                    <a:lstStyle/>
                    <a:p>
                      <a:pPr marL="0" marR="0">
                        <a:spcBef>
                          <a:spcPts val="0"/>
                        </a:spcBef>
                        <a:spcAft>
                          <a:spcPts val="0"/>
                        </a:spcAft>
                        <a:tabLst>
                          <a:tab pos="1295400" algn="l"/>
                        </a:tabLst>
                      </a:pPr>
                      <a:r>
                        <a:rPr lang="en-US" sz="1800" b="1" dirty="0">
                          <a:latin typeface="Times New Roman"/>
                          <a:ea typeface="Times New Roman"/>
                        </a:rPr>
                        <a:t>Cloud/grid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b="0" dirty="0">
                          <a:latin typeface="Times New Roman"/>
                          <a:ea typeface="Times New Roman"/>
                        </a:rPr>
                        <a:t>Batch-oriented, timeshared, </a:t>
                      </a:r>
                      <a:r>
                        <a:rPr lang="en-US" sz="1800" b="0" dirty="0" err="1">
                          <a:latin typeface="Times New Roman"/>
                          <a:ea typeface="Times New Roman"/>
                        </a:rPr>
                        <a:t>multiprogrammed</a:t>
                      </a:r>
                      <a:endParaRPr lang="en-US" sz="1800" b="0" dirty="0">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a:latin typeface="Times New Roman"/>
                          <a:ea typeface="Times New Roman"/>
                        </a:rPr>
                        <a:t>Computation bound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dirty="0">
                          <a:latin typeface="Times New Roman"/>
                          <a:ea typeface="Times New Roman"/>
                        </a:rPr>
                        <a:t>Long-term, Medium-term, short-term, dispatcher</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33445">
                <a:tc>
                  <a:txBody>
                    <a:bodyPr/>
                    <a:lstStyle/>
                    <a:p>
                      <a:pPr marL="0" marR="0">
                        <a:spcBef>
                          <a:spcPts val="0"/>
                        </a:spcBef>
                        <a:spcAft>
                          <a:spcPts val="0"/>
                        </a:spcAft>
                        <a:tabLst>
                          <a:tab pos="1295400" algn="l"/>
                        </a:tabLst>
                      </a:pPr>
                      <a:r>
                        <a:rPr lang="en-US" sz="1800" b="1">
                          <a:latin typeface="Times New Roman"/>
                          <a:ea typeface="Times New Roman"/>
                        </a:rPr>
                        <a:t>Embedded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b="0">
                          <a:latin typeface="Times New Roman"/>
                          <a:ea typeface="Times New Roman"/>
                        </a:rPr>
                        <a:t>Timeshared, interactive, multiprogrammed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a:latin typeface="Times New Roman"/>
                          <a:ea typeface="Times New Roman"/>
                        </a:rPr>
                        <a:t>I/O bounds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dirty="0">
                          <a:latin typeface="Times New Roman"/>
                          <a:ea typeface="Times New Roman"/>
                        </a:rPr>
                        <a:t>Medium-term, short-term, dispatcher</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91940">
                <a:tc>
                  <a:txBody>
                    <a:bodyPr/>
                    <a:lstStyle/>
                    <a:p>
                      <a:pPr marL="0" marR="0">
                        <a:spcBef>
                          <a:spcPts val="0"/>
                        </a:spcBef>
                        <a:spcAft>
                          <a:spcPts val="0"/>
                        </a:spcAft>
                        <a:tabLst>
                          <a:tab pos="1295400" algn="l"/>
                        </a:tabLst>
                      </a:pPr>
                      <a:r>
                        <a:rPr lang="en-US" sz="1800" b="1">
                          <a:latin typeface="Times New Roman"/>
                          <a:ea typeface="Times New Roman"/>
                        </a:rPr>
                        <a:t>Pervasive </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b="0" dirty="0">
                          <a:latin typeface="Times New Roman"/>
                          <a:ea typeface="Times New Roman"/>
                        </a:rPr>
                        <a:t>Timeshared, interactive, </a:t>
                      </a:r>
                      <a:r>
                        <a:rPr lang="en-US" sz="1800" b="0" dirty="0" err="1">
                          <a:latin typeface="Times New Roman"/>
                          <a:ea typeface="Times New Roman"/>
                        </a:rPr>
                        <a:t>multiprogrammed</a:t>
                      </a:r>
                      <a:endParaRPr lang="en-US" sz="1800" b="0" dirty="0">
                        <a:latin typeface="Times New Roman"/>
                        <a:ea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dirty="0">
                          <a:latin typeface="Times New Roman"/>
                          <a:ea typeface="Times New Roman"/>
                        </a:rPr>
                        <a:t>Combination of I/O bound and computation bound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b="0" dirty="0">
                          <a:latin typeface="Times New Roman"/>
                          <a:ea typeface="Times New Roman"/>
                        </a:rPr>
                        <a:t>Medium-term, short-term, dispatcher</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lstStyle/>
          <a:p>
            <a:r>
              <a:rPr lang="en-US" dirty="0"/>
              <a:t>Scheduling environments</a:t>
            </a:r>
          </a:p>
        </p:txBody>
      </p:sp>
    </p:spTree>
    <p:extLst>
      <p:ext uri="{BB962C8B-B14F-4D97-AF65-F5344CB8AC3E}">
        <p14:creationId xmlns:p14="http://schemas.microsoft.com/office/powerpoint/2010/main" val="26676261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75082967"/>
              </p:ext>
            </p:extLst>
          </p:nvPr>
        </p:nvGraphicFramePr>
        <p:xfrm>
          <a:off x="242888" y="204788"/>
          <a:ext cx="8686800" cy="6291515"/>
        </p:xfrm>
        <a:graphic>
          <a:graphicData uri="http://schemas.openxmlformats.org/drawingml/2006/table">
            <a:tbl>
              <a:tblPr/>
              <a:tblGrid>
                <a:gridCol w="1165302">
                  <a:extLst>
                    <a:ext uri="{9D8B030D-6E8A-4147-A177-3AD203B41FA5}">
                      <a16:colId xmlns:a16="http://schemas.microsoft.com/office/drawing/2014/main" val="20000"/>
                    </a:ext>
                  </a:extLst>
                </a:gridCol>
                <a:gridCol w="2207013">
                  <a:extLst>
                    <a:ext uri="{9D8B030D-6E8A-4147-A177-3AD203B41FA5}">
                      <a16:colId xmlns:a16="http://schemas.microsoft.com/office/drawing/2014/main" val="20001"/>
                    </a:ext>
                  </a:extLst>
                </a:gridCol>
                <a:gridCol w="1589048">
                  <a:extLst>
                    <a:ext uri="{9D8B030D-6E8A-4147-A177-3AD203B41FA5}">
                      <a16:colId xmlns:a16="http://schemas.microsoft.com/office/drawing/2014/main" val="20002"/>
                    </a:ext>
                  </a:extLst>
                </a:gridCol>
                <a:gridCol w="2207013">
                  <a:extLst>
                    <a:ext uri="{9D8B030D-6E8A-4147-A177-3AD203B41FA5}">
                      <a16:colId xmlns:a16="http://schemas.microsoft.com/office/drawing/2014/main" val="20003"/>
                    </a:ext>
                  </a:extLst>
                </a:gridCol>
                <a:gridCol w="1518424">
                  <a:extLst>
                    <a:ext uri="{9D8B030D-6E8A-4147-A177-3AD203B41FA5}">
                      <a16:colId xmlns:a16="http://schemas.microsoft.com/office/drawing/2014/main" val="20004"/>
                    </a:ext>
                  </a:extLst>
                </a:gridCol>
              </a:tblGrid>
              <a:tr h="426702">
                <a:tc>
                  <a:txBody>
                    <a:bodyPr/>
                    <a:lstStyle/>
                    <a:p>
                      <a:pPr marL="0" marR="0">
                        <a:spcBef>
                          <a:spcPts val="0"/>
                        </a:spcBef>
                        <a:spcAft>
                          <a:spcPts val="0"/>
                        </a:spcAft>
                        <a:tabLst>
                          <a:tab pos="1295400" algn="l"/>
                        </a:tabLst>
                      </a:pPr>
                      <a:r>
                        <a:rPr lang="en-US" sz="1400" b="1" dirty="0">
                          <a:solidFill>
                            <a:srgbClr val="FFFFFF"/>
                          </a:solidFill>
                          <a:latin typeface="Times New Roman"/>
                          <a:ea typeface="Times New Roman"/>
                        </a:rPr>
                        <a:t>Name</a:t>
                      </a:r>
                      <a:endParaRPr lang="en-US" sz="1400" b="1" dirty="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b="1">
                          <a:solidFill>
                            <a:srgbClr val="FFFFFF"/>
                          </a:solidFill>
                          <a:latin typeface="Times New Roman"/>
                          <a:ea typeface="Times New Roman"/>
                        </a:rPr>
                        <a:t>Property</a:t>
                      </a:r>
                      <a:endParaRPr lang="en-US" sz="1400" b="1">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b="1">
                          <a:solidFill>
                            <a:srgbClr val="FFFFFF"/>
                          </a:solidFill>
                          <a:latin typeface="Times New Roman"/>
                          <a:ea typeface="Times New Roman"/>
                        </a:rPr>
                        <a:t>Scheduling criterion</a:t>
                      </a:r>
                      <a:endParaRPr lang="en-US" sz="1400" b="1">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b="1">
                          <a:solidFill>
                            <a:srgbClr val="FFFFFF"/>
                          </a:solidFill>
                          <a:latin typeface="Times New Roman"/>
                          <a:ea typeface="Times New Roman"/>
                        </a:rPr>
                        <a:t>Pros</a:t>
                      </a:r>
                      <a:endParaRPr lang="en-US" sz="1400" b="1">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b="1">
                          <a:solidFill>
                            <a:srgbClr val="FFFFFF"/>
                          </a:solidFill>
                          <a:latin typeface="Times New Roman"/>
                          <a:ea typeface="Times New Roman"/>
                        </a:rPr>
                        <a:t>Cons</a:t>
                      </a:r>
                      <a:endParaRPr lang="en-US" sz="1400" b="1">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extLst>
                  <a:ext uri="{0D108BD9-81ED-4DB2-BD59-A6C34878D82A}">
                    <a16:rowId xmlns:a16="http://schemas.microsoft.com/office/drawing/2014/main" val="10000"/>
                  </a:ext>
                </a:extLst>
              </a:tr>
              <a:tr h="1201848">
                <a:tc>
                  <a:txBody>
                    <a:bodyPr/>
                    <a:lstStyle/>
                    <a:p>
                      <a:pPr marL="0" marR="0">
                        <a:spcBef>
                          <a:spcPts val="0"/>
                        </a:spcBef>
                        <a:spcAft>
                          <a:spcPts val="0"/>
                        </a:spcAft>
                        <a:tabLst>
                          <a:tab pos="1295400" algn="l"/>
                        </a:tabLst>
                      </a:pPr>
                      <a:r>
                        <a:rPr lang="en-US" sz="1400" b="1">
                          <a:latin typeface="Times New Roman"/>
                          <a:ea typeface="Times New Roman"/>
                        </a:rPr>
                        <a:t>FCFS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b="1">
                          <a:latin typeface="Times New Roman"/>
                          <a:ea typeface="Times New Roman"/>
                        </a:rPr>
                        <a:t>Intrinsically non-preemptive; could accommodate preemption at time of I/O completion events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Arrival time (intrinsic property)</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Fair; no starvation; </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dirty="0">
                          <a:latin typeface="Times New Roman"/>
                          <a:ea typeface="Times New Roman"/>
                        </a:rPr>
                        <a:t>high variance in response time; convoy effect</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02156">
                <a:tc>
                  <a:txBody>
                    <a:bodyPr/>
                    <a:lstStyle/>
                    <a:p>
                      <a:pPr marL="0" marR="0">
                        <a:spcBef>
                          <a:spcPts val="0"/>
                        </a:spcBef>
                        <a:spcAft>
                          <a:spcPts val="0"/>
                        </a:spcAft>
                        <a:tabLst>
                          <a:tab pos="1295400" algn="l"/>
                        </a:tabLst>
                      </a:pPr>
                      <a:r>
                        <a:rPr lang="en-US" sz="1400" b="1">
                          <a:latin typeface="Times New Roman"/>
                          <a:ea typeface="Times New Roman"/>
                        </a:rPr>
                        <a:t>SJF</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b="1">
                          <a:latin typeface="Times New Roman"/>
                          <a:ea typeface="Times New Roman"/>
                        </a:rPr>
                        <a:t>Intrinsically non-preemptive; could accommodate preemption at time of new job arrival and/or I/O completion events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Expected execution time of jobs (intrinsic property)</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Preference for short jobs; provably optimal for response time; low variance in response times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Potential for starvation; bias against long running computations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06119">
                <a:tc>
                  <a:txBody>
                    <a:bodyPr/>
                    <a:lstStyle/>
                    <a:p>
                      <a:pPr marL="0" marR="0">
                        <a:spcBef>
                          <a:spcPts val="0"/>
                        </a:spcBef>
                        <a:spcAft>
                          <a:spcPts val="0"/>
                        </a:spcAft>
                        <a:tabLst>
                          <a:tab pos="1295400" algn="l"/>
                        </a:tabLst>
                      </a:pPr>
                      <a:r>
                        <a:rPr lang="en-US" sz="1400" b="1">
                          <a:latin typeface="Times New Roman"/>
                          <a:ea typeface="Times New Roman"/>
                        </a:rPr>
                        <a:t>Priority </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b="1">
                          <a:latin typeface="Times New Roman"/>
                          <a:ea typeface="Times New Roman"/>
                        </a:rPr>
                        <a:t>Could be either non-preemptive or preemptive</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Priority assigned to jobs (extrinsic property)</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Highly flexible since priority is not an intrinsic property, its assignment to jobs could be chosen commensurate with the needs of the scheduling environment</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dirty="0">
                          <a:latin typeface="Times New Roman"/>
                          <a:ea typeface="Times New Roman"/>
                        </a:rPr>
                        <a:t>Potential for starvation (ameliorated by dynamically increasing priority in proportion to waiting time)</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53403">
                <a:tc>
                  <a:txBody>
                    <a:bodyPr/>
                    <a:lstStyle/>
                    <a:p>
                      <a:pPr marL="0" marR="0">
                        <a:spcBef>
                          <a:spcPts val="0"/>
                        </a:spcBef>
                        <a:spcAft>
                          <a:spcPts val="0"/>
                        </a:spcAft>
                        <a:tabLst>
                          <a:tab pos="1295400" algn="l"/>
                        </a:tabLst>
                      </a:pPr>
                      <a:r>
                        <a:rPr lang="en-US" sz="1400" b="1">
                          <a:latin typeface="Times New Roman"/>
                          <a:ea typeface="Times New Roman"/>
                        </a:rPr>
                        <a:t>SRTF</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b="1">
                          <a:latin typeface="Times New Roman"/>
                          <a:ea typeface="Times New Roman"/>
                        </a:rPr>
                        <a:t>Similar to SJF but uses preemption</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dirty="0">
                          <a:latin typeface="Times New Roman"/>
                          <a:ea typeface="Times New Roman"/>
                        </a:rPr>
                        <a:t>Expected remaining execution time of jobs (intrinsic)</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Similar to SJF</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Similar to SJF</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01232">
                <a:tc>
                  <a:txBody>
                    <a:bodyPr/>
                    <a:lstStyle/>
                    <a:p>
                      <a:pPr marL="0" marR="0">
                        <a:spcBef>
                          <a:spcPts val="0"/>
                        </a:spcBef>
                        <a:spcAft>
                          <a:spcPts val="0"/>
                        </a:spcAft>
                        <a:tabLst>
                          <a:tab pos="1295400" algn="l"/>
                        </a:tabLst>
                      </a:pPr>
                      <a:r>
                        <a:rPr lang="en-US" sz="1400" b="1">
                          <a:latin typeface="Times New Roman"/>
                          <a:ea typeface="Times New Roman"/>
                        </a:rPr>
                        <a:t>Round robin</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b="1">
                          <a:latin typeface="Times New Roman"/>
                          <a:ea typeface="Times New Roman"/>
                        </a:rPr>
                        <a:t>Preemptive allowing equal share of the processor for all jobs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dirty="0">
                          <a:latin typeface="Times New Roman"/>
                          <a:ea typeface="Times New Roman"/>
                        </a:rPr>
                        <a:t>Time quantum (extrinsic)</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a:latin typeface="Times New Roman"/>
                          <a:ea typeface="Times New Roman"/>
                        </a:rPr>
                        <a:t>Equal opportunity for all jobs;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b="1" dirty="0">
                          <a:latin typeface="Times New Roman"/>
                          <a:ea typeface="Times New Roman"/>
                        </a:rPr>
                        <a:t>Overhead for context switching among jobs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514550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a:latin typeface="Arial" charset="0"/>
                <a:cs typeface="Arial" charset="0"/>
              </a:rPr>
              <a:t>Linux – a case study</a:t>
            </a:r>
          </a:p>
        </p:txBody>
      </p:sp>
      <p:sp>
        <p:nvSpPr>
          <p:cNvPr id="27651" name="Content Placeholder 2"/>
          <p:cNvSpPr>
            <a:spLocks noGrp="1"/>
          </p:cNvSpPr>
          <p:nvPr>
            <p:ph idx="1"/>
          </p:nvPr>
        </p:nvSpPr>
        <p:spPr>
          <a:xfrm>
            <a:off x="1781503" y="1763890"/>
            <a:ext cx="7076747" cy="4995332"/>
          </a:xfrm>
        </p:spPr>
        <p:txBody>
          <a:bodyPr>
            <a:normAutofit/>
          </a:bodyPr>
          <a:lstStyle/>
          <a:p>
            <a:r>
              <a:rPr lang="en-US" dirty="0">
                <a:latin typeface="Arial" charset="0"/>
                <a:cs typeface="Arial" charset="0"/>
              </a:rPr>
              <a:t>Markets</a:t>
            </a:r>
          </a:p>
          <a:p>
            <a:pPr lvl="1"/>
            <a:r>
              <a:rPr lang="en-US" dirty="0">
                <a:latin typeface="Arial" charset="0"/>
                <a:cs typeface="Arial" charset="0"/>
              </a:rPr>
              <a:t>Desktop (interactive) and server</a:t>
            </a:r>
          </a:p>
          <a:p>
            <a:r>
              <a:rPr lang="en-US" dirty="0">
                <a:latin typeface="Arial" charset="0"/>
                <a:cs typeface="Arial" charset="0"/>
              </a:rPr>
              <a:t>Goals</a:t>
            </a:r>
          </a:p>
          <a:p>
            <a:pPr lvl="1"/>
            <a:r>
              <a:rPr lang="en-US" dirty="0">
                <a:latin typeface="Arial" charset="0"/>
                <a:cs typeface="Arial" charset="0"/>
              </a:rPr>
              <a:t>Efficiency, interactivity, real-time, no starvation</a:t>
            </a:r>
          </a:p>
          <a:p>
            <a:r>
              <a:rPr lang="en-US" dirty="0">
                <a:latin typeface="Arial" charset="0"/>
                <a:cs typeface="Arial" charset="0"/>
              </a:rPr>
              <a:t>Three classes of tasks</a:t>
            </a:r>
          </a:p>
          <a:p>
            <a:pPr lvl="1"/>
            <a:r>
              <a:rPr lang="en-US" dirty="0">
                <a:latin typeface="Arial" charset="0"/>
                <a:cs typeface="Arial" charset="0"/>
              </a:rPr>
              <a:t>Real-time FCFS, real-time RR, timeshared</a:t>
            </a:r>
          </a:p>
          <a:p>
            <a:pPr lvl="1"/>
            <a:r>
              <a:rPr lang="en-US" dirty="0">
                <a:latin typeface="Arial" charset="0"/>
                <a:cs typeface="Arial" charset="0"/>
              </a:rPr>
              <a:t>140 priority levels</a:t>
            </a:r>
          </a:p>
          <a:p>
            <a:pPr lvl="2"/>
            <a:r>
              <a:rPr lang="en-US" dirty="0">
                <a:latin typeface="Arial" charset="0"/>
                <a:cs typeface="Arial" charset="0"/>
              </a:rPr>
              <a:t>0-99 for real-time; remaining for timeshared</a:t>
            </a:r>
          </a:p>
          <a:p>
            <a:pPr lvl="2"/>
            <a:r>
              <a:rPr lang="en-US" dirty="0">
                <a:latin typeface="Arial" charset="0"/>
                <a:cs typeface="Arial" charset="0"/>
              </a:rPr>
              <a:t>Carrot and stick approach</a:t>
            </a:r>
          </a:p>
          <a:p>
            <a:pPr lvl="2"/>
            <a:r>
              <a:rPr lang="en-US" dirty="0">
                <a:latin typeface="Arial" charset="0"/>
                <a:cs typeface="Arial" charset="0"/>
              </a:rPr>
              <a:t>Starvation threshold</a:t>
            </a:r>
          </a:p>
        </p:txBody>
      </p:sp>
    </p:spTree>
    <p:extLst>
      <p:ext uri="{BB962C8B-B14F-4D97-AF65-F5344CB8AC3E}">
        <p14:creationId xmlns:p14="http://schemas.microsoft.com/office/powerpoint/2010/main" val="148350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4" name="Content Placeholder 3"/>
          <p:cNvSpPr>
            <a:spLocks noGrp="1"/>
          </p:cNvSpPr>
          <p:nvPr>
            <p:ph idx="1"/>
          </p:nvPr>
        </p:nvSpPr>
        <p:spPr>
          <a:xfrm>
            <a:off x="1146542" y="2133600"/>
            <a:ext cx="3473354" cy="3992563"/>
          </a:xfrm>
        </p:spPr>
        <p:txBody>
          <a:bodyPr>
            <a:normAutofit/>
          </a:bodyPr>
          <a:lstStyle/>
          <a:p>
            <a:r>
              <a:rPr lang="en-US" dirty="0"/>
              <a:t>Multitasking</a:t>
            </a:r>
          </a:p>
          <a:p>
            <a:r>
              <a:rPr lang="en-US" dirty="0"/>
              <a:t>Shortest Job First</a:t>
            </a:r>
          </a:p>
          <a:p>
            <a:r>
              <a:rPr lang="en-US" dirty="0"/>
              <a:t>Priority</a:t>
            </a:r>
          </a:p>
          <a:p>
            <a:r>
              <a:rPr lang="en-US" dirty="0"/>
              <a:t>Preemption</a:t>
            </a:r>
          </a:p>
          <a:p>
            <a:r>
              <a:rPr lang="en-US" dirty="0"/>
              <a:t>Round Robin</a:t>
            </a:r>
          </a:p>
          <a:p>
            <a:r>
              <a:rPr lang="en-US" dirty="0"/>
              <a:t>First Come First Served</a:t>
            </a:r>
          </a:p>
        </p:txBody>
      </p:sp>
      <p:sp>
        <p:nvSpPr>
          <p:cNvPr id="3" name="TextBox 2"/>
          <p:cNvSpPr txBox="1"/>
          <p:nvPr/>
        </p:nvSpPr>
        <p:spPr>
          <a:xfrm>
            <a:off x="5167277" y="2516805"/>
            <a:ext cx="3547029" cy="2862322"/>
          </a:xfrm>
          <a:prstGeom prst="rect">
            <a:avLst/>
          </a:prstGeom>
          <a:noFill/>
        </p:spPr>
        <p:txBody>
          <a:bodyPr wrap="square" rtlCol="0">
            <a:spAutoFit/>
          </a:bodyPr>
          <a:lstStyle/>
          <a:p>
            <a:r>
              <a:rPr lang="en-US" dirty="0"/>
              <a:t>In the context of your life</a:t>
            </a:r>
          </a:p>
          <a:p>
            <a:endParaRPr lang="en-US" dirty="0"/>
          </a:p>
          <a:p>
            <a:r>
              <a:rPr lang="en-US" dirty="0"/>
              <a:t>Your To Do List:</a:t>
            </a:r>
          </a:p>
          <a:p>
            <a:pPr marL="285750" indent="-285750">
              <a:buFontTx/>
              <a:buChar char="-"/>
            </a:pPr>
            <a:r>
              <a:rPr lang="en-US" dirty="0"/>
              <a:t>Laundry</a:t>
            </a:r>
          </a:p>
          <a:p>
            <a:pPr marL="285750" indent="-285750">
              <a:buFontTx/>
              <a:buChar char="-"/>
            </a:pPr>
            <a:r>
              <a:rPr lang="en-US" dirty="0"/>
              <a:t>Prepare food and eat</a:t>
            </a:r>
          </a:p>
          <a:p>
            <a:pPr marL="285750" indent="-285750">
              <a:buFontTx/>
              <a:buChar char="-"/>
            </a:pPr>
            <a:r>
              <a:rPr lang="en-US" dirty="0"/>
              <a:t>Call Mom</a:t>
            </a:r>
          </a:p>
          <a:p>
            <a:pPr marL="285750" indent="-285750">
              <a:buFontTx/>
              <a:buChar char="-"/>
            </a:pPr>
            <a:r>
              <a:rPr lang="en-US" dirty="0"/>
              <a:t>Prepare for tests</a:t>
            </a:r>
          </a:p>
          <a:p>
            <a:pPr marL="285750" indent="-285750">
              <a:buFontTx/>
              <a:buChar char="-"/>
            </a:pPr>
            <a:endParaRPr lang="en-US" dirty="0"/>
          </a:p>
          <a:p>
            <a:pPr marL="285750" indent="-285750">
              <a:buFontTx/>
              <a:buChar char="-"/>
            </a:pPr>
            <a:endParaRPr lang="en-US" dirty="0"/>
          </a:p>
          <a:p>
            <a:r>
              <a:rPr lang="en-US" dirty="0"/>
              <a:t>How do you timeshare yourself?!</a:t>
            </a:r>
          </a:p>
        </p:txBody>
      </p:sp>
      <p:sp>
        <p:nvSpPr>
          <p:cNvPr id="5" name="TextBox 4">
            <a:extLst>
              <a:ext uri="{FF2B5EF4-FFF2-40B4-BE49-F238E27FC236}">
                <a16:creationId xmlns:a16="http://schemas.microsoft.com/office/drawing/2014/main" id="{56539DA4-DC7E-B14E-A2BC-7C4C19B888F7}"/>
              </a:ext>
            </a:extLst>
          </p:cNvPr>
          <p:cNvSpPr txBox="1"/>
          <p:nvPr/>
        </p:nvSpPr>
        <p:spPr>
          <a:xfrm>
            <a:off x="5167277" y="5525998"/>
            <a:ext cx="3892641" cy="1200329"/>
          </a:xfrm>
          <a:prstGeom prst="rect">
            <a:avLst/>
          </a:prstGeom>
          <a:noFill/>
        </p:spPr>
        <p:txBody>
          <a:bodyPr wrap="square" rtlCol="0">
            <a:spAutoFit/>
          </a:bodyPr>
          <a:lstStyle/>
          <a:p>
            <a:r>
              <a:rPr lang="en-US" dirty="0"/>
              <a:t>Laundry             ----------------------</a:t>
            </a:r>
          </a:p>
          <a:p>
            <a:r>
              <a:rPr lang="en-US" dirty="0"/>
              <a:t>Prep &amp; Eat            ----------</a:t>
            </a:r>
          </a:p>
          <a:p>
            <a:r>
              <a:rPr lang="en-US" dirty="0"/>
              <a:t>Call Mom                   --------</a:t>
            </a:r>
          </a:p>
          <a:p>
            <a:r>
              <a:rPr lang="en-US" dirty="0"/>
              <a:t>Test Prep                              ----------</a:t>
            </a:r>
          </a:p>
        </p:txBody>
      </p:sp>
    </p:spTree>
    <p:extLst>
      <p:ext uri="{BB962C8B-B14F-4D97-AF65-F5344CB8AC3E}">
        <p14:creationId xmlns:p14="http://schemas.microsoft.com/office/powerpoint/2010/main" val="38267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dissolv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dissolv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dissolve">
                                      <p:cBhvr>
                                        <p:cTn id="42" dur="5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dissolve">
                                      <p:cBhvr>
                                        <p:cTn id="4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594667"/>
            <a:ext cx="6554788" cy="5229768"/>
            <a:chOff x="1309133" y="1594667"/>
            <a:chExt cx="6554788" cy="5229768"/>
          </a:xfrm>
        </p:grpSpPr>
        <p:sp>
          <p:nvSpPr>
            <p:cNvPr id="2" name="Rectangle 1"/>
            <p:cNvSpPr/>
            <p:nvPr/>
          </p:nvSpPr>
          <p:spPr bwMode="auto">
            <a:xfrm>
              <a:off x="2223533" y="1933221"/>
              <a:ext cx="2667000" cy="4891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3" name="Rectangle 2"/>
            <p:cNvSpPr/>
            <p:nvPr/>
          </p:nvSpPr>
          <p:spPr bwMode="auto">
            <a:xfrm>
              <a:off x="2223533" y="4995635"/>
              <a:ext cx="2667000" cy="1828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Expired</a:t>
              </a:r>
            </a:p>
          </p:txBody>
        </p:sp>
        <p:sp>
          <p:nvSpPr>
            <p:cNvPr id="4" name="Rectangle 3"/>
            <p:cNvSpPr/>
            <p:nvPr/>
          </p:nvSpPr>
          <p:spPr bwMode="auto">
            <a:xfrm>
              <a:off x="2223533" y="3166835"/>
              <a:ext cx="2667000" cy="1828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Active</a:t>
              </a:r>
            </a:p>
          </p:txBody>
        </p:sp>
        <p:cxnSp>
          <p:nvCxnSpPr>
            <p:cNvPr id="6" name="Straight Arrow Connector 5"/>
            <p:cNvCxnSpPr/>
            <p:nvPr/>
          </p:nvCxnSpPr>
          <p:spPr bwMode="auto">
            <a:xfrm>
              <a:off x="4890533" y="33192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5271533" y="31668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8" name="Straight Arrow Connector 7"/>
            <p:cNvCxnSpPr/>
            <p:nvPr/>
          </p:nvCxnSpPr>
          <p:spPr bwMode="auto">
            <a:xfrm>
              <a:off x="5881133" y="3319235"/>
              <a:ext cx="381000" cy="158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6262133" y="3166835"/>
              <a:ext cx="611188"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11" name="Straight Arrow Connector 10"/>
            <p:cNvCxnSpPr/>
            <p:nvPr/>
          </p:nvCxnSpPr>
          <p:spPr bwMode="auto">
            <a:xfrm>
              <a:off x="4890533" y="38145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5271533" y="36621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sp>
          <p:nvSpPr>
            <p:cNvPr id="28684" name="TextBox 12"/>
            <p:cNvSpPr txBox="1">
              <a:spLocks noChangeArrowheads="1"/>
            </p:cNvSpPr>
            <p:nvPr/>
          </p:nvSpPr>
          <p:spPr bwMode="auto">
            <a:xfrm>
              <a:off x="5386351" y="3852635"/>
              <a:ext cx="24881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a:t>
              </a:r>
            </a:p>
            <a:p>
              <a:pPr eaLnBrk="1" hangingPunct="1"/>
              <a:r>
                <a:rPr lang="en-US" sz="1600" b="1"/>
                <a:t>.</a:t>
              </a:r>
            </a:p>
          </p:txBody>
        </p:sp>
        <p:cxnSp>
          <p:nvCxnSpPr>
            <p:cNvPr id="15" name="Straight Arrow Connector 14"/>
            <p:cNvCxnSpPr/>
            <p:nvPr/>
          </p:nvCxnSpPr>
          <p:spPr bwMode="auto">
            <a:xfrm>
              <a:off x="4890533" y="47670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5271533" y="46146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17" name="Straight Arrow Connector 16"/>
            <p:cNvCxnSpPr/>
            <p:nvPr/>
          </p:nvCxnSpPr>
          <p:spPr bwMode="auto">
            <a:xfrm>
              <a:off x="5881133" y="4767035"/>
              <a:ext cx="381000" cy="158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auto">
            <a:xfrm>
              <a:off x="6262133" y="4614635"/>
              <a:ext cx="611188"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19" name="Straight Arrow Connector 18"/>
            <p:cNvCxnSpPr/>
            <p:nvPr/>
          </p:nvCxnSpPr>
          <p:spPr bwMode="auto">
            <a:xfrm>
              <a:off x="6873321" y="4767035"/>
              <a:ext cx="381000" cy="158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254321" y="46146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21" name="Straight Arrow Connector 20"/>
            <p:cNvCxnSpPr/>
            <p:nvPr/>
          </p:nvCxnSpPr>
          <p:spPr bwMode="auto">
            <a:xfrm>
              <a:off x="4890533" y="58719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271533" y="57195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23" name="Straight Arrow Connector 22"/>
            <p:cNvCxnSpPr/>
            <p:nvPr/>
          </p:nvCxnSpPr>
          <p:spPr bwMode="auto">
            <a:xfrm>
              <a:off x="5881133" y="5871935"/>
              <a:ext cx="381000" cy="158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auto">
            <a:xfrm>
              <a:off x="6262133" y="5719535"/>
              <a:ext cx="611188"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25" name="Straight Arrow Connector 24"/>
            <p:cNvCxnSpPr/>
            <p:nvPr/>
          </p:nvCxnSpPr>
          <p:spPr bwMode="auto">
            <a:xfrm>
              <a:off x="4890533" y="63672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5271533" y="62148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sp>
          <p:nvSpPr>
            <p:cNvPr id="28697" name="TextBox 26"/>
            <p:cNvSpPr txBox="1">
              <a:spLocks noChangeArrowheads="1"/>
            </p:cNvSpPr>
            <p:nvPr/>
          </p:nvSpPr>
          <p:spPr bwMode="auto">
            <a:xfrm>
              <a:off x="4580538" y="3151546"/>
              <a:ext cx="29852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dirty="0">
                  <a:solidFill>
                    <a:schemeClr val="bg1"/>
                  </a:solidFill>
                </a:rPr>
                <a:t>0</a:t>
              </a:r>
            </a:p>
          </p:txBody>
        </p:sp>
        <p:sp>
          <p:nvSpPr>
            <p:cNvPr id="28698" name="TextBox 27"/>
            <p:cNvSpPr txBox="1">
              <a:spLocks noChangeArrowheads="1"/>
            </p:cNvSpPr>
            <p:nvPr/>
          </p:nvSpPr>
          <p:spPr bwMode="auto">
            <a:xfrm>
              <a:off x="4364344" y="4654104"/>
              <a:ext cx="52618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dirty="0">
                  <a:solidFill>
                    <a:schemeClr val="bg1"/>
                  </a:solidFill>
                </a:rPr>
                <a:t>139</a:t>
              </a:r>
            </a:p>
          </p:txBody>
        </p:sp>
        <p:sp>
          <p:nvSpPr>
            <p:cNvPr id="28699" name="TextBox 28"/>
            <p:cNvSpPr txBox="1">
              <a:spLocks noChangeArrowheads="1"/>
            </p:cNvSpPr>
            <p:nvPr/>
          </p:nvSpPr>
          <p:spPr bwMode="auto">
            <a:xfrm>
              <a:off x="4592006" y="5021069"/>
              <a:ext cx="29852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a:solidFill>
                    <a:schemeClr val="bg1"/>
                  </a:solidFill>
                </a:rPr>
                <a:t>0</a:t>
              </a:r>
            </a:p>
          </p:txBody>
        </p:sp>
        <p:sp>
          <p:nvSpPr>
            <p:cNvPr id="28700" name="TextBox 29"/>
            <p:cNvSpPr txBox="1">
              <a:spLocks noChangeArrowheads="1"/>
            </p:cNvSpPr>
            <p:nvPr/>
          </p:nvSpPr>
          <p:spPr bwMode="auto">
            <a:xfrm>
              <a:off x="4394503" y="6481535"/>
              <a:ext cx="52618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dirty="0">
                  <a:solidFill>
                    <a:schemeClr val="bg1"/>
                  </a:solidFill>
                </a:rPr>
                <a:t>139</a:t>
              </a:r>
            </a:p>
          </p:txBody>
        </p:sp>
        <p:sp>
          <p:nvSpPr>
            <p:cNvPr id="28701" name="TextBox 30"/>
            <p:cNvSpPr txBox="1">
              <a:spLocks noChangeArrowheads="1"/>
            </p:cNvSpPr>
            <p:nvPr/>
          </p:nvSpPr>
          <p:spPr bwMode="auto">
            <a:xfrm>
              <a:off x="3061956" y="2176235"/>
              <a:ext cx="114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a:t>Other stuff</a:t>
              </a:r>
            </a:p>
          </p:txBody>
        </p:sp>
        <p:sp>
          <p:nvSpPr>
            <p:cNvPr id="28702" name="TextBox 31"/>
            <p:cNvSpPr txBox="1">
              <a:spLocks noChangeArrowheads="1"/>
            </p:cNvSpPr>
            <p:nvPr/>
          </p:nvSpPr>
          <p:spPr bwMode="auto">
            <a:xfrm>
              <a:off x="1309133" y="4662915"/>
              <a:ext cx="88050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a:t>Priority </a:t>
              </a:r>
            </a:p>
            <a:p>
              <a:pPr eaLnBrk="1" hangingPunct="1"/>
              <a:r>
                <a:rPr lang="en-US" sz="1600"/>
                <a:t>Arrays</a:t>
              </a:r>
            </a:p>
          </p:txBody>
        </p:sp>
        <p:sp>
          <p:nvSpPr>
            <p:cNvPr id="28703" name="TextBox 32"/>
            <p:cNvSpPr txBox="1">
              <a:spLocks noChangeArrowheads="1"/>
            </p:cNvSpPr>
            <p:nvPr/>
          </p:nvSpPr>
          <p:spPr bwMode="auto">
            <a:xfrm>
              <a:off x="3061956" y="1594667"/>
              <a:ext cx="105045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dirty="0" err="1"/>
                <a:t>runqueue</a:t>
              </a:r>
              <a:endParaRPr lang="en-US" sz="1600" dirty="0"/>
            </a:p>
          </p:txBody>
        </p:sp>
      </p:grpSp>
      <p:sp>
        <p:nvSpPr>
          <p:cNvPr id="5" name="Title 4"/>
          <p:cNvSpPr>
            <a:spLocks noGrp="1"/>
          </p:cNvSpPr>
          <p:nvPr>
            <p:ph type="title"/>
          </p:nvPr>
        </p:nvSpPr>
        <p:spPr/>
        <p:txBody>
          <a:bodyPr/>
          <a:lstStyle/>
          <a:p>
            <a:r>
              <a:rPr lang="en-US" dirty="0"/>
              <a:t>Example: Linux scheduler (early 2.6)</a:t>
            </a:r>
          </a:p>
        </p:txBody>
      </p:sp>
      <p:sp>
        <p:nvSpPr>
          <p:cNvPr id="13" name="TextBox 12"/>
          <p:cNvSpPr txBox="1"/>
          <p:nvPr/>
        </p:nvSpPr>
        <p:spPr>
          <a:xfrm>
            <a:off x="6554788" y="1933221"/>
            <a:ext cx="2589212" cy="1477328"/>
          </a:xfrm>
          <a:prstGeom prst="rect">
            <a:avLst/>
          </a:prstGeom>
          <a:noFill/>
        </p:spPr>
        <p:txBody>
          <a:bodyPr wrap="square" rtlCol="0">
            <a:spAutoFit/>
          </a:bodyPr>
          <a:lstStyle/>
          <a:p>
            <a:pPr marL="285750" indent="-285750">
              <a:buFontTx/>
              <a:buChar char="-"/>
            </a:pPr>
            <a:r>
              <a:rPr lang="en-US" dirty="0"/>
              <a:t>Winner?</a:t>
            </a:r>
          </a:p>
          <a:p>
            <a:pPr marL="285750" indent="-285750">
              <a:buFontTx/>
              <a:buChar char="-"/>
            </a:pPr>
            <a:r>
              <a:rPr lang="en-US" dirty="0"/>
              <a:t>I/O call?</a:t>
            </a:r>
          </a:p>
          <a:p>
            <a:pPr marL="285750" indent="-285750">
              <a:buFontTx/>
              <a:buChar char="-"/>
            </a:pPr>
            <a:r>
              <a:rPr lang="en-US" dirty="0"/>
              <a:t>Quantum expires?</a:t>
            </a:r>
          </a:p>
          <a:p>
            <a:pPr marL="285750" indent="-285750">
              <a:buFontTx/>
              <a:buChar char="-"/>
            </a:pPr>
            <a:r>
              <a:rPr lang="en-US" dirty="0"/>
              <a:t>I/O completion?</a:t>
            </a:r>
          </a:p>
          <a:p>
            <a:pPr marL="285750" indent="-285750">
              <a:buFontTx/>
              <a:buChar char="-"/>
            </a:pPr>
            <a:r>
              <a:rPr lang="en-US" dirty="0"/>
              <a:t>No task in active?</a:t>
            </a:r>
          </a:p>
        </p:txBody>
      </p:sp>
    </p:spTree>
    <p:extLst>
      <p:ext uri="{BB962C8B-B14F-4D97-AF65-F5344CB8AC3E}">
        <p14:creationId xmlns:p14="http://schemas.microsoft.com/office/powerpoint/2010/main" val="142078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dissolv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dissolv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dissolv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dissolv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scheduling algorithm</a:t>
            </a:r>
          </a:p>
        </p:txBody>
      </p:sp>
      <p:sp>
        <p:nvSpPr>
          <p:cNvPr id="3" name="Content Placeholder 2"/>
          <p:cNvSpPr>
            <a:spLocks noGrp="1"/>
          </p:cNvSpPr>
          <p:nvPr>
            <p:ph idx="1"/>
          </p:nvPr>
        </p:nvSpPr>
        <p:spPr>
          <a:xfrm>
            <a:off x="1781503" y="1721556"/>
            <a:ext cx="7076747" cy="5136444"/>
          </a:xfrm>
        </p:spPr>
        <p:txBody>
          <a:bodyPr>
            <a:normAutofit fontScale="92500" lnSpcReduction="10000"/>
          </a:bodyPr>
          <a:lstStyle/>
          <a:p>
            <a:r>
              <a:rPr lang="en-US" dirty="0"/>
              <a:t>Winner is the first task in the highest priority list in the active array</a:t>
            </a:r>
          </a:p>
          <a:p>
            <a:r>
              <a:rPr lang="en-US" dirty="0"/>
              <a:t>If the task blocks (due to I/O) put it aside and pick the next highest one to run</a:t>
            </a:r>
          </a:p>
          <a:p>
            <a:r>
              <a:rPr lang="en-US" dirty="0"/>
              <a:t>If the time quantum runs out (doesn’t apply to FCFS tasks) for the current task, place it in the expired array</a:t>
            </a:r>
          </a:p>
          <a:p>
            <a:r>
              <a:rPr lang="en-US" dirty="0"/>
              <a:t>On I/O completion, place the relevant task in the active array at the right priority level, having adjusted its remaining time quantum</a:t>
            </a:r>
          </a:p>
          <a:p>
            <a:r>
              <a:rPr lang="en-US" dirty="0"/>
              <a:t>When the active array is empty, flip the active and expired array pointers and continue with the scheduling algorithm (i.e. the expired array becomes the active array and vice versa).</a:t>
            </a:r>
          </a:p>
        </p:txBody>
      </p:sp>
    </p:spTree>
    <p:extLst>
      <p:ext uri="{BB962C8B-B14F-4D97-AF65-F5344CB8AC3E}">
        <p14:creationId xmlns:p14="http://schemas.microsoft.com/office/powerpoint/2010/main" val="54260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594667"/>
            <a:ext cx="6554788" cy="5229768"/>
            <a:chOff x="1309133" y="1594667"/>
            <a:chExt cx="6554788" cy="5229768"/>
          </a:xfrm>
        </p:grpSpPr>
        <p:sp>
          <p:nvSpPr>
            <p:cNvPr id="2" name="Rectangle 1"/>
            <p:cNvSpPr/>
            <p:nvPr/>
          </p:nvSpPr>
          <p:spPr bwMode="auto">
            <a:xfrm>
              <a:off x="2223533" y="1933221"/>
              <a:ext cx="2667000" cy="4891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3" name="Rectangle 2"/>
            <p:cNvSpPr/>
            <p:nvPr/>
          </p:nvSpPr>
          <p:spPr bwMode="auto">
            <a:xfrm>
              <a:off x="2223533" y="4995635"/>
              <a:ext cx="2667000" cy="1828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active</a:t>
              </a:r>
            </a:p>
          </p:txBody>
        </p:sp>
        <p:sp>
          <p:nvSpPr>
            <p:cNvPr id="4" name="Rectangle 3"/>
            <p:cNvSpPr/>
            <p:nvPr/>
          </p:nvSpPr>
          <p:spPr bwMode="auto">
            <a:xfrm>
              <a:off x="2223533" y="3166835"/>
              <a:ext cx="2667000" cy="1828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Expired</a:t>
              </a:r>
            </a:p>
          </p:txBody>
        </p:sp>
        <p:cxnSp>
          <p:nvCxnSpPr>
            <p:cNvPr id="6" name="Straight Arrow Connector 5"/>
            <p:cNvCxnSpPr/>
            <p:nvPr/>
          </p:nvCxnSpPr>
          <p:spPr bwMode="auto">
            <a:xfrm>
              <a:off x="4890533" y="33192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5271533" y="31668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8" name="Straight Arrow Connector 7"/>
            <p:cNvCxnSpPr/>
            <p:nvPr/>
          </p:nvCxnSpPr>
          <p:spPr bwMode="auto">
            <a:xfrm>
              <a:off x="5881133" y="3319235"/>
              <a:ext cx="381000" cy="158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6262133" y="3166835"/>
              <a:ext cx="611188"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11" name="Straight Arrow Connector 10"/>
            <p:cNvCxnSpPr/>
            <p:nvPr/>
          </p:nvCxnSpPr>
          <p:spPr bwMode="auto">
            <a:xfrm>
              <a:off x="4890533" y="38145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5271533" y="36621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sp>
          <p:nvSpPr>
            <p:cNvPr id="28684" name="TextBox 12"/>
            <p:cNvSpPr txBox="1">
              <a:spLocks noChangeArrowheads="1"/>
            </p:cNvSpPr>
            <p:nvPr/>
          </p:nvSpPr>
          <p:spPr bwMode="auto">
            <a:xfrm>
              <a:off x="5386351" y="3852635"/>
              <a:ext cx="24881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b="1"/>
                <a:t>.</a:t>
              </a:r>
            </a:p>
            <a:p>
              <a:pPr eaLnBrk="1" hangingPunct="1"/>
              <a:r>
                <a:rPr lang="en-US" sz="1600" b="1"/>
                <a:t>.</a:t>
              </a:r>
            </a:p>
          </p:txBody>
        </p:sp>
        <p:cxnSp>
          <p:nvCxnSpPr>
            <p:cNvPr id="15" name="Straight Arrow Connector 14"/>
            <p:cNvCxnSpPr/>
            <p:nvPr/>
          </p:nvCxnSpPr>
          <p:spPr bwMode="auto">
            <a:xfrm>
              <a:off x="4890533" y="47670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5271533" y="46146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17" name="Straight Arrow Connector 16"/>
            <p:cNvCxnSpPr/>
            <p:nvPr/>
          </p:nvCxnSpPr>
          <p:spPr bwMode="auto">
            <a:xfrm>
              <a:off x="5881133" y="4767035"/>
              <a:ext cx="381000" cy="158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auto">
            <a:xfrm>
              <a:off x="6262133" y="4614635"/>
              <a:ext cx="611188"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19" name="Straight Arrow Connector 18"/>
            <p:cNvCxnSpPr/>
            <p:nvPr/>
          </p:nvCxnSpPr>
          <p:spPr bwMode="auto">
            <a:xfrm>
              <a:off x="6873321" y="4767035"/>
              <a:ext cx="381000" cy="158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254321" y="46146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21" name="Straight Arrow Connector 20"/>
            <p:cNvCxnSpPr/>
            <p:nvPr/>
          </p:nvCxnSpPr>
          <p:spPr bwMode="auto">
            <a:xfrm>
              <a:off x="4890533" y="58719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271533" y="57195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23" name="Straight Arrow Connector 22"/>
            <p:cNvCxnSpPr/>
            <p:nvPr/>
          </p:nvCxnSpPr>
          <p:spPr bwMode="auto">
            <a:xfrm>
              <a:off x="5881133" y="5871935"/>
              <a:ext cx="381000" cy="1588"/>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auto">
            <a:xfrm>
              <a:off x="6262133" y="5719535"/>
              <a:ext cx="611188"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cxnSp>
          <p:nvCxnSpPr>
            <p:cNvPr id="25" name="Straight Arrow Connector 24"/>
            <p:cNvCxnSpPr/>
            <p:nvPr/>
          </p:nvCxnSpPr>
          <p:spPr bwMode="auto">
            <a:xfrm>
              <a:off x="4890533" y="636723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5271533" y="6214835"/>
              <a:ext cx="609600" cy="266700"/>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P</a:t>
              </a:r>
            </a:p>
          </p:txBody>
        </p:sp>
        <p:sp>
          <p:nvSpPr>
            <p:cNvPr id="28697" name="TextBox 26"/>
            <p:cNvSpPr txBox="1">
              <a:spLocks noChangeArrowheads="1"/>
            </p:cNvSpPr>
            <p:nvPr/>
          </p:nvSpPr>
          <p:spPr bwMode="auto">
            <a:xfrm>
              <a:off x="4580538" y="3151546"/>
              <a:ext cx="29852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dirty="0">
                  <a:solidFill>
                    <a:schemeClr val="bg1"/>
                  </a:solidFill>
                </a:rPr>
                <a:t>0</a:t>
              </a:r>
            </a:p>
          </p:txBody>
        </p:sp>
        <p:sp>
          <p:nvSpPr>
            <p:cNvPr id="28698" name="TextBox 27"/>
            <p:cNvSpPr txBox="1">
              <a:spLocks noChangeArrowheads="1"/>
            </p:cNvSpPr>
            <p:nvPr/>
          </p:nvSpPr>
          <p:spPr bwMode="auto">
            <a:xfrm>
              <a:off x="4364344" y="4654104"/>
              <a:ext cx="52618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dirty="0">
                  <a:solidFill>
                    <a:schemeClr val="bg1"/>
                  </a:solidFill>
                </a:rPr>
                <a:t>139</a:t>
              </a:r>
            </a:p>
          </p:txBody>
        </p:sp>
        <p:sp>
          <p:nvSpPr>
            <p:cNvPr id="28699" name="TextBox 28"/>
            <p:cNvSpPr txBox="1">
              <a:spLocks noChangeArrowheads="1"/>
            </p:cNvSpPr>
            <p:nvPr/>
          </p:nvSpPr>
          <p:spPr bwMode="auto">
            <a:xfrm>
              <a:off x="4592006" y="5021069"/>
              <a:ext cx="29852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a:solidFill>
                    <a:schemeClr val="bg1"/>
                  </a:solidFill>
                </a:rPr>
                <a:t>0</a:t>
              </a:r>
            </a:p>
          </p:txBody>
        </p:sp>
        <p:sp>
          <p:nvSpPr>
            <p:cNvPr id="28700" name="TextBox 29"/>
            <p:cNvSpPr txBox="1">
              <a:spLocks noChangeArrowheads="1"/>
            </p:cNvSpPr>
            <p:nvPr/>
          </p:nvSpPr>
          <p:spPr bwMode="auto">
            <a:xfrm>
              <a:off x="4394503" y="6481535"/>
              <a:ext cx="52618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dirty="0">
                  <a:solidFill>
                    <a:schemeClr val="bg1"/>
                  </a:solidFill>
                </a:rPr>
                <a:t>139</a:t>
              </a:r>
            </a:p>
          </p:txBody>
        </p:sp>
        <p:sp>
          <p:nvSpPr>
            <p:cNvPr id="28701" name="TextBox 30"/>
            <p:cNvSpPr txBox="1">
              <a:spLocks noChangeArrowheads="1"/>
            </p:cNvSpPr>
            <p:nvPr/>
          </p:nvSpPr>
          <p:spPr bwMode="auto">
            <a:xfrm>
              <a:off x="3061956" y="2176235"/>
              <a:ext cx="114292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a:t>Other stuff</a:t>
              </a:r>
            </a:p>
          </p:txBody>
        </p:sp>
        <p:sp>
          <p:nvSpPr>
            <p:cNvPr id="28702" name="TextBox 31"/>
            <p:cNvSpPr txBox="1">
              <a:spLocks noChangeArrowheads="1"/>
            </p:cNvSpPr>
            <p:nvPr/>
          </p:nvSpPr>
          <p:spPr bwMode="auto">
            <a:xfrm>
              <a:off x="1309133" y="4662915"/>
              <a:ext cx="88050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a:t>Priority </a:t>
              </a:r>
            </a:p>
            <a:p>
              <a:pPr eaLnBrk="1" hangingPunct="1"/>
              <a:r>
                <a:rPr lang="en-US" sz="1600"/>
                <a:t>Arrays</a:t>
              </a:r>
            </a:p>
          </p:txBody>
        </p:sp>
        <p:sp>
          <p:nvSpPr>
            <p:cNvPr id="28703" name="TextBox 32"/>
            <p:cNvSpPr txBox="1">
              <a:spLocks noChangeArrowheads="1"/>
            </p:cNvSpPr>
            <p:nvPr/>
          </p:nvSpPr>
          <p:spPr bwMode="auto">
            <a:xfrm>
              <a:off x="3061956" y="1594667"/>
              <a:ext cx="105045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600" dirty="0" err="1"/>
                <a:t>runqueue</a:t>
              </a:r>
              <a:endParaRPr lang="en-US" sz="1600" dirty="0"/>
            </a:p>
          </p:txBody>
        </p:sp>
      </p:grpSp>
      <p:sp>
        <p:nvSpPr>
          <p:cNvPr id="5" name="Title 4"/>
          <p:cNvSpPr>
            <a:spLocks noGrp="1"/>
          </p:cNvSpPr>
          <p:nvPr>
            <p:ph type="title"/>
          </p:nvPr>
        </p:nvSpPr>
        <p:spPr/>
        <p:txBody>
          <a:bodyPr/>
          <a:lstStyle/>
          <a:p>
            <a:r>
              <a:rPr lang="en-US" dirty="0"/>
              <a:t>Why is this scheduler O(1)?</a:t>
            </a:r>
          </a:p>
        </p:txBody>
      </p:sp>
      <p:sp>
        <p:nvSpPr>
          <p:cNvPr id="13" name="TextBox 12"/>
          <p:cNvSpPr txBox="1"/>
          <p:nvPr/>
        </p:nvSpPr>
        <p:spPr>
          <a:xfrm>
            <a:off x="6554788" y="1933221"/>
            <a:ext cx="2589212" cy="1754327"/>
          </a:xfrm>
          <a:prstGeom prst="rect">
            <a:avLst/>
          </a:prstGeom>
          <a:noFill/>
        </p:spPr>
        <p:txBody>
          <a:bodyPr wrap="square" rtlCol="0">
            <a:spAutoFit/>
          </a:bodyPr>
          <a:lstStyle/>
          <a:p>
            <a:pPr marL="285750" indent="-285750">
              <a:buFontTx/>
              <a:buChar char="-"/>
            </a:pPr>
            <a:r>
              <a:rPr lang="en-US" dirty="0"/>
              <a:t>It always takes a constant time to pick the winner, no matter how many processes are running.</a:t>
            </a:r>
          </a:p>
        </p:txBody>
      </p:sp>
    </p:spTree>
    <p:extLst>
      <p:ext uri="{BB962C8B-B14F-4D97-AF65-F5344CB8AC3E}">
        <p14:creationId xmlns:p14="http://schemas.microsoft.com/office/powerpoint/2010/main" val="312178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813A-12C5-0F20-68BA-7AD276F7B8C9}"/>
              </a:ext>
            </a:extLst>
          </p:cNvPr>
          <p:cNvSpPr>
            <a:spLocks noGrp="1"/>
          </p:cNvSpPr>
          <p:nvPr>
            <p:ph type="title"/>
          </p:nvPr>
        </p:nvSpPr>
        <p:spPr/>
        <p:txBody>
          <a:bodyPr/>
          <a:lstStyle/>
          <a:p>
            <a:r>
              <a:rPr lang="en-US" dirty="0"/>
              <a:t>About carrots and starvation…</a:t>
            </a:r>
          </a:p>
        </p:txBody>
      </p:sp>
      <p:sp>
        <p:nvSpPr>
          <p:cNvPr id="3" name="Content Placeholder 2">
            <a:extLst>
              <a:ext uri="{FF2B5EF4-FFF2-40B4-BE49-F238E27FC236}">
                <a16:creationId xmlns:a16="http://schemas.microsoft.com/office/drawing/2014/main" id="{E6AD7394-AA0B-E4D5-5A7A-6FA169744EDC}"/>
              </a:ext>
            </a:extLst>
          </p:cNvPr>
          <p:cNvSpPr>
            <a:spLocks noGrp="1"/>
          </p:cNvSpPr>
          <p:nvPr>
            <p:ph idx="1"/>
          </p:nvPr>
        </p:nvSpPr>
        <p:spPr/>
        <p:txBody>
          <a:bodyPr>
            <a:normAutofit lnSpcReduction="10000"/>
          </a:bodyPr>
          <a:lstStyle/>
          <a:p>
            <a:r>
              <a:rPr lang="en-US" dirty="0"/>
              <a:t>Carrot and stick</a:t>
            </a:r>
          </a:p>
          <a:p>
            <a:pPr lvl="1"/>
            <a:r>
              <a:rPr lang="en-US"/>
              <a:t>“Reward </a:t>
            </a:r>
            <a:r>
              <a:rPr lang="en-US" dirty="0"/>
              <a:t>good behavior and punish </a:t>
            </a:r>
            <a:r>
              <a:rPr lang="en-US"/>
              <a:t>bad behavior”</a:t>
            </a:r>
            <a:endParaRPr lang="en-US" dirty="0"/>
          </a:p>
          <a:p>
            <a:pPr lvl="1"/>
            <a:r>
              <a:rPr lang="en-US" dirty="0"/>
              <a:t>Reward interactive I/O by increasing priority</a:t>
            </a:r>
          </a:p>
          <a:p>
            <a:pPr lvl="1"/>
            <a:r>
              <a:rPr lang="en-US" dirty="0"/>
              <a:t>Punish compute bound tasks by decreasing priority</a:t>
            </a:r>
          </a:p>
          <a:p>
            <a:r>
              <a:rPr lang="en-US" dirty="0"/>
              <a:t>Starvation goal</a:t>
            </a:r>
          </a:p>
          <a:p>
            <a:pPr lvl="1"/>
            <a:r>
              <a:rPr lang="en-US" dirty="0"/>
              <a:t>Set a time interval (starvation goal) for the threshold waiting time that determines a process is being starved by higher priority processes</a:t>
            </a:r>
          </a:p>
          <a:p>
            <a:pPr lvl="1"/>
            <a:r>
              <a:rPr lang="en-US" dirty="0"/>
              <a:t>When starvation occurs, give the process a time slice at the highest interactive priority</a:t>
            </a:r>
          </a:p>
        </p:txBody>
      </p:sp>
    </p:spTree>
    <p:extLst>
      <p:ext uri="{BB962C8B-B14F-4D97-AF65-F5344CB8AC3E}">
        <p14:creationId xmlns:p14="http://schemas.microsoft.com/office/powerpoint/2010/main" val="820303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57" y="1700031"/>
            <a:ext cx="9000065" cy="5078314"/>
          </a:xfrm>
          <a:prstGeom prst="rect">
            <a:avLst/>
          </a:prstGeom>
          <a:noFill/>
        </p:spPr>
        <p:txBody>
          <a:bodyPr wrap="square">
            <a:norm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Example :</a:t>
            </a:r>
            <a:endParaRPr lang="en-US" sz="1800" dirty="0"/>
          </a:p>
          <a:p>
            <a:pPr eaLnBrk="1" hangingPunct="1"/>
            <a:r>
              <a:rPr lang="en-US" sz="1800" dirty="0"/>
              <a:t>Consider a non-FCFS process scheduler. There are three processes in the scheduling queue and the arrival order is P1, P2, and P3. The arrival order is always respected when picking the next process to run on the processor.  Scheduling starts at time t = 0, with the following CPU and I/O burst times:</a:t>
            </a:r>
          </a:p>
          <a:p>
            <a:pPr eaLnBrk="1" hangingPunct="1"/>
            <a:r>
              <a:rPr lang="en-US" sz="1800" dirty="0"/>
              <a:t> </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Each process terminates after completing the following sequence of three actions:</a:t>
            </a:r>
          </a:p>
          <a:p>
            <a:pPr eaLnBrk="1" hangingPunct="1"/>
            <a:r>
              <a:rPr lang="en-US" sz="1800" dirty="0"/>
              <a:t>	</a:t>
            </a:r>
            <a:r>
              <a:rPr lang="en-US" sz="1800" dirty="0">
                <a:solidFill>
                  <a:srgbClr val="3366FF"/>
                </a:solidFill>
              </a:rPr>
              <a:t>CPU burst </a:t>
            </a:r>
            <a:r>
              <a:rPr lang="en-US" sz="1800" dirty="0">
                <a:solidFill>
                  <a:srgbClr val="008000"/>
                </a:solidFill>
              </a:rPr>
              <a:t>| I/O Burst </a:t>
            </a:r>
            <a:r>
              <a:rPr lang="en-US" sz="1800" dirty="0"/>
              <a:t>| </a:t>
            </a:r>
            <a:r>
              <a:rPr lang="en-US" sz="1800" dirty="0">
                <a:solidFill>
                  <a:srgbClr val="3366FF"/>
                </a:solidFill>
              </a:rPr>
              <a:t>CPU Burst</a:t>
            </a:r>
          </a:p>
          <a:p>
            <a:pPr eaLnBrk="1" hangingPunct="1"/>
            <a:endParaRPr lang="en-US" sz="1800" dirty="0"/>
          </a:p>
          <a:p>
            <a:pPr eaLnBrk="1" hangingPunct="1"/>
            <a:r>
              <a:rPr lang="en-US" sz="1800" dirty="0"/>
              <a:t>a) Show the </a:t>
            </a:r>
            <a:r>
              <a:rPr lang="en-US" sz="1800" dirty="0">
                <a:solidFill>
                  <a:schemeClr val="accent1">
                    <a:lumMod val="60000"/>
                    <a:lumOff val="40000"/>
                  </a:schemeClr>
                </a:solidFill>
              </a:rPr>
              <a:t>CPU and I/O timelines </a:t>
            </a:r>
            <a:r>
              <a:rPr lang="en-US" sz="1800" dirty="0"/>
              <a:t>that result with FCFS scheduling from t = 0 until </a:t>
            </a:r>
          </a:p>
          <a:p>
            <a:pPr eaLnBrk="1" hangingPunct="1"/>
            <a:r>
              <a:rPr lang="en-US" sz="1800" dirty="0"/>
              <a:t>      all three processes complete.</a:t>
            </a:r>
          </a:p>
          <a:p>
            <a:pPr eaLnBrk="1" hangingPunct="1"/>
            <a:r>
              <a:rPr lang="en-US" sz="1800" dirty="0"/>
              <a:t>b) What is the </a:t>
            </a:r>
            <a:r>
              <a:rPr lang="en-US" sz="1800" dirty="0">
                <a:solidFill>
                  <a:srgbClr val="FF2929"/>
                </a:solidFill>
              </a:rPr>
              <a:t>response time </a:t>
            </a:r>
            <a:r>
              <a:rPr lang="en-US" sz="1800" dirty="0"/>
              <a:t>for each process?</a:t>
            </a:r>
          </a:p>
          <a:p>
            <a:pPr eaLnBrk="1" hangingPunct="1"/>
            <a:r>
              <a:rPr lang="en-US" sz="1800" dirty="0"/>
              <a:t>c) What is the </a:t>
            </a:r>
            <a:r>
              <a:rPr lang="en-US" sz="1800" dirty="0">
                <a:solidFill>
                  <a:srgbClr val="FF2929"/>
                </a:solidFill>
              </a:rPr>
              <a:t>waiting time for each process? </a:t>
            </a:r>
          </a:p>
          <a:p>
            <a:pPr eaLnBrk="1" hangingPunct="1"/>
            <a:endParaRPr lang="en-US" sz="1800" dirty="0">
              <a:solidFill>
                <a:srgbClr val="FF2929"/>
              </a:solidFill>
            </a:endParaRPr>
          </a:p>
        </p:txBody>
      </p:sp>
      <p:sp>
        <p:nvSpPr>
          <p:cNvPr id="3" name="Title 2"/>
          <p:cNvSpPr>
            <a:spLocks noGrp="1"/>
          </p:cNvSpPr>
          <p:nvPr>
            <p:ph type="title"/>
          </p:nvPr>
        </p:nvSpPr>
        <p:spPr/>
        <p:txBody>
          <a:bodyPr/>
          <a:lstStyle/>
          <a:p>
            <a:r>
              <a:rPr lang="en-US" dirty="0"/>
              <a:t>FCFS example</a:t>
            </a:r>
          </a:p>
        </p:txBody>
      </p:sp>
      <p:graphicFrame>
        <p:nvGraphicFramePr>
          <p:cNvPr id="9" name="Table 8"/>
          <p:cNvGraphicFramePr>
            <a:graphicFrameLocks noGrp="1"/>
          </p:cNvGraphicFramePr>
          <p:nvPr>
            <p:extLst>
              <p:ext uri="{D42A27DB-BD31-4B8C-83A1-F6EECF244321}">
                <p14:modId xmlns:p14="http://schemas.microsoft.com/office/powerpoint/2010/main" val="1063847897"/>
              </p:ext>
            </p:extLst>
          </p:nvPr>
        </p:nvGraphicFramePr>
        <p:xfrm>
          <a:off x="1213556" y="3250630"/>
          <a:ext cx="5192889" cy="1463040"/>
        </p:xfrm>
        <a:graphic>
          <a:graphicData uri="http://schemas.openxmlformats.org/drawingml/2006/table">
            <a:tbl>
              <a:tblPr firstRow="1" bandRow="1">
                <a:tableStyleId>{FABFCF23-3B69-468F-B69F-88F6DE6A72F2}</a:tableStyleId>
              </a:tblPr>
              <a:tblGrid>
                <a:gridCol w="1730963">
                  <a:extLst>
                    <a:ext uri="{9D8B030D-6E8A-4147-A177-3AD203B41FA5}">
                      <a16:colId xmlns:a16="http://schemas.microsoft.com/office/drawing/2014/main" val="20000"/>
                    </a:ext>
                  </a:extLst>
                </a:gridCol>
                <a:gridCol w="1730963">
                  <a:extLst>
                    <a:ext uri="{9D8B030D-6E8A-4147-A177-3AD203B41FA5}">
                      <a16:colId xmlns:a16="http://schemas.microsoft.com/office/drawing/2014/main" val="20001"/>
                    </a:ext>
                  </a:extLst>
                </a:gridCol>
                <a:gridCol w="1730963">
                  <a:extLst>
                    <a:ext uri="{9D8B030D-6E8A-4147-A177-3AD203B41FA5}">
                      <a16:colId xmlns:a16="http://schemas.microsoft.com/office/drawing/2014/main" val="20002"/>
                    </a:ext>
                  </a:extLst>
                </a:gridCol>
              </a:tblGrid>
              <a:tr h="291889">
                <a:tc>
                  <a:txBody>
                    <a:bodyPr/>
                    <a:lstStyle/>
                    <a:p>
                      <a:pPr algn="ctr"/>
                      <a:endParaRPr lang="en-US" dirty="0"/>
                    </a:p>
                  </a:txBody>
                  <a:tcPr/>
                </a:tc>
                <a:tc>
                  <a:txBody>
                    <a:bodyPr/>
                    <a:lstStyle/>
                    <a:p>
                      <a:pPr algn="ctr"/>
                      <a:r>
                        <a:rPr lang="en-US" dirty="0"/>
                        <a:t>CPU Burst</a:t>
                      </a:r>
                      <a:r>
                        <a:rPr lang="en-US" baseline="0" dirty="0"/>
                        <a:t> Time</a:t>
                      </a:r>
                      <a:endParaRPr lang="en-US" dirty="0"/>
                    </a:p>
                  </a:txBody>
                  <a:tcPr/>
                </a:tc>
                <a:tc>
                  <a:txBody>
                    <a:bodyPr/>
                    <a:lstStyle/>
                    <a:p>
                      <a:pPr algn="ctr"/>
                      <a:r>
                        <a:rPr lang="en-US" dirty="0"/>
                        <a:t>I/O Burst Time</a:t>
                      </a:r>
                    </a:p>
                  </a:txBody>
                  <a:tcPr/>
                </a:tc>
                <a:extLst>
                  <a:ext uri="{0D108BD9-81ED-4DB2-BD59-A6C34878D82A}">
                    <a16:rowId xmlns:a16="http://schemas.microsoft.com/office/drawing/2014/main" val="10000"/>
                  </a:ext>
                </a:extLst>
              </a:tr>
              <a:tr h="291889">
                <a:tc>
                  <a:txBody>
                    <a:bodyPr/>
                    <a:lstStyle/>
                    <a:p>
                      <a:pPr algn="ctr"/>
                      <a:r>
                        <a:rPr lang="en-US" dirty="0"/>
                        <a:t>P1</a:t>
                      </a:r>
                    </a:p>
                  </a:txBody>
                  <a:tcPr/>
                </a:tc>
                <a:tc>
                  <a:txBody>
                    <a:bodyPr/>
                    <a:lstStyle/>
                    <a:p>
                      <a:pPr algn="ctr"/>
                      <a:r>
                        <a:rPr lang="en-US" dirty="0"/>
                        <a:t>8</a:t>
                      </a:r>
                    </a:p>
                  </a:txBody>
                  <a:tcPr/>
                </a:tc>
                <a:tc>
                  <a:txBody>
                    <a:bodyPr/>
                    <a:lstStyle/>
                    <a:p>
                      <a:pPr algn="ctr"/>
                      <a:r>
                        <a:rPr lang="en-US" dirty="0"/>
                        <a:t>2</a:t>
                      </a:r>
                    </a:p>
                  </a:txBody>
                  <a:tcPr/>
                </a:tc>
                <a:extLst>
                  <a:ext uri="{0D108BD9-81ED-4DB2-BD59-A6C34878D82A}">
                    <a16:rowId xmlns:a16="http://schemas.microsoft.com/office/drawing/2014/main" val="10001"/>
                  </a:ext>
                </a:extLst>
              </a:tr>
              <a:tr h="291889">
                <a:tc>
                  <a:txBody>
                    <a:bodyPr/>
                    <a:lstStyle/>
                    <a:p>
                      <a:pPr algn="ctr"/>
                      <a:r>
                        <a:rPr lang="en-US" dirty="0"/>
                        <a:t>P2</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2"/>
                  </a:ext>
                </a:extLst>
              </a:tr>
              <a:tr h="291889">
                <a:tc>
                  <a:txBody>
                    <a:bodyPr/>
                    <a:lstStyle/>
                    <a:p>
                      <a:pPr algn="ctr"/>
                      <a:r>
                        <a:rPr lang="en-US" dirty="0"/>
                        <a:t>P3</a:t>
                      </a:r>
                    </a:p>
                  </a:txBody>
                  <a:tcPr/>
                </a:tc>
                <a:tc>
                  <a:txBody>
                    <a:bodyPr/>
                    <a:lstStyle/>
                    <a:p>
                      <a:pPr algn="ctr"/>
                      <a:r>
                        <a:rPr lang="en-US" dirty="0"/>
                        <a:t>1</a:t>
                      </a:r>
                    </a:p>
                  </a:txBody>
                  <a:tcPr/>
                </a:tc>
                <a:tc>
                  <a:txBody>
                    <a:bodyPr/>
                    <a:lstStyle/>
                    <a:p>
                      <a:pPr algn="ctr"/>
                      <a:r>
                        <a:rPr lang="en-US" dirty="0"/>
                        <a:t>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380111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noChangeAspect="1"/>
          </p:cNvGrpSpPr>
          <p:nvPr/>
        </p:nvGrpSpPr>
        <p:grpSpPr bwMode="auto">
          <a:xfrm>
            <a:off x="1405976" y="2020411"/>
            <a:ext cx="6597650" cy="2684462"/>
            <a:chOff x="2526" y="1344"/>
            <a:chExt cx="11554" cy="4698"/>
          </a:xfrm>
        </p:grpSpPr>
        <p:sp>
          <p:nvSpPr>
            <p:cNvPr id="30724" name="AutoShape 3"/>
            <p:cNvSpPr>
              <a:spLocks noChangeAspect="1" noChangeArrowheads="1"/>
            </p:cNvSpPr>
            <p:nvPr/>
          </p:nvSpPr>
          <p:spPr bwMode="auto">
            <a:xfrm>
              <a:off x="2526" y="1344"/>
              <a:ext cx="11554" cy="4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600"/>
            </a:p>
          </p:txBody>
        </p:sp>
        <p:sp>
          <p:nvSpPr>
            <p:cNvPr id="30725" name="Text Box 4"/>
            <p:cNvSpPr txBox="1">
              <a:spLocks noChangeArrowheads="1"/>
            </p:cNvSpPr>
            <p:nvPr/>
          </p:nvSpPr>
          <p:spPr bwMode="auto">
            <a:xfrm>
              <a:off x="2538" y="3011"/>
              <a:ext cx="2686" cy="49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           P1</a:t>
              </a:r>
              <a:endParaRPr lang="en-US" sz="1600"/>
            </a:p>
          </p:txBody>
        </p:sp>
        <p:sp>
          <p:nvSpPr>
            <p:cNvPr id="30726" name="Text Box 5"/>
            <p:cNvSpPr txBox="1">
              <a:spLocks noChangeArrowheads="1"/>
            </p:cNvSpPr>
            <p:nvPr/>
          </p:nvSpPr>
          <p:spPr bwMode="auto">
            <a:xfrm>
              <a:off x="5238" y="3011"/>
              <a:ext cx="1815" cy="49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       P2</a:t>
              </a:r>
              <a:endParaRPr lang="en-US" sz="1600"/>
            </a:p>
          </p:txBody>
        </p:sp>
        <p:sp>
          <p:nvSpPr>
            <p:cNvPr id="30727" name="Text Box 6"/>
            <p:cNvSpPr txBox="1">
              <a:spLocks noChangeArrowheads="1"/>
            </p:cNvSpPr>
            <p:nvPr/>
          </p:nvSpPr>
          <p:spPr bwMode="auto">
            <a:xfrm>
              <a:off x="7053" y="3011"/>
              <a:ext cx="2685" cy="49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           P1</a:t>
              </a:r>
              <a:endParaRPr lang="en-US" sz="1600"/>
            </a:p>
          </p:txBody>
        </p:sp>
        <p:sp>
          <p:nvSpPr>
            <p:cNvPr id="30728" name="Text Box 7"/>
            <p:cNvSpPr txBox="1">
              <a:spLocks noChangeArrowheads="1"/>
            </p:cNvSpPr>
            <p:nvPr/>
          </p:nvSpPr>
          <p:spPr bwMode="auto">
            <a:xfrm>
              <a:off x="9738" y="3011"/>
              <a:ext cx="1815" cy="49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       P2</a:t>
              </a:r>
              <a:endParaRPr lang="en-US" sz="1600"/>
            </a:p>
          </p:txBody>
        </p:sp>
        <p:sp>
          <p:nvSpPr>
            <p:cNvPr id="30729" name="Text Box 8"/>
            <p:cNvSpPr txBox="1">
              <a:spLocks noChangeArrowheads="1"/>
            </p:cNvSpPr>
            <p:nvPr/>
          </p:nvSpPr>
          <p:spPr bwMode="auto">
            <a:xfrm>
              <a:off x="11558" y="3011"/>
              <a:ext cx="704" cy="49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P3</a:t>
              </a:r>
              <a:endParaRPr lang="en-US" sz="1600"/>
            </a:p>
          </p:txBody>
        </p:sp>
        <p:sp>
          <p:nvSpPr>
            <p:cNvPr id="30730" name="Text Box 9"/>
            <p:cNvSpPr txBox="1">
              <a:spLocks noChangeArrowheads="1"/>
            </p:cNvSpPr>
            <p:nvPr/>
          </p:nvSpPr>
          <p:spPr bwMode="auto">
            <a:xfrm>
              <a:off x="13376" y="3011"/>
              <a:ext cx="704" cy="49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P3</a:t>
              </a:r>
              <a:endParaRPr lang="en-US" sz="1600"/>
            </a:p>
          </p:txBody>
        </p:sp>
        <p:sp>
          <p:nvSpPr>
            <p:cNvPr id="30731" name="Rectangle 10" descr="Wide upward diagonal"/>
            <p:cNvSpPr>
              <a:spLocks noChangeArrowheads="1"/>
            </p:cNvSpPr>
            <p:nvPr/>
          </p:nvSpPr>
          <p:spPr bwMode="auto">
            <a:xfrm>
              <a:off x="12262" y="3011"/>
              <a:ext cx="1114" cy="493"/>
            </a:xfrm>
            <a:prstGeom prst="rect">
              <a:avLst/>
            </a:prstGeom>
            <a:pattFill prst="wdUpDiag">
              <a:fgClr>
                <a:srgbClr val="FFFFFF"/>
              </a:fgClr>
              <a:bgClr>
                <a:srgbClr val="000000"/>
              </a:bgClr>
            </a:pattFill>
            <a:ln w="9525">
              <a:solidFill>
                <a:srgbClr val="000000"/>
              </a:solidFill>
              <a:miter lim="800000"/>
              <a:headEnd/>
              <a:tailEnd/>
            </a:ln>
          </p:spPr>
          <p:txBody>
            <a:bodyPr lIns="46488" tIns="23244" rIns="46488" bIns="23244" anchor="ctr"/>
            <a:lstStyle/>
            <a:p>
              <a:pPr algn="ctr"/>
              <a:endParaRPr lang="en-US" sz="1600"/>
            </a:p>
          </p:txBody>
        </p:sp>
        <p:sp>
          <p:nvSpPr>
            <p:cNvPr id="30732" name="Rectangle 11" descr="Wide upward diagonal"/>
            <p:cNvSpPr>
              <a:spLocks noChangeArrowheads="1"/>
            </p:cNvSpPr>
            <p:nvPr/>
          </p:nvSpPr>
          <p:spPr bwMode="auto">
            <a:xfrm>
              <a:off x="2538" y="4842"/>
              <a:ext cx="2686" cy="494"/>
            </a:xfrm>
            <a:prstGeom prst="rect">
              <a:avLst/>
            </a:prstGeom>
            <a:pattFill prst="wdUpDiag">
              <a:fgClr>
                <a:srgbClr val="FFFFFF"/>
              </a:fgClr>
              <a:bgClr>
                <a:srgbClr val="000000"/>
              </a:bgClr>
            </a:pattFill>
            <a:ln w="9525">
              <a:solidFill>
                <a:srgbClr val="000000"/>
              </a:solidFill>
              <a:miter lim="800000"/>
              <a:headEnd/>
              <a:tailEnd/>
            </a:ln>
          </p:spPr>
          <p:txBody>
            <a:bodyPr lIns="46488" tIns="23244" rIns="46488" bIns="23244" anchor="ctr"/>
            <a:lstStyle/>
            <a:p>
              <a:pPr algn="ctr"/>
              <a:endParaRPr lang="en-US" sz="1600"/>
            </a:p>
          </p:txBody>
        </p:sp>
        <p:sp>
          <p:nvSpPr>
            <p:cNvPr id="30733" name="Text Box 12"/>
            <p:cNvSpPr txBox="1">
              <a:spLocks noChangeArrowheads="1"/>
            </p:cNvSpPr>
            <p:nvPr/>
          </p:nvSpPr>
          <p:spPr bwMode="auto">
            <a:xfrm>
              <a:off x="5238" y="4842"/>
              <a:ext cx="755" cy="49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 P1</a:t>
              </a:r>
              <a:endParaRPr lang="en-US" sz="1600"/>
            </a:p>
          </p:txBody>
        </p:sp>
        <p:sp>
          <p:nvSpPr>
            <p:cNvPr id="30734" name="Rectangle 13" descr="Wide upward diagonal"/>
            <p:cNvSpPr>
              <a:spLocks noChangeArrowheads="1"/>
            </p:cNvSpPr>
            <p:nvPr/>
          </p:nvSpPr>
          <p:spPr bwMode="auto">
            <a:xfrm>
              <a:off x="5993" y="4842"/>
              <a:ext cx="1115" cy="494"/>
            </a:xfrm>
            <a:prstGeom prst="rect">
              <a:avLst/>
            </a:prstGeom>
            <a:pattFill prst="wdUpDiag">
              <a:fgClr>
                <a:srgbClr val="FFFFFF"/>
              </a:fgClr>
              <a:bgClr>
                <a:srgbClr val="000000"/>
              </a:bgClr>
            </a:pattFill>
            <a:ln w="9525">
              <a:solidFill>
                <a:srgbClr val="000000"/>
              </a:solidFill>
              <a:miter lim="800000"/>
              <a:headEnd/>
              <a:tailEnd/>
            </a:ln>
          </p:spPr>
          <p:txBody>
            <a:bodyPr lIns="46488" tIns="23244" rIns="46488" bIns="23244" anchor="ctr"/>
            <a:lstStyle/>
            <a:p>
              <a:pPr algn="ctr"/>
              <a:endParaRPr lang="en-US" sz="1600"/>
            </a:p>
          </p:txBody>
        </p:sp>
        <p:sp>
          <p:nvSpPr>
            <p:cNvPr id="30735" name="Text Box 14"/>
            <p:cNvSpPr txBox="1">
              <a:spLocks noChangeArrowheads="1"/>
            </p:cNvSpPr>
            <p:nvPr/>
          </p:nvSpPr>
          <p:spPr bwMode="auto">
            <a:xfrm>
              <a:off x="7108" y="4842"/>
              <a:ext cx="1814" cy="49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       P2</a:t>
              </a:r>
              <a:endParaRPr lang="en-US" sz="1600"/>
            </a:p>
          </p:txBody>
        </p:sp>
        <p:sp>
          <p:nvSpPr>
            <p:cNvPr id="30736" name="Rectangle 15" descr="Wide upward diagonal"/>
            <p:cNvSpPr>
              <a:spLocks noChangeArrowheads="1"/>
            </p:cNvSpPr>
            <p:nvPr/>
          </p:nvSpPr>
          <p:spPr bwMode="auto">
            <a:xfrm>
              <a:off x="8922" y="4842"/>
              <a:ext cx="816" cy="494"/>
            </a:xfrm>
            <a:prstGeom prst="rect">
              <a:avLst/>
            </a:prstGeom>
            <a:pattFill prst="wdUpDiag">
              <a:fgClr>
                <a:srgbClr val="FFFFFF"/>
              </a:fgClr>
              <a:bgClr>
                <a:srgbClr val="000000"/>
              </a:bgClr>
            </a:pattFill>
            <a:ln w="9525">
              <a:solidFill>
                <a:srgbClr val="000000"/>
              </a:solidFill>
              <a:miter lim="800000"/>
              <a:headEnd/>
              <a:tailEnd/>
            </a:ln>
          </p:spPr>
          <p:txBody>
            <a:bodyPr lIns="46488" tIns="23244" rIns="46488" bIns="23244" anchor="ctr"/>
            <a:lstStyle/>
            <a:p>
              <a:pPr algn="ctr"/>
              <a:endParaRPr lang="en-US" sz="1600"/>
            </a:p>
          </p:txBody>
        </p:sp>
        <p:sp>
          <p:nvSpPr>
            <p:cNvPr id="30737" name="Rectangle 16" descr="Wide upward diagonal"/>
            <p:cNvSpPr>
              <a:spLocks noChangeArrowheads="1"/>
            </p:cNvSpPr>
            <p:nvPr/>
          </p:nvSpPr>
          <p:spPr bwMode="auto">
            <a:xfrm>
              <a:off x="9766" y="4824"/>
              <a:ext cx="1792" cy="493"/>
            </a:xfrm>
            <a:prstGeom prst="rect">
              <a:avLst/>
            </a:prstGeom>
            <a:pattFill prst="wdUpDiag">
              <a:fgClr>
                <a:srgbClr val="FFFFFF"/>
              </a:fgClr>
              <a:bgClr>
                <a:srgbClr val="000000"/>
              </a:bgClr>
            </a:pattFill>
            <a:ln w="9525">
              <a:solidFill>
                <a:srgbClr val="000000"/>
              </a:solidFill>
              <a:miter lim="800000"/>
              <a:headEnd/>
              <a:tailEnd/>
            </a:ln>
          </p:spPr>
          <p:txBody>
            <a:bodyPr lIns="46488" tIns="23244" rIns="46488" bIns="23244" anchor="ctr"/>
            <a:lstStyle/>
            <a:p>
              <a:pPr algn="ctr"/>
              <a:endParaRPr lang="en-US" sz="1600"/>
            </a:p>
          </p:txBody>
        </p:sp>
        <p:sp>
          <p:nvSpPr>
            <p:cNvPr id="30738" name="Rectangle 17" descr="Wide upward diagonal"/>
            <p:cNvSpPr>
              <a:spLocks noChangeArrowheads="1"/>
            </p:cNvSpPr>
            <p:nvPr/>
          </p:nvSpPr>
          <p:spPr bwMode="auto">
            <a:xfrm>
              <a:off x="11547" y="4824"/>
              <a:ext cx="715" cy="493"/>
            </a:xfrm>
            <a:prstGeom prst="rect">
              <a:avLst/>
            </a:prstGeom>
            <a:pattFill prst="wdUpDiag">
              <a:fgClr>
                <a:srgbClr val="FFFFFF"/>
              </a:fgClr>
              <a:bgClr>
                <a:srgbClr val="000000"/>
              </a:bgClr>
            </a:pattFill>
            <a:ln w="9525">
              <a:solidFill>
                <a:srgbClr val="000000"/>
              </a:solidFill>
              <a:miter lim="800000"/>
              <a:headEnd/>
              <a:tailEnd/>
            </a:ln>
          </p:spPr>
          <p:txBody>
            <a:bodyPr lIns="46488" tIns="23244" rIns="46488" bIns="23244" anchor="ctr"/>
            <a:lstStyle/>
            <a:p>
              <a:pPr algn="ctr"/>
              <a:endParaRPr lang="en-US" sz="1600"/>
            </a:p>
          </p:txBody>
        </p:sp>
        <p:sp>
          <p:nvSpPr>
            <p:cNvPr id="30739" name="Text Box 18"/>
            <p:cNvSpPr txBox="1">
              <a:spLocks noChangeArrowheads="1"/>
            </p:cNvSpPr>
            <p:nvPr/>
          </p:nvSpPr>
          <p:spPr bwMode="auto">
            <a:xfrm>
              <a:off x="12262" y="4824"/>
              <a:ext cx="1114" cy="49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   P3</a:t>
              </a:r>
              <a:endParaRPr lang="en-US" sz="1600"/>
            </a:p>
          </p:txBody>
        </p:sp>
        <p:sp>
          <p:nvSpPr>
            <p:cNvPr id="30740" name="Text Box 19"/>
            <p:cNvSpPr txBox="1">
              <a:spLocks noChangeArrowheads="1"/>
            </p:cNvSpPr>
            <p:nvPr/>
          </p:nvSpPr>
          <p:spPr bwMode="auto">
            <a:xfrm>
              <a:off x="3302" y="3536"/>
              <a:ext cx="10726" cy="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a:solidFill>
                    <a:srgbClr val="000000"/>
                  </a:solidFill>
                </a:rPr>
                <a:t>      8                    5                8                         5          1        5     1 </a:t>
              </a:r>
              <a:endParaRPr lang="en-US" sz="1600"/>
            </a:p>
          </p:txBody>
        </p:sp>
        <p:sp>
          <p:nvSpPr>
            <p:cNvPr id="30741" name="Text Box 20"/>
            <p:cNvSpPr txBox="1">
              <a:spLocks noChangeArrowheads="1"/>
            </p:cNvSpPr>
            <p:nvPr/>
          </p:nvSpPr>
          <p:spPr bwMode="auto">
            <a:xfrm>
              <a:off x="2646" y="5561"/>
              <a:ext cx="10765" cy="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a:solidFill>
                    <a:srgbClr val="000000"/>
                  </a:solidFill>
                </a:rPr>
                <a:t>             8              2        3             5          3               5      1        5 </a:t>
              </a:r>
              <a:endParaRPr lang="en-US" sz="1600"/>
            </a:p>
          </p:txBody>
        </p:sp>
        <p:sp>
          <p:nvSpPr>
            <p:cNvPr id="30742" name="Line 21"/>
            <p:cNvSpPr>
              <a:spLocks noChangeShapeType="1"/>
            </p:cNvSpPr>
            <p:nvPr/>
          </p:nvSpPr>
          <p:spPr bwMode="auto">
            <a:xfrm flipV="1">
              <a:off x="2538" y="1865"/>
              <a:ext cx="11190" cy="3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0743" name="Text Box 22"/>
            <p:cNvSpPr txBox="1">
              <a:spLocks noChangeArrowheads="1"/>
            </p:cNvSpPr>
            <p:nvPr/>
          </p:nvSpPr>
          <p:spPr bwMode="auto">
            <a:xfrm>
              <a:off x="4778" y="1344"/>
              <a:ext cx="1109" cy="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a:solidFill>
                    <a:srgbClr val="000000"/>
                  </a:solidFill>
                </a:rPr>
                <a:t>Time  </a:t>
              </a:r>
              <a:endParaRPr lang="en-US" sz="1600"/>
            </a:p>
          </p:txBody>
        </p:sp>
        <p:sp>
          <p:nvSpPr>
            <p:cNvPr id="30744" name="Text Box 23"/>
            <p:cNvSpPr txBox="1">
              <a:spLocks noChangeArrowheads="1"/>
            </p:cNvSpPr>
            <p:nvPr/>
          </p:nvSpPr>
          <p:spPr bwMode="auto">
            <a:xfrm>
              <a:off x="2526" y="2508"/>
              <a:ext cx="1042" cy="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dirty="0">
                  <a:solidFill>
                    <a:srgbClr val="000000"/>
                  </a:solidFill>
                </a:rPr>
                <a:t>CPU  </a:t>
              </a:r>
              <a:endParaRPr lang="en-US" sz="1600" dirty="0"/>
            </a:p>
          </p:txBody>
        </p:sp>
        <p:sp>
          <p:nvSpPr>
            <p:cNvPr id="30745" name="Text Box 24"/>
            <p:cNvSpPr txBox="1">
              <a:spLocks noChangeArrowheads="1"/>
            </p:cNvSpPr>
            <p:nvPr/>
          </p:nvSpPr>
          <p:spPr bwMode="auto">
            <a:xfrm>
              <a:off x="2620" y="4228"/>
              <a:ext cx="808" cy="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a:solidFill>
                    <a:srgbClr val="000000"/>
                  </a:solidFill>
                </a:rPr>
                <a:t>I/O  </a:t>
              </a:r>
              <a:endParaRPr lang="en-US" sz="1600"/>
            </a:p>
          </p:txBody>
        </p:sp>
      </p:grpSp>
      <p:sp>
        <p:nvSpPr>
          <p:cNvPr id="2" name="Title 1"/>
          <p:cNvSpPr>
            <a:spLocks noGrp="1"/>
          </p:cNvSpPr>
          <p:nvPr>
            <p:ph type="title"/>
          </p:nvPr>
        </p:nvSpPr>
        <p:spPr/>
        <p:txBody>
          <a:bodyPr/>
          <a:lstStyle/>
          <a:p>
            <a:r>
              <a:rPr lang="en-US" dirty="0"/>
              <a:t>FCFS solution sketch</a:t>
            </a:r>
          </a:p>
        </p:txBody>
      </p:sp>
      <p:sp>
        <p:nvSpPr>
          <p:cNvPr id="32" name="TextBox 31"/>
          <p:cNvSpPr txBox="1"/>
          <p:nvPr/>
        </p:nvSpPr>
        <p:spPr>
          <a:xfrm>
            <a:off x="881319" y="5370881"/>
            <a:ext cx="7676637" cy="1107996"/>
          </a:xfrm>
          <a:prstGeom prst="rect">
            <a:avLst/>
          </a:prstGeom>
          <a:noFill/>
        </p:spPr>
        <p:txBody>
          <a:bodyPr wrap="square" rtlCol="0">
            <a:spAutoFit/>
          </a:bodyPr>
          <a:lstStyle/>
          <a:p>
            <a:r>
              <a:rPr lang="en-US" dirty="0"/>
              <a:t>w</a:t>
            </a:r>
            <a:r>
              <a:rPr lang="en-US" baseline="-25000" dirty="0"/>
              <a:t>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t>e</a:t>
            </a:r>
            <a:r>
              <a:rPr lang="en-US" baseline="-25000" dirty="0"/>
              <a:t>1</a:t>
            </a:r>
            <a:r>
              <a:rPr lang="en-US" dirty="0"/>
              <a:t> = 8+2+8, </a:t>
            </a:r>
            <a:r>
              <a:rPr lang="en-US" dirty="0">
                <a:solidFill>
                  <a:srgbClr val="FF2929"/>
                </a:solidFill>
              </a:rPr>
              <a:t>t</a:t>
            </a:r>
            <a:r>
              <a:rPr lang="en-US" baseline="-25000" dirty="0">
                <a:solidFill>
                  <a:srgbClr val="FF2929"/>
                </a:solidFill>
              </a:rPr>
              <a:t>1</a:t>
            </a:r>
            <a:r>
              <a:rPr lang="en-US" dirty="0">
                <a:solidFill>
                  <a:srgbClr val="FF2929"/>
                </a:solidFill>
              </a:rPr>
              <a:t> = 21</a:t>
            </a:r>
            <a:r>
              <a:rPr lang="en-US" dirty="0"/>
              <a:t>	e</a:t>
            </a:r>
            <a:r>
              <a:rPr lang="en-US" baseline="-25000" dirty="0"/>
              <a:t>2</a:t>
            </a:r>
            <a:r>
              <a:rPr lang="en-US" dirty="0"/>
              <a:t>=5+5+5, </a:t>
            </a:r>
            <a:r>
              <a:rPr lang="en-US" dirty="0">
                <a:solidFill>
                  <a:srgbClr val="FF2929"/>
                </a:solidFill>
              </a:rPr>
              <a:t>t</a:t>
            </a:r>
            <a:r>
              <a:rPr lang="en-US" baseline="-25000" dirty="0">
                <a:solidFill>
                  <a:srgbClr val="FF2929"/>
                </a:solidFill>
              </a:rPr>
              <a:t>2</a:t>
            </a:r>
            <a:r>
              <a:rPr lang="en-US" dirty="0">
                <a:solidFill>
                  <a:srgbClr val="FF2929"/>
                </a:solidFill>
              </a:rPr>
              <a:t>=26	</a:t>
            </a:r>
            <a:r>
              <a:rPr lang="en-US" dirty="0"/>
              <a:t>	e</a:t>
            </a:r>
            <a:r>
              <a:rPr lang="en-US" baseline="-25000" dirty="0"/>
              <a:t>3</a:t>
            </a:r>
            <a:r>
              <a:rPr lang="en-US" dirty="0"/>
              <a:t>=1+5+1, </a:t>
            </a:r>
            <a:r>
              <a:rPr lang="en-US" dirty="0">
                <a:solidFill>
                  <a:srgbClr val="FF2929"/>
                </a:solidFill>
              </a:rPr>
              <a:t>t</a:t>
            </a:r>
            <a:r>
              <a:rPr lang="en-US" baseline="-25000" dirty="0">
                <a:solidFill>
                  <a:srgbClr val="FF2929"/>
                </a:solidFill>
              </a:rPr>
              <a:t>3</a:t>
            </a:r>
            <a:r>
              <a:rPr lang="en-US" dirty="0">
                <a:solidFill>
                  <a:srgbClr val="FF2929"/>
                </a:solidFill>
              </a:rPr>
              <a:t>=33</a:t>
            </a:r>
            <a:br>
              <a:rPr lang="en-US" dirty="0">
                <a:solidFill>
                  <a:srgbClr val="FF2929"/>
                </a:solidFill>
              </a:rPr>
            </a:br>
            <a:r>
              <a:rPr lang="en-US" dirty="0">
                <a:solidFill>
                  <a:schemeClr val="accent1">
                    <a:lumMod val="60000"/>
                    <a:lumOff val="40000"/>
                  </a:schemeClr>
                </a:solidFill>
              </a:rPr>
              <a:t>w</a:t>
            </a:r>
            <a:r>
              <a:rPr lang="en-US" baseline="-25000" dirty="0">
                <a:solidFill>
                  <a:schemeClr val="accent1">
                    <a:lumMod val="60000"/>
                    <a:lumOff val="40000"/>
                  </a:schemeClr>
                </a:solidFill>
              </a:rPr>
              <a:t>1</a:t>
            </a:r>
            <a:r>
              <a:rPr lang="en-US" dirty="0">
                <a:solidFill>
                  <a:schemeClr val="accent1">
                    <a:lumMod val="60000"/>
                    <a:lumOff val="40000"/>
                  </a:schemeClr>
                </a:solidFill>
              </a:rPr>
              <a:t> = 21 </a:t>
            </a:r>
            <a:r>
              <a:rPr lang="mr-IN" dirty="0">
                <a:solidFill>
                  <a:schemeClr val="accent1">
                    <a:lumMod val="60000"/>
                    <a:lumOff val="40000"/>
                  </a:schemeClr>
                </a:solidFill>
              </a:rPr>
              <a:t>–</a:t>
            </a:r>
            <a:r>
              <a:rPr lang="en-US" dirty="0">
                <a:solidFill>
                  <a:schemeClr val="accent1">
                    <a:lumMod val="60000"/>
                    <a:lumOff val="40000"/>
                  </a:schemeClr>
                </a:solidFill>
              </a:rPr>
              <a:t> 18 = 3		w</a:t>
            </a:r>
            <a:r>
              <a:rPr lang="en-US" baseline="-25000" dirty="0">
                <a:solidFill>
                  <a:schemeClr val="accent1">
                    <a:lumMod val="60000"/>
                    <a:lumOff val="40000"/>
                  </a:schemeClr>
                </a:solidFill>
              </a:rPr>
              <a:t>2</a:t>
            </a:r>
            <a:r>
              <a:rPr lang="en-US" dirty="0">
                <a:solidFill>
                  <a:schemeClr val="accent1">
                    <a:lumMod val="60000"/>
                    <a:lumOff val="40000"/>
                  </a:schemeClr>
                </a:solidFill>
              </a:rPr>
              <a:t> = 26 </a:t>
            </a:r>
            <a:r>
              <a:rPr lang="mr-IN" dirty="0">
                <a:solidFill>
                  <a:schemeClr val="accent1">
                    <a:lumMod val="60000"/>
                    <a:lumOff val="40000"/>
                  </a:schemeClr>
                </a:solidFill>
              </a:rPr>
              <a:t>–</a:t>
            </a:r>
            <a:r>
              <a:rPr lang="en-US" dirty="0">
                <a:solidFill>
                  <a:schemeClr val="accent1">
                    <a:lumMod val="60000"/>
                    <a:lumOff val="40000"/>
                  </a:schemeClr>
                </a:solidFill>
              </a:rPr>
              <a:t> 15 = 11		w</a:t>
            </a:r>
            <a:r>
              <a:rPr lang="en-US" baseline="-25000" dirty="0">
                <a:solidFill>
                  <a:schemeClr val="accent1">
                    <a:lumMod val="60000"/>
                    <a:lumOff val="40000"/>
                  </a:schemeClr>
                </a:solidFill>
              </a:rPr>
              <a:t>3</a:t>
            </a:r>
            <a:r>
              <a:rPr lang="en-US" dirty="0">
                <a:solidFill>
                  <a:schemeClr val="accent1">
                    <a:lumMod val="60000"/>
                    <a:lumOff val="40000"/>
                  </a:schemeClr>
                </a:solidFill>
              </a:rPr>
              <a:t> = 33 </a:t>
            </a:r>
            <a:r>
              <a:rPr lang="mr-IN" dirty="0">
                <a:solidFill>
                  <a:schemeClr val="accent1">
                    <a:lumMod val="60000"/>
                    <a:lumOff val="40000"/>
                  </a:schemeClr>
                </a:solidFill>
              </a:rPr>
              <a:t>–</a:t>
            </a:r>
            <a:r>
              <a:rPr lang="en-US" dirty="0">
                <a:solidFill>
                  <a:schemeClr val="accent1">
                    <a:lumMod val="60000"/>
                    <a:lumOff val="40000"/>
                  </a:schemeClr>
                </a:solidFill>
              </a:rPr>
              <a:t> 7 = 26</a:t>
            </a:r>
          </a:p>
        </p:txBody>
      </p:sp>
      <p:grpSp>
        <p:nvGrpSpPr>
          <p:cNvPr id="33" name="Group 32"/>
          <p:cNvGrpSpPr/>
          <p:nvPr/>
        </p:nvGrpSpPr>
        <p:grpSpPr>
          <a:xfrm>
            <a:off x="5254881" y="2320282"/>
            <a:ext cx="570665" cy="1620715"/>
            <a:chOff x="5989802" y="3010893"/>
            <a:chExt cx="570665" cy="1620715"/>
          </a:xfrm>
        </p:grpSpPr>
        <p:cxnSp>
          <p:nvCxnSpPr>
            <p:cNvPr id="34" name="Straight Connector 3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21</a:t>
              </a:r>
              <a:endParaRPr lang="en-US" baseline="-25000" dirty="0">
                <a:solidFill>
                  <a:srgbClr val="FF2929"/>
                </a:solidFill>
              </a:endParaRPr>
            </a:p>
          </p:txBody>
        </p:sp>
        <p:sp>
          <p:nvSpPr>
            <p:cNvPr id="36" name="TextBox 3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37" name="Group 36"/>
          <p:cNvGrpSpPr/>
          <p:nvPr/>
        </p:nvGrpSpPr>
        <p:grpSpPr>
          <a:xfrm>
            <a:off x="6278162" y="2320282"/>
            <a:ext cx="570665" cy="1620715"/>
            <a:chOff x="5989802" y="3010893"/>
            <a:chExt cx="570665" cy="1620715"/>
          </a:xfrm>
        </p:grpSpPr>
        <p:cxnSp>
          <p:nvCxnSpPr>
            <p:cNvPr id="38" name="Straight Connector 37"/>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26</a:t>
              </a:r>
              <a:endParaRPr lang="en-US" baseline="-25000" dirty="0">
                <a:solidFill>
                  <a:srgbClr val="FF2929"/>
                </a:solidFill>
              </a:endParaRPr>
            </a:p>
          </p:txBody>
        </p:sp>
        <p:sp>
          <p:nvSpPr>
            <p:cNvPr id="40" name="TextBox 39"/>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41" name="Group 40"/>
          <p:cNvGrpSpPr/>
          <p:nvPr/>
        </p:nvGrpSpPr>
        <p:grpSpPr>
          <a:xfrm>
            <a:off x="7718293" y="2320282"/>
            <a:ext cx="570665" cy="1620715"/>
            <a:chOff x="5989802" y="3010893"/>
            <a:chExt cx="570665" cy="1620715"/>
          </a:xfrm>
        </p:grpSpPr>
        <p:cxnSp>
          <p:nvCxnSpPr>
            <p:cNvPr id="42" name="Straight Connector 41"/>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33</a:t>
              </a:r>
              <a:endParaRPr lang="en-US" baseline="-25000" dirty="0">
                <a:solidFill>
                  <a:srgbClr val="FF2929"/>
                </a:solidFill>
              </a:endParaRPr>
            </a:p>
          </p:txBody>
        </p:sp>
        <p:sp>
          <p:nvSpPr>
            <p:cNvPr id="44" name="TextBox 43"/>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Tree>
    <p:extLst>
      <p:ext uri="{BB962C8B-B14F-4D97-AF65-F5344CB8AC3E}">
        <p14:creationId xmlns:p14="http://schemas.microsoft.com/office/powerpoint/2010/main" val="85416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xEl>
                                              <p:pRg st="2" end="2"/>
                                            </p:txEl>
                                          </p:spTgt>
                                        </p:tgtEl>
                                        <p:attrNameLst>
                                          <p:attrName>style.visibility</p:attrName>
                                        </p:attrNameLst>
                                      </p:cBhvr>
                                      <p:to>
                                        <p:strVal val="visible"/>
                                      </p:to>
                                    </p:set>
                                    <p:animEffect transition="in" filter="dissolve">
                                      <p:cBhvr>
                                        <p:cTn id="22"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p:cNvSpPr txBox="1">
            <a:spLocks noChangeArrowheads="1"/>
          </p:cNvSpPr>
          <p:nvPr/>
        </p:nvSpPr>
        <p:spPr bwMode="auto">
          <a:xfrm>
            <a:off x="284163" y="1612058"/>
            <a:ext cx="8574087" cy="5078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sz="1800" dirty="0"/>
          </a:p>
          <a:p>
            <a:pPr eaLnBrk="1" hangingPunct="1"/>
            <a:r>
              <a:rPr lang="en-US" sz="1800" dirty="0">
                <a:latin typeface="Calibri"/>
                <a:cs typeface="Calibri"/>
              </a:rPr>
              <a:t>Consider a FCFS process scheduler. There are three processes in the scheduling queue and assume that all three of them are ready to run.  As the scheduling discipline suggests, the scheduler always respects the arrival time in selecting a winner.  Assume that P1, P2, and P3 arrive in that order into the system.  Scheduling starts at time t = 0.  </a:t>
            </a:r>
          </a:p>
          <a:p>
            <a:pPr eaLnBrk="1" hangingPunct="1"/>
            <a:r>
              <a:rPr lang="en-US" sz="1800" dirty="0">
                <a:latin typeface="Calibri"/>
                <a:cs typeface="Calibri"/>
              </a:rPr>
              <a:t> </a:t>
            </a:r>
          </a:p>
          <a:p>
            <a:pPr eaLnBrk="1" hangingPunct="1"/>
            <a:r>
              <a:rPr lang="en-US" sz="1800" dirty="0">
                <a:latin typeface="Calibri"/>
                <a:cs typeface="Calibri"/>
              </a:rPr>
              <a:t>The CPU and I/O burst patterns of the three processes are as shown below:</a:t>
            </a:r>
          </a:p>
          <a:p>
            <a:pPr eaLnBrk="1" hangingPunct="1"/>
            <a:r>
              <a:rPr lang="en-US" sz="1800" dirty="0">
                <a:latin typeface="Calibri"/>
                <a:cs typeface="Calibri"/>
              </a:rPr>
              <a:t> </a:t>
            </a:r>
          </a:p>
          <a:p>
            <a:pPr eaLnBrk="1" hangingPunct="1"/>
            <a:endParaRPr lang="en-US" sz="1800" dirty="0">
              <a:latin typeface="Calibri"/>
              <a:cs typeface="Calibri"/>
            </a:endParaRPr>
          </a:p>
          <a:p>
            <a:pPr eaLnBrk="1" hangingPunct="1"/>
            <a:endParaRPr lang="en-US" sz="1800" dirty="0">
              <a:latin typeface="Calibri"/>
              <a:cs typeface="Calibri"/>
            </a:endParaRPr>
          </a:p>
          <a:p>
            <a:pPr eaLnBrk="1" hangingPunct="1"/>
            <a:endParaRPr lang="en-US" sz="1800" dirty="0">
              <a:latin typeface="Calibri"/>
              <a:cs typeface="Calibri"/>
            </a:endParaRPr>
          </a:p>
          <a:p>
            <a:pPr eaLnBrk="1" hangingPunct="1"/>
            <a:endParaRPr lang="en-US" sz="1800" dirty="0">
              <a:latin typeface="Calibri"/>
              <a:cs typeface="Calibri"/>
            </a:endParaRPr>
          </a:p>
          <a:p>
            <a:pPr eaLnBrk="1" hangingPunct="1"/>
            <a:endParaRPr lang="en-US" sz="1800" dirty="0">
              <a:latin typeface="Calibri"/>
              <a:cs typeface="Calibri"/>
            </a:endParaRPr>
          </a:p>
          <a:p>
            <a:pPr eaLnBrk="1" hangingPunct="1"/>
            <a:r>
              <a:rPr lang="en-US" sz="1800" dirty="0">
                <a:latin typeface="Calibri"/>
                <a:cs typeface="Calibri"/>
              </a:rPr>
              <a:t>Show the CPU and I/O timelines that result with FCFS scheduling from t = 0 until all three processes complete.  What is the wait time for each process?  What is the average wait time?</a:t>
            </a:r>
          </a:p>
        </p:txBody>
      </p:sp>
      <p:sp>
        <p:nvSpPr>
          <p:cNvPr id="2" name="Title 1"/>
          <p:cNvSpPr>
            <a:spLocks noGrp="1"/>
          </p:cNvSpPr>
          <p:nvPr>
            <p:ph type="title"/>
          </p:nvPr>
        </p:nvSpPr>
        <p:spPr/>
        <p:txBody>
          <a:bodyPr/>
          <a:lstStyle/>
          <a:p>
            <a:r>
              <a:rPr lang="en-US" dirty="0"/>
              <a:t>FCFS example 2</a:t>
            </a:r>
          </a:p>
        </p:txBody>
      </p:sp>
      <p:graphicFrame>
        <p:nvGraphicFramePr>
          <p:cNvPr id="3" name="Table 2"/>
          <p:cNvGraphicFramePr>
            <a:graphicFrameLocks noGrp="1"/>
          </p:cNvGraphicFramePr>
          <p:nvPr>
            <p:extLst>
              <p:ext uri="{D42A27DB-BD31-4B8C-83A1-F6EECF244321}">
                <p14:modId xmlns:p14="http://schemas.microsoft.com/office/powerpoint/2010/main" val="61106046"/>
              </p:ext>
            </p:extLst>
          </p:nvPr>
        </p:nvGraphicFramePr>
        <p:xfrm>
          <a:off x="1128889" y="3668890"/>
          <a:ext cx="6096000" cy="1483360"/>
        </p:xfrm>
        <a:graphic>
          <a:graphicData uri="http://schemas.openxmlformats.org/drawingml/2006/table">
            <a:tbl>
              <a:tblPr firstRow="1" bandRow="1">
                <a:tableStyleId>{FABFCF23-3B69-468F-B69F-88F6DE6A72F2}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r>
                        <a:rPr lang="en-US" dirty="0"/>
                        <a:t>CPU</a:t>
                      </a:r>
                    </a:p>
                  </a:txBody>
                  <a:tcPr/>
                </a:tc>
                <a:tc>
                  <a:txBody>
                    <a:bodyPr/>
                    <a:lstStyle/>
                    <a:p>
                      <a:r>
                        <a:rPr lang="en-US" dirty="0"/>
                        <a:t>I/O</a:t>
                      </a:r>
                    </a:p>
                  </a:txBody>
                  <a:tcPr/>
                </a:tc>
                <a:tc>
                  <a:txBody>
                    <a:bodyPr/>
                    <a:lstStyle/>
                    <a:p>
                      <a:r>
                        <a:rPr lang="en-US" dirty="0"/>
                        <a:t>CPU</a:t>
                      </a:r>
                    </a:p>
                  </a:txBody>
                  <a:tcPr/>
                </a:tc>
                <a:tc>
                  <a:txBody>
                    <a:bodyPr/>
                    <a:lstStyle/>
                    <a:p>
                      <a:r>
                        <a:rPr lang="en-US" dirty="0"/>
                        <a:t>I/O</a:t>
                      </a:r>
                    </a:p>
                  </a:txBody>
                  <a:tcPr/>
                </a:tc>
                <a:tc>
                  <a:txBody>
                    <a:bodyPr/>
                    <a:lstStyle/>
                    <a:p>
                      <a:r>
                        <a:rPr lang="en-US" dirty="0"/>
                        <a:t>CPU</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5</a:t>
                      </a:r>
                    </a:p>
                  </a:txBody>
                  <a:tcPr/>
                </a:tc>
                <a:tc>
                  <a:txBody>
                    <a:bodyPr/>
                    <a:lstStyle/>
                    <a:p>
                      <a:r>
                        <a:rPr lang="en-US" dirty="0"/>
                        <a:t>5</a:t>
                      </a:r>
                    </a:p>
                  </a:txBody>
                  <a:tcPr/>
                </a:tc>
                <a:tc>
                  <a:txBody>
                    <a:bodyPr/>
                    <a:lstStyle/>
                    <a:p>
                      <a:r>
                        <a:rPr lang="en-US" dirty="0"/>
                        <a:t>5</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2</a:t>
                      </a:r>
                    </a:p>
                  </a:txBody>
                  <a:tcPr/>
                </a:tc>
                <a:tc>
                  <a:txBody>
                    <a:bodyPr/>
                    <a:lstStyle/>
                    <a:p>
                      <a:r>
                        <a:rPr lang="en-US" dirty="0"/>
                        <a:t>5</a:t>
                      </a:r>
                    </a:p>
                  </a:txBody>
                  <a:tcPr/>
                </a:tc>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P3</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88187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sketch</a:t>
            </a:r>
          </a:p>
        </p:txBody>
      </p:sp>
      <p:sp>
        <p:nvSpPr>
          <p:cNvPr id="6" name="AutoShape 3"/>
          <p:cNvSpPr>
            <a:spLocks noChangeAspect="1" noChangeArrowheads="1"/>
          </p:cNvSpPr>
          <p:nvPr/>
        </p:nvSpPr>
        <p:spPr bwMode="auto">
          <a:xfrm>
            <a:off x="1405976" y="2020411"/>
            <a:ext cx="6597650" cy="2684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600"/>
          </a:p>
        </p:txBody>
      </p:sp>
      <p:sp>
        <p:nvSpPr>
          <p:cNvPr id="7" name="Text Box 4"/>
          <p:cNvSpPr txBox="1">
            <a:spLocks noChangeArrowheads="1"/>
          </p:cNvSpPr>
          <p:nvPr/>
        </p:nvSpPr>
        <p:spPr bwMode="auto">
          <a:xfrm>
            <a:off x="1412829" y="2972943"/>
            <a:ext cx="1155394"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Aft>
                <a:spcPts val="1000"/>
              </a:spcAft>
            </a:pPr>
            <a:r>
              <a:rPr lang="en-US" sz="1600" dirty="0">
                <a:solidFill>
                  <a:srgbClr val="000000"/>
                </a:solidFill>
              </a:rPr>
              <a:t>P1</a:t>
            </a:r>
            <a:endParaRPr lang="en-US" sz="1600" dirty="0"/>
          </a:p>
        </p:txBody>
      </p:sp>
      <p:sp>
        <p:nvSpPr>
          <p:cNvPr id="8" name="Text Box 5"/>
          <p:cNvSpPr txBox="1">
            <a:spLocks noChangeArrowheads="1"/>
          </p:cNvSpPr>
          <p:nvPr/>
        </p:nvSpPr>
        <p:spPr bwMode="auto">
          <a:xfrm>
            <a:off x="2568224" y="2972665"/>
            <a:ext cx="756976"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Aft>
                <a:spcPts val="1000"/>
              </a:spcAft>
            </a:pPr>
            <a:r>
              <a:rPr lang="en-US" sz="1600" dirty="0">
                <a:solidFill>
                  <a:srgbClr val="000000"/>
                </a:solidFill>
              </a:rPr>
              <a:t>P2</a:t>
            </a:r>
            <a:endParaRPr lang="en-US" sz="1600" dirty="0"/>
          </a:p>
        </p:txBody>
      </p:sp>
      <p:sp>
        <p:nvSpPr>
          <p:cNvPr id="9" name="Text Box 6"/>
          <p:cNvSpPr txBox="1">
            <a:spLocks noChangeArrowheads="1"/>
          </p:cNvSpPr>
          <p:nvPr/>
        </p:nvSpPr>
        <p:spPr bwMode="auto">
          <a:xfrm>
            <a:off x="4084771" y="2972944"/>
            <a:ext cx="1235118"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Aft>
                <a:spcPts val="1000"/>
              </a:spcAft>
            </a:pPr>
            <a:r>
              <a:rPr lang="en-US" sz="1600" dirty="0">
                <a:solidFill>
                  <a:srgbClr val="000000"/>
                </a:solidFill>
              </a:rPr>
              <a:t>P1</a:t>
            </a:r>
            <a:endParaRPr lang="en-US" sz="1600" dirty="0"/>
          </a:p>
        </p:txBody>
      </p:sp>
      <p:sp>
        <p:nvSpPr>
          <p:cNvPr id="10" name="Text Box 7"/>
          <p:cNvSpPr txBox="1">
            <a:spLocks noChangeArrowheads="1"/>
          </p:cNvSpPr>
          <p:nvPr/>
        </p:nvSpPr>
        <p:spPr bwMode="auto">
          <a:xfrm>
            <a:off x="5319889" y="2972943"/>
            <a:ext cx="1036415"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a:solidFill>
                  <a:srgbClr val="000000"/>
                </a:solidFill>
              </a:rPr>
              <a:t>       P2</a:t>
            </a:r>
            <a:endParaRPr lang="en-US" sz="1600"/>
          </a:p>
        </p:txBody>
      </p:sp>
      <p:sp>
        <p:nvSpPr>
          <p:cNvPr id="11" name="Text Box 8"/>
          <p:cNvSpPr txBox="1">
            <a:spLocks noChangeArrowheads="1"/>
          </p:cNvSpPr>
          <p:nvPr/>
        </p:nvSpPr>
        <p:spPr bwMode="auto">
          <a:xfrm>
            <a:off x="6351831" y="2975054"/>
            <a:ext cx="804006"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Aft>
                <a:spcPts val="1000"/>
              </a:spcAft>
            </a:pPr>
            <a:r>
              <a:rPr lang="en-US" sz="1600" dirty="0">
                <a:solidFill>
                  <a:srgbClr val="000000"/>
                </a:solidFill>
              </a:rPr>
              <a:t>P1</a:t>
            </a:r>
            <a:endParaRPr lang="en-US" sz="1600" dirty="0"/>
          </a:p>
        </p:txBody>
      </p:sp>
      <p:sp>
        <p:nvSpPr>
          <p:cNvPr id="12" name="Text Box 9"/>
          <p:cNvSpPr txBox="1">
            <a:spLocks noChangeArrowheads="1"/>
          </p:cNvSpPr>
          <p:nvPr/>
        </p:nvSpPr>
        <p:spPr bwMode="auto">
          <a:xfrm>
            <a:off x="7155837" y="2975054"/>
            <a:ext cx="402003"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dirty="0">
                <a:solidFill>
                  <a:srgbClr val="000000"/>
                </a:solidFill>
              </a:rPr>
              <a:t>P3</a:t>
            </a:r>
            <a:endParaRPr lang="en-US" sz="1600" dirty="0"/>
          </a:p>
        </p:txBody>
      </p:sp>
      <p:sp>
        <p:nvSpPr>
          <p:cNvPr id="14" name="Rectangle 11" descr="Wide upward diagonal"/>
          <p:cNvSpPr>
            <a:spLocks noChangeArrowheads="1"/>
          </p:cNvSpPr>
          <p:nvPr/>
        </p:nvSpPr>
        <p:spPr bwMode="auto">
          <a:xfrm>
            <a:off x="1412829" y="4019187"/>
            <a:ext cx="1155396" cy="283464"/>
          </a:xfrm>
          <a:prstGeom prst="rect">
            <a:avLst/>
          </a:prstGeom>
          <a:pattFill prst="wdUpDiag">
            <a:fgClr>
              <a:srgbClr val="FFFFFF"/>
            </a:fgClr>
            <a:bgClr>
              <a:srgbClr val="000000"/>
            </a:bgClr>
          </a:pattFill>
          <a:ln w="9525">
            <a:solidFill>
              <a:srgbClr val="000000"/>
            </a:solidFill>
            <a:miter lim="800000"/>
            <a:headEnd/>
            <a:tailEnd/>
          </a:ln>
        </p:spPr>
        <p:txBody>
          <a:bodyPr lIns="46488" tIns="23244" rIns="46488" bIns="23244" anchor="ctr"/>
          <a:lstStyle/>
          <a:p>
            <a:pPr algn="ctr"/>
            <a:endParaRPr lang="en-US" sz="1600"/>
          </a:p>
        </p:txBody>
      </p:sp>
      <p:sp>
        <p:nvSpPr>
          <p:cNvPr id="15" name="Text Box 12"/>
          <p:cNvSpPr txBox="1">
            <a:spLocks noChangeArrowheads="1"/>
          </p:cNvSpPr>
          <p:nvPr/>
        </p:nvSpPr>
        <p:spPr bwMode="auto">
          <a:xfrm>
            <a:off x="2568225" y="4019187"/>
            <a:ext cx="1516545"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Aft>
                <a:spcPts val="1000"/>
              </a:spcAft>
            </a:pPr>
            <a:r>
              <a:rPr lang="en-US" sz="1600" dirty="0">
                <a:solidFill>
                  <a:srgbClr val="000000"/>
                </a:solidFill>
              </a:rPr>
              <a:t> P1</a:t>
            </a:r>
            <a:endParaRPr lang="en-US" sz="1600" dirty="0"/>
          </a:p>
        </p:txBody>
      </p:sp>
      <p:sp>
        <p:nvSpPr>
          <p:cNvPr id="17" name="Text Box 14"/>
          <p:cNvSpPr txBox="1">
            <a:spLocks noChangeArrowheads="1"/>
          </p:cNvSpPr>
          <p:nvPr/>
        </p:nvSpPr>
        <p:spPr bwMode="auto">
          <a:xfrm>
            <a:off x="4078867" y="4019187"/>
            <a:ext cx="1241022"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Aft>
                <a:spcPts val="1000"/>
              </a:spcAft>
            </a:pPr>
            <a:r>
              <a:rPr lang="en-US" sz="1600" dirty="0">
                <a:solidFill>
                  <a:srgbClr val="000000"/>
                </a:solidFill>
              </a:rPr>
              <a:t>P2</a:t>
            </a:r>
            <a:endParaRPr lang="en-US" sz="1600" dirty="0"/>
          </a:p>
        </p:txBody>
      </p:sp>
      <p:sp>
        <p:nvSpPr>
          <p:cNvPr id="21" name="Text Box 18"/>
          <p:cNvSpPr txBox="1">
            <a:spLocks noChangeArrowheads="1"/>
          </p:cNvSpPr>
          <p:nvPr/>
        </p:nvSpPr>
        <p:spPr bwMode="auto">
          <a:xfrm>
            <a:off x="5319889" y="4021103"/>
            <a:ext cx="636124"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Aft>
                <a:spcPts val="1000"/>
              </a:spcAft>
            </a:pPr>
            <a:r>
              <a:rPr lang="en-US" sz="1600" dirty="0">
                <a:solidFill>
                  <a:srgbClr val="000000"/>
                </a:solidFill>
              </a:rPr>
              <a:t>P3</a:t>
            </a:r>
            <a:endParaRPr lang="en-US" sz="1600" dirty="0"/>
          </a:p>
        </p:txBody>
      </p:sp>
      <p:sp>
        <p:nvSpPr>
          <p:cNvPr id="22" name="Text Box 19"/>
          <p:cNvSpPr txBox="1">
            <a:spLocks noChangeArrowheads="1"/>
          </p:cNvSpPr>
          <p:nvPr/>
        </p:nvSpPr>
        <p:spPr bwMode="auto">
          <a:xfrm>
            <a:off x="1849093" y="3272931"/>
            <a:ext cx="6124839" cy="274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dirty="0">
                <a:solidFill>
                  <a:srgbClr val="000000"/>
                </a:solidFill>
              </a:rPr>
              <a:t>  5             2           3               5                    5              5        2</a:t>
            </a:r>
            <a:endParaRPr lang="en-US" sz="1600" dirty="0"/>
          </a:p>
        </p:txBody>
      </p:sp>
      <p:sp>
        <p:nvSpPr>
          <p:cNvPr id="23" name="Text Box 20"/>
          <p:cNvSpPr txBox="1">
            <a:spLocks noChangeArrowheads="1"/>
          </p:cNvSpPr>
          <p:nvPr/>
        </p:nvSpPr>
        <p:spPr bwMode="auto">
          <a:xfrm>
            <a:off x="1474499" y="4430027"/>
            <a:ext cx="6147109" cy="274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dirty="0">
                <a:solidFill>
                  <a:srgbClr val="000000"/>
                </a:solidFill>
              </a:rPr>
              <a:t>                                5                     5               2        3       </a:t>
            </a:r>
            <a:endParaRPr lang="en-US" sz="1600" dirty="0"/>
          </a:p>
        </p:txBody>
      </p:sp>
      <p:sp>
        <p:nvSpPr>
          <p:cNvPr id="24" name="Line 21"/>
          <p:cNvSpPr>
            <a:spLocks noChangeShapeType="1"/>
          </p:cNvSpPr>
          <p:nvPr/>
        </p:nvSpPr>
        <p:spPr bwMode="auto">
          <a:xfrm flipV="1">
            <a:off x="1412828" y="2318113"/>
            <a:ext cx="6389796" cy="1999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5" name="Text Box 22"/>
          <p:cNvSpPr txBox="1">
            <a:spLocks noChangeArrowheads="1"/>
          </p:cNvSpPr>
          <p:nvPr/>
        </p:nvSpPr>
        <p:spPr bwMode="auto">
          <a:xfrm>
            <a:off x="2691930" y="2020411"/>
            <a:ext cx="633269" cy="274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a:solidFill>
                  <a:srgbClr val="000000"/>
                </a:solidFill>
              </a:rPr>
              <a:t>Time  </a:t>
            </a:r>
            <a:endParaRPr lang="en-US" sz="1600"/>
          </a:p>
        </p:txBody>
      </p:sp>
      <p:sp>
        <p:nvSpPr>
          <p:cNvPr id="26" name="Text Box 23"/>
          <p:cNvSpPr txBox="1">
            <a:spLocks noChangeArrowheads="1"/>
          </p:cNvSpPr>
          <p:nvPr/>
        </p:nvSpPr>
        <p:spPr bwMode="auto">
          <a:xfrm>
            <a:off x="1405976" y="2685527"/>
            <a:ext cx="595010" cy="275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dirty="0">
                <a:solidFill>
                  <a:srgbClr val="000000"/>
                </a:solidFill>
              </a:rPr>
              <a:t>CPU  </a:t>
            </a:r>
            <a:endParaRPr lang="en-US" sz="1600" dirty="0"/>
          </a:p>
        </p:txBody>
      </p:sp>
      <p:sp>
        <p:nvSpPr>
          <p:cNvPr id="27" name="Text Box 24"/>
          <p:cNvSpPr txBox="1">
            <a:spLocks noChangeArrowheads="1"/>
          </p:cNvSpPr>
          <p:nvPr/>
        </p:nvSpPr>
        <p:spPr bwMode="auto">
          <a:xfrm>
            <a:off x="1459653" y="3668344"/>
            <a:ext cx="461390" cy="274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600" b="1">
                <a:solidFill>
                  <a:srgbClr val="000000"/>
                </a:solidFill>
              </a:rPr>
              <a:t>I/O  </a:t>
            </a:r>
            <a:endParaRPr lang="en-US" sz="1600"/>
          </a:p>
        </p:txBody>
      </p:sp>
      <p:sp>
        <p:nvSpPr>
          <p:cNvPr id="40" name="Text Box 5"/>
          <p:cNvSpPr txBox="1">
            <a:spLocks noChangeArrowheads="1"/>
          </p:cNvSpPr>
          <p:nvPr/>
        </p:nvSpPr>
        <p:spPr bwMode="auto">
          <a:xfrm>
            <a:off x="3327795" y="2975054"/>
            <a:ext cx="756976"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Aft>
                <a:spcPts val="1000"/>
              </a:spcAft>
            </a:pPr>
            <a:r>
              <a:rPr lang="en-US" sz="1600" dirty="0">
                <a:solidFill>
                  <a:srgbClr val="000000"/>
                </a:solidFill>
              </a:rPr>
              <a:t>P3</a:t>
            </a:r>
            <a:endParaRPr lang="en-US" sz="1600" dirty="0"/>
          </a:p>
        </p:txBody>
      </p:sp>
      <p:sp>
        <p:nvSpPr>
          <p:cNvPr id="41" name="Text Box 12"/>
          <p:cNvSpPr txBox="1">
            <a:spLocks noChangeArrowheads="1"/>
          </p:cNvSpPr>
          <p:nvPr/>
        </p:nvSpPr>
        <p:spPr bwMode="auto">
          <a:xfrm>
            <a:off x="5958450" y="4020879"/>
            <a:ext cx="408775" cy="28346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46488" tIns="23244" rIns="46488" bIns="2324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spcAft>
                <a:spcPts val="1000"/>
              </a:spcAft>
            </a:pPr>
            <a:r>
              <a:rPr lang="en-US" sz="1600">
                <a:solidFill>
                  <a:srgbClr val="000000"/>
                </a:solidFill>
              </a:rPr>
              <a:t> P1</a:t>
            </a:r>
            <a:endParaRPr lang="en-US" sz="1600"/>
          </a:p>
        </p:txBody>
      </p:sp>
      <p:sp>
        <p:nvSpPr>
          <p:cNvPr id="28" name="TextBox 27">
            <a:extLst>
              <a:ext uri="{FF2B5EF4-FFF2-40B4-BE49-F238E27FC236}">
                <a16:creationId xmlns:a16="http://schemas.microsoft.com/office/drawing/2014/main" id="{0093B515-372A-5049-570D-AC974254646B}"/>
              </a:ext>
            </a:extLst>
          </p:cNvPr>
          <p:cNvSpPr txBox="1"/>
          <p:nvPr/>
        </p:nvSpPr>
        <p:spPr>
          <a:xfrm>
            <a:off x="881319" y="5370881"/>
            <a:ext cx="7676637" cy="1384995"/>
          </a:xfrm>
          <a:prstGeom prst="rect">
            <a:avLst/>
          </a:prstGeom>
          <a:noFill/>
        </p:spPr>
        <p:txBody>
          <a:bodyPr wrap="square" rtlCol="0">
            <a:spAutoFit/>
          </a:bodyPr>
          <a:lstStyle/>
          <a:p>
            <a:r>
              <a:rPr lang="en-US" dirty="0"/>
              <a:t>w</a:t>
            </a:r>
            <a:r>
              <a:rPr lang="en-US" baseline="-25000" dirty="0"/>
              <a:t>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t>e</a:t>
            </a:r>
            <a:r>
              <a:rPr lang="en-US" baseline="-25000" dirty="0"/>
              <a:t>1</a:t>
            </a:r>
            <a:r>
              <a:rPr lang="en-US" dirty="0"/>
              <a:t> = 5+5+5+3+5, t</a:t>
            </a:r>
            <a:r>
              <a:rPr lang="en-US" baseline="-25000" dirty="0"/>
              <a:t>1</a:t>
            </a:r>
            <a:r>
              <a:rPr lang="en-US" dirty="0"/>
              <a:t> = 25	e</a:t>
            </a:r>
            <a:r>
              <a:rPr lang="en-US" baseline="-25000" dirty="0"/>
              <a:t>2</a:t>
            </a:r>
            <a:r>
              <a:rPr lang="en-US" dirty="0"/>
              <a:t>=2+5+5, t</a:t>
            </a:r>
            <a:r>
              <a:rPr lang="en-US" baseline="-25000" dirty="0"/>
              <a:t>2</a:t>
            </a:r>
            <a:r>
              <a:rPr lang="en-US" dirty="0"/>
              <a:t>=20		e</a:t>
            </a:r>
            <a:r>
              <a:rPr lang="en-US" baseline="-25000" dirty="0"/>
              <a:t>3</a:t>
            </a:r>
            <a:r>
              <a:rPr lang="en-US" dirty="0"/>
              <a:t>=3+2+2, t</a:t>
            </a:r>
            <a:r>
              <a:rPr lang="en-US" baseline="-25000" dirty="0"/>
              <a:t>3</a:t>
            </a:r>
            <a:r>
              <a:rPr lang="en-US" dirty="0"/>
              <a:t>=27</a:t>
            </a:r>
            <a:br>
              <a:rPr lang="en-US" dirty="0">
                <a:solidFill>
                  <a:srgbClr val="FF2929"/>
                </a:solidFill>
              </a:rPr>
            </a:br>
            <a:r>
              <a:rPr lang="en-US" dirty="0">
                <a:solidFill>
                  <a:schemeClr val="accent1">
                    <a:lumMod val="60000"/>
                    <a:lumOff val="40000"/>
                  </a:schemeClr>
                </a:solidFill>
              </a:rPr>
              <a:t>w</a:t>
            </a:r>
            <a:r>
              <a:rPr lang="en-US" baseline="-25000" dirty="0">
                <a:solidFill>
                  <a:schemeClr val="accent1">
                    <a:lumMod val="60000"/>
                    <a:lumOff val="40000"/>
                  </a:schemeClr>
                </a:solidFill>
              </a:rPr>
              <a:t>1</a:t>
            </a:r>
            <a:r>
              <a:rPr lang="en-US" dirty="0">
                <a:solidFill>
                  <a:schemeClr val="accent1">
                    <a:lumMod val="60000"/>
                    <a:lumOff val="40000"/>
                  </a:schemeClr>
                </a:solidFill>
              </a:rPr>
              <a:t> = 25 </a:t>
            </a:r>
            <a:r>
              <a:rPr lang="mr-IN" dirty="0">
                <a:solidFill>
                  <a:schemeClr val="accent1">
                    <a:lumMod val="60000"/>
                    <a:lumOff val="40000"/>
                  </a:schemeClr>
                </a:solidFill>
              </a:rPr>
              <a:t>–</a:t>
            </a:r>
            <a:r>
              <a:rPr lang="en-US" dirty="0">
                <a:solidFill>
                  <a:schemeClr val="accent1">
                    <a:lumMod val="60000"/>
                    <a:lumOff val="40000"/>
                  </a:schemeClr>
                </a:solidFill>
              </a:rPr>
              <a:t> 23 = 2		w</a:t>
            </a:r>
            <a:r>
              <a:rPr lang="en-US" baseline="-25000" dirty="0">
                <a:solidFill>
                  <a:schemeClr val="accent1">
                    <a:lumMod val="60000"/>
                    <a:lumOff val="40000"/>
                  </a:schemeClr>
                </a:solidFill>
              </a:rPr>
              <a:t>2</a:t>
            </a:r>
            <a:r>
              <a:rPr lang="en-US" dirty="0">
                <a:solidFill>
                  <a:schemeClr val="accent1">
                    <a:lumMod val="60000"/>
                    <a:lumOff val="40000"/>
                  </a:schemeClr>
                </a:solidFill>
              </a:rPr>
              <a:t> = 20 </a:t>
            </a:r>
            <a:r>
              <a:rPr lang="mr-IN" dirty="0">
                <a:solidFill>
                  <a:schemeClr val="accent1">
                    <a:lumMod val="60000"/>
                    <a:lumOff val="40000"/>
                  </a:schemeClr>
                </a:solidFill>
              </a:rPr>
              <a:t>–</a:t>
            </a:r>
            <a:r>
              <a:rPr lang="en-US" dirty="0">
                <a:solidFill>
                  <a:schemeClr val="accent1">
                    <a:lumMod val="60000"/>
                    <a:lumOff val="40000"/>
                  </a:schemeClr>
                </a:solidFill>
              </a:rPr>
              <a:t> 12 = 8		w</a:t>
            </a:r>
            <a:r>
              <a:rPr lang="en-US" baseline="-25000" dirty="0">
                <a:solidFill>
                  <a:schemeClr val="accent1">
                    <a:lumMod val="60000"/>
                    <a:lumOff val="40000"/>
                  </a:schemeClr>
                </a:solidFill>
              </a:rPr>
              <a:t>3</a:t>
            </a:r>
            <a:r>
              <a:rPr lang="en-US" dirty="0">
                <a:solidFill>
                  <a:schemeClr val="accent1">
                    <a:lumMod val="60000"/>
                    <a:lumOff val="40000"/>
                  </a:schemeClr>
                </a:solidFill>
              </a:rPr>
              <a:t> = 27 </a:t>
            </a:r>
            <a:r>
              <a:rPr lang="mr-IN" dirty="0">
                <a:solidFill>
                  <a:schemeClr val="accent1">
                    <a:lumMod val="60000"/>
                    <a:lumOff val="40000"/>
                  </a:schemeClr>
                </a:solidFill>
              </a:rPr>
              <a:t>–</a:t>
            </a:r>
            <a:r>
              <a:rPr lang="en-US" dirty="0">
                <a:solidFill>
                  <a:schemeClr val="accent1">
                    <a:lumMod val="60000"/>
                    <a:lumOff val="40000"/>
                  </a:schemeClr>
                </a:solidFill>
              </a:rPr>
              <a:t> 7 = 20</a:t>
            </a:r>
          </a:p>
          <a:p>
            <a:r>
              <a:rPr lang="en-US" dirty="0" err="1">
                <a:solidFill>
                  <a:schemeClr val="accent1">
                    <a:lumMod val="60000"/>
                    <a:lumOff val="40000"/>
                  </a:schemeClr>
                </a:solidFill>
              </a:rPr>
              <a:t>w</a:t>
            </a:r>
            <a:r>
              <a:rPr lang="en-US" baseline="-25000" dirty="0" err="1">
                <a:solidFill>
                  <a:schemeClr val="accent1">
                    <a:lumMod val="60000"/>
                    <a:lumOff val="40000"/>
                  </a:schemeClr>
                </a:solidFill>
              </a:rPr>
              <a:t>avg</a:t>
            </a:r>
            <a:r>
              <a:rPr lang="en-US" dirty="0">
                <a:solidFill>
                  <a:schemeClr val="accent1">
                    <a:lumMod val="60000"/>
                    <a:lumOff val="40000"/>
                  </a:schemeClr>
                </a:solidFill>
              </a:rPr>
              <a:t> = </a:t>
            </a:r>
            <a:r>
              <a:rPr lang="en-US">
                <a:solidFill>
                  <a:schemeClr val="accent1">
                    <a:lumMod val="60000"/>
                    <a:lumOff val="40000"/>
                  </a:schemeClr>
                </a:solidFill>
              </a:rPr>
              <a:t>(2 + 8 + 20) / 3 </a:t>
            </a:r>
            <a:r>
              <a:rPr lang="en-US" dirty="0">
                <a:solidFill>
                  <a:schemeClr val="accent1">
                    <a:lumMod val="60000"/>
                    <a:lumOff val="40000"/>
                  </a:schemeClr>
                </a:solidFill>
              </a:rPr>
              <a:t>= 10</a:t>
            </a:r>
          </a:p>
        </p:txBody>
      </p:sp>
      <p:grpSp>
        <p:nvGrpSpPr>
          <p:cNvPr id="29" name="Group 28">
            <a:extLst>
              <a:ext uri="{FF2B5EF4-FFF2-40B4-BE49-F238E27FC236}">
                <a16:creationId xmlns:a16="http://schemas.microsoft.com/office/drawing/2014/main" id="{EE382C50-9A8E-E0DF-71C2-63A7F2CD45B6}"/>
              </a:ext>
            </a:extLst>
          </p:cNvPr>
          <p:cNvGrpSpPr/>
          <p:nvPr/>
        </p:nvGrpSpPr>
        <p:grpSpPr>
          <a:xfrm>
            <a:off x="6872436" y="2452444"/>
            <a:ext cx="570665" cy="1620715"/>
            <a:chOff x="5989802" y="3010893"/>
            <a:chExt cx="570665" cy="1620715"/>
          </a:xfrm>
        </p:grpSpPr>
        <p:cxnSp>
          <p:nvCxnSpPr>
            <p:cNvPr id="30" name="Straight Connector 29">
              <a:extLst>
                <a:ext uri="{FF2B5EF4-FFF2-40B4-BE49-F238E27FC236}">
                  <a16:creationId xmlns:a16="http://schemas.microsoft.com/office/drawing/2014/main" id="{85DDB69F-7F30-1CD4-52F2-57D00DFD2742}"/>
                </a:ext>
              </a:extLst>
            </p:cNvPr>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29BB72EE-DAF6-1E2B-68CD-F37E570E3D40}"/>
                </a:ext>
              </a:extLst>
            </p:cNvPr>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25</a:t>
              </a:r>
              <a:endParaRPr lang="en-US" baseline="-25000" dirty="0">
                <a:solidFill>
                  <a:srgbClr val="FF2929"/>
                </a:solidFill>
              </a:endParaRPr>
            </a:p>
          </p:txBody>
        </p:sp>
        <p:sp>
          <p:nvSpPr>
            <p:cNvPr id="32" name="TextBox 31">
              <a:extLst>
                <a:ext uri="{FF2B5EF4-FFF2-40B4-BE49-F238E27FC236}">
                  <a16:creationId xmlns:a16="http://schemas.microsoft.com/office/drawing/2014/main" id="{AE8A9A46-A504-FB80-FE9E-5434FE34B73A}"/>
                </a:ext>
              </a:extLst>
            </p:cNvPr>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33" name="Group 32">
            <a:extLst>
              <a:ext uri="{FF2B5EF4-FFF2-40B4-BE49-F238E27FC236}">
                <a16:creationId xmlns:a16="http://schemas.microsoft.com/office/drawing/2014/main" id="{8F111884-0499-4933-C005-1726080B267F}"/>
              </a:ext>
            </a:extLst>
          </p:cNvPr>
          <p:cNvGrpSpPr/>
          <p:nvPr/>
        </p:nvGrpSpPr>
        <p:grpSpPr>
          <a:xfrm>
            <a:off x="6070435" y="2452444"/>
            <a:ext cx="570665" cy="1620715"/>
            <a:chOff x="5989802" y="3010893"/>
            <a:chExt cx="570665" cy="1620715"/>
          </a:xfrm>
        </p:grpSpPr>
        <p:cxnSp>
          <p:nvCxnSpPr>
            <p:cNvPr id="34" name="Straight Connector 33">
              <a:extLst>
                <a:ext uri="{FF2B5EF4-FFF2-40B4-BE49-F238E27FC236}">
                  <a16:creationId xmlns:a16="http://schemas.microsoft.com/office/drawing/2014/main" id="{3ED81CFD-30C7-C142-8D22-99A8F8E96DCE}"/>
                </a:ext>
              </a:extLst>
            </p:cNvPr>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4F1E8B9-6F77-76B9-88DC-646B8F8C31DE}"/>
                </a:ext>
              </a:extLst>
            </p:cNvPr>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20</a:t>
              </a:r>
              <a:endParaRPr lang="en-US" baseline="-25000" dirty="0">
                <a:solidFill>
                  <a:srgbClr val="FF2929"/>
                </a:solidFill>
              </a:endParaRPr>
            </a:p>
          </p:txBody>
        </p:sp>
        <p:sp>
          <p:nvSpPr>
            <p:cNvPr id="36" name="TextBox 35">
              <a:extLst>
                <a:ext uri="{FF2B5EF4-FFF2-40B4-BE49-F238E27FC236}">
                  <a16:creationId xmlns:a16="http://schemas.microsoft.com/office/drawing/2014/main" id="{BBB0B6A2-7EBE-CB46-06FE-F4C61DFF3C1C}"/>
                </a:ext>
              </a:extLst>
            </p:cNvPr>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37" name="Group 36">
            <a:extLst>
              <a:ext uri="{FF2B5EF4-FFF2-40B4-BE49-F238E27FC236}">
                <a16:creationId xmlns:a16="http://schemas.microsoft.com/office/drawing/2014/main" id="{01CDA4A6-9D46-262C-7C53-A4E8BD67DA86}"/>
              </a:ext>
            </a:extLst>
          </p:cNvPr>
          <p:cNvGrpSpPr/>
          <p:nvPr/>
        </p:nvGrpSpPr>
        <p:grpSpPr>
          <a:xfrm>
            <a:off x="7282131" y="2452444"/>
            <a:ext cx="570665" cy="1620715"/>
            <a:chOff x="5989802" y="3010893"/>
            <a:chExt cx="570665" cy="1620715"/>
          </a:xfrm>
        </p:grpSpPr>
        <p:cxnSp>
          <p:nvCxnSpPr>
            <p:cNvPr id="38" name="Straight Connector 37">
              <a:extLst>
                <a:ext uri="{FF2B5EF4-FFF2-40B4-BE49-F238E27FC236}">
                  <a16:creationId xmlns:a16="http://schemas.microsoft.com/office/drawing/2014/main" id="{1BA1331B-CECE-3577-AD82-90F3CF5EA0D8}"/>
                </a:ext>
              </a:extLst>
            </p:cNvPr>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210B8133-6C08-8624-87D7-9FC9BEA420FC}"/>
                </a:ext>
              </a:extLst>
            </p:cNvPr>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27</a:t>
              </a:r>
              <a:endParaRPr lang="en-US" baseline="-25000" dirty="0">
                <a:solidFill>
                  <a:srgbClr val="FF2929"/>
                </a:solidFill>
              </a:endParaRPr>
            </a:p>
          </p:txBody>
        </p:sp>
        <p:sp>
          <p:nvSpPr>
            <p:cNvPr id="42" name="TextBox 41">
              <a:extLst>
                <a:ext uri="{FF2B5EF4-FFF2-40B4-BE49-F238E27FC236}">
                  <a16:creationId xmlns:a16="http://schemas.microsoft.com/office/drawing/2014/main" id="{89680861-DDAD-CE22-95F6-6CB9AABE169B}"/>
                </a:ext>
              </a:extLst>
            </p:cNvPr>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Tree>
    <p:extLst>
      <p:ext uri="{BB962C8B-B14F-4D97-AF65-F5344CB8AC3E}">
        <p14:creationId xmlns:p14="http://schemas.microsoft.com/office/powerpoint/2010/main" val="135288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
                                            <p:txEl>
                                              <p:pRg st="2" end="2"/>
                                            </p:txEl>
                                          </p:spTgt>
                                        </p:tgtEl>
                                        <p:attrNameLst>
                                          <p:attrName>style.visibility</p:attrName>
                                        </p:attrNameLst>
                                      </p:cBhvr>
                                      <p:to>
                                        <p:strVal val="visible"/>
                                      </p:to>
                                    </p:set>
                                    <p:animEffect transition="in" filter="dissolve">
                                      <p:cBhvr>
                                        <p:cTn id="22" dur="500"/>
                                        <p:tgtEl>
                                          <p:spTgt spid="2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
                                            <p:txEl>
                                              <p:pRg st="3" end="3"/>
                                            </p:txEl>
                                          </p:spTgt>
                                        </p:tgtEl>
                                        <p:attrNameLst>
                                          <p:attrName>style.visibility</p:attrName>
                                        </p:attrNameLst>
                                      </p:cBhvr>
                                      <p:to>
                                        <p:strVal val="visible"/>
                                      </p:to>
                                    </p:set>
                                    <p:animEffect transition="in" filter="dissolve">
                                      <p:cBhvr>
                                        <p:cTn id="27"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019" y="1421474"/>
            <a:ext cx="8923337" cy="5355313"/>
          </a:xfrm>
          <a:prstGeom prst="rect">
            <a:avLst/>
          </a:prstGeom>
          <a:noFill/>
        </p:spPr>
        <p:txBody>
          <a:bodyPr>
            <a:normAutofit lnSpcReduction="10000"/>
          </a:bodyPr>
          <a:lstStyle/>
          <a:p>
            <a:pPr>
              <a:defRPr/>
            </a:pPr>
            <a:endParaRPr lang="en-US" dirty="0">
              <a:latin typeface="+mn-lt"/>
              <a:ea typeface="+mn-ea"/>
              <a:cs typeface="Calibri"/>
            </a:endParaRPr>
          </a:p>
          <a:p>
            <a:pPr>
              <a:defRPr/>
            </a:pPr>
            <a:r>
              <a:rPr lang="en-US" dirty="0">
                <a:latin typeface="+mn-lt"/>
                <a:ea typeface="+mn-ea"/>
                <a:cs typeface="Calibri"/>
              </a:rPr>
              <a:t>Consider a non-preemptive Shortest Job First (SJF) process scheduler. There are three processes in the scheduling queue and assume that all three of them are ready to run.  As the scheduling discipline suggests, always the shortest job that is ready to run is given priority. Scheduling starts at time t = 0.  The CPU and I/O burst patterns of the three processes are as shown below:</a:t>
            </a:r>
          </a:p>
          <a:p>
            <a:pPr>
              <a:defRPr/>
            </a:pPr>
            <a:br>
              <a:rPr lang="en-US" dirty="0">
                <a:latin typeface="+mn-lt"/>
                <a:ea typeface="+mn-ea"/>
                <a:cs typeface="Calibri"/>
              </a:rPr>
            </a:br>
            <a:endParaRPr lang="en-US" dirty="0">
              <a:latin typeface="+mn-lt"/>
              <a:ea typeface="+mn-ea"/>
              <a:cs typeface="Calibri"/>
            </a:endParaRPr>
          </a:p>
          <a:p>
            <a:pPr>
              <a:defRPr/>
            </a:pPr>
            <a:endParaRPr lang="en-US" b="1" dirty="0">
              <a:latin typeface="+mn-lt"/>
              <a:ea typeface="+mn-ea"/>
              <a:cs typeface="Calibri"/>
            </a:endParaRPr>
          </a:p>
          <a:p>
            <a:pPr>
              <a:defRPr/>
            </a:pPr>
            <a:endParaRPr lang="en-US" b="1" dirty="0">
              <a:latin typeface="+mn-lt"/>
              <a:ea typeface="+mn-ea"/>
              <a:cs typeface="Calibri"/>
            </a:endParaRPr>
          </a:p>
          <a:p>
            <a:pPr>
              <a:defRPr/>
            </a:pPr>
            <a:endParaRPr lang="en-US" b="1" dirty="0">
              <a:latin typeface="+mn-lt"/>
              <a:ea typeface="+mn-ea"/>
              <a:cs typeface="Calibri"/>
            </a:endParaRPr>
          </a:p>
          <a:p>
            <a:pPr>
              <a:defRPr/>
            </a:pPr>
            <a:endParaRPr lang="en-US" b="1" dirty="0">
              <a:latin typeface="+mn-lt"/>
              <a:ea typeface="+mn-ea"/>
              <a:cs typeface="Calibri"/>
            </a:endParaRPr>
          </a:p>
          <a:p>
            <a:pPr>
              <a:defRPr/>
            </a:pPr>
            <a:endParaRPr lang="en-US" b="1" dirty="0">
              <a:latin typeface="+mn-lt"/>
              <a:ea typeface="+mn-ea"/>
              <a:cs typeface="Calibri"/>
            </a:endParaRPr>
          </a:p>
          <a:p>
            <a:pPr>
              <a:defRPr/>
            </a:pPr>
            <a:endParaRPr lang="en-US" b="1" dirty="0">
              <a:latin typeface="+mn-lt"/>
              <a:ea typeface="+mn-ea"/>
              <a:cs typeface="Calibri"/>
            </a:endParaRPr>
          </a:p>
          <a:p>
            <a:pPr>
              <a:defRPr/>
            </a:pPr>
            <a:endParaRPr lang="en-US" dirty="0">
              <a:latin typeface="+mn-lt"/>
              <a:ea typeface="+mn-ea"/>
              <a:cs typeface="Calibri"/>
            </a:endParaRPr>
          </a:p>
          <a:p>
            <a:pPr>
              <a:defRPr/>
            </a:pPr>
            <a:r>
              <a:rPr lang="en-US" dirty="0">
                <a:latin typeface="+mn-lt"/>
                <a:ea typeface="+mn-ea"/>
                <a:cs typeface="Calibri"/>
              </a:rPr>
              <a:t>Each process exits the system once its CPU and I/O bursts as shown above are complete.</a:t>
            </a:r>
          </a:p>
          <a:p>
            <a:pPr marL="457200" indent="-457200">
              <a:buFont typeface="+mj-lt"/>
              <a:buAutoNum type="alphaLcParenR"/>
              <a:defRPr/>
            </a:pPr>
            <a:r>
              <a:rPr lang="en-US" dirty="0">
                <a:latin typeface="+mn-lt"/>
                <a:ea typeface="+mn-ea"/>
                <a:cs typeface="Calibri"/>
              </a:rPr>
              <a:t>Show the CPU and I/O timelines that result with SJF scheduling from t = 0 until all three processes exit the system.</a:t>
            </a:r>
          </a:p>
          <a:p>
            <a:pPr marL="457200" indent="-457200">
              <a:buFont typeface="+mj-lt"/>
              <a:buAutoNum type="alphaLcParenR"/>
              <a:defRPr/>
            </a:pPr>
            <a:r>
              <a:rPr lang="en-US" dirty="0">
                <a:latin typeface="+mn-lt"/>
                <a:ea typeface="+mn-ea"/>
                <a:cs typeface="Calibri"/>
              </a:rPr>
              <a:t>What is the waiting time for each process?</a:t>
            </a:r>
            <a:endParaRPr lang="en-US" dirty="0">
              <a:cs typeface="Calibri"/>
            </a:endParaRPr>
          </a:p>
          <a:p>
            <a:pPr marL="457200" indent="-457200">
              <a:buFont typeface="+mj-lt"/>
              <a:buAutoNum type="alphaLcParenR"/>
              <a:defRPr/>
            </a:pPr>
            <a:r>
              <a:rPr lang="en-US" dirty="0">
                <a:latin typeface="+mn-lt"/>
                <a:ea typeface="+mn-ea"/>
                <a:cs typeface="Calibri"/>
              </a:rPr>
              <a:t>What is the average throughput of the system?</a:t>
            </a:r>
            <a:endParaRPr lang="en-US" dirty="0">
              <a:cs typeface="Calibri"/>
            </a:endParaRPr>
          </a:p>
          <a:p>
            <a:pPr>
              <a:defRPr/>
            </a:pPr>
            <a:endParaRPr lang="en-US" dirty="0">
              <a:latin typeface="+mn-lt"/>
              <a:ea typeface="+mn-ea"/>
              <a:cs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3813765837"/>
              </p:ext>
            </p:extLst>
          </p:nvPr>
        </p:nvGraphicFramePr>
        <p:xfrm>
          <a:off x="793042" y="3243347"/>
          <a:ext cx="6096000" cy="1489052"/>
        </p:xfrm>
        <a:graphic>
          <a:graphicData uri="http://schemas.openxmlformats.org/drawingml/2006/table">
            <a:tbl>
              <a:tblPr firstRow="1" bandRow="1">
                <a:tableStyleId>{FABFCF23-3B69-468F-B69F-88F6DE6A72F2}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6532">
                <a:tc>
                  <a:txBody>
                    <a:bodyPr/>
                    <a:lstStyle/>
                    <a:p>
                      <a:endParaRPr lang="en-US" dirty="0"/>
                    </a:p>
                  </a:txBody>
                  <a:tcPr/>
                </a:tc>
                <a:tc>
                  <a:txBody>
                    <a:bodyPr/>
                    <a:lstStyle/>
                    <a:p>
                      <a:r>
                        <a:rPr lang="en-US" dirty="0"/>
                        <a:t>CPU</a:t>
                      </a:r>
                    </a:p>
                  </a:txBody>
                  <a:tcPr/>
                </a:tc>
                <a:tc>
                  <a:txBody>
                    <a:bodyPr/>
                    <a:lstStyle/>
                    <a:p>
                      <a:r>
                        <a:rPr lang="en-US" dirty="0"/>
                        <a:t>I/O</a:t>
                      </a:r>
                    </a:p>
                  </a:txBody>
                  <a:tcPr/>
                </a:tc>
                <a:tc>
                  <a:txBody>
                    <a:bodyPr/>
                    <a:lstStyle/>
                    <a:p>
                      <a:r>
                        <a:rPr lang="en-US" dirty="0"/>
                        <a:t>CPU</a:t>
                      </a:r>
                    </a:p>
                  </a:txBody>
                  <a:tcPr/>
                </a:tc>
                <a:tc>
                  <a:txBody>
                    <a:bodyPr/>
                    <a:lstStyle/>
                    <a:p>
                      <a:r>
                        <a:rPr lang="en-US" dirty="0"/>
                        <a:t>I/O</a:t>
                      </a:r>
                    </a:p>
                  </a:txBody>
                  <a:tcPr/>
                </a:tc>
                <a:tc>
                  <a:txBody>
                    <a:bodyPr/>
                    <a:lstStyle/>
                    <a:p>
                      <a:r>
                        <a:rPr lang="en-US" dirty="0"/>
                        <a:t>CPU</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4</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5</a:t>
                      </a:r>
                    </a:p>
                  </a:txBody>
                  <a:tcPr/>
                </a:tc>
                <a:tc>
                  <a:txBody>
                    <a:bodyPr/>
                    <a:lstStyle/>
                    <a:p>
                      <a:r>
                        <a:rPr lang="en-US" dirty="0"/>
                        <a:t>2</a:t>
                      </a:r>
                    </a:p>
                  </a:txBody>
                  <a:tcPr/>
                </a:tc>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P3</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US" dirty="0"/>
              <a:t>SJF example</a:t>
            </a:r>
          </a:p>
        </p:txBody>
      </p:sp>
    </p:spTree>
    <p:extLst>
      <p:ext uri="{BB962C8B-B14F-4D97-AF65-F5344CB8AC3E}">
        <p14:creationId xmlns:p14="http://schemas.microsoft.com/office/powerpoint/2010/main" val="42827806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3"/>
          <p:cNvSpPr>
            <a:spLocks noChangeAspect="1" noChangeArrowheads="1"/>
          </p:cNvSpPr>
          <p:nvPr/>
        </p:nvSpPr>
        <p:spPr bwMode="auto">
          <a:xfrm>
            <a:off x="1325385" y="1723119"/>
            <a:ext cx="6294437" cy="341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200"/>
          </a:p>
        </p:txBody>
      </p:sp>
      <p:sp>
        <p:nvSpPr>
          <p:cNvPr id="34821" name="Rectangle 4"/>
          <p:cNvSpPr>
            <a:spLocks noChangeArrowheads="1"/>
          </p:cNvSpPr>
          <p:nvPr/>
        </p:nvSpPr>
        <p:spPr bwMode="auto">
          <a:xfrm>
            <a:off x="1798001" y="2659033"/>
            <a:ext cx="970106" cy="26537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200"/>
          </a:p>
        </p:txBody>
      </p:sp>
      <p:sp>
        <p:nvSpPr>
          <p:cNvPr id="34822" name="Text Box 5"/>
          <p:cNvSpPr txBox="1">
            <a:spLocks noChangeArrowheads="1"/>
          </p:cNvSpPr>
          <p:nvPr/>
        </p:nvSpPr>
        <p:spPr bwMode="auto">
          <a:xfrm>
            <a:off x="1798001" y="2657848"/>
            <a:ext cx="972475" cy="266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dirty="0">
                <a:solidFill>
                  <a:srgbClr val="000000"/>
                </a:solidFill>
              </a:rPr>
              <a:t>P3       P2</a:t>
            </a:r>
            <a:endParaRPr lang="en-US" sz="1200" dirty="0"/>
          </a:p>
        </p:txBody>
      </p:sp>
      <p:sp>
        <p:nvSpPr>
          <p:cNvPr id="34823" name="Line 6"/>
          <p:cNvSpPr>
            <a:spLocks noChangeShapeType="1"/>
          </p:cNvSpPr>
          <p:nvPr/>
        </p:nvSpPr>
        <p:spPr bwMode="auto">
          <a:xfrm>
            <a:off x="2222052" y="2657848"/>
            <a:ext cx="0" cy="26655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4" name="Rectangle 7"/>
          <p:cNvSpPr>
            <a:spLocks noChangeArrowheads="1"/>
          </p:cNvSpPr>
          <p:nvPr/>
        </p:nvSpPr>
        <p:spPr bwMode="auto">
          <a:xfrm>
            <a:off x="2761000" y="2659033"/>
            <a:ext cx="970106" cy="26537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200"/>
          </a:p>
        </p:txBody>
      </p:sp>
      <p:sp>
        <p:nvSpPr>
          <p:cNvPr id="34825" name="Text Box 8"/>
          <p:cNvSpPr txBox="1">
            <a:spLocks noChangeArrowheads="1"/>
          </p:cNvSpPr>
          <p:nvPr/>
        </p:nvSpPr>
        <p:spPr bwMode="auto">
          <a:xfrm>
            <a:off x="2761000" y="2657848"/>
            <a:ext cx="922726" cy="266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dirty="0">
                <a:solidFill>
                  <a:srgbClr val="000000"/>
                </a:solidFill>
              </a:rPr>
              <a:t>P3       P2</a:t>
            </a:r>
            <a:endParaRPr lang="en-US" sz="1200" dirty="0"/>
          </a:p>
        </p:txBody>
      </p:sp>
      <p:sp>
        <p:nvSpPr>
          <p:cNvPr id="34826" name="Line 9"/>
          <p:cNvSpPr>
            <a:spLocks noChangeShapeType="1"/>
          </p:cNvSpPr>
          <p:nvPr/>
        </p:nvSpPr>
        <p:spPr bwMode="auto">
          <a:xfrm>
            <a:off x="3185051" y="2657848"/>
            <a:ext cx="0" cy="26655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7" name="Rectangle 10"/>
          <p:cNvSpPr>
            <a:spLocks noChangeArrowheads="1"/>
          </p:cNvSpPr>
          <p:nvPr/>
        </p:nvSpPr>
        <p:spPr bwMode="auto">
          <a:xfrm>
            <a:off x="3737029" y="2659033"/>
            <a:ext cx="971291" cy="26537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200"/>
          </a:p>
        </p:txBody>
      </p:sp>
      <p:sp>
        <p:nvSpPr>
          <p:cNvPr id="34828" name="Text Box 11"/>
          <p:cNvSpPr txBox="1">
            <a:spLocks noChangeArrowheads="1"/>
          </p:cNvSpPr>
          <p:nvPr/>
        </p:nvSpPr>
        <p:spPr bwMode="auto">
          <a:xfrm>
            <a:off x="3737029" y="2657848"/>
            <a:ext cx="902590" cy="266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a:solidFill>
                  <a:srgbClr val="000000"/>
                </a:solidFill>
              </a:rPr>
              <a:t>P3       P1</a:t>
            </a:r>
            <a:endParaRPr lang="en-US" sz="1200"/>
          </a:p>
        </p:txBody>
      </p:sp>
      <p:sp>
        <p:nvSpPr>
          <p:cNvPr id="34829" name="Line 12"/>
          <p:cNvSpPr>
            <a:spLocks noChangeShapeType="1"/>
          </p:cNvSpPr>
          <p:nvPr/>
        </p:nvSpPr>
        <p:spPr bwMode="auto">
          <a:xfrm>
            <a:off x="4161080" y="2657848"/>
            <a:ext cx="0" cy="26655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0" name="Text Box 13"/>
          <p:cNvSpPr txBox="1">
            <a:spLocks noChangeArrowheads="1"/>
          </p:cNvSpPr>
          <p:nvPr/>
        </p:nvSpPr>
        <p:spPr bwMode="auto">
          <a:xfrm>
            <a:off x="1925926" y="2259789"/>
            <a:ext cx="5693895" cy="272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dirty="0">
                <a:solidFill>
                  <a:srgbClr val="000000"/>
                </a:solidFill>
              </a:rPr>
              <a:t>2       5          2        5           3         4            2          4             2           4</a:t>
            </a:r>
            <a:endParaRPr lang="en-US" sz="1200" dirty="0"/>
          </a:p>
        </p:txBody>
      </p:sp>
      <p:sp>
        <p:nvSpPr>
          <p:cNvPr id="34831" name="Rectangle 14"/>
          <p:cNvSpPr>
            <a:spLocks noChangeArrowheads="1"/>
          </p:cNvSpPr>
          <p:nvPr/>
        </p:nvSpPr>
        <p:spPr bwMode="auto">
          <a:xfrm>
            <a:off x="5113049" y="2657848"/>
            <a:ext cx="857579" cy="26655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200"/>
          </a:p>
        </p:txBody>
      </p:sp>
      <p:sp>
        <p:nvSpPr>
          <p:cNvPr id="34832" name="Text Box 15"/>
          <p:cNvSpPr txBox="1">
            <a:spLocks noChangeArrowheads="1"/>
          </p:cNvSpPr>
          <p:nvPr/>
        </p:nvSpPr>
        <p:spPr bwMode="auto">
          <a:xfrm>
            <a:off x="5331855" y="2666141"/>
            <a:ext cx="356535" cy="265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dirty="0">
                <a:solidFill>
                  <a:srgbClr val="000000"/>
                </a:solidFill>
              </a:rPr>
              <a:t>P1</a:t>
            </a:r>
            <a:endParaRPr lang="en-US" sz="1200" dirty="0"/>
          </a:p>
        </p:txBody>
      </p:sp>
      <p:sp>
        <p:nvSpPr>
          <p:cNvPr id="34833" name="Rectangle 16" descr="Wide upward diagonal"/>
          <p:cNvSpPr>
            <a:spLocks noChangeArrowheads="1"/>
          </p:cNvSpPr>
          <p:nvPr/>
        </p:nvSpPr>
        <p:spPr bwMode="auto">
          <a:xfrm>
            <a:off x="5970628" y="2657848"/>
            <a:ext cx="434712" cy="266558"/>
          </a:xfrm>
          <a:prstGeom prst="rect">
            <a:avLst/>
          </a:prstGeom>
          <a:pattFill prst="wdUpDiag">
            <a:fgClr>
              <a:srgbClr val="000000"/>
            </a:fgClr>
            <a:bgClr>
              <a:srgbClr val="FFFFFF"/>
            </a:bgClr>
          </a:pattFill>
          <a:ln w="9525">
            <a:solidFill>
              <a:srgbClr val="000000"/>
            </a:solidFill>
            <a:miter lim="800000"/>
            <a:headEnd/>
            <a:tailEnd/>
          </a:ln>
        </p:spPr>
        <p:txBody>
          <a:bodyPr anchor="ctr"/>
          <a:lstStyle/>
          <a:p>
            <a:endParaRPr lang="en-US" sz="1200"/>
          </a:p>
        </p:txBody>
      </p:sp>
      <p:sp>
        <p:nvSpPr>
          <p:cNvPr id="34834" name="Rectangle 17"/>
          <p:cNvSpPr>
            <a:spLocks noChangeArrowheads="1"/>
          </p:cNvSpPr>
          <p:nvPr/>
        </p:nvSpPr>
        <p:spPr bwMode="auto">
          <a:xfrm>
            <a:off x="6405339" y="2656824"/>
            <a:ext cx="858763" cy="271136"/>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200"/>
          </a:p>
        </p:txBody>
      </p:sp>
      <p:sp>
        <p:nvSpPr>
          <p:cNvPr id="34835" name="Text Box 18"/>
          <p:cNvSpPr txBox="1">
            <a:spLocks noChangeArrowheads="1"/>
          </p:cNvSpPr>
          <p:nvPr/>
        </p:nvSpPr>
        <p:spPr bwMode="auto">
          <a:xfrm>
            <a:off x="6699096" y="2657848"/>
            <a:ext cx="447741" cy="266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dirty="0">
                <a:solidFill>
                  <a:srgbClr val="000000"/>
                </a:solidFill>
              </a:rPr>
              <a:t>P1</a:t>
            </a:r>
            <a:endParaRPr lang="en-US" sz="1200" dirty="0"/>
          </a:p>
        </p:txBody>
      </p:sp>
      <p:sp>
        <p:nvSpPr>
          <p:cNvPr id="34837" name="Line 20"/>
          <p:cNvSpPr>
            <a:spLocks noChangeShapeType="1"/>
          </p:cNvSpPr>
          <p:nvPr/>
        </p:nvSpPr>
        <p:spPr bwMode="auto">
          <a:xfrm>
            <a:off x="1798001" y="3465815"/>
            <a:ext cx="5061372" cy="3791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4838" name="Text Box 21"/>
          <p:cNvSpPr txBox="1">
            <a:spLocks noChangeArrowheads="1"/>
          </p:cNvSpPr>
          <p:nvPr/>
        </p:nvSpPr>
        <p:spPr bwMode="auto">
          <a:xfrm>
            <a:off x="1325385" y="1723119"/>
            <a:ext cx="1811102" cy="266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a:solidFill>
                  <a:srgbClr val="000000"/>
                </a:solidFill>
              </a:rPr>
              <a:t>CPU Schedule (SJF)   </a:t>
            </a:r>
            <a:endParaRPr lang="en-US" sz="1200"/>
          </a:p>
        </p:txBody>
      </p:sp>
      <p:sp>
        <p:nvSpPr>
          <p:cNvPr id="34839" name="Text Box 22"/>
          <p:cNvSpPr txBox="1">
            <a:spLocks noChangeArrowheads="1"/>
          </p:cNvSpPr>
          <p:nvPr/>
        </p:nvSpPr>
        <p:spPr bwMode="auto">
          <a:xfrm>
            <a:off x="2275355" y="4554556"/>
            <a:ext cx="437081" cy="286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a:solidFill>
                  <a:srgbClr val="000000"/>
                </a:solidFill>
              </a:rPr>
              <a:t>P3</a:t>
            </a:r>
            <a:endParaRPr lang="en-US" sz="1200"/>
          </a:p>
        </p:txBody>
      </p:sp>
      <p:sp>
        <p:nvSpPr>
          <p:cNvPr id="34840" name="Rectangle 23"/>
          <p:cNvSpPr>
            <a:spLocks noChangeArrowheads="1"/>
          </p:cNvSpPr>
          <p:nvPr/>
        </p:nvSpPr>
        <p:spPr bwMode="auto">
          <a:xfrm>
            <a:off x="2222052" y="4555740"/>
            <a:ext cx="546055" cy="26537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200"/>
          </a:p>
        </p:txBody>
      </p:sp>
      <p:sp>
        <p:nvSpPr>
          <p:cNvPr id="34841" name="Rectangle 24" descr="Wide upward diagonal"/>
          <p:cNvSpPr>
            <a:spLocks noChangeArrowheads="1"/>
          </p:cNvSpPr>
          <p:nvPr/>
        </p:nvSpPr>
        <p:spPr bwMode="auto">
          <a:xfrm>
            <a:off x="2611753" y="4555740"/>
            <a:ext cx="149247" cy="265373"/>
          </a:xfrm>
          <a:prstGeom prst="rect">
            <a:avLst/>
          </a:prstGeom>
          <a:pattFill prst="wdUpDiag">
            <a:fgClr>
              <a:srgbClr val="000000"/>
            </a:fgClr>
            <a:bgClr>
              <a:srgbClr val="FFFFFF"/>
            </a:bgClr>
          </a:pattFill>
          <a:ln w="9525">
            <a:solidFill>
              <a:srgbClr val="000000"/>
            </a:solidFill>
            <a:miter lim="800000"/>
            <a:headEnd/>
            <a:tailEnd/>
          </a:ln>
        </p:spPr>
        <p:txBody>
          <a:bodyPr anchor="ctr"/>
          <a:lstStyle/>
          <a:p>
            <a:endParaRPr lang="en-US" sz="1200"/>
          </a:p>
        </p:txBody>
      </p:sp>
      <p:sp>
        <p:nvSpPr>
          <p:cNvPr id="34842" name="Rectangle 25"/>
          <p:cNvSpPr>
            <a:spLocks noChangeArrowheads="1"/>
          </p:cNvSpPr>
          <p:nvPr/>
        </p:nvSpPr>
        <p:spPr bwMode="auto">
          <a:xfrm>
            <a:off x="2761000" y="4555740"/>
            <a:ext cx="424051" cy="26537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200"/>
          </a:p>
        </p:txBody>
      </p:sp>
      <p:sp>
        <p:nvSpPr>
          <p:cNvPr id="34843" name="Text Box 26"/>
          <p:cNvSpPr txBox="1">
            <a:spLocks noChangeArrowheads="1"/>
          </p:cNvSpPr>
          <p:nvPr/>
        </p:nvSpPr>
        <p:spPr bwMode="auto">
          <a:xfrm>
            <a:off x="2790612" y="4558110"/>
            <a:ext cx="477354" cy="286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dirty="0">
                <a:solidFill>
                  <a:srgbClr val="000000"/>
                </a:solidFill>
              </a:rPr>
              <a:t>P2</a:t>
            </a:r>
            <a:endParaRPr lang="en-US" sz="1200" dirty="0"/>
          </a:p>
        </p:txBody>
      </p:sp>
      <p:sp>
        <p:nvSpPr>
          <p:cNvPr id="34844" name="Text Box 27"/>
          <p:cNvSpPr txBox="1">
            <a:spLocks noChangeArrowheads="1"/>
          </p:cNvSpPr>
          <p:nvPr/>
        </p:nvSpPr>
        <p:spPr bwMode="auto">
          <a:xfrm>
            <a:off x="3241908" y="4553371"/>
            <a:ext cx="330904" cy="316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dirty="0">
                <a:solidFill>
                  <a:srgbClr val="000000"/>
                </a:solidFill>
              </a:rPr>
              <a:t>P3</a:t>
            </a:r>
            <a:endParaRPr lang="en-US" sz="1200" dirty="0"/>
          </a:p>
        </p:txBody>
      </p:sp>
      <p:sp>
        <p:nvSpPr>
          <p:cNvPr id="34845" name="Rectangle 28"/>
          <p:cNvSpPr>
            <a:spLocks noChangeArrowheads="1"/>
          </p:cNvSpPr>
          <p:nvPr/>
        </p:nvSpPr>
        <p:spPr bwMode="auto">
          <a:xfrm>
            <a:off x="3181164" y="4553371"/>
            <a:ext cx="330904" cy="26655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200"/>
          </a:p>
        </p:txBody>
      </p:sp>
      <p:sp>
        <p:nvSpPr>
          <p:cNvPr id="34846" name="Rectangle 29" descr="Wide upward diagonal"/>
          <p:cNvSpPr>
            <a:spLocks noChangeArrowheads="1"/>
          </p:cNvSpPr>
          <p:nvPr/>
        </p:nvSpPr>
        <p:spPr bwMode="auto">
          <a:xfrm>
            <a:off x="3501071" y="4553371"/>
            <a:ext cx="228851" cy="266558"/>
          </a:xfrm>
          <a:prstGeom prst="rect">
            <a:avLst/>
          </a:prstGeom>
          <a:pattFill prst="wdUpDiag">
            <a:fgClr>
              <a:srgbClr val="000000"/>
            </a:fgClr>
            <a:bgClr>
              <a:srgbClr val="FFFFFF"/>
            </a:bgClr>
          </a:pattFill>
          <a:ln w="9525">
            <a:solidFill>
              <a:srgbClr val="000000"/>
            </a:solidFill>
            <a:miter lim="800000"/>
            <a:headEnd/>
            <a:tailEnd/>
          </a:ln>
        </p:spPr>
        <p:txBody>
          <a:bodyPr anchor="ctr"/>
          <a:lstStyle/>
          <a:p>
            <a:endParaRPr lang="en-US" sz="1200"/>
          </a:p>
        </p:txBody>
      </p:sp>
      <p:sp>
        <p:nvSpPr>
          <p:cNvPr id="34847" name="Rectangle 30"/>
          <p:cNvSpPr>
            <a:spLocks noChangeArrowheads="1"/>
          </p:cNvSpPr>
          <p:nvPr/>
        </p:nvSpPr>
        <p:spPr bwMode="auto">
          <a:xfrm>
            <a:off x="4703581" y="4558883"/>
            <a:ext cx="422867" cy="26655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r>
              <a:rPr lang="en-US" sz="1200" b="1" dirty="0"/>
              <a:t>P1</a:t>
            </a:r>
          </a:p>
        </p:txBody>
      </p:sp>
      <p:sp>
        <p:nvSpPr>
          <p:cNvPr id="34849" name="Rectangle 32" descr="Wide upward diagonal"/>
          <p:cNvSpPr>
            <a:spLocks noChangeArrowheads="1"/>
          </p:cNvSpPr>
          <p:nvPr/>
        </p:nvSpPr>
        <p:spPr bwMode="auto">
          <a:xfrm>
            <a:off x="3710960" y="4558110"/>
            <a:ext cx="547239" cy="261819"/>
          </a:xfrm>
          <a:prstGeom prst="rect">
            <a:avLst/>
          </a:prstGeom>
          <a:pattFill prst="wdUpDiag">
            <a:fgClr>
              <a:srgbClr val="000000"/>
            </a:fgClr>
            <a:bgClr>
              <a:srgbClr val="FFFFFF"/>
            </a:bgClr>
          </a:pattFill>
          <a:ln w="9525">
            <a:solidFill>
              <a:srgbClr val="000000"/>
            </a:solidFill>
            <a:miter lim="800000"/>
            <a:headEnd/>
            <a:tailEnd/>
          </a:ln>
        </p:spPr>
        <p:txBody>
          <a:bodyPr anchor="ctr"/>
          <a:lstStyle/>
          <a:p>
            <a:endParaRPr lang="en-US" sz="1200"/>
          </a:p>
        </p:txBody>
      </p:sp>
      <p:sp>
        <p:nvSpPr>
          <p:cNvPr id="34850" name="Rectangle 33" descr="Wide upward diagonal"/>
          <p:cNvSpPr>
            <a:spLocks noChangeArrowheads="1"/>
          </p:cNvSpPr>
          <p:nvPr/>
        </p:nvSpPr>
        <p:spPr bwMode="auto">
          <a:xfrm>
            <a:off x="5114578" y="4558442"/>
            <a:ext cx="856049" cy="266558"/>
          </a:xfrm>
          <a:prstGeom prst="rect">
            <a:avLst/>
          </a:prstGeom>
          <a:pattFill prst="wdUpDiag">
            <a:fgClr>
              <a:srgbClr val="000000"/>
            </a:fgClr>
            <a:bgClr>
              <a:srgbClr val="FFFFFF"/>
            </a:bgClr>
          </a:pattFill>
          <a:ln w="9525">
            <a:solidFill>
              <a:srgbClr val="000000"/>
            </a:solidFill>
            <a:miter lim="800000"/>
            <a:headEnd/>
            <a:tailEnd/>
          </a:ln>
        </p:spPr>
        <p:txBody>
          <a:bodyPr anchor="ctr"/>
          <a:lstStyle/>
          <a:p>
            <a:endParaRPr lang="en-US" sz="1200"/>
          </a:p>
        </p:txBody>
      </p:sp>
      <p:sp>
        <p:nvSpPr>
          <p:cNvPr id="34851" name="Rectangle 34"/>
          <p:cNvSpPr>
            <a:spLocks noChangeArrowheads="1"/>
          </p:cNvSpPr>
          <p:nvPr/>
        </p:nvSpPr>
        <p:spPr bwMode="auto">
          <a:xfrm>
            <a:off x="5970939" y="4559034"/>
            <a:ext cx="434712" cy="26537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200"/>
          </a:p>
        </p:txBody>
      </p:sp>
      <p:sp>
        <p:nvSpPr>
          <p:cNvPr id="34852" name="Text Box 35"/>
          <p:cNvSpPr txBox="1">
            <a:spLocks noChangeArrowheads="1"/>
          </p:cNvSpPr>
          <p:nvPr/>
        </p:nvSpPr>
        <p:spPr bwMode="auto">
          <a:xfrm flipH="1">
            <a:off x="6048976" y="4562330"/>
            <a:ext cx="310137" cy="27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dirty="0">
                <a:solidFill>
                  <a:srgbClr val="000000"/>
                </a:solidFill>
              </a:rPr>
              <a:t>P1</a:t>
            </a:r>
            <a:endParaRPr lang="en-US" sz="1200" dirty="0"/>
          </a:p>
        </p:txBody>
      </p:sp>
      <p:sp>
        <p:nvSpPr>
          <p:cNvPr id="34853" name="Text Box 36"/>
          <p:cNvSpPr txBox="1">
            <a:spLocks noChangeArrowheads="1"/>
          </p:cNvSpPr>
          <p:nvPr/>
        </p:nvSpPr>
        <p:spPr bwMode="auto">
          <a:xfrm>
            <a:off x="1942695" y="4876979"/>
            <a:ext cx="4491258" cy="266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a:solidFill>
                  <a:srgbClr val="000000"/>
                </a:solidFill>
              </a:rPr>
              <a:t>2       2    </a:t>
            </a:r>
            <a:r>
              <a:rPr lang="en-US" sz="1200" b="1" dirty="0">
                <a:solidFill>
                  <a:srgbClr val="000000"/>
                </a:solidFill>
              </a:rPr>
              <a:t>3   2        2     3      3         4       2               4            2</a:t>
            </a:r>
            <a:endParaRPr lang="en-US" sz="1200" dirty="0"/>
          </a:p>
        </p:txBody>
      </p:sp>
      <p:sp>
        <p:nvSpPr>
          <p:cNvPr id="34854" name="Text Box 37"/>
          <p:cNvSpPr txBox="1">
            <a:spLocks noChangeArrowheads="1"/>
          </p:cNvSpPr>
          <p:nvPr/>
        </p:nvSpPr>
        <p:spPr bwMode="auto">
          <a:xfrm>
            <a:off x="2141506" y="4264304"/>
            <a:ext cx="4222745" cy="276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endParaRPr lang="en-US" sz="1200" dirty="0"/>
          </a:p>
        </p:txBody>
      </p:sp>
      <p:sp>
        <p:nvSpPr>
          <p:cNvPr id="34855" name="Text Box 38"/>
          <p:cNvSpPr txBox="1">
            <a:spLocks noChangeArrowheads="1"/>
          </p:cNvSpPr>
          <p:nvPr/>
        </p:nvSpPr>
        <p:spPr bwMode="auto">
          <a:xfrm>
            <a:off x="1369212" y="4008408"/>
            <a:ext cx="1230696" cy="2665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dirty="0">
                <a:solidFill>
                  <a:srgbClr val="000000"/>
                </a:solidFill>
              </a:rPr>
              <a:t>I/O Schedule   </a:t>
            </a:r>
            <a:endParaRPr lang="en-US" sz="1200" dirty="0"/>
          </a:p>
        </p:txBody>
      </p:sp>
      <p:sp>
        <p:nvSpPr>
          <p:cNvPr id="34856" name="Text Box 39"/>
          <p:cNvSpPr txBox="1">
            <a:spLocks noChangeArrowheads="1"/>
          </p:cNvSpPr>
          <p:nvPr/>
        </p:nvSpPr>
        <p:spPr bwMode="auto">
          <a:xfrm>
            <a:off x="5700931" y="3654182"/>
            <a:ext cx="955892" cy="319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3898" tIns="26949" rIns="53898" bIns="26949"/>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000"/>
              </a:spcAft>
            </a:pPr>
            <a:r>
              <a:rPr lang="en-US" sz="1200" b="1">
                <a:solidFill>
                  <a:srgbClr val="000000"/>
                </a:solidFill>
              </a:rPr>
              <a:t>Timeline</a:t>
            </a:r>
            <a:endParaRPr lang="en-US" sz="1200"/>
          </a:p>
        </p:txBody>
      </p:sp>
      <p:sp>
        <p:nvSpPr>
          <p:cNvPr id="2" name="Title 1"/>
          <p:cNvSpPr>
            <a:spLocks noGrp="1"/>
          </p:cNvSpPr>
          <p:nvPr>
            <p:ph type="title"/>
          </p:nvPr>
        </p:nvSpPr>
        <p:spPr/>
        <p:txBody>
          <a:bodyPr/>
          <a:lstStyle/>
          <a:p>
            <a:r>
              <a:rPr lang="en-US" dirty="0"/>
              <a:t>SFJ example solution sketch</a:t>
            </a:r>
          </a:p>
        </p:txBody>
      </p:sp>
      <p:sp>
        <p:nvSpPr>
          <p:cNvPr id="42" name="TextBox 41"/>
          <p:cNvSpPr txBox="1"/>
          <p:nvPr/>
        </p:nvSpPr>
        <p:spPr>
          <a:xfrm>
            <a:off x="881319" y="5370881"/>
            <a:ext cx="7976931" cy="1384995"/>
          </a:xfrm>
          <a:prstGeom prst="rect">
            <a:avLst/>
          </a:prstGeom>
          <a:noFill/>
        </p:spPr>
        <p:txBody>
          <a:bodyPr wrap="square" rtlCol="0">
            <a:spAutoFit/>
          </a:bodyPr>
          <a:lstStyle/>
          <a:p>
            <a:r>
              <a:rPr lang="en-US" dirty="0"/>
              <a:t>w</a:t>
            </a:r>
            <a:r>
              <a:rPr lang="en-US" baseline="-25000" dirty="0"/>
              <a:t>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t>e</a:t>
            </a:r>
            <a:r>
              <a:rPr lang="en-US" baseline="-25000" dirty="0"/>
              <a:t>1</a:t>
            </a:r>
            <a:r>
              <a:rPr lang="en-US" dirty="0"/>
              <a:t> = 4+2+4+2+4, </a:t>
            </a:r>
            <a:r>
              <a:rPr lang="en-US" dirty="0">
                <a:solidFill>
                  <a:srgbClr val="FF2929"/>
                </a:solidFill>
              </a:rPr>
              <a:t>t</a:t>
            </a:r>
            <a:r>
              <a:rPr lang="en-US" baseline="-25000" dirty="0">
                <a:solidFill>
                  <a:srgbClr val="FF2929"/>
                </a:solidFill>
              </a:rPr>
              <a:t>1</a:t>
            </a:r>
            <a:r>
              <a:rPr lang="en-US" dirty="0">
                <a:solidFill>
                  <a:srgbClr val="FF2929"/>
                </a:solidFill>
              </a:rPr>
              <a:t> = 33</a:t>
            </a:r>
            <a:r>
              <a:rPr lang="en-US" dirty="0"/>
              <a:t>	e</a:t>
            </a:r>
            <a:r>
              <a:rPr lang="en-US" baseline="-25000" dirty="0"/>
              <a:t>2</a:t>
            </a:r>
            <a:r>
              <a:rPr lang="en-US" dirty="0"/>
              <a:t>=5+2+5, </a:t>
            </a:r>
            <a:r>
              <a:rPr lang="en-US" dirty="0">
                <a:solidFill>
                  <a:srgbClr val="FF2929"/>
                </a:solidFill>
              </a:rPr>
              <a:t>t</a:t>
            </a:r>
            <a:r>
              <a:rPr lang="en-US" baseline="-25000" dirty="0">
                <a:solidFill>
                  <a:srgbClr val="FF2929"/>
                </a:solidFill>
              </a:rPr>
              <a:t>2</a:t>
            </a:r>
            <a:r>
              <a:rPr lang="en-US" dirty="0">
                <a:solidFill>
                  <a:srgbClr val="FF2929"/>
                </a:solidFill>
              </a:rPr>
              <a:t>=14	</a:t>
            </a:r>
            <a:r>
              <a:rPr lang="en-US" dirty="0"/>
              <a:t>	e</a:t>
            </a:r>
            <a:r>
              <a:rPr lang="en-US" baseline="-25000" dirty="0"/>
              <a:t>3</a:t>
            </a:r>
            <a:r>
              <a:rPr lang="en-US" dirty="0"/>
              <a:t>=2+2+2+2+2, </a:t>
            </a:r>
            <a:r>
              <a:rPr lang="en-US" dirty="0">
                <a:solidFill>
                  <a:srgbClr val="FF2929"/>
                </a:solidFill>
              </a:rPr>
              <a:t>t</a:t>
            </a:r>
            <a:r>
              <a:rPr lang="en-US" baseline="-25000" dirty="0">
                <a:solidFill>
                  <a:srgbClr val="FF2929"/>
                </a:solidFill>
              </a:rPr>
              <a:t>3</a:t>
            </a:r>
            <a:r>
              <a:rPr lang="en-US" dirty="0">
                <a:solidFill>
                  <a:srgbClr val="FF2929"/>
                </a:solidFill>
              </a:rPr>
              <a:t>=17</a:t>
            </a:r>
            <a:br>
              <a:rPr lang="en-US" dirty="0">
                <a:solidFill>
                  <a:srgbClr val="FF2929"/>
                </a:solidFill>
              </a:rPr>
            </a:br>
            <a:r>
              <a:rPr lang="en-US" dirty="0">
                <a:solidFill>
                  <a:schemeClr val="accent1">
                    <a:lumMod val="60000"/>
                    <a:lumOff val="40000"/>
                  </a:schemeClr>
                </a:solidFill>
              </a:rPr>
              <a:t>w</a:t>
            </a:r>
            <a:r>
              <a:rPr lang="en-US" baseline="-25000" dirty="0">
                <a:solidFill>
                  <a:schemeClr val="accent1">
                    <a:lumMod val="60000"/>
                    <a:lumOff val="40000"/>
                  </a:schemeClr>
                </a:solidFill>
              </a:rPr>
              <a:t>1</a:t>
            </a:r>
            <a:r>
              <a:rPr lang="en-US" dirty="0">
                <a:solidFill>
                  <a:schemeClr val="accent1">
                    <a:lumMod val="60000"/>
                    <a:lumOff val="40000"/>
                  </a:schemeClr>
                </a:solidFill>
              </a:rPr>
              <a:t> = 33 </a:t>
            </a:r>
            <a:r>
              <a:rPr lang="mr-IN" dirty="0">
                <a:solidFill>
                  <a:schemeClr val="accent1">
                    <a:lumMod val="60000"/>
                    <a:lumOff val="40000"/>
                  </a:schemeClr>
                </a:solidFill>
              </a:rPr>
              <a:t>–</a:t>
            </a:r>
            <a:r>
              <a:rPr lang="en-US" dirty="0">
                <a:solidFill>
                  <a:schemeClr val="accent1">
                    <a:lumMod val="60000"/>
                    <a:lumOff val="40000"/>
                  </a:schemeClr>
                </a:solidFill>
              </a:rPr>
              <a:t> 16 = 17		w</a:t>
            </a:r>
            <a:r>
              <a:rPr lang="en-US" baseline="-25000" dirty="0">
                <a:solidFill>
                  <a:schemeClr val="accent1">
                    <a:lumMod val="60000"/>
                    <a:lumOff val="40000"/>
                  </a:schemeClr>
                </a:solidFill>
              </a:rPr>
              <a:t>2</a:t>
            </a:r>
            <a:r>
              <a:rPr lang="en-US" dirty="0">
                <a:solidFill>
                  <a:schemeClr val="accent1">
                    <a:lumMod val="60000"/>
                    <a:lumOff val="40000"/>
                  </a:schemeClr>
                </a:solidFill>
              </a:rPr>
              <a:t> = 14 </a:t>
            </a:r>
            <a:r>
              <a:rPr lang="mr-IN" dirty="0">
                <a:solidFill>
                  <a:schemeClr val="accent1">
                    <a:lumMod val="60000"/>
                    <a:lumOff val="40000"/>
                  </a:schemeClr>
                </a:solidFill>
              </a:rPr>
              <a:t>–</a:t>
            </a:r>
            <a:r>
              <a:rPr lang="en-US" dirty="0">
                <a:solidFill>
                  <a:schemeClr val="accent1">
                    <a:lumMod val="60000"/>
                    <a:lumOff val="40000"/>
                  </a:schemeClr>
                </a:solidFill>
              </a:rPr>
              <a:t> 12 = 2		w</a:t>
            </a:r>
            <a:r>
              <a:rPr lang="en-US" baseline="-25000" dirty="0">
                <a:solidFill>
                  <a:schemeClr val="accent1">
                    <a:lumMod val="60000"/>
                    <a:lumOff val="40000"/>
                  </a:schemeClr>
                </a:solidFill>
              </a:rPr>
              <a:t>3</a:t>
            </a:r>
            <a:r>
              <a:rPr lang="en-US" dirty="0">
                <a:solidFill>
                  <a:schemeClr val="accent1">
                    <a:lumMod val="60000"/>
                    <a:lumOff val="40000"/>
                  </a:schemeClr>
                </a:solidFill>
              </a:rPr>
              <a:t> = 17 </a:t>
            </a:r>
            <a:r>
              <a:rPr lang="mr-IN" dirty="0">
                <a:solidFill>
                  <a:schemeClr val="accent1">
                    <a:lumMod val="60000"/>
                    <a:lumOff val="40000"/>
                  </a:schemeClr>
                </a:solidFill>
              </a:rPr>
              <a:t>–</a:t>
            </a:r>
            <a:r>
              <a:rPr lang="en-US" dirty="0">
                <a:solidFill>
                  <a:schemeClr val="accent1">
                    <a:lumMod val="60000"/>
                    <a:lumOff val="40000"/>
                  </a:schemeClr>
                </a:solidFill>
              </a:rPr>
              <a:t> 10 = 7</a:t>
            </a:r>
          </a:p>
          <a:p>
            <a:r>
              <a:rPr lang="en-US" dirty="0">
                <a:solidFill>
                  <a:schemeClr val="accent1">
                    <a:lumMod val="60000"/>
                    <a:lumOff val="40000"/>
                  </a:schemeClr>
                </a:solidFill>
              </a:rPr>
              <a:t>Average throughput = 3 / 33 = 1/11 jobs/sec</a:t>
            </a:r>
          </a:p>
        </p:txBody>
      </p:sp>
      <p:grpSp>
        <p:nvGrpSpPr>
          <p:cNvPr id="43" name="Group 42"/>
          <p:cNvGrpSpPr/>
          <p:nvPr/>
        </p:nvGrpSpPr>
        <p:grpSpPr>
          <a:xfrm>
            <a:off x="6977439" y="2047684"/>
            <a:ext cx="570665" cy="1620715"/>
            <a:chOff x="5989802" y="3010893"/>
            <a:chExt cx="570665" cy="1620715"/>
          </a:xfrm>
        </p:grpSpPr>
        <p:cxnSp>
          <p:nvCxnSpPr>
            <p:cNvPr id="44" name="Straight Connector 4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33</a:t>
              </a:r>
              <a:endParaRPr lang="en-US" baseline="-25000" dirty="0">
                <a:solidFill>
                  <a:srgbClr val="FF2929"/>
                </a:solidFill>
              </a:endParaRPr>
            </a:p>
          </p:txBody>
        </p:sp>
        <p:sp>
          <p:nvSpPr>
            <p:cNvPr id="46" name="TextBox 4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47" name="Group 46"/>
          <p:cNvGrpSpPr/>
          <p:nvPr/>
        </p:nvGrpSpPr>
        <p:grpSpPr>
          <a:xfrm>
            <a:off x="3459660" y="2047684"/>
            <a:ext cx="570665" cy="1620715"/>
            <a:chOff x="5989802" y="3010893"/>
            <a:chExt cx="570665" cy="1620715"/>
          </a:xfrm>
        </p:grpSpPr>
        <p:cxnSp>
          <p:nvCxnSpPr>
            <p:cNvPr id="48" name="Straight Connector 47"/>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14</a:t>
              </a:r>
              <a:endParaRPr lang="en-US" baseline="-25000" dirty="0">
                <a:solidFill>
                  <a:srgbClr val="FF2929"/>
                </a:solidFill>
              </a:endParaRPr>
            </a:p>
          </p:txBody>
        </p:sp>
        <p:sp>
          <p:nvSpPr>
            <p:cNvPr id="50" name="TextBox 49"/>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51" name="Group 50"/>
          <p:cNvGrpSpPr/>
          <p:nvPr/>
        </p:nvGrpSpPr>
        <p:grpSpPr>
          <a:xfrm>
            <a:off x="3882446" y="2057210"/>
            <a:ext cx="570665" cy="1620715"/>
            <a:chOff x="5989802" y="3010893"/>
            <a:chExt cx="570665" cy="1620715"/>
          </a:xfrm>
        </p:grpSpPr>
        <p:cxnSp>
          <p:nvCxnSpPr>
            <p:cNvPr id="52" name="Straight Connector 51"/>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17</a:t>
              </a:r>
              <a:endParaRPr lang="en-US" baseline="-25000" dirty="0">
                <a:solidFill>
                  <a:srgbClr val="FF2929"/>
                </a:solidFill>
              </a:endParaRPr>
            </a:p>
          </p:txBody>
        </p:sp>
        <p:sp>
          <p:nvSpPr>
            <p:cNvPr id="54" name="TextBox 53"/>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3" name="TextBox 2">
            <a:extLst>
              <a:ext uri="{FF2B5EF4-FFF2-40B4-BE49-F238E27FC236}">
                <a16:creationId xmlns:a16="http://schemas.microsoft.com/office/drawing/2014/main" id="{9065B59A-1628-FE59-A11A-321E7E3AAE13}"/>
              </a:ext>
            </a:extLst>
          </p:cNvPr>
          <p:cNvSpPr txBox="1"/>
          <p:nvPr/>
        </p:nvSpPr>
        <p:spPr>
          <a:xfrm>
            <a:off x="8304551" y="3312826"/>
            <a:ext cx="184731" cy="369332"/>
          </a:xfrm>
          <a:prstGeom prst="rect">
            <a:avLst/>
          </a:prstGeom>
          <a:noFill/>
        </p:spPr>
        <p:txBody>
          <a:bodyPr wrap="none" rtlCol="0">
            <a:spAutoFit/>
          </a:bodyPr>
          <a:lstStyle/>
          <a:p>
            <a:endParaRPr lang="en-US"/>
          </a:p>
        </p:txBody>
      </p:sp>
      <p:sp>
        <p:nvSpPr>
          <p:cNvPr id="55" name="Rectangle 33" descr="Wide upward diagonal">
            <a:extLst>
              <a:ext uri="{FF2B5EF4-FFF2-40B4-BE49-F238E27FC236}">
                <a16:creationId xmlns:a16="http://schemas.microsoft.com/office/drawing/2014/main" id="{64F3B71E-2614-9885-7CFA-81BC5B2BF3DF}"/>
              </a:ext>
            </a:extLst>
          </p:cNvPr>
          <p:cNvSpPr>
            <a:spLocks noChangeArrowheads="1"/>
          </p:cNvSpPr>
          <p:nvPr/>
        </p:nvSpPr>
        <p:spPr bwMode="auto">
          <a:xfrm>
            <a:off x="4711563" y="2657124"/>
            <a:ext cx="400156" cy="266558"/>
          </a:xfrm>
          <a:prstGeom prst="rect">
            <a:avLst/>
          </a:prstGeom>
          <a:pattFill prst="wdUpDiag">
            <a:fgClr>
              <a:srgbClr val="000000"/>
            </a:fgClr>
            <a:bgClr>
              <a:srgbClr val="FFFFFF"/>
            </a:bgClr>
          </a:pattFill>
          <a:ln w="9525">
            <a:solidFill>
              <a:srgbClr val="000000"/>
            </a:solidFill>
            <a:miter lim="800000"/>
            <a:headEnd/>
            <a:tailEnd/>
          </a:ln>
        </p:spPr>
        <p:txBody>
          <a:bodyPr anchor="ctr"/>
          <a:lstStyle/>
          <a:p>
            <a:endParaRPr lang="en-US" sz="1200"/>
          </a:p>
        </p:txBody>
      </p:sp>
      <p:sp>
        <p:nvSpPr>
          <p:cNvPr id="56" name="Rectangle 33" descr="Wide upward diagonal">
            <a:extLst>
              <a:ext uri="{FF2B5EF4-FFF2-40B4-BE49-F238E27FC236}">
                <a16:creationId xmlns:a16="http://schemas.microsoft.com/office/drawing/2014/main" id="{FAD51808-5183-FAA1-CD67-C0AC2EDC89D7}"/>
              </a:ext>
            </a:extLst>
          </p:cNvPr>
          <p:cNvSpPr>
            <a:spLocks noChangeArrowheads="1"/>
          </p:cNvSpPr>
          <p:nvPr/>
        </p:nvSpPr>
        <p:spPr bwMode="auto">
          <a:xfrm>
            <a:off x="4257540" y="4553371"/>
            <a:ext cx="454023" cy="266558"/>
          </a:xfrm>
          <a:prstGeom prst="rect">
            <a:avLst/>
          </a:prstGeom>
          <a:pattFill prst="wdUpDiag">
            <a:fgClr>
              <a:srgbClr val="000000"/>
            </a:fgClr>
            <a:bgClr>
              <a:srgbClr val="FFFFFF"/>
            </a:bgClr>
          </a:pattFill>
          <a:ln w="9525">
            <a:solidFill>
              <a:srgbClr val="000000"/>
            </a:solidFill>
            <a:miter lim="800000"/>
            <a:headEnd/>
            <a:tailEnd/>
          </a:ln>
        </p:spPr>
        <p:txBody>
          <a:bodyPr anchor="ctr"/>
          <a:lstStyle/>
          <a:p>
            <a:endParaRPr lang="en-US" sz="1200"/>
          </a:p>
        </p:txBody>
      </p:sp>
      <p:sp>
        <p:nvSpPr>
          <p:cNvPr id="57" name="Rectangle 32" descr="Wide upward diagonal">
            <a:extLst>
              <a:ext uri="{FF2B5EF4-FFF2-40B4-BE49-F238E27FC236}">
                <a16:creationId xmlns:a16="http://schemas.microsoft.com/office/drawing/2014/main" id="{F361AEE8-1F0C-A845-65A0-2BB740A5D514}"/>
              </a:ext>
            </a:extLst>
          </p:cNvPr>
          <p:cNvSpPr>
            <a:spLocks noChangeArrowheads="1"/>
          </p:cNvSpPr>
          <p:nvPr/>
        </p:nvSpPr>
        <p:spPr bwMode="auto">
          <a:xfrm>
            <a:off x="1806627" y="4556111"/>
            <a:ext cx="421739" cy="261819"/>
          </a:xfrm>
          <a:prstGeom prst="rect">
            <a:avLst/>
          </a:prstGeom>
          <a:pattFill prst="wdUpDiag">
            <a:fgClr>
              <a:srgbClr val="000000"/>
            </a:fgClr>
            <a:bgClr>
              <a:srgbClr val="FFFFFF"/>
            </a:bgClr>
          </a:pattFill>
          <a:ln w="9525">
            <a:solidFill>
              <a:srgbClr val="000000"/>
            </a:solidFill>
            <a:miter lim="800000"/>
            <a:headEnd/>
            <a:tailEnd/>
          </a:ln>
        </p:spPr>
        <p:txBody>
          <a:bodyPr anchor="ctr"/>
          <a:lstStyle/>
          <a:p>
            <a:endParaRPr lang="en-US" sz="1200"/>
          </a:p>
        </p:txBody>
      </p:sp>
    </p:spTree>
    <p:extLst>
      <p:ext uri="{BB962C8B-B14F-4D97-AF65-F5344CB8AC3E}">
        <p14:creationId xmlns:p14="http://schemas.microsoft.com/office/powerpoint/2010/main" val="3620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2">
                                            <p:txEl>
                                              <p:pRg st="2" end="2"/>
                                            </p:txEl>
                                          </p:spTgt>
                                        </p:tgtEl>
                                        <p:attrNameLst>
                                          <p:attrName>style.visibility</p:attrName>
                                        </p:attrNameLst>
                                      </p:cBhvr>
                                      <p:to>
                                        <p:strVal val="visible"/>
                                      </p:to>
                                    </p:set>
                                    <p:animEffect transition="in" filter="dissolve">
                                      <p:cBhvr>
                                        <p:cTn id="22" dur="500"/>
                                        <p:tgtEl>
                                          <p:spTgt spid="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2">
                                            <p:txEl>
                                              <p:pRg st="3" end="3"/>
                                            </p:txEl>
                                          </p:spTgt>
                                        </p:tgtEl>
                                        <p:attrNameLst>
                                          <p:attrName>style.visibility</p:attrName>
                                        </p:attrNameLst>
                                      </p:cBhvr>
                                      <p:to>
                                        <p:strVal val="visible"/>
                                      </p:to>
                                    </p:set>
                                    <p:animEffect transition="in" filter="dissolve">
                                      <p:cBhvr>
                                        <p:cTn id="27" dur="500"/>
                                        <p:tgtEl>
                                          <p:spTgt spid="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1074802" y="4120884"/>
            <a:ext cx="6934200" cy="2630487"/>
            <a:chOff x="672" y="407"/>
            <a:chExt cx="4368" cy="1657"/>
          </a:xfrm>
        </p:grpSpPr>
        <p:sp>
          <p:nvSpPr>
            <p:cNvPr id="6151" name="Text Box 3"/>
            <p:cNvSpPr txBox="1">
              <a:spLocks noChangeArrowheads="1"/>
            </p:cNvSpPr>
            <p:nvPr/>
          </p:nvSpPr>
          <p:spPr bwMode="auto">
            <a:xfrm>
              <a:off x="672" y="407"/>
              <a:ext cx="834"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Program 1</a:t>
              </a:r>
            </a:p>
          </p:txBody>
        </p:sp>
        <p:sp>
          <p:nvSpPr>
            <p:cNvPr id="6152" name="Text Box 4"/>
            <p:cNvSpPr txBox="1">
              <a:spLocks noChangeArrowheads="1"/>
            </p:cNvSpPr>
            <p:nvPr/>
          </p:nvSpPr>
          <p:spPr bwMode="auto">
            <a:xfrm>
              <a:off x="672" y="867"/>
              <a:ext cx="834"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Program 2</a:t>
              </a:r>
            </a:p>
          </p:txBody>
        </p:sp>
        <p:sp>
          <p:nvSpPr>
            <p:cNvPr id="6153" name="Text Box 5"/>
            <p:cNvSpPr txBox="1">
              <a:spLocks noChangeArrowheads="1"/>
            </p:cNvSpPr>
            <p:nvPr/>
          </p:nvSpPr>
          <p:spPr bwMode="auto">
            <a:xfrm>
              <a:off x="672" y="1827"/>
              <a:ext cx="84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Program n</a:t>
              </a:r>
            </a:p>
          </p:txBody>
        </p:sp>
        <p:sp>
          <p:nvSpPr>
            <p:cNvPr id="6154" name="Text Box 6"/>
            <p:cNvSpPr txBox="1">
              <a:spLocks noChangeArrowheads="1"/>
            </p:cNvSpPr>
            <p:nvPr/>
          </p:nvSpPr>
          <p:spPr bwMode="auto">
            <a:xfrm>
              <a:off x="951" y="1175"/>
              <a:ext cx="156"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p:txBody>
        </p:sp>
        <p:sp>
          <p:nvSpPr>
            <p:cNvPr id="6155" name="Text Box 7"/>
            <p:cNvSpPr txBox="1">
              <a:spLocks noChangeArrowheads="1"/>
            </p:cNvSpPr>
            <p:nvPr/>
          </p:nvSpPr>
          <p:spPr bwMode="auto">
            <a:xfrm>
              <a:off x="2295" y="1079"/>
              <a:ext cx="7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scheduler</a:t>
              </a:r>
            </a:p>
          </p:txBody>
        </p:sp>
        <p:sp>
          <p:nvSpPr>
            <p:cNvPr id="6156" name="Oval 8"/>
            <p:cNvSpPr>
              <a:spLocks noChangeAspect="1" noChangeArrowheads="1"/>
            </p:cNvSpPr>
            <p:nvPr/>
          </p:nvSpPr>
          <p:spPr bwMode="auto">
            <a:xfrm>
              <a:off x="2256" y="768"/>
              <a:ext cx="864" cy="86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157" name="Text Box 9"/>
            <p:cNvSpPr txBox="1">
              <a:spLocks noChangeArrowheads="1"/>
            </p:cNvSpPr>
            <p:nvPr/>
          </p:nvSpPr>
          <p:spPr bwMode="auto">
            <a:xfrm>
              <a:off x="4071" y="1031"/>
              <a:ext cx="8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Processor</a:t>
              </a:r>
            </a:p>
          </p:txBody>
        </p:sp>
        <p:sp>
          <p:nvSpPr>
            <p:cNvPr id="6158" name="Rectangle 10"/>
            <p:cNvSpPr>
              <a:spLocks noChangeArrowheads="1"/>
            </p:cNvSpPr>
            <p:nvPr/>
          </p:nvSpPr>
          <p:spPr bwMode="auto">
            <a:xfrm>
              <a:off x="3888" y="720"/>
              <a:ext cx="1152" cy="9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6159" name="AutoShape 11"/>
            <p:cNvCxnSpPr>
              <a:cxnSpLocks noChangeShapeType="1"/>
              <a:stCxn id="6153" idx="3"/>
              <a:endCxn id="6156" idx="2"/>
            </p:cNvCxnSpPr>
            <p:nvPr/>
          </p:nvCxnSpPr>
          <p:spPr bwMode="auto">
            <a:xfrm flipV="1">
              <a:off x="1466" y="1200"/>
              <a:ext cx="790" cy="74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160" name="AutoShape 12"/>
            <p:cNvCxnSpPr>
              <a:cxnSpLocks noChangeShapeType="1"/>
              <a:stCxn id="6151" idx="3"/>
              <a:endCxn id="6156" idx="2"/>
            </p:cNvCxnSpPr>
            <p:nvPr/>
          </p:nvCxnSpPr>
          <p:spPr bwMode="auto">
            <a:xfrm>
              <a:off x="1466" y="526"/>
              <a:ext cx="790" cy="674"/>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161" name="AutoShape 13"/>
            <p:cNvCxnSpPr>
              <a:cxnSpLocks noChangeShapeType="1"/>
              <a:stCxn id="6152" idx="3"/>
              <a:endCxn id="6156" idx="2"/>
            </p:cNvCxnSpPr>
            <p:nvPr/>
          </p:nvCxnSpPr>
          <p:spPr bwMode="auto">
            <a:xfrm>
              <a:off x="1466" y="986"/>
              <a:ext cx="790" cy="214"/>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6162" name="AutoShape 14"/>
            <p:cNvCxnSpPr>
              <a:cxnSpLocks noChangeShapeType="1"/>
              <a:stCxn id="6156" idx="6"/>
              <a:endCxn id="6158" idx="1"/>
            </p:cNvCxnSpPr>
            <p:nvPr/>
          </p:nvCxnSpPr>
          <p:spPr bwMode="auto">
            <a:xfrm flipV="1">
              <a:off x="3120" y="1176"/>
              <a:ext cx="768" cy="24"/>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163" name="Text Box 15"/>
            <p:cNvSpPr txBox="1">
              <a:spLocks noChangeArrowheads="1"/>
            </p:cNvSpPr>
            <p:nvPr/>
          </p:nvSpPr>
          <p:spPr bwMode="auto">
            <a:xfrm>
              <a:off x="3207" y="1415"/>
              <a:ext cx="58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winner</a:t>
              </a:r>
            </a:p>
          </p:txBody>
        </p:sp>
      </p:grpSp>
      <p:sp>
        <p:nvSpPr>
          <p:cNvPr id="6147" name="TextBox 17"/>
          <p:cNvSpPr txBox="1">
            <a:spLocks noChangeArrowheads="1"/>
          </p:cNvSpPr>
          <p:nvPr/>
        </p:nvSpPr>
        <p:spPr bwMode="auto">
          <a:xfrm>
            <a:off x="3314765" y="4001821"/>
            <a:ext cx="9794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system</a:t>
            </a:r>
          </a:p>
        </p:txBody>
      </p:sp>
      <p:cxnSp>
        <p:nvCxnSpPr>
          <p:cNvPr id="20" name="Straight Arrow Connector 19"/>
          <p:cNvCxnSpPr>
            <a:stCxn id="6147" idx="2"/>
          </p:cNvCxnSpPr>
          <p:nvPr/>
        </p:nvCxnSpPr>
        <p:spPr>
          <a:xfrm rot="16200000" flipH="1">
            <a:off x="3759265" y="4414571"/>
            <a:ext cx="323850" cy="234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49" name="TextBox 21"/>
          <p:cNvSpPr txBox="1">
            <a:spLocks noChangeArrowheads="1"/>
          </p:cNvSpPr>
          <p:nvPr/>
        </p:nvSpPr>
        <p:spPr bwMode="auto">
          <a:xfrm>
            <a:off x="4553014" y="4118865"/>
            <a:ext cx="13128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properties</a:t>
            </a:r>
          </a:p>
        </p:txBody>
      </p:sp>
      <p:cxnSp>
        <p:nvCxnSpPr>
          <p:cNvPr id="24" name="Straight Arrow Connector 23"/>
          <p:cNvCxnSpPr>
            <a:endCxn id="6156" idx="7"/>
          </p:cNvCxnSpPr>
          <p:nvPr/>
        </p:nvCxnSpPr>
        <p:spPr>
          <a:xfrm rot="10800000" flipV="1">
            <a:off x="4759390" y="4497121"/>
            <a:ext cx="457200" cy="398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Multitasking in the computer world</a:t>
            </a:r>
          </a:p>
        </p:txBody>
      </p:sp>
      <p:graphicFrame>
        <p:nvGraphicFramePr>
          <p:cNvPr id="3" name="Table 2"/>
          <p:cNvGraphicFramePr>
            <a:graphicFrameLocks noGrp="1"/>
          </p:cNvGraphicFramePr>
          <p:nvPr>
            <p:extLst>
              <p:ext uri="{D42A27DB-BD31-4B8C-83A1-F6EECF244321}">
                <p14:modId xmlns:p14="http://schemas.microsoft.com/office/powerpoint/2010/main" val="4221884198"/>
              </p:ext>
            </p:extLst>
          </p:nvPr>
        </p:nvGraphicFramePr>
        <p:xfrm>
          <a:off x="603315" y="2138680"/>
          <a:ext cx="2472966" cy="1483360"/>
        </p:xfrm>
        <a:graphic>
          <a:graphicData uri="http://schemas.openxmlformats.org/drawingml/2006/table">
            <a:tbl>
              <a:tblPr bandRow="1">
                <a:tableStyleId>{16D9F66E-5EB9-4882-86FB-DCBF35E3C3E4}</a:tableStyleId>
              </a:tblPr>
              <a:tblGrid>
                <a:gridCol w="2472966">
                  <a:extLst>
                    <a:ext uri="{9D8B030D-6E8A-4147-A177-3AD203B41FA5}">
                      <a16:colId xmlns:a16="http://schemas.microsoft.com/office/drawing/2014/main" val="20000"/>
                    </a:ext>
                  </a:extLst>
                </a:gridCol>
              </a:tblGrid>
              <a:tr h="370840">
                <a:tc>
                  <a:txBody>
                    <a:bodyPr/>
                    <a:lstStyle/>
                    <a:p>
                      <a:r>
                        <a:rPr lang="en-US" dirty="0"/>
                        <a:t>Email</a:t>
                      </a:r>
                    </a:p>
                  </a:txBody>
                  <a:tcPr/>
                </a:tc>
                <a:extLst>
                  <a:ext uri="{0D108BD9-81ED-4DB2-BD59-A6C34878D82A}">
                    <a16:rowId xmlns:a16="http://schemas.microsoft.com/office/drawing/2014/main" val="10000"/>
                  </a:ext>
                </a:extLst>
              </a:tr>
              <a:tr h="370840">
                <a:tc>
                  <a:txBody>
                    <a:bodyPr/>
                    <a:lstStyle/>
                    <a:p>
                      <a:r>
                        <a:rPr lang="en-US" dirty="0"/>
                        <a:t>Browser</a:t>
                      </a:r>
                    </a:p>
                  </a:txBody>
                  <a:tcPr/>
                </a:tc>
                <a:extLst>
                  <a:ext uri="{0D108BD9-81ED-4DB2-BD59-A6C34878D82A}">
                    <a16:rowId xmlns:a16="http://schemas.microsoft.com/office/drawing/2014/main" val="10001"/>
                  </a:ext>
                </a:extLst>
              </a:tr>
              <a:tr h="370840">
                <a:tc>
                  <a:txBody>
                    <a:bodyPr/>
                    <a:lstStyle/>
                    <a:p>
                      <a:r>
                        <a:rPr lang="en-US" dirty="0"/>
                        <a:t>Angry birds</a:t>
                      </a:r>
                    </a:p>
                  </a:txBody>
                  <a:tcPr/>
                </a:tc>
                <a:extLst>
                  <a:ext uri="{0D108BD9-81ED-4DB2-BD59-A6C34878D82A}">
                    <a16:rowId xmlns:a16="http://schemas.microsoft.com/office/drawing/2014/main" val="10002"/>
                  </a:ext>
                </a:extLst>
              </a:tr>
              <a:tr h="370840">
                <a:tc>
                  <a:txBody>
                    <a:bodyPr/>
                    <a:lstStyle/>
                    <a:p>
                      <a:r>
                        <a:rPr lang="mr-IN" dirty="0"/>
                        <a:t>…</a:t>
                      </a:r>
                      <a:endParaRPr lang="en-US" dirty="0"/>
                    </a:p>
                  </a:txBody>
                  <a:tcPr/>
                </a:tc>
                <a:extLst>
                  <a:ext uri="{0D108BD9-81ED-4DB2-BD59-A6C34878D82A}">
                    <a16:rowId xmlns:a16="http://schemas.microsoft.com/office/drawing/2014/main" val="10003"/>
                  </a:ext>
                </a:extLst>
              </a:tr>
            </a:tbl>
          </a:graphicData>
        </a:graphic>
      </p:graphicFrame>
      <p:sp>
        <p:nvSpPr>
          <p:cNvPr id="4" name="Oval 3"/>
          <p:cNvSpPr/>
          <p:nvPr/>
        </p:nvSpPr>
        <p:spPr>
          <a:xfrm>
            <a:off x="4102958" y="2138680"/>
            <a:ext cx="1312862" cy="1312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CPU</a:t>
            </a:r>
          </a:p>
        </p:txBody>
      </p:sp>
      <p:sp>
        <p:nvSpPr>
          <p:cNvPr id="5" name="Right Arrow 4"/>
          <p:cNvSpPr/>
          <p:nvPr/>
        </p:nvSpPr>
        <p:spPr>
          <a:xfrm>
            <a:off x="3314765" y="2594845"/>
            <a:ext cx="615431" cy="41605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097825" y="2138680"/>
            <a:ext cx="2485109" cy="646331"/>
          </a:xfrm>
          <a:prstGeom prst="rect">
            <a:avLst/>
          </a:prstGeom>
          <a:noFill/>
        </p:spPr>
        <p:txBody>
          <a:bodyPr wrap="square" rtlCol="0">
            <a:spAutoFit/>
          </a:bodyPr>
          <a:lstStyle/>
          <a:p>
            <a:r>
              <a:rPr lang="en-US" dirty="0">
                <a:solidFill>
                  <a:srgbClr val="008000"/>
                </a:solidFill>
              </a:rPr>
              <a:t>How do we timeshare a processor?</a:t>
            </a:r>
          </a:p>
        </p:txBody>
      </p:sp>
      <p:sp>
        <p:nvSpPr>
          <p:cNvPr id="7" name="TextBox 6"/>
          <p:cNvSpPr txBox="1"/>
          <p:nvPr/>
        </p:nvSpPr>
        <p:spPr>
          <a:xfrm rot="20578231">
            <a:off x="3831785" y="3556186"/>
            <a:ext cx="1635158" cy="369332"/>
          </a:xfrm>
          <a:prstGeom prst="rect">
            <a:avLst/>
          </a:prstGeom>
          <a:noFill/>
        </p:spPr>
        <p:txBody>
          <a:bodyPr wrap="square" rtlCol="0">
            <a:spAutoFit/>
          </a:bodyPr>
          <a:lstStyle/>
          <a:p>
            <a:r>
              <a:rPr lang="en-US" dirty="0">
                <a:solidFill>
                  <a:srgbClr val="3366FF"/>
                </a:solidFill>
              </a:rPr>
              <a:t>Requirements</a:t>
            </a:r>
          </a:p>
        </p:txBody>
      </p:sp>
      <p:sp>
        <p:nvSpPr>
          <p:cNvPr id="26" name="TextBox 25"/>
          <p:cNvSpPr txBox="1"/>
          <p:nvPr/>
        </p:nvSpPr>
        <p:spPr>
          <a:xfrm rot="19896095">
            <a:off x="5653137" y="3266876"/>
            <a:ext cx="1635158" cy="369332"/>
          </a:xfrm>
          <a:prstGeom prst="rect">
            <a:avLst/>
          </a:prstGeom>
          <a:noFill/>
        </p:spPr>
        <p:txBody>
          <a:bodyPr wrap="square" rtlCol="0">
            <a:spAutoFit/>
          </a:bodyPr>
          <a:lstStyle/>
          <a:p>
            <a:r>
              <a:rPr lang="en-US" dirty="0">
                <a:solidFill>
                  <a:srgbClr val="3366FF"/>
                </a:solidFill>
              </a:rPr>
              <a:t>Intrinsic</a:t>
            </a:r>
          </a:p>
        </p:txBody>
      </p:sp>
      <p:sp>
        <p:nvSpPr>
          <p:cNvPr id="27" name="TextBox 26"/>
          <p:cNvSpPr txBox="1"/>
          <p:nvPr/>
        </p:nvSpPr>
        <p:spPr>
          <a:xfrm rot="20578231">
            <a:off x="5884111" y="3769447"/>
            <a:ext cx="1635158" cy="369332"/>
          </a:xfrm>
          <a:prstGeom prst="rect">
            <a:avLst/>
          </a:prstGeom>
          <a:noFill/>
        </p:spPr>
        <p:txBody>
          <a:bodyPr wrap="square" rtlCol="0">
            <a:spAutoFit/>
          </a:bodyPr>
          <a:lstStyle/>
          <a:p>
            <a:r>
              <a:rPr lang="en-US" dirty="0">
                <a:solidFill>
                  <a:srgbClr val="3366FF"/>
                </a:solidFill>
              </a:rPr>
              <a:t>Extrinsic</a:t>
            </a:r>
          </a:p>
        </p:txBody>
      </p:sp>
      <p:cxnSp>
        <p:nvCxnSpPr>
          <p:cNvPr id="9" name="Straight Arrow Connector 8"/>
          <p:cNvCxnSpPr>
            <a:endCxn id="7" idx="1"/>
          </p:cNvCxnSpPr>
          <p:nvPr/>
        </p:nvCxnSpPr>
        <p:spPr>
          <a:xfrm flipV="1">
            <a:off x="3589402" y="3980291"/>
            <a:ext cx="278230" cy="140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26" idx="1"/>
          </p:cNvCxnSpPr>
          <p:nvPr/>
        </p:nvCxnSpPr>
        <p:spPr>
          <a:xfrm flipV="1">
            <a:off x="5216590" y="3840382"/>
            <a:ext cx="534933" cy="2784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822084" y="4156862"/>
            <a:ext cx="139115" cy="1461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986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dissolv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dissolve">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 scheduler	</a:t>
            </a:r>
          </a:p>
        </p:txBody>
      </p:sp>
      <p:sp>
        <p:nvSpPr>
          <p:cNvPr id="2" name="Text Placeholder 1">
            <a:extLst>
              <a:ext uri="{FF2B5EF4-FFF2-40B4-BE49-F238E27FC236}">
                <a16:creationId xmlns:a16="http://schemas.microsoft.com/office/drawing/2014/main" id="{717E455A-A42F-E041-8451-A244167DC1B6}"/>
              </a:ext>
            </a:extLst>
          </p:cNvPr>
          <p:cNvSpPr>
            <a:spLocks noGrp="1"/>
          </p:cNvSpPr>
          <p:nvPr>
            <p:ph type="body" sz="quarter" idx="10"/>
          </p:nvPr>
        </p:nvSpPr>
        <p:spPr/>
        <p:txBody>
          <a:bodyPr/>
          <a:lstStyle/>
          <a:p>
            <a:r>
              <a:rPr lang="en-US" dirty="0"/>
              <a:t>Is part of the operating system that makes decisions to allocate the processor resource to processes</a:t>
            </a:r>
          </a:p>
          <a:p>
            <a:r>
              <a:rPr lang="en-US" dirty="0"/>
              <a:t>Is a piece of hardware</a:t>
            </a:r>
          </a:p>
          <a:p>
            <a:r>
              <a:rPr lang="en-US" dirty="0"/>
              <a:t>Is an instruction in the ISA of the processor</a:t>
            </a:r>
          </a:p>
          <a:p>
            <a:r>
              <a:rPr lang="en-US" dirty="0"/>
              <a:t>Tells me when to call Mom</a:t>
            </a:r>
          </a:p>
          <a:p>
            <a:endParaRPr lang="en-US" dirty="0"/>
          </a:p>
        </p:txBody>
      </p:sp>
      <p:sp>
        <p:nvSpPr>
          <p:cNvPr id="5" name="Text Placeholder 4">
            <a:extLst>
              <a:ext uri="{FF2B5EF4-FFF2-40B4-BE49-F238E27FC236}">
                <a16:creationId xmlns:a16="http://schemas.microsoft.com/office/drawing/2014/main" id="{08F22783-B595-1949-82BB-CB18DD0E0AF8}"/>
              </a:ext>
            </a:extLst>
          </p:cNvPr>
          <p:cNvSpPr>
            <a:spLocks noGrp="1"/>
          </p:cNvSpPr>
          <p:nvPr>
            <p:ph type="body" sz="quarter" idx="11"/>
          </p:nvPr>
        </p:nvSpPr>
        <p:spPr/>
        <p:txBody>
          <a:bodyPr/>
          <a:lstStyle/>
          <a:p>
            <a:r>
              <a:rPr lang="en-US" dirty="0"/>
              <a:t>20</a:t>
            </a:r>
          </a:p>
        </p:txBody>
      </p:sp>
      <p:sp>
        <p:nvSpPr>
          <p:cNvPr id="6" name="Right Arrow 5">
            <a:extLst>
              <a:ext uri="{FF2B5EF4-FFF2-40B4-BE49-F238E27FC236}">
                <a16:creationId xmlns:a16="http://schemas.microsoft.com/office/drawing/2014/main" id="{AD02FB6D-DE56-9F46-AF8A-772016127E13}"/>
              </a:ext>
            </a:extLst>
          </p:cNvPr>
          <p:cNvSpPr/>
          <p:nvPr/>
        </p:nvSpPr>
        <p:spPr>
          <a:xfrm>
            <a:off x="494371" y="3005959"/>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50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Quick aside: Threads</a:t>
            </a:r>
          </a:p>
        </p:txBody>
      </p:sp>
      <p:sp>
        <p:nvSpPr>
          <p:cNvPr id="8" name="Cloud 7"/>
          <p:cNvSpPr/>
          <p:nvPr/>
        </p:nvSpPr>
        <p:spPr>
          <a:xfrm>
            <a:off x="634962" y="5058305"/>
            <a:ext cx="1598353" cy="886846"/>
          </a:xfrm>
          <a:prstGeom prst="cloud">
            <a:avLst/>
          </a:prstGeom>
          <a:solidFill>
            <a:schemeClr val="tx2">
              <a:lumMod val="50000"/>
              <a:lumOff val="50000"/>
            </a:schemeClr>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Cloud 33"/>
          <p:cNvSpPr/>
          <p:nvPr/>
        </p:nvSpPr>
        <p:spPr>
          <a:xfrm>
            <a:off x="3388113" y="5058305"/>
            <a:ext cx="1572889" cy="886846"/>
          </a:xfrm>
          <a:prstGeom prst="cloud">
            <a:avLst/>
          </a:prstGeom>
          <a:solidFill>
            <a:schemeClr val="tx2">
              <a:lumMod val="50000"/>
              <a:lumOff val="50000"/>
            </a:schemeClr>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Cloud 34"/>
          <p:cNvSpPr/>
          <p:nvPr/>
        </p:nvSpPr>
        <p:spPr>
          <a:xfrm>
            <a:off x="4481578" y="5901356"/>
            <a:ext cx="1538287" cy="886846"/>
          </a:xfrm>
          <a:prstGeom prst="cloud">
            <a:avLst/>
          </a:prstGeom>
          <a:solidFill>
            <a:schemeClr val="tx2">
              <a:lumMod val="50000"/>
              <a:lumOff val="50000"/>
            </a:schemeClr>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6" name="Group 2"/>
          <p:cNvGrpSpPr>
            <a:grpSpLocks/>
          </p:cNvGrpSpPr>
          <p:nvPr/>
        </p:nvGrpSpPr>
        <p:grpSpPr bwMode="auto">
          <a:xfrm>
            <a:off x="1074802" y="1866634"/>
            <a:ext cx="6934200" cy="2630487"/>
            <a:chOff x="672" y="407"/>
            <a:chExt cx="4368" cy="1657"/>
          </a:xfrm>
        </p:grpSpPr>
        <p:sp>
          <p:nvSpPr>
            <p:cNvPr id="37" name="Text Box 3"/>
            <p:cNvSpPr txBox="1">
              <a:spLocks noChangeArrowheads="1"/>
            </p:cNvSpPr>
            <p:nvPr/>
          </p:nvSpPr>
          <p:spPr bwMode="auto">
            <a:xfrm>
              <a:off x="672" y="407"/>
              <a:ext cx="834"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Program 1</a:t>
              </a:r>
            </a:p>
          </p:txBody>
        </p:sp>
        <p:sp>
          <p:nvSpPr>
            <p:cNvPr id="38" name="Text Box 4"/>
            <p:cNvSpPr txBox="1">
              <a:spLocks noChangeArrowheads="1"/>
            </p:cNvSpPr>
            <p:nvPr/>
          </p:nvSpPr>
          <p:spPr bwMode="auto">
            <a:xfrm>
              <a:off x="672" y="867"/>
              <a:ext cx="834"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Program 2</a:t>
              </a:r>
            </a:p>
          </p:txBody>
        </p:sp>
        <p:sp>
          <p:nvSpPr>
            <p:cNvPr id="39" name="Text Box 5"/>
            <p:cNvSpPr txBox="1">
              <a:spLocks noChangeArrowheads="1"/>
            </p:cNvSpPr>
            <p:nvPr/>
          </p:nvSpPr>
          <p:spPr bwMode="auto">
            <a:xfrm>
              <a:off x="672" y="1827"/>
              <a:ext cx="84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Program n</a:t>
              </a:r>
            </a:p>
          </p:txBody>
        </p:sp>
        <p:sp>
          <p:nvSpPr>
            <p:cNvPr id="40" name="Text Box 6"/>
            <p:cNvSpPr txBox="1">
              <a:spLocks noChangeArrowheads="1"/>
            </p:cNvSpPr>
            <p:nvPr/>
          </p:nvSpPr>
          <p:spPr bwMode="auto">
            <a:xfrm>
              <a:off x="951" y="1175"/>
              <a:ext cx="156"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p:txBody>
        </p:sp>
        <p:sp>
          <p:nvSpPr>
            <p:cNvPr id="41" name="Text Box 7"/>
            <p:cNvSpPr txBox="1">
              <a:spLocks noChangeArrowheads="1"/>
            </p:cNvSpPr>
            <p:nvPr/>
          </p:nvSpPr>
          <p:spPr bwMode="auto">
            <a:xfrm>
              <a:off x="2295" y="1079"/>
              <a:ext cx="7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scheduler</a:t>
              </a:r>
            </a:p>
          </p:txBody>
        </p:sp>
        <p:sp>
          <p:nvSpPr>
            <p:cNvPr id="42" name="Oval 8"/>
            <p:cNvSpPr>
              <a:spLocks noChangeAspect="1" noChangeArrowheads="1"/>
            </p:cNvSpPr>
            <p:nvPr/>
          </p:nvSpPr>
          <p:spPr bwMode="auto">
            <a:xfrm>
              <a:off x="2256" y="768"/>
              <a:ext cx="864" cy="86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3" name="Text Box 9"/>
            <p:cNvSpPr txBox="1">
              <a:spLocks noChangeArrowheads="1"/>
            </p:cNvSpPr>
            <p:nvPr/>
          </p:nvSpPr>
          <p:spPr bwMode="auto">
            <a:xfrm>
              <a:off x="4071" y="1031"/>
              <a:ext cx="8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Processor</a:t>
              </a:r>
            </a:p>
          </p:txBody>
        </p:sp>
        <p:sp>
          <p:nvSpPr>
            <p:cNvPr id="44" name="Rectangle 10"/>
            <p:cNvSpPr>
              <a:spLocks noChangeArrowheads="1"/>
            </p:cNvSpPr>
            <p:nvPr/>
          </p:nvSpPr>
          <p:spPr bwMode="auto">
            <a:xfrm>
              <a:off x="3888" y="720"/>
              <a:ext cx="1152" cy="9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45" name="AutoShape 11"/>
            <p:cNvCxnSpPr>
              <a:cxnSpLocks noChangeShapeType="1"/>
              <a:stCxn id="39" idx="3"/>
              <a:endCxn id="42" idx="2"/>
            </p:cNvCxnSpPr>
            <p:nvPr/>
          </p:nvCxnSpPr>
          <p:spPr bwMode="auto">
            <a:xfrm flipV="1">
              <a:off x="1466" y="1200"/>
              <a:ext cx="790" cy="74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 name="AutoShape 12"/>
            <p:cNvCxnSpPr>
              <a:cxnSpLocks noChangeShapeType="1"/>
              <a:stCxn id="37" idx="3"/>
              <a:endCxn id="42" idx="2"/>
            </p:cNvCxnSpPr>
            <p:nvPr/>
          </p:nvCxnSpPr>
          <p:spPr bwMode="auto">
            <a:xfrm>
              <a:off x="1466" y="526"/>
              <a:ext cx="790" cy="674"/>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7" name="AutoShape 13"/>
            <p:cNvCxnSpPr>
              <a:cxnSpLocks noChangeShapeType="1"/>
              <a:stCxn id="38" idx="3"/>
              <a:endCxn id="42" idx="2"/>
            </p:cNvCxnSpPr>
            <p:nvPr/>
          </p:nvCxnSpPr>
          <p:spPr bwMode="auto">
            <a:xfrm>
              <a:off x="1466" y="986"/>
              <a:ext cx="790" cy="214"/>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 name="AutoShape 14"/>
            <p:cNvCxnSpPr>
              <a:cxnSpLocks noChangeShapeType="1"/>
              <a:stCxn id="42" idx="6"/>
              <a:endCxn id="44" idx="1"/>
            </p:cNvCxnSpPr>
            <p:nvPr/>
          </p:nvCxnSpPr>
          <p:spPr bwMode="auto">
            <a:xfrm flipV="1">
              <a:off x="3120" y="1176"/>
              <a:ext cx="768" cy="24"/>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 name="Text Box 15"/>
            <p:cNvSpPr txBox="1">
              <a:spLocks noChangeArrowheads="1"/>
            </p:cNvSpPr>
            <p:nvPr/>
          </p:nvSpPr>
          <p:spPr bwMode="auto">
            <a:xfrm>
              <a:off x="3207" y="1415"/>
              <a:ext cx="58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winner</a:t>
              </a:r>
            </a:p>
          </p:txBody>
        </p:sp>
      </p:grpSp>
      <p:sp>
        <p:nvSpPr>
          <p:cNvPr id="10" name="Right Arrow 9"/>
          <p:cNvSpPr/>
          <p:nvPr/>
        </p:nvSpPr>
        <p:spPr>
          <a:xfrm>
            <a:off x="2335277" y="5485305"/>
            <a:ext cx="927114" cy="20802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233315" y="5189692"/>
            <a:ext cx="1190625" cy="830997"/>
          </a:xfrm>
          <a:prstGeom prst="rect">
            <a:avLst/>
          </a:prstGeom>
          <a:noFill/>
          <a:ln>
            <a:noFill/>
          </a:ln>
        </p:spPr>
        <p:txBody>
          <a:bodyPr wrap="square" rtlCol="0">
            <a:spAutoFit/>
          </a:bodyPr>
          <a:lstStyle/>
          <a:p>
            <a:pPr algn="ctr"/>
            <a:r>
              <a:rPr lang="en-US" sz="1600" dirty="0"/>
              <a:t>In</a:t>
            </a:r>
          </a:p>
          <a:p>
            <a:pPr algn="ctr"/>
            <a:endParaRPr lang="en-US" sz="1600" dirty="0"/>
          </a:p>
          <a:p>
            <a:pPr algn="ctr"/>
            <a:r>
              <a:rPr lang="en-US" sz="1600" dirty="0"/>
              <a:t>Execution</a:t>
            </a:r>
          </a:p>
        </p:txBody>
      </p:sp>
      <p:sp>
        <p:nvSpPr>
          <p:cNvPr id="12" name="TextBox 11"/>
          <p:cNvSpPr txBox="1"/>
          <p:nvPr/>
        </p:nvSpPr>
        <p:spPr>
          <a:xfrm>
            <a:off x="733491" y="4674214"/>
            <a:ext cx="1601786" cy="372258"/>
          </a:xfrm>
          <a:prstGeom prst="rect">
            <a:avLst/>
          </a:prstGeom>
          <a:noFill/>
        </p:spPr>
        <p:txBody>
          <a:bodyPr wrap="square" rtlCol="0">
            <a:spAutoFit/>
          </a:bodyPr>
          <a:lstStyle/>
          <a:p>
            <a:pPr algn="ctr"/>
            <a:r>
              <a:rPr lang="en-US" dirty="0"/>
              <a:t>Program</a:t>
            </a:r>
          </a:p>
        </p:txBody>
      </p:sp>
      <p:sp>
        <p:nvSpPr>
          <p:cNvPr id="51" name="TextBox 50"/>
          <p:cNvSpPr txBox="1"/>
          <p:nvPr/>
        </p:nvSpPr>
        <p:spPr>
          <a:xfrm>
            <a:off x="3423940" y="4705289"/>
            <a:ext cx="1601786" cy="372258"/>
          </a:xfrm>
          <a:prstGeom prst="rect">
            <a:avLst/>
          </a:prstGeom>
          <a:noFill/>
        </p:spPr>
        <p:txBody>
          <a:bodyPr wrap="square" rtlCol="0">
            <a:spAutoFit/>
          </a:bodyPr>
          <a:lstStyle/>
          <a:p>
            <a:pPr algn="ctr"/>
            <a:r>
              <a:rPr lang="en-US" dirty="0"/>
              <a:t>Process</a:t>
            </a:r>
          </a:p>
        </p:txBody>
      </p:sp>
      <p:sp>
        <p:nvSpPr>
          <p:cNvPr id="13" name="Lightning Bolt 12"/>
          <p:cNvSpPr/>
          <p:nvPr/>
        </p:nvSpPr>
        <p:spPr>
          <a:xfrm>
            <a:off x="4017777" y="5265888"/>
            <a:ext cx="229900" cy="438833"/>
          </a:xfrm>
          <a:prstGeom prst="lightningBol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Lightning Bolt 52"/>
          <p:cNvSpPr/>
          <p:nvPr/>
        </p:nvSpPr>
        <p:spPr>
          <a:xfrm>
            <a:off x="4914965" y="6184698"/>
            <a:ext cx="229900" cy="438833"/>
          </a:xfrm>
          <a:prstGeom prst="lightningBol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Lightning Bolt 53"/>
          <p:cNvSpPr/>
          <p:nvPr/>
        </p:nvSpPr>
        <p:spPr>
          <a:xfrm>
            <a:off x="5144865" y="6184698"/>
            <a:ext cx="229900" cy="438833"/>
          </a:xfrm>
          <a:prstGeom prst="lightningBol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Lightning Bolt 54"/>
          <p:cNvSpPr/>
          <p:nvPr/>
        </p:nvSpPr>
        <p:spPr>
          <a:xfrm>
            <a:off x="5374765" y="6184698"/>
            <a:ext cx="229900" cy="438833"/>
          </a:xfrm>
          <a:prstGeom prst="lightningBol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Callout 13"/>
          <p:cNvSpPr/>
          <p:nvPr/>
        </p:nvSpPr>
        <p:spPr>
          <a:xfrm>
            <a:off x="2233315" y="6020689"/>
            <a:ext cx="1784462" cy="837311"/>
          </a:xfrm>
          <a:prstGeom prst="wedgeEllipseCallout">
            <a:avLst>
              <a:gd name="adj1" fmla="val 53068"/>
              <a:gd name="adj2" fmla="val -96467"/>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Single thread of control</a:t>
            </a:r>
          </a:p>
        </p:txBody>
      </p:sp>
      <p:sp>
        <p:nvSpPr>
          <p:cNvPr id="15" name="TextBox 14"/>
          <p:cNvSpPr txBox="1"/>
          <p:nvPr/>
        </p:nvSpPr>
        <p:spPr>
          <a:xfrm>
            <a:off x="5099114" y="5265888"/>
            <a:ext cx="2224844" cy="369332"/>
          </a:xfrm>
          <a:prstGeom prst="rect">
            <a:avLst/>
          </a:prstGeom>
          <a:noFill/>
        </p:spPr>
        <p:txBody>
          <a:bodyPr wrap="square" rtlCol="0">
            <a:spAutoFit/>
          </a:bodyPr>
          <a:lstStyle/>
          <a:p>
            <a:r>
              <a:rPr lang="en-US" dirty="0">
                <a:solidFill>
                  <a:srgbClr val="3366FF"/>
                </a:solidFill>
              </a:rPr>
              <a:t>Single threaded</a:t>
            </a:r>
          </a:p>
        </p:txBody>
      </p:sp>
      <p:sp>
        <p:nvSpPr>
          <p:cNvPr id="58" name="TextBox 57"/>
          <p:cNvSpPr txBox="1"/>
          <p:nvPr/>
        </p:nvSpPr>
        <p:spPr>
          <a:xfrm>
            <a:off x="6062160" y="6000032"/>
            <a:ext cx="1710305" cy="369332"/>
          </a:xfrm>
          <a:prstGeom prst="rect">
            <a:avLst/>
          </a:prstGeom>
          <a:noFill/>
        </p:spPr>
        <p:txBody>
          <a:bodyPr wrap="square" rtlCol="0">
            <a:spAutoFit/>
          </a:bodyPr>
          <a:lstStyle/>
          <a:p>
            <a:r>
              <a:rPr lang="en-US" dirty="0">
                <a:solidFill>
                  <a:srgbClr val="3366FF"/>
                </a:solidFill>
              </a:rPr>
              <a:t>Multi threaded</a:t>
            </a:r>
          </a:p>
        </p:txBody>
      </p:sp>
    </p:spTree>
    <p:extLst>
      <p:ext uri="{BB962C8B-B14F-4D97-AF65-F5344CB8AC3E}">
        <p14:creationId xmlns:p14="http://schemas.microsoft.com/office/powerpoint/2010/main" val="118267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41111478"/>
              </p:ext>
            </p:extLst>
          </p:nvPr>
        </p:nvGraphicFramePr>
        <p:xfrm>
          <a:off x="551563" y="2295834"/>
          <a:ext cx="8306687" cy="3962400"/>
        </p:xfrm>
        <a:graphic>
          <a:graphicData uri="http://schemas.openxmlformats.org/drawingml/2006/table">
            <a:tbl>
              <a:tblPr/>
              <a:tblGrid>
                <a:gridCol w="1029834">
                  <a:extLst>
                    <a:ext uri="{9D8B030D-6E8A-4147-A177-3AD203B41FA5}">
                      <a16:colId xmlns:a16="http://schemas.microsoft.com/office/drawing/2014/main" val="20000"/>
                    </a:ext>
                  </a:extLst>
                </a:gridCol>
                <a:gridCol w="2276348">
                  <a:extLst>
                    <a:ext uri="{9D8B030D-6E8A-4147-A177-3AD203B41FA5}">
                      <a16:colId xmlns:a16="http://schemas.microsoft.com/office/drawing/2014/main" val="20001"/>
                    </a:ext>
                  </a:extLst>
                </a:gridCol>
                <a:gridCol w="5000505">
                  <a:extLst>
                    <a:ext uri="{9D8B030D-6E8A-4147-A177-3AD203B41FA5}">
                      <a16:colId xmlns:a16="http://schemas.microsoft.com/office/drawing/2014/main" val="20002"/>
                    </a:ext>
                  </a:extLst>
                </a:gridCol>
              </a:tblGrid>
              <a:tr h="0">
                <a:tc>
                  <a:txBody>
                    <a:bodyPr/>
                    <a:lstStyle/>
                    <a:p>
                      <a:pPr marL="0" marR="0">
                        <a:spcBef>
                          <a:spcPts val="0"/>
                        </a:spcBef>
                        <a:spcAft>
                          <a:spcPts val="0"/>
                        </a:spcAft>
                        <a:tabLst>
                          <a:tab pos="1295400" algn="l"/>
                        </a:tabLst>
                      </a:pPr>
                      <a:r>
                        <a:rPr lang="en-US" sz="2000" b="1">
                          <a:solidFill>
                            <a:srgbClr val="FFFFFF"/>
                          </a:solidFill>
                          <a:latin typeface="Times New Roman"/>
                          <a:ea typeface="Times New Roman"/>
                          <a:cs typeface="Times New Roman"/>
                        </a:rPr>
                        <a:t>Name</a:t>
                      </a:r>
                      <a:endParaRPr lang="en-US" sz="2000" b="1">
                        <a:latin typeface="Times New Roman"/>
                        <a:ea typeface="Times New Roman"/>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000" b="1">
                          <a:solidFill>
                            <a:srgbClr val="FFFFFF"/>
                          </a:solidFill>
                          <a:latin typeface="Times New Roman"/>
                          <a:ea typeface="Times New Roman"/>
                          <a:cs typeface="Times New Roman"/>
                        </a:rPr>
                        <a:t>Usual Connotation</a:t>
                      </a:r>
                      <a:endParaRPr lang="en-US" sz="2000" b="1">
                        <a:latin typeface="Times New Roman"/>
                        <a:ea typeface="Times New Roman"/>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000" b="1">
                          <a:solidFill>
                            <a:srgbClr val="FFFFFF"/>
                          </a:solidFill>
                          <a:latin typeface="Times New Roman"/>
                          <a:ea typeface="Times New Roman"/>
                          <a:cs typeface="Times New Roman"/>
                        </a:rPr>
                        <a:t>Use in this chapter</a:t>
                      </a:r>
                      <a:endParaRPr lang="en-US" sz="2000" b="1">
                        <a:latin typeface="Times New Roman"/>
                        <a:ea typeface="Times New Roman"/>
                        <a:cs typeface="Times New Roman"/>
                      </a:endParaRP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extLst>
                  <a:ext uri="{0D108BD9-81ED-4DB2-BD59-A6C34878D82A}">
                    <a16:rowId xmlns:a16="http://schemas.microsoft.com/office/drawing/2014/main" val="10000"/>
                  </a:ext>
                </a:extLst>
              </a:tr>
              <a:tr h="0">
                <a:tc>
                  <a:txBody>
                    <a:bodyPr/>
                    <a:lstStyle/>
                    <a:p>
                      <a:pPr marL="0" marR="0">
                        <a:spcBef>
                          <a:spcPts val="0"/>
                        </a:spcBef>
                        <a:spcAft>
                          <a:spcPts val="0"/>
                        </a:spcAft>
                        <a:tabLst>
                          <a:tab pos="1295400" algn="l"/>
                        </a:tabLst>
                      </a:pPr>
                      <a:r>
                        <a:rPr lang="en-US" sz="2000" b="1">
                          <a:latin typeface="Times New Roman"/>
                          <a:ea typeface="Times New Roman"/>
                          <a:cs typeface="Times New Roman"/>
                        </a:rPr>
                        <a:t>Job</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Unit of scheduling</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Synonymous with process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spcBef>
                          <a:spcPts val="0"/>
                        </a:spcBef>
                        <a:spcAft>
                          <a:spcPts val="0"/>
                        </a:spcAft>
                        <a:tabLst>
                          <a:tab pos="1295400" algn="l"/>
                        </a:tabLst>
                      </a:pPr>
                      <a:r>
                        <a:rPr lang="en-US" sz="2000" b="1">
                          <a:latin typeface="Times New Roman"/>
                          <a:ea typeface="Times New Roman"/>
                          <a:cs typeface="Times New Roman"/>
                        </a:rPr>
                        <a:t>Process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Program in execution; unit of scheduling</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b="1" dirty="0">
                          <a:latin typeface="Times New Roman"/>
                          <a:ea typeface="Times New Roman"/>
                          <a:cs typeface="Times New Roman"/>
                        </a:rPr>
                        <a:t>Synonymous with job</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spcBef>
                          <a:spcPts val="0"/>
                        </a:spcBef>
                        <a:spcAft>
                          <a:spcPts val="0"/>
                        </a:spcAft>
                        <a:tabLst>
                          <a:tab pos="1295400" algn="l"/>
                        </a:tabLst>
                      </a:pPr>
                      <a:r>
                        <a:rPr lang="en-US" sz="2000" b="1">
                          <a:latin typeface="Times New Roman"/>
                          <a:ea typeface="Times New Roman"/>
                          <a:cs typeface="Times New Roman"/>
                        </a:rPr>
                        <a:t>Thread</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Unit of scheduling and/or execution; contained within a process</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Not used in the scheduling algorithms described in this chapter</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spcBef>
                          <a:spcPts val="0"/>
                        </a:spcBef>
                        <a:spcAft>
                          <a:spcPts val="0"/>
                        </a:spcAft>
                        <a:tabLst>
                          <a:tab pos="1295400" algn="l"/>
                        </a:tabLst>
                      </a:pPr>
                      <a:r>
                        <a:rPr lang="en-US" sz="2000" b="1">
                          <a:latin typeface="Times New Roman"/>
                          <a:ea typeface="Times New Roman"/>
                          <a:cs typeface="Times New Roman"/>
                        </a:rPr>
                        <a:t>Task</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Unit of work; unit of scheduling</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b="1" dirty="0">
                          <a:latin typeface="Times New Roman"/>
                          <a:ea typeface="Times New Roman"/>
                          <a:cs typeface="Times New Roman"/>
                        </a:rPr>
                        <a:t>Not used in the scheduling algorithms described in this chapter, except in describing the scheduling algorithm of Linux</a:t>
                      </a:r>
                    </a:p>
                  </a:txBody>
                  <a:tcPr marL="68586" marR="685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US" dirty="0"/>
              <a:t>Terminology</a:t>
            </a:r>
          </a:p>
        </p:txBody>
      </p:sp>
    </p:spTree>
    <p:extLst>
      <p:ext uri="{BB962C8B-B14F-4D97-AF65-F5344CB8AC3E}">
        <p14:creationId xmlns:p14="http://schemas.microsoft.com/office/powerpoint/2010/main" val="330529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0"/>
          <p:cNvGrpSpPr>
            <a:grpSpLocks/>
          </p:cNvGrpSpPr>
          <p:nvPr/>
        </p:nvGrpSpPr>
        <p:grpSpPr bwMode="auto">
          <a:xfrm>
            <a:off x="1341440" y="1845609"/>
            <a:ext cx="6438900" cy="4791740"/>
            <a:chOff x="304800" y="152400"/>
            <a:chExt cx="8191500" cy="6096000"/>
          </a:xfrm>
        </p:grpSpPr>
        <p:grpSp>
          <p:nvGrpSpPr>
            <p:cNvPr id="8195" name="Group 1"/>
            <p:cNvGrpSpPr>
              <a:grpSpLocks/>
            </p:cNvGrpSpPr>
            <p:nvPr/>
          </p:nvGrpSpPr>
          <p:grpSpPr bwMode="auto">
            <a:xfrm>
              <a:off x="304800" y="152400"/>
              <a:ext cx="2741613" cy="3046413"/>
              <a:chOff x="304800" y="762000"/>
              <a:chExt cx="2741613" cy="3046413"/>
            </a:xfrm>
          </p:grpSpPr>
          <p:sp>
            <p:nvSpPr>
              <p:cNvPr id="8227" name="AutoShape 15"/>
              <p:cNvSpPr>
                <a:spLocks noChangeAspect="1" noChangeArrowheads="1"/>
              </p:cNvSpPr>
              <p:nvPr/>
            </p:nvSpPr>
            <p:spPr bwMode="auto">
              <a:xfrm>
                <a:off x="304800" y="1981200"/>
                <a:ext cx="2741613" cy="1827213"/>
              </a:xfrm>
              <a:prstGeom prst="flowChartMagneticDisk">
                <a:avLst/>
              </a:prstGeom>
              <a:solidFill>
                <a:schemeClr val="accent1"/>
              </a:solidFill>
              <a:ln w="9525">
                <a:solidFill>
                  <a:schemeClr val="tx1"/>
                </a:solidFill>
                <a:round/>
                <a:headEnd/>
                <a:tailEnd/>
              </a:ln>
            </p:spPr>
            <p:txBody>
              <a:bodyPr wrap="none" anchor="ctr"/>
              <a:lstStyle/>
              <a:p>
                <a:endParaRPr lang="en-US" sz="1500"/>
              </a:p>
            </p:txBody>
          </p:sp>
          <p:sp>
            <p:nvSpPr>
              <p:cNvPr id="8228" name="AutoShape 4"/>
              <p:cNvSpPr>
                <a:spLocks noChangeAspect="1" noChangeArrowheads="1"/>
              </p:cNvSpPr>
              <p:nvPr/>
            </p:nvSpPr>
            <p:spPr bwMode="auto">
              <a:xfrm>
                <a:off x="304800" y="762000"/>
                <a:ext cx="2741613" cy="1825625"/>
              </a:xfrm>
              <a:prstGeom prst="flowChartMagneticDisk">
                <a:avLst/>
              </a:prstGeom>
              <a:solidFill>
                <a:srgbClr val="C0C0C0"/>
              </a:solidFill>
              <a:ln w="9525">
                <a:solidFill>
                  <a:schemeClr val="tx1"/>
                </a:solidFill>
                <a:round/>
                <a:headEnd/>
                <a:tailEnd/>
              </a:ln>
            </p:spPr>
            <p:txBody>
              <a:bodyPr wrap="none" anchor="ctr"/>
              <a:lstStyle/>
              <a:p>
                <a:endParaRPr lang="en-US" sz="1500"/>
              </a:p>
            </p:txBody>
          </p:sp>
          <p:sp>
            <p:nvSpPr>
              <p:cNvPr id="8229" name="Text Box 14"/>
              <p:cNvSpPr txBox="1">
                <a:spLocks noChangeArrowheads="1"/>
              </p:cNvSpPr>
              <p:nvPr/>
            </p:nvSpPr>
            <p:spPr bwMode="auto">
              <a:xfrm>
                <a:off x="990600" y="3328987"/>
                <a:ext cx="1637985" cy="411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a:t>Swap space</a:t>
                </a:r>
              </a:p>
            </p:txBody>
          </p:sp>
          <p:sp>
            <p:nvSpPr>
              <p:cNvPr id="8230" name="Rectangle 6"/>
              <p:cNvSpPr>
                <a:spLocks noChangeArrowheads="1"/>
              </p:cNvSpPr>
              <p:nvPr/>
            </p:nvSpPr>
            <p:spPr bwMode="auto">
              <a:xfrm>
                <a:off x="457200" y="1524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500" b="1"/>
                  <a:t>u</a:t>
                </a:r>
                <a:r>
                  <a:rPr lang="en-US" sz="1500" b="1" baseline="-25000"/>
                  <a:t>1</a:t>
                </a:r>
              </a:p>
            </p:txBody>
          </p:sp>
          <p:sp>
            <p:nvSpPr>
              <p:cNvPr id="8231" name="Text Box 11"/>
              <p:cNvSpPr txBox="1">
                <a:spLocks noChangeArrowheads="1"/>
              </p:cNvSpPr>
              <p:nvPr/>
            </p:nvSpPr>
            <p:spPr bwMode="auto">
              <a:xfrm>
                <a:off x="1600199" y="1524000"/>
                <a:ext cx="615630" cy="411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a:t>…..</a:t>
                </a:r>
              </a:p>
            </p:txBody>
          </p:sp>
          <p:sp>
            <p:nvSpPr>
              <p:cNvPr id="8232" name="Rectangle 12"/>
              <p:cNvSpPr>
                <a:spLocks noChangeArrowheads="1"/>
              </p:cNvSpPr>
              <p:nvPr/>
            </p:nvSpPr>
            <p:spPr bwMode="auto">
              <a:xfrm>
                <a:off x="1066800" y="1524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500" b="1"/>
                  <a:t>u</a:t>
                </a:r>
                <a:r>
                  <a:rPr lang="en-US" sz="1500" b="1" baseline="-25000"/>
                  <a:t>2</a:t>
                </a:r>
              </a:p>
            </p:txBody>
          </p:sp>
          <p:sp>
            <p:nvSpPr>
              <p:cNvPr id="8233" name="Rectangle 13"/>
              <p:cNvSpPr>
                <a:spLocks noChangeArrowheads="1"/>
              </p:cNvSpPr>
              <p:nvPr/>
            </p:nvSpPr>
            <p:spPr bwMode="auto">
              <a:xfrm>
                <a:off x="2438400" y="15240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500" b="1"/>
                  <a:t>u</a:t>
                </a:r>
                <a:r>
                  <a:rPr lang="en-US" sz="1500" b="1" baseline="-25000"/>
                  <a:t>n</a:t>
                </a:r>
              </a:p>
            </p:txBody>
          </p:sp>
        </p:grpSp>
        <p:grpSp>
          <p:nvGrpSpPr>
            <p:cNvPr id="8196" name="Group 9"/>
            <p:cNvGrpSpPr>
              <a:grpSpLocks/>
            </p:cNvGrpSpPr>
            <p:nvPr/>
          </p:nvGrpSpPr>
          <p:grpSpPr bwMode="auto">
            <a:xfrm>
              <a:off x="3429000" y="3810000"/>
              <a:ext cx="1485769" cy="1371600"/>
              <a:chOff x="6934200" y="1600200"/>
              <a:chExt cx="1485769" cy="1371600"/>
            </a:xfrm>
          </p:grpSpPr>
          <p:sp>
            <p:nvSpPr>
              <p:cNvPr id="8225" name="Text Box 26"/>
              <p:cNvSpPr txBox="1">
                <a:spLocks noChangeArrowheads="1"/>
              </p:cNvSpPr>
              <p:nvPr/>
            </p:nvSpPr>
            <p:spPr bwMode="auto">
              <a:xfrm>
                <a:off x="6934200" y="1981200"/>
                <a:ext cx="1485769" cy="7047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a:t>Short-term</a:t>
                </a:r>
              </a:p>
              <a:p>
                <a:pPr eaLnBrk="1" hangingPunct="1"/>
                <a:r>
                  <a:rPr lang="en-US" sz="1500" b="1"/>
                  <a:t>scheduler</a:t>
                </a:r>
              </a:p>
            </p:txBody>
          </p:sp>
          <p:sp>
            <p:nvSpPr>
              <p:cNvPr id="8226" name="Oval 27"/>
              <p:cNvSpPr>
                <a:spLocks noChangeAspect="1" noChangeArrowheads="1"/>
              </p:cNvSpPr>
              <p:nvPr/>
            </p:nvSpPr>
            <p:spPr bwMode="auto">
              <a:xfrm>
                <a:off x="6934200" y="1600200"/>
                <a:ext cx="1371600" cy="1371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500"/>
              </a:p>
            </p:txBody>
          </p:sp>
        </p:grpSp>
        <p:grpSp>
          <p:nvGrpSpPr>
            <p:cNvPr id="8197" name="Group 12"/>
            <p:cNvGrpSpPr>
              <a:grpSpLocks/>
            </p:cNvGrpSpPr>
            <p:nvPr/>
          </p:nvGrpSpPr>
          <p:grpSpPr bwMode="auto">
            <a:xfrm>
              <a:off x="3390900" y="228600"/>
              <a:ext cx="1444783" cy="1371600"/>
              <a:chOff x="6934200" y="1600200"/>
              <a:chExt cx="1444783" cy="1371600"/>
            </a:xfrm>
          </p:grpSpPr>
          <p:sp>
            <p:nvSpPr>
              <p:cNvPr id="8223" name="Text Box 26"/>
              <p:cNvSpPr txBox="1">
                <a:spLocks noChangeArrowheads="1"/>
              </p:cNvSpPr>
              <p:nvPr/>
            </p:nvSpPr>
            <p:spPr bwMode="auto">
              <a:xfrm>
                <a:off x="6934200" y="1981200"/>
                <a:ext cx="1444783" cy="7047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dirty="0"/>
                  <a:t>Long-term</a:t>
                </a:r>
              </a:p>
              <a:p>
                <a:pPr eaLnBrk="1" hangingPunct="1"/>
                <a:r>
                  <a:rPr lang="en-US" sz="1500" b="1" dirty="0"/>
                  <a:t>scheduler</a:t>
                </a:r>
              </a:p>
            </p:txBody>
          </p:sp>
          <p:sp>
            <p:nvSpPr>
              <p:cNvPr id="8224" name="Oval 27"/>
              <p:cNvSpPr>
                <a:spLocks noChangeAspect="1" noChangeArrowheads="1"/>
              </p:cNvSpPr>
              <p:nvPr/>
            </p:nvSpPr>
            <p:spPr bwMode="auto">
              <a:xfrm>
                <a:off x="6934200" y="1600200"/>
                <a:ext cx="1371600" cy="1371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500"/>
              </a:p>
            </p:txBody>
          </p:sp>
        </p:grpSp>
        <p:grpSp>
          <p:nvGrpSpPr>
            <p:cNvPr id="8198" name="Group 15"/>
            <p:cNvGrpSpPr>
              <a:grpSpLocks/>
            </p:cNvGrpSpPr>
            <p:nvPr/>
          </p:nvGrpSpPr>
          <p:grpSpPr bwMode="auto">
            <a:xfrm>
              <a:off x="3390900" y="1866900"/>
              <a:ext cx="1528258" cy="1371600"/>
              <a:chOff x="6934200" y="1600200"/>
              <a:chExt cx="1528258" cy="1371600"/>
            </a:xfrm>
          </p:grpSpPr>
          <p:sp>
            <p:nvSpPr>
              <p:cNvPr id="8221" name="Text Box 26"/>
              <p:cNvSpPr txBox="1">
                <a:spLocks noChangeArrowheads="1"/>
              </p:cNvSpPr>
              <p:nvPr/>
            </p:nvSpPr>
            <p:spPr bwMode="auto">
              <a:xfrm>
                <a:off x="7069192" y="1828800"/>
                <a:ext cx="1393266" cy="998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a:t>Medium-</a:t>
                </a:r>
              </a:p>
              <a:p>
                <a:pPr eaLnBrk="1" hangingPunct="1"/>
                <a:r>
                  <a:rPr lang="en-US" sz="1500" b="1"/>
                  <a:t>    term</a:t>
                </a:r>
              </a:p>
              <a:p>
                <a:pPr eaLnBrk="1" hangingPunct="1"/>
                <a:r>
                  <a:rPr lang="en-US" sz="1500" b="1"/>
                  <a:t>scheduler</a:t>
                </a:r>
              </a:p>
            </p:txBody>
          </p:sp>
          <p:sp>
            <p:nvSpPr>
              <p:cNvPr id="8222" name="Oval 27"/>
              <p:cNvSpPr>
                <a:spLocks noChangeAspect="1" noChangeArrowheads="1"/>
              </p:cNvSpPr>
              <p:nvPr/>
            </p:nvSpPr>
            <p:spPr bwMode="auto">
              <a:xfrm>
                <a:off x="6934200" y="1600200"/>
                <a:ext cx="1371600" cy="1371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500"/>
              </a:p>
            </p:txBody>
          </p:sp>
        </p:grpSp>
        <p:sp>
          <p:nvSpPr>
            <p:cNvPr id="8199" name="Rectangle 16"/>
            <p:cNvSpPr>
              <a:spLocks noChangeArrowheads="1"/>
            </p:cNvSpPr>
            <p:nvPr/>
          </p:nvSpPr>
          <p:spPr bwMode="auto">
            <a:xfrm>
              <a:off x="5143500" y="228600"/>
              <a:ext cx="1905000" cy="3962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sz="1500" b="1" dirty="0"/>
            </a:p>
            <a:p>
              <a:pPr algn="ctr"/>
              <a:endParaRPr lang="en-US" sz="1500" b="1" dirty="0"/>
            </a:p>
            <a:p>
              <a:pPr algn="ctr"/>
              <a:endParaRPr lang="en-US" sz="1500" b="1" dirty="0"/>
            </a:p>
            <a:p>
              <a:pPr algn="ctr"/>
              <a:endParaRPr lang="en-US" sz="1500" b="1" dirty="0"/>
            </a:p>
            <a:p>
              <a:pPr algn="ctr"/>
              <a:endParaRPr lang="en-US" sz="1500" b="1" dirty="0"/>
            </a:p>
            <a:p>
              <a:pPr algn="ctr"/>
              <a:endParaRPr lang="en-US" sz="1500" b="1" dirty="0"/>
            </a:p>
            <a:p>
              <a:pPr algn="ctr"/>
              <a:endParaRPr lang="en-US" sz="1500" b="1" dirty="0"/>
            </a:p>
            <a:p>
              <a:pPr algn="ctr"/>
              <a:endParaRPr lang="en-US" sz="1500" b="1" dirty="0"/>
            </a:p>
            <a:p>
              <a:pPr algn="ctr"/>
              <a:endParaRPr lang="en-US" sz="1500" b="1" dirty="0"/>
            </a:p>
            <a:p>
              <a:pPr algn="ctr"/>
              <a:endParaRPr lang="en-US" sz="1500" b="1" dirty="0"/>
            </a:p>
            <a:p>
              <a:pPr algn="ctr"/>
              <a:endParaRPr lang="en-US" sz="1500" b="1" dirty="0"/>
            </a:p>
            <a:p>
              <a:pPr algn="ctr"/>
              <a:r>
                <a:rPr lang="en-US" sz="1500" b="1" dirty="0"/>
                <a:t>memory</a:t>
              </a:r>
            </a:p>
          </p:txBody>
        </p:sp>
        <p:sp>
          <p:nvSpPr>
            <p:cNvPr id="8200" name="Rectangle 6"/>
            <p:cNvSpPr>
              <a:spLocks noChangeArrowheads="1"/>
            </p:cNvSpPr>
            <p:nvPr/>
          </p:nvSpPr>
          <p:spPr bwMode="auto">
            <a:xfrm>
              <a:off x="5867400" y="4572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500" b="1"/>
                <a:t>p</a:t>
              </a:r>
              <a:r>
                <a:rPr lang="en-US" sz="1500" b="1" baseline="-25000"/>
                <a:t>1</a:t>
              </a:r>
            </a:p>
          </p:txBody>
        </p:sp>
        <p:sp>
          <p:nvSpPr>
            <p:cNvPr id="8201" name="Rectangle 6"/>
            <p:cNvSpPr>
              <a:spLocks noChangeArrowheads="1"/>
            </p:cNvSpPr>
            <p:nvPr/>
          </p:nvSpPr>
          <p:spPr bwMode="auto">
            <a:xfrm>
              <a:off x="5867400" y="9525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500" b="1"/>
                <a:t>p</a:t>
              </a:r>
              <a:r>
                <a:rPr lang="en-US" sz="1500" b="1" baseline="-25000"/>
                <a:t>2</a:t>
              </a:r>
            </a:p>
          </p:txBody>
        </p:sp>
        <p:sp>
          <p:nvSpPr>
            <p:cNvPr id="8202" name="TextBox 21"/>
            <p:cNvSpPr txBox="1">
              <a:spLocks noChangeArrowheads="1"/>
            </p:cNvSpPr>
            <p:nvPr/>
          </p:nvSpPr>
          <p:spPr bwMode="auto">
            <a:xfrm>
              <a:off x="5961515" y="1600200"/>
              <a:ext cx="302921" cy="998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a:t>.</a:t>
              </a:r>
            </a:p>
            <a:p>
              <a:pPr eaLnBrk="1" hangingPunct="1"/>
              <a:r>
                <a:rPr lang="en-US" sz="1500" b="1"/>
                <a:t>.</a:t>
              </a:r>
            </a:p>
            <a:p>
              <a:pPr eaLnBrk="1" hangingPunct="1"/>
              <a:r>
                <a:rPr lang="en-US" sz="1500" b="1"/>
                <a:t>.</a:t>
              </a:r>
            </a:p>
          </p:txBody>
        </p:sp>
        <p:sp>
          <p:nvSpPr>
            <p:cNvPr id="8203" name="Rectangle 6"/>
            <p:cNvSpPr>
              <a:spLocks noChangeArrowheads="1"/>
            </p:cNvSpPr>
            <p:nvPr/>
          </p:nvSpPr>
          <p:spPr bwMode="auto">
            <a:xfrm>
              <a:off x="5867400" y="26289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500" b="1"/>
                <a:t>p</a:t>
              </a:r>
              <a:r>
                <a:rPr lang="en-US" sz="1500" b="1" baseline="-25000"/>
                <a:t>m</a:t>
              </a:r>
            </a:p>
          </p:txBody>
        </p:sp>
        <p:sp>
          <p:nvSpPr>
            <p:cNvPr id="8204" name="Rectangle 18"/>
            <p:cNvSpPr>
              <a:spLocks noChangeArrowheads="1"/>
            </p:cNvSpPr>
            <p:nvPr/>
          </p:nvSpPr>
          <p:spPr bwMode="auto">
            <a:xfrm>
              <a:off x="6743700" y="5257800"/>
              <a:ext cx="1752600" cy="990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500"/>
            </a:p>
          </p:txBody>
        </p:sp>
        <p:sp>
          <p:nvSpPr>
            <p:cNvPr id="8205" name="Text Box 19"/>
            <p:cNvSpPr txBox="1">
              <a:spLocks noChangeArrowheads="1"/>
            </p:cNvSpPr>
            <p:nvPr/>
          </p:nvSpPr>
          <p:spPr bwMode="auto">
            <a:xfrm>
              <a:off x="7277100" y="5562600"/>
              <a:ext cx="751612" cy="411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a:t>CPU</a:t>
              </a:r>
            </a:p>
          </p:txBody>
        </p:sp>
        <p:grpSp>
          <p:nvGrpSpPr>
            <p:cNvPr id="8206" name="Group 25"/>
            <p:cNvGrpSpPr>
              <a:grpSpLocks/>
            </p:cNvGrpSpPr>
            <p:nvPr/>
          </p:nvGrpSpPr>
          <p:grpSpPr bwMode="auto">
            <a:xfrm>
              <a:off x="5015485" y="4762500"/>
              <a:ext cx="1507470" cy="685800"/>
              <a:chOff x="6918264" y="1600200"/>
              <a:chExt cx="1750609" cy="1371600"/>
            </a:xfrm>
          </p:grpSpPr>
          <p:sp>
            <p:nvSpPr>
              <p:cNvPr id="8219" name="Text Box 26"/>
              <p:cNvSpPr txBox="1">
                <a:spLocks noChangeArrowheads="1"/>
              </p:cNvSpPr>
              <p:nvPr/>
            </p:nvSpPr>
            <p:spPr bwMode="auto">
              <a:xfrm>
                <a:off x="6918264" y="1832855"/>
                <a:ext cx="1750609" cy="822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dirty="0"/>
                  <a:t>Dispatcher</a:t>
                </a:r>
              </a:p>
            </p:txBody>
          </p:sp>
          <p:sp>
            <p:nvSpPr>
              <p:cNvPr id="8220" name="Oval 27"/>
              <p:cNvSpPr>
                <a:spLocks noChangeAspect="1" noChangeArrowheads="1"/>
              </p:cNvSpPr>
              <p:nvPr/>
            </p:nvSpPr>
            <p:spPr bwMode="auto">
              <a:xfrm>
                <a:off x="6934199" y="1600200"/>
                <a:ext cx="1637628" cy="1371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500"/>
              </a:p>
            </p:txBody>
          </p:sp>
        </p:grpSp>
        <p:cxnSp>
          <p:nvCxnSpPr>
            <p:cNvPr id="30" name="Straight Arrow Connector 29"/>
            <p:cNvCxnSpPr>
              <a:stCxn id="8228" idx="4"/>
              <a:endCxn id="8224" idx="2"/>
            </p:cNvCxnSpPr>
            <p:nvPr/>
          </p:nvCxnSpPr>
          <p:spPr>
            <a:xfrm flipV="1">
              <a:off x="3046413" y="914400"/>
              <a:ext cx="344487" cy="150813"/>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224" idx="6"/>
              <a:endCxn id="8199" idx="1"/>
            </p:cNvCxnSpPr>
            <p:nvPr/>
          </p:nvCxnSpPr>
          <p:spPr>
            <a:xfrm>
              <a:off x="4762500" y="914400"/>
              <a:ext cx="381000" cy="12954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227" idx="4"/>
              <a:endCxn id="8222" idx="2"/>
            </p:cNvCxnSpPr>
            <p:nvPr/>
          </p:nvCxnSpPr>
          <p:spPr>
            <a:xfrm>
              <a:off x="3046413" y="2284413"/>
              <a:ext cx="344487" cy="268287"/>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222" idx="6"/>
              <a:endCxn id="8199" idx="1"/>
            </p:cNvCxnSpPr>
            <p:nvPr/>
          </p:nvCxnSpPr>
          <p:spPr>
            <a:xfrm flipV="1">
              <a:off x="4762500" y="2209800"/>
              <a:ext cx="381000" cy="342900"/>
            </a:xfrm>
            <a:prstGeom prst="straightConnector1">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199" idx="1"/>
            </p:cNvCxnSpPr>
            <p:nvPr/>
          </p:nvCxnSpPr>
          <p:spPr>
            <a:xfrm rot="10800000" flipV="1">
              <a:off x="4381500" y="2209800"/>
              <a:ext cx="762000" cy="1638300"/>
            </a:xfrm>
            <a:prstGeom prst="straightConnector1">
              <a:avLst/>
            </a:prstGeom>
            <a:ln w="127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8220" idx="2"/>
            </p:cNvCxnSpPr>
            <p:nvPr/>
          </p:nvCxnSpPr>
          <p:spPr>
            <a:xfrm>
              <a:off x="4724400" y="4838700"/>
              <a:ext cx="304805" cy="266700"/>
            </a:xfrm>
            <a:prstGeom prst="straightConnector1">
              <a:avLst/>
            </a:prstGeom>
            <a:ln>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220" idx="6"/>
              <a:endCxn id="8204" idx="1"/>
            </p:cNvCxnSpPr>
            <p:nvPr/>
          </p:nvCxnSpPr>
          <p:spPr>
            <a:xfrm>
              <a:off x="6439386" y="5105400"/>
              <a:ext cx="304314" cy="647700"/>
            </a:xfrm>
            <a:prstGeom prst="straightConnector1">
              <a:avLst/>
            </a:prstGeom>
            <a:ln>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8214" name="Rectangle 6"/>
            <p:cNvSpPr>
              <a:spLocks noChangeArrowheads="1"/>
            </p:cNvSpPr>
            <p:nvPr/>
          </p:nvSpPr>
          <p:spPr bwMode="auto">
            <a:xfrm>
              <a:off x="685800" y="22098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500" b="1"/>
                <a:t>p</a:t>
              </a:r>
              <a:r>
                <a:rPr lang="en-US" sz="1500" b="1" baseline="-25000"/>
                <a:t>1</a:t>
              </a:r>
            </a:p>
          </p:txBody>
        </p:sp>
        <p:sp>
          <p:nvSpPr>
            <p:cNvPr id="8215" name="Rectangle 6"/>
            <p:cNvSpPr>
              <a:spLocks noChangeArrowheads="1"/>
            </p:cNvSpPr>
            <p:nvPr/>
          </p:nvSpPr>
          <p:spPr bwMode="auto">
            <a:xfrm>
              <a:off x="1219200" y="22098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500" b="1"/>
                <a:t>p</a:t>
              </a:r>
              <a:r>
                <a:rPr lang="en-US" sz="1500" b="1" baseline="-25000"/>
                <a:t>2</a:t>
              </a:r>
            </a:p>
          </p:txBody>
        </p:sp>
        <p:sp>
          <p:nvSpPr>
            <p:cNvPr id="8216" name="Rectangle 6"/>
            <p:cNvSpPr>
              <a:spLocks noChangeArrowheads="1"/>
            </p:cNvSpPr>
            <p:nvPr/>
          </p:nvSpPr>
          <p:spPr bwMode="auto">
            <a:xfrm>
              <a:off x="2247900" y="2209800"/>
              <a:ext cx="381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500" b="1"/>
                <a:t>p</a:t>
              </a:r>
              <a:r>
                <a:rPr lang="en-US" sz="1500" b="1" baseline="-25000"/>
                <a:t>q</a:t>
              </a:r>
            </a:p>
          </p:txBody>
        </p:sp>
        <p:sp>
          <p:nvSpPr>
            <p:cNvPr id="8217" name="Text Box 11"/>
            <p:cNvSpPr txBox="1">
              <a:spLocks noChangeArrowheads="1"/>
            </p:cNvSpPr>
            <p:nvPr/>
          </p:nvSpPr>
          <p:spPr bwMode="auto">
            <a:xfrm>
              <a:off x="1638300" y="2185987"/>
              <a:ext cx="615630" cy="411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a:t>…..</a:t>
              </a:r>
            </a:p>
          </p:txBody>
        </p:sp>
        <p:sp>
          <p:nvSpPr>
            <p:cNvPr id="8218" name="TextBox 49"/>
            <p:cNvSpPr txBox="1">
              <a:spLocks noChangeArrowheads="1"/>
            </p:cNvSpPr>
            <p:nvPr/>
          </p:nvSpPr>
          <p:spPr bwMode="auto">
            <a:xfrm>
              <a:off x="1333500" y="304801"/>
              <a:ext cx="751851" cy="411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500" b="1"/>
                <a:t>Disk</a:t>
              </a:r>
            </a:p>
          </p:txBody>
        </p:sp>
      </p:grpSp>
      <p:sp>
        <p:nvSpPr>
          <p:cNvPr id="2" name="Title 1"/>
          <p:cNvSpPr>
            <a:spLocks noGrp="1"/>
          </p:cNvSpPr>
          <p:nvPr>
            <p:ph type="title"/>
          </p:nvPr>
        </p:nvSpPr>
        <p:spPr/>
        <p:txBody>
          <a:bodyPr/>
          <a:lstStyle/>
          <a:p>
            <a:r>
              <a:rPr lang="en-US" dirty="0"/>
              <a:t>Schedulers</a:t>
            </a:r>
          </a:p>
        </p:txBody>
      </p:sp>
      <p:sp>
        <p:nvSpPr>
          <p:cNvPr id="5" name="Oval 4"/>
          <p:cNvSpPr/>
          <p:nvPr/>
        </p:nvSpPr>
        <p:spPr>
          <a:xfrm rot="1249797">
            <a:off x="3244853" y="4587693"/>
            <a:ext cx="4897097" cy="1965317"/>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Callout 5"/>
          <p:cNvSpPr/>
          <p:nvPr/>
        </p:nvSpPr>
        <p:spPr>
          <a:xfrm>
            <a:off x="766333" y="5020137"/>
            <a:ext cx="2551700" cy="1401306"/>
          </a:xfrm>
          <a:prstGeom prst="wedgeEllipseCallout">
            <a:avLst>
              <a:gd name="adj1" fmla="val 58967"/>
              <a:gd name="adj2" fmla="val -31259"/>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We’re going to concentrate on the short-term scheduler</a:t>
            </a:r>
          </a:p>
        </p:txBody>
      </p:sp>
    </p:spTree>
    <p:extLst>
      <p:ext uri="{BB962C8B-B14F-4D97-AF65-F5344CB8AC3E}">
        <p14:creationId xmlns:p14="http://schemas.microsoft.com/office/powerpoint/2010/main" val="79484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6746172"/>
              </p:ext>
            </p:extLst>
          </p:nvPr>
        </p:nvGraphicFramePr>
        <p:xfrm>
          <a:off x="415925" y="1774450"/>
          <a:ext cx="8534400" cy="5037346"/>
        </p:xfrm>
        <a:graphic>
          <a:graphicData uri="http://schemas.openxmlformats.org/drawingml/2006/table">
            <a:tbl>
              <a:tblPr firstRow="1" bandRow="1">
                <a:tableStyleId>{5A111915-BE36-4E01-A7E5-04B1672EAD32}</a:tableStyleId>
              </a:tblPr>
              <a:tblGrid>
                <a:gridCol w="2003499">
                  <a:extLst>
                    <a:ext uri="{9D8B030D-6E8A-4147-A177-3AD203B41FA5}">
                      <a16:colId xmlns:a16="http://schemas.microsoft.com/office/drawing/2014/main" val="20000"/>
                    </a:ext>
                  </a:extLst>
                </a:gridCol>
                <a:gridCol w="2846381">
                  <a:extLst>
                    <a:ext uri="{9D8B030D-6E8A-4147-A177-3AD203B41FA5}">
                      <a16:colId xmlns:a16="http://schemas.microsoft.com/office/drawing/2014/main" val="20001"/>
                    </a:ext>
                  </a:extLst>
                </a:gridCol>
                <a:gridCol w="3684520">
                  <a:extLst>
                    <a:ext uri="{9D8B030D-6E8A-4147-A177-3AD203B41FA5}">
                      <a16:colId xmlns:a16="http://schemas.microsoft.com/office/drawing/2014/main" val="20002"/>
                    </a:ext>
                  </a:extLst>
                </a:gridCol>
              </a:tblGrid>
              <a:tr h="290454">
                <a:tc>
                  <a:txBody>
                    <a:bodyPr/>
                    <a:lstStyle/>
                    <a:p>
                      <a:pPr marL="0" marR="0">
                        <a:spcBef>
                          <a:spcPts val="0"/>
                        </a:spcBef>
                        <a:spcAft>
                          <a:spcPts val="0"/>
                        </a:spcAft>
                        <a:tabLst>
                          <a:tab pos="1295400" algn="l"/>
                        </a:tabLst>
                      </a:pPr>
                      <a:r>
                        <a:rPr lang="en-US" sz="2000"/>
                        <a:t>Name</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a:t>Environment</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a:t>Role</a:t>
                      </a:r>
                      <a:endParaRPr lang="en-US" sz="2000" b="1">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727012">
                <a:tc>
                  <a:txBody>
                    <a:bodyPr/>
                    <a:lstStyle/>
                    <a:p>
                      <a:pPr marL="0" marR="0">
                        <a:spcBef>
                          <a:spcPts val="0"/>
                        </a:spcBef>
                        <a:spcAft>
                          <a:spcPts val="0"/>
                        </a:spcAft>
                        <a:tabLst>
                          <a:tab pos="1295400" algn="l"/>
                        </a:tabLst>
                      </a:pPr>
                      <a:r>
                        <a:rPr lang="en-US" sz="2000" dirty="0"/>
                        <a:t>Loader</a:t>
                      </a:r>
                      <a:endParaRPr lang="en-US" sz="2000" b="1" dirty="0">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a:t>In every OS</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dirty="0"/>
                        <a:t>Load user program from disk into memory</a:t>
                      </a:r>
                      <a:endParaRPr lang="en-US" sz="2000" b="1" dirty="0">
                        <a:latin typeface="Times New Roman"/>
                        <a:ea typeface="Times New Roman"/>
                        <a:cs typeface="Times New Roman"/>
                      </a:endParaRPr>
                    </a:p>
                  </a:txBody>
                  <a:tcPr marL="68580" marR="68580" marT="0" marB="0"/>
                </a:tc>
                <a:extLst>
                  <a:ext uri="{0D108BD9-81ED-4DB2-BD59-A6C34878D82A}">
                    <a16:rowId xmlns:a16="http://schemas.microsoft.com/office/drawing/2014/main" val="3777700203"/>
                  </a:ext>
                </a:extLst>
              </a:tr>
              <a:tr h="1112915">
                <a:tc>
                  <a:txBody>
                    <a:bodyPr/>
                    <a:lstStyle/>
                    <a:p>
                      <a:pPr marL="0" marR="0">
                        <a:spcBef>
                          <a:spcPts val="0"/>
                        </a:spcBef>
                        <a:spcAft>
                          <a:spcPts val="0"/>
                        </a:spcAft>
                        <a:tabLst>
                          <a:tab pos="1295400" algn="l"/>
                        </a:tabLst>
                      </a:pPr>
                      <a:r>
                        <a:rPr lang="en-US" sz="2000" dirty="0"/>
                        <a:t>Long term scheduler</a:t>
                      </a:r>
                      <a:endParaRPr lang="en-US" sz="2000" b="1" dirty="0">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a:t>Batch oriented OS</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dirty="0"/>
                        <a:t>Control the job mix in memory to balance use of system resources (CPU, memory, I/O)</a:t>
                      </a:r>
                      <a:endParaRPr lang="en-US" sz="2000" b="1" dirty="0">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834686">
                <a:tc>
                  <a:txBody>
                    <a:bodyPr/>
                    <a:lstStyle/>
                    <a:p>
                      <a:pPr marL="0" marR="0">
                        <a:spcBef>
                          <a:spcPts val="0"/>
                        </a:spcBef>
                        <a:spcAft>
                          <a:spcPts val="0"/>
                        </a:spcAft>
                        <a:tabLst>
                          <a:tab pos="1295400" algn="l"/>
                        </a:tabLst>
                      </a:pPr>
                      <a:r>
                        <a:rPr lang="en-US" sz="2000"/>
                        <a:t>Medium term scheduler</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a:t>Every modern OS (time-shared, interactive)</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dirty="0"/>
                        <a:t>Balance the mix of processes in memory to avoid thrashing</a:t>
                      </a:r>
                      <a:endParaRPr lang="en-US" sz="2000" b="1" dirty="0">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834686">
                <a:tc>
                  <a:txBody>
                    <a:bodyPr/>
                    <a:lstStyle/>
                    <a:p>
                      <a:pPr marL="0" marR="0">
                        <a:spcBef>
                          <a:spcPts val="0"/>
                        </a:spcBef>
                        <a:spcAft>
                          <a:spcPts val="0"/>
                        </a:spcAft>
                        <a:tabLst>
                          <a:tab pos="1295400" algn="l"/>
                        </a:tabLst>
                      </a:pPr>
                      <a:r>
                        <a:rPr lang="en-US" sz="2000"/>
                        <a:t>Short term scheduler</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a:t>Every modern OS (time-shared, interactive)</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a:t>Schedule the memory resident processes on the CPU</a:t>
                      </a:r>
                      <a:endParaRPr lang="en-US" sz="2000" b="1">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r h="1223247">
                <a:tc>
                  <a:txBody>
                    <a:bodyPr/>
                    <a:lstStyle/>
                    <a:p>
                      <a:pPr marL="0" marR="0">
                        <a:spcBef>
                          <a:spcPts val="0"/>
                        </a:spcBef>
                        <a:spcAft>
                          <a:spcPts val="0"/>
                        </a:spcAft>
                        <a:tabLst>
                          <a:tab pos="1295400" algn="l"/>
                        </a:tabLst>
                      </a:pPr>
                      <a:r>
                        <a:rPr lang="en-US" sz="2000"/>
                        <a:t>Dispatcher</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a:t>In every OS</a:t>
                      </a:r>
                      <a:endParaRPr lang="en-US" sz="2000" b="1">
                        <a:latin typeface="Times New Roman"/>
                        <a:ea typeface="Times New Roman"/>
                        <a:cs typeface="Times New Roman"/>
                      </a:endParaRPr>
                    </a:p>
                  </a:txBody>
                  <a:tcPr marL="68580" marR="68580" marT="0" marB="0"/>
                </a:tc>
                <a:tc>
                  <a:txBody>
                    <a:bodyPr/>
                    <a:lstStyle/>
                    <a:p>
                      <a:pPr marL="0" marR="0">
                        <a:spcBef>
                          <a:spcPts val="0"/>
                        </a:spcBef>
                        <a:spcAft>
                          <a:spcPts val="0"/>
                        </a:spcAft>
                        <a:tabLst>
                          <a:tab pos="1295400" algn="l"/>
                        </a:tabLst>
                      </a:pPr>
                      <a:r>
                        <a:rPr lang="en-US" sz="2000" dirty="0"/>
                        <a:t>Populate the CPU registers with the state of the process selected for running by the short-term scheduler</a:t>
                      </a:r>
                      <a:endParaRPr lang="en-US" sz="2000" b="1" dirty="0">
                        <a:latin typeface="Times New Roman"/>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en-US" dirty="0"/>
              <a:t>Terminology</a:t>
            </a:r>
          </a:p>
        </p:txBody>
      </p:sp>
    </p:spTree>
    <p:extLst>
      <p:ext uri="{BB962C8B-B14F-4D97-AF65-F5344CB8AC3E}">
        <p14:creationId xmlns:p14="http://schemas.microsoft.com/office/powerpoint/2010/main" val="2692544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In most modern-day operating systems</a:t>
            </a:r>
          </a:p>
        </p:txBody>
      </p:sp>
      <p:sp>
        <p:nvSpPr>
          <p:cNvPr id="2" name="Text Placeholder 1">
            <a:extLst>
              <a:ext uri="{FF2B5EF4-FFF2-40B4-BE49-F238E27FC236}">
                <a16:creationId xmlns:a16="http://schemas.microsoft.com/office/drawing/2014/main" id="{FC22D6D7-BB98-8743-B997-71CE492D26F5}"/>
              </a:ext>
            </a:extLst>
          </p:cNvPr>
          <p:cNvSpPr>
            <a:spLocks noGrp="1"/>
          </p:cNvSpPr>
          <p:nvPr>
            <p:ph type="body" sz="quarter" idx="10"/>
          </p:nvPr>
        </p:nvSpPr>
        <p:spPr/>
        <p:txBody>
          <a:bodyPr>
            <a:normAutofit lnSpcReduction="10000"/>
          </a:bodyPr>
          <a:lstStyle/>
          <a:p>
            <a:r>
              <a:rPr lang="en-US" dirty="0"/>
              <a:t>There is exactly one program in residence in memory at any point in time</a:t>
            </a:r>
          </a:p>
          <a:p>
            <a:r>
              <a:rPr lang="en-US" dirty="0"/>
              <a:t>There are multiple programs in residence in memory at any point in time</a:t>
            </a:r>
          </a:p>
          <a:p>
            <a:r>
              <a:rPr lang="en-US" dirty="0"/>
              <a:t>There is exactly one program but multiple processes in residence in memory at any point in time</a:t>
            </a:r>
          </a:p>
          <a:p>
            <a:r>
              <a:rPr lang="en-US" dirty="0"/>
              <a:t>My head hurts</a:t>
            </a:r>
            <a:r>
              <a:rPr lang="mr-IN" dirty="0"/>
              <a:t>…</a:t>
            </a:r>
            <a:r>
              <a:rPr lang="en-US" dirty="0"/>
              <a:t>is the class over yet?</a:t>
            </a:r>
          </a:p>
          <a:p>
            <a:endParaRPr lang="en-US" dirty="0"/>
          </a:p>
        </p:txBody>
      </p:sp>
      <p:sp>
        <p:nvSpPr>
          <p:cNvPr id="5" name="Text Placeholder 4">
            <a:extLst>
              <a:ext uri="{FF2B5EF4-FFF2-40B4-BE49-F238E27FC236}">
                <a16:creationId xmlns:a16="http://schemas.microsoft.com/office/drawing/2014/main" id="{28FB0EB3-8289-2A46-AB22-AD332CFBD5F0}"/>
              </a:ext>
            </a:extLst>
          </p:cNvPr>
          <p:cNvSpPr>
            <a:spLocks noGrp="1"/>
          </p:cNvSpPr>
          <p:nvPr>
            <p:ph type="body" sz="quarter" idx="11"/>
          </p:nvPr>
        </p:nvSpPr>
        <p:spPr/>
        <p:txBody>
          <a:bodyPr/>
          <a:lstStyle/>
          <a:p>
            <a:r>
              <a:rPr lang="en-US" dirty="0"/>
              <a:t>30</a:t>
            </a:r>
          </a:p>
        </p:txBody>
      </p:sp>
      <p:sp>
        <p:nvSpPr>
          <p:cNvPr id="6" name="Right Arrow 5">
            <a:extLst>
              <a:ext uri="{FF2B5EF4-FFF2-40B4-BE49-F238E27FC236}">
                <a16:creationId xmlns:a16="http://schemas.microsoft.com/office/drawing/2014/main" id="{890B7B58-B819-A147-86BD-A42D125FF3A7}"/>
              </a:ext>
            </a:extLst>
          </p:cNvPr>
          <p:cNvSpPr/>
          <p:nvPr/>
        </p:nvSpPr>
        <p:spPr>
          <a:xfrm>
            <a:off x="588964" y="3909848"/>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90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1781503" y="2133600"/>
            <a:ext cx="7076747" cy="4599858"/>
          </a:xfrm>
        </p:spPr>
        <p:txBody>
          <a:bodyPr>
            <a:normAutofit fontScale="92500" lnSpcReduction="20000"/>
          </a:bodyPr>
          <a:lstStyle/>
          <a:p>
            <a:r>
              <a:rPr lang="en-US" dirty="0"/>
              <a:t>Process as an abstraction</a:t>
            </a:r>
          </a:p>
          <a:p>
            <a:r>
              <a:rPr lang="en-US" dirty="0"/>
              <a:t>Scheduler</a:t>
            </a:r>
          </a:p>
          <a:p>
            <a:r>
              <a:rPr lang="en-US" dirty="0"/>
              <a:t>Process, job, thread, task</a:t>
            </a:r>
          </a:p>
          <a:p>
            <a:r>
              <a:rPr lang="en-US" dirty="0"/>
              <a:t>States of process</a:t>
            </a:r>
          </a:p>
          <a:p>
            <a:r>
              <a:rPr lang="en-US" dirty="0"/>
              <a:t>Process control block (PCB)</a:t>
            </a:r>
          </a:p>
          <a:p>
            <a:r>
              <a:rPr lang="en-US" dirty="0"/>
              <a:t>Types of scheduler</a:t>
            </a:r>
          </a:p>
          <a:p>
            <a:r>
              <a:rPr lang="en-US" dirty="0"/>
              <a:t>Metrics</a:t>
            </a:r>
          </a:p>
          <a:p>
            <a:r>
              <a:rPr lang="en-US" dirty="0"/>
              <a:t>Algorithms</a:t>
            </a:r>
          </a:p>
          <a:p>
            <a:r>
              <a:rPr lang="en-US" dirty="0"/>
              <a:t>Evaluation</a:t>
            </a:r>
          </a:p>
        </p:txBody>
      </p:sp>
    </p:spTree>
    <p:extLst>
      <p:ext uri="{BB962C8B-B14F-4D97-AF65-F5344CB8AC3E}">
        <p14:creationId xmlns:p14="http://schemas.microsoft.com/office/powerpoint/2010/main" val="37041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execution of a program, there</a:t>
            </a:r>
          </a:p>
        </p:txBody>
      </p:sp>
      <p:sp>
        <p:nvSpPr>
          <p:cNvPr id="3" name="Content Placeholder 2"/>
          <p:cNvSpPr>
            <a:spLocks noGrp="1"/>
          </p:cNvSpPr>
          <p:nvPr>
            <p:ph idx="1"/>
          </p:nvPr>
        </p:nvSpPr>
        <p:spPr/>
        <p:txBody>
          <a:bodyPr/>
          <a:lstStyle/>
          <a:p>
            <a:r>
              <a:rPr lang="en-US" dirty="0"/>
              <a:t>Is exactly one active entity called a process</a:t>
            </a:r>
          </a:p>
          <a:p>
            <a:r>
              <a:rPr lang="en-US" dirty="0"/>
              <a:t>Could be multiple active entities called threads</a:t>
            </a:r>
          </a:p>
          <a:p>
            <a:r>
              <a:rPr lang="en-US" dirty="0"/>
              <a:t>Are two active entities, one a thread and the other a process</a:t>
            </a:r>
          </a:p>
        </p:txBody>
      </p:sp>
    </p:spTree>
    <p:extLst>
      <p:ext uri="{BB962C8B-B14F-4D97-AF65-F5344CB8AC3E}">
        <p14:creationId xmlns:p14="http://schemas.microsoft.com/office/powerpoint/2010/main" val="2489120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4"/>
          <p:cNvGrpSpPr>
            <a:grpSpLocks/>
          </p:cNvGrpSpPr>
          <p:nvPr/>
        </p:nvGrpSpPr>
        <p:grpSpPr bwMode="auto">
          <a:xfrm>
            <a:off x="152400" y="2324100"/>
            <a:ext cx="8991600" cy="3241675"/>
            <a:chOff x="0" y="571500"/>
            <a:chExt cx="8991600" cy="3241457"/>
          </a:xfrm>
        </p:grpSpPr>
        <p:sp>
          <p:nvSpPr>
            <p:cNvPr id="23" name="Cloud Callout 22"/>
            <p:cNvSpPr/>
            <p:nvPr/>
          </p:nvSpPr>
          <p:spPr>
            <a:xfrm>
              <a:off x="4838700" y="1485839"/>
              <a:ext cx="1981200" cy="879416"/>
            </a:xfrm>
            <a:prstGeom prst="cloudCallout">
              <a:avLst>
                <a:gd name="adj1" fmla="val -22275"/>
                <a:gd name="adj2" fmla="val 67916"/>
              </a:avLst>
            </a:prstGeom>
            <a:solidFill>
              <a:srgbClr val="CCFFCC"/>
            </a:solidFill>
            <a:ln w="95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b="1"/>
            </a:p>
          </p:txBody>
        </p:sp>
        <p:sp>
          <p:nvSpPr>
            <p:cNvPr id="22" name="Cloud Callout 21"/>
            <p:cNvSpPr/>
            <p:nvPr/>
          </p:nvSpPr>
          <p:spPr>
            <a:xfrm>
              <a:off x="2857500" y="571500"/>
              <a:ext cx="2095500" cy="1714385"/>
            </a:xfrm>
            <a:prstGeom prst="cloudCallout">
              <a:avLst>
                <a:gd name="adj1" fmla="val -14924"/>
                <a:gd name="adj2" fmla="val 63056"/>
              </a:avLst>
            </a:prstGeom>
            <a:solidFill>
              <a:srgbClr val="CCFFCC"/>
            </a:solidFill>
            <a:ln w="95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b="1"/>
            </a:p>
          </p:txBody>
        </p:sp>
        <p:sp>
          <p:nvSpPr>
            <p:cNvPr id="21" name="Cloud Callout 20"/>
            <p:cNvSpPr/>
            <p:nvPr/>
          </p:nvSpPr>
          <p:spPr>
            <a:xfrm>
              <a:off x="1371600" y="1485839"/>
              <a:ext cx="1447800" cy="838144"/>
            </a:xfrm>
            <a:prstGeom prst="cloudCallout">
              <a:avLst>
                <a:gd name="adj1" fmla="val 17709"/>
                <a:gd name="adj2" fmla="val 73383"/>
              </a:avLst>
            </a:prstGeom>
            <a:solidFill>
              <a:srgbClr val="CCFFCC"/>
            </a:solidFill>
            <a:ln w="95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b="1"/>
            </a:p>
          </p:txBody>
        </p:sp>
        <p:sp>
          <p:nvSpPr>
            <p:cNvPr id="20" name="Cloud Callout 19"/>
            <p:cNvSpPr/>
            <p:nvPr/>
          </p:nvSpPr>
          <p:spPr>
            <a:xfrm>
              <a:off x="0" y="952474"/>
              <a:ext cx="1371600" cy="1333410"/>
            </a:xfrm>
            <a:prstGeom prst="cloudCallout">
              <a:avLst>
                <a:gd name="adj1" fmla="val 20139"/>
                <a:gd name="adj2" fmla="val 67802"/>
              </a:avLst>
            </a:prstGeom>
            <a:solidFill>
              <a:srgbClr val="CCFFCC"/>
            </a:solidFill>
            <a:ln w="95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b="1"/>
            </a:p>
          </p:txBody>
        </p:sp>
        <p:cxnSp>
          <p:nvCxnSpPr>
            <p:cNvPr id="5" name="Straight Arrow Connector 4"/>
            <p:cNvCxnSpPr/>
            <p:nvPr/>
          </p:nvCxnSpPr>
          <p:spPr>
            <a:xfrm>
              <a:off x="876300" y="3428808"/>
              <a:ext cx="8115300" cy="158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248" name="TextBox 5"/>
            <p:cNvSpPr txBox="1">
              <a:spLocks noChangeArrowheads="1"/>
            </p:cNvSpPr>
            <p:nvPr/>
          </p:nvSpPr>
          <p:spPr bwMode="auto">
            <a:xfrm>
              <a:off x="4201243" y="3505200"/>
              <a:ext cx="957250" cy="307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Time line</a:t>
              </a:r>
            </a:p>
          </p:txBody>
        </p:sp>
        <p:sp>
          <p:nvSpPr>
            <p:cNvPr id="10249" name="TextBox 6"/>
            <p:cNvSpPr txBox="1">
              <a:spLocks noChangeArrowheads="1"/>
            </p:cNvSpPr>
            <p:nvPr/>
          </p:nvSpPr>
          <p:spPr bwMode="auto">
            <a:xfrm>
              <a:off x="876300" y="2552700"/>
              <a:ext cx="1111202" cy="307757"/>
            </a:xfrm>
            <a:prstGeom prst="rect">
              <a:avLst/>
            </a:prstGeom>
            <a:gradFill rotWithShape="0">
              <a:gsLst>
                <a:gs pos="0">
                  <a:srgbClr val="DDEBCF"/>
                </a:gs>
                <a:gs pos="50000">
                  <a:srgbClr val="9CB86E"/>
                </a:gs>
                <a:gs pos="100000">
                  <a:srgbClr val="156B13"/>
                </a:gs>
              </a:gsLst>
              <a:lin ang="5400000"/>
            </a:gradFill>
            <a:ln w="9525">
              <a:solidFill>
                <a:schemeClr val="tx1"/>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CPU burst </a:t>
              </a:r>
            </a:p>
          </p:txBody>
        </p:sp>
        <p:sp>
          <p:nvSpPr>
            <p:cNvPr id="10250" name="TextBox 7"/>
            <p:cNvSpPr txBox="1">
              <a:spLocks noChangeArrowheads="1"/>
            </p:cNvSpPr>
            <p:nvPr/>
          </p:nvSpPr>
          <p:spPr bwMode="auto">
            <a:xfrm>
              <a:off x="1905000" y="2549723"/>
              <a:ext cx="1447800" cy="307763"/>
            </a:xfrm>
            <a:prstGeom prst="rect">
              <a:avLst/>
            </a:prstGeom>
            <a:gradFill rotWithShape="0">
              <a:gsLst>
                <a:gs pos="0">
                  <a:srgbClr val="03D4A8"/>
                </a:gs>
                <a:gs pos="25000">
                  <a:srgbClr val="21D6E0"/>
                </a:gs>
                <a:gs pos="75000">
                  <a:srgbClr val="0087E6"/>
                </a:gs>
                <a:gs pos="100000">
                  <a:srgbClr val="005CBF"/>
                </a:gs>
              </a:gsLst>
              <a:lin ang="5400000"/>
            </a:gra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I/O burst </a:t>
              </a:r>
            </a:p>
          </p:txBody>
        </p:sp>
        <p:sp>
          <p:nvSpPr>
            <p:cNvPr id="10251" name="TextBox 8"/>
            <p:cNvSpPr txBox="1">
              <a:spLocks noChangeArrowheads="1"/>
            </p:cNvSpPr>
            <p:nvPr/>
          </p:nvSpPr>
          <p:spPr bwMode="auto">
            <a:xfrm>
              <a:off x="3352800" y="2549723"/>
              <a:ext cx="1111202" cy="307757"/>
            </a:xfrm>
            <a:prstGeom prst="rect">
              <a:avLst/>
            </a:prstGeom>
            <a:gradFill rotWithShape="0">
              <a:gsLst>
                <a:gs pos="0">
                  <a:srgbClr val="DDEBCF"/>
                </a:gs>
                <a:gs pos="50000">
                  <a:srgbClr val="9CB86E"/>
                </a:gs>
                <a:gs pos="100000">
                  <a:srgbClr val="156B13"/>
                </a:gs>
              </a:gsLst>
              <a:lin ang="5400000"/>
            </a:gradFill>
            <a:ln w="9525">
              <a:solidFill>
                <a:schemeClr val="tx1"/>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CPU burst </a:t>
              </a:r>
            </a:p>
          </p:txBody>
        </p:sp>
        <p:sp>
          <p:nvSpPr>
            <p:cNvPr id="10252" name="TextBox 9"/>
            <p:cNvSpPr txBox="1">
              <a:spLocks noChangeArrowheads="1"/>
            </p:cNvSpPr>
            <p:nvPr/>
          </p:nvSpPr>
          <p:spPr bwMode="auto">
            <a:xfrm>
              <a:off x="4381500" y="2552700"/>
              <a:ext cx="1447800" cy="307763"/>
            </a:xfrm>
            <a:prstGeom prst="rect">
              <a:avLst/>
            </a:prstGeom>
            <a:gradFill rotWithShape="0">
              <a:gsLst>
                <a:gs pos="0">
                  <a:srgbClr val="03D4A8"/>
                </a:gs>
                <a:gs pos="25000">
                  <a:srgbClr val="21D6E0"/>
                </a:gs>
                <a:gs pos="75000">
                  <a:srgbClr val="0087E6"/>
                </a:gs>
                <a:gs pos="100000">
                  <a:srgbClr val="005CBF"/>
                </a:gs>
              </a:gsLst>
              <a:lin ang="5400000"/>
            </a:gra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I/O burst </a:t>
              </a:r>
            </a:p>
          </p:txBody>
        </p:sp>
        <p:sp>
          <p:nvSpPr>
            <p:cNvPr id="10253" name="TextBox 10"/>
            <p:cNvSpPr txBox="1">
              <a:spLocks noChangeArrowheads="1"/>
            </p:cNvSpPr>
            <p:nvPr/>
          </p:nvSpPr>
          <p:spPr bwMode="auto">
            <a:xfrm>
              <a:off x="6400800" y="2549723"/>
              <a:ext cx="1111202" cy="307757"/>
            </a:xfrm>
            <a:prstGeom prst="rect">
              <a:avLst/>
            </a:prstGeom>
            <a:gradFill rotWithShape="0">
              <a:gsLst>
                <a:gs pos="0">
                  <a:srgbClr val="DDEBCF"/>
                </a:gs>
                <a:gs pos="50000">
                  <a:srgbClr val="9CB86E"/>
                </a:gs>
                <a:gs pos="100000">
                  <a:srgbClr val="156B13"/>
                </a:gs>
              </a:gsLst>
              <a:lin ang="5400000"/>
            </a:gradFill>
            <a:ln w="9525">
              <a:solidFill>
                <a:schemeClr val="tx1"/>
              </a:solidFill>
              <a:miter lim="800000"/>
              <a:headEnd/>
              <a:tailEnd/>
            </a:ln>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CPU burst </a:t>
              </a:r>
            </a:p>
          </p:txBody>
        </p:sp>
        <p:sp>
          <p:nvSpPr>
            <p:cNvPr id="10254" name="TextBox 11"/>
            <p:cNvSpPr txBox="1">
              <a:spLocks noChangeArrowheads="1"/>
            </p:cNvSpPr>
            <p:nvPr/>
          </p:nvSpPr>
          <p:spPr bwMode="auto">
            <a:xfrm>
              <a:off x="7429500" y="2546745"/>
              <a:ext cx="1447800" cy="307763"/>
            </a:xfrm>
            <a:prstGeom prst="rect">
              <a:avLst/>
            </a:prstGeom>
            <a:gradFill rotWithShape="0">
              <a:gsLst>
                <a:gs pos="0">
                  <a:srgbClr val="03D4A8"/>
                </a:gs>
                <a:gs pos="25000">
                  <a:srgbClr val="21D6E0"/>
                </a:gs>
                <a:gs pos="75000">
                  <a:srgbClr val="0087E6"/>
                </a:gs>
                <a:gs pos="100000">
                  <a:srgbClr val="005CBF"/>
                </a:gs>
              </a:gsLst>
              <a:lin ang="5400000"/>
            </a:gra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   I/O burst </a:t>
              </a:r>
            </a:p>
          </p:txBody>
        </p:sp>
        <p:sp>
          <p:nvSpPr>
            <p:cNvPr id="10255" name="TextBox 13"/>
            <p:cNvSpPr txBox="1">
              <a:spLocks noChangeArrowheads="1"/>
            </p:cNvSpPr>
            <p:nvPr/>
          </p:nvSpPr>
          <p:spPr bwMode="auto">
            <a:xfrm>
              <a:off x="5867400" y="2438399"/>
              <a:ext cx="413896" cy="307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a:t>
              </a:r>
            </a:p>
          </p:txBody>
        </p:sp>
        <p:sp>
          <p:nvSpPr>
            <p:cNvPr id="10256" name="TextBox 14"/>
            <p:cNvSpPr txBox="1">
              <a:spLocks noChangeArrowheads="1"/>
            </p:cNvSpPr>
            <p:nvPr/>
          </p:nvSpPr>
          <p:spPr bwMode="auto">
            <a:xfrm>
              <a:off x="38100" y="1295400"/>
              <a:ext cx="1505540" cy="7386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Initiate reading </a:t>
              </a:r>
            </a:p>
            <a:p>
              <a:pPr eaLnBrk="1" hangingPunct="1"/>
              <a:r>
                <a:rPr lang="en-US" sz="1400" b="1"/>
                <a:t>music track </a:t>
              </a:r>
            </a:p>
            <a:p>
              <a:pPr eaLnBrk="1" hangingPunct="1"/>
              <a:r>
                <a:rPr lang="en-US" sz="1400" b="1"/>
                <a:t>from CD</a:t>
              </a:r>
            </a:p>
          </p:txBody>
        </p:sp>
        <p:sp>
          <p:nvSpPr>
            <p:cNvPr id="10257" name="TextBox 15"/>
            <p:cNvSpPr txBox="1">
              <a:spLocks noChangeArrowheads="1"/>
            </p:cNvSpPr>
            <p:nvPr/>
          </p:nvSpPr>
          <p:spPr bwMode="auto">
            <a:xfrm>
              <a:off x="1409700" y="1638300"/>
              <a:ext cx="1388522" cy="5231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Read a music </a:t>
              </a:r>
            </a:p>
            <a:p>
              <a:pPr eaLnBrk="1" hangingPunct="1"/>
              <a:r>
                <a:rPr lang="en-US" sz="1400" b="1"/>
                <a:t>track from CD</a:t>
              </a:r>
            </a:p>
          </p:txBody>
        </p:sp>
        <p:sp>
          <p:nvSpPr>
            <p:cNvPr id="10258" name="TextBox 16"/>
            <p:cNvSpPr txBox="1">
              <a:spLocks noChangeArrowheads="1"/>
            </p:cNvSpPr>
            <p:nvPr/>
          </p:nvSpPr>
          <p:spPr bwMode="auto">
            <a:xfrm>
              <a:off x="3110315" y="838199"/>
              <a:ext cx="1842687" cy="1384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a:t>Process and render </a:t>
              </a:r>
            </a:p>
            <a:p>
              <a:pPr eaLnBrk="1" hangingPunct="1"/>
              <a:r>
                <a:rPr lang="en-US" sz="1400" b="1"/>
                <a:t>the track to speaker;</a:t>
              </a:r>
            </a:p>
            <a:p>
              <a:pPr eaLnBrk="1" hangingPunct="1"/>
              <a:r>
                <a:rPr lang="en-US" sz="1400" b="1"/>
                <a:t>initiate reading next </a:t>
              </a:r>
            </a:p>
            <a:p>
              <a:pPr eaLnBrk="1" hangingPunct="1"/>
              <a:r>
                <a:rPr lang="en-US" sz="1400" b="1"/>
                <a:t>track from CD</a:t>
              </a:r>
            </a:p>
          </p:txBody>
        </p:sp>
        <p:sp>
          <p:nvSpPr>
            <p:cNvPr id="10259" name="TextBox 18"/>
            <p:cNvSpPr txBox="1">
              <a:spLocks noChangeArrowheads="1"/>
            </p:cNvSpPr>
            <p:nvPr/>
          </p:nvSpPr>
          <p:spPr bwMode="auto">
            <a:xfrm>
              <a:off x="5029200" y="1600200"/>
              <a:ext cx="1965603" cy="7386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400" b="1" dirty="0"/>
                <a:t>Render music to</a:t>
              </a:r>
            </a:p>
            <a:p>
              <a:pPr eaLnBrk="1" hangingPunct="1"/>
              <a:r>
                <a:rPr lang="en-US" sz="1400" b="1" dirty="0"/>
                <a:t>speaker; read music </a:t>
              </a:r>
            </a:p>
            <a:p>
              <a:pPr eaLnBrk="1" hangingPunct="1"/>
              <a:r>
                <a:rPr lang="en-US" sz="1400" b="1" dirty="0"/>
                <a:t>track from CD</a:t>
              </a:r>
            </a:p>
          </p:txBody>
        </p:sp>
      </p:grpSp>
      <p:sp>
        <p:nvSpPr>
          <p:cNvPr id="2" name="Title 1"/>
          <p:cNvSpPr>
            <a:spLocks noGrp="1"/>
          </p:cNvSpPr>
          <p:nvPr>
            <p:ph type="title"/>
          </p:nvPr>
        </p:nvSpPr>
        <p:spPr/>
        <p:txBody>
          <a:bodyPr/>
          <a:lstStyle/>
          <a:p>
            <a:r>
              <a:rPr lang="en-US" dirty="0"/>
              <a:t>What’s the process doing?</a:t>
            </a:r>
          </a:p>
        </p:txBody>
      </p:sp>
      <p:sp>
        <p:nvSpPr>
          <p:cNvPr id="3" name="Rounded Rectangle 2"/>
          <p:cNvSpPr/>
          <p:nvPr/>
        </p:nvSpPr>
        <p:spPr>
          <a:xfrm>
            <a:off x="1280872" y="5645308"/>
            <a:ext cx="2673181" cy="1212692"/>
          </a:xfrm>
          <a:prstGeom prst="roundRect">
            <a:avLst/>
          </a:prstGeom>
          <a:solidFill>
            <a:srgbClr val="CCFFCC"/>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0000FF"/>
                </a:solidFill>
              </a:rPr>
              <a:t>Program properties</a:t>
            </a:r>
            <a:br>
              <a:rPr lang="en-US" dirty="0">
                <a:solidFill>
                  <a:srgbClr val="0000FF"/>
                </a:solidFill>
              </a:rPr>
            </a:br>
            <a:endParaRPr lang="en-US" dirty="0">
              <a:solidFill>
                <a:srgbClr val="0000FF"/>
              </a:solidFill>
            </a:endParaRPr>
          </a:p>
          <a:p>
            <a:r>
              <a:rPr lang="en-US" dirty="0">
                <a:solidFill>
                  <a:srgbClr val="0000FF"/>
                </a:solidFill>
              </a:rPr>
              <a:t>CPU to I/O ratio</a:t>
            </a:r>
          </a:p>
        </p:txBody>
      </p:sp>
    </p:spTree>
    <p:extLst>
      <p:ext uri="{BB962C8B-B14F-4D97-AF65-F5344CB8AC3E}">
        <p14:creationId xmlns:p14="http://schemas.microsoft.com/office/powerpoint/2010/main" val="350851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3"/>
          <p:cNvGrpSpPr>
            <a:grpSpLocks/>
          </p:cNvGrpSpPr>
          <p:nvPr/>
        </p:nvGrpSpPr>
        <p:grpSpPr bwMode="auto">
          <a:xfrm>
            <a:off x="1276350" y="3541713"/>
            <a:ext cx="7693025" cy="2706687"/>
            <a:chOff x="804" y="2231"/>
            <a:chExt cx="4846" cy="1705"/>
          </a:xfrm>
        </p:grpSpPr>
        <p:sp>
          <p:nvSpPr>
            <p:cNvPr id="3075" name="Text Box 3"/>
            <p:cNvSpPr txBox="1">
              <a:spLocks noChangeArrowheads="1"/>
            </p:cNvSpPr>
            <p:nvPr/>
          </p:nvSpPr>
          <p:spPr bwMode="auto">
            <a:xfrm>
              <a:off x="1824" y="3600"/>
              <a:ext cx="1872" cy="237"/>
            </a:xfrm>
            <a:prstGeom prst="rect">
              <a:avLst/>
            </a:prstGeom>
            <a:solidFill>
              <a:srgbClr val="DDDDDD"/>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dirty="0"/>
                <a:t>   Used by the OS</a:t>
              </a:r>
            </a:p>
          </p:txBody>
        </p:sp>
        <p:sp>
          <p:nvSpPr>
            <p:cNvPr id="3076" name="Text Box 4"/>
            <p:cNvSpPr txBox="1">
              <a:spLocks noChangeArrowheads="1"/>
            </p:cNvSpPr>
            <p:nvPr/>
          </p:nvSpPr>
          <p:spPr bwMode="auto">
            <a:xfrm>
              <a:off x="1824" y="3360"/>
              <a:ext cx="1872" cy="237"/>
            </a:xfrm>
            <a:prstGeom prst="rect">
              <a:avLst/>
            </a:prstGeom>
            <a:solidFill>
              <a:srgbClr val="FFE399"/>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Program stack</a:t>
              </a:r>
            </a:p>
          </p:txBody>
        </p:sp>
        <p:sp>
          <p:nvSpPr>
            <p:cNvPr id="3077" name="Text Box 5"/>
            <p:cNvSpPr txBox="1">
              <a:spLocks noChangeArrowheads="1"/>
            </p:cNvSpPr>
            <p:nvPr/>
          </p:nvSpPr>
          <p:spPr bwMode="auto">
            <a:xfrm>
              <a:off x="1824" y="3120"/>
              <a:ext cx="1872" cy="237"/>
            </a:xfrm>
            <a:prstGeom prst="rect">
              <a:avLst/>
            </a:prstGeom>
            <a:solidFill>
              <a:srgbClr val="FFE399"/>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Program heap</a:t>
              </a:r>
            </a:p>
          </p:txBody>
        </p:sp>
        <p:sp>
          <p:nvSpPr>
            <p:cNvPr id="3078" name="Text Box 6"/>
            <p:cNvSpPr txBox="1">
              <a:spLocks noChangeArrowheads="1"/>
            </p:cNvSpPr>
            <p:nvPr/>
          </p:nvSpPr>
          <p:spPr bwMode="auto">
            <a:xfrm>
              <a:off x="1824" y="2880"/>
              <a:ext cx="1872" cy="237"/>
            </a:xfrm>
            <a:prstGeom prst="rect">
              <a:avLst/>
            </a:prstGeom>
            <a:solidFill>
              <a:srgbClr val="FFE399"/>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Program global data</a:t>
              </a:r>
            </a:p>
          </p:txBody>
        </p:sp>
        <p:sp>
          <p:nvSpPr>
            <p:cNvPr id="3079" name="Text Box 7"/>
            <p:cNvSpPr txBox="1">
              <a:spLocks noChangeArrowheads="1"/>
            </p:cNvSpPr>
            <p:nvPr/>
          </p:nvSpPr>
          <p:spPr bwMode="auto">
            <a:xfrm>
              <a:off x="1824" y="2643"/>
              <a:ext cx="1872" cy="237"/>
            </a:xfrm>
            <a:prstGeom prst="rect">
              <a:avLst/>
            </a:prstGeom>
            <a:solidFill>
              <a:srgbClr val="FFE399"/>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dirty="0"/>
                <a:t>   Program code</a:t>
              </a:r>
            </a:p>
          </p:txBody>
        </p:sp>
        <p:sp>
          <p:nvSpPr>
            <p:cNvPr id="3080" name="Text Box 8"/>
            <p:cNvSpPr txBox="1">
              <a:spLocks noChangeArrowheads="1"/>
            </p:cNvSpPr>
            <p:nvPr/>
          </p:nvSpPr>
          <p:spPr bwMode="auto">
            <a:xfrm>
              <a:off x="1824" y="2400"/>
              <a:ext cx="1872" cy="237"/>
            </a:xfrm>
            <a:prstGeom prst="rect">
              <a:avLst/>
            </a:prstGeom>
            <a:solidFill>
              <a:srgbClr val="DDDDDD"/>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dirty="0"/>
                <a:t>   Used by the OS</a:t>
              </a:r>
            </a:p>
          </p:txBody>
        </p:sp>
        <p:sp>
          <p:nvSpPr>
            <p:cNvPr id="3081" name="Text Box 9"/>
            <p:cNvSpPr txBox="1">
              <a:spLocks noChangeArrowheads="1"/>
            </p:cNvSpPr>
            <p:nvPr/>
          </p:nvSpPr>
          <p:spPr bwMode="auto">
            <a:xfrm>
              <a:off x="804" y="2231"/>
              <a:ext cx="94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Low memory</a:t>
              </a:r>
            </a:p>
          </p:txBody>
        </p:sp>
        <p:sp>
          <p:nvSpPr>
            <p:cNvPr id="3082" name="Text Box 10"/>
            <p:cNvSpPr txBox="1">
              <a:spLocks noChangeArrowheads="1"/>
            </p:cNvSpPr>
            <p:nvPr/>
          </p:nvSpPr>
          <p:spPr bwMode="auto">
            <a:xfrm>
              <a:off x="816" y="3705"/>
              <a:ext cx="97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High memory</a:t>
              </a:r>
            </a:p>
          </p:txBody>
        </p:sp>
        <p:sp>
          <p:nvSpPr>
            <p:cNvPr id="3083" name="AutoShape 11"/>
            <p:cNvSpPr>
              <a:spLocks noChangeArrowheads="1"/>
            </p:cNvSpPr>
            <p:nvPr/>
          </p:nvSpPr>
          <p:spPr bwMode="auto">
            <a:xfrm>
              <a:off x="3744" y="2928"/>
              <a:ext cx="615" cy="306"/>
            </a:xfrm>
            <a:prstGeom prst="lef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3084" name="Text Box 12"/>
            <p:cNvSpPr txBox="1">
              <a:spLocks noChangeArrowheads="1"/>
            </p:cNvSpPr>
            <p:nvPr/>
          </p:nvSpPr>
          <p:spPr bwMode="auto">
            <a:xfrm>
              <a:off x="4454" y="2784"/>
              <a:ext cx="1196"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Memory footprint</a:t>
              </a:r>
            </a:p>
            <a:p>
              <a:pPr eaLnBrk="1" hangingPunct="1"/>
              <a:r>
                <a:rPr lang="en-US" sz="1800"/>
                <a:t>          of</a:t>
              </a:r>
            </a:p>
            <a:p>
              <a:pPr eaLnBrk="1" hangingPunct="1"/>
              <a:r>
                <a:rPr lang="en-US" sz="1800"/>
                <a:t>User program</a:t>
              </a:r>
            </a:p>
          </p:txBody>
        </p:sp>
      </p:grpSp>
      <p:sp>
        <p:nvSpPr>
          <p:cNvPr id="2" name="Title 1"/>
          <p:cNvSpPr>
            <a:spLocks noGrp="1"/>
          </p:cNvSpPr>
          <p:nvPr>
            <p:ph type="title"/>
          </p:nvPr>
        </p:nvSpPr>
        <p:spPr/>
        <p:txBody>
          <a:bodyPr>
            <a:normAutofit fontScale="90000"/>
          </a:bodyPr>
          <a:lstStyle/>
          <a:p>
            <a:r>
              <a:rPr lang="en-US" dirty="0"/>
              <a:t>Recall the memory footprint of a program</a:t>
            </a:r>
          </a:p>
        </p:txBody>
      </p:sp>
      <p:sp>
        <p:nvSpPr>
          <p:cNvPr id="3" name="Oval Callout 2"/>
          <p:cNvSpPr/>
          <p:nvPr/>
        </p:nvSpPr>
        <p:spPr>
          <a:xfrm>
            <a:off x="5539496" y="2956152"/>
            <a:ext cx="1531229" cy="711667"/>
          </a:xfrm>
          <a:prstGeom prst="wedgeEllipseCallout">
            <a:avLst>
              <a:gd name="adj1" fmla="val -53721"/>
              <a:gd name="adj2" fmla="val 9173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e.g. IVT</a:t>
            </a:r>
          </a:p>
        </p:txBody>
      </p:sp>
      <p:sp>
        <p:nvSpPr>
          <p:cNvPr id="15" name="Oval Callout 14"/>
          <p:cNvSpPr/>
          <p:nvPr/>
        </p:nvSpPr>
        <p:spPr>
          <a:xfrm>
            <a:off x="6154298" y="5881688"/>
            <a:ext cx="1531229" cy="711667"/>
          </a:xfrm>
          <a:prstGeom prst="wedgeEllipseCallout">
            <a:avLst>
              <a:gd name="adj1" fmla="val -95903"/>
              <a:gd name="adj2" fmla="val -4365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For I/O</a:t>
            </a:r>
          </a:p>
        </p:txBody>
      </p:sp>
    </p:spTree>
    <p:extLst>
      <p:ext uri="{BB962C8B-B14F-4D97-AF65-F5344CB8AC3E}">
        <p14:creationId xmlns:p14="http://schemas.microsoft.com/office/powerpoint/2010/main" val="135646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a:t>
            </a:r>
          </a:p>
        </p:txBody>
      </p:sp>
      <p:sp>
        <p:nvSpPr>
          <p:cNvPr id="3" name="Rounded Rectangle 2"/>
          <p:cNvSpPr/>
          <p:nvPr/>
        </p:nvSpPr>
        <p:spPr>
          <a:xfrm>
            <a:off x="1187816" y="3614161"/>
            <a:ext cx="2747853" cy="1861281"/>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Lightning Bolt 3"/>
          <p:cNvSpPr/>
          <p:nvPr/>
        </p:nvSpPr>
        <p:spPr>
          <a:xfrm rot="1113520">
            <a:off x="1560036" y="4150648"/>
            <a:ext cx="317481" cy="678820"/>
          </a:xfrm>
          <a:prstGeom prst="lightningBol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403002" y="4117774"/>
            <a:ext cx="963391" cy="7445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Reg</a:t>
            </a:r>
            <a:r>
              <a:rPr lang="en-US" dirty="0"/>
              <a:t> file</a:t>
            </a:r>
          </a:p>
        </p:txBody>
      </p:sp>
      <p:cxnSp>
        <p:nvCxnSpPr>
          <p:cNvPr id="7" name="Straight Arrow Connector 6"/>
          <p:cNvCxnSpPr/>
          <p:nvPr/>
        </p:nvCxnSpPr>
        <p:spPr>
          <a:xfrm>
            <a:off x="1811831" y="4457212"/>
            <a:ext cx="5911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4877165" y="3614161"/>
            <a:ext cx="2123838" cy="6240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
            </a:r>
            <a:r>
              <a:rPr lang="en-US" baseline="-25000" dirty="0"/>
              <a:t>1</a:t>
            </a:r>
          </a:p>
        </p:txBody>
      </p:sp>
      <p:sp>
        <p:nvSpPr>
          <p:cNvPr id="10" name="Rectangle 9"/>
          <p:cNvSpPr/>
          <p:nvPr/>
        </p:nvSpPr>
        <p:spPr>
          <a:xfrm>
            <a:off x="4877165" y="4260162"/>
            <a:ext cx="2123838" cy="6240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
            </a:r>
            <a:r>
              <a:rPr lang="en-US" baseline="-25000" dirty="0"/>
              <a:t>2</a:t>
            </a:r>
          </a:p>
        </p:txBody>
      </p:sp>
      <p:sp>
        <p:nvSpPr>
          <p:cNvPr id="11" name="Rectangle 10"/>
          <p:cNvSpPr/>
          <p:nvPr/>
        </p:nvSpPr>
        <p:spPr>
          <a:xfrm>
            <a:off x="4877165" y="4906163"/>
            <a:ext cx="2123838" cy="6240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mr-IN" dirty="0"/>
              <a:t>…</a:t>
            </a:r>
            <a:endParaRPr lang="en-US" dirty="0"/>
          </a:p>
        </p:txBody>
      </p:sp>
      <p:sp>
        <p:nvSpPr>
          <p:cNvPr id="12" name="Rectangle 11"/>
          <p:cNvSpPr/>
          <p:nvPr/>
        </p:nvSpPr>
        <p:spPr>
          <a:xfrm>
            <a:off x="2074574" y="4906163"/>
            <a:ext cx="448852" cy="5692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PC</a:t>
            </a:r>
          </a:p>
          <a:p>
            <a:pPr algn="ctr"/>
            <a:r>
              <a:rPr lang="en-US" dirty="0"/>
              <a:t>SP</a:t>
            </a:r>
          </a:p>
        </p:txBody>
      </p:sp>
      <p:sp>
        <p:nvSpPr>
          <p:cNvPr id="13" name="Freeform 12"/>
          <p:cNvSpPr/>
          <p:nvPr/>
        </p:nvSpPr>
        <p:spPr>
          <a:xfrm>
            <a:off x="1680459" y="3275766"/>
            <a:ext cx="3163863" cy="1401021"/>
          </a:xfrm>
          <a:custGeom>
            <a:avLst/>
            <a:gdLst>
              <a:gd name="connsiteX0" fmla="*/ 0 w 3163863"/>
              <a:gd name="connsiteY0" fmla="*/ 863933 h 1401021"/>
              <a:gd name="connsiteX1" fmla="*/ 996234 w 3163863"/>
              <a:gd name="connsiteY1" fmla="*/ 31831 h 1401021"/>
              <a:gd name="connsiteX2" fmla="*/ 2561744 w 3163863"/>
              <a:gd name="connsiteY2" fmla="*/ 283652 h 1401021"/>
              <a:gd name="connsiteX3" fmla="*/ 2824486 w 3163863"/>
              <a:gd name="connsiteY3" fmla="*/ 1312831 h 1401021"/>
              <a:gd name="connsiteX4" fmla="*/ 3163863 w 3163863"/>
              <a:gd name="connsiteY4" fmla="*/ 1345677 h 1401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3863" h="1401021">
                <a:moveTo>
                  <a:pt x="0" y="863933"/>
                </a:moveTo>
                <a:cubicBezTo>
                  <a:pt x="284638" y="496238"/>
                  <a:pt x="569277" y="128544"/>
                  <a:pt x="996234" y="31831"/>
                </a:cubicBezTo>
                <a:cubicBezTo>
                  <a:pt x="1423191" y="-64883"/>
                  <a:pt x="2257035" y="70152"/>
                  <a:pt x="2561744" y="283652"/>
                </a:cubicBezTo>
                <a:cubicBezTo>
                  <a:pt x="2866453" y="497152"/>
                  <a:pt x="2724133" y="1135827"/>
                  <a:pt x="2824486" y="1312831"/>
                </a:cubicBezTo>
                <a:cubicBezTo>
                  <a:pt x="2924839" y="1489835"/>
                  <a:pt x="3163863" y="1345677"/>
                  <a:pt x="3163863" y="1345677"/>
                </a:cubicBezTo>
              </a:path>
            </a:pathLst>
          </a:custGeom>
          <a:ln>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187816" y="2814933"/>
            <a:ext cx="2829961" cy="369332"/>
          </a:xfrm>
          <a:prstGeom prst="rect">
            <a:avLst/>
          </a:prstGeom>
          <a:noFill/>
        </p:spPr>
        <p:txBody>
          <a:bodyPr wrap="square" rtlCol="0">
            <a:spAutoFit/>
          </a:bodyPr>
          <a:lstStyle/>
          <a:p>
            <a:pPr algn="ctr"/>
            <a:r>
              <a:rPr lang="en-US" dirty="0"/>
              <a:t>Processor</a:t>
            </a:r>
          </a:p>
        </p:txBody>
      </p:sp>
      <p:sp>
        <p:nvSpPr>
          <p:cNvPr id="15" name="TextBox 14"/>
          <p:cNvSpPr txBox="1"/>
          <p:nvPr/>
        </p:nvSpPr>
        <p:spPr>
          <a:xfrm>
            <a:off x="4844322" y="2814933"/>
            <a:ext cx="2156681" cy="369332"/>
          </a:xfrm>
          <a:prstGeom prst="rect">
            <a:avLst/>
          </a:prstGeom>
          <a:noFill/>
        </p:spPr>
        <p:txBody>
          <a:bodyPr wrap="square" rtlCol="0">
            <a:spAutoFit/>
          </a:bodyPr>
          <a:lstStyle/>
          <a:p>
            <a:pPr algn="ctr"/>
            <a:r>
              <a:rPr lang="en-US" dirty="0"/>
              <a:t>Memory</a:t>
            </a:r>
          </a:p>
        </p:txBody>
      </p:sp>
      <p:sp>
        <p:nvSpPr>
          <p:cNvPr id="16" name="TextBox 15"/>
          <p:cNvSpPr txBox="1"/>
          <p:nvPr/>
        </p:nvSpPr>
        <p:spPr>
          <a:xfrm>
            <a:off x="466517" y="5447922"/>
            <a:ext cx="1780232" cy="646331"/>
          </a:xfrm>
          <a:prstGeom prst="rect">
            <a:avLst/>
          </a:prstGeom>
          <a:noFill/>
        </p:spPr>
        <p:txBody>
          <a:bodyPr wrap="square" rtlCol="0">
            <a:spAutoFit/>
          </a:bodyPr>
          <a:lstStyle/>
          <a:p>
            <a:pPr algn="ctr"/>
            <a:r>
              <a:rPr lang="en-US" dirty="0">
                <a:solidFill>
                  <a:srgbClr val="3366FF"/>
                </a:solidFill>
              </a:rPr>
              <a:t>Running process (P</a:t>
            </a:r>
            <a:r>
              <a:rPr lang="en-US" baseline="-25000" dirty="0">
                <a:solidFill>
                  <a:srgbClr val="3366FF"/>
                </a:solidFill>
              </a:rPr>
              <a:t>2</a:t>
            </a:r>
            <a:r>
              <a:rPr lang="en-US" dirty="0">
                <a:solidFill>
                  <a:srgbClr val="3366FF"/>
                </a:solidFill>
              </a:rPr>
              <a:t>)</a:t>
            </a:r>
          </a:p>
        </p:txBody>
      </p:sp>
      <p:cxnSp>
        <p:nvCxnSpPr>
          <p:cNvPr id="18" name="Straight Arrow Connector 17"/>
          <p:cNvCxnSpPr/>
          <p:nvPr/>
        </p:nvCxnSpPr>
        <p:spPr>
          <a:xfrm flipV="1">
            <a:off x="1187816" y="4993727"/>
            <a:ext cx="377694" cy="53648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2B9915A5-51B5-8B43-A72F-E01B31D09408}"/>
              </a:ext>
            </a:extLst>
          </p:cNvPr>
          <p:cNvSpPr txBox="1"/>
          <p:nvPr/>
        </p:nvSpPr>
        <p:spPr>
          <a:xfrm>
            <a:off x="785446" y="1841876"/>
            <a:ext cx="7115907" cy="923330"/>
          </a:xfrm>
          <a:prstGeom prst="rect">
            <a:avLst/>
          </a:prstGeom>
          <a:noFill/>
        </p:spPr>
        <p:txBody>
          <a:bodyPr wrap="square" rtlCol="0">
            <a:spAutoFit/>
          </a:bodyPr>
          <a:lstStyle/>
          <a:p>
            <a:pPr algn="ctr"/>
            <a:r>
              <a:rPr lang="en-US" dirty="0"/>
              <a:t>Process</a:t>
            </a:r>
            <a:r>
              <a:rPr lang="en-US" baseline="-25000" dirty="0"/>
              <a:t>2</a:t>
            </a:r>
            <a:r>
              <a:rPr lang="en-US" dirty="0"/>
              <a:t> is running.  The program is in memory.  Where is its state?</a:t>
            </a:r>
          </a:p>
          <a:p>
            <a:pPr algn="ctr"/>
            <a:endParaRPr lang="en-US" dirty="0"/>
          </a:p>
          <a:p>
            <a:pPr algn="ctr"/>
            <a:r>
              <a:rPr lang="en-US" dirty="0">
                <a:solidFill>
                  <a:srgbClr val="FF0000"/>
                </a:solidFill>
              </a:rPr>
              <a:t>Where will its state be when some other process is running?</a:t>
            </a:r>
          </a:p>
        </p:txBody>
      </p:sp>
    </p:spTree>
    <p:extLst>
      <p:ext uri="{BB962C8B-B14F-4D97-AF65-F5344CB8AC3E}">
        <p14:creationId xmlns:p14="http://schemas.microsoft.com/office/powerpoint/2010/main" val="382103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2" end="2"/>
                                            </p:txEl>
                                          </p:spTgt>
                                        </p:tgtEl>
                                        <p:attrNameLst>
                                          <p:attrName>style.visibility</p:attrName>
                                        </p:attrNameLst>
                                      </p:cBhvr>
                                      <p:to>
                                        <p:strVal val="visible"/>
                                      </p:to>
                                    </p:set>
                                    <p:animEffect transition="in" filter="dissolve">
                                      <p:cBhvr>
                                        <p:cTn id="7"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Arial" charset="0"/>
                <a:cs typeface="Arial" charset="0"/>
              </a:rPr>
              <a:t>PCB </a:t>
            </a:r>
            <a:r>
              <a:rPr lang="mr-IN" dirty="0">
                <a:latin typeface="Arial" charset="0"/>
                <a:cs typeface="Arial" charset="0"/>
              </a:rPr>
              <a:t>–</a:t>
            </a:r>
            <a:r>
              <a:rPr lang="en-US" dirty="0">
                <a:latin typeface="Arial" charset="0"/>
                <a:cs typeface="Arial" charset="0"/>
              </a:rPr>
              <a:t> Process Control Block</a:t>
            </a:r>
          </a:p>
        </p:txBody>
      </p:sp>
      <p:sp>
        <p:nvSpPr>
          <p:cNvPr id="11267" name="Rectangle 3"/>
          <p:cNvSpPr>
            <a:spLocks noGrp="1" noChangeArrowheads="1"/>
          </p:cNvSpPr>
          <p:nvPr>
            <p:ph type="body" idx="4294967295"/>
          </p:nvPr>
        </p:nvSpPr>
        <p:spPr>
          <a:xfrm>
            <a:off x="2066925" y="2551050"/>
            <a:ext cx="7077075" cy="3777306"/>
          </a:xfrm>
        </p:spPr>
        <p:txBody>
          <a:bodyPr>
            <a:normAutofit/>
          </a:bodyPr>
          <a:lstStyle/>
          <a:p>
            <a:pPr eaLnBrk="1" hangingPunct="1">
              <a:lnSpc>
                <a:spcPct val="80000"/>
              </a:lnSpc>
              <a:spcBef>
                <a:spcPts val="200"/>
              </a:spcBef>
              <a:buFontTx/>
              <a:buNone/>
            </a:pPr>
            <a:r>
              <a:rPr lang="en-US" sz="2000" b="1" dirty="0" err="1">
                <a:solidFill>
                  <a:srgbClr val="000000"/>
                </a:solidFill>
                <a:latin typeface="Courier New" charset="0"/>
                <a:ea typeface="Times New Roman" charset="0"/>
                <a:cs typeface="Courier New" charset="0"/>
              </a:rPr>
              <a:t>enum</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state_type</a:t>
            </a:r>
            <a:r>
              <a:rPr lang="en-US" sz="2000" b="1" dirty="0">
                <a:solidFill>
                  <a:srgbClr val="000000"/>
                </a:solidFill>
                <a:latin typeface="Courier New" charset="0"/>
                <a:ea typeface="Times New Roman" charset="0"/>
                <a:cs typeface="Courier New" charset="0"/>
              </a:rPr>
              <a:t> {new, ready, running, 				   waiting, halted};</a:t>
            </a:r>
          </a:p>
          <a:p>
            <a:pPr eaLnBrk="1" hangingPunct="1">
              <a:lnSpc>
                <a:spcPct val="80000"/>
              </a:lnSpc>
              <a:spcBef>
                <a:spcPts val="200"/>
              </a:spcBef>
              <a:buFontTx/>
              <a:buNone/>
            </a:pPr>
            <a:r>
              <a:rPr lang="en-US" sz="2000" b="1" dirty="0" err="1">
                <a:solidFill>
                  <a:srgbClr val="000000"/>
                </a:solidFill>
                <a:latin typeface="Courier New" charset="0"/>
                <a:ea typeface="Times New Roman" charset="0"/>
                <a:cs typeface="Courier New" charset="0"/>
              </a:rPr>
              <a:t>typedef</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struct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control_block_type</a:t>
            </a: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enum</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state_type</a:t>
            </a:r>
            <a:r>
              <a:rPr lang="en-US" sz="2000" b="1" dirty="0">
                <a:solidFill>
                  <a:srgbClr val="000000"/>
                </a:solidFill>
                <a:latin typeface="Courier New" charset="0"/>
                <a:ea typeface="Times New Roman" charset="0"/>
                <a:cs typeface="Courier New" charset="0"/>
              </a:rPr>
              <a:t> state;</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address PC;</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int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reg_file</a:t>
            </a:r>
            <a:r>
              <a:rPr lang="en-US" sz="2000" b="1" dirty="0">
                <a:solidFill>
                  <a:srgbClr val="000000"/>
                </a:solidFill>
                <a:latin typeface="Courier New" charset="0"/>
                <a:ea typeface="Times New Roman" charset="0"/>
                <a:cs typeface="Courier New" charset="0"/>
              </a:rPr>
              <a:t>[NUMREGS];</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struct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next_pcb</a:t>
            </a:r>
            <a:r>
              <a:rPr lang="en-US" sz="2000" b="1" dirty="0">
                <a:solidFill>
                  <a:srgbClr val="000000"/>
                </a:solidFill>
                <a:latin typeface="Courier New" charset="0"/>
                <a:ea typeface="Times New Roman" charset="0"/>
                <a:cs typeface="Courier New" charset="0"/>
              </a:rPr>
              <a:t>;</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int</a:t>
            </a:r>
            <a:r>
              <a:rPr lang="en-US" sz="2000" b="1" dirty="0">
                <a:solidFill>
                  <a:srgbClr val="000000"/>
                </a:solidFill>
                <a:latin typeface="Courier New" charset="0"/>
                <a:ea typeface="Times New Roman" charset="0"/>
                <a:cs typeface="Courier New" charset="0"/>
              </a:rPr>
              <a:t> priority;</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address </a:t>
            </a:r>
            <a:r>
              <a:rPr lang="en-US" sz="2000" b="1" dirty="0" err="1">
                <a:solidFill>
                  <a:srgbClr val="000000"/>
                </a:solidFill>
                <a:latin typeface="Courier New" charset="0"/>
                <a:ea typeface="Times New Roman" charset="0"/>
                <a:cs typeface="Courier New" charset="0"/>
              </a:rPr>
              <a:t>memory_footprint</a:t>
            </a:r>
            <a:r>
              <a:rPr lang="en-US" sz="2000" b="1" dirty="0">
                <a:solidFill>
                  <a:srgbClr val="000000"/>
                </a:solidFill>
                <a:latin typeface="Courier New" charset="0"/>
                <a:ea typeface="Times New Roman" charset="0"/>
                <a:cs typeface="Courier New" charset="0"/>
              </a:rPr>
              <a:t>;</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a:t>
            </a:r>
            <a:r>
              <a:rPr lang="en-US" sz="2000" b="1" dirty="0">
                <a:solidFill>
                  <a:srgbClr val="000000"/>
                </a:solidFill>
                <a:latin typeface="Courier New" charset="0"/>
                <a:ea typeface="Times New Roman" charset="0"/>
                <a:cs typeface="Courier New" charset="0"/>
              </a:rPr>
              <a:t>;</a:t>
            </a:r>
          </a:p>
        </p:txBody>
      </p:sp>
      <p:sp>
        <p:nvSpPr>
          <p:cNvPr id="2" name="TextBox 1"/>
          <p:cNvSpPr txBox="1"/>
          <p:nvPr/>
        </p:nvSpPr>
        <p:spPr>
          <a:xfrm>
            <a:off x="2066925" y="1916025"/>
            <a:ext cx="6791325" cy="400110"/>
          </a:xfrm>
          <a:prstGeom prst="rect">
            <a:avLst/>
          </a:prstGeom>
          <a:noFill/>
        </p:spPr>
        <p:txBody>
          <a:bodyPr wrap="square" rtlCol="0">
            <a:spAutoFit/>
          </a:bodyPr>
          <a:lstStyle/>
          <a:p>
            <a:r>
              <a:rPr lang="en-US" sz="2000" dirty="0">
                <a:solidFill>
                  <a:schemeClr val="accent1">
                    <a:lumMod val="60000"/>
                    <a:lumOff val="40000"/>
                  </a:schemeClr>
                </a:solidFill>
              </a:rPr>
              <a:t>We need a data structure to represent a process’ state</a:t>
            </a:r>
          </a:p>
        </p:txBody>
      </p:sp>
    </p:spTree>
    <p:extLst>
      <p:ext uri="{BB962C8B-B14F-4D97-AF65-F5344CB8AC3E}">
        <p14:creationId xmlns:p14="http://schemas.microsoft.com/office/powerpoint/2010/main" val="91656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dissolve">
                                      <p:cBhvr>
                                        <p:cTn id="7" dur="500"/>
                                        <p:tgtEl>
                                          <p:spTgt spid="11267">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267">
                                            <p:txEl>
                                              <p:pRg st="10" end="10"/>
                                            </p:txEl>
                                          </p:spTgt>
                                        </p:tgtEl>
                                        <p:attrNameLst>
                                          <p:attrName>style.visibility</p:attrName>
                                        </p:attrNameLst>
                                      </p:cBhvr>
                                      <p:to>
                                        <p:strVal val="visible"/>
                                      </p:to>
                                    </p:set>
                                    <p:animEffect transition="in" filter="dissolve">
                                      <p:cBhvr>
                                        <p:cTn id="10" dur="500"/>
                                        <p:tgtEl>
                                          <p:spTgt spid="11267">
                                            <p:txEl>
                                              <p:pRg st="10" end="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dissolve">
                                      <p:cBhvr>
                                        <p:cTn id="15" dur="500"/>
                                        <p:tgtEl>
                                          <p:spTgt spid="112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267">
                                            <p:txEl>
                                              <p:pRg st="0" end="0"/>
                                            </p:txEl>
                                          </p:spTgt>
                                        </p:tgtEl>
                                        <p:attrNameLst>
                                          <p:attrName>style.visibility</p:attrName>
                                        </p:attrNameLst>
                                      </p:cBhvr>
                                      <p:to>
                                        <p:strVal val="visible"/>
                                      </p:to>
                                    </p:set>
                                    <p:animEffect transition="in" filter="dissolve">
                                      <p:cBhvr>
                                        <p:cTn id="20" dur="500"/>
                                        <p:tgtEl>
                                          <p:spTgt spid="1126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Effect transition="in" filter="dissolve">
                                      <p:cBhvr>
                                        <p:cTn id="25" dur="500"/>
                                        <p:tgtEl>
                                          <p:spTgt spid="112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267">
                                            <p:txEl>
                                              <p:pRg st="4" end="4"/>
                                            </p:txEl>
                                          </p:spTgt>
                                        </p:tgtEl>
                                        <p:attrNameLst>
                                          <p:attrName>style.visibility</p:attrName>
                                        </p:attrNameLst>
                                      </p:cBhvr>
                                      <p:to>
                                        <p:strVal val="visible"/>
                                      </p:to>
                                    </p:set>
                                    <p:animEffect transition="in" filter="dissolve">
                                      <p:cBhvr>
                                        <p:cTn id="30" dur="500"/>
                                        <p:tgtEl>
                                          <p:spTgt spid="112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267">
                                            <p:txEl>
                                              <p:pRg st="5" end="5"/>
                                            </p:txEl>
                                          </p:spTgt>
                                        </p:tgtEl>
                                        <p:attrNameLst>
                                          <p:attrName>style.visibility</p:attrName>
                                        </p:attrNameLst>
                                      </p:cBhvr>
                                      <p:to>
                                        <p:strVal val="visible"/>
                                      </p:to>
                                    </p:set>
                                    <p:animEffect transition="in" filter="dissolve">
                                      <p:cBhvr>
                                        <p:cTn id="35" dur="500"/>
                                        <p:tgtEl>
                                          <p:spTgt spid="11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1267">
                                            <p:txEl>
                                              <p:pRg st="6" end="6"/>
                                            </p:txEl>
                                          </p:spTgt>
                                        </p:tgtEl>
                                        <p:attrNameLst>
                                          <p:attrName>style.visibility</p:attrName>
                                        </p:attrNameLst>
                                      </p:cBhvr>
                                      <p:to>
                                        <p:strVal val="visible"/>
                                      </p:to>
                                    </p:set>
                                    <p:animEffect transition="in" filter="dissolve">
                                      <p:cBhvr>
                                        <p:cTn id="40" dur="500"/>
                                        <p:tgtEl>
                                          <p:spTgt spid="11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267">
                                            <p:txEl>
                                              <p:pRg st="7" end="7"/>
                                            </p:txEl>
                                          </p:spTgt>
                                        </p:tgtEl>
                                        <p:attrNameLst>
                                          <p:attrName>style.visibility</p:attrName>
                                        </p:attrNameLst>
                                      </p:cBhvr>
                                      <p:to>
                                        <p:strVal val="visible"/>
                                      </p:to>
                                    </p:set>
                                    <p:animEffect transition="in" filter="dissolve">
                                      <p:cBhvr>
                                        <p:cTn id="45" dur="500"/>
                                        <p:tgtEl>
                                          <p:spTgt spid="11267">
                                            <p:txEl>
                                              <p:pRg st="7" end="7"/>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267">
                                            <p:txEl>
                                              <p:pRg st="8" end="8"/>
                                            </p:txEl>
                                          </p:spTgt>
                                        </p:tgtEl>
                                        <p:attrNameLst>
                                          <p:attrName>style.visibility</p:attrName>
                                        </p:attrNameLst>
                                      </p:cBhvr>
                                      <p:to>
                                        <p:strVal val="visible"/>
                                      </p:to>
                                    </p:set>
                                    <p:animEffect transition="in" filter="dissolve">
                                      <p:cBhvr>
                                        <p:cTn id="48" dur="500"/>
                                        <p:tgtEl>
                                          <p:spTgt spid="11267">
                                            <p:txEl>
                                              <p:pRg st="8" end="8"/>
                                            </p:txEl>
                                          </p:spTgt>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267">
                                            <p:txEl>
                                              <p:pRg st="9" end="9"/>
                                            </p:txEl>
                                          </p:spTgt>
                                        </p:tgtEl>
                                        <p:attrNameLst>
                                          <p:attrName>style.visibility</p:attrName>
                                        </p:attrNameLst>
                                      </p:cBhvr>
                                      <p:to>
                                        <p:strVal val="visible"/>
                                      </p:to>
                                    </p:set>
                                    <p:animEffect transition="in" filter="dissolve">
                                      <p:cBhvr>
                                        <p:cTn id="51"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a:t>One of these is </a:t>
            </a:r>
            <a:r>
              <a:rPr lang="en-US" dirty="0">
                <a:solidFill>
                  <a:srgbClr val="FF2929"/>
                </a:solidFill>
              </a:rPr>
              <a:t>NOT</a:t>
            </a:r>
            <a:r>
              <a:rPr lang="en-US" dirty="0"/>
              <a:t> part of the PCB</a:t>
            </a:r>
          </a:p>
        </p:txBody>
      </p:sp>
      <p:sp>
        <p:nvSpPr>
          <p:cNvPr id="2" name="Text Placeholder 1">
            <a:extLst>
              <a:ext uri="{FF2B5EF4-FFF2-40B4-BE49-F238E27FC236}">
                <a16:creationId xmlns:a16="http://schemas.microsoft.com/office/drawing/2014/main" id="{509E2EA1-5116-1E4F-A05C-A6EAE5A60706}"/>
              </a:ext>
            </a:extLst>
          </p:cNvPr>
          <p:cNvSpPr>
            <a:spLocks noGrp="1"/>
          </p:cNvSpPr>
          <p:nvPr>
            <p:ph type="body" sz="quarter" idx="10"/>
          </p:nvPr>
        </p:nvSpPr>
        <p:spPr>
          <a:xfrm>
            <a:off x="1781504" y="2385849"/>
            <a:ext cx="6611179" cy="4167352"/>
          </a:xfrm>
        </p:spPr>
        <p:txBody>
          <a:bodyPr>
            <a:normAutofit fontScale="92500" lnSpcReduction="20000"/>
          </a:bodyPr>
          <a:lstStyle/>
          <a:p>
            <a:r>
              <a:rPr lang="en-US" dirty="0"/>
              <a:t>General purpose registers that are visible to the instruction set</a:t>
            </a:r>
          </a:p>
          <a:p>
            <a:r>
              <a:rPr lang="en-US" dirty="0"/>
              <a:t>Program counter and the register that represents the stack pointer</a:t>
            </a:r>
          </a:p>
          <a:p>
            <a:r>
              <a:rPr lang="en-US" dirty="0"/>
              <a:t>Layout of the program in memory</a:t>
            </a:r>
          </a:p>
          <a:p>
            <a:r>
              <a:rPr lang="en-US" dirty="0"/>
              <a:t>Internal registers in the </a:t>
            </a:r>
            <a:r>
              <a:rPr lang="en-US" dirty="0" err="1"/>
              <a:t>datapath</a:t>
            </a:r>
            <a:r>
              <a:rPr lang="en-US" dirty="0"/>
              <a:t> of the processor</a:t>
            </a:r>
          </a:p>
          <a:p>
            <a:r>
              <a:rPr lang="en-US" dirty="0"/>
              <a:t>Priority information</a:t>
            </a:r>
          </a:p>
          <a:p>
            <a:endParaRPr lang="en-US" dirty="0"/>
          </a:p>
          <a:p>
            <a:pPr marL="0" indent="0">
              <a:buNone/>
            </a:pPr>
            <a:r>
              <a:rPr lang="en-US" dirty="0"/>
              <a:t>Today’s number is 27,045</a:t>
            </a:r>
          </a:p>
        </p:txBody>
      </p:sp>
      <p:sp>
        <p:nvSpPr>
          <p:cNvPr id="6" name="Text Placeholder 5">
            <a:extLst>
              <a:ext uri="{FF2B5EF4-FFF2-40B4-BE49-F238E27FC236}">
                <a16:creationId xmlns:a16="http://schemas.microsoft.com/office/drawing/2014/main" id="{D6A12CF4-66E0-0F4F-97E4-10B21E072079}"/>
              </a:ext>
            </a:extLst>
          </p:cNvPr>
          <p:cNvSpPr>
            <a:spLocks noGrp="1"/>
          </p:cNvSpPr>
          <p:nvPr>
            <p:ph type="body" sz="quarter" idx="11"/>
          </p:nvPr>
        </p:nvSpPr>
        <p:spPr/>
        <p:txBody>
          <a:bodyPr/>
          <a:lstStyle/>
          <a:p>
            <a:r>
              <a:rPr lang="en-US" dirty="0"/>
              <a:t>40</a:t>
            </a:r>
          </a:p>
        </p:txBody>
      </p:sp>
      <p:sp>
        <p:nvSpPr>
          <p:cNvPr id="4" name="Right Arrow 3">
            <a:extLst>
              <a:ext uri="{FF2B5EF4-FFF2-40B4-BE49-F238E27FC236}">
                <a16:creationId xmlns:a16="http://schemas.microsoft.com/office/drawing/2014/main" id="{61066E1A-1CBE-FB4F-B1AB-E07A92633077}"/>
              </a:ext>
            </a:extLst>
          </p:cNvPr>
          <p:cNvSpPr/>
          <p:nvPr/>
        </p:nvSpPr>
        <p:spPr>
          <a:xfrm>
            <a:off x="641514" y="4469525"/>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33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Arial" charset="0"/>
                <a:cs typeface="Arial" charset="0"/>
              </a:rPr>
              <a:t>PCB </a:t>
            </a:r>
            <a:r>
              <a:rPr lang="mr-IN" dirty="0">
                <a:latin typeface="Arial" charset="0"/>
                <a:cs typeface="Arial" charset="0"/>
              </a:rPr>
              <a:t>–</a:t>
            </a:r>
            <a:r>
              <a:rPr lang="en-US" dirty="0">
                <a:latin typeface="Arial" charset="0"/>
                <a:cs typeface="Arial" charset="0"/>
              </a:rPr>
              <a:t> Process Control Block</a:t>
            </a:r>
          </a:p>
        </p:txBody>
      </p:sp>
      <p:sp>
        <p:nvSpPr>
          <p:cNvPr id="11267" name="Rectangle 3"/>
          <p:cNvSpPr>
            <a:spLocks noGrp="1" noChangeArrowheads="1"/>
          </p:cNvSpPr>
          <p:nvPr>
            <p:ph type="body" idx="4294967295"/>
          </p:nvPr>
        </p:nvSpPr>
        <p:spPr>
          <a:xfrm>
            <a:off x="1256801" y="2551050"/>
            <a:ext cx="7785934" cy="3777306"/>
          </a:xfrm>
        </p:spPr>
        <p:txBody>
          <a:bodyPr>
            <a:normAutofit/>
          </a:bodyPr>
          <a:lstStyle/>
          <a:p>
            <a:pPr eaLnBrk="1" hangingPunct="1">
              <a:lnSpc>
                <a:spcPct val="80000"/>
              </a:lnSpc>
              <a:spcBef>
                <a:spcPts val="200"/>
              </a:spcBef>
              <a:buFontTx/>
              <a:buNone/>
            </a:pPr>
            <a:r>
              <a:rPr lang="en-US" sz="2000" b="1" dirty="0" err="1">
                <a:solidFill>
                  <a:srgbClr val="000000"/>
                </a:solidFill>
                <a:latin typeface="Courier New" charset="0"/>
                <a:ea typeface="Times New Roman" charset="0"/>
                <a:cs typeface="Courier New" charset="0"/>
              </a:rPr>
              <a:t>enum</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state_type</a:t>
            </a:r>
            <a:r>
              <a:rPr lang="en-US" sz="2000" b="1" dirty="0">
                <a:solidFill>
                  <a:srgbClr val="000000"/>
                </a:solidFill>
                <a:latin typeface="Courier New" charset="0"/>
                <a:ea typeface="Times New Roman" charset="0"/>
                <a:cs typeface="Courier New" charset="0"/>
              </a:rPr>
              <a:t> {new, ready, running, 				   waiting, halted};</a:t>
            </a:r>
          </a:p>
          <a:p>
            <a:pPr eaLnBrk="1" hangingPunct="1">
              <a:lnSpc>
                <a:spcPct val="80000"/>
              </a:lnSpc>
              <a:spcBef>
                <a:spcPts val="200"/>
              </a:spcBef>
              <a:buFontTx/>
              <a:buNone/>
            </a:pPr>
            <a:r>
              <a:rPr lang="en-US" sz="2000" b="1" dirty="0" err="1">
                <a:solidFill>
                  <a:srgbClr val="000000"/>
                </a:solidFill>
                <a:latin typeface="Courier New" charset="0"/>
                <a:ea typeface="Times New Roman" charset="0"/>
                <a:cs typeface="Courier New" charset="0"/>
              </a:rPr>
              <a:t>typedef</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struct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control_block_type</a:t>
            </a: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enum</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state_type</a:t>
            </a:r>
            <a:r>
              <a:rPr lang="en-US" sz="2000" b="1" dirty="0">
                <a:solidFill>
                  <a:srgbClr val="000000"/>
                </a:solidFill>
                <a:latin typeface="Courier New" charset="0"/>
                <a:ea typeface="Times New Roman" charset="0"/>
                <a:cs typeface="Courier New" charset="0"/>
              </a:rPr>
              <a:t> state;</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address PC; // </a:t>
            </a:r>
            <a:r>
              <a:rPr lang="en-US" sz="2000" b="1" dirty="0">
                <a:solidFill>
                  <a:srgbClr val="3366FF"/>
                </a:solidFill>
                <a:latin typeface="Courier New" charset="0"/>
                <a:ea typeface="Times New Roman" charset="0"/>
                <a:cs typeface="Courier New" charset="0"/>
              </a:rPr>
              <a:t>where to resume</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int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reg_file</a:t>
            </a:r>
            <a:r>
              <a:rPr lang="en-US" sz="2000" b="1" dirty="0">
                <a:solidFill>
                  <a:srgbClr val="000000"/>
                </a:solidFill>
                <a:latin typeface="Courier New" charset="0"/>
                <a:ea typeface="Times New Roman" charset="0"/>
                <a:cs typeface="Courier New" charset="0"/>
              </a:rPr>
              <a:t>[NUMREGS]; // </a:t>
            </a:r>
            <a:r>
              <a:rPr lang="en-US" sz="2000" b="1" dirty="0" err="1">
                <a:solidFill>
                  <a:srgbClr val="3366FF"/>
                </a:solidFill>
                <a:latin typeface="Courier New" charset="0"/>
                <a:ea typeface="Times New Roman" charset="0"/>
                <a:cs typeface="Courier New" charset="0"/>
              </a:rPr>
              <a:t>reg</a:t>
            </a:r>
            <a:r>
              <a:rPr lang="en-US" sz="2000" b="1" dirty="0">
                <a:solidFill>
                  <a:srgbClr val="3366FF"/>
                </a:solidFill>
                <a:latin typeface="Courier New" charset="0"/>
                <a:ea typeface="Times New Roman" charset="0"/>
                <a:cs typeface="Courier New" charset="0"/>
              </a:rPr>
              <a:t> contents</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struct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next_pcb</a:t>
            </a:r>
            <a:r>
              <a:rPr lang="en-US" sz="2000" b="1" dirty="0">
                <a:solidFill>
                  <a:srgbClr val="000000"/>
                </a:solidFill>
                <a:latin typeface="Courier New" charset="0"/>
                <a:ea typeface="Times New Roman" charset="0"/>
                <a:cs typeface="Courier New" charset="0"/>
              </a:rPr>
              <a:t>;</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int</a:t>
            </a:r>
            <a:r>
              <a:rPr lang="en-US" sz="2000" b="1" dirty="0">
                <a:solidFill>
                  <a:srgbClr val="000000"/>
                </a:solidFill>
                <a:latin typeface="Courier New" charset="0"/>
                <a:ea typeface="Times New Roman" charset="0"/>
                <a:cs typeface="Courier New" charset="0"/>
              </a:rPr>
              <a:t> priority; // </a:t>
            </a:r>
            <a:r>
              <a:rPr lang="en-US" sz="2000" b="1" dirty="0">
                <a:solidFill>
                  <a:srgbClr val="3366FF"/>
                </a:solidFill>
                <a:latin typeface="Courier New" charset="0"/>
                <a:ea typeface="Times New Roman" charset="0"/>
                <a:cs typeface="Courier New" charset="0"/>
              </a:rPr>
              <a:t>extrinsic attribute</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address </a:t>
            </a:r>
            <a:r>
              <a:rPr lang="en-US" sz="2000" b="1" dirty="0" err="1">
                <a:solidFill>
                  <a:srgbClr val="000000"/>
                </a:solidFill>
                <a:latin typeface="Courier New" charset="0"/>
                <a:ea typeface="Times New Roman" charset="0"/>
                <a:cs typeface="Courier New" charset="0"/>
              </a:rPr>
              <a:t>memory_footprint</a:t>
            </a:r>
            <a:r>
              <a:rPr lang="en-US" sz="2000" b="1" dirty="0">
                <a:solidFill>
                  <a:srgbClr val="000000"/>
                </a:solidFill>
                <a:latin typeface="Courier New" charset="0"/>
                <a:ea typeface="Times New Roman" charset="0"/>
                <a:cs typeface="Courier New" charset="0"/>
              </a:rPr>
              <a:t>; // </a:t>
            </a:r>
            <a:r>
              <a:rPr lang="en-US" sz="2000" b="1" dirty="0">
                <a:solidFill>
                  <a:srgbClr val="3366FF"/>
                </a:solidFill>
                <a:latin typeface="Courier New" charset="0"/>
                <a:ea typeface="Times New Roman" charset="0"/>
                <a:cs typeface="Courier New" charset="0"/>
              </a:rPr>
              <a:t>memory occupancy</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a:t>
            </a:r>
            <a:r>
              <a:rPr lang="en-US" sz="2000" b="1" dirty="0">
                <a:solidFill>
                  <a:srgbClr val="000000"/>
                </a:solidFill>
                <a:latin typeface="Courier New" charset="0"/>
                <a:ea typeface="Times New Roman" charset="0"/>
                <a:cs typeface="Courier New" charset="0"/>
              </a:rPr>
              <a:t>;</a:t>
            </a:r>
          </a:p>
        </p:txBody>
      </p:sp>
      <p:sp>
        <p:nvSpPr>
          <p:cNvPr id="4" name="Right Brace 3"/>
          <p:cNvSpPr/>
          <p:nvPr/>
        </p:nvSpPr>
        <p:spPr>
          <a:xfrm>
            <a:off x="7553858" y="3634973"/>
            <a:ext cx="218952" cy="5583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7772810" y="3547026"/>
            <a:ext cx="986911" cy="646331"/>
          </a:xfrm>
          <a:prstGeom prst="rect">
            <a:avLst/>
          </a:prstGeom>
          <a:noFill/>
        </p:spPr>
        <p:txBody>
          <a:bodyPr wrap="square" rtlCol="0">
            <a:spAutoFit/>
          </a:bodyPr>
          <a:lstStyle/>
          <a:p>
            <a:r>
              <a:rPr lang="en-US" dirty="0">
                <a:solidFill>
                  <a:schemeClr val="accent1">
                    <a:lumMod val="60000"/>
                    <a:lumOff val="40000"/>
                  </a:schemeClr>
                </a:solidFill>
              </a:rPr>
              <a:t>volatile</a:t>
            </a:r>
          </a:p>
          <a:p>
            <a:r>
              <a:rPr lang="en-US" dirty="0">
                <a:solidFill>
                  <a:schemeClr val="accent1">
                    <a:lumMod val="60000"/>
                    <a:lumOff val="40000"/>
                  </a:schemeClr>
                </a:solidFill>
              </a:rPr>
              <a:t>state</a:t>
            </a:r>
          </a:p>
        </p:txBody>
      </p:sp>
    </p:spTree>
    <p:extLst>
      <p:ext uri="{BB962C8B-B14F-4D97-AF65-F5344CB8AC3E}">
        <p14:creationId xmlns:p14="http://schemas.microsoft.com/office/powerpoint/2010/main" val="2308597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4694238" y="20574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12291" name="Text Box 4"/>
          <p:cNvSpPr txBox="1">
            <a:spLocks noChangeArrowheads="1"/>
          </p:cNvSpPr>
          <p:nvPr/>
        </p:nvSpPr>
        <p:spPr bwMode="auto">
          <a:xfrm>
            <a:off x="2036763" y="2133600"/>
            <a:ext cx="935037"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1</a:t>
            </a:r>
          </a:p>
        </p:txBody>
      </p:sp>
      <p:sp>
        <p:nvSpPr>
          <p:cNvPr id="12292" name="Text Box 5"/>
          <p:cNvSpPr txBox="1">
            <a:spLocks noChangeArrowheads="1"/>
          </p:cNvSpPr>
          <p:nvPr/>
        </p:nvSpPr>
        <p:spPr bwMode="auto">
          <a:xfrm>
            <a:off x="3432175" y="2133600"/>
            <a:ext cx="760413"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PCB</a:t>
            </a:r>
            <a:r>
              <a:rPr lang="en-US" sz="1800" b="1" baseline="-25000" dirty="0"/>
              <a:t>2</a:t>
            </a:r>
          </a:p>
        </p:txBody>
      </p:sp>
      <p:sp>
        <p:nvSpPr>
          <p:cNvPr id="12293" name="Text Box 6"/>
          <p:cNvSpPr txBox="1">
            <a:spLocks noChangeArrowheads="1"/>
          </p:cNvSpPr>
          <p:nvPr/>
        </p:nvSpPr>
        <p:spPr bwMode="auto">
          <a:xfrm>
            <a:off x="5641975" y="2133600"/>
            <a:ext cx="769938"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n</a:t>
            </a:r>
          </a:p>
        </p:txBody>
      </p:sp>
      <p:cxnSp>
        <p:nvCxnSpPr>
          <p:cNvPr id="12294" name="AutoShape 7"/>
          <p:cNvCxnSpPr>
            <a:cxnSpLocks noChangeShapeType="1"/>
            <a:stCxn id="12291" idx="3"/>
            <a:endCxn id="12292" idx="1"/>
          </p:cNvCxnSpPr>
          <p:nvPr/>
        </p:nvCxnSpPr>
        <p:spPr bwMode="auto">
          <a:xfrm>
            <a:off x="2971800" y="2322513"/>
            <a:ext cx="4603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295" name="Line 8"/>
          <p:cNvSpPr>
            <a:spLocks noChangeShapeType="1"/>
          </p:cNvSpPr>
          <p:nvPr/>
        </p:nvSpPr>
        <p:spPr bwMode="auto">
          <a:xfrm>
            <a:off x="4192588" y="2286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296" name="Line 9"/>
          <p:cNvSpPr>
            <a:spLocks noChangeShapeType="1"/>
          </p:cNvSpPr>
          <p:nvPr/>
        </p:nvSpPr>
        <p:spPr bwMode="auto">
          <a:xfrm>
            <a:off x="5335588" y="2286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297" name="Line 10"/>
          <p:cNvSpPr>
            <a:spLocks noChangeShapeType="1"/>
          </p:cNvSpPr>
          <p:nvPr/>
        </p:nvSpPr>
        <p:spPr bwMode="auto">
          <a:xfrm>
            <a:off x="1735138" y="2286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298" name="Text Box 11"/>
          <p:cNvSpPr txBox="1">
            <a:spLocks noChangeArrowheads="1"/>
          </p:cNvSpPr>
          <p:nvPr/>
        </p:nvSpPr>
        <p:spPr bwMode="auto">
          <a:xfrm>
            <a:off x="976313" y="1789113"/>
            <a:ext cx="1606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Ready queue</a:t>
            </a:r>
          </a:p>
        </p:txBody>
      </p:sp>
      <p:sp>
        <p:nvSpPr>
          <p:cNvPr id="12299" name="Text Box 12"/>
          <p:cNvSpPr txBox="1">
            <a:spLocks noChangeArrowheads="1"/>
          </p:cNvSpPr>
          <p:nvPr/>
        </p:nvSpPr>
        <p:spPr bwMode="auto">
          <a:xfrm>
            <a:off x="4679950" y="3929063"/>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12300" name="Text Box 13"/>
          <p:cNvSpPr txBox="1">
            <a:spLocks noChangeArrowheads="1"/>
          </p:cNvSpPr>
          <p:nvPr/>
        </p:nvSpPr>
        <p:spPr bwMode="auto">
          <a:xfrm>
            <a:off x="2022475" y="4005263"/>
            <a:ext cx="935038"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1</a:t>
            </a:r>
          </a:p>
        </p:txBody>
      </p:sp>
      <p:sp>
        <p:nvSpPr>
          <p:cNvPr id="12301" name="Text Box 14"/>
          <p:cNvSpPr txBox="1">
            <a:spLocks noChangeArrowheads="1"/>
          </p:cNvSpPr>
          <p:nvPr/>
        </p:nvSpPr>
        <p:spPr bwMode="auto">
          <a:xfrm>
            <a:off x="3417888" y="4005263"/>
            <a:ext cx="760412"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2</a:t>
            </a:r>
          </a:p>
        </p:txBody>
      </p:sp>
      <p:sp>
        <p:nvSpPr>
          <p:cNvPr id="12302" name="Text Box 15"/>
          <p:cNvSpPr txBox="1">
            <a:spLocks noChangeArrowheads="1"/>
          </p:cNvSpPr>
          <p:nvPr/>
        </p:nvSpPr>
        <p:spPr bwMode="auto">
          <a:xfrm>
            <a:off x="5627688" y="4005263"/>
            <a:ext cx="769937"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n</a:t>
            </a:r>
          </a:p>
        </p:txBody>
      </p:sp>
      <p:cxnSp>
        <p:nvCxnSpPr>
          <p:cNvPr id="12303" name="AutoShape 16"/>
          <p:cNvCxnSpPr>
            <a:cxnSpLocks noChangeShapeType="1"/>
            <a:stCxn id="12300" idx="3"/>
            <a:endCxn id="12301" idx="1"/>
          </p:cNvCxnSpPr>
          <p:nvPr/>
        </p:nvCxnSpPr>
        <p:spPr bwMode="auto">
          <a:xfrm>
            <a:off x="2957513" y="4194175"/>
            <a:ext cx="4603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304" name="Line 17"/>
          <p:cNvSpPr>
            <a:spLocks noChangeShapeType="1"/>
          </p:cNvSpPr>
          <p:nvPr/>
        </p:nvSpPr>
        <p:spPr bwMode="auto">
          <a:xfrm>
            <a:off x="4178300" y="41576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305" name="Line 18"/>
          <p:cNvSpPr>
            <a:spLocks noChangeShapeType="1"/>
          </p:cNvSpPr>
          <p:nvPr/>
        </p:nvSpPr>
        <p:spPr bwMode="auto">
          <a:xfrm>
            <a:off x="5321300" y="41576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306" name="Line 19"/>
          <p:cNvSpPr>
            <a:spLocks noChangeShapeType="1"/>
          </p:cNvSpPr>
          <p:nvPr/>
        </p:nvSpPr>
        <p:spPr bwMode="auto">
          <a:xfrm>
            <a:off x="1720850" y="41576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2307" name="Text Box 20"/>
          <p:cNvSpPr txBox="1">
            <a:spLocks noChangeArrowheads="1"/>
          </p:cNvSpPr>
          <p:nvPr/>
        </p:nvSpPr>
        <p:spPr bwMode="auto">
          <a:xfrm>
            <a:off x="962025" y="3660775"/>
            <a:ext cx="1225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queue</a:t>
            </a:r>
          </a:p>
        </p:txBody>
      </p:sp>
      <p:sp>
        <p:nvSpPr>
          <p:cNvPr id="2" name="Title 1"/>
          <p:cNvSpPr>
            <a:spLocks noGrp="1"/>
          </p:cNvSpPr>
          <p:nvPr>
            <p:ph type="title"/>
          </p:nvPr>
        </p:nvSpPr>
        <p:spPr/>
        <p:txBody>
          <a:bodyPr/>
          <a:lstStyle/>
          <a:p>
            <a:r>
              <a:rPr lang="en-US" dirty="0"/>
              <a:t>Data structure used by scheduler</a:t>
            </a:r>
          </a:p>
        </p:txBody>
      </p:sp>
      <p:sp>
        <p:nvSpPr>
          <p:cNvPr id="3" name="Oval Callout 2"/>
          <p:cNvSpPr/>
          <p:nvPr/>
        </p:nvSpPr>
        <p:spPr>
          <a:xfrm>
            <a:off x="810125" y="2704332"/>
            <a:ext cx="1664038" cy="744513"/>
          </a:xfrm>
          <a:prstGeom prst="wedgeEllipseCallout">
            <a:avLst>
              <a:gd name="adj1" fmla="val 48159"/>
              <a:gd name="adj2" fmla="val -7132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Currently running</a:t>
            </a:r>
          </a:p>
        </p:txBody>
      </p:sp>
      <p:sp>
        <p:nvSpPr>
          <p:cNvPr id="4" name="Left Brace 3"/>
          <p:cNvSpPr/>
          <p:nvPr/>
        </p:nvSpPr>
        <p:spPr>
          <a:xfrm rot="16200000">
            <a:off x="4859549" y="1258291"/>
            <a:ext cx="355702" cy="3049534"/>
          </a:xfrm>
          <a:prstGeom prst="leftBrace">
            <a:avLst/>
          </a:prstGeom>
          <a:noFill/>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Oval 4"/>
          <p:cNvSpPr/>
          <p:nvPr/>
        </p:nvSpPr>
        <p:spPr>
          <a:xfrm>
            <a:off x="4123560" y="2960909"/>
            <a:ext cx="1689625" cy="564577"/>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Ready to run</a:t>
            </a:r>
          </a:p>
        </p:txBody>
      </p:sp>
      <p:sp>
        <p:nvSpPr>
          <p:cNvPr id="24" name="Left Brace 23"/>
          <p:cNvSpPr/>
          <p:nvPr/>
        </p:nvSpPr>
        <p:spPr>
          <a:xfrm rot="16200000">
            <a:off x="4032199" y="2554420"/>
            <a:ext cx="355702" cy="43751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val 24"/>
          <p:cNvSpPr/>
          <p:nvPr/>
        </p:nvSpPr>
        <p:spPr>
          <a:xfrm>
            <a:off x="3347775" y="4919846"/>
            <a:ext cx="1689625" cy="5645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Waiting for I/O</a:t>
            </a:r>
          </a:p>
        </p:txBody>
      </p:sp>
    </p:spTree>
    <p:extLst>
      <p:ext uri="{BB962C8B-B14F-4D97-AF65-F5344CB8AC3E}">
        <p14:creationId xmlns:p14="http://schemas.microsoft.com/office/powerpoint/2010/main" val="377182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scheduling</a:t>
            </a:r>
          </a:p>
        </p:txBody>
      </p:sp>
      <p:sp>
        <p:nvSpPr>
          <p:cNvPr id="3" name="Content Placeholder 2"/>
          <p:cNvSpPr>
            <a:spLocks noGrp="1"/>
          </p:cNvSpPr>
          <p:nvPr>
            <p:ph idx="1"/>
          </p:nvPr>
        </p:nvSpPr>
        <p:spPr>
          <a:xfrm>
            <a:off x="1781503" y="2133600"/>
            <a:ext cx="7076747" cy="3702064"/>
          </a:xfrm>
        </p:spPr>
        <p:txBody>
          <a:bodyPr/>
          <a:lstStyle/>
          <a:p>
            <a:r>
              <a:rPr lang="en-US" dirty="0"/>
              <a:t>Grab the attention of the processor</a:t>
            </a:r>
          </a:p>
          <a:p>
            <a:r>
              <a:rPr lang="en-US" dirty="0"/>
              <a:t>Save the state of the current process</a:t>
            </a:r>
          </a:p>
          <a:p>
            <a:r>
              <a:rPr lang="en-US" dirty="0"/>
              <a:t>Select a new process to run</a:t>
            </a:r>
          </a:p>
          <a:p>
            <a:r>
              <a:rPr lang="en-US" dirty="0"/>
              <a:t>Dispatch the selected process</a:t>
            </a:r>
          </a:p>
          <a:p>
            <a:endParaRPr lang="en-US" dirty="0"/>
          </a:p>
          <a:p>
            <a:r>
              <a:rPr lang="en-US" dirty="0"/>
              <a:t>Preemptive vs. non-preemptive</a:t>
            </a:r>
          </a:p>
        </p:txBody>
      </p:sp>
      <p:sp>
        <p:nvSpPr>
          <p:cNvPr id="4" name="Rounded Rectangular Callout 3"/>
          <p:cNvSpPr/>
          <p:nvPr/>
        </p:nvSpPr>
        <p:spPr>
          <a:xfrm>
            <a:off x="1171395" y="5835664"/>
            <a:ext cx="2266158" cy="930641"/>
          </a:xfrm>
          <a:prstGeom prst="wedgeRoundRectCallout">
            <a:avLst>
              <a:gd name="adj1" fmla="val 33273"/>
              <a:gd name="adj2" fmla="val -71618"/>
              <a:gd name="adj3" fmla="val 16667"/>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External interrupt (e.g. timer)</a:t>
            </a:r>
          </a:p>
        </p:txBody>
      </p:sp>
      <p:sp>
        <p:nvSpPr>
          <p:cNvPr id="5" name="Rounded Rectangular Callout 4"/>
          <p:cNvSpPr/>
          <p:nvPr/>
        </p:nvSpPr>
        <p:spPr>
          <a:xfrm>
            <a:off x="4564291" y="5927359"/>
            <a:ext cx="2562610" cy="930641"/>
          </a:xfrm>
          <a:prstGeom prst="wedgeRoundRectCallout">
            <a:avLst>
              <a:gd name="adj1" fmla="val -25664"/>
              <a:gd name="adj2" fmla="val -84559"/>
              <a:gd name="adj3" fmla="val 16667"/>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System call (trap), I/O request, process exit</a:t>
            </a:r>
          </a:p>
        </p:txBody>
      </p:sp>
      <p:sp>
        <p:nvSpPr>
          <p:cNvPr id="6" name="Oval 5"/>
          <p:cNvSpPr/>
          <p:nvPr/>
        </p:nvSpPr>
        <p:spPr>
          <a:xfrm>
            <a:off x="1664038" y="2133600"/>
            <a:ext cx="5583287" cy="515989"/>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654843" y="2397768"/>
            <a:ext cx="1140567" cy="3087537"/>
          </a:xfrm>
          <a:custGeom>
            <a:avLst/>
            <a:gdLst>
              <a:gd name="connsiteX0" fmla="*/ 954457 w 1140567"/>
              <a:gd name="connsiteY0" fmla="*/ 0 h 3087537"/>
              <a:gd name="connsiteX1" fmla="*/ 242862 w 1140567"/>
              <a:gd name="connsiteY1" fmla="*/ 229923 h 3087537"/>
              <a:gd name="connsiteX2" fmla="*/ 56752 w 1140567"/>
              <a:gd name="connsiteY2" fmla="*/ 1204359 h 3087537"/>
              <a:gd name="connsiteX3" fmla="*/ 100543 w 1140567"/>
              <a:gd name="connsiteY3" fmla="*/ 2605794 h 3087537"/>
              <a:gd name="connsiteX4" fmla="*/ 1140567 w 1140567"/>
              <a:gd name="connsiteY4" fmla="*/ 3087537 h 308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567" h="3087537">
                <a:moveTo>
                  <a:pt x="954457" y="0"/>
                </a:moveTo>
                <a:cubicBezTo>
                  <a:pt x="673468" y="14598"/>
                  <a:pt x="392479" y="29197"/>
                  <a:pt x="242862" y="229923"/>
                </a:cubicBezTo>
                <a:cubicBezTo>
                  <a:pt x="93245" y="430649"/>
                  <a:pt x="80472" y="808380"/>
                  <a:pt x="56752" y="1204359"/>
                </a:cubicBezTo>
                <a:cubicBezTo>
                  <a:pt x="33032" y="1600338"/>
                  <a:pt x="-80093" y="2291931"/>
                  <a:pt x="100543" y="2605794"/>
                </a:cubicBezTo>
                <a:cubicBezTo>
                  <a:pt x="281179" y="2919657"/>
                  <a:pt x="1140567" y="3087537"/>
                  <a:pt x="1140567" y="3087537"/>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908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scheduling</a:t>
            </a:r>
          </a:p>
        </p:txBody>
      </p:sp>
      <p:sp>
        <p:nvSpPr>
          <p:cNvPr id="3" name="Content Placeholder 2"/>
          <p:cNvSpPr>
            <a:spLocks noGrp="1"/>
          </p:cNvSpPr>
          <p:nvPr>
            <p:ph idx="1"/>
          </p:nvPr>
        </p:nvSpPr>
        <p:spPr>
          <a:xfrm>
            <a:off x="1781503" y="2133600"/>
            <a:ext cx="7076747" cy="4107166"/>
          </a:xfrm>
          <a:ln>
            <a:noFill/>
          </a:ln>
        </p:spPr>
        <p:txBody>
          <a:bodyPr>
            <a:normAutofit/>
          </a:bodyPr>
          <a:lstStyle/>
          <a:p>
            <a:r>
              <a:rPr lang="en-US" dirty="0"/>
              <a:t>Grab the attention of the processor</a:t>
            </a:r>
          </a:p>
          <a:p>
            <a:r>
              <a:rPr lang="en-US" dirty="0"/>
              <a:t>Save the state of the current process</a:t>
            </a:r>
          </a:p>
          <a:p>
            <a:r>
              <a:rPr lang="en-US" dirty="0"/>
              <a:t>Select a new process to run</a:t>
            </a:r>
          </a:p>
          <a:p>
            <a:r>
              <a:rPr lang="en-US" dirty="0"/>
              <a:t>Dispatch the selected process</a:t>
            </a:r>
          </a:p>
          <a:p>
            <a:endParaRPr lang="en-US" dirty="0"/>
          </a:p>
          <a:p>
            <a:r>
              <a:rPr lang="en-US" dirty="0">
                <a:solidFill>
                  <a:srgbClr val="FF2929"/>
                </a:solidFill>
              </a:rPr>
              <a:t>Dump the “state” (PC, registers) into PCB of currently running process</a:t>
            </a:r>
          </a:p>
        </p:txBody>
      </p:sp>
      <p:sp>
        <p:nvSpPr>
          <p:cNvPr id="6" name="Oval 5"/>
          <p:cNvSpPr/>
          <p:nvPr/>
        </p:nvSpPr>
        <p:spPr>
          <a:xfrm>
            <a:off x="1664038" y="2768626"/>
            <a:ext cx="5583287" cy="515989"/>
          </a:xfrm>
          <a:prstGeom prst="ellipse">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654843" y="3032793"/>
            <a:ext cx="1140567" cy="2452512"/>
          </a:xfrm>
          <a:custGeom>
            <a:avLst/>
            <a:gdLst>
              <a:gd name="connsiteX0" fmla="*/ 954457 w 1140567"/>
              <a:gd name="connsiteY0" fmla="*/ 0 h 3087537"/>
              <a:gd name="connsiteX1" fmla="*/ 242862 w 1140567"/>
              <a:gd name="connsiteY1" fmla="*/ 229923 h 3087537"/>
              <a:gd name="connsiteX2" fmla="*/ 56752 w 1140567"/>
              <a:gd name="connsiteY2" fmla="*/ 1204359 h 3087537"/>
              <a:gd name="connsiteX3" fmla="*/ 100543 w 1140567"/>
              <a:gd name="connsiteY3" fmla="*/ 2605794 h 3087537"/>
              <a:gd name="connsiteX4" fmla="*/ 1140567 w 1140567"/>
              <a:gd name="connsiteY4" fmla="*/ 3087537 h 308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567" h="3087537">
                <a:moveTo>
                  <a:pt x="954457" y="0"/>
                </a:moveTo>
                <a:cubicBezTo>
                  <a:pt x="673468" y="14598"/>
                  <a:pt x="392479" y="29197"/>
                  <a:pt x="242862" y="229923"/>
                </a:cubicBezTo>
                <a:cubicBezTo>
                  <a:pt x="93245" y="430649"/>
                  <a:pt x="80472" y="808380"/>
                  <a:pt x="56752" y="1204359"/>
                </a:cubicBezTo>
                <a:cubicBezTo>
                  <a:pt x="33032" y="1600338"/>
                  <a:pt x="-80093" y="2291931"/>
                  <a:pt x="100543" y="2605794"/>
                </a:cubicBezTo>
                <a:cubicBezTo>
                  <a:pt x="281179" y="2919657"/>
                  <a:pt x="1140567" y="3087537"/>
                  <a:pt x="1140567" y="3087537"/>
                </a:cubicBezTo>
              </a:path>
            </a:pathLst>
          </a:custGeom>
          <a:ln>
            <a:solidFill>
              <a:schemeClr val="accent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7776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an operating system?</a:t>
            </a:r>
          </a:p>
        </p:txBody>
      </p:sp>
      <p:sp>
        <p:nvSpPr>
          <p:cNvPr id="4" name="Content Placeholder 3"/>
          <p:cNvSpPr>
            <a:spLocks noGrp="1"/>
          </p:cNvSpPr>
          <p:nvPr>
            <p:ph idx="1"/>
          </p:nvPr>
        </p:nvSpPr>
        <p:spPr>
          <a:xfrm>
            <a:off x="1304391" y="1801726"/>
            <a:ext cx="7553859" cy="4909129"/>
          </a:xfrm>
        </p:spPr>
        <p:txBody>
          <a:bodyPr>
            <a:normAutofit fontScale="92500" lnSpcReduction="10000"/>
          </a:bodyPr>
          <a:lstStyle/>
          <a:p>
            <a:r>
              <a:rPr lang="en-US" dirty="0"/>
              <a:t>An operating system layers a partial abstraction on the ISA</a:t>
            </a:r>
          </a:p>
          <a:p>
            <a:r>
              <a:rPr lang="en-US" dirty="0" err="1"/>
              <a:t>Tanenbaum</a:t>
            </a:r>
            <a:r>
              <a:rPr lang="en-US" dirty="0"/>
              <a:t> calls it the Operating System Machine Level (OSML)</a:t>
            </a:r>
          </a:p>
          <a:p>
            <a:r>
              <a:rPr lang="en-US" dirty="0"/>
              <a:t>The OS provides a number of additional abstractions, e.g.</a:t>
            </a:r>
          </a:p>
          <a:p>
            <a:pPr lvl="2"/>
            <a:r>
              <a:rPr lang="en-US" dirty="0"/>
              <a:t>Multiple processes (how can one physical processor run multiple programs at the same time?)</a:t>
            </a:r>
          </a:p>
          <a:p>
            <a:pPr lvl="2"/>
            <a:r>
              <a:rPr lang="en-US" dirty="0"/>
              <a:t>Memory permissions to protect other processes and the OS</a:t>
            </a:r>
          </a:p>
          <a:p>
            <a:pPr lvl="2"/>
            <a:r>
              <a:rPr lang="en-US" dirty="0"/>
              <a:t>Shared access to I/O devices, e.g. networks, file systems</a:t>
            </a:r>
          </a:p>
          <a:p>
            <a:pPr lvl="2"/>
            <a:r>
              <a:rPr lang="en-US" dirty="0"/>
              <a:t>Resource sharing (processors, memory, I/O, </a:t>
            </a:r>
            <a:r>
              <a:rPr lang="mr-IN" dirty="0"/>
              <a:t>…</a:t>
            </a:r>
            <a:r>
              <a:rPr lang="en-US" dirty="0"/>
              <a:t>)</a:t>
            </a:r>
          </a:p>
          <a:p>
            <a:pPr lvl="2"/>
            <a:r>
              <a:rPr lang="en-US" dirty="0"/>
              <a:t>Additional instructions (read, write, exit, get more memory, change permissions, </a:t>
            </a:r>
            <a:r>
              <a:rPr lang="mr-IN" dirty="0"/>
              <a:t>…</a:t>
            </a:r>
            <a:r>
              <a:rPr lang="en-US" dirty="0"/>
              <a:t>) implemented through traps</a:t>
            </a:r>
          </a:p>
          <a:p>
            <a:r>
              <a:rPr lang="en-US" dirty="0"/>
              <a:t>The </a:t>
            </a:r>
            <a:r>
              <a:rPr lang="en-US" b="1" dirty="0"/>
              <a:t>ISA still shows through </a:t>
            </a:r>
            <a:r>
              <a:rPr lang="en-US" dirty="0"/>
              <a:t>(specifically the user mode ISA) i.e. the OS doesn’t completely obscure the abstraction below</a:t>
            </a:r>
          </a:p>
          <a:p>
            <a:pPr lvl="2"/>
            <a:endParaRPr lang="en-US" dirty="0"/>
          </a:p>
          <a:p>
            <a:pPr lvl="2"/>
            <a:endParaRPr lang="en-US" dirty="0"/>
          </a:p>
        </p:txBody>
      </p:sp>
    </p:spTree>
    <p:extLst>
      <p:ext uri="{BB962C8B-B14F-4D97-AF65-F5344CB8AC3E}">
        <p14:creationId xmlns:p14="http://schemas.microsoft.com/office/powerpoint/2010/main" val="93782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dissolve">
                                      <p:cBhvr>
                                        <p:cTn id="20" dur="500"/>
                                        <p:tgtEl>
                                          <p:spTgt spid="4">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dissolve">
                                      <p:cBhvr>
                                        <p:cTn id="23" dur="500"/>
                                        <p:tgtEl>
                                          <p:spTgt spid="4">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dissolve">
                                      <p:cBhvr>
                                        <p:cTn id="26" dur="500"/>
                                        <p:tgtEl>
                                          <p:spTgt spid="4">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dissolve">
                                      <p:cBhvr>
                                        <p:cTn id="29" dur="500"/>
                                        <p:tgtEl>
                                          <p:spTgt spid="4">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dissolv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dissolv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scheduling</a:t>
            </a:r>
          </a:p>
        </p:txBody>
      </p:sp>
      <p:sp>
        <p:nvSpPr>
          <p:cNvPr id="3" name="Content Placeholder 2"/>
          <p:cNvSpPr>
            <a:spLocks noGrp="1"/>
          </p:cNvSpPr>
          <p:nvPr>
            <p:ph idx="1"/>
          </p:nvPr>
        </p:nvSpPr>
        <p:spPr>
          <a:xfrm>
            <a:off x="1781503" y="2133600"/>
            <a:ext cx="7076747" cy="4107166"/>
          </a:xfrm>
          <a:ln>
            <a:noFill/>
          </a:ln>
        </p:spPr>
        <p:txBody>
          <a:bodyPr>
            <a:normAutofit/>
          </a:bodyPr>
          <a:lstStyle/>
          <a:p>
            <a:r>
              <a:rPr lang="en-US" dirty="0"/>
              <a:t>Grab the attention of the processor</a:t>
            </a:r>
          </a:p>
          <a:p>
            <a:r>
              <a:rPr lang="en-US" dirty="0"/>
              <a:t>Save the state of the current process</a:t>
            </a:r>
          </a:p>
          <a:p>
            <a:r>
              <a:rPr lang="en-US" dirty="0"/>
              <a:t>Select a new process to run</a:t>
            </a:r>
          </a:p>
          <a:p>
            <a:r>
              <a:rPr lang="en-US" dirty="0"/>
              <a:t>Dispatch the selected process</a:t>
            </a:r>
          </a:p>
          <a:p>
            <a:endParaRPr lang="en-US" dirty="0"/>
          </a:p>
          <a:p>
            <a:r>
              <a:rPr lang="en-US" dirty="0">
                <a:solidFill>
                  <a:srgbClr val="FF2929"/>
                </a:solidFill>
              </a:rPr>
              <a:t>This is the short-term scheduling algorithm</a:t>
            </a:r>
            <a:br>
              <a:rPr lang="en-US" dirty="0">
                <a:solidFill>
                  <a:srgbClr val="FF2929"/>
                </a:solidFill>
              </a:rPr>
            </a:br>
            <a:r>
              <a:rPr lang="en-US" dirty="0">
                <a:solidFill>
                  <a:srgbClr val="FF2929"/>
                </a:solidFill>
              </a:rPr>
              <a:t>	result </a:t>
            </a:r>
            <a:r>
              <a:rPr lang="en-US" dirty="0">
                <a:solidFill>
                  <a:srgbClr val="FF2929"/>
                </a:solidFill>
                <a:sym typeface="Wingdings"/>
              </a:rPr>
              <a:t> select a PCB to “dispatch”</a:t>
            </a:r>
            <a:endParaRPr lang="en-US" dirty="0">
              <a:solidFill>
                <a:srgbClr val="FF2929"/>
              </a:solidFill>
            </a:endParaRPr>
          </a:p>
        </p:txBody>
      </p:sp>
      <p:sp>
        <p:nvSpPr>
          <p:cNvPr id="6" name="Oval 5"/>
          <p:cNvSpPr/>
          <p:nvPr/>
        </p:nvSpPr>
        <p:spPr>
          <a:xfrm>
            <a:off x="1664038" y="3306514"/>
            <a:ext cx="5583287" cy="515989"/>
          </a:xfrm>
          <a:prstGeom prst="ellipse">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654843" y="3547383"/>
            <a:ext cx="1140567" cy="1937922"/>
          </a:xfrm>
          <a:custGeom>
            <a:avLst/>
            <a:gdLst>
              <a:gd name="connsiteX0" fmla="*/ 954457 w 1140567"/>
              <a:gd name="connsiteY0" fmla="*/ 0 h 3087537"/>
              <a:gd name="connsiteX1" fmla="*/ 242862 w 1140567"/>
              <a:gd name="connsiteY1" fmla="*/ 229923 h 3087537"/>
              <a:gd name="connsiteX2" fmla="*/ 56752 w 1140567"/>
              <a:gd name="connsiteY2" fmla="*/ 1204359 h 3087537"/>
              <a:gd name="connsiteX3" fmla="*/ 100543 w 1140567"/>
              <a:gd name="connsiteY3" fmla="*/ 2605794 h 3087537"/>
              <a:gd name="connsiteX4" fmla="*/ 1140567 w 1140567"/>
              <a:gd name="connsiteY4" fmla="*/ 3087537 h 308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567" h="3087537">
                <a:moveTo>
                  <a:pt x="954457" y="0"/>
                </a:moveTo>
                <a:cubicBezTo>
                  <a:pt x="673468" y="14598"/>
                  <a:pt x="392479" y="29197"/>
                  <a:pt x="242862" y="229923"/>
                </a:cubicBezTo>
                <a:cubicBezTo>
                  <a:pt x="93245" y="430649"/>
                  <a:pt x="80472" y="808380"/>
                  <a:pt x="56752" y="1204359"/>
                </a:cubicBezTo>
                <a:cubicBezTo>
                  <a:pt x="33032" y="1600338"/>
                  <a:pt x="-80093" y="2291931"/>
                  <a:pt x="100543" y="2605794"/>
                </a:cubicBezTo>
                <a:cubicBezTo>
                  <a:pt x="281179" y="2919657"/>
                  <a:pt x="1140567" y="3087537"/>
                  <a:pt x="1140567" y="3087537"/>
                </a:cubicBezTo>
              </a:path>
            </a:pathLst>
          </a:custGeom>
          <a:ln>
            <a:solidFill>
              <a:schemeClr val="accent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7458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scheduling</a:t>
            </a:r>
          </a:p>
        </p:txBody>
      </p:sp>
      <p:sp>
        <p:nvSpPr>
          <p:cNvPr id="3" name="Content Placeholder 2"/>
          <p:cNvSpPr>
            <a:spLocks noGrp="1"/>
          </p:cNvSpPr>
          <p:nvPr>
            <p:ph idx="1"/>
          </p:nvPr>
        </p:nvSpPr>
        <p:spPr>
          <a:xfrm>
            <a:off x="1781503" y="2133600"/>
            <a:ext cx="7076747" cy="4315192"/>
          </a:xfrm>
          <a:ln>
            <a:noFill/>
          </a:ln>
        </p:spPr>
        <p:txBody>
          <a:bodyPr>
            <a:normAutofit/>
          </a:bodyPr>
          <a:lstStyle/>
          <a:p>
            <a:r>
              <a:rPr lang="en-US" dirty="0"/>
              <a:t>Grab the attention of the processor</a:t>
            </a:r>
          </a:p>
          <a:p>
            <a:r>
              <a:rPr lang="en-US" dirty="0"/>
              <a:t>Save the state of the current process</a:t>
            </a:r>
          </a:p>
          <a:p>
            <a:r>
              <a:rPr lang="en-US" dirty="0"/>
              <a:t>Select a new process to run</a:t>
            </a:r>
          </a:p>
          <a:p>
            <a:r>
              <a:rPr lang="en-US" dirty="0"/>
              <a:t>Dispatch the selected process</a:t>
            </a:r>
          </a:p>
          <a:p>
            <a:endParaRPr lang="en-US" dirty="0"/>
          </a:p>
          <a:p>
            <a:r>
              <a:rPr lang="en-US" dirty="0">
                <a:solidFill>
                  <a:srgbClr val="FF2929"/>
                </a:solidFill>
              </a:rPr>
              <a:t>What is “dispatch?</a:t>
            </a:r>
            <a:br>
              <a:rPr lang="en-US" dirty="0">
                <a:solidFill>
                  <a:srgbClr val="FF2929"/>
                </a:solidFill>
              </a:rPr>
            </a:br>
            <a:r>
              <a:rPr lang="en-US" dirty="0">
                <a:solidFill>
                  <a:srgbClr val="FF2929"/>
                </a:solidFill>
                <a:sym typeface="Wingdings"/>
              </a:rPr>
              <a:t> load “state of the selected PCB into processor registers (PC, </a:t>
            </a:r>
            <a:r>
              <a:rPr lang="en-US" dirty="0" err="1">
                <a:solidFill>
                  <a:srgbClr val="FF2929"/>
                </a:solidFill>
                <a:sym typeface="Wingdings"/>
              </a:rPr>
              <a:t>reg</a:t>
            </a:r>
            <a:r>
              <a:rPr lang="en-US" dirty="0">
                <a:solidFill>
                  <a:srgbClr val="FF2929"/>
                </a:solidFill>
                <a:sym typeface="Wingdings"/>
              </a:rPr>
              <a:t> file)</a:t>
            </a:r>
            <a:endParaRPr lang="en-US" dirty="0">
              <a:solidFill>
                <a:srgbClr val="FF2929"/>
              </a:solidFill>
            </a:endParaRPr>
          </a:p>
        </p:txBody>
      </p:sp>
      <p:sp>
        <p:nvSpPr>
          <p:cNvPr id="6" name="Oval 5"/>
          <p:cNvSpPr/>
          <p:nvPr/>
        </p:nvSpPr>
        <p:spPr>
          <a:xfrm>
            <a:off x="1609300" y="4012002"/>
            <a:ext cx="5583287" cy="515989"/>
          </a:xfrm>
          <a:prstGeom prst="ellipse">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654843" y="4269997"/>
            <a:ext cx="1140567" cy="1215307"/>
          </a:xfrm>
          <a:custGeom>
            <a:avLst/>
            <a:gdLst>
              <a:gd name="connsiteX0" fmla="*/ 954457 w 1140567"/>
              <a:gd name="connsiteY0" fmla="*/ 0 h 3087537"/>
              <a:gd name="connsiteX1" fmla="*/ 242862 w 1140567"/>
              <a:gd name="connsiteY1" fmla="*/ 229923 h 3087537"/>
              <a:gd name="connsiteX2" fmla="*/ 56752 w 1140567"/>
              <a:gd name="connsiteY2" fmla="*/ 1204359 h 3087537"/>
              <a:gd name="connsiteX3" fmla="*/ 100543 w 1140567"/>
              <a:gd name="connsiteY3" fmla="*/ 2605794 h 3087537"/>
              <a:gd name="connsiteX4" fmla="*/ 1140567 w 1140567"/>
              <a:gd name="connsiteY4" fmla="*/ 3087537 h 3087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567" h="3087537">
                <a:moveTo>
                  <a:pt x="954457" y="0"/>
                </a:moveTo>
                <a:cubicBezTo>
                  <a:pt x="673468" y="14598"/>
                  <a:pt x="392479" y="29197"/>
                  <a:pt x="242862" y="229923"/>
                </a:cubicBezTo>
                <a:cubicBezTo>
                  <a:pt x="93245" y="430649"/>
                  <a:pt x="80472" y="808380"/>
                  <a:pt x="56752" y="1204359"/>
                </a:cubicBezTo>
                <a:cubicBezTo>
                  <a:pt x="33032" y="1600338"/>
                  <a:pt x="-80093" y="2291931"/>
                  <a:pt x="100543" y="2605794"/>
                </a:cubicBezTo>
                <a:cubicBezTo>
                  <a:pt x="281179" y="2919657"/>
                  <a:pt x="1140567" y="3087537"/>
                  <a:pt x="1140567" y="3087537"/>
                </a:cubicBezTo>
              </a:path>
            </a:pathLst>
          </a:custGeom>
          <a:ln>
            <a:solidFill>
              <a:schemeClr val="accent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3959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scheduling</a:t>
            </a:r>
          </a:p>
        </p:txBody>
      </p:sp>
      <p:sp>
        <p:nvSpPr>
          <p:cNvPr id="3" name="Content Placeholder 2"/>
          <p:cNvSpPr>
            <a:spLocks noGrp="1"/>
          </p:cNvSpPr>
          <p:nvPr>
            <p:ph idx="1"/>
          </p:nvPr>
        </p:nvSpPr>
        <p:spPr>
          <a:xfrm>
            <a:off x="1781503" y="2133600"/>
            <a:ext cx="7076747" cy="4315192"/>
          </a:xfrm>
          <a:ln>
            <a:noFill/>
          </a:ln>
        </p:spPr>
        <p:txBody>
          <a:bodyPr>
            <a:normAutofit/>
          </a:bodyPr>
          <a:lstStyle/>
          <a:p>
            <a:r>
              <a:rPr lang="en-US" dirty="0"/>
              <a:t>Grab the attention of the processor</a:t>
            </a:r>
          </a:p>
          <a:p>
            <a:r>
              <a:rPr lang="en-US" dirty="0"/>
              <a:t>Save the state of the current process</a:t>
            </a:r>
          </a:p>
          <a:p>
            <a:r>
              <a:rPr lang="en-US" dirty="0"/>
              <a:t>Select a new process to run</a:t>
            </a:r>
          </a:p>
          <a:p>
            <a:r>
              <a:rPr lang="en-US" dirty="0"/>
              <a:t>Dispatch the selected process</a:t>
            </a:r>
          </a:p>
          <a:p>
            <a:endParaRPr lang="en-US" dirty="0"/>
          </a:p>
        </p:txBody>
      </p:sp>
      <p:sp>
        <p:nvSpPr>
          <p:cNvPr id="4" name="Left Brace 3"/>
          <p:cNvSpPr/>
          <p:nvPr/>
        </p:nvSpPr>
        <p:spPr>
          <a:xfrm>
            <a:off x="1237081" y="2233537"/>
            <a:ext cx="361272" cy="212405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87581" y="2233537"/>
            <a:ext cx="1072867" cy="2031325"/>
          </a:xfrm>
          <a:prstGeom prst="rect">
            <a:avLst/>
          </a:prstGeom>
          <a:noFill/>
        </p:spPr>
        <p:txBody>
          <a:bodyPr wrap="square" rtlCol="0">
            <a:spAutoFit/>
          </a:bodyPr>
          <a:lstStyle/>
          <a:p>
            <a:pPr algn="ctr"/>
            <a:r>
              <a:rPr lang="en-US" dirty="0">
                <a:solidFill>
                  <a:srgbClr val="FF2929"/>
                </a:solidFill>
              </a:rPr>
              <a:t>This whole process is called a “context switch”</a:t>
            </a:r>
          </a:p>
        </p:txBody>
      </p:sp>
    </p:spTree>
    <p:extLst>
      <p:ext uri="{BB962C8B-B14F-4D97-AF65-F5344CB8AC3E}">
        <p14:creationId xmlns:p14="http://schemas.microsoft.com/office/powerpoint/2010/main" val="4165038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84659156"/>
              </p:ext>
            </p:extLst>
          </p:nvPr>
        </p:nvGraphicFramePr>
        <p:xfrm>
          <a:off x="230188" y="331788"/>
          <a:ext cx="8764587" cy="6096000"/>
        </p:xfrm>
        <a:graphic>
          <a:graphicData uri="http://schemas.openxmlformats.org/drawingml/2006/table">
            <a:tbl>
              <a:tblPr/>
              <a:tblGrid>
                <a:gridCol w="1937441">
                  <a:extLst>
                    <a:ext uri="{9D8B030D-6E8A-4147-A177-3AD203B41FA5}">
                      <a16:colId xmlns:a16="http://schemas.microsoft.com/office/drawing/2014/main" val="20000"/>
                    </a:ext>
                  </a:extLst>
                </a:gridCol>
                <a:gridCol w="6827146">
                  <a:extLst>
                    <a:ext uri="{9D8B030D-6E8A-4147-A177-3AD203B41FA5}">
                      <a16:colId xmlns:a16="http://schemas.microsoft.com/office/drawing/2014/main" val="20001"/>
                    </a:ext>
                  </a:extLst>
                </a:gridCol>
              </a:tblGrid>
              <a:tr h="300182">
                <a:tc>
                  <a:txBody>
                    <a:bodyPr/>
                    <a:lstStyle/>
                    <a:p>
                      <a:pPr marL="0" marR="0">
                        <a:spcBef>
                          <a:spcPts val="0"/>
                        </a:spcBef>
                        <a:spcAft>
                          <a:spcPts val="0"/>
                        </a:spcAft>
                        <a:tabLst>
                          <a:tab pos="1295400" algn="l"/>
                        </a:tabLst>
                      </a:pPr>
                      <a:r>
                        <a:rPr lang="en-US" sz="2000" b="1">
                          <a:solidFill>
                            <a:srgbClr val="FFFFFF"/>
                          </a:solidFill>
                          <a:latin typeface="Times New Roman"/>
                          <a:ea typeface="Times New Roman"/>
                          <a:cs typeface="Times New Roman"/>
                        </a:rPr>
                        <a:t>Name</a:t>
                      </a:r>
                      <a:endParaRPr lang="en-US" sz="2000" b="1">
                        <a:latin typeface="Times New Roman"/>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000" b="1">
                          <a:solidFill>
                            <a:srgbClr val="FFFFFF"/>
                          </a:solidFill>
                          <a:latin typeface="Times New Roman"/>
                          <a:ea typeface="Times New Roman"/>
                          <a:cs typeface="Times New Roman"/>
                        </a:rPr>
                        <a:t>Description</a:t>
                      </a:r>
                      <a:endParaRPr lang="en-US" sz="2000" b="1">
                        <a:latin typeface="Times New Roman"/>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extLst>
                  <a:ext uri="{0D108BD9-81ED-4DB2-BD59-A6C34878D82A}">
                    <a16:rowId xmlns:a16="http://schemas.microsoft.com/office/drawing/2014/main" val="10000"/>
                  </a:ext>
                </a:extLst>
              </a:tr>
              <a:tr h="600363">
                <a:tc>
                  <a:txBody>
                    <a:bodyPr/>
                    <a:lstStyle/>
                    <a:p>
                      <a:pPr marL="0" marR="0">
                        <a:spcBef>
                          <a:spcPts val="0"/>
                        </a:spcBef>
                        <a:spcAft>
                          <a:spcPts val="0"/>
                        </a:spcAft>
                        <a:tabLst>
                          <a:tab pos="1295400" algn="l"/>
                        </a:tabLst>
                      </a:pPr>
                      <a:r>
                        <a:rPr lang="en-US" sz="2000" b="1">
                          <a:latin typeface="Times New Roman"/>
                          <a:ea typeface="Times New Roman"/>
                          <a:cs typeface="Times New Roman"/>
                        </a:rPr>
                        <a:t>CPU burst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Continuous CPU activity by a process before requiring an I/O operation</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182">
                <a:tc>
                  <a:txBody>
                    <a:bodyPr/>
                    <a:lstStyle/>
                    <a:p>
                      <a:pPr marL="0" marR="0">
                        <a:spcBef>
                          <a:spcPts val="0"/>
                        </a:spcBef>
                        <a:spcAft>
                          <a:spcPts val="0"/>
                        </a:spcAft>
                        <a:tabLst>
                          <a:tab pos="1295400" algn="l"/>
                        </a:tabLst>
                      </a:pPr>
                      <a:r>
                        <a:rPr lang="en-US" sz="2000" b="1">
                          <a:latin typeface="Times New Roman"/>
                          <a:ea typeface="Times New Roman"/>
                          <a:cs typeface="Times New Roman"/>
                        </a:rPr>
                        <a:t>I/O burst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Activity initiated by the CPU on an I/O device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0363">
                <a:tc>
                  <a:txBody>
                    <a:bodyPr/>
                    <a:lstStyle/>
                    <a:p>
                      <a:pPr marL="0" marR="0">
                        <a:spcBef>
                          <a:spcPts val="0"/>
                        </a:spcBef>
                        <a:spcAft>
                          <a:spcPts val="0"/>
                        </a:spcAft>
                        <a:tabLst>
                          <a:tab pos="1295400" algn="l"/>
                        </a:tabLst>
                      </a:pPr>
                      <a:r>
                        <a:rPr lang="en-US" sz="2000" b="1">
                          <a:latin typeface="Times New Roman"/>
                          <a:ea typeface="Times New Roman"/>
                          <a:cs typeface="Times New Roman"/>
                        </a:rPr>
                        <a:t>PCB</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Process context block that holds the state of a process (i.e., program in execution)</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0363">
                <a:tc>
                  <a:txBody>
                    <a:bodyPr/>
                    <a:lstStyle/>
                    <a:p>
                      <a:pPr marL="0" marR="0">
                        <a:spcBef>
                          <a:spcPts val="0"/>
                        </a:spcBef>
                        <a:spcAft>
                          <a:spcPts val="0"/>
                        </a:spcAft>
                        <a:tabLst>
                          <a:tab pos="1295400" algn="l"/>
                        </a:tabLst>
                      </a:pPr>
                      <a:r>
                        <a:rPr lang="en-US" sz="2000" b="1">
                          <a:latin typeface="Times New Roman"/>
                          <a:ea typeface="Times New Roman"/>
                          <a:cs typeface="Times New Roman"/>
                        </a:rPr>
                        <a:t>Ready queue</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Queue of PCBs that represent the set of memory resident processes that are ready to run on the CPU</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00546">
                <a:tc>
                  <a:txBody>
                    <a:bodyPr/>
                    <a:lstStyle/>
                    <a:p>
                      <a:pPr marL="0" marR="0">
                        <a:spcBef>
                          <a:spcPts val="0"/>
                        </a:spcBef>
                        <a:spcAft>
                          <a:spcPts val="0"/>
                        </a:spcAft>
                        <a:tabLst>
                          <a:tab pos="1295400" algn="l"/>
                        </a:tabLst>
                      </a:pPr>
                      <a:r>
                        <a:rPr lang="en-US" sz="2000" b="1">
                          <a:latin typeface="Times New Roman"/>
                          <a:ea typeface="Times New Roman"/>
                          <a:cs typeface="Times New Roman"/>
                        </a:rPr>
                        <a:t>I/O queue</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Queue of PCBs that represent the set of memory resident processes that are waiting for some I/O operation either to be initiated or completed</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00546">
                <a:tc>
                  <a:txBody>
                    <a:bodyPr/>
                    <a:lstStyle/>
                    <a:p>
                      <a:pPr marL="0" marR="0">
                        <a:spcBef>
                          <a:spcPts val="0"/>
                        </a:spcBef>
                        <a:spcAft>
                          <a:spcPts val="0"/>
                        </a:spcAft>
                        <a:tabLst>
                          <a:tab pos="1295400" algn="l"/>
                        </a:tabLst>
                      </a:pPr>
                      <a:r>
                        <a:rPr lang="en-US" sz="2000" b="1" dirty="0">
                          <a:latin typeface="Times New Roman"/>
                          <a:ea typeface="Times New Roman"/>
                          <a:cs typeface="Times New Roman"/>
                        </a:rPr>
                        <a:t>Non-Preemptive algorithm</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Algorithm that allows the currently scheduled process on the CPU to voluntarily relinquish the processor (either by terminating or making an I/O system call)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00546">
                <a:tc>
                  <a:txBody>
                    <a:bodyPr/>
                    <a:lstStyle/>
                    <a:p>
                      <a:pPr marL="0" marR="0">
                        <a:spcBef>
                          <a:spcPts val="0"/>
                        </a:spcBef>
                        <a:spcAft>
                          <a:spcPts val="0"/>
                        </a:spcAft>
                        <a:tabLst>
                          <a:tab pos="1295400" algn="l"/>
                        </a:tabLst>
                      </a:pPr>
                      <a:r>
                        <a:rPr lang="en-US" sz="2000" b="1">
                          <a:latin typeface="Times New Roman"/>
                          <a:ea typeface="Times New Roman"/>
                          <a:cs typeface="Times New Roman"/>
                        </a:rPr>
                        <a:t>Preemptive algorithm</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Algorithm that forcibly takes the processor away from the currently scheduled process in response to an external event (e.g. I/O completion interrupt, timer interrupt)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900546">
                <a:tc>
                  <a:txBody>
                    <a:bodyPr/>
                    <a:lstStyle/>
                    <a:p>
                      <a:pPr marL="0" marR="0">
                        <a:spcBef>
                          <a:spcPts val="0"/>
                        </a:spcBef>
                        <a:spcAft>
                          <a:spcPts val="0"/>
                        </a:spcAft>
                        <a:tabLst>
                          <a:tab pos="1295400" algn="l"/>
                        </a:tabLst>
                      </a:pPr>
                      <a:r>
                        <a:rPr lang="en-US" sz="2000" b="1" dirty="0">
                          <a:latin typeface="Times New Roman"/>
                          <a:ea typeface="Times New Roman"/>
                          <a:cs typeface="Times New Roman"/>
                        </a:rPr>
                        <a:t>Thrashing</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tabLst>
                          <a:tab pos="1295400" algn="l"/>
                        </a:tabLst>
                      </a:pPr>
                      <a:r>
                        <a:rPr lang="en-US" sz="2000" b="1" dirty="0">
                          <a:latin typeface="Times New Roman"/>
                          <a:ea typeface="Times New Roman"/>
                          <a:cs typeface="Times New Roman"/>
                        </a:rPr>
                        <a:t>A phenomenon wherein the dynamic memory usage of the processes currently in the ready queue exceed the total memory capacity of the system</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53130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88685578"/>
              </p:ext>
            </p:extLst>
          </p:nvPr>
        </p:nvGraphicFramePr>
        <p:xfrm>
          <a:off x="230188" y="331788"/>
          <a:ext cx="8764587" cy="6096000"/>
        </p:xfrm>
        <a:graphic>
          <a:graphicData uri="http://schemas.openxmlformats.org/drawingml/2006/table">
            <a:tbl>
              <a:tblPr/>
              <a:tblGrid>
                <a:gridCol w="1937441">
                  <a:extLst>
                    <a:ext uri="{9D8B030D-6E8A-4147-A177-3AD203B41FA5}">
                      <a16:colId xmlns:a16="http://schemas.microsoft.com/office/drawing/2014/main" val="20000"/>
                    </a:ext>
                  </a:extLst>
                </a:gridCol>
                <a:gridCol w="6827146">
                  <a:extLst>
                    <a:ext uri="{9D8B030D-6E8A-4147-A177-3AD203B41FA5}">
                      <a16:colId xmlns:a16="http://schemas.microsoft.com/office/drawing/2014/main" val="20001"/>
                    </a:ext>
                  </a:extLst>
                </a:gridCol>
              </a:tblGrid>
              <a:tr h="300182">
                <a:tc>
                  <a:txBody>
                    <a:bodyPr/>
                    <a:lstStyle/>
                    <a:p>
                      <a:pPr marL="0" marR="0">
                        <a:spcBef>
                          <a:spcPts val="0"/>
                        </a:spcBef>
                        <a:spcAft>
                          <a:spcPts val="0"/>
                        </a:spcAft>
                        <a:tabLst>
                          <a:tab pos="1295400" algn="l"/>
                        </a:tabLst>
                      </a:pPr>
                      <a:r>
                        <a:rPr lang="en-US" sz="2000" b="1">
                          <a:solidFill>
                            <a:srgbClr val="FFFFFF"/>
                          </a:solidFill>
                          <a:latin typeface="Times New Roman"/>
                          <a:ea typeface="Times New Roman"/>
                          <a:cs typeface="Times New Roman"/>
                        </a:rPr>
                        <a:t>Name</a:t>
                      </a:r>
                      <a:endParaRPr lang="en-US" sz="2000" b="1">
                        <a:latin typeface="Times New Roman"/>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000" b="1">
                          <a:solidFill>
                            <a:srgbClr val="FFFFFF"/>
                          </a:solidFill>
                          <a:latin typeface="Times New Roman"/>
                          <a:ea typeface="Times New Roman"/>
                          <a:cs typeface="Times New Roman"/>
                        </a:rPr>
                        <a:t>Description</a:t>
                      </a:r>
                      <a:endParaRPr lang="en-US" sz="2000" b="1">
                        <a:latin typeface="Times New Roman"/>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extLst>
                  <a:ext uri="{0D108BD9-81ED-4DB2-BD59-A6C34878D82A}">
                    <a16:rowId xmlns:a16="http://schemas.microsoft.com/office/drawing/2014/main" val="10000"/>
                  </a:ext>
                </a:extLst>
              </a:tr>
              <a:tr h="600363">
                <a:tc>
                  <a:txBody>
                    <a:bodyPr/>
                    <a:lstStyle/>
                    <a:p>
                      <a:pPr marL="0" marR="0">
                        <a:spcBef>
                          <a:spcPts val="0"/>
                        </a:spcBef>
                        <a:spcAft>
                          <a:spcPts val="0"/>
                        </a:spcAft>
                        <a:tabLst>
                          <a:tab pos="1295400" algn="l"/>
                        </a:tabLst>
                      </a:pPr>
                      <a:r>
                        <a:rPr lang="en-US" sz="2000" b="1">
                          <a:latin typeface="Times New Roman"/>
                          <a:ea typeface="Times New Roman"/>
                          <a:cs typeface="Times New Roman"/>
                        </a:rPr>
                        <a:t>CPU burst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Continuous CPU activity by a process before requiring an I/O operation</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182">
                <a:tc>
                  <a:txBody>
                    <a:bodyPr/>
                    <a:lstStyle/>
                    <a:p>
                      <a:pPr marL="0" marR="0">
                        <a:spcBef>
                          <a:spcPts val="0"/>
                        </a:spcBef>
                        <a:spcAft>
                          <a:spcPts val="0"/>
                        </a:spcAft>
                        <a:tabLst>
                          <a:tab pos="1295400" algn="l"/>
                        </a:tabLst>
                      </a:pPr>
                      <a:r>
                        <a:rPr lang="en-US" sz="2000" b="1">
                          <a:latin typeface="Times New Roman"/>
                          <a:ea typeface="Times New Roman"/>
                          <a:cs typeface="Times New Roman"/>
                        </a:rPr>
                        <a:t>I/O burst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Activity initiated by the CPU on an I/O device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0363">
                <a:tc>
                  <a:txBody>
                    <a:bodyPr/>
                    <a:lstStyle/>
                    <a:p>
                      <a:pPr marL="0" marR="0">
                        <a:spcBef>
                          <a:spcPts val="0"/>
                        </a:spcBef>
                        <a:spcAft>
                          <a:spcPts val="0"/>
                        </a:spcAft>
                        <a:tabLst>
                          <a:tab pos="1295400" algn="l"/>
                        </a:tabLst>
                      </a:pPr>
                      <a:r>
                        <a:rPr lang="en-US" sz="2000" b="1">
                          <a:latin typeface="Times New Roman"/>
                          <a:ea typeface="Times New Roman"/>
                          <a:cs typeface="Times New Roman"/>
                        </a:rPr>
                        <a:t>PCB</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Process context block that holds the state of a process (i.e., program in execution)</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0363">
                <a:tc>
                  <a:txBody>
                    <a:bodyPr/>
                    <a:lstStyle/>
                    <a:p>
                      <a:pPr marL="0" marR="0">
                        <a:spcBef>
                          <a:spcPts val="0"/>
                        </a:spcBef>
                        <a:spcAft>
                          <a:spcPts val="0"/>
                        </a:spcAft>
                        <a:tabLst>
                          <a:tab pos="1295400" algn="l"/>
                        </a:tabLst>
                      </a:pPr>
                      <a:r>
                        <a:rPr lang="en-US" sz="2000" b="1">
                          <a:latin typeface="Times New Roman"/>
                          <a:ea typeface="Times New Roman"/>
                          <a:cs typeface="Times New Roman"/>
                        </a:rPr>
                        <a:t>Ready queue</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Queue of PCBs that represent the set of memory resident processes that are ready to run on the CPU</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00546">
                <a:tc>
                  <a:txBody>
                    <a:bodyPr/>
                    <a:lstStyle/>
                    <a:p>
                      <a:pPr marL="0" marR="0">
                        <a:spcBef>
                          <a:spcPts val="0"/>
                        </a:spcBef>
                        <a:spcAft>
                          <a:spcPts val="0"/>
                        </a:spcAft>
                        <a:tabLst>
                          <a:tab pos="1295400" algn="l"/>
                        </a:tabLst>
                      </a:pPr>
                      <a:r>
                        <a:rPr lang="en-US" sz="2000" b="1">
                          <a:latin typeface="Times New Roman"/>
                          <a:ea typeface="Times New Roman"/>
                          <a:cs typeface="Times New Roman"/>
                        </a:rPr>
                        <a:t>I/O queue</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Queue of PCBs that represent the set of memory resident processes that are waiting for some I/O operation either to be initiated or completed</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00546">
                <a:tc>
                  <a:txBody>
                    <a:bodyPr/>
                    <a:lstStyle/>
                    <a:p>
                      <a:pPr marL="0" marR="0">
                        <a:spcBef>
                          <a:spcPts val="0"/>
                        </a:spcBef>
                        <a:spcAft>
                          <a:spcPts val="0"/>
                        </a:spcAft>
                        <a:tabLst>
                          <a:tab pos="1295400" algn="l"/>
                        </a:tabLst>
                      </a:pPr>
                      <a:r>
                        <a:rPr lang="en-US" sz="2000" b="1">
                          <a:latin typeface="Times New Roman"/>
                          <a:ea typeface="Times New Roman"/>
                          <a:cs typeface="Times New Roman"/>
                        </a:rPr>
                        <a:t>Non-Preemptive algorithm</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Algorithm that allows the currently scheduled process on the CPU to voluntarily relinquish the processor (either by terminating or making an I/O system call)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00546">
                <a:tc>
                  <a:txBody>
                    <a:bodyPr/>
                    <a:lstStyle/>
                    <a:p>
                      <a:pPr marL="0" marR="0">
                        <a:spcBef>
                          <a:spcPts val="0"/>
                        </a:spcBef>
                        <a:spcAft>
                          <a:spcPts val="0"/>
                        </a:spcAft>
                        <a:tabLst>
                          <a:tab pos="1295400" algn="l"/>
                        </a:tabLst>
                      </a:pPr>
                      <a:r>
                        <a:rPr lang="en-US" sz="2000" b="1">
                          <a:latin typeface="Times New Roman"/>
                          <a:ea typeface="Times New Roman"/>
                          <a:cs typeface="Times New Roman"/>
                        </a:rPr>
                        <a:t>Preemptive algorithm</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b="1">
                          <a:latin typeface="Times New Roman"/>
                          <a:ea typeface="Times New Roman"/>
                          <a:cs typeface="Times New Roman"/>
                        </a:rPr>
                        <a:t>Algorithm that forcibly takes the processor away from the currently scheduled process in response to an external event (e.g. I/O completion interrupt, timer interrupt)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900546">
                <a:tc>
                  <a:txBody>
                    <a:bodyPr/>
                    <a:lstStyle/>
                    <a:p>
                      <a:pPr marL="0" marR="0">
                        <a:spcBef>
                          <a:spcPts val="0"/>
                        </a:spcBef>
                        <a:spcAft>
                          <a:spcPts val="0"/>
                        </a:spcAft>
                        <a:tabLst>
                          <a:tab pos="1295400" algn="l"/>
                        </a:tabLst>
                      </a:pPr>
                      <a:r>
                        <a:rPr lang="en-US" sz="2000" b="1" dirty="0">
                          <a:solidFill>
                            <a:srgbClr val="FF2929"/>
                          </a:solidFill>
                          <a:latin typeface="Times New Roman"/>
                          <a:ea typeface="Times New Roman"/>
                          <a:cs typeface="Times New Roman"/>
                        </a:rPr>
                        <a:t>Thrashing</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tabLst>
                          <a:tab pos="1295400" algn="l"/>
                        </a:tabLst>
                      </a:pPr>
                      <a:r>
                        <a:rPr lang="en-US" sz="2000" b="1" dirty="0">
                          <a:latin typeface="Times New Roman"/>
                          <a:ea typeface="Times New Roman"/>
                          <a:cs typeface="Times New Roman"/>
                        </a:rPr>
                        <a:t>A phenomenon wherein the </a:t>
                      </a:r>
                      <a:r>
                        <a:rPr lang="en-US" sz="2000" b="1" dirty="0">
                          <a:solidFill>
                            <a:srgbClr val="FF2929"/>
                          </a:solidFill>
                          <a:latin typeface="Times New Roman"/>
                          <a:ea typeface="Times New Roman"/>
                          <a:cs typeface="Times New Roman"/>
                        </a:rPr>
                        <a:t>dynamic memory usage </a:t>
                      </a:r>
                      <a:r>
                        <a:rPr lang="en-US" sz="2000" b="1" dirty="0">
                          <a:latin typeface="Times New Roman"/>
                          <a:ea typeface="Times New Roman"/>
                          <a:cs typeface="Times New Roman"/>
                        </a:rPr>
                        <a:t>of the processes currently in the ready queue </a:t>
                      </a:r>
                      <a:r>
                        <a:rPr lang="en-US" sz="2000" b="1" dirty="0">
                          <a:solidFill>
                            <a:srgbClr val="FF2929"/>
                          </a:solidFill>
                          <a:latin typeface="Times New Roman"/>
                          <a:ea typeface="Times New Roman"/>
                          <a:cs typeface="Times New Roman"/>
                        </a:rPr>
                        <a:t>exceed</a:t>
                      </a:r>
                      <a:r>
                        <a:rPr lang="en-US" sz="2000" b="1" dirty="0">
                          <a:latin typeface="Times New Roman"/>
                          <a:ea typeface="Times New Roman"/>
                          <a:cs typeface="Times New Roman"/>
                        </a:rPr>
                        <a:t> the total </a:t>
                      </a:r>
                      <a:r>
                        <a:rPr lang="en-US" sz="2000" b="1" dirty="0">
                          <a:solidFill>
                            <a:srgbClr val="FF2929"/>
                          </a:solidFill>
                          <a:latin typeface="Times New Roman"/>
                          <a:ea typeface="Times New Roman"/>
                          <a:cs typeface="Times New Roman"/>
                        </a:rPr>
                        <a:t>memory capacity </a:t>
                      </a:r>
                      <a:r>
                        <a:rPr lang="en-US" sz="2000" b="1" dirty="0">
                          <a:latin typeface="Times New Roman"/>
                          <a:ea typeface="Times New Roman"/>
                          <a:cs typeface="Times New Roman"/>
                        </a:rPr>
                        <a:t>of the system</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845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preemptive scheduling algorithm requires</a:t>
            </a:r>
          </a:p>
        </p:txBody>
      </p:sp>
      <p:sp>
        <p:nvSpPr>
          <p:cNvPr id="5" name="Text Placeholder 4">
            <a:extLst>
              <a:ext uri="{FF2B5EF4-FFF2-40B4-BE49-F238E27FC236}">
                <a16:creationId xmlns:a16="http://schemas.microsoft.com/office/drawing/2014/main" id="{166F2B31-3903-604E-8249-45CF7759EC7C}"/>
              </a:ext>
            </a:extLst>
          </p:cNvPr>
          <p:cNvSpPr>
            <a:spLocks noGrp="1"/>
          </p:cNvSpPr>
          <p:nvPr>
            <p:ph type="body" sz="quarter" idx="10"/>
          </p:nvPr>
        </p:nvSpPr>
        <p:spPr/>
        <p:txBody>
          <a:bodyPr>
            <a:normAutofit/>
          </a:bodyPr>
          <a:lstStyle/>
          <a:p>
            <a:r>
              <a:rPr lang="en-US" dirty="0"/>
              <a:t>A trap instruction</a:t>
            </a:r>
          </a:p>
          <a:p>
            <a:r>
              <a:rPr lang="en-US" dirty="0"/>
              <a:t>An external interrupt</a:t>
            </a:r>
          </a:p>
          <a:p>
            <a:r>
              <a:rPr lang="en-US" dirty="0"/>
              <a:t>The currently running process to terminate</a:t>
            </a:r>
          </a:p>
          <a:p>
            <a:r>
              <a:rPr lang="en-US" dirty="0"/>
              <a:t>The currently running process to make an I/O request</a:t>
            </a:r>
          </a:p>
        </p:txBody>
      </p:sp>
      <p:sp>
        <p:nvSpPr>
          <p:cNvPr id="6" name="Text Placeholder 5">
            <a:extLst>
              <a:ext uri="{FF2B5EF4-FFF2-40B4-BE49-F238E27FC236}">
                <a16:creationId xmlns:a16="http://schemas.microsoft.com/office/drawing/2014/main" id="{6A6769E0-AB14-8241-8B95-FDB6E580B066}"/>
              </a:ext>
            </a:extLst>
          </p:cNvPr>
          <p:cNvSpPr>
            <a:spLocks noGrp="1"/>
          </p:cNvSpPr>
          <p:nvPr>
            <p:ph type="body" sz="quarter" idx="11"/>
          </p:nvPr>
        </p:nvSpPr>
        <p:spPr/>
        <p:txBody>
          <a:bodyPr/>
          <a:lstStyle/>
          <a:p>
            <a:r>
              <a:rPr lang="en-US" dirty="0"/>
              <a:t>50</a:t>
            </a:r>
          </a:p>
        </p:txBody>
      </p:sp>
      <p:sp>
        <p:nvSpPr>
          <p:cNvPr id="4" name="Right Arrow 3">
            <a:extLst>
              <a:ext uri="{FF2B5EF4-FFF2-40B4-BE49-F238E27FC236}">
                <a16:creationId xmlns:a16="http://schemas.microsoft.com/office/drawing/2014/main" id="{99F464CB-F902-A94B-9C98-569D481F1298}"/>
              </a:ext>
            </a:extLst>
          </p:cNvPr>
          <p:cNvSpPr/>
          <p:nvPr/>
        </p:nvSpPr>
        <p:spPr>
          <a:xfrm>
            <a:off x="493169" y="3613943"/>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68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4"/>
          <p:cNvSpPr>
            <a:spLocks noGrp="1" noChangeArrowheads="1"/>
          </p:cNvSpPr>
          <p:nvPr>
            <p:ph type="title"/>
          </p:nvPr>
        </p:nvSpPr>
        <p:spPr/>
        <p:txBody>
          <a:bodyPr/>
          <a:lstStyle/>
          <a:p>
            <a:pPr eaLnBrk="1" hangingPunct="1"/>
            <a:r>
              <a:rPr lang="en-US" b="1">
                <a:latin typeface="Arial" charset="0"/>
                <a:cs typeface="Arial" charset="0"/>
              </a:rPr>
              <a:t>Metrics</a:t>
            </a:r>
          </a:p>
        </p:txBody>
      </p:sp>
      <p:sp>
        <p:nvSpPr>
          <p:cNvPr id="14339" name="Text Box 25"/>
          <p:cNvSpPr txBox="1">
            <a:spLocks noChangeArrowheads="1"/>
          </p:cNvSpPr>
          <p:nvPr/>
        </p:nvSpPr>
        <p:spPr bwMode="auto">
          <a:xfrm>
            <a:off x="2962275" y="5306427"/>
            <a:ext cx="3617913"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b="1"/>
              <a:t>Throughput?</a:t>
            </a:r>
          </a:p>
          <a:p>
            <a:pPr eaLnBrk="1" hangingPunct="1"/>
            <a:r>
              <a:rPr lang="en-US" b="1"/>
              <a:t>Avg. Turnaround Time?</a:t>
            </a:r>
          </a:p>
          <a:p>
            <a:pPr eaLnBrk="1" hangingPunct="1"/>
            <a:r>
              <a:rPr lang="en-US" b="1"/>
              <a:t>Avg. Wait Time?</a:t>
            </a:r>
          </a:p>
          <a:p>
            <a:pPr eaLnBrk="1" hangingPunct="1"/>
            <a:r>
              <a:rPr lang="en-US" b="1"/>
              <a:t>Response time?</a:t>
            </a:r>
          </a:p>
        </p:txBody>
      </p:sp>
      <p:grpSp>
        <p:nvGrpSpPr>
          <p:cNvPr id="31" name="Group 32"/>
          <p:cNvGrpSpPr>
            <a:grpSpLocks/>
          </p:cNvGrpSpPr>
          <p:nvPr/>
        </p:nvGrpSpPr>
        <p:grpSpPr bwMode="auto">
          <a:xfrm>
            <a:off x="838200" y="1797725"/>
            <a:ext cx="7386638" cy="3402013"/>
            <a:chOff x="528" y="960"/>
            <a:chExt cx="4653" cy="2143"/>
          </a:xfrm>
        </p:grpSpPr>
        <p:sp>
          <p:nvSpPr>
            <p:cNvPr id="32" name="Rectangle 2"/>
            <p:cNvSpPr>
              <a:spLocks noChangeArrowheads="1"/>
            </p:cNvSpPr>
            <p:nvPr/>
          </p:nvSpPr>
          <p:spPr bwMode="auto">
            <a:xfrm>
              <a:off x="768" y="960"/>
              <a:ext cx="3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3" name="Rectangle 3"/>
            <p:cNvSpPr>
              <a:spLocks noChangeArrowheads="1"/>
            </p:cNvSpPr>
            <p:nvPr/>
          </p:nvSpPr>
          <p:spPr bwMode="auto">
            <a:xfrm>
              <a:off x="1152" y="960"/>
              <a:ext cx="624"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34" name="Rectangle 4"/>
            <p:cNvSpPr>
              <a:spLocks noChangeArrowheads="1"/>
            </p:cNvSpPr>
            <p:nvPr/>
          </p:nvSpPr>
          <p:spPr bwMode="auto">
            <a:xfrm>
              <a:off x="1776" y="960"/>
              <a:ext cx="720"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5" name="Rectangle 5"/>
            <p:cNvSpPr>
              <a:spLocks noChangeArrowheads="1"/>
            </p:cNvSpPr>
            <p:nvPr/>
          </p:nvSpPr>
          <p:spPr bwMode="auto">
            <a:xfrm>
              <a:off x="2496" y="960"/>
              <a:ext cx="624"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36" name="Rectangle 6"/>
            <p:cNvSpPr>
              <a:spLocks noChangeArrowheads="1"/>
            </p:cNvSpPr>
            <p:nvPr/>
          </p:nvSpPr>
          <p:spPr bwMode="auto">
            <a:xfrm>
              <a:off x="3504" y="960"/>
              <a:ext cx="105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37" name="Rectangle 7"/>
            <p:cNvSpPr>
              <a:spLocks noChangeArrowheads="1"/>
            </p:cNvSpPr>
            <p:nvPr/>
          </p:nvSpPr>
          <p:spPr bwMode="auto">
            <a:xfrm>
              <a:off x="3120" y="960"/>
              <a:ext cx="3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 name="Text Box 8"/>
            <p:cNvSpPr txBox="1">
              <a:spLocks noChangeArrowheads="1"/>
            </p:cNvSpPr>
            <p:nvPr/>
          </p:nvSpPr>
          <p:spPr bwMode="auto">
            <a:xfrm>
              <a:off x="816" y="1305"/>
              <a:ext cx="28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w</a:t>
              </a:r>
              <a:r>
                <a:rPr lang="en-US" sz="1800" b="1" baseline="-25000" dirty="0"/>
                <a:t>1</a:t>
              </a:r>
            </a:p>
          </p:txBody>
        </p:sp>
        <p:sp>
          <p:nvSpPr>
            <p:cNvPr id="39" name="Text Box 9"/>
            <p:cNvSpPr txBox="1">
              <a:spLocks noChangeArrowheads="1"/>
            </p:cNvSpPr>
            <p:nvPr/>
          </p:nvSpPr>
          <p:spPr bwMode="auto">
            <a:xfrm>
              <a:off x="1335" y="1305"/>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e</a:t>
              </a:r>
              <a:r>
                <a:rPr lang="en-US" sz="1800" b="1" baseline="-25000" dirty="0"/>
                <a:t>1</a:t>
              </a:r>
            </a:p>
          </p:txBody>
        </p:sp>
        <p:sp>
          <p:nvSpPr>
            <p:cNvPr id="40" name="Text Box 10"/>
            <p:cNvSpPr txBox="1">
              <a:spLocks noChangeArrowheads="1"/>
            </p:cNvSpPr>
            <p:nvPr/>
          </p:nvSpPr>
          <p:spPr bwMode="auto">
            <a:xfrm>
              <a:off x="1465" y="1773"/>
              <a:ext cx="28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w</a:t>
              </a:r>
              <a:r>
                <a:rPr lang="en-US" sz="1800" b="1" baseline="-25000" dirty="0"/>
                <a:t>2</a:t>
              </a:r>
            </a:p>
          </p:txBody>
        </p:sp>
        <p:sp>
          <p:nvSpPr>
            <p:cNvPr id="41" name="Text Box 11"/>
            <p:cNvSpPr txBox="1">
              <a:spLocks noChangeArrowheads="1"/>
            </p:cNvSpPr>
            <p:nvPr/>
          </p:nvSpPr>
          <p:spPr bwMode="auto">
            <a:xfrm>
              <a:off x="2640" y="1296"/>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e</a:t>
              </a:r>
              <a:r>
                <a:rPr lang="en-US" sz="1800" b="1" baseline="-25000" dirty="0"/>
                <a:t>2</a:t>
              </a:r>
            </a:p>
          </p:txBody>
        </p:sp>
        <p:sp>
          <p:nvSpPr>
            <p:cNvPr id="42" name="Text Box 13"/>
            <p:cNvSpPr txBox="1">
              <a:spLocks noChangeArrowheads="1"/>
            </p:cNvSpPr>
            <p:nvPr/>
          </p:nvSpPr>
          <p:spPr bwMode="auto">
            <a:xfrm>
              <a:off x="3852" y="1296"/>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e</a:t>
              </a:r>
              <a:r>
                <a:rPr lang="en-US" sz="1800" b="1" baseline="-25000" dirty="0"/>
                <a:t>3</a:t>
              </a:r>
            </a:p>
          </p:txBody>
        </p:sp>
        <p:sp>
          <p:nvSpPr>
            <p:cNvPr id="43" name="Text Box 14"/>
            <p:cNvSpPr txBox="1">
              <a:spLocks noChangeArrowheads="1"/>
            </p:cNvSpPr>
            <p:nvPr/>
          </p:nvSpPr>
          <p:spPr bwMode="auto">
            <a:xfrm>
              <a:off x="1095" y="1584"/>
              <a:ext cx="21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t</a:t>
              </a:r>
              <a:r>
                <a:rPr lang="en-US" sz="1800" b="1" baseline="-25000" dirty="0"/>
                <a:t>1</a:t>
              </a:r>
            </a:p>
          </p:txBody>
        </p:sp>
        <p:sp>
          <p:nvSpPr>
            <p:cNvPr id="44" name="Text Box 15"/>
            <p:cNvSpPr txBox="1">
              <a:spLocks noChangeArrowheads="1"/>
            </p:cNvSpPr>
            <p:nvPr/>
          </p:nvSpPr>
          <p:spPr bwMode="auto">
            <a:xfrm>
              <a:off x="1924" y="1947"/>
              <a:ext cx="21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t</a:t>
              </a:r>
              <a:r>
                <a:rPr lang="en-US" sz="1800" b="1" baseline="-25000" dirty="0"/>
                <a:t>2</a:t>
              </a:r>
            </a:p>
          </p:txBody>
        </p:sp>
        <p:sp>
          <p:nvSpPr>
            <p:cNvPr id="45" name="Text Box 16"/>
            <p:cNvSpPr txBox="1">
              <a:spLocks noChangeArrowheads="1"/>
            </p:cNvSpPr>
            <p:nvPr/>
          </p:nvSpPr>
          <p:spPr bwMode="auto">
            <a:xfrm>
              <a:off x="2500" y="2397"/>
              <a:ext cx="21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t</a:t>
              </a:r>
              <a:r>
                <a:rPr lang="en-US" sz="1800" b="1" baseline="-25000" dirty="0"/>
                <a:t>3</a:t>
              </a:r>
            </a:p>
          </p:txBody>
        </p:sp>
        <p:sp>
          <p:nvSpPr>
            <p:cNvPr id="46" name="Line 17"/>
            <p:cNvSpPr>
              <a:spLocks noChangeShapeType="1"/>
            </p:cNvSpPr>
            <p:nvPr/>
          </p:nvSpPr>
          <p:spPr bwMode="auto">
            <a:xfrm flipH="1">
              <a:off x="720" y="168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7" name="Line 18"/>
            <p:cNvSpPr>
              <a:spLocks noChangeShapeType="1"/>
            </p:cNvSpPr>
            <p:nvPr/>
          </p:nvSpPr>
          <p:spPr bwMode="auto">
            <a:xfrm>
              <a:off x="1296" y="168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8" name="Line 19"/>
            <p:cNvSpPr>
              <a:spLocks noChangeShapeType="1"/>
            </p:cNvSpPr>
            <p:nvPr/>
          </p:nvSpPr>
          <p:spPr bwMode="auto">
            <a:xfrm>
              <a:off x="720" y="2091"/>
              <a:ext cx="1104"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49" name="Line 20"/>
            <p:cNvSpPr>
              <a:spLocks noChangeShapeType="1"/>
            </p:cNvSpPr>
            <p:nvPr/>
          </p:nvSpPr>
          <p:spPr bwMode="auto">
            <a:xfrm>
              <a:off x="2160" y="2091"/>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0" name="Line 21"/>
            <p:cNvSpPr>
              <a:spLocks noChangeShapeType="1"/>
            </p:cNvSpPr>
            <p:nvPr/>
          </p:nvSpPr>
          <p:spPr bwMode="auto">
            <a:xfrm>
              <a:off x="720" y="2484"/>
              <a:ext cx="1776"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51" name="Line 22"/>
            <p:cNvSpPr>
              <a:spLocks noChangeShapeType="1"/>
            </p:cNvSpPr>
            <p:nvPr/>
          </p:nvSpPr>
          <p:spPr bwMode="auto">
            <a:xfrm>
              <a:off x="2784" y="2484"/>
              <a:ext cx="182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2" name="Text Box 23"/>
            <p:cNvSpPr txBox="1">
              <a:spLocks noChangeArrowheads="1"/>
            </p:cNvSpPr>
            <p:nvPr/>
          </p:nvSpPr>
          <p:spPr bwMode="auto">
            <a:xfrm>
              <a:off x="528" y="2699"/>
              <a:ext cx="4653"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err="1"/>
                <a:t>w</a:t>
              </a:r>
              <a:r>
                <a:rPr lang="en-US" sz="1800" b="1" baseline="-25000" dirty="0" err="1"/>
                <a:t>i</a:t>
              </a:r>
              <a:r>
                <a:rPr lang="en-US" sz="1800" b="1" dirty="0"/>
                <a:t>, </a:t>
              </a:r>
              <a:r>
                <a:rPr lang="en-US" sz="1800" b="1" dirty="0" err="1"/>
                <a:t>e</a:t>
              </a:r>
              <a:r>
                <a:rPr lang="en-US" sz="1800" b="1" baseline="-25000" dirty="0" err="1"/>
                <a:t>i</a:t>
              </a:r>
              <a:r>
                <a:rPr lang="en-US" sz="1800" b="1" dirty="0"/>
                <a:t>, and </a:t>
              </a:r>
              <a:r>
                <a:rPr lang="en-US" sz="1800" b="1" dirty="0" err="1"/>
                <a:t>t</a:t>
              </a:r>
              <a:r>
                <a:rPr lang="en-US" sz="1800" b="1" baseline="-25000" dirty="0" err="1"/>
                <a:t>i</a:t>
              </a:r>
              <a:r>
                <a:rPr lang="en-US" sz="1800" b="1" dirty="0"/>
                <a:t>, are respectively the wait time, execution time, and the</a:t>
              </a:r>
            </a:p>
            <a:p>
              <a:pPr eaLnBrk="1" hangingPunct="1"/>
              <a:r>
                <a:rPr lang="en-US" sz="1800" b="1" dirty="0"/>
                <a:t>elapsed time (turnaround time) for a job </a:t>
              </a:r>
              <a:r>
                <a:rPr lang="en-US" sz="1800" b="1" dirty="0" err="1"/>
                <a:t>j</a:t>
              </a:r>
              <a:r>
                <a:rPr lang="en-US" sz="1800" b="1" baseline="-25000" dirty="0" err="1"/>
                <a:t>i</a:t>
              </a:r>
              <a:endParaRPr lang="en-US" sz="1800" b="1" baseline="-25000" dirty="0"/>
            </a:p>
          </p:txBody>
        </p:sp>
        <p:sp>
          <p:nvSpPr>
            <p:cNvPr id="53" name="Line 26"/>
            <p:cNvSpPr>
              <a:spLocks noChangeShapeType="1"/>
            </p:cNvSpPr>
            <p:nvPr/>
          </p:nvSpPr>
          <p:spPr bwMode="auto">
            <a:xfrm>
              <a:off x="720" y="1887"/>
              <a:ext cx="619"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54" name="Line 27"/>
            <p:cNvSpPr>
              <a:spLocks noChangeShapeType="1"/>
            </p:cNvSpPr>
            <p:nvPr/>
          </p:nvSpPr>
          <p:spPr bwMode="auto">
            <a:xfrm>
              <a:off x="1872" y="1887"/>
              <a:ext cx="61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5" name="Text Box 28"/>
            <p:cNvSpPr txBox="1">
              <a:spLocks noChangeArrowheads="1"/>
            </p:cNvSpPr>
            <p:nvPr/>
          </p:nvSpPr>
          <p:spPr bwMode="auto">
            <a:xfrm>
              <a:off x="2185" y="2160"/>
              <a:ext cx="28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w</a:t>
              </a:r>
              <a:r>
                <a:rPr lang="en-US" sz="1800" b="1" baseline="-25000" dirty="0"/>
                <a:t>3</a:t>
              </a:r>
            </a:p>
          </p:txBody>
        </p:sp>
        <p:sp>
          <p:nvSpPr>
            <p:cNvPr id="56" name="Line 30"/>
            <p:cNvSpPr>
              <a:spLocks noChangeShapeType="1"/>
            </p:cNvSpPr>
            <p:nvPr/>
          </p:nvSpPr>
          <p:spPr bwMode="auto">
            <a:xfrm>
              <a:off x="738" y="2274"/>
              <a:ext cx="1422"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57" name="Line 31"/>
            <p:cNvSpPr>
              <a:spLocks noChangeShapeType="1"/>
            </p:cNvSpPr>
            <p:nvPr/>
          </p:nvSpPr>
          <p:spPr bwMode="auto">
            <a:xfrm>
              <a:off x="2500" y="2274"/>
              <a:ext cx="101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3618484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4"/>
          <p:cNvSpPr>
            <a:spLocks noGrp="1" noChangeArrowheads="1"/>
          </p:cNvSpPr>
          <p:nvPr>
            <p:ph type="title"/>
          </p:nvPr>
        </p:nvSpPr>
        <p:spPr/>
        <p:txBody>
          <a:bodyPr/>
          <a:lstStyle/>
          <a:p>
            <a:pPr eaLnBrk="1" hangingPunct="1"/>
            <a:r>
              <a:rPr lang="en-US" b="1">
                <a:latin typeface="Arial" charset="0"/>
                <a:cs typeface="Arial" charset="0"/>
              </a:rPr>
              <a:t>Metrics</a:t>
            </a:r>
          </a:p>
        </p:txBody>
      </p:sp>
      <p:sp>
        <p:nvSpPr>
          <p:cNvPr id="14339" name="Text Box 25"/>
          <p:cNvSpPr txBox="1">
            <a:spLocks noChangeArrowheads="1"/>
          </p:cNvSpPr>
          <p:nvPr/>
        </p:nvSpPr>
        <p:spPr bwMode="auto">
          <a:xfrm>
            <a:off x="2062675" y="5228885"/>
            <a:ext cx="3617913"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b="1" dirty="0"/>
              <a:t>Throughput?</a:t>
            </a:r>
          </a:p>
          <a:p>
            <a:pPr eaLnBrk="1" hangingPunct="1"/>
            <a:r>
              <a:rPr lang="en-US" b="1" dirty="0"/>
              <a:t>Avg. Turnaround Time?</a:t>
            </a:r>
          </a:p>
          <a:p>
            <a:pPr eaLnBrk="1" hangingPunct="1"/>
            <a:r>
              <a:rPr lang="en-US" b="1" dirty="0"/>
              <a:t>Avg. Wait Time?</a:t>
            </a:r>
          </a:p>
          <a:p>
            <a:pPr eaLnBrk="1" hangingPunct="1"/>
            <a:r>
              <a:rPr lang="en-US" b="1" dirty="0"/>
              <a:t>Response time?</a:t>
            </a:r>
          </a:p>
        </p:txBody>
      </p:sp>
      <p:grpSp>
        <p:nvGrpSpPr>
          <p:cNvPr id="14340" name="Group 32"/>
          <p:cNvGrpSpPr>
            <a:grpSpLocks/>
          </p:cNvGrpSpPr>
          <p:nvPr/>
        </p:nvGrpSpPr>
        <p:grpSpPr bwMode="auto">
          <a:xfrm>
            <a:off x="838200" y="1775827"/>
            <a:ext cx="7386638" cy="3402013"/>
            <a:chOff x="528" y="960"/>
            <a:chExt cx="4653" cy="2143"/>
          </a:xfrm>
        </p:grpSpPr>
        <p:sp>
          <p:nvSpPr>
            <p:cNvPr id="14341" name="Rectangle 2"/>
            <p:cNvSpPr>
              <a:spLocks noChangeArrowheads="1"/>
            </p:cNvSpPr>
            <p:nvPr/>
          </p:nvSpPr>
          <p:spPr bwMode="auto">
            <a:xfrm>
              <a:off x="768" y="960"/>
              <a:ext cx="3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42" name="Rectangle 3"/>
            <p:cNvSpPr>
              <a:spLocks noChangeArrowheads="1"/>
            </p:cNvSpPr>
            <p:nvPr/>
          </p:nvSpPr>
          <p:spPr bwMode="auto">
            <a:xfrm>
              <a:off x="1152" y="960"/>
              <a:ext cx="624"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4343" name="Rectangle 4"/>
            <p:cNvSpPr>
              <a:spLocks noChangeArrowheads="1"/>
            </p:cNvSpPr>
            <p:nvPr/>
          </p:nvSpPr>
          <p:spPr bwMode="auto">
            <a:xfrm>
              <a:off x="1776" y="960"/>
              <a:ext cx="720"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44" name="Rectangle 5"/>
            <p:cNvSpPr>
              <a:spLocks noChangeArrowheads="1"/>
            </p:cNvSpPr>
            <p:nvPr/>
          </p:nvSpPr>
          <p:spPr bwMode="auto">
            <a:xfrm>
              <a:off x="2496" y="960"/>
              <a:ext cx="624"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4345" name="Rectangle 6"/>
            <p:cNvSpPr>
              <a:spLocks noChangeArrowheads="1"/>
            </p:cNvSpPr>
            <p:nvPr/>
          </p:nvSpPr>
          <p:spPr bwMode="auto">
            <a:xfrm>
              <a:off x="3504" y="960"/>
              <a:ext cx="105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4346" name="Rectangle 7"/>
            <p:cNvSpPr>
              <a:spLocks noChangeArrowheads="1"/>
            </p:cNvSpPr>
            <p:nvPr/>
          </p:nvSpPr>
          <p:spPr bwMode="auto">
            <a:xfrm>
              <a:off x="3120" y="960"/>
              <a:ext cx="3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47" name="Text Box 8"/>
            <p:cNvSpPr txBox="1">
              <a:spLocks noChangeArrowheads="1"/>
            </p:cNvSpPr>
            <p:nvPr/>
          </p:nvSpPr>
          <p:spPr bwMode="auto">
            <a:xfrm>
              <a:off x="816" y="1305"/>
              <a:ext cx="28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w</a:t>
              </a:r>
              <a:r>
                <a:rPr lang="en-US" sz="1800" b="1" baseline="-25000" dirty="0"/>
                <a:t>1</a:t>
              </a:r>
            </a:p>
          </p:txBody>
        </p:sp>
        <p:sp>
          <p:nvSpPr>
            <p:cNvPr id="14348" name="Text Box 9"/>
            <p:cNvSpPr txBox="1">
              <a:spLocks noChangeArrowheads="1"/>
            </p:cNvSpPr>
            <p:nvPr/>
          </p:nvSpPr>
          <p:spPr bwMode="auto">
            <a:xfrm>
              <a:off x="1335" y="1305"/>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e</a:t>
              </a:r>
              <a:r>
                <a:rPr lang="en-US" sz="1800" b="1" baseline="-25000" dirty="0"/>
                <a:t>1</a:t>
              </a:r>
            </a:p>
          </p:txBody>
        </p:sp>
        <p:sp>
          <p:nvSpPr>
            <p:cNvPr id="14349" name="Text Box 10"/>
            <p:cNvSpPr txBox="1">
              <a:spLocks noChangeArrowheads="1"/>
            </p:cNvSpPr>
            <p:nvPr/>
          </p:nvSpPr>
          <p:spPr bwMode="auto">
            <a:xfrm>
              <a:off x="1465" y="1773"/>
              <a:ext cx="28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w</a:t>
              </a:r>
              <a:r>
                <a:rPr lang="en-US" sz="1800" b="1" baseline="-25000" dirty="0"/>
                <a:t>2</a:t>
              </a:r>
            </a:p>
          </p:txBody>
        </p:sp>
        <p:sp>
          <p:nvSpPr>
            <p:cNvPr id="14350" name="Text Box 11"/>
            <p:cNvSpPr txBox="1">
              <a:spLocks noChangeArrowheads="1"/>
            </p:cNvSpPr>
            <p:nvPr/>
          </p:nvSpPr>
          <p:spPr bwMode="auto">
            <a:xfrm>
              <a:off x="2640" y="1296"/>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e</a:t>
              </a:r>
              <a:r>
                <a:rPr lang="en-US" sz="1800" b="1" baseline="-25000" dirty="0"/>
                <a:t>2</a:t>
              </a:r>
            </a:p>
          </p:txBody>
        </p:sp>
        <p:sp>
          <p:nvSpPr>
            <p:cNvPr id="14351" name="Text Box 13"/>
            <p:cNvSpPr txBox="1">
              <a:spLocks noChangeArrowheads="1"/>
            </p:cNvSpPr>
            <p:nvPr/>
          </p:nvSpPr>
          <p:spPr bwMode="auto">
            <a:xfrm>
              <a:off x="3852" y="1296"/>
              <a:ext cx="25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e</a:t>
              </a:r>
              <a:r>
                <a:rPr lang="en-US" sz="1800" b="1" baseline="-25000" dirty="0"/>
                <a:t>3</a:t>
              </a:r>
            </a:p>
          </p:txBody>
        </p:sp>
        <p:sp>
          <p:nvSpPr>
            <p:cNvPr id="14352" name="Text Box 14"/>
            <p:cNvSpPr txBox="1">
              <a:spLocks noChangeArrowheads="1"/>
            </p:cNvSpPr>
            <p:nvPr/>
          </p:nvSpPr>
          <p:spPr bwMode="auto">
            <a:xfrm>
              <a:off x="1095" y="1584"/>
              <a:ext cx="21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t</a:t>
              </a:r>
              <a:r>
                <a:rPr lang="en-US" sz="1800" b="1" baseline="-25000" dirty="0"/>
                <a:t>1</a:t>
              </a:r>
            </a:p>
          </p:txBody>
        </p:sp>
        <p:sp>
          <p:nvSpPr>
            <p:cNvPr id="14353" name="Text Box 15"/>
            <p:cNvSpPr txBox="1">
              <a:spLocks noChangeArrowheads="1"/>
            </p:cNvSpPr>
            <p:nvPr/>
          </p:nvSpPr>
          <p:spPr bwMode="auto">
            <a:xfrm>
              <a:off x="1924" y="1947"/>
              <a:ext cx="21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t</a:t>
              </a:r>
              <a:r>
                <a:rPr lang="en-US" sz="1800" b="1" baseline="-25000" dirty="0"/>
                <a:t>2</a:t>
              </a:r>
            </a:p>
          </p:txBody>
        </p:sp>
        <p:sp>
          <p:nvSpPr>
            <p:cNvPr id="14354" name="Text Box 16"/>
            <p:cNvSpPr txBox="1">
              <a:spLocks noChangeArrowheads="1"/>
            </p:cNvSpPr>
            <p:nvPr/>
          </p:nvSpPr>
          <p:spPr bwMode="auto">
            <a:xfrm>
              <a:off x="2500" y="2397"/>
              <a:ext cx="21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t</a:t>
              </a:r>
              <a:r>
                <a:rPr lang="en-US" sz="1800" b="1" baseline="-25000" dirty="0"/>
                <a:t>3</a:t>
              </a:r>
            </a:p>
          </p:txBody>
        </p:sp>
        <p:sp>
          <p:nvSpPr>
            <p:cNvPr id="14355" name="Line 17"/>
            <p:cNvSpPr>
              <a:spLocks noChangeShapeType="1"/>
            </p:cNvSpPr>
            <p:nvPr/>
          </p:nvSpPr>
          <p:spPr bwMode="auto">
            <a:xfrm flipH="1">
              <a:off x="720" y="168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56" name="Line 18"/>
            <p:cNvSpPr>
              <a:spLocks noChangeShapeType="1"/>
            </p:cNvSpPr>
            <p:nvPr/>
          </p:nvSpPr>
          <p:spPr bwMode="auto">
            <a:xfrm>
              <a:off x="1296" y="168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57" name="Line 19"/>
            <p:cNvSpPr>
              <a:spLocks noChangeShapeType="1"/>
            </p:cNvSpPr>
            <p:nvPr/>
          </p:nvSpPr>
          <p:spPr bwMode="auto">
            <a:xfrm>
              <a:off x="720" y="2091"/>
              <a:ext cx="1104"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4358" name="Line 20"/>
            <p:cNvSpPr>
              <a:spLocks noChangeShapeType="1"/>
            </p:cNvSpPr>
            <p:nvPr/>
          </p:nvSpPr>
          <p:spPr bwMode="auto">
            <a:xfrm>
              <a:off x="2160" y="2091"/>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59" name="Line 21"/>
            <p:cNvSpPr>
              <a:spLocks noChangeShapeType="1"/>
            </p:cNvSpPr>
            <p:nvPr/>
          </p:nvSpPr>
          <p:spPr bwMode="auto">
            <a:xfrm>
              <a:off x="720" y="2484"/>
              <a:ext cx="1776"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4360" name="Line 22"/>
            <p:cNvSpPr>
              <a:spLocks noChangeShapeType="1"/>
            </p:cNvSpPr>
            <p:nvPr/>
          </p:nvSpPr>
          <p:spPr bwMode="auto">
            <a:xfrm>
              <a:off x="2784" y="2484"/>
              <a:ext cx="182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61" name="Text Box 23"/>
            <p:cNvSpPr txBox="1">
              <a:spLocks noChangeArrowheads="1"/>
            </p:cNvSpPr>
            <p:nvPr/>
          </p:nvSpPr>
          <p:spPr bwMode="auto">
            <a:xfrm>
              <a:off x="528" y="2699"/>
              <a:ext cx="4653"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err="1"/>
                <a:t>w</a:t>
              </a:r>
              <a:r>
                <a:rPr lang="en-US" sz="1800" b="1" baseline="-25000" dirty="0" err="1"/>
                <a:t>i</a:t>
              </a:r>
              <a:r>
                <a:rPr lang="en-US" sz="1800" b="1" dirty="0"/>
                <a:t>, </a:t>
              </a:r>
              <a:r>
                <a:rPr lang="en-US" sz="1800" b="1" dirty="0" err="1"/>
                <a:t>e</a:t>
              </a:r>
              <a:r>
                <a:rPr lang="en-US" sz="1800" b="1" baseline="-25000" dirty="0" err="1"/>
                <a:t>i</a:t>
              </a:r>
              <a:r>
                <a:rPr lang="en-US" sz="1800" b="1" dirty="0"/>
                <a:t>, and </a:t>
              </a:r>
              <a:r>
                <a:rPr lang="en-US" sz="1800" b="1" dirty="0" err="1"/>
                <a:t>t</a:t>
              </a:r>
              <a:r>
                <a:rPr lang="en-US" sz="1800" b="1" baseline="-25000" dirty="0" err="1"/>
                <a:t>i</a:t>
              </a:r>
              <a:r>
                <a:rPr lang="en-US" sz="1800" b="1" dirty="0"/>
                <a:t>, are respectively the wait time, execution time, and the</a:t>
              </a:r>
            </a:p>
            <a:p>
              <a:pPr eaLnBrk="1" hangingPunct="1"/>
              <a:r>
                <a:rPr lang="en-US" sz="1800" b="1" dirty="0"/>
                <a:t>elapsed time (turnaround time) for a job </a:t>
              </a:r>
              <a:r>
                <a:rPr lang="en-US" sz="1800" b="1" dirty="0" err="1"/>
                <a:t>j</a:t>
              </a:r>
              <a:r>
                <a:rPr lang="en-US" sz="1800" b="1" baseline="-25000" dirty="0" err="1"/>
                <a:t>i</a:t>
              </a:r>
              <a:endParaRPr lang="en-US" sz="1800" b="1" baseline="-25000" dirty="0"/>
            </a:p>
          </p:txBody>
        </p:sp>
        <p:sp>
          <p:nvSpPr>
            <p:cNvPr id="14362" name="Line 26"/>
            <p:cNvSpPr>
              <a:spLocks noChangeShapeType="1"/>
            </p:cNvSpPr>
            <p:nvPr/>
          </p:nvSpPr>
          <p:spPr bwMode="auto">
            <a:xfrm>
              <a:off x="720" y="1887"/>
              <a:ext cx="619"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4363" name="Line 27"/>
            <p:cNvSpPr>
              <a:spLocks noChangeShapeType="1"/>
            </p:cNvSpPr>
            <p:nvPr/>
          </p:nvSpPr>
          <p:spPr bwMode="auto">
            <a:xfrm>
              <a:off x="1872" y="1887"/>
              <a:ext cx="619"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364" name="Text Box 28"/>
            <p:cNvSpPr txBox="1">
              <a:spLocks noChangeArrowheads="1"/>
            </p:cNvSpPr>
            <p:nvPr/>
          </p:nvSpPr>
          <p:spPr bwMode="auto">
            <a:xfrm>
              <a:off x="2185" y="2160"/>
              <a:ext cx="28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w</a:t>
              </a:r>
              <a:r>
                <a:rPr lang="en-US" sz="1800" b="1" baseline="-25000" dirty="0"/>
                <a:t>3</a:t>
              </a:r>
            </a:p>
          </p:txBody>
        </p:sp>
        <p:sp>
          <p:nvSpPr>
            <p:cNvPr id="14365" name="Line 30"/>
            <p:cNvSpPr>
              <a:spLocks noChangeShapeType="1"/>
            </p:cNvSpPr>
            <p:nvPr/>
          </p:nvSpPr>
          <p:spPr bwMode="auto">
            <a:xfrm>
              <a:off x="738" y="2274"/>
              <a:ext cx="1422" cy="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a:p>
          </p:txBody>
        </p:sp>
        <p:sp>
          <p:nvSpPr>
            <p:cNvPr id="14366" name="Line 31"/>
            <p:cNvSpPr>
              <a:spLocks noChangeShapeType="1"/>
            </p:cNvSpPr>
            <p:nvPr/>
          </p:nvSpPr>
          <p:spPr bwMode="auto">
            <a:xfrm>
              <a:off x="2500" y="2274"/>
              <a:ext cx="101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31" name="Text Box 25"/>
          <p:cNvSpPr txBox="1">
            <a:spLocks noChangeArrowheads="1"/>
          </p:cNvSpPr>
          <p:nvPr/>
        </p:nvSpPr>
        <p:spPr bwMode="auto">
          <a:xfrm>
            <a:off x="5832988" y="5228885"/>
            <a:ext cx="2964423"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b="1" dirty="0"/>
              <a:t>3 / t</a:t>
            </a:r>
            <a:r>
              <a:rPr lang="en-US" b="1" baseline="-25000" dirty="0"/>
              <a:t>3</a:t>
            </a:r>
            <a:r>
              <a:rPr lang="en-US" b="1" dirty="0"/>
              <a:t> jobs/sec</a:t>
            </a:r>
          </a:p>
          <a:p>
            <a:pPr eaLnBrk="1" hangingPunct="1"/>
            <a:r>
              <a:rPr lang="en-US" b="1" dirty="0"/>
              <a:t>(t</a:t>
            </a:r>
            <a:r>
              <a:rPr lang="en-US" b="1" baseline="-25000" dirty="0"/>
              <a:t>1</a:t>
            </a:r>
            <a:r>
              <a:rPr lang="en-US" b="1" dirty="0"/>
              <a:t>+t</a:t>
            </a:r>
            <a:r>
              <a:rPr lang="en-US" b="1" baseline="-25000" dirty="0"/>
              <a:t>2</a:t>
            </a:r>
            <a:r>
              <a:rPr lang="en-US" b="1" dirty="0"/>
              <a:t>+t</a:t>
            </a:r>
            <a:r>
              <a:rPr lang="en-US" b="1" baseline="-25000" dirty="0"/>
              <a:t>3</a:t>
            </a:r>
            <a:r>
              <a:rPr lang="en-US" b="1" dirty="0"/>
              <a:t>)/3 sec</a:t>
            </a:r>
          </a:p>
          <a:p>
            <a:pPr eaLnBrk="1" hangingPunct="1"/>
            <a:r>
              <a:rPr lang="en-US" b="1" dirty="0"/>
              <a:t>(w</a:t>
            </a:r>
            <a:r>
              <a:rPr lang="en-US" b="1" baseline="-25000" dirty="0"/>
              <a:t>1</a:t>
            </a:r>
            <a:r>
              <a:rPr lang="en-US" b="1" dirty="0"/>
              <a:t>+w</a:t>
            </a:r>
            <a:r>
              <a:rPr lang="en-US" b="1" baseline="-25000" dirty="0"/>
              <a:t>2</a:t>
            </a:r>
            <a:r>
              <a:rPr lang="en-US" b="1" dirty="0"/>
              <a:t>+w</a:t>
            </a:r>
            <a:r>
              <a:rPr lang="en-US" b="1" baseline="-25000" dirty="0"/>
              <a:t>3</a:t>
            </a:r>
            <a:r>
              <a:rPr lang="en-US" b="1" dirty="0"/>
              <a:t>)/3 sec</a:t>
            </a:r>
          </a:p>
          <a:p>
            <a:pPr eaLnBrk="1" hangingPunct="1"/>
            <a:r>
              <a:rPr lang="en-US" b="1" dirty="0"/>
              <a:t>R</a:t>
            </a:r>
            <a:r>
              <a:rPr lang="en-US" b="1" baseline="-25000" dirty="0"/>
              <a:t>P1</a:t>
            </a:r>
            <a:r>
              <a:rPr lang="en-US" b="1" dirty="0"/>
              <a:t>=t</a:t>
            </a:r>
            <a:r>
              <a:rPr lang="en-US" b="1" baseline="-25000" dirty="0"/>
              <a:t>1</a:t>
            </a:r>
            <a:r>
              <a:rPr lang="en-US" b="1" dirty="0"/>
              <a:t>,R</a:t>
            </a:r>
            <a:r>
              <a:rPr lang="en-US" b="1" baseline="-25000" dirty="0"/>
              <a:t>P2</a:t>
            </a:r>
            <a:r>
              <a:rPr lang="en-US" b="1" dirty="0"/>
              <a:t>=t</a:t>
            </a:r>
            <a:r>
              <a:rPr lang="en-US" b="1" baseline="-25000" dirty="0"/>
              <a:t>2</a:t>
            </a:r>
            <a:r>
              <a:rPr lang="en-US" b="1" dirty="0"/>
              <a:t>,R</a:t>
            </a:r>
            <a:r>
              <a:rPr lang="en-US" b="1" baseline="-25000" dirty="0"/>
              <a:t>P3</a:t>
            </a:r>
            <a:r>
              <a:rPr lang="en-US" b="1" dirty="0"/>
              <a:t>=t</a:t>
            </a:r>
            <a:r>
              <a:rPr lang="en-US" b="1" baseline="-25000" dirty="0"/>
              <a:t>3</a:t>
            </a:r>
          </a:p>
        </p:txBody>
      </p:sp>
      <p:sp>
        <p:nvSpPr>
          <p:cNvPr id="2" name="Left Brace 1"/>
          <p:cNvSpPr/>
          <p:nvPr/>
        </p:nvSpPr>
        <p:spPr>
          <a:xfrm>
            <a:off x="1598353" y="5364869"/>
            <a:ext cx="487623" cy="974436"/>
          </a:xfrm>
          <a:prstGeom prst="leftBrace">
            <a:avLst/>
          </a:prstGeom>
          <a:ln>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 Box 25"/>
          <p:cNvSpPr txBox="1">
            <a:spLocks noChangeArrowheads="1"/>
          </p:cNvSpPr>
          <p:nvPr/>
        </p:nvSpPr>
        <p:spPr bwMode="auto">
          <a:xfrm>
            <a:off x="-164214" y="5364869"/>
            <a:ext cx="1756067" cy="1354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r" eaLnBrk="1" hangingPunct="1"/>
            <a:endParaRPr lang="en-US" sz="1800" dirty="0"/>
          </a:p>
          <a:p>
            <a:pPr algn="r" eaLnBrk="1" hangingPunct="1"/>
            <a:r>
              <a:rPr lang="en-US" sz="1600" dirty="0">
                <a:solidFill>
                  <a:srgbClr val="3366FF"/>
                </a:solidFill>
              </a:rPr>
              <a:t>System Centric</a:t>
            </a:r>
          </a:p>
          <a:p>
            <a:pPr algn="r" eaLnBrk="1" hangingPunct="1"/>
            <a:endParaRPr lang="en-US" sz="1600" dirty="0"/>
          </a:p>
          <a:p>
            <a:pPr algn="r" eaLnBrk="1" hangingPunct="1"/>
            <a:endParaRPr lang="en-US" sz="1600" dirty="0"/>
          </a:p>
          <a:p>
            <a:pPr algn="r" eaLnBrk="1" hangingPunct="1"/>
            <a:r>
              <a:rPr lang="en-US" sz="1600" dirty="0">
                <a:solidFill>
                  <a:srgbClr val="008000"/>
                </a:solidFill>
              </a:rPr>
              <a:t>User Centric</a:t>
            </a:r>
          </a:p>
        </p:txBody>
      </p:sp>
      <p:cxnSp>
        <p:nvCxnSpPr>
          <p:cNvPr id="5" name="Straight Arrow Connector 4"/>
          <p:cNvCxnSpPr/>
          <p:nvPr/>
        </p:nvCxnSpPr>
        <p:spPr>
          <a:xfrm>
            <a:off x="1676400" y="6536382"/>
            <a:ext cx="409576"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71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77813" y="120650"/>
          <a:ext cx="8645525" cy="6649404"/>
        </p:xfrm>
        <a:graphic>
          <a:graphicData uri="http://schemas.openxmlformats.org/drawingml/2006/table">
            <a:tbl>
              <a:tblPr/>
              <a:tblGrid>
                <a:gridCol w="1084262">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661987">
                  <a:extLst>
                    <a:ext uri="{9D8B030D-6E8A-4147-A177-3AD203B41FA5}">
                      <a16:colId xmlns:a16="http://schemas.microsoft.com/office/drawing/2014/main" val="20002"/>
                    </a:ext>
                  </a:extLst>
                </a:gridCol>
                <a:gridCol w="6180138">
                  <a:extLst>
                    <a:ext uri="{9D8B030D-6E8A-4147-A177-3AD203B41FA5}">
                      <a16:colId xmlns:a16="http://schemas.microsoft.com/office/drawing/2014/main" val="20003"/>
                    </a:ext>
                  </a:extLst>
                </a:gridCol>
              </a:tblGrid>
              <a:tr h="1476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dirty="0">
                          <a:ln>
                            <a:noFill/>
                          </a:ln>
                          <a:solidFill>
                            <a:srgbClr val="FFFFFF"/>
                          </a:solidFill>
                          <a:effectLst/>
                          <a:latin typeface="Times New Roman" charset="0"/>
                          <a:ea typeface="ＭＳ Ｐゴシック" charset="0"/>
                          <a:cs typeface="Times New Roman" charset="0"/>
                        </a:rPr>
                        <a:t>Name</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Notation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Units</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Description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extLst>
                  <a:ext uri="{0D108BD9-81ED-4DB2-BD59-A6C34878D82A}">
                    <a16:rowId xmlns:a16="http://schemas.microsoft.com/office/drawing/2014/main" val="10000"/>
                  </a:ext>
                </a:extLst>
              </a:tr>
              <a:tr h="2952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CPU Utilization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57175"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Percentage of time the CPU is busy</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81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Throughput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n/T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Jobs/s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System-centric metric quantifying the number of jobs </a:t>
                      </a:r>
                      <a:r>
                        <a:rPr kumimoji="0" lang="en-US" sz="1800" b="1" i="1" u="none" strike="noStrike" cap="none" normalizeH="0" baseline="0">
                          <a:ln>
                            <a:noFill/>
                          </a:ln>
                          <a:solidFill>
                            <a:schemeClr val="tx1"/>
                          </a:solidFill>
                          <a:effectLst/>
                          <a:latin typeface="Times New Roman" charset="0"/>
                          <a:ea typeface="ＭＳ Ｐゴシック" charset="0"/>
                          <a:cs typeface="Times New Roman" charset="0"/>
                        </a:rPr>
                        <a:t>n</a:t>
                      </a: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 executed in time interval </a:t>
                      </a:r>
                      <a:r>
                        <a:rPr kumimoji="0" lang="en-US" sz="1800" b="1" i="1" u="none" strike="noStrike" cap="none" normalizeH="0" baseline="0">
                          <a:ln>
                            <a:noFill/>
                          </a:ln>
                          <a:solidFill>
                            <a:schemeClr val="tx1"/>
                          </a:solidFill>
                          <a:effectLst/>
                          <a:latin typeface="Times New Roman" charset="0"/>
                          <a:ea typeface="ＭＳ Ｐゴシック" charset="0"/>
                          <a:cs typeface="Times New Roman" charset="0"/>
                        </a:rPr>
                        <a:t>T</a:t>
                      </a:r>
                      <a:endParaRPr kumimoji="0" lang="en-US" sz="1800" b="1"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Avg. Turnaround time (t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avg</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1</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2</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n</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)/n</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Secs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System-centric metric quantifying the average time it takes for a job to complete</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Avg. Waiting time (w</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avg</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(w</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1</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+w</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2</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 …+w</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n</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)/n</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Secs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System-centric metric quantifying the average waiting time that a job experiences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Response time</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1400" b="1" i="1" u="none" strike="noStrike" cap="none" normalizeH="0" baseline="-25000">
                          <a:ln>
                            <a:noFill/>
                          </a:ln>
                          <a:solidFill>
                            <a:schemeClr val="tx1"/>
                          </a:solidFill>
                          <a:effectLst/>
                          <a:latin typeface="Times New Roman" charset="0"/>
                          <a:ea typeface="ＭＳ Ｐゴシック" charset="0"/>
                          <a:cs typeface="Times New Roman" charset="0"/>
                        </a:rPr>
                        <a:t>i</a:t>
                      </a:r>
                      <a:endParaRPr kumimoji="0" lang="en-US" sz="1400" b="1"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Secs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User-centric metric quantifying the turnaround time for a specific job </a:t>
                      </a:r>
                      <a:r>
                        <a:rPr kumimoji="0" lang="en-US" sz="1800" b="1" i="1" u="none" strike="noStrike" cap="none" normalizeH="0" baseline="0">
                          <a:ln>
                            <a:noFill/>
                          </a:ln>
                          <a:solidFill>
                            <a:schemeClr val="tx1"/>
                          </a:solidFill>
                          <a:effectLst/>
                          <a:latin typeface="Times New Roman" charset="0"/>
                          <a:ea typeface="ＭＳ Ｐゴシック" charset="0"/>
                          <a:cs typeface="Times New Roman" charset="0"/>
                        </a:rPr>
                        <a:t>I</a:t>
                      </a:r>
                      <a:endParaRPr kumimoji="0" lang="en-US" sz="1800" b="1"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350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Variance in Response time</a:t>
                      </a:r>
                      <a:endParaRPr kumimoji="0" lang="en-US" sz="14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E[(t</a:t>
                      </a:r>
                      <a:r>
                        <a:rPr kumimoji="0" lang="en-US" sz="1400" b="1" i="1" u="none" strike="noStrike" cap="none" normalizeH="0" baseline="-25000">
                          <a:ln>
                            <a:noFill/>
                          </a:ln>
                          <a:solidFill>
                            <a:schemeClr val="tx1"/>
                          </a:solidFill>
                          <a:effectLst/>
                          <a:latin typeface="Times New Roman" charset="0"/>
                          <a:ea typeface="ＭＳ Ｐゴシック" charset="0"/>
                          <a:cs typeface="Times New Roman" charset="0"/>
                        </a:rPr>
                        <a:t>i</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 –t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avg</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r>
                        <a:rPr kumimoji="0" lang="en-US" sz="1400" b="1" i="0" u="none" strike="noStrike" cap="none" normalizeH="0" baseline="30000">
                          <a:ln>
                            <a:noFill/>
                          </a:ln>
                          <a:solidFill>
                            <a:schemeClr val="tx1"/>
                          </a:solidFill>
                          <a:effectLst/>
                          <a:latin typeface="Times New Roman" charset="0"/>
                          <a:ea typeface="ＭＳ Ｐゴシック" charset="0"/>
                          <a:cs typeface="Times New Roman" charset="0"/>
                        </a:rPr>
                        <a:t>2</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Secs</a:t>
                      </a:r>
                      <a:r>
                        <a:rPr kumimoji="0" lang="en-US" sz="1400" b="1" i="0" u="none" strike="noStrike" cap="none" normalizeH="0" baseline="30000">
                          <a:ln>
                            <a:noFill/>
                          </a:ln>
                          <a:solidFill>
                            <a:schemeClr val="tx1"/>
                          </a:solidFill>
                          <a:effectLst/>
                          <a:latin typeface="Times New Roman" charset="0"/>
                          <a:ea typeface="ＭＳ Ｐゴシック" charset="0"/>
                          <a:cs typeface="Times New Roman" charset="0"/>
                        </a:rPr>
                        <a:t>2</a:t>
                      </a:r>
                      <a:endParaRPr kumimoji="0" lang="en-US" sz="1400" b="1"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User-centric metric that quantifies the statistical variance of the actual response time (t</a:t>
                      </a:r>
                      <a:r>
                        <a:rPr kumimoji="0" lang="en-US" sz="1800" b="1" i="1" u="none" strike="noStrike" cap="none" normalizeH="0" baseline="-25000">
                          <a:ln>
                            <a:noFill/>
                          </a:ln>
                          <a:solidFill>
                            <a:schemeClr val="tx1"/>
                          </a:solidFill>
                          <a:effectLst/>
                          <a:latin typeface="Times New Roman" charset="0"/>
                          <a:ea typeface="ＭＳ Ｐゴシック" charset="0"/>
                          <a:cs typeface="Times New Roman" charset="0"/>
                        </a:rPr>
                        <a:t>i</a:t>
                      </a: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 experienced by a process (P</a:t>
                      </a:r>
                      <a:r>
                        <a:rPr kumimoji="0" lang="en-US" sz="1800" b="1" i="1" u="none" strike="noStrike" cap="none" normalizeH="0" baseline="-25000">
                          <a:ln>
                            <a:noFill/>
                          </a:ln>
                          <a:solidFill>
                            <a:schemeClr val="tx1"/>
                          </a:solidFill>
                          <a:effectLst/>
                          <a:latin typeface="Times New Roman" charset="0"/>
                          <a:ea typeface="ＭＳ Ｐゴシック" charset="0"/>
                          <a:cs typeface="Times New Roman" charset="0"/>
                        </a:rPr>
                        <a:t>i</a:t>
                      </a: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 from the expected value (t</a:t>
                      </a:r>
                      <a:r>
                        <a:rPr kumimoji="0" lang="en-US" sz="1800" b="1" i="0" u="none" strike="noStrike" cap="none" normalizeH="0" baseline="-25000">
                          <a:ln>
                            <a:noFill/>
                          </a:ln>
                          <a:solidFill>
                            <a:schemeClr val="tx1"/>
                          </a:solidFill>
                          <a:effectLst/>
                          <a:latin typeface="Times New Roman" charset="0"/>
                          <a:ea typeface="ＭＳ Ｐゴシック" charset="0"/>
                          <a:cs typeface="Times New Roman" charset="0"/>
                        </a:rPr>
                        <a:t>avg</a:t>
                      </a: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1826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Starvation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User-centric qualitative metric that signifies denial of service to a particular process or a set of processes due to some intrinsic property of the scheduler </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1826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Convoy effect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User-centric qualitative metric that results in a detrimental effect to some set of processes due to some intrinsic property of the scheduler </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64965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75649417"/>
              </p:ext>
            </p:extLst>
          </p:nvPr>
        </p:nvGraphicFramePr>
        <p:xfrm>
          <a:off x="277813" y="120650"/>
          <a:ext cx="8645525" cy="6538058"/>
        </p:xfrm>
        <a:graphic>
          <a:graphicData uri="http://schemas.openxmlformats.org/drawingml/2006/table">
            <a:tbl>
              <a:tblPr/>
              <a:tblGrid>
                <a:gridCol w="1084262">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661987">
                  <a:extLst>
                    <a:ext uri="{9D8B030D-6E8A-4147-A177-3AD203B41FA5}">
                      <a16:colId xmlns:a16="http://schemas.microsoft.com/office/drawing/2014/main" val="20002"/>
                    </a:ext>
                  </a:extLst>
                </a:gridCol>
                <a:gridCol w="6180138">
                  <a:extLst>
                    <a:ext uri="{9D8B030D-6E8A-4147-A177-3AD203B41FA5}">
                      <a16:colId xmlns:a16="http://schemas.microsoft.com/office/drawing/2014/main" val="20003"/>
                    </a:ext>
                  </a:extLst>
                </a:gridCol>
              </a:tblGrid>
              <a:tr h="1476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rgbClr val="FFFFFF"/>
                          </a:solidFill>
                          <a:effectLst/>
                          <a:latin typeface="Times New Roman" charset="0"/>
                          <a:ea typeface="ＭＳ Ｐゴシック" charset="0"/>
                          <a:cs typeface="Times New Roman" charset="0"/>
                        </a:rPr>
                        <a:t>Name</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Notation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Units</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0" i="0" u="none" strike="noStrike" cap="none" normalizeH="0" baseline="0">
                          <a:ln>
                            <a:noFill/>
                          </a:ln>
                          <a:solidFill>
                            <a:srgbClr val="FFFFFF"/>
                          </a:solidFill>
                          <a:effectLst/>
                          <a:latin typeface="Times New Roman" charset="0"/>
                          <a:ea typeface="ＭＳ Ｐゴシック" charset="0"/>
                          <a:cs typeface="Times New Roman" charset="0"/>
                        </a:rPr>
                        <a:t>Description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0080"/>
                    </a:solidFill>
                  </a:tcPr>
                </a:tc>
                <a:extLst>
                  <a:ext uri="{0D108BD9-81ED-4DB2-BD59-A6C34878D82A}">
                    <a16:rowId xmlns:a16="http://schemas.microsoft.com/office/drawing/2014/main" val="10000"/>
                  </a:ext>
                </a:extLst>
              </a:tr>
              <a:tr h="2952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CPU Utilization</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57175"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Percentage of time the CPU is busy</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81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Throughput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n/T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Jobs/s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System-centric metric quantifying the number of jobs </a:t>
                      </a:r>
                      <a:r>
                        <a:rPr kumimoji="0" lang="en-US" sz="1800" b="1" i="1" u="none" strike="noStrike" cap="none" normalizeH="0" baseline="0">
                          <a:ln>
                            <a:noFill/>
                          </a:ln>
                          <a:solidFill>
                            <a:schemeClr val="tx1"/>
                          </a:solidFill>
                          <a:effectLst/>
                          <a:latin typeface="Times New Roman" charset="0"/>
                          <a:ea typeface="ＭＳ Ｐゴシック" charset="0"/>
                          <a:cs typeface="Times New Roman" charset="0"/>
                        </a:rPr>
                        <a:t>n</a:t>
                      </a: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 executed in time interval </a:t>
                      </a:r>
                      <a:r>
                        <a:rPr kumimoji="0" lang="en-US" sz="1800" b="1" i="1" u="none" strike="noStrike" cap="none" normalizeH="0" baseline="0">
                          <a:ln>
                            <a:noFill/>
                          </a:ln>
                          <a:solidFill>
                            <a:schemeClr val="tx1"/>
                          </a:solidFill>
                          <a:effectLst/>
                          <a:latin typeface="Times New Roman" charset="0"/>
                          <a:ea typeface="ＭＳ Ｐゴシック" charset="0"/>
                          <a:cs typeface="Times New Roman" charset="0"/>
                        </a:rPr>
                        <a:t>T</a:t>
                      </a:r>
                      <a:endParaRPr kumimoji="0" lang="en-US" sz="1800" b="1"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Avg. Turnaround time (t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avg</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1</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2</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n</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)/n</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Secs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System-centric metric quantifying the average time it takes for a job to complete</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Avg. Waiting time (w</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avg</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(w</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1</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+w</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2</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 …+w</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n</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)/n</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Secs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System-centric metric quantifying the average waiting time that a job experiences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Response time</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t</a:t>
                      </a:r>
                      <a:r>
                        <a:rPr kumimoji="0" lang="en-US" sz="1400" b="1" i="1" u="none" strike="noStrike" cap="none" normalizeH="0" baseline="-25000">
                          <a:ln>
                            <a:noFill/>
                          </a:ln>
                          <a:solidFill>
                            <a:schemeClr val="tx1"/>
                          </a:solidFill>
                          <a:effectLst/>
                          <a:latin typeface="Times New Roman" charset="0"/>
                          <a:ea typeface="ＭＳ Ｐゴシック" charset="0"/>
                          <a:cs typeface="Times New Roman" charset="0"/>
                        </a:rPr>
                        <a:t>i</a:t>
                      </a:r>
                      <a:endParaRPr kumimoji="0" lang="en-US" sz="1400" b="1"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Secs</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User-centric metric quantifying the turnaround time for a specific job </a:t>
                      </a:r>
                      <a:r>
                        <a:rPr kumimoji="0" lang="en-US" sz="1800" b="1" i="1" u="none" strike="noStrike" cap="none" normalizeH="0" baseline="0">
                          <a:ln>
                            <a:noFill/>
                          </a:ln>
                          <a:solidFill>
                            <a:schemeClr val="tx1"/>
                          </a:solidFill>
                          <a:effectLst/>
                          <a:latin typeface="Times New Roman" charset="0"/>
                          <a:ea typeface="ＭＳ Ｐゴシック" charset="0"/>
                          <a:cs typeface="Times New Roman" charset="0"/>
                        </a:rPr>
                        <a:t>I</a:t>
                      </a:r>
                      <a:endParaRPr kumimoji="0" lang="en-US" sz="1800" b="1"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350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Variance in Response time</a:t>
                      </a:r>
                      <a:endParaRPr kumimoji="0" lang="en-US" sz="14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E[(t</a:t>
                      </a:r>
                      <a:r>
                        <a:rPr kumimoji="0" lang="en-US" sz="1400" b="1" i="1" u="none" strike="noStrike" cap="none" normalizeH="0" baseline="-25000">
                          <a:ln>
                            <a:noFill/>
                          </a:ln>
                          <a:solidFill>
                            <a:schemeClr val="tx1"/>
                          </a:solidFill>
                          <a:effectLst/>
                          <a:latin typeface="Times New Roman" charset="0"/>
                          <a:ea typeface="ＭＳ Ｐゴシック" charset="0"/>
                          <a:cs typeface="Times New Roman" charset="0"/>
                        </a:rPr>
                        <a:t>i</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 –t</a:t>
                      </a:r>
                      <a:r>
                        <a:rPr kumimoji="0" lang="en-US" sz="1400" b="1" i="0" u="none" strike="noStrike" cap="none" normalizeH="0" baseline="-25000">
                          <a:ln>
                            <a:noFill/>
                          </a:ln>
                          <a:solidFill>
                            <a:schemeClr val="tx1"/>
                          </a:solidFill>
                          <a:effectLst/>
                          <a:latin typeface="Times New Roman" charset="0"/>
                          <a:ea typeface="ＭＳ Ｐゴシック" charset="0"/>
                          <a:cs typeface="Times New Roman" charset="0"/>
                        </a:rPr>
                        <a:t>avg</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r>
                        <a:rPr kumimoji="0" lang="en-US" sz="1400" b="1" i="0" u="none" strike="noStrike" cap="none" normalizeH="0" baseline="30000">
                          <a:ln>
                            <a:noFill/>
                          </a:ln>
                          <a:solidFill>
                            <a:schemeClr val="tx1"/>
                          </a:solidFill>
                          <a:effectLst/>
                          <a:latin typeface="Times New Roman" charset="0"/>
                          <a:ea typeface="ＭＳ Ｐゴシック" charset="0"/>
                          <a:cs typeface="Times New Roman" charset="0"/>
                        </a:rPr>
                        <a:t>2</a:t>
                      </a: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Secs</a:t>
                      </a:r>
                      <a:r>
                        <a:rPr kumimoji="0" lang="en-US" sz="1400" b="1" i="0" u="none" strike="noStrike" cap="none" normalizeH="0" baseline="30000">
                          <a:ln>
                            <a:noFill/>
                          </a:ln>
                          <a:solidFill>
                            <a:schemeClr val="tx1"/>
                          </a:solidFill>
                          <a:effectLst/>
                          <a:latin typeface="Times New Roman" charset="0"/>
                          <a:ea typeface="ＭＳ Ｐゴシック" charset="0"/>
                          <a:cs typeface="Times New Roman" charset="0"/>
                        </a:rPr>
                        <a:t>2</a:t>
                      </a:r>
                      <a:endParaRPr kumimoji="0" lang="en-US" sz="1400" b="1" i="0" u="none" strike="noStrike" cap="none" normalizeH="0" baseline="0">
                        <a:ln>
                          <a:noFill/>
                        </a:ln>
                        <a:solidFill>
                          <a:schemeClr val="tx1"/>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User-centric metric that quantifies the statistical variance of the actual response time (t</a:t>
                      </a:r>
                      <a:r>
                        <a:rPr kumimoji="0" lang="en-US" sz="1800" b="1" i="1" u="none" strike="noStrike" cap="none" normalizeH="0" baseline="-25000">
                          <a:ln>
                            <a:noFill/>
                          </a:ln>
                          <a:solidFill>
                            <a:schemeClr val="tx1"/>
                          </a:solidFill>
                          <a:effectLst/>
                          <a:latin typeface="Times New Roman" charset="0"/>
                          <a:ea typeface="ＭＳ Ｐゴシック" charset="0"/>
                          <a:cs typeface="Times New Roman" charset="0"/>
                        </a:rPr>
                        <a:t>i</a:t>
                      </a: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 experienced by a process (P</a:t>
                      </a:r>
                      <a:r>
                        <a:rPr kumimoji="0" lang="en-US" sz="1800" b="1" i="1" u="none" strike="noStrike" cap="none" normalizeH="0" baseline="-25000">
                          <a:ln>
                            <a:noFill/>
                          </a:ln>
                          <a:solidFill>
                            <a:schemeClr val="tx1"/>
                          </a:solidFill>
                          <a:effectLst/>
                          <a:latin typeface="Times New Roman" charset="0"/>
                          <a:ea typeface="ＭＳ Ｐゴシック" charset="0"/>
                          <a:cs typeface="Times New Roman" charset="0"/>
                        </a:rPr>
                        <a:t>i</a:t>
                      </a: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 from the expected value (t</a:t>
                      </a:r>
                      <a:r>
                        <a:rPr kumimoji="0" lang="en-US" sz="1800" b="1" i="0" u="none" strike="noStrike" cap="none" normalizeH="0" baseline="-25000">
                          <a:ln>
                            <a:noFill/>
                          </a:ln>
                          <a:solidFill>
                            <a:schemeClr val="tx1"/>
                          </a:solidFill>
                          <a:effectLst/>
                          <a:latin typeface="Times New Roman" charset="0"/>
                          <a:ea typeface="ＭＳ Ｐゴシック" charset="0"/>
                          <a:cs typeface="Times New Roman" charset="0"/>
                        </a:rPr>
                        <a:t>avg</a:t>
                      </a:r>
                      <a:r>
                        <a:rPr kumimoji="0" lang="en-US" sz="18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8243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dirty="0">
                          <a:ln>
                            <a:noFill/>
                          </a:ln>
                          <a:solidFill>
                            <a:schemeClr val="accent1">
                              <a:lumMod val="60000"/>
                              <a:lumOff val="40000"/>
                            </a:schemeClr>
                          </a:solidFill>
                          <a:effectLst/>
                          <a:latin typeface="Times New Roman" charset="0"/>
                          <a:ea typeface="ＭＳ Ｐゴシック" charset="0"/>
                          <a:cs typeface="Times New Roman" charset="0"/>
                        </a:rPr>
                        <a:t>Starvation</a:t>
                      </a:r>
                      <a:endParaRPr kumimoji="0" lang="en-US" sz="1400" b="0" i="0" u="none" strike="noStrike" cap="none" normalizeH="0" baseline="0" dirty="0">
                        <a:ln>
                          <a:noFill/>
                        </a:ln>
                        <a:solidFill>
                          <a:schemeClr val="accent1">
                            <a:lumMod val="60000"/>
                            <a:lumOff val="40000"/>
                          </a:schemeClr>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dirty="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User-centric qualitative metric that </a:t>
                      </a:r>
                      <a:r>
                        <a:rPr kumimoji="0" lang="en-US" sz="1800" b="1" i="0" u="none" strike="noStrike" cap="none" normalizeH="0" baseline="0" dirty="0">
                          <a:ln>
                            <a:noFill/>
                          </a:ln>
                          <a:solidFill>
                            <a:srgbClr val="FF2929"/>
                          </a:solidFill>
                          <a:effectLst/>
                          <a:latin typeface="Times New Roman" charset="0"/>
                          <a:ea typeface="ＭＳ Ｐゴシック" charset="0"/>
                          <a:cs typeface="Times New Roman" charset="0"/>
                        </a:rPr>
                        <a:t>signifies denial of service </a:t>
                      </a: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to a particular process or a set of processes due to some </a:t>
                      </a:r>
                      <a:r>
                        <a:rPr kumimoji="0" lang="en-US" sz="1800" b="1" i="0" u="none" strike="noStrike" cap="none" normalizeH="0" baseline="0" dirty="0">
                          <a:ln>
                            <a:noFill/>
                          </a:ln>
                          <a:solidFill>
                            <a:srgbClr val="FF2929"/>
                          </a:solidFill>
                          <a:effectLst/>
                          <a:latin typeface="Times New Roman" charset="0"/>
                          <a:ea typeface="ＭＳ Ｐゴシック" charset="0"/>
                          <a:cs typeface="Times New Roman" charset="0"/>
                        </a:rPr>
                        <a:t>intrinsic property </a:t>
                      </a: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of the </a:t>
                      </a:r>
                      <a:r>
                        <a:rPr kumimoji="0" lang="en-US" sz="1800" b="1" i="0" u="none" strike="noStrike" cap="none" normalizeH="0" baseline="0" dirty="0">
                          <a:ln>
                            <a:noFill/>
                          </a:ln>
                          <a:solidFill>
                            <a:srgbClr val="FF2929"/>
                          </a:solidFill>
                          <a:effectLst/>
                          <a:latin typeface="Times New Roman" charset="0"/>
                          <a:ea typeface="ＭＳ Ｐゴシック" charset="0"/>
                          <a:cs typeface="Times New Roman" charset="0"/>
                        </a:rPr>
                        <a:t>scheduler </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1826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dirty="0">
                          <a:ln>
                            <a:noFill/>
                          </a:ln>
                          <a:solidFill>
                            <a:srgbClr val="FF2929"/>
                          </a:solidFill>
                          <a:effectLst/>
                          <a:latin typeface="Times New Roman" charset="0"/>
                          <a:ea typeface="ＭＳ Ｐゴシック" charset="0"/>
                          <a:cs typeface="Times New Roman" charset="0"/>
                        </a:rPr>
                        <a:t>Convoy effect</a:t>
                      </a:r>
                      <a:endParaRPr kumimoji="0" lang="en-US" sz="1400" b="0" i="0" u="none" strike="noStrike" cap="none" normalizeH="0" baseline="0" dirty="0">
                        <a:ln>
                          <a:noFill/>
                        </a:ln>
                        <a:solidFill>
                          <a:srgbClr val="FF2929"/>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400" b="1" i="0" u="none" strike="noStrike" cap="none" normalizeH="0" baseline="0">
                          <a:ln>
                            <a:noFill/>
                          </a:ln>
                          <a:solidFill>
                            <a:schemeClr val="tx1"/>
                          </a:solidFill>
                          <a:effectLst/>
                          <a:latin typeface="Times New Roman" charset="0"/>
                          <a:ea typeface="ＭＳ Ｐゴシック" charset="0"/>
                          <a:cs typeface="Times New Roman" charset="0"/>
                        </a:rPr>
                        <a:t>-</a:t>
                      </a: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295400" algn="l"/>
                        </a:tabLst>
                      </a:pP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User-centric qualitative metric that results in a </a:t>
                      </a:r>
                      <a:r>
                        <a:rPr kumimoji="0" lang="en-US" sz="1800" b="1" i="0" u="none" strike="noStrike" cap="none" normalizeH="0" baseline="0" dirty="0">
                          <a:ln>
                            <a:noFill/>
                          </a:ln>
                          <a:solidFill>
                            <a:srgbClr val="FF2929"/>
                          </a:solidFill>
                          <a:effectLst/>
                          <a:latin typeface="Times New Roman" charset="0"/>
                          <a:ea typeface="ＭＳ Ｐゴシック" charset="0"/>
                          <a:cs typeface="Times New Roman" charset="0"/>
                        </a:rPr>
                        <a:t>detrimental effect </a:t>
                      </a: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to some set of processes due to some </a:t>
                      </a:r>
                      <a:r>
                        <a:rPr kumimoji="0" lang="en-US" sz="1800" b="1" i="0" u="none" strike="noStrike" cap="none" normalizeH="0" baseline="0" dirty="0">
                          <a:ln>
                            <a:noFill/>
                          </a:ln>
                          <a:solidFill>
                            <a:srgbClr val="FF2929"/>
                          </a:solidFill>
                          <a:effectLst/>
                          <a:latin typeface="Times New Roman" charset="0"/>
                          <a:ea typeface="ＭＳ Ｐゴシック" charset="0"/>
                          <a:cs typeface="Times New Roman" charset="0"/>
                        </a:rPr>
                        <a:t>intrinsic property </a:t>
                      </a: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of the </a:t>
                      </a:r>
                      <a:r>
                        <a:rPr kumimoji="0" lang="en-US" sz="1800" b="1" i="0" u="none" strike="noStrike" cap="none" normalizeH="0" baseline="0" dirty="0">
                          <a:ln>
                            <a:noFill/>
                          </a:ln>
                          <a:solidFill>
                            <a:srgbClr val="FF2929"/>
                          </a:solidFill>
                          <a:effectLst/>
                          <a:latin typeface="Times New Roman" charset="0"/>
                          <a:ea typeface="ＭＳ Ｐゴシック" charset="0"/>
                          <a:cs typeface="Times New Roman" charset="0"/>
                        </a:rPr>
                        <a:t>scheduler </a:t>
                      </a:r>
                      <a:r>
                        <a:rPr kumimoji="0" lang="en-US" sz="1800" b="1" i="0" u="none" strike="noStrike" cap="none" normalizeH="0" baseline="0" dirty="0">
                          <a:ln>
                            <a:noFill/>
                          </a:ln>
                          <a:solidFill>
                            <a:schemeClr val="tx1"/>
                          </a:solidFill>
                          <a:effectLst/>
                          <a:latin typeface="Times New Roman" charset="0"/>
                          <a:ea typeface="ＭＳ Ｐゴシック" charset="0"/>
                          <a:cs typeface="Times New Roman" charset="0"/>
                        </a:rPr>
                        <a:t>[This often appears as a “convoy” of short jobs waiting for the completion of a long job; non-preemptive FCFS is the convoy effects native habitat.]</a:t>
                      </a:r>
                      <a:endParaRPr kumimoji="0" lang="en-US" sz="1800" b="1" i="0" u="none" strike="noStrike" cap="none" normalizeH="0" baseline="0" dirty="0">
                        <a:ln>
                          <a:noFill/>
                        </a:ln>
                        <a:solidFill>
                          <a:srgbClr val="FF2929"/>
                        </a:solidFill>
                        <a:effectLst/>
                        <a:latin typeface="Times New Roman" charset="0"/>
                        <a:ea typeface="ＭＳ Ｐゴシック" charset="0"/>
                        <a:cs typeface="Times New Roman" charset="0"/>
                      </a:endParaRPr>
                    </a:p>
                  </a:txBody>
                  <a:tcPr marL="38100" marR="3810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8528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noChangeAspect="1"/>
          </p:cNvGraphicFramePr>
          <p:nvPr>
            <p:extLst>
              <p:ext uri="{D42A27DB-BD31-4B8C-83A1-F6EECF244321}">
                <p14:modId xmlns:p14="http://schemas.microsoft.com/office/powerpoint/2010/main" val="385993174"/>
              </p:ext>
            </p:extLst>
          </p:nvPr>
        </p:nvGraphicFramePr>
        <p:xfrm>
          <a:off x="935183" y="2143125"/>
          <a:ext cx="7364124" cy="4354864"/>
        </p:xfrm>
        <a:graphic>
          <a:graphicData uri="http://schemas.openxmlformats.org/drawingml/2006/table">
            <a:tbl>
              <a:tblPr/>
              <a:tblGrid>
                <a:gridCol w="7364124">
                  <a:extLst>
                    <a:ext uri="{9D8B030D-6E8A-4147-A177-3AD203B41FA5}">
                      <a16:colId xmlns:a16="http://schemas.microsoft.com/office/drawing/2014/main" val="20000"/>
                    </a:ext>
                  </a:extLst>
                </a:gridCol>
              </a:tblGrid>
              <a:tr h="544358">
                <a:tc>
                  <a:txBody>
                    <a:bodyPr/>
                    <a:lstStyle/>
                    <a:p>
                      <a:pPr marL="0" marR="0" algn="ctr">
                        <a:spcBef>
                          <a:spcPts val="0"/>
                        </a:spcBef>
                        <a:spcAft>
                          <a:spcPts val="0"/>
                        </a:spcAft>
                      </a:pPr>
                      <a:r>
                        <a:rPr lang="en-US" sz="2300" dirty="0">
                          <a:latin typeface="Times New Roman"/>
                          <a:ea typeface="Times New Roman"/>
                          <a:cs typeface="Times New Roman"/>
                        </a:rPr>
                        <a:t>Application (Algorithms expressed in High Level Language)</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4358">
                <a:tc>
                  <a:txBody>
                    <a:bodyPr/>
                    <a:lstStyle/>
                    <a:p>
                      <a:pPr marL="0" marR="0" algn="ctr">
                        <a:spcBef>
                          <a:spcPts val="0"/>
                        </a:spcBef>
                        <a:spcAft>
                          <a:spcPts val="0"/>
                        </a:spcAft>
                        <a:tabLst>
                          <a:tab pos="193675" algn="l"/>
                          <a:tab pos="2077085" algn="ctr"/>
                        </a:tabLst>
                      </a:pPr>
                      <a:r>
                        <a:rPr lang="pt-BR" sz="2300" dirty="0">
                          <a:latin typeface="Times New Roman"/>
                          <a:ea typeface="Times New Roman"/>
                          <a:cs typeface="Times New Roman"/>
                        </a:rPr>
                        <a:t>		System Software (</a:t>
                      </a:r>
                      <a:r>
                        <a:rPr lang="pt-BR" sz="2300" dirty="0" err="1">
                          <a:latin typeface="Times New Roman"/>
                          <a:ea typeface="Times New Roman"/>
                          <a:cs typeface="Times New Roman"/>
                        </a:rPr>
                        <a:t>Compiler</a:t>
                      </a:r>
                      <a:r>
                        <a:rPr lang="pt-BR" sz="2300" dirty="0">
                          <a:latin typeface="Times New Roman"/>
                          <a:ea typeface="Times New Roman"/>
                          <a:cs typeface="Times New Roman"/>
                        </a:rPr>
                        <a:t>, OS, etc.)</a:t>
                      </a:r>
                      <a:endParaRPr lang="en-US" sz="2300" dirty="0">
                        <a:latin typeface="Times New Roman"/>
                        <a:ea typeface="Times New Roman"/>
                        <a:cs typeface="Times New Roman"/>
                      </a:endParaRP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1"/>
                  </a:ext>
                </a:extLst>
              </a:tr>
              <a:tr h="544358">
                <a:tc>
                  <a:txBody>
                    <a:bodyPr/>
                    <a:lstStyle/>
                    <a:p>
                      <a:pPr marL="0" marR="0" algn="ctr">
                        <a:spcBef>
                          <a:spcPts val="0"/>
                        </a:spcBef>
                        <a:spcAft>
                          <a:spcPts val="0"/>
                        </a:spcAft>
                      </a:pPr>
                      <a:r>
                        <a:rPr lang="en-US" sz="2300" dirty="0">
                          <a:latin typeface="Times New Roman"/>
                          <a:ea typeface="Times New Roman"/>
                          <a:cs typeface="Times New Roman"/>
                        </a:rPr>
                        <a:t>Computer Architecture (ISA)</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2"/>
                  </a:ext>
                </a:extLst>
              </a:tr>
              <a:tr h="544358">
                <a:tc>
                  <a:txBody>
                    <a:bodyPr/>
                    <a:lstStyle/>
                    <a:p>
                      <a:pPr marL="0" marR="0" algn="ctr">
                        <a:spcBef>
                          <a:spcPts val="0"/>
                        </a:spcBef>
                        <a:spcAft>
                          <a:spcPts val="0"/>
                        </a:spcAft>
                      </a:pPr>
                      <a:r>
                        <a:rPr lang="en-US" sz="2300" dirty="0">
                          <a:latin typeface="Times New Roman"/>
                          <a:ea typeface="Times New Roman"/>
                          <a:cs typeface="Times New Roman"/>
                        </a:rPr>
                        <a:t>Machine Organization (</a:t>
                      </a:r>
                      <a:r>
                        <a:rPr lang="en-US" sz="2300" dirty="0" err="1">
                          <a:latin typeface="Times New Roman"/>
                          <a:ea typeface="Times New Roman"/>
                          <a:cs typeface="Times New Roman"/>
                        </a:rPr>
                        <a:t>Datapath</a:t>
                      </a:r>
                      <a:r>
                        <a:rPr lang="en-US" sz="2300" dirty="0">
                          <a:latin typeface="Times New Roman"/>
                          <a:ea typeface="Times New Roman"/>
                          <a:cs typeface="Times New Roman"/>
                        </a:rPr>
                        <a:t> and Control)</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3"/>
                  </a:ext>
                </a:extLst>
              </a:tr>
              <a:tr h="544358">
                <a:tc>
                  <a:txBody>
                    <a:bodyPr/>
                    <a:lstStyle/>
                    <a:p>
                      <a:pPr marL="0" marR="0" algn="ctr">
                        <a:spcBef>
                          <a:spcPts val="0"/>
                        </a:spcBef>
                        <a:spcAft>
                          <a:spcPts val="0"/>
                        </a:spcAft>
                      </a:pPr>
                      <a:r>
                        <a:rPr lang="en-US" sz="2300" dirty="0">
                          <a:latin typeface="Times New Roman"/>
                          <a:ea typeface="Times New Roman"/>
                          <a:cs typeface="Times New Roman"/>
                        </a:rPr>
                        <a:t>Sequential and Combinational Logic Elements</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44358">
                <a:tc>
                  <a:txBody>
                    <a:bodyPr/>
                    <a:lstStyle/>
                    <a:p>
                      <a:pPr marL="0" marR="0" algn="ctr">
                        <a:spcBef>
                          <a:spcPts val="0"/>
                        </a:spcBef>
                        <a:spcAft>
                          <a:spcPts val="0"/>
                        </a:spcAft>
                      </a:pPr>
                      <a:r>
                        <a:rPr lang="en-US" sz="2300" dirty="0">
                          <a:latin typeface="Times New Roman"/>
                          <a:ea typeface="Times New Roman"/>
                          <a:cs typeface="Times New Roman"/>
                        </a:rPr>
                        <a:t>Logic Gates</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44358">
                <a:tc>
                  <a:txBody>
                    <a:bodyPr/>
                    <a:lstStyle/>
                    <a:p>
                      <a:pPr algn="ctr"/>
                      <a:r>
                        <a:rPr lang="en-US" sz="2300" dirty="0">
                          <a:latin typeface="Times New Roman"/>
                          <a:ea typeface="Times New Roman"/>
                          <a:cs typeface="Times New Roman"/>
                        </a:rPr>
                        <a:t>Transistors </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4358">
                <a:tc>
                  <a:txBody>
                    <a:bodyPr/>
                    <a:lstStyle/>
                    <a:p>
                      <a:pPr marL="0" marR="0" algn="ctr">
                        <a:spcBef>
                          <a:spcPts val="0"/>
                        </a:spcBef>
                        <a:spcAft>
                          <a:spcPts val="0"/>
                        </a:spcAft>
                      </a:pPr>
                      <a:r>
                        <a:rPr lang="en-US" sz="2300" dirty="0">
                          <a:latin typeface="Times New Roman"/>
                          <a:ea typeface="Times New Roman"/>
                          <a:cs typeface="Times New Roman"/>
                        </a:rPr>
                        <a:t>Solid-State Physics (Electrons and Holes)</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p:txBody>
          <a:bodyPr/>
          <a:lstStyle/>
          <a:p>
            <a:r>
              <a:rPr lang="en-US" dirty="0"/>
              <a:t>Levels of Abstraction</a:t>
            </a:r>
          </a:p>
        </p:txBody>
      </p:sp>
    </p:spTree>
    <p:extLst>
      <p:ext uri="{BB962C8B-B14F-4D97-AF65-F5344CB8AC3E}">
        <p14:creationId xmlns:p14="http://schemas.microsoft.com/office/powerpoint/2010/main" val="164383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most user-centric metric of a scheduler is</a:t>
            </a:r>
            <a:r>
              <a:rPr lang="mr-IN" dirty="0"/>
              <a:t>…</a:t>
            </a:r>
            <a:endParaRPr lang="en-US" dirty="0"/>
          </a:p>
        </p:txBody>
      </p:sp>
      <p:sp>
        <p:nvSpPr>
          <p:cNvPr id="5" name="Text Placeholder 4">
            <a:extLst>
              <a:ext uri="{FF2B5EF4-FFF2-40B4-BE49-F238E27FC236}">
                <a16:creationId xmlns:a16="http://schemas.microsoft.com/office/drawing/2014/main" id="{EB42D245-E3BC-BB43-9C86-3A9720B8FCD3}"/>
              </a:ext>
            </a:extLst>
          </p:cNvPr>
          <p:cNvSpPr>
            <a:spLocks noGrp="1"/>
          </p:cNvSpPr>
          <p:nvPr>
            <p:ph type="body" sz="quarter" idx="10"/>
          </p:nvPr>
        </p:nvSpPr>
        <p:spPr/>
        <p:txBody>
          <a:bodyPr/>
          <a:lstStyle/>
          <a:p>
            <a:r>
              <a:rPr lang="en-US" dirty="0"/>
              <a:t>Throughput</a:t>
            </a:r>
          </a:p>
          <a:p>
            <a:r>
              <a:rPr lang="en-US" dirty="0"/>
              <a:t>Average waiting time</a:t>
            </a:r>
          </a:p>
          <a:p>
            <a:r>
              <a:rPr lang="en-US" dirty="0"/>
              <a:t>Average turnaround time</a:t>
            </a:r>
          </a:p>
          <a:p>
            <a:r>
              <a:rPr lang="en-US" dirty="0"/>
              <a:t>CPU utilization</a:t>
            </a:r>
          </a:p>
          <a:p>
            <a:r>
              <a:rPr lang="en-US" dirty="0"/>
              <a:t>Response time</a:t>
            </a:r>
          </a:p>
          <a:p>
            <a:r>
              <a:rPr lang="en-US" dirty="0"/>
              <a:t>None of the above</a:t>
            </a:r>
          </a:p>
          <a:p>
            <a:pPr marL="0" indent="0">
              <a:buNone/>
            </a:pPr>
            <a:endParaRPr lang="en-US" dirty="0"/>
          </a:p>
        </p:txBody>
      </p:sp>
      <p:sp>
        <p:nvSpPr>
          <p:cNvPr id="6" name="Text Placeholder 5">
            <a:extLst>
              <a:ext uri="{FF2B5EF4-FFF2-40B4-BE49-F238E27FC236}">
                <a16:creationId xmlns:a16="http://schemas.microsoft.com/office/drawing/2014/main" id="{112714F3-1574-8445-8944-D6F8FC374CC5}"/>
              </a:ext>
            </a:extLst>
          </p:cNvPr>
          <p:cNvSpPr>
            <a:spLocks noGrp="1"/>
          </p:cNvSpPr>
          <p:nvPr>
            <p:ph type="body" sz="quarter" idx="11"/>
          </p:nvPr>
        </p:nvSpPr>
        <p:spPr/>
        <p:txBody>
          <a:bodyPr/>
          <a:lstStyle/>
          <a:p>
            <a:r>
              <a:rPr lang="en-US" dirty="0"/>
              <a:t>60</a:t>
            </a:r>
          </a:p>
        </p:txBody>
      </p:sp>
      <p:sp>
        <p:nvSpPr>
          <p:cNvPr id="4" name="Right Arrow 3">
            <a:extLst>
              <a:ext uri="{FF2B5EF4-FFF2-40B4-BE49-F238E27FC236}">
                <a16:creationId xmlns:a16="http://schemas.microsoft.com/office/drawing/2014/main" id="{8ED7E285-C952-6F49-81CC-F9A9717470C1}"/>
              </a:ext>
            </a:extLst>
          </p:cNvPr>
          <p:cNvSpPr/>
          <p:nvPr/>
        </p:nvSpPr>
        <p:spPr>
          <a:xfrm>
            <a:off x="521908" y="5504916"/>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05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7200" y="3323234"/>
            <a:ext cx="4419600" cy="1128713"/>
            <a:chOff x="1581150" y="2195513"/>
            <a:chExt cx="4419600" cy="1128713"/>
          </a:xfrm>
        </p:grpSpPr>
        <p:sp>
          <p:nvSpPr>
            <p:cNvPr id="16388" name="Text Box 3"/>
            <p:cNvSpPr txBox="1">
              <a:spLocks noChangeArrowheads="1"/>
            </p:cNvSpPr>
            <p:nvPr/>
          </p:nvSpPr>
          <p:spPr bwMode="auto">
            <a:xfrm>
              <a:off x="2343150" y="2195513"/>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  10</a:t>
              </a:r>
            </a:p>
          </p:txBody>
        </p:sp>
        <p:sp>
          <p:nvSpPr>
            <p:cNvPr id="16389" name="Text Box 4"/>
            <p:cNvSpPr txBox="1">
              <a:spLocks noChangeArrowheads="1"/>
            </p:cNvSpPr>
            <p:nvPr/>
          </p:nvSpPr>
          <p:spPr bwMode="auto">
            <a:xfrm>
              <a:off x="1600200" y="2195513"/>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CPU</a:t>
              </a:r>
            </a:p>
          </p:txBody>
        </p:sp>
        <p:sp>
          <p:nvSpPr>
            <p:cNvPr id="16390" name="Text Box 5"/>
            <p:cNvSpPr txBox="1">
              <a:spLocks noChangeArrowheads="1"/>
            </p:cNvSpPr>
            <p:nvPr/>
          </p:nvSpPr>
          <p:spPr bwMode="auto">
            <a:xfrm>
              <a:off x="2489200" y="2957513"/>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P1</a:t>
              </a:r>
            </a:p>
          </p:txBody>
        </p:sp>
        <p:sp>
          <p:nvSpPr>
            <p:cNvPr id="16410" name="Text Box 25"/>
            <p:cNvSpPr txBox="1">
              <a:spLocks noChangeArrowheads="1"/>
            </p:cNvSpPr>
            <p:nvPr/>
          </p:nvSpPr>
          <p:spPr bwMode="auto">
            <a:xfrm>
              <a:off x="2343150" y="2581276"/>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dirty="0"/>
                <a:t>  10</a:t>
              </a:r>
            </a:p>
          </p:txBody>
        </p:sp>
        <p:sp>
          <p:nvSpPr>
            <p:cNvPr id="16411" name="Text Box 26"/>
            <p:cNvSpPr txBox="1">
              <a:spLocks noChangeArrowheads="1"/>
            </p:cNvSpPr>
            <p:nvPr/>
          </p:nvSpPr>
          <p:spPr bwMode="auto">
            <a:xfrm>
              <a:off x="1581150" y="2590801"/>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3790950" y="2195513"/>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3937000" y="2957513"/>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3790950" y="2581276"/>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5314950" y="2195513"/>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5461000" y="2957513"/>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5314950" y="2581276"/>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grpSp>
      <p:sp>
        <p:nvSpPr>
          <p:cNvPr id="16387" name="Rectangle 44"/>
          <p:cNvSpPr>
            <a:spLocks noGrp="1" noChangeArrowheads="1"/>
          </p:cNvSpPr>
          <p:nvPr>
            <p:ph type="title"/>
          </p:nvPr>
        </p:nvSpPr>
        <p:spPr/>
        <p:txBody>
          <a:bodyPr>
            <a:normAutofit fontScale="90000"/>
          </a:bodyPr>
          <a:lstStyle/>
          <a:p>
            <a:pPr eaLnBrk="1" hangingPunct="1"/>
            <a:r>
              <a:rPr lang="en-US" dirty="0">
                <a:latin typeface="Arial" charset="0"/>
                <a:cs typeface="Arial" charset="0"/>
              </a:rPr>
              <a:t>Non-preemptive scheduling algorithms</a:t>
            </a:r>
          </a:p>
        </p:txBody>
      </p:sp>
      <p:sp>
        <p:nvSpPr>
          <p:cNvPr id="3" name="TextBox 2"/>
          <p:cNvSpPr txBox="1"/>
          <p:nvPr/>
        </p:nvSpPr>
        <p:spPr>
          <a:xfrm>
            <a:off x="1105709" y="1916025"/>
            <a:ext cx="3930195" cy="4093428"/>
          </a:xfrm>
          <a:prstGeom prst="rect">
            <a:avLst/>
          </a:prstGeom>
          <a:noFill/>
        </p:spPr>
        <p:txBody>
          <a:bodyPr wrap="square" rtlCol="0">
            <a:spAutoFit/>
          </a:bodyPr>
          <a:lstStyle/>
          <a:p>
            <a:pPr marL="285750" indent="-285750">
              <a:buFontTx/>
              <a:buChar char="-"/>
            </a:pPr>
            <a:r>
              <a:rPr lang="en-US" sz="2000" dirty="0"/>
              <a:t>FCFS</a:t>
            </a:r>
          </a:p>
          <a:p>
            <a:pPr marL="285750" indent="-285750">
              <a:buFontTx/>
              <a:buChar char="-"/>
            </a:pPr>
            <a:r>
              <a:rPr lang="en-US" sz="2000" dirty="0"/>
              <a:t>SJF</a:t>
            </a:r>
          </a:p>
          <a:p>
            <a:pPr marL="285750" indent="-285750">
              <a:buFontTx/>
              <a:buChar char="-"/>
            </a:pPr>
            <a:r>
              <a:rPr lang="en-US" sz="2000" dirty="0"/>
              <a:t>Priority</a:t>
            </a:r>
          </a:p>
          <a:p>
            <a:pPr marL="285750" indent="-285750">
              <a:buFontTx/>
              <a:buChar char="-"/>
            </a:pPr>
            <a:r>
              <a:rPr lang="en-US" sz="2000" dirty="0"/>
              <a:t>Resource requirements:</a:t>
            </a:r>
          </a:p>
          <a:p>
            <a:pPr marL="285750" indent="-285750">
              <a:buFontTx/>
              <a:buChar char="-"/>
            </a:pPr>
            <a:endParaRPr lang="en-US" sz="2000" dirty="0"/>
          </a:p>
          <a:p>
            <a:pPr marL="285750" indent="-285750">
              <a:buFontTx/>
              <a:buChar char="-"/>
            </a:pPr>
            <a:endParaRPr lang="en-US" sz="2000" dirty="0"/>
          </a:p>
          <a:p>
            <a:pPr marL="285750" indent="-285750">
              <a:buFontTx/>
              <a:buChar char="-"/>
            </a:pPr>
            <a:endParaRPr lang="en-US" sz="2000" dirty="0"/>
          </a:p>
          <a:p>
            <a:pPr marL="285750" indent="-285750">
              <a:buFontTx/>
              <a:buChar char="-"/>
            </a:pPr>
            <a:endParaRPr lang="en-US" sz="2000" dirty="0"/>
          </a:p>
          <a:p>
            <a:pPr marL="285750" indent="-285750">
              <a:buFontTx/>
              <a:buChar char="-"/>
            </a:pPr>
            <a:endParaRPr lang="en-US" sz="2000" dirty="0"/>
          </a:p>
          <a:p>
            <a:pPr marL="285750" indent="-285750">
              <a:buFontTx/>
              <a:buChar char="-"/>
            </a:pPr>
            <a:endParaRPr lang="en-US" sz="2000" dirty="0"/>
          </a:p>
          <a:p>
            <a:pPr marL="285750" indent="-285750">
              <a:buFontTx/>
              <a:buChar char="-"/>
            </a:pPr>
            <a:r>
              <a:rPr lang="en-US" sz="2000" dirty="0"/>
              <a:t>Arrival order</a:t>
            </a:r>
          </a:p>
          <a:p>
            <a:pPr marL="742950" lvl="1" indent="-285750">
              <a:buFontTx/>
              <a:buChar char="-"/>
            </a:pPr>
            <a:r>
              <a:rPr lang="en-US" sz="2000" dirty="0"/>
              <a:t>P1, P2, P3 in order at nearly the same time</a:t>
            </a:r>
          </a:p>
        </p:txBody>
      </p:sp>
      <p:sp>
        <p:nvSpPr>
          <p:cNvPr id="4" name="Right Brace 3"/>
          <p:cNvSpPr/>
          <p:nvPr/>
        </p:nvSpPr>
        <p:spPr>
          <a:xfrm>
            <a:off x="2279650" y="1916025"/>
            <a:ext cx="209550" cy="64597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2635250" y="2058358"/>
            <a:ext cx="2313074" cy="369332"/>
          </a:xfrm>
          <a:prstGeom prst="rect">
            <a:avLst/>
          </a:prstGeom>
          <a:noFill/>
        </p:spPr>
        <p:txBody>
          <a:bodyPr wrap="square" rtlCol="0">
            <a:spAutoFit/>
          </a:bodyPr>
          <a:lstStyle/>
          <a:p>
            <a:r>
              <a:rPr lang="en-US" dirty="0"/>
              <a:t>Intrinsic property</a:t>
            </a:r>
          </a:p>
        </p:txBody>
      </p:sp>
      <p:sp>
        <p:nvSpPr>
          <p:cNvPr id="49" name="TextBox 48"/>
          <p:cNvSpPr txBox="1"/>
          <p:nvPr/>
        </p:nvSpPr>
        <p:spPr>
          <a:xfrm>
            <a:off x="2635250" y="2514398"/>
            <a:ext cx="2313074" cy="369332"/>
          </a:xfrm>
          <a:prstGeom prst="rect">
            <a:avLst/>
          </a:prstGeom>
          <a:noFill/>
        </p:spPr>
        <p:txBody>
          <a:bodyPr wrap="square" rtlCol="0">
            <a:spAutoFit/>
          </a:bodyPr>
          <a:lstStyle/>
          <a:p>
            <a:r>
              <a:rPr lang="en-US" dirty="0"/>
              <a:t>Extrinsic property</a:t>
            </a:r>
          </a:p>
        </p:txBody>
      </p:sp>
      <p:cxnSp>
        <p:nvCxnSpPr>
          <p:cNvPr id="7" name="Straight Arrow Connector 6"/>
          <p:cNvCxnSpPr/>
          <p:nvPr/>
        </p:nvCxnSpPr>
        <p:spPr>
          <a:xfrm>
            <a:off x="2413000" y="2726229"/>
            <a:ext cx="2222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ight Brace 7"/>
          <p:cNvSpPr/>
          <p:nvPr/>
        </p:nvSpPr>
        <p:spPr>
          <a:xfrm>
            <a:off x="6371515" y="3323234"/>
            <a:ext cx="383167" cy="7620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995529" y="3426951"/>
            <a:ext cx="1543615" cy="369332"/>
          </a:xfrm>
          <a:prstGeom prst="rect">
            <a:avLst/>
          </a:prstGeom>
          <a:noFill/>
        </p:spPr>
        <p:txBody>
          <a:bodyPr wrap="square" rtlCol="0">
            <a:spAutoFit/>
          </a:bodyPr>
          <a:lstStyle/>
          <a:p>
            <a:r>
              <a:rPr lang="en-US" dirty="0"/>
              <a:t>Burst times</a:t>
            </a:r>
          </a:p>
        </p:txBody>
      </p:sp>
      <p:sp>
        <p:nvSpPr>
          <p:cNvPr id="10" name="TextBox 9"/>
          <p:cNvSpPr txBox="1"/>
          <p:nvPr/>
        </p:nvSpPr>
        <p:spPr>
          <a:xfrm>
            <a:off x="5145381" y="4740794"/>
            <a:ext cx="3503239" cy="1631216"/>
          </a:xfrm>
          <a:prstGeom prst="rect">
            <a:avLst/>
          </a:prstGeom>
          <a:noFill/>
        </p:spPr>
        <p:txBody>
          <a:bodyPr wrap="square" rtlCol="0">
            <a:spAutoFit/>
          </a:bodyPr>
          <a:lstStyle/>
          <a:p>
            <a:r>
              <a:rPr lang="en-US" sz="2000" dirty="0"/>
              <a:t>Assume each process uses</a:t>
            </a:r>
          </a:p>
          <a:p>
            <a:pPr marL="285750" indent="-285750">
              <a:buFontTx/>
              <a:buChar char="-"/>
            </a:pPr>
            <a:r>
              <a:rPr lang="en-US" sz="2000" dirty="0"/>
              <a:t>CPU burst</a:t>
            </a:r>
          </a:p>
          <a:p>
            <a:pPr marL="285750" indent="-285750">
              <a:buFontTx/>
              <a:buChar char="-"/>
            </a:pPr>
            <a:r>
              <a:rPr lang="en-US" sz="2000" dirty="0"/>
              <a:t>I/O Burst</a:t>
            </a:r>
          </a:p>
          <a:p>
            <a:pPr marL="285750" indent="-285750">
              <a:buFontTx/>
              <a:buChar char="-"/>
            </a:pPr>
            <a:r>
              <a:rPr lang="en-US" sz="2000" dirty="0"/>
              <a:t>CPU Burst</a:t>
            </a:r>
          </a:p>
          <a:p>
            <a:pPr marL="285750" indent="-285750">
              <a:buFontTx/>
              <a:buChar char="-"/>
            </a:pPr>
            <a:r>
              <a:rPr lang="en-US" sz="2000" dirty="0"/>
              <a:t>Done</a:t>
            </a:r>
          </a:p>
        </p:txBody>
      </p:sp>
    </p:spTree>
    <p:extLst>
      <p:ext uri="{BB962C8B-B14F-4D97-AF65-F5344CB8AC3E}">
        <p14:creationId xmlns:p14="http://schemas.microsoft.com/office/powerpoint/2010/main" val="281840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dissolve">
                                      <p:cBhvr>
                                        <p:cTn id="23" dur="500"/>
                                        <p:tgtEl>
                                          <p:spTgt spid="3">
                                            <p:txEl>
                                              <p:pRg st="10" end="1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dissolve">
                                      <p:cBhvr>
                                        <p:cTn id="26" dur="500"/>
                                        <p:tgtEl>
                                          <p:spTgt spid="3">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2195513"/>
            <a:ext cx="8058150" cy="3460750"/>
            <a:chOff x="108" y="672"/>
            <a:chExt cx="5076" cy="2180"/>
          </a:xfrm>
        </p:grpSpPr>
        <p:sp>
          <p:nvSpPr>
            <p:cNvPr id="16388" name="Text Box 3"/>
            <p:cNvSpPr txBox="1">
              <a:spLocks noChangeArrowheads="1"/>
            </p:cNvSpPr>
            <p:nvPr/>
          </p:nvSpPr>
          <p:spPr bwMode="auto">
            <a:xfrm>
              <a:off x="1440"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972" y="672"/>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1532"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391" name="Rectangle 6"/>
            <p:cNvSpPr>
              <a:spLocks noChangeArrowheads="1"/>
            </p:cNvSpPr>
            <p:nvPr/>
          </p:nvSpPr>
          <p:spPr bwMode="auto">
            <a:xfrm>
              <a:off x="576"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392" name="Rectangle 7"/>
            <p:cNvSpPr>
              <a:spLocks noChangeArrowheads="1"/>
            </p:cNvSpPr>
            <p:nvPr/>
          </p:nvSpPr>
          <p:spPr bwMode="auto">
            <a:xfrm>
              <a:off x="1613"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93" name="Rectangle 8"/>
            <p:cNvSpPr>
              <a:spLocks noChangeArrowheads="1"/>
            </p:cNvSpPr>
            <p:nvPr/>
          </p:nvSpPr>
          <p:spPr bwMode="auto">
            <a:xfrm>
              <a:off x="1968"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394" name="Rectangle 9"/>
            <p:cNvSpPr>
              <a:spLocks noChangeArrowheads="1"/>
            </p:cNvSpPr>
            <p:nvPr/>
          </p:nvSpPr>
          <p:spPr bwMode="auto">
            <a:xfrm>
              <a:off x="2304"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395" name="Text Box 10"/>
            <p:cNvSpPr txBox="1">
              <a:spLocks noChangeArrowheads="1"/>
            </p:cNvSpPr>
            <p:nvPr/>
          </p:nvSpPr>
          <p:spPr bwMode="auto">
            <a:xfrm>
              <a:off x="1008"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1724"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397" name="Text Box 12"/>
            <p:cNvSpPr txBox="1">
              <a:spLocks noChangeArrowheads="1"/>
            </p:cNvSpPr>
            <p:nvPr/>
          </p:nvSpPr>
          <p:spPr bwMode="auto">
            <a:xfrm>
              <a:off x="2016"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398" name="Text Box 13"/>
            <p:cNvSpPr txBox="1">
              <a:spLocks noChangeArrowheads="1"/>
            </p:cNvSpPr>
            <p:nvPr/>
          </p:nvSpPr>
          <p:spPr bwMode="auto">
            <a:xfrm>
              <a:off x="2016"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9" name="Rectangle 14"/>
            <p:cNvSpPr>
              <a:spLocks noChangeArrowheads="1"/>
            </p:cNvSpPr>
            <p:nvPr/>
          </p:nvSpPr>
          <p:spPr bwMode="auto">
            <a:xfrm>
              <a:off x="576" y="2275"/>
              <a:ext cx="1037"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979"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1" name="Text Box 16"/>
            <p:cNvSpPr txBox="1">
              <a:spLocks noChangeArrowheads="1"/>
            </p:cNvSpPr>
            <p:nvPr/>
          </p:nvSpPr>
          <p:spPr bwMode="auto">
            <a:xfrm>
              <a:off x="293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02" name="Text Box 17"/>
            <p:cNvSpPr txBox="1">
              <a:spLocks noChangeArrowheads="1"/>
            </p:cNvSpPr>
            <p:nvPr/>
          </p:nvSpPr>
          <p:spPr bwMode="auto">
            <a:xfrm>
              <a:off x="331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16403" name="Text Box 18"/>
            <p:cNvSpPr txBox="1">
              <a:spLocks noChangeArrowheads="1"/>
            </p:cNvSpPr>
            <p:nvPr/>
          </p:nvSpPr>
          <p:spPr bwMode="auto">
            <a:xfrm>
              <a:off x="2438"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sp>
          <p:nvSpPr>
            <p:cNvPr id="16408" name="Text Box 23"/>
            <p:cNvSpPr txBox="1">
              <a:spLocks noChangeArrowheads="1"/>
            </p:cNvSpPr>
            <p:nvPr/>
          </p:nvSpPr>
          <p:spPr bwMode="auto">
            <a:xfrm>
              <a:off x="108" y="1593"/>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144" y="2313"/>
              <a:ext cx="3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0" name="Text Box 25"/>
            <p:cNvSpPr txBox="1">
              <a:spLocks noChangeArrowheads="1"/>
            </p:cNvSpPr>
            <p:nvPr/>
          </p:nvSpPr>
          <p:spPr bwMode="auto">
            <a:xfrm>
              <a:off x="1440"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960" y="921"/>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235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244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235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331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340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331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sp>
          <p:nvSpPr>
            <p:cNvPr id="16418" name="Rectangle 33"/>
            <p:cNvSpPr>
              <a:spLocks noChangeArrowheads="1"/>
            </p:cNvSpPr>
            <p:nvPr/>
          </p:nvSpPr>
          <p:spPr bwMode="auto">
            <a:xfrm>
              <a:off x="1613" y="2275"/>
              <a:ext cx="126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2880" y="2275"/>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0" name="Rectangle 35"/>
            <p:cNvSpPr>
              <a:spLocks noChangeArrowheads="1"/>
            </p:cNvSpPr>
            <p:nvPr/>
          </p:nvSpPr>
          <p:spPr bwMode="auto">
            <a:xfrm>
              <a:off x="3235" y="2275"/>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1" name="Rectangle 36"/>
            <p:cNvSpPr>
              <a:spLocks noChangeArrowheads="1"/>
            </p:cNvSpPr>
            <p:nvPr/>
          </p:nvSpPr>
          <p:spPr bwMode="auto">
            <a:xfrm>
              <a:off x="2880"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22" name="Rectangle 37"/>
            <p:cNvSpPr>
              <a:spLocks noChangeArrowheads="1"/>
            </p:cNvSpPr>
            <p:nvPr/>
          </p:nvSpPr>
          <p:spPr bwMode="auto">
            <a:xfrm>
              <a:off x="3917"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3" name="Rectangle 38"/>
            <p:cNvSpPr>
              <a:spLocks noChangeArrowheads="1"/>
            </p:cNvSpPr>
            <p:nvPr/>
          </p:nvSpPr>
          <p:spPr bwMode="auto">
            <a:xfrm>
              <a:off x="4272"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4" name="Rectangle 39"/>
            <p:cNvSpPr>
              <a:spLocks noChangeArrowheads="1"/>
            </p:cNvSpPr>
            <p:nvPr/>
          </p:nvSpPr>
          <p:spPr bwMode="auto">
            <a:xfrm>
              <a:off x="4608"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25" name="Text Box 40"/>
            <p:cNvSpPr txBox="1">
              <a:spLocks noChangeArrowheads="1"/>
            </p:cNvSpPr>
            <p:nvPr/>
          </p:nvSpPr>
          <p:spPr bwMode="auto">
            <a:xfrm>
              <a:off x="3312"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26" name="Text Box 41"/>
            <p:cNvSpPr txBox="1">
              <a:spLocks noChangeArrowheads="1"/>
            </p:cNvSpPr>
            <p:nvPr/>
          </p:nvSpPr>
          <p:spPr bwMode="auto">
            <a:xfrm>
              <a:off x="4028"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427" name="Text Box 42"/>
            <p:cNvSpPr txBox="1">
              <a:spLocks noChangeArrowheads="1"/>
            </p:cNvSpPr>
            <p:nvPr/>
          </p:nvSpPr>
          <p:spPr bwMode="auto">
            <a:xfrm>
              <a:off x="4320"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28" name="Text Box 43"/>
            <p:cNvSpPr txBox="1">
              <a:spLocks noChangeArrowheads="1"/>
            </p:cNvSpPr>
            <p:nvPr/>
          </p:nvSpPr>
          <p:spPr bwMode="auto">
            <a:xfrm>
              <a:off x="4742"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grpSp>
      <p:sp>
        <p:nvSpPr>
          <p:cNvPr id="16387" name="Rectangle 44"/>
          <p:cNvSpPr>
            <a:spLocks noGrp="1" noChangeArrowheads="1"/>
          </p:cNvSpPr>
          <p:nvPr>
            <p:ph type="title"/>
          </p:nvPr>
        </p:nvSpPr>
        <p:spPr/>
        <p:txBody>
          <a:bodyPr/>
          <a:lstStyle/>
          <a:p>
            <a:pPr eaLnBrk="1" hangingPunct="1"/>
            <a:r>
              <a:rPr lang="en-US">
                <a:latin typeface="Arial" charset="0"/>
                <a:cs typeface="Arial" charset="0"/>
              </a:rPr>
              <a:t>FCFS</a:t>
            </a:r>
          </a:p>
        </p:txBody>
      </p:sp>
      <p:sp>
        <p:nvSpPr>
          <p:cNvPr id="2" name="TextBox 1"/>
          <p:cNvSpPr txBox="1"/>
          <p:nvPr/>
        </p:nvSpPr>
        <p:spPr>
          <a:xfrm>
            <a:off x="971550" y="5917600"/>
            <a:ext cx="3581400" cy="646331"/>
          </a:xfrm>
          <a:prstGeom prst="rect">
            <a:avLst/>
          </a:prstGeom>
          <a:noFill/>
        </p:spPr>
        <p:txBody>
          <a:bodyPr wrap="square" rtlCol="0">
            <a:spAutoFit/>
          </a:bodyPr>
          <a:lstStyle/>
          <a:p>
            <a:r>
              <a:rPr lang="en-US" dirty="0" err="1">
                <a:solidFill>
                  <a:srgbClr val="FF2929"/>
                </a:solidFill>
              </a:rPr>
              <a:t>t</a:t>
            </a:r>
            <a:r>
              <a:rPr lang="en-US" baseline="-25000" dirty="0" err="1">
                <a:solidFill>
                  <a:srgbClr val="FF2929"/>
                </a:solidFill>
              </a:rPr>
              <a:t>i</a:t>
            </a:r>
            <a:r>
              <a:rPr lang="en-US" dirty="0">
                <a:solidFill>
                  <a:srgbClr val="FF2929"/>
                </a:solidFill>
              </a:rPr>
              <a:t> = </a:t>
            </a:r>
            <a:r>
              <a:rPr lang="en-US" dirty="0" err="1">
                <a:solidFill>
                  <a:srgbClr val="FF2929"/>
                </a:solidFill>
              </a:rPr>
              <a:t>w</a:t>
            </a:r>
            <a:r>
              <a:rPr lang="en-US" baseline="-25000" dirty="0" err="1">
                <a:solidFill>
                  <a:srgbClr val="FF2929"/>
                </a:solidFill>
              </a:rPr>
              <a:t>i</a:t>
            </a:r>
            <a:r>
              <a:rPr lang="en-US" dirty="0">
                <a:solidFill>
                  <a:srgbClr val="FF2929"/>
                </a:solidFill>
              </a:rPr>
              <a:t> + </a:t>
            </a:r>
            <a:r>
              <a:rPr lang="en-US" dirty="0" err="1">
                <a:solidFill>
                  <a:srgbClr val="FF2929"/>
                </a:solidFill>
              </a:rPr>
              <a:t>e</a:t>
            </a:r>
            <a:r>
              <a:rPr lang="en-US" baseline="-25000" dirty="0" err="1">
                <a:solidFill>
                  <a:srgbClr val="FF2929"/>
                </a:solidFill>
              </a:rPr>
              <a:t>i</a:t>
            </a:r>
            <a:endParaRPr lang="en-US" baseline="-25000" dirty="0">
              <a:solidFill>
                <a:srgbClr val="FF2929"/>
              </a:solidFill>
            </a:endParaRPr>
          </a:p>
          <a:p>
            <a:r>
              <a:rPr lang="en-US" dirty="0"/>
              <a:t>What are the waiting times?</a:t>
            </a:r>
          </a:p>
        </p:txBody>
      </p:sp>
      <p:sp>
        <p:nvSpPr>
          <p:cNvPr id="46" name="Rectangle 19"/>
          <p:cNvSpPr>
            <a:spLocks noChangeArrowheads="1"/>
          </p:cNvSpPr>
          <p:nvPr/>
        </p:nvSpPr>
        <p:spPr bwMode="auto">
          <a:xfrm>
            <a:off x="5726113" y="4740276"/>
            <a:ext cx="25606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47" name="Text Box 20"/>
          <p:cNvSpPr txBox="1">
            <a:spLocks noChangeArrowheads="1"/>
          </p:cNvSpPr>
          <p:nvPr/>
        </p:nvSpPr>
        <p:spPr bwMode="auto">
          <a:xfrm>
            <a:off x="6683375" y="5283201"/>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Tree>
    <p:extLst>
      <p:ext uri="{BB962C8B-B14F-4D97-AF65-F5344CB8AC3E}">
        <p14:creationId xmlns:p14="http://schemas.microsoft.com/office/powerpoint/2010/main" val="369909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2195513"/>
            <a:ext cx="8058150" cy="3460750"/>
            <a:chOff x="108" y="672"/>
            <a:chExt cx="5076" cy="2180"/>
          </a:xfrm>
        </p:grpSpPr>
        <p:sp>
          <p:nvSpPr>
            <p:cNvPr id="16388" name="Text Box 3"/>
            <p:cNvSpPr txBox="1">
              <a:spLocks noChangeArrowheads="1"/>
            </p:cNvSpPr>
            <p:nvPr/>
          </p:nvSpPr>
          <p:spPr bwMode="auto">
            <a:xfrm>
              <a:off x="1440"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972" y="672"/>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1532"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391" name="Rectangle 6"/>
            <p:cNvSpPr>
              <a:spLocks noChangeArrowheads="1"/>
            </p:cNvSpPr>
            <p:nvPr/>
          </p:nvSpPr>
          <p:spPr bwMode="auto">
            <a:xfrm>
              <a:off x="576"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392" name="Rectangle 7"/>
            <p:cNvSpPr>
              <a:spLocks noChangeArrowheads="1"/>
            </p:cNvSpPr>
            <p:nvPr/>
          </p:nvSpPr>
          <p:spPr bwMode="auto">
            <a:xfrm>
              <a:off x="1613"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93" name="Rectangle 8"/>
            <p:cNvSpPr>
              <a:spLocks noChangeArrowheads="1"/>
            </p:cNvSpPr>
            <p:nvPr/>
          </p:nvSpPr>
          <p:spPr bwMode="auto">
            <a:xfrm>
              <a:off x="1968"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394" name="Rectangle 9"/>
            <p:cNvSpPr>
              <a:spLocks noChangeArrowheads="1"/>
            </p:cNvSpPr>
            <p:nvPr/>
          </p:nvSpPr>
          <p:spPr bwMode="auto">
            <a:xfrm>
              <a:off x="2304"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395" name="Text Box 10"/>
            <p:cNvSpPr txBox="1">
              <a:spLocks noChangeArrowheads="1"/>
            </p:cNvSpPr>
            <p:nvPr/>
          </p:nvSpPr>
          <p:spPr bwMode="auto">
            <a:xfrm>
              <a:off x="1008"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1724"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397" name="Text Box 12"/>
            <p:cNvSpPr txBox="1">
              <a:spLocks noChangeArrowheads="1"/>
            </p:cNvSpPr>
            <p:nvPr/>
          </p:nvSpPr>
          <p:spPr bwMode="auto">
            <a:xfrm>
              <a:off x="2016"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398" name="Text Box 13"/>
            <p:cNvSpPr txBox="1">
              <a:spLocks noChangeArrowheads="1"/>
            </p:cNvSpPr>
            <p:nvPr/>
          </p:nvSpPr>
          <p:spPr bwMode="auto">
            <a:xfrm>
              <a:off x="2016"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9" name="Rectangle 14"/>
            <p:cNvSpPr>
              <a:spLocks noChangeArrowheads="1"/>
            </p:cNvSpPr>
            <p:nvPr/>
          </p:nvSpPr>
          <p:spPr bwMode="auto">
            <a:xfrm>
              <a:off x="576" y="2275"/>
              <a:ext cx="1037"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979"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1" name="Text Box 16"/>
            <p:cNvSpPr txBox="1">
              <a:spLocks noChangeArrowheads="1"/>
            </p:cNvSpPr>
            <p:nvPr/>
          </p:nvSpPr>
          <p:spPr bwMode="auto">
            <a:xfrm>
              <a:off x="293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02" name="Text Box 17"/>
            <p:cNvSpPr txBox="1">
              <a:spLocks noChangeArrowheads="1"/>
            </p:cNvSpPr>
            <p:nvPr/>
          </p:nvSpPr>
          <p:spPr bwMode="auto">
            <a:xfrm>
              <a:off x="331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16403" name="Text Box 18"/>
            <p:cNvSpPr txBox="1">
              <a:spLocks noChangeArrowheads="1"/>
            </p:cNvSpPr>
            <p:nvPr/>
          </p:nvSpPr>
          <p:spPr bwMode="auto">
            <a:xfrm>
              <a:off x="2438"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sp>
          <p:nvSpPr>
            <p:cNvPr id="16408" name="Text Box 23"/>
            <p:cNvSpPr txBox="1">
              <a:spLocks noChangeArrowheads="1"/>
            </p:cNvSpPr>
            <p:nvPr/>
          </p:nvSpPr>
          <p:spPr bwMode="auto">
            <a:xfrm>
              <a:off x="108" y="1593"/>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144" y="2313"/>
              <a:ext cx="3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0" name="Text Box 25"/>
            <p:cNvSpPr txBox="1">
              <a:spLocks noChangeArrowheads="1"/>
            </p:cNvSpPr>
            <p:nvPr/>
          </p:nvSpPr>
          <p:spPr bwMode="auto">
            <a:xfrm>
              <a:off x="1440"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960" y="921"/>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235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244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235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331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340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331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sp>
          <p:nvSpPr>
            <p:cNvPr id="16418" name="Rectangle 33"/>
            <p:cNvSpPr>
              <a:spLocks noChangeArrowheads="1"/>
            </p:cNvSpPr>
            <p:nvPr/>
          </p:nvSpPr>
          <p:spPr bwMode="auto">
            <a:xfrm>
              <a:off x="1613" y="2275"/>
              <a:ext cx="126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2880" y="2275"/>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0" name="Rectangle 35"/>
            <p:cNvSpPr>
              <a:spLocks noChangeArrowheads="1"/>
            </p:cNvSpPr>
            <p:nvPr/>
          </p:nvSpPr>
          <p:spPr bwMode="auto">
            <a:xfrm>
              <a:off x="3235" y="2275"/>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1" name="Rectangle 36"/>
            <p:cNvSpPr>
              <a:spLocks noChangeArrowheads="1"/>
            </p:cNvSpPr>
            <p:nvPr/>
          </p:nvSpPr>
          <p:spPr bwMode="auto">
            <a:xfrm>
              <a:off x="2880"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22" name="Rectangle 37"/>
            <p:cNvSpPr>
              <a:spLocks noChangeArrowheads="1"/>
            </p:cNvSpPr>
            <p:nvPr/>
          </p:nvSpPr>
          <p:spPr bwMode="auto">
            <a:xfrm>
              <a:off x="3917"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3" name="Rectangle 38"/>
            <p:cNvSpPr>
              <a:spLocks noChangeArrowheads="1"/>
            </p:cNvSpPr>
            <p:nvPr/>
          </p:nvSpPr>
          <p:spPr bwMode="auto">
            <a:xfrm>
              <a:off x="4272"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4" name="Rectangle 39"/>
            <p:cNvSpPr>
              <a:spLocks noChangeArrowheads="1"/>
            </p:cNvSpPr>
            <p:nvPr/>
          </p:nvSpPr>
          <p:spPr bwMode="auto">
            <a:xfrm>
              <a:off x="4608"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25" name="Text Box 40"/>
            <p:cNvSpPr txBox="1">
              <a:spLocks noChangeArrowheads="1"/>
            </p:cNvSpPr>
            <p:nvPr/>
          </p:nvSpPr>
          <p:spPr bwMode="auto">
            <a:xfrm>
              <a:off x="3312"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26" name="Text Box 41"/>
            <p:cNvSpPr txBox="1">
              <a:spLocks noChangeArrowheads="1"/>
            </p:cNvSpPr>
            <p:nvPr/>
          </p:nvSpPr>
          <p:spPr bwMode="auto">
            <a:xfrm>
              <a:off x="4028"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427" name="Text Box 42"/>
            <p:cNvSpPr txBox="1">
              <a:spLocks noChangeArrowheads="1"/>
            </p:cNvSpPr>
            <p:nvPr/>
          </p:nvSpPr>
          <p:spPr bwMode="auto">
            <a:xfrm>
              <a:off x="4320"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28" name="Text Box 43"/>
            <p:cNvSpPr txBox="1">
              <a:spLocks noChangeArrowheads="1"/>
            </p:cNvSpPr>
            <p:nvPr/>
          </p:nvSpPr>
          <p:spPr bwMode="auto">
            <a:xfrm>
              <a:off x="4742"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grpSp>
      <p:sp>
        <p:nvSpPr>
          <p:cNvPr id="16387" name="Rectangle 44"/>
          <p:cNvSpPr>
            <a:spLocks noGrp="1" noChangeArrowheads="1"/>
          </p:cNvSpPr>
          <p:nvPr>
            <p:ph type="title"/>
          </p:nvPr>
        </p:nvSpPr>
        <p:spPr/>
        <p:txBody>
          <a:bodyPr/>
          <a:lstStyle/>
          <a:p>
            <a:pPr eaLnBrk="1" hangingPunct="1"/>
            <a:r>
              <a:rPr lang="en-US">
                <a:latin typeface="Arial" charset="0"/>
                <a:cs typeface="Arial" charset="0"/>
              </a:rPr>
              <a:t>FCFS</a:t>
            </a:r>
          </a:p>
        </p:txBody>
      </p:sp>
      <p:sp>
        <p:nvSpPr>
          <p:cNvPr id="2" name="TextBox 1"/>
          <p:cNvSpPr txBox="1"/>
          <p:nvPr/>
        </p:nvSpPr>
        <p:spPr>
          <a:xfrm>
            <a:off x="109476" y="1773691"/>
            <a:ext cx="8353035" cy="369332"/>
          </a:xfrm>
          <a:prstGeom prst="rect">
            <a:avLst/>
          </a:prstGeom>
          <a:noFill/>
        </p:spPr>
        <p:txBody>
          <a:bodyPr wrap="square" rtlCol="0">
            <a:spAutoFit/>
          </a:bodyPr>
          <a:lstStyle/>
          <a:p>
            <a:pPr algn="ctr"/>
            <a:r>
              <a:rPr lang="en-US" dirty="0">
                <a:solidFill>
                  <a:srgbClr val="008000"/>
                </a:solidFill>
              </a:rPr>
              <a:t>CPU </a:t>
            </a:r>
            <a:r>
              <a:rPr lang="en-US" dirty="0">
                <a:solidFill>
                  <a:srgbClr val="008000"/>
                </a:solidFill>
                <a:sym typeface="Wingdings"/>
              </a:rPr>
              <a:t> I/O  CPU  done is the process behavior</a:t>
            </a:r>
            <a:endParaRPr lang="en-US" dirty="0">
              <a:solidFill>
                <a:srgbClr val="008000"/>
              </a:solidFill>
            </a:endParaRPr>
          </a:p>
        </p:txBody>
      </p:sp>
      <p:sp>
        <p:nvSpPr>
          <p:cNvPr id="6" name="Oval 5"/>
          <p:cNvSpPr/>
          <p:nvPr/>
        </p:nvSpPr>
        <p:spPr>
          <a:xfrm>
            <a:off x="2266950" y="2143023"/>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0" name="Oval 49"/>
          <p:cNvSpPr/>
          <p:nvPr/>
        </p:nvSpPr>
        <p:spPr>
          <a:xfrm>
            <a:off x="1413396" y="3559453"/>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1" name="Oval 50"/>
          <p:cNvSpPr/>
          <p:nvPr/>
        </p:nvSpPr>
        <p:spPr>
          <a:xfrm>
            <a:off x="3089275" y="4684108"/>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2" name="Oval 51"/>
          <p:cNvSpPr/>
          <p:nvPr/>
        </p:nvSpPr>
        <p:spPr>
          <a:xfrm>
            <a:off x="5046717" y="3617307"/>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grpSp>
        <p:nvGrpSpPr>
          <p:cNvPr id="8" name="Group 7"/>
          <p:cNvGrpSpPr/>
          <p:nvPr/>
        </p:nvGrpSpPr>
        <p:grpSpPr>
          <a:xfrm>
            <a:off x="5989802" y="3010893"/>
            <a:ext cx="570665" cy="1620715"/>
            <a:chOff x="5989802" y="3010893"/>
            <a:chExt cx="570665" cy="1620715"/>
          </a:xfrm>
        </p:grpSpPr>
        <p:cxnSp>
          <p:nvCxnSpPr>
            <p:cNvPr id="4" name="Straight Connector 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30</a:t>
              </a:r>
              <a:endParaRPr lang="en-US" baseline="-25000" dirty="0">
                <a:solidFill>
                  <a:srgbClr val="FF2929"/>
                </a:solidFill>
              </a:endParaRPr>
            </a:p>
          </p:txBody>
        </p:sp>
        <p:sp>
          <p:nvSpPr>
            <p:cNvPr id="56" name="TextBox 5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60" name="Group 59"/>
          <p:cNvGrpSpPr/>
          <p:nvPr/>
        </p:nvGrpSpPr>
        <p:grpSpPr>
          <a:xfrm>
            <a:off x="6560467" y="3010893"/>
            <a:ext cx="570665" cy="1620715"/>
            <a:chOff x="5989802" y="3010893"/>
            <a:chExt cx="570665" cy="1620715"/>
          </a:xfrm>
        </p:grpSpPr>
        <p:cxnSp>
          <p:nvCxnSpPr>
            <p:cNvPr id="61" name="Straight Connector 60"/>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31</a:t>
              </a:r>
              <a:endParaRPr lang="en-US" baseline="-25000" dirty="0">
                <a:solidFill>
                  <a:srgbClr val="FF2929"/>
                </a:solidFill>
              </a:endParaRPr>
            </a:p>
          </p:txBody>
        </p:sp>
        <p:sp>
          <p:nvSpPr>
            <p:cNvPr id="63" name="TextBox 62"/>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64" name="Group 63"/>
          <p:cNvGrpSpPr/>
          <p:nvPr/>
        </p:nvGrpSpPr>
        <p:grpSpPr>
          <a:xfrm>
            <a:off x="7083698" y="3020774"/>
            <a:ext cx="570665" cy="1620715"/>
            <a:chOff x="5989802" y="3010893"/>
            <a:chExt cx="570665" cy="1620715"/>
          </a:xfrm>
        </p:grpSpPr>
        <p:cxnSp>
          <p:nvCxnSpPr>
            <p:cNvPr id="65" name="Straight Connector 64"/>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33</a:t>
              </a:r>
              <a:endParaRPr lang="en-US" baseline="-25000" dirty="0">
                <a:solidFill>
                  <a:srgbClr val="FF2929"/>
                </a:solidFill>
              </a:endParaRPr>
            </a:p>
          </p:txBody>
        </p:sp>
        <p:sp>
          <p:nvSpPr>
            <p:cNvPr id="67" name="TextBox 66"/>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68" name="Rectangle 19"/>
          <p:cNvSpPr>
            <a:spLocks noChangeArrowheads="1"/>
          </p:cNvSpPr>
          <p:nvPr/>
        </p:nvSpPr>
        <p:spPr bwMode="auto">
          <a:xfrm>
            <a:off x="5726113" y="4740276"/>
            <a:ext cx="25606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69" name="Text Box 20"/>
          <p:cNvSpPr txBox="1">
            <a:spLocks noChangeArrowheads="1"/>
          </p:cNvSpPr>
          <p:nvPr/>
        </p:nvSpPr>
        <p:spPr bwMode="auto">
          <a:xfrm>
            <a:off x="6683375" y="5283201"/>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
        <p:nvSpPr>
          <p:cNvPr id="71" name="TextBox 70">
            <a:extLst>
              <a:ext uri="{FF2B5EF4-FFF2-40B4-BE49-F238E27FC236}">
                <a16:creationId xmlns:a16="http://schemas.microsoft.com/office/drawing/2014/main" id="{14427727-5493-6848-ADD2-5C0496B5DE56}"/>
              </a:ext>
            </a:extLst>
          </p:cNvPr>
          <p:cNvSpPr txBox="1"/>
          <p:nvPr/>
        </p:nvSpPr>
        <p:spPr>
          <a:xfrm>
            <a:off x="881319" y="5667212"/>
            <a:ext cx="7676637" cy="830997"/>
          </a:xfrm>
          <a:prstGeom prst="rect">
            <a:avLst/>
          </a:prstGeom>
          <a:noFill/>
        </p:spPr>
        <p:txBody>
          <a:bodyPr wrap="square" rtlCol="0">
            <a:spAutoFit/>
          </a:bodyPr>
          <a:lstStyle/>
          <a:p>
            <a:r>
              <a:rPr lang="en-US" dirty="0"/>
              <a:t>w</a:t>
            </a:r>
            <a:r>
              <a:rPr lang="en-US" baseline="-25000" dirty="0"/>
              <a:t>P1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P2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P3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solidFill>
                  <a:srgbClr val="FF0000"/>
                </a:solidFill>
              </a:rPr>
              <a:t>e</a:t>
            </a:r>
            <a:r>
              <a:rPr lang="en-US" baseline="-25000" dirty="0">
                <a:solidFill>
                  <a:srgbClr val="FF0000"/>
                </a:solidFill>
              </a:rPr>
              <a:t>1</a:t>
            </a:r>
            <a:r>
              <a:rPr lang="en-US" dirty="0">
                <a:solidFill>
                  <a:srgbClr val="FF0000"/>
                </a:solidFill>
              </a:rPr>
              <a:t> = ? </a:t>
            </a:r>
          </a:p>
        </p:txBody>
      </p:sp>
    </p:spTree>
    <p:extLst>
      <p:ext uri="{BB962C8B-B14F-4D97-AF65-F5344CB8AC3E}">
        <p14:creationId xmlns:p14="http://schemas.microsoft.com/office/powerpoint/2010/main" val="123064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dissolv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1">
                                            <p:txEl>
                                              <p:pRg st="0" end="0"/>
                                            </p:txEl>
                                          </p:spTgt>
                                        </p:tgtEl>
                                        <p:attrNameLst>
                                          <p:attrName>style.visibility</p:attrName>
                                        </p:attrNameLst>
                                      </p:cBhvr>
                                      <p:to>
                                        <p:strVal val="visible"/>
                                      </p:to>
                                    </p:set>
                                    <p:animEffect transition="in" filter="dissolve">
                                      <p:cBhvr>
                                        <p:cTn id="27" dur="500"/>
                                        <p:tgtEl>
                                          <p:spTgt spid="7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dissolv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dissolve">
                                      <p:cBhvr>
                                        <p:cTn id="42" dur="500"/>
                                        <p:tgtEl>
                                          <p:spTgt spid="6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1">
                                            <p:txEl>
                                              <p:pRg st="2" end="2"/>
                                            </p:txEl>
                                          </p:spTgt>
                                        </p:tgtEl>
                                        <p:attrNameLst>
                                          <p:attrName>style.visibility</p:attrName>
                                        </p:attrNameLst>
                                      </p:cBhvr>
                                      <p:to>
                                        <p:strVal val="visible"/>
                                      </p:to>
                                    </p:set>
                                    <p:animEffect transition="in" filter="dissolve">
                                      <p:cBhvr>
                                        <p:cTn id="47" dur="500"/>
                                        <p:tgtEl>
                                          <p:spTgt spid="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0" grpId="0" animBg="1"/>
      <p:bldP spid="51" grpId="0" animBg="1"/>
      <p:bldP spid="5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2195513"/>
            <a:ext cx="8058150" cy="3460750"/>
            <a:chOff x="108" y="672"/>
            <a:chExt cx="5076" cy="2180"/>
          </a:xfrm>
        </p:grpSpPr>
        <p:sp>
          <p:nvSpPr>
            <p:cNvPr id="16388" name="Text Box 3"/>
            <p:cNvSpPr txBox="1">
              <a:spLocks noChangeArrowheads="1"/>
            </p:cNvSpPr>
            <p:nvPr/>
          </p:nvSpPr>
          <p:spPr bwMode="auto">
            <a:xfrm>
              <a:off x="1440"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972" y="672"/>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1532"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391" name="Rectangle 6"/>
            <p:cNvSpPr>
              <a:spLocks noChangeArrowheads="1"/>
            </p:cNvSpPr>
            <p:nvPr/>
          </p:nvSpPr>
          <p:spPr bwMode="auto">
            <a:xfrm>
              <a:off x="576"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392" name="Rectangle 7"/>
            <p:cNvSpPr>
              <a:spLocks noChangeArrowheads="1"/>
            </p:cNvSpPr>
            <p:nvPr/>
          </p:nvSpPr>
          <p:spPr bwMode="auto">
            <a:xfrm>
              <a:off x="1613"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93" name="Rectangle 8"/>
            <p:cNvSpPr>
              <a:spLocks noChangeArrowheads="1"/>
            </p:cNvSpPr>
            <p:nvPr/>
          </p:nvSpPr>
          <p:spPr bwMode="auto">
            <a:xfrm>
              <a:off x="1968"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394" name="Rectangle 9"/>
            <p:cNvSpPr>
              <a:spLocks noChangeArrowheads="1"/>
            </p:cNvSpPr>
            <p:nvPr/>
          </p:nvSpPr>
          <p:spPr bwMode="auto">
            <a:xfrm>
              <a:off x="2304"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395" name="Text Box 10"/>
            <p:cNvSpPr txBox="1">
              <a:spLocks noChangeArrowheads="1"/>
            </p:cNvSpPr>
            <p:nvPr/>
          </p:nvSpPr>
          <p:spPr bwMode="auto">
            <a:xfrm>
              <a:off x="1008"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1724"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397" name="Text Box 12"/>
            <p:cNvSpPr txBox="1">
              <a:spLocks noChangeArrowheads="1"/>
            </p:cNvSpPr>
            <p:nvPr/>
          </p:nvSpPr>
          <p:spPr bwMode="auto">
            <a:xfrm>
              <a:off x="2016"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398" name="Text Box 13"/>
            <p:cNvSpPr txBox="1">
              <a:spLocks noChangeArrowheads="1"/>
            </p:cNvSpPr>
            <p:nvPr/>
          </p:nvSpPr>
          <p:spPr bwMode="auto">
            <a:xfrm>
              <a:off x="2016"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9" name="Rectangle 14"/>
            <p:cNvSpPr>
              <a:spLocks noChangeArrowheads="1"/>
            </p:cNvSpPr>
            <p:nvPr/>
          </p:nvSpPr>
          <p:spPr bwMode="auto">
            <a:xfrm>
              <a:off x="576" y="2275"/>
              <a:ext cx="1037"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979"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1" name="Text Box 16"/>
            <p:cNvSpPr txBox="1">
              <a:spLocks noChangeArrowheads="1"/>
            </p:cNvSpPr>
            <p:nvPr/>
          </p:nvSpPr>
          <p:spPr bwMode="auto">
            <a:xfrm>
              <a:off x="293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02" name="Text Box 17"/>
            <p:cNvSpPr txBox="1">
              <a:spLocks noChangeArrowheads="1"/>
            </p:cNvSpPr>
            <p:nvPr/>
          </p:nvSpPr>
          <p:spPr bwMode="auto">
            <a:xfrm>
              <a:off x="331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16403" name="Text Box 18"/>
            <p:cNvSpPr txBox="1">
              <a:spLocks noChangeArrowheads="1"/>
            </p:cNvSpPr>
            <p:nvPr/>
          </p:nvSpPr>
          <p:spPr bwMode="auto">
            <a:xfrm>
              <a:off x="2438"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sp>
          <p:nvSpPr>
            <p:cNvPr id="16408" name="Text Box 23"/>
            <p:cNvSpPr txBox="1">
              <a:spLocks noChangeArrowheads="1"/>
            </p:cNvSpPr>
            <p:nvPr/>
          </p:nvSpPr>
          <p:spPr bwMode="auto">
            <a:xfrm>
              <a:off x="108" y="1593"/>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144" y="2313"/>
              <a:ext cx="3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0" name="Text Box 25"/>
            <p:cNvSpPr txBox="1">
              <a:spLocks noChangeArrowheads="1"/>
            </p:cNvSpPr>
            <p:nvPr/>
          </p:nvSpPr>
          <p:spPr bwMode="auto">
            <a:xfrm>
              <a:off x="1440"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960" y="921"/>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235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244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235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331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340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331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sp>
          <p:nvSpPr>
            <p:cNvPr id="16418" name="Rectangle 33"/>
            <p:cNvSpPr>
              <a:spLocks noChangeArrowheads="1"/>
            </p:cNvSpPr>
            <p:nvPr/>
          </p:nvSpPr>
          <p:spPr bwMode="auto">
            <a:xfrm>
              <a:off x="1613" y="2275"/>
              <a:ext cx="126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2880" y="2275"/>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0" name="Rectangle 35"/>
            <p:cNvSpPr>
              <a:spLocks noChangeArrowheads="1"/>
            </p:cNvSpPr>
            <p:nvPr/>
          </p:nvSpPr>
          <p:spPr bwMode="auto">
            <a:xfrm>
              <a:off x="3235" y="2275"/>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1" name="Rectangle 36"/>
            <p:cNvSpPr>
              <a:spLocks noChangeArrowheads="1"/>
            </p:cNvSpPr>
            <p:nvPr/>
          </p:nvSpPr>
          <p:spPr bwMode="auto">
            <a:xfrm>
              <a:off x="2880"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22" name="Rectangle 37"/>
            <p:cNvSpPr>
              <a:spLocks noChangeArrowheads="1"/>
            </p:cNvSpPr>
            <p:nvPr/>
          </p:nvSpPr>
          <p:spPr bwMode="auto">
            <a:xfrm>
              <a:off x="3917"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3" name="Rectangle 38"/>
            <p:cNvSpPr>
              <a:spLocks noChangeArrowheads="1"/>
            </p:cNvSpPr>
            <p:nvPr/>
          </p:nvSpPr>
          <p:spPr bwMode="auto">
            <a:xfrm>
              <a:off x="4272"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4" name="Rectangle 39"/>
            <p:cNvSpPr>
              <a:spLocks noChangeArrowheads="1"/>
            </p:cNvSpPr>
            <p:nvPr/>
          </p:nvSpPr>
          <p:spPr bwMode="auto">
            <a:xfrm>
              <a:off x="4608"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25" name="Text Box 40"/>
            <p:cNvSpPr txBox="1">
              <a:spLocks noChangeArrowheads="1"/>
            </p:cNvSpPr>
            <p:nvPr/>
          </p:nvSpPr>
          <p:spPr bwMode="auto">
            <a:xfrm>
              <a:off x="3312"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26" name="Text Box 41"/>
            <p:cNvSpPr txBox="1">
              <a:spLocks noChangeArrowheads="1"/>
            </p:cNvSpPr>
            <p:nvPr/>
          </p:nvSpPr>
          <p:spPr bwMode="auto">
            <a:xfrm>
              <a:off x="4028"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427" name="Text Box 42"/>
            <p:cNvSpPr txBox="1">
              <a:spLocks noChangeArrowheads="1"/>
            </p:cNvSpPr>
            <p:nvPr/>
          </p:nvSpPr>
          <p:spPr bwMode="auto">
            <a:xfrm>
              <a:off x="4320"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28" name="Text Box 43"/>
            <p:cNvSpPr txBox="1">
              <a:spLocks noChangeArrowheads="1"/>
            </p:cNvSpPr>
            <p:nvPr/>
          </p:nvSpPr>
          <p:spPr bwMode="auto">
            <a:xfrm>
              <a:off x="4742"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grpSp>
      <p:sp>
        <p:nvSpPr>
          <p:cNvPr id="16387" name="Rectangle 44"/>
          <p:cNvSpPr>
            <a:spLocks noGrp="1" noChangeArrowheads="1"/>
          </p:cNvSpPr>
          <p:nvPr>
            <p:ph type="title"/>
          </p:nvPr>
        </p:nvSpPr>
        <p:spPr/>
        <p:txBody>
          <a:bodyPr/>
          <a:lstStyle/>
          <a:p>
            <a:pPr eaLnBrk="1" hangingPunct="1"/>
            <a:r>
              <a:rPr lang="en-US">
                <a:latin typeface="Arial" charset="0"/>
                <a:cs typeface="Arial" charset="0"/>
              </a:rPr>
              <a:t>FCFS</a:t>
            </a:r>
          </a:p>
        </p:txBody>
      </p:sp>
      <p:sp>
        <p:nvSpPr>
          <p:cNvPr id="2" name="TextBox 1"/>
          <p:cNvSpPr txBox="1"/>
          <p:nvPr/>
        </p:nvSpPr>
        <p:spPr>
          <a:xfrm>
            <a:off x="109476" y="1773691"/>
            <a:ext cx="8353035" cy="369332"/>
          </a:xfrm>
          <a:prstGeom prst="rect">
            <a:avLst/>
          </a:prstGeom>
          <a:noFill/>
        </p:spPr>
        <p:txBody>
          <a:bodyPr wrap="square" rtlCol="0">
            <a:spAutoFit/>
          </a:bodyPr>
          <a:lstStyle/>
          <a:p>
            <a:pPr algn="ctr"/>
            <a:r>
              <a:rPr lang="en-US" dirty="0">
                <a:solidFill>
                  <a:srgbClr val="008000"/>
                </a:solidFill>
              </a:rPr>
              <a:t>CPU </a:t>
            </a:r>
            <a:r>
              <a:rPr lang="en-US" dirty="0">
                <a:solidFill>
                  <a:srgbClr val="008000"/>
                </a:solidFill>
                <a:sym typeface="Wingdings"/>
              </a:rPr>
              <a:t> I/O  CPU  done is the process behavior</a:t>
            </a:r>
            <a:endParaRPr lang="en-US" dirty="0">
              <a:solidFill>
                <a:srgbClr val="008000"/>
              </a:solidFill>
            </a:endParaRPr>
          </a:p>
        </p:txBody>
      </p:sp>
      <p:sp>
        <p:nvSpPr>
          <p:cNvPr id="6" name="Oval 5"/>
          <p:cNvSpPr/>
          <p:nvPr/>
        </p:nvSpPr>
        <p:spPr>
          <a:xfrm>
            <a:off x="2266950" y="2143023"/>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0" name="Oval 49"/>
          <p:cNvSpPr/>
          <p:nvPr/>
        </p:nvSpPr>
        <p:spPr>
          <a:xfrm>
            <a:off x="1413396" y="3559453"/>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1" name="Oval 50"/>
          <p:cNvSpPr/>
          <p:nvPr/>
        </p:nvSpPr>
        <p:spPr>
          <a:xfrm>
            <a:off x="3089275" y="4684108"/>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2" name="Oval 51"/>
          <p:cNvSpPr/>
          <p:nvPr/>
        </p:nvSpPr>
        <p:spPr>
          <a:xfrm>
            <a:off x="5046717" y="3617307"/>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7" name="TextBox 6"/>
          <p:cNvSpPr txBox="1"/>
          <p:nvPr/>
        </p:nvSpPr>
        <p:spPr>
          <a:xfrm>
            <a:off x="881319" y="5667212"/>
            <a:ext cx="7676637" cy="1107996"/>
          </a:xfrm>
          <a:prstGeom prst="rect">
            <a:avLst/>
          </a:prstGeom>
          <a:noFill/>
        </p:spPr>
        <p:txBody>
          <a:bodyPr wrap="square" rtlCol="0">
            <a:spAutoFit/>
          </a:bodyPr>
          <a:lstStyle/>
          <a:p>
            <a:r>
              <a:rPr lang="en-US" dirty="0"/>
              <a:t>w</a:t>
            </a:r>
            <a:r>
              <a:rPr lang="en-US" baseline="-25000" dirty="0"/>
              <a:t>P1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P2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P3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t>e</a:t>
            </a:r>
            <a:r>
              <a:rPr lang="en-US" baseline="-25000" dirty="0"/>
              <a:t>1</a:t>
            </a:r>
            <a:r>
              <a:rPr lang="en-US" dirty="0"/>
              <a:t> = 10+10+10, t</a:t>
            </a:r>
            <a:r>
              <a:rPr lang="en-US" baseline="-25000" dirty="0"/>
              <a:t>1</a:t>
            </a:r>
            <a:r>
              <a:rPr lang="en-US" dirty="0"/>
              <a:t> = 30</a:t>
            </a:r>
            <a:br>
              <a:rPr lang="en-US" dirty="0"/>
            </a:br>
            <a:r>
              <a:rPr lang="en-US" dirty="0">
                <a:solidFill>
                  <a:schemeClr val="accent1">
                    <a:lumMod val="60000"/>
                    <a:lumOff val="40000"/>
                  </a:schemeClr>
                </a:solidFill>
              </a:rPr>
              <a:t>W</a:t>
            </a:r>
            <a:r>
              <a:rPr lang="en-US" baseline="-25000" dirty="0">
                <a:solidFill>
                  <a:schemeClr val="accent1">
                    <a:lumMod val="60000"/>
                    <a:lumOff val="40000"/>
                  </a:schemeClr>
                </a:solidFill>
              </a:rPr>
              <a:t>P1</a:t>
            </a:r>
            <a:r>
              <a:rPr lang="en-US" dirty="0">
                <a:solidFill>
                  <a:schemeClr val="accent1">
                    <a:lumMod val="60000"/>
                    <a:lumOff val="40000"/>
                  </a:schemeClr>
                </a:solidFill>
              </a:rPr>
              <a:t> = 30 </a:t>
            </a:r>
            <a:r>
              <a:rPr lang="mr-IN" dirty="0">
                <a:solidFill>
                  <a:schemeClr val="accent1">
                    <a:lumMod val="60000"/>
                    <a:lumOff val="40000"/>
                  </a:schemeClr>
                </a:solidFill>
              </a:rPr>
              <a:t>–</a:t>
            </a:r>
            <a:r>
              <a:rPr lang="en-US" dirty="0">
                <a:solidFill>
                  <a:schemeClr val="accent1">
                    <a:lumMod val="60000"/>
                    <a:lumOff val="40000"/>
                  </a:schemeClr>
                </a:solidFill>
              </a:rPr>
              <a:t> 30 = 0</a:t>
            </a:r>
          </a:p>
        </p:txBody>
      </p:sp>
      <p:grpSp>
        <p:nvGrpSpPr>
          <p:cNvPr id="8" name="Group 7"/>
          <p:cNvGrpSpPr/>
          <p:nvPr/>
        </p:nvGrpSpPr>
        <p:grpSpPr>
          <a:xfrm>
            <a:off x="5989802" y="3010893"/>
            <a:ext cx="570665" cy="1620715"/>
            <a:chOff x="5989802" y="3010893"/>
            <a:chExt cx="570665" cy="1620715"/>
          </a:xfrm>
        </p:grpSpPr>
        <p:cxnSp>
          <p:nvCxnSpPr>
            <p:cNvPr id="4" name="Straight Connector 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30</a:t>
              </a:r>
              <a:endParaRPr lang="en-US" baseline="-25000" dirty="0">
                <a:solidFill>
                  <a:srgbClr val="FF2929"/>
                </a:solidFill>
              </a:endParaRPr>
            </a:p>
          </p:txBody>
        </p:sp>
        <p:sp>
          <p:nvSpPr>
            <p:cNvPr id="56" name="TextBox 5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60" name="Group 59"/>
          <p:cNvGrpSpPr/>
          <p:nvPr/>
        </p:nvGrpSpPr>
        <p:grpSpPr>
          <a:xfrm>
            <a:off x="6560467" y="3010893"/>
            <a:ext cx="570665" cy="1620715"/>
            <a:chOff x="5989802" y="3010893"/>
            <a:chExt cx="570665" cy="1620715"/>
          </a:xfrm>
        </p:grpSpPr>
        <p:cxnSp>
          <p:nvCxnSpPr>
            <p:cNvPr id="61" name="Straight Connector 60"/>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31</a:t>
              </a:r>
              <a:endParaRPr lang="en-US" baseline="-25000" dirty="0">
                <a:solidFill>
                  <a:srgbClr val="FF2929"/>
                </a:solidFill>
              </a:endParaRPr>
            </a:p>
          </p:txBody>
        </p:sp>
        <p:sp>
          <p:nvSpPr>
            <p:cNvPr id="63" name="TextBox 62"/>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64" name="Group 63"/>
          <p:cNvGrpSpPr/>
          <p:nvPr/>
        </p:nvGrpSpPr>
        <p:grpSpPr>
          <a:xfrm>
            <a:off x="7083698" y="3020774"/>
            <a:ext cx="570665" cy="1620715"/>
            <a:chOff x="5989802" y="3010893"/>
            <a:chExt cx="570665" cy="1620715"/>
          </a:xfrm>
        </p:grpSpPr>
        <p:cxnSp>
          <p:nvCxnSpPr>
            <p:cNvPr id="65" name="Straight Connector 64"/>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33</a:t>
              </a:r>
              <a:endParaRPr lang="en-US" baseline="-25000" dirty="0">
                <a:solidFill>
                  <a:srgbClr val="FF2929"/>
                </a:solidFill>
              </a:endParaRPr>
            </a:p>
          </p:txBody>
        </p:sp>
        <p:sp>
          <p:nvSpPr>
            <p:cNvPr id="67" name="TextBox 66"/>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68" name="Rectangle 19"/>
          <p:cNvSpPr>
            <a:spLocks noChangeArrowheads="1"/>
          </p:cNvSpPr>
          <p:nvPr/>
        </p:nvSpPr>
        <p:spPr bwMode="auto">
          <a:xfrm>
            <a:off x="5726113" y="4740276"/>
            <a:ext cx="25606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69" name="Text Box 20"/>
          <p:cNvSpPr txBox="1">
            <a:spLocks noChangeArrowheads="1"/>
          </p:cNvSpPr>
          <p:nvPr/>
        </p:nvSpPr>
        <p:spPr bwMode="auto">
          <a:xfrm>
            <a:off x="6683375" y="5283201"/>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Tree>
    <p:extLst>
      <p:ext uri="{BB962C8B-B14F-4D97-AF65-F5344CB8AC3E}">
        <p14:creationId xmlns:p14="http://schemas.microsoft.com/office/powerpoint/2010/main" val="122149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2447340"/>
            <a:ext cx="8058150" cy="3460750"/>
            <a:chOff x="108" y="672"/>
            <a:chExt cx="5076" cy="2180"/>
          </a:xfrm>
        </p:grpSpPr>
        <p:sp>
          <p:nvSpPr>
            <p:cNvPr id="16388" name="Text Box 3"/>
            <p:cNvSpPr txBox="1">
              <a:spLocks noChangeArrowheads="1"/>
            </p:cNvSpPr>
            <p:nvPr/>
          </p:nvSpPr>
          <p:spPr bwMode="auto">
            <a:xfrm>
              <a:off x="1440"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972" y="672"/>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1532"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391" name="Rectangle 6"/>
            <p:cNvSpPr>
              <a:spLocks noChangeArrowheads="1"/>
            </p:cNvSpPr>
            <p:nvPr/>
          </p:nvSpPr>
          <p:spPr bwMode="auto">
            <a:xfrm>
              <a:off x="576"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392" name="Rectangle 7"/>
            <p:cNvSpPr>
              <a:spLocks noChangeArrowheads="1"/>
            </p:cNvSpPr>
            <p:nvPr/>
          </p:nvSpPr>
          <p:spPr bwMode="auto">
            <a:xfrm>
              <a:off x="1613"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93" name="Rectangle 8"/>
            <p:cNvSpPr>
              <a:spLocks noChangeArrowheads="1"/>
            </p:cNvSpPr>
            <p:nvPr/>
          </p:nvSpPr>
          <p:spPr bwMode="auto">
            <a:xfrm>
              <a:off x="1968"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394" name="Rectangle 9"/>
            <p:cNvSpPr>
              <a:spLocks noChangeArrowheads="1"/>
            </p:cNvSpPr>
            <p:nvPr/>
          </p:nvSpPr>
          <p:spPr bwMode="auto">
            <a:xfrm>
              <a:off x="2304"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395" name="Text Box 10"/>
            <p:cNvSpPr txBox="1">
              <a:spLocks noChangeArrowheads="1"/>
            </p:cNvSpPr>
            <p:nvPr/>
          </p:nvSpPr>
          <p:spPr bwMode="auto">
            <a:xfrm>
              <a:off x="1008"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1724"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397" name="Text Box 12"/>
            <p:cNvSpPr txBox="1">
              <a:spLocks noChangeArrowheads="1"/>
            </p:cNvSpPr>
            <p:nvPr/>
          </p:nvSpPr>
          <p:spPr bwMode="auto">
            <a:xfrm>
              <a:off x="2016"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398" name="Text Box 13"/>
            <p:cNvSpPr txBox="1">
              <a:spLocks noChangeArrowheads="1"/>
            </p:cNvSpPr>
            <p:nvPr/>
          </p:nvSpPr>
          <p:spPr bwMode="auto">
            <a:xfrm>
              <a:off x="2016"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9" name="Rectangle 14"/>
            <p:cNvSpPr>
              <a:spLocks noChangeArrowheads="1"/>
            </p:cNvSpPr>
            <p:nvPr/>
          </p:nvSpPr>
          <p:spPr bwMode="auto">
            <a:xfrm>
              <a:off x="576" y="2275"/>
              <a:ext cx="1037"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979"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1" name="Text Box 16"/>
            <p:cNvSpPr txBox="1">
              <a:spLocks noChangeArrowheads="1"/>
            </p:cNvSpPr>
            <p:nvPr/>
          </p:nvSpPr>
          <p:spPr bwMode="auto">
            <a:xfrm>
              <a:off x="293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02" name="Text Box 17"/>
            <p:cNvSpPr txBox="1">
              <a:spLocks noChangeArrowheads="1"/>
            </p:cNvSpPr>
            <p:nvPr/>
          </p:nvSpPr>
          <p:spPr bwMode="auto">
            <a:xfrm>
              <a:off x="331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16403" name="Text Box 18"/>
            <p:cNvSpPr txBox="1">
              <a:spLocks noChangeArrowheads="1"/>
            </p:cNvSpPr>
            <p:nvPr/>
          </p:nvSpPr>
          <p:spPr bwMode="auto">
            <a:xfrm>
              <a:off x="2438"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sp>
          <p:nvSpPr>
            <p:cNvPr id="16408" name="Text Box 23"/>
            <p:cNvSpPr txBox="1">
              <a:spLocks noChangeArrowheads="1"/>
            </p:cNvSpPr>
            <p:nvPr/>
          </p:nvSpPr>
          <p:spPr bwMode="auto">
            <a:xfrm>
              <a:off x="108" y="1593"/>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144" y="2313"/>
              <a:ext cx="3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0" name="Text Box 25"/>
            <p:cNvSpPr txBox="1">
              <a:spLocks noChangeArrowheads="1"/>
            </p:cNvSpPr>
            <p:nvPr/>
          </p:nvSpPr>
          <p:spPr bwMode="auto">
            <a:xfrm>
              <a:off x="1440"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960" y="921"/>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235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244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235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331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340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331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sp>
          <p:nvSpPr>
            <p:cNvPr id="16418" name="Rectangle 33"/>
            <p:cNvSpPr>
              <a:spLocks noChangeArrowheads="1"/>
            </p:cNvSpPr>
            <p:nvPr/>
          </p:nvSpPr>
          <p:spPr bwMode="auto">
            <a:xfrm>
              <a:off x="1613" y="2275"/>
              <a:ext cx="126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2880" y="2275"/>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0" name="Rectangle 35"/>
            <p:cNvSpPr>
              <a:spLocks noChangeArrowheads="1"/>
            </p:cNvSpPr>
            <p:nvPr/>
          </p:nvSpPr>
          <p:spPr bwMode="auto">
            <a:xfrm>
              <a:off x="3235" y="2275"/>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1" name="Rectangle 36"/>
            <p:cNvSpPr>
              <a:spLocks noChangeArrowheads="1"/>
            </p:cNvSpPr>
            <p:nvPr/>
          </p:nvSpPr>
          <p:spPr bwMode="auto">
            <a:xfrm>
              <a:off x="2880"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22" name="Rectangle 37"/>
            <p:cNvSpPr>
              <a:spLocks noChangeArrowheads="1"/>
            </p:cNvSpPr>
            <p:nvPr/>
          </p:nvSpPr>
          <p:spPr bwMode="auto">
            <a:xfrm>
              <a:off x="3917"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3" name="Rectangle 38"/>
            <p:cNvSpPr>
              <a:spLocks noChangeArrowheads="1"/>
            </p:cNvSpPr>
            <p:nvPr/>
          </p:nvSpPr>
          <p:spPr bwMode="auto">
            <a:xfrm>
              <a:off x="4272"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4" name="Rectangle 39"/>
            <p:cNvSpPr>
              <a:spLocks noChangeArrowheads="1"/>
            </p:cNvSpPr>
            <p:nvPr/>
          </p:nvSpPr>
          <p:spPr bwMode="auto">
            <a:xfrm>
              <a:off x="4608"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25" name="Text Box 40"/>
            <p:cNvSpPr txBox="1">
              <a:spLocks noChangeArrowheads="1"/>
            </p:cNvSpPr>
            <p:nvPr/>
          </p:nvSpPr>
          <p:spPr bwMode="auto">
            <a:xfrm>
              <a:off x="3312"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26" name="Text Box 41"/>
            <p:cNvSpPr txBox="1">
              <a:spLocks noChangeArrowheads="1"/>
            </p:cNvSpPr>
            <p:nvPr/>
          </p:nvSpPr>
          <p:spPr bwMode="auto">
            <a:xfrm>
              <a:off x="4028"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427" name="Text Box 42"/>
            <p:cNvSpPr txBox="1">
              <a:spLocks noChangeArrowheads="1"/>
            </p:cNvSpPr>
            <p:nvPr/>
          </p:nvSpPr>
          <p:spPr bwMode="auto">
            <a:xfrm>
              <a:off x="4320"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28" name="Text Box 43"/>
            <p:cNvSpPr txBox="1">
              <a:spLocks noChangeArrowheads="1"/>
            </p:cNvSpPr>
            <p:nvPr/>
          </p:nvSpPr>
          <p:spPr bwMode="auto">
            <a:xfrm>
              <a:off x="4742"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grpSp>
      <p:sp>
        <p:nvSpPr>
          <p:cNvPr id="16387" name="Rectangle 44"/>
          <p:cNvSpPr>
            <a:spLocks noGrp="1" noChangeArrowheads="1"/>
          </p:cNvSpPr>
          <p:nvPr>
            <p:ph type="title"/>
          </p:nvPr>
        </p:nvSpPr>
        <p:spPr/>
        <p:txBody>
          <a:bodyPr/>
          <a:lstStyle/>
          <a:p>
            <a:pPr eaLnBrk="1" hangingPunct="1"/>
            <a:r>
              <a:rPr lang="en-US" dirty="0">
                <a:latin typeface="Arial" charset="0"/>
                <a:cs typeface="Arial" charset="0"/>
              </a:rPr>
              <a:t>Individual Activity!</a:t>
            </a:r>
          </a:p>
        </p:txBody>
      </p:sp>
      <p:sp>
        <p:nvSpPr>
          <p:cNvPr id="2" name="TextBox 1"/>
          <p:cNvSpPr txBox="1"/>
          <p:nvPr/>
        </p:nvSpPr>
        <p:spPr>
          <a:xfrm>
            <a:off x="109476" y="1773691"/>
            <a:ext cx="8889468" cy="461665"/>
          </a:xfrm>
          <a:prstGeom prst="rect">
            <a:avLst/>
          </a:prstGeom>
          <a:noFill/>
        </p:spPr>
        <p:txBody>
          <a:bodyPr wrap="square" rtlCol="0">
            <a:spAutoFit/>
          </a:bodyPr>
          <a:lstStyle/>
          <a:p>
            <a:pPr algn="ctr"/>
            <a:r>
              <a:rPr lang="en-US" sz="2400" b="1" dirty="0">
                <a:solidFill>
                  <a:srgbClr val="008000"/>
                </a:solidFill>
                <a:latin typeface="Comic Sans MS"/>
                <a:cs typeface="Comic Sans MS"/>
              </a:rPr>
              <a:t>You do the same thing for P2 and P3 (compute w</a:t>
            </a:r>
            <a:r>
              <a:rPr lang="en-US" sz="2400" b="1" baseline="-25000" dirty="0">
                <a:solidFill>
                  <a:srgbClr val="008000"/>
                </a:solidFill>
                <a:latin typeface="Comic Sans MS"/>
                <a:cs typeface="Comic Sans MS"/>
              </a:rPr>
              <a:t>P2</a:t>
            </a:r>
            <a:r>
              <a:rPr lang="en-US" sz="2400" b="1" dirty="0">
                <a:solidFill>
                  <a:srgbClr val="008000"/>
                </a:solidFill>
                <a:latin typeface="Comic Sans MS"/>
                <a:cs typeface="Comic Sans MS"/>
              </a:rPr>
              <a:t> and w</a:t>
            </a:r>
            <a:r>
              <a:rPr lang="en-US" sz="2400" b="1" baseline="-25000" dirty="0">
                <a:solidFill>
                  <a:srgbClr val="008000"/>
                </a:solidFill>
                <a:latin typeface="Comic Sans MS"/>
                <a:cs typeface="Comic Sans MS"/>
              </a:rPr>
              <a:t>P3</a:t>
            </a:r>
            <a:r>
              <a:rPr lang="en-US" sz="2400" b="1" dirty="0">
                <a:solidFill>
                  <a:srgbClr val="008000"/>
                </a:solidFill>
                <a:latin typeface="Comic Sans MS"/>
                <a:cs typeface="Comic Sans MS"/>
              </a:rPr>
              <a:t>)</a:t>
            </a:r>
          </a:p>
        </p:txBody>
      </p:sp>
      <p:sp>
        <p:nvSpPr>
          <p:cNvPr id="7" name="TextBox 6"/>
          <p:cNvSpPr txBox="1"/>
          <p:nvPr/>
        </p:nvSpPr>
        <p:spPr>
          <a:xfrm>
            <a:off x="881319" y="5919039"/>
            <a:ext cx="7676637" cy="1200329"/>
          </a:xfrm>
          <a:prstGeom prst="rect">
            <a:avLst/>
          </a:prstGeom>
          <a:noFill/>
        </p:spPr>
        <p:txBody>
          <a:bodyPr wrap="square" rtlCol="0">
            <a:spAutoFit/>
          </a:bodyPr>
          <a:lstStyle/>
          <a:p>
            <a:r>
              <a:rPr lang="en-US" dirty="0"/>
              <a:t>w</a:t>
            </a:r>
            <a:r>
              <a:rPr lang="en-US" baseline="-25000" dirty="0"/>
              <a:t>P1</a:t>
            </a:r>
            <a:r>
              <a:rPr lang="en-US" dirty="0"/>
              <a:t> = 0			w</a:t>
            </a:r>
            <a:r>
              <a:rPr lang="en-US" baseline="-25000" dirty="0"/>
              <a:t>P2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P3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solidFill>
                  <a:schemeClr val="accent1">
                    <a:lumMod val="60000"/>
                    <a:lumOff val="40000"/>
                  </a:schemeClr>
                </a:solidFill>
              </a:rPr>
              <a:t>W</a:t>
            </a:r>
            <a:r>
              <a:rPr lang="en-US" baseline="-25000" dirty="0">
                <a:solidFill>
                  <a:schemeClr val="accent1">
                    <a:lumMod val="60000"/>
                    <a:lumOff val="40000"/>
                  </a:schemeClr>
                </a:solidFill>
              </a:rPr>
              <a:t>P1</a:t>
            </a:r>
            <a:r>
              <a:rPr lang="en-US" dirty="0">
                <a:solidFill>
                  <a:schemeClr val="accent1">
                    <a:lumMod val="60000"/>
                    <a:lumOff val="40000"/>
                  </a:schemeClr>
                </a:solidFill>
              </a:rPr>
              <a:t> = 30 </a:t>
            </a:r>
            <a:r>
              <a:rPr lang="mr-IN" dirty="0">
                <a:solidFill>
                  <a:schemeClr val="accent1">
                    <a:lumMod val="60000"/>
                    <a:lumOff val="40000"/>
                  </a:schemeClr>
                </a:solidFill>
              </a:rPr>
              <a:t>–</a:t>
            </a:r>
            <a:r>
              <a:rPr lang="en-US" dirty="0">
                <a:solidFill>
                  <a:schemeClr val="accent1">
                    <a:lumMod val="60000"/>
                    <a:lumOff val="40000"/>
                  </a:schemeClr>
                </a:solidFill>
              </a:rPr>
              <a:t> 30 = 0</a:t>
            </a:r>
          </a:p>
          <a:p>
            <a:endParaRPr lang="en-US" baseline="-25000" dirty="0"/>
          </a:p>
          <a:p>
            <a:endParaRPr lang="en-US" baseline="-25000" dirty="0"/>
          </a:p>
        </p:txBody>
      </p:sp>
      <p:grpSp>
        <p:nvGrpSpPr>
          <p:cNvPr id="8" name="Group 7"/>
          <p:cNvGrpSpPr/>
          <p:nvPr/>
        </p:nvGrpSpPr>
        <p:grpSpPr>
          <a:xfrm>
            <a:off x="5989802" y="3262720"/>
            <a:ext cx="570665" cy="1620715"/>
            <a:chOff x="5989802" y="3010893"/>
            <a:chExt cx="570665" cy="1620715"/>
          </a:xfrm>
        </p:grpSpPr>
        <p:cxnSp>
          <p:nvCxnSpPr>
            <p:cNvPr id="4" name="Straight Connector 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30</a:t>
              </a:r>
              <a:endParaRPr lang="en-US" baseline="-25000" dirty="0">
                <a:solidFill>
                  <a:srgbClr val="FF2929"/>
                </a:solidFill>
              </a:endParaRPr>
            </a:p>
          </p:txBody>
        </p:sp>
        <p:sp>
          <p:nvSpPr>
            <p:cNvPr id="56" name="TextBox 5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60" name="Group 59"/>
          <p:cNvGrpSpPr/>
          <p:nvPr/>
        </p:nvGrpSpPr>
        <p:grpSpPr>
          <a:xfrm>
            <a:off x="6560467" y="3262720"/>
            <a:ext cx="570665" cy="1620715"/>
            <a:chOff x="5989802" y="3010893"/>
            <a:chExt cx="570665" cy="1620715"/>
          </a:xfrm>
        </p:grpSpPr>
        <p:cxnSp>
          <p:nvCxnSpPr>
            <p:cNvPr id="61" name="Straight Connector 60"/>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31</a:t>
              </a:r>
              <a:endParaRPr lang="en-US" baseline="-25000" dirty="0">
                <a:solidFill>
                  <a:srgbClr val="FF2929"/>
                </a:solidFill>
              </a:endParaRPr>
            </a:p>
          </p:txBody>
        </p:sp>
        <p:sp>
          <p:nvSpPr>
            <p:cNvPr id="63" name="TextBox 62"/>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64" name="Group 63"/>
          <p:cNvGrpSpPr/>
          <p:nvPr/>
        </p:nvGrpSpPr>
        <p:grpSpPr>
          <a:xfrm>
            <a:off x="7083698" y="3272601"/>
            <a:ext cx="570665" cy="1620715"/>
            <a:chOff x="5989802" y="3010893"/>
            <a:chExt cx="570665" cy="1620715"/>
          </a:xfrm>
        </p:grpSpPr>
        <p:cxnSp>
          <p:nvCxnSpPr>
            <p:cNvPr id="65" name="Straight Connector 64"/>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33</a:t>
              </a:r>
              <a:endParaRPr lang="en-US" baseline="-25000" dirty="0">
                <a:solidFill>
                  <a:srgbClr val="FF2929"/>
                </a:solidFill>
              </a:endParaRPr>
            </a:p>
          </p:txBody>
        </p:sp>
        <p:sp>
          <p:nvSpPr>
            <p:cNvPr id="67" name="TextBox 66"/>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69" name="Rectangle 19"/>
          <p:cNvSpPr>
            <a:spLocks noChangeArrowheads="1"/>
          </p:cNvSpPr>
          <p:nvPr/>
        </p:nvSpPr>
        <p:spPr bwMode="auto">
          <a:xfrm>
            <a:off x="5722233" y="4992103"/>
            <a:ext cx="25606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0" name="Text Box 20"/>
          <p:cNvSpPr txBox="1">
            <a:spLocks noChangeArrowheads="1"/>
          </p:cNvSpPr>
          <p:nvPr/>
        </p:nvSpPr>
        <p:spPr bwMode="auto">
          <a:xfrm>
            <a:off x="6679495" y="5535028"/>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Tree>
    <p:extLst>
      <p:ext uri="{BB962C8B-B14F-4D97-AF65-F5344CB8AC3E}">
        <p14:creationId xmlns:p14="http://schemas.microsoft.com/office/powerpoint/2010/main" val="442928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What is the wait time for P3?</a:t>
            </a:r>
          </a:p>
        </p:txBody>
      </p:sp>
      <p:sp>
        <p:nvSpPr>
          <p:cNvPr id="2" name="Text Placeholder 1">
            <a:extLst>
              <a:ext uri="{FF2B5EF4-FFF2-40B4-BE49-F238E27FC236}">
                <a16:creationId xmlns:a16="http://schemas.microsoft.com/office/drawing/2014/main" id="{A5D1249C-41CC-5A47-970F-AC1FB3B721C2}"/>
              </a:ext>
            </a:extLst>
          </p:cNvPr>
          <p:cNvSpPr>
            <a:spLocks noGrp="1"/>
          </p:cNvSpPr>
          <p:nvPr>
            <p:ph type="body" sz="quarter" idx="10"/>
          </p:nvPr>
        </p:nvSpPr>
        <p:spPr/>
        <p:txBody>
          <a:bodyPr/>
          <a:lstStyle/>
          <a:p>
            <a:r>
              <a:rPr lang="en-US" dirty="0"/>
              <a:t>Didn’t work it out</a:t>
            </a:r>
          </a:p>
          <a:p>
            <a:r>
              <a:rPr lang="en-US" dirty="0"/>
              <a:t>0</a:t>
            </a:r>
          </a:p>
          <a:p>
            <a:r>
              <a:rPr lang="en-US" dirty="0"/>
              <a:t>26</a:t>
            </a:r>
          </a:p>
          <a:p>
            <a:r>
              <a:rPr lang="en-US" dirty="0"/>
              <a:t>27</a:t>
            </a:r>
          </a:p>
          <a:p>
            <a:r>
              <a:rPr lang="en-US" dirty="0"/>
              <a:t>Forgot how to subtract</a:t>
            </a:r>
          </a:p>
          <a:p>
            <a:pPr marL="0" indent="0">
              <a:buNone/>
            </a:pPr>
            <a:r>
              <a:rPr lang="en-US" dirty="0"/>
              <a:t>Today’s number is 61,333</a:t>
            </a:r>
          </a:p>
          <a:p>
            <a:endParaRPr lang="en-US" dirty="0"/>
          </a:p>
        </p:txBody>
      </p:sp>
      <p:sp>
        <p:nvSpPr>
          <p:cNvPr id="6" name="Text Placeholder 5">
            <a:extLst>
              <a:ext uri="{FF2B5EF4-FFF2-40B4-BE49-F238E27FC236}">
                <a16:creationId xmlns:a16="http://schemas.microsoft.com/office/drawing/2014/main" id="{7DF30DFD-BA90-4C43-AA62-A28251D06063}"/>
              </a:ext>
            </a:extLst>
          </p:cNvPr>
          <p:cNvSpPr>
            <a:spLocks noGrp="1"/>
          </p:cNvSpPr>
          <p:nvPr>
            <p:ph type="body" sz="quarter" idx="11"/>
          </p:nvPr>
        </p:nvSpPr>
        <p:spPr/>
        <p:txBody>
          <a:bodyPr/>
          <a:lstStyle/>
          <a:p>
            <a:r>
              <a:rPr lang="en-US" dirty="0"/>
              <a:t>70</a:t>
            </a:r>
          </a:p>
        </p:txBody>
      </p:sp>
      <p:sp>
        <p:nvSpPr>
          <p:cNvPr id="5" name="Right Arrow 4">
            <a:extLst>
              <a:ext uri="{FF2B5EF4-FFF2-40B4-BE49-F238E27FC236}">
                <a16:creationId xmlns:a16="http://schemas.microsoft.com/office/drawing/2014/main" id="{08C6542C-4207-3143-A86D-E88596748B0E}"/>
              </a:ext>
            </a:extLst>
          </p:cNvPr>
          <p:cNvSpPr/>
          <p:nvPr/>
        </p:nvSpPr>
        <p:spPr>
          <a:xfrm>
            <a:off x="511773" y="4224148"/>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339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2195513"/>
            <a:ext cx="8058150" cy="3460750"/>
            <a:chOff x="108" y="672"/>
            <a:chExt cx="5076" cy="2180"/>
          </a:xfrm>
        </p:grpSpPr>
        <p:sp>
          <p:nvSpPr>
            <p:cNvPr id="16388" name="Text Box 3"/>
            <p:cNvSpPr txBox="1">
              <a:spLocks noChangeArrowheads="1"/>
            </p:cNvSpPr>
            <p:nvPr/>
          </p:nvSpPr>
          <p:spPr bwMode="auto">
            <a:xfrm>
              <a:off x="1440"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972" y="672"/>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1532"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391" name="Rectangle 6"/>
            <p:cNvSpPr>
              <a:spLocks noChangeArrowheads="1"/>
            </p:cNvSpPr>
            <p:nvPr/>
          </p:nvSpPr>
          <p:spPr bwMode="auto">
            <a:xfrm>
              <a:off x="576"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392" name="Rectangle 7"/>
            <p:cNvSpPr>
              <a:spLocks noChangeArrowheads="1"/>
            </p:cNvSpPr>
            <p:nvPr/>
          </p:nvSpPr>
          <p:spPr bwMode="auto">
            <a:xfrm>
              <a:off x="1613"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93" name="Rectangle 8"/>
            <p:cNvSpPr>
              <a:spLocks noChangeArrowheads="1"/>
            </p:cNvSpPr>
            <p:nvPr/>
          </p:nvSpPr>
          <p:spPr bwMode="auto">
            <a:xfrm>
              <a:off x="1968"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394" name="Rectangle 9"/>
            <p:cNvSpPr>
              <a:spLocks noChangeArrowheads="1"/>
            </p:cNvSpPr>
            <p:nvPr/>
          </p:nvSpPr>
          <p:spPr bwMode="auto">
            <a:xfrm>
              <a:off x="2304"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395" name="Text Box 10"/>
            <p:cNvSpPr txBox="1">
              <a:spLocks noChangeArrowheads="1"/>
            </p:cNvSpPr>
            <p:nvPr/>
          </p:nvSpPr>
          <p:spPr bwMode="auto">
            <a:xfrm>
              <a:off x="1008"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1724"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397" name="Text Box 12"/>
            <p:cNvSpPr txBox="1">
              <a:spLocks noChangeArrowheads="1"/>
            </p:cNvSpPr>
            <p:nvPr/>
          </p:nvSpPr>
          <p:spPr bwMode="auto">
            <a:xfrm>
              <a:off x="2016"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398" name="Text Box 13"/>
            <p:cNvSpPr txBox="1">
              <a:spLocks noChangeArrowheads="1"/>
            </p:cNvSpPr>
            <p:nvPr/>
          </p:nvSpPr>
          <p:spPr bwMode="auto">
            <a:xfrm>
              <a:off x="2016"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9" name="Rectangle 14"/>
            <p:cNvSpPr>
              <a:spLocks noChangeArrowheads="1"/>
            </p:cNvSpPr>
            <p:nvPr/>
          </p:nvSpPr>
          <p:spPr bwMode="auto">
            <a:xfrm>
              <a:off x="576" y="2275"/>
              <a:ext cx="1037"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979"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1" name="Text Box 16"/>
            <p:cNvSpPr txBox="1">
              <a:spLocks noChangeArrowheads="1"/>
            </p:cNvSpPr>
            <p:nvPr/>
          </p:nvSpPr>
          <p:spPr bwMode="auto">
            <a:xfrm>
              <a:off x="293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02" name="Text Box 17"/>
            <p:cNvSpPr txBox="1">
              <a:spLocks noChangeArrowheads="1"/>
            </p:cNvSpPr>
            <p:nvPr/>
          </p:nvSpPr>
          <p:spPr bwMode="auto">
            <a:xfrm>
              <a:off x="331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16403" name="Text Box 18"/>
            <p:cNvSpPr txBox="1">
              <a:spLocks noChangeArrowheads="1"/>
            </p:cNvSpPr>
            <p:nvPr/>
          </p:nvSpPr>
          <p:spPr bwMode="auto">
            <a:xfrm>
              <a:off x="2438"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sp>
          <p:nvSpPr>
            <p:cNvPr id="16404" name="Rectangle 19"/>
            <p:cNvSpPr>
              <a:spLocks noChangeArrowheads="1"/>
            </p:cNvSpPr>
            <p:nvPr/>
          </p:nvSpPr>
          <p:spPr bwMode="auto">
            <a:xfrm>
              <a:off x="3571" y="2275"/>
              <a:ext cx="1613"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5" name="Text Box 20"/>
            <p:cNvSpPr txBox="1">
              <a:spLocks noChangeArrowheads="1"/>
            </p:cNvSpPr>
            <p:nvPr/>
          </p:nvSpPr>
          <p:spPr bwMode="auto">
            <a:xfrm>
              <a:off x="4174" y="2617"/>
              <a:ext cx="27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
          <p:nvSpPr>
            <p:cNvPr id="16408" name="Text Box 23"/>
            <p:cNvSpPr txBox="1">
              <a:spLocks noChangeArrowheads="1"/>
            </p:cNvSpPr>
            <p:nvPr/>
          </p:nvSpPr>
          <p:spPr bwMode="auto">
            <a:xfrm>
              <a:off x="108" y="1593"/>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144" y="2313"/>
              <a:ext cx="3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0" name="Text Box 25"/>
            <p:cNvSpPr txBox="1">
              <a:spLocks noChangeArrowheads="1"/>
            </p:cNvSpPr>
            <p:nvPr/>
          </p:nvSpPr>
          <p:spPr bwMode="auto">
            <a:xfrm>
              <a:off x="1440"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960" y="921"/>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235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244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235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331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340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331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sp>
          <p:nvSpPr>
            <p:cNvPr id="16418" name="Rectangle 33"/>
            <p:cNvSpPr>
              <a:spLocks noChangeArrowheads="1"/>
            </p:cNvSpPr>
            <p:nvPr/>
          </p:nvSpPr>
          <p:spPr bwMode="auto">
            <a:xfrm>
              <a:off x="1613" y="2275"/>
              <a:ext cx="126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2880" y="2275"/>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0" name="Rectangle 35"/>
            <p:cNvSpPr>
              <a:spLocks noChangeArrowheads="1"/>
            </p:cNvSpPr>
            <p:nvPr/>
          </p:nvSpPr>
          <p:spPr bwMode="auto">
            <a:xfrm>
              <a:off x="3235" y="2275"/>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1" name="Rectangle 36"/>
            <p:cNvSpPr>
              <a:spLocks noChangeArrowheads="1"/>
            </p:cNvSpPr>
            <p:nvPr/>
          </p:nvSpPr>
          <p:spPr bwMode="auto">
            <a:xfrm>
              <a:off x="2880"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22" name="Rectangle 37"/>
            <p:cNvSpPr>
              <a:spLocks noChangeArrowheads="1"/>
            </p:cNvSpPr>
            <p:nvPr/>
          </p:nvSpPr>
          <p:spPr bwMode="auto">
            <a:xfrm>
              <a:off x="3917"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3" name="Rectangle 38"/>
            <p:cNvSpPr>
              <a:spLocks noChangeArrowheads="1"/>
            </p:cNvSpPr>
            <p:nvPr/>
          </p:nvSpPr>
          <p:spPr bwMode="auto">
            <a:xfrm>
              <a:off x="4272"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4" name="Rectangle 39"/>
            <p:cNvSpPr>
              <a:spLocks noChangeArrowheads="1"/>
            </p:cNvSpPr>
            <p:nvPr/>
          </p:nvSpPr>
          <p:spPr bwMode="auto">
            <a:xfrm>
              <a:off x="4608"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25" name="Text Box 40"/>
            <p:cNvSpPr txBox="1">
              <a:spLocks noChangeArrowheads="1"/>
            </p:cNvSpPr>
            <p:nvPr/>
          </p:nvSpPr>
          <p:spPr bwMode="auto">
            <a:xfrm>
              <a:off x="3312"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26" name="Text Box 41"/>
            <p:cNvSpPr txBox="1">
              <a:spLocks noChangeArrowheads="1"/>
            </p:cNvSpPr>
            <p:nvPr/>
          </p:nvSpPr>
          <p:spPr bwMode="auto">
            <a:xfrm>
              <a:off x="4028"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427" name="Text Box 42"/>
            <p:cNvSpPr txBox="1">
              <a:spLocks noChangeArrowheads="1"/>
            </p:cNvSpPr>
            <p:nvPr/>
          </p:nvSpPr>
          <p:spPr bwMode="auto">
            <a:xfrm>
              <a:off x="4320"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28" name="Text Box 43"/>
            <p:cNvSpPr txBox="1">
              <a:spLocks noChangeArrowheads="1"/>
            </p:cNvSpPr>
            <p:nvPr/>
          </p:nvSpPr>
          <p:spPr bwMode="auto">
            <a:xfrm>
              <a:off x="4742"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grpSp>
      <p:sp>
        <p:nvSpPr>
          <p:cNvPr id="16387" name="Rectangle 44"/>
          <p:cNvSpPr>
            <a:spLocks noGrp="1" noChangeArrowheads="1"/>
          </p:cNvSpPr>
          <p:nvPr>
            <p:ph type="title"/>
          </p:nvPr>
        </p:nvSpPr>
        <p:spPr/>
        <p:txBody>
          <a:bodyPr/>
          <a:lstStyle/>
          <a:p>
            <a:pPr eaLnBrk="1" hangingPunct="1"/>
            <a:r>
              <a:rPr lang="en-US">
                <a:latin typeface="Arial" charset="0"/>
                <a:cs typeface="Arial" charset="0"/>
              </a:rPr>
              <a:t>FCFS</a:t>
            </a:r>
          </a:p>
        </p:txBody>
      </p:sp>
      <p:sp>
        <p:nvSpPr>
          <p:cNvPr id="2" name="TextBox 1"/>
          <p:cNvSpPr txBox="1"/>
          <p:nvPr/>
        </p:nvSpPr>
        <p:spPr>
          <a:xfrm>
            <a:off x="109476" y="1773691"/>
            <a:ext cx="8353035" cy="369332"/>
          </a:xfrm>
          <a:prstGeom prst="rect">
            <a:avLst/>
          </a:prstGeom>
          <a:noFill/>
        </p:spPr>
        <p:txBody>
          <a:bodyPr wrap="square" rtlCol="0">
            <a:spAutoFit/>
          </a:bodyPr>
          <a:lstStyle/>
          <a:p>
            <a:pPr algn="ctr"/>
            <a:r>
              <a:rPr lang="en-US" dirty="0">
                <a:solidFill>
                  <a:srgbClr val="008000"/>
                </a:solidFill>
              </a:rPr>
              <a:t>CPU </a:t>
            </a:r>
            <a:r>
              <a:rPr lang="en-US" dirty="0">
                <a:solidFill>
                  <a:srgbClr val="008000"/>
                </a:solidFill>
                <a:sym typeface="Wingdings"/>
              </a:rPr>
              <a:t> I/O  CPU  done is the process behavior</a:t>
            </a:r>
            <a:endParaRPr lang="en-US" dirty="0">
              <a:solidFill>
                <a:srgbClr val="008000"/>
              </a:solidFill>
            </a:endParaRPr>
          </a:p>
        </p:txBody>
      </p:sp>
      <p:sp>
        <p:nvSpPr>
          <p:cNvPr id="6" name="Oval 5"/>
          <p:cNvSpPr/>
          <p:nvPr/>
        </p:nvSpPr>
        <p:spPr>
          <a:xfrm>
            <a:off x="2266950" y="2143023"/>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0" name="Oval 49"/>
          <p:cNvSpPr/>
          <p:nvPr/>
        </p:nvSpPr>
        <p:spPr>
          <a:xfrm>
            <a:off x="1413396" y="3559453"/>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1" name="Oval 50"/>
          <p:cNvSpPr/>
          <p:nvPr/>
        </p:nvSpPr>
        <p:spPr>
          <a:xfrm>
            <a:off x="3089275" y="4684108"/>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2" name="Oval 51"/>
          <p:cNvSpPr/>
          <p:nvPr/>
        </p:nvSpPr>
        <p:spPr>
          <a:xfrm>
            <a:off x="5046717" y="3617307"/>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7" name="TextBox 6"/>
          <p:cNvSpPr txBox="1"/>
          <p:nvPr/>
        </p:nvSpPr>
        <p:spPr>
          <a:xfrm>
            <a:off x="881319" y="5667212"/>
            <a:ext cx="7676637" cy="1107996"/>
          </a:xfrm>
          <a:prstGeom prst="rect">
            <a:avLst/>
          </a:prstGeom>
          <a:noFill/>
        </p:spPr>
        <p:txBody>
          <a:bodyPr wrap="square" rtlCol="0">
            <a:spAutoFit/>
          </a:bodyPr>
          <a:lstStyle/>
          <a:p>
            <a:r>
              <a:rPr lang="en-US" dirty="0"/>
              <a:t>w</a:t>
            </a:r>
            <a:r>
              <a:rPr lang="en-US" baseline="-25000" dirty="0"/>
              <a:t>P1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P2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P3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t>e</a:t>
            </a:r>
            <a:r>
              <a:rPr lang="en-US" baseline="-25000" dirty="0"/>
              <a:t>1</a:t>
            </a:r>
            <a:r>
              <a:rPr lang="en-US" dirty="0"/>
              <a:t> = 10+10+10, t</a:t>
            </a:r>
            <a:r>
              <a:rPr lang="en-US" baseline="-25000" dirty="0"/>
              <a:t>1</a:t>
            </a:r>
            <a:r>
              <a:rPr lang="en-US" dirty="0"/>
              <a:t> = 30</a:t>
            </a:r>
            <a:br>
              <a:rPr lang="en-US" dirty="0"/>
            </a:br>
            <a:r>
              <a:rPr lang="en-US" dirty="0">
                <a:solidFill>
                  <a:schemeClr val="accent1">
                    <a:lumMod val="60000"/>
                    <a:lumOff val="40000"/>
                  </a:schemeClr>
                </a:solidFill>
              </a:rPr>
              <a:t>w</a:t>
            </a:r>
            <a:r>
              <a:rPr lang="en-US" baseline="-25000" dirty="0">
                <a:solidFill>
                  <a:schemeClr val="accent1">
                    <a:lumMod val="60000"/>
                    <a:lumOff val="40000"/>
                  </a:schemeClr>
                </a:solidFill>
              </a:rPr>
              <a:t>P1</a:t>
            </a:r>
            <a:r>
              <a:rPr lang="en-US" dirty="0">
                <a:solidFill>
                  <a:schemeClr val="accent1">
                    <a:lumMod val="60000"/>
                    <a:lumOff val="40000"/>
                  </a:schemeClr>
                </a:solidFill>
              </a:rPr>
              <a:t> = 30 </a:t>
            </a:r>
            <a:r>
              <a:rPr lang="mr-IN" dirty="0">
                <a:solidFill>
                  <a:schemeClr val="accent1">
                    <a:lumMod val="60000"/>
                    <a:lumOff val="40000"/>
                  </a:schemeClr>
                </a:solidFill>
              </a:rPr>
              <a:t>–</a:t>
            </a:r>
            <a:r>
              <a:rPr lang="en-US" dirty="0">
                <a:solidFill>
                  <a:schemeClr val="accent1">
                    <a:lumMod val="60000"/>
                    <a:lumOff val="40000"/>
                  </a:schemeClr>
                </a:solidFill>
              </a:rPr>
              <a:t> 30 = 0</a:t>
            </a:r>
          </a:p>
        </p:txBody>
      </p:sp>
      <p:grpSp>
        <p:nvGrpSpPr>
          <p:cNvPr id="8" name="Group 7"/>
          <p:cNvGrpSpPr/>
          <p:nvPr/>
        </p:nvGrpSpPr>
        <p:grpSpPr>
          <a:xfrm>
            <a:off x="5989802" y="3010893"/>
            <a:ext cx="570665" cy="1620715"/>
            <a:chOff x="5989802" y="3010893"/>
            <a:chExt cx="570665" cy="1620715"/>
          </a:xfrm>
        </p:grpSpPr>
        <p:cxnSp>
          <p:nvCxnSpPr>
            <p:cNvPr id="4" name="Straight Connector 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30</a:t>
              </a:r>
              <a:endParaRPr lang="en-US" baseline="-25000" dirty="0">
                <a:solidFill>
                  <a:srgbClr val="FF2929"/>
                </a:solidFill>
              </a:endParaRPr>
            </a:p>
          </p:txBody>
        </p:sp>
        <p:sp>
          <p:nvSpPr>
            <p:cNvPr id="56" name="TextBox 5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60" name="Group 59"/>
          <p:cNvGrpSpPr/>
          <p:nvPr/>
        </p:nvGrpSpPr>
        <p:grpSpPr>
          <a:xfrm>
            <a:off x="6560467" y="3010893"/>
            <a:ext cx="570665" cy="1620715"/>
            <a:chOff x="5989802" y="3010893"/>
            <a:chExt cx="570665" cy="1620715"/>
          </a:xfrm>
        </p:grpSpPr>
        <p:cxnSp>
          <p:nvCxnSpPr>
            <p:cNvPr id="61" name="Straight Connector 60"/>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31</a:t>
              </a:r>
              <a:endParaRPr lang="en-US" baseline="-25000" dirty="0">
                <a:solidFill>
                  <a:srgbClr val="FF2929"/>
                </a:solidFill>
              </a:endParaRPr>
            </a:p>
          </p:txBody>
        </p:sp>
        <p:sp>
          <p:nvSpPr>
            <p:cNvPr id="63" name="TextBox 62"/>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64" name="Group 63"/>
          <p:cNvGrpSpPr/>
          <p:nvPr/>
        </p:nvGrpSpPr>
        <p:grpSpPr>
          <a:xfrm>
            <a:off x="7083698" y="3020774"/>
            <a:ext cx="570665" cy="1620715"/>
            <a:chOff x="5989802" y="3010893"/>
            <a:chExt cx="570665" cy="1620715"/>
          </a:xfrm>
        </p:grpSpPr>
        <p:cxnSp>
          <p:nvCxnSpPr>
            <p:cNvPr id="65" name="Straight Connector 64"/>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33</a:t>
              </a:r>
              <a:endParaRPr lang="en-US" baseline="-25000" dirty="0">
                <a:solidFill>
                  <a:srgbClr val="FF2929"/>
                </a:solidFill>
              </a:endParaRPr>
            </a:p>
          </p:txBody>
        </p:sp>
        <p:sp>
          <p:nvSpPr>
            <p:cNvPr id="67" name="TextBox 66"/>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Tree>
    <p:extLst>
      <p:ext uri="{BB962C8B-B14F-4D97-AF65-F5344CB8AC3E}">
        <p14:creationId xmlns:p14="http://schemas.microsoft.com/office/powerpoint/2010/main" val="70402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2195513"/>
            <a:ext cx="8058150" cy="3460750"/>
            <a:chOff x="108" y="672"/>
            <a:chExt cx="5076" cy="2180"/>
          </a:xfrm>
        </p:grpSpPr>
        <p:sp>
          <p:nvSpPr>
            <p:cNvPr id="16388" name="Text Box 3"/>
            <p:cNvSpPr txBox="1">
              <a:spLocks noChangeArrowheads="1"/>
            </p:cNvSpPr>
            <p:nvPr/>
          </p:nvSpPr>
          <p:spPr bwMode="auto">
            <a:xfrm>
              <a:off x="1440"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972" y="672"/>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1532"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391" name="Rectangle 6"/>
            <p:cNvSpPr>
              <a:spLocks noChangeArrowheads="1"/>
            </p:cNvSpPr>
            <p:nvPr/>
          </p:nvSpPr>
          <p:spPr bwMode="auto">
            <a:xfrm>
              <a:off x="576"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392" name="Rectangle 7"/>
            <p:cNvSpPr>
              <a:spLocks noChangeArrowheads="1"/>
            </p:cNvSpPr>
            <p:nvPr/>
          </p:nvSpPr>
          <p:spPr bwMode="auto">
            <a:xfrm>
              <a:off x="1613"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93" name="Rectangle 8"/>
            <p:cNvSpPr>
              <a:spLocks noChangeArrowheads="1"/>
            </p:cNvSpPr>
            <p:nvPr/>
          </p:nvSpPr>
          <p:spPr bwMode="auto">
            <a:xfrm>
              <a:off x="1968"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394" name="Rectangle 9"/>
            <p:cNvSpPr>
              <a:spLocks noChangeArrowheads="1"/>
            </p:cNvSpPr>
            <p:nvPr/>
          </p:nvSpPr>
          <p:spPr bwMode="auto">
            <a:xfrm>
              <a:off x="2304"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395" name="Text Box 10"/>
            <p:cNvSpPr txBox="1">
              <a:spLocks noChangeArrowheads="1"/>
            </p:cNvSpPr>
            <p:nvPr/>
          </p:nvSpPr>
          <p:spPr bwMode="auto">
            <a:xfrm>
              <a:off x="1008"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1724"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397" name="Text Box 12"/>
            <p:cNvSpPr txBox="1">
              <a:spLocks noChangeArrowheads="1"/>
            </p:cNvSpPr>
            <p:nvPr/>
          </p:nvSpPr>
          <p:spPr bwMode="auto">
            <a:xfrm>
              <a:off x="2016"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398" name="Text Box 13"/>
            <p:cNvSpPr txBox="1">
              <a:spLocks noChangeArrowheads="1"/>
            </p:cNvSpPr>
            <p:nvPr/>
          </p:nvSpPr>
          <p:spPr bwMode="auto">
            <a:xfrm>
              <a:off x="2016"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9" name="Rectangle 14"/>
            <p:cNvSpPr>
              <a:spLocks noChangeArrowheads="1"/>
            </p:cNvSpPr>
            <p:nvPr/>
          </p:nvSpPr>
          <p:spPr bwMode="auto">
            <a:xfrm>
              <a:off x="576" y="2275"/>
              <a:ext cx="1037"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979"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1" name="Text Box 16"/>
            <p:cNvSpPr txBox="1">
              <a:spLocks noChangeArrowheads="1"/>
            </p:cNvSpPr>
            <p:nvPr/>
          </p:nvSpPr>
          <p:spPr bwMode="auto">
            <a:xfrm>
              <a:off x="293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02" name="Text Box 17"/>
            <p:cNvSpPr txBox="1">
              <a:spLocks noChangeArrowheads="1"/>
            </p:cNvSpPr>
            <p:nvPr/>
          </p:nvSpPr>
          <p:spPr bwMode="auto">
            <a:xfrm>
              <a:off x="331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16403" name="Text Box 18"/>
            <p:cNvSpPr txBox="1">
              <a:spLocks noChangeArrowheads="1"/>
            </p:cNvSpPr>
            <p:nvPr/>
          </p:nvSpPr>
          <p:spPr bwMode="auto">
            <a:xfrm>
              <a:off x="2438"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sp>
          <p:nvSpPr>
            <p:cNvPr id="16408" name="Text Box 23"/>
            <p:cNvSpPr txBox="1">
              <a:spLocks noChangeArrowheads="1"/>
            </p:cNvSpPr>
            <p:nvPr/>
          </p:nvSpPr>
          <p:spPr bwMode="auto">
            <a:xfrm>
              <a:off x="108" y="1593"/>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144" y="2313"/>
              <a:ext cx="3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0" name="Text Box 25"/>
            <p:cNvSpPr txBox="1">
              <a:spLocks noChangeArrowheads="1"/>
            </p:cNvSpPr>
            <p:nvPr/>
          </p:nvSpPr>
          <p:spPr bwMode="auto">
            <a:xfrm>
              <a:off x="1440"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960" y="921"/>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235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244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235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331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340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331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sp>
          <p:nvSpPr>
            <p:cNvPr id="16418" name="Rectangle 33"/>
            <p:cNvSpPr>
              <a:spLocks noChangeArrowheads="1"/>
            </p:cNvSpPr>
            <p:nvPr/>
          </p:nvSpPr>
          <p:spPr bwMode="auto">
            <a:xfrm>
              <a:off x="1613" y="2275"/>
              <a:ext cx="126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2880" y="2275"/>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0" name="Rectangle 35"/>
            <p:cNvSpPr>
              <a:spLocks noChangeArrowheads="1"/>
            </p:cNvSpPr>
            <p:nvPr/>
          </p:nvSpPr>
          <p:spPr bwMode="auto">
            <a:xfrm>
              <a:off x="3235" y="2275"/>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1" name="Rectangle 36"/>
            <p:cNvSpPr>
              <a:spLocks noChangeArrowheads="1"/>
            </p:cNvSpPr>
            <p:nvPr/>
          </p:nvSpPr>
          <p:spPr bwMode="auto">
            <a:xfrm>
              <a:off x="2880"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22" name="Rectangle 37"/>
            <p:cNvSpPr>
              <a:spLocks noChangeArrowheads="1"/>
            </p:cNvSpPr>
            <p:nvPr/>
          </p:nvSpPr>
          <p:spPr bwMode="auto">
            <a:xfrm>
              <a:off x="3917"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3" name="Rectangle 38"/>
            <p:cNvSpPr>
              <a:spLocks noChangeArrowheads="1"/>
            </p:cNvSpPr>
            <p:nvPr/>
          </p:nvSpPr>
          <p:spPr bwMode="auto">
            <a:xfrm>
              <a:off x="4272"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4" name="Rectangle 39"/>
            <p:cNvSpPr>
              <a:spLocks noChangeArrowheads="1"/>
            </p:cNvSpPr>
            <p:nvPr/>
          </p:nvSpPr>
          <p:spPr bwMode="auto">
            <a:xfrm>
              <a:off x="4608"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25" name="Text Box 40"/>
            <p:cNvSpPr txBox="1">
              <a:spLocks noChangeArrowheads="1"/>
            </p:cNvSpPr>
            <p:nvPr/>
          </p:nvSpPr>
          <p:spPr bwMode="auto">
            <a:xfrm>
              <a:off x="3312"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26" name="Text Box 41"/>
            <p:cNvSpPr txBox="1">
              <a:spLocks noChangeArrowheads="1"/>
            </p:cNvSpPr>
            <p:nvPr/>
          </p:nvSpPr>
          <p:spPr bwMode="auto">
            <a:xfrm>
              <a:off x="4028"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427" name="Text Box 42"/>
            <p:cNvSpPr txBox="1">
              <a:spLocks noChangeArrowheads="1"/>
            </p:cNvSpPr>
            <p:nvPr/>
          </p:nvSpPr>
          <p:spPr bwMode="auto">
            <a:xfrm>
              <a:off x="4320"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28" name="Text Box 43"/>
            <p:cNvSpPr txBox="1">
              <a:spLocks noChangeArrowheads="1"/>
            </p:cNvSpPr>
            <p:nvPr/>
          </p:nvSpPr>
          <p:spPr bwMode="auto">
            <a:xfrm>
              <a:off x="4742"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grpSp>
      <p:sp>
        <p:nvSpPr>
          <p:cNvPr id="16387" name="Rectangle 44"/>
          <p:cNvSpPr>
            <a:spLocks noGrp="1" noChangeArrowheads="1"/>
          </p:cNvSpPr>
          <p:nvPr>
            <p:ph type="title"/>
          </p:nvPr>
        </p:nvSpPr>
        <p:spPr/>
        <p:txBody>
          <a:bodyPr/>
          <a:lstStyle/>
          <a:p>
            <a:pPr eaLnBrk="1" hangingPunct="1"/>
            <a:r>
              <a:rPr lang="en-US">
                <a:latin typeface="Arial" charset="0"/>
                <a:cs typeface="Arial" charset="0"/>
              </a:rPr>
              <a:t>FCFS</a:t>
            </a:r>
          </a:p>
        </p:txBody>
      </p:sp>
      <p:sp>
        <p:nvSpPr>
          <p:cNvPr id="2" name="TextBox 1"/>
          <p:cNvSpPr txBox="1"/>
          <p:nvPr/>
        </p:nvSpPr>
        <p:spPr>
          <a:xfrm>
            <a:off x="109476" y="1773691"/>
            <a:ext cx="8353035" cy="369332"/>
          </a:xfrm>
          <a:prstGeom prst="rect">
            <a:avLst/>
          </a:prstGeom>
          <a:noFill/>
        </p:spPr>
        <p:txBody>
          <a:bodyPr wrap="square" rtlCol="0">
            <a:spAutoFit/>
          </a:bodyPr>
          <a:lstStyle/>
          <a:p>
            <a:pPr algn="ctr"/>
            <a:r>
              <a:rPr lang="en-US" dirty="0">
                <a:solidFill>
                  <a:srgbClr val="008000"/>
                </a:solidFill>
              </a:rPr>
              <a:t>CPU </a:t>
            </a:r>
            <a:r>
              <a:rPr lang="en-US" dirty="0">
                <a:solidFill>
                  <a:srgbClr val="008000"/>
                </a:solidFill>
                <a:sym typeface="Wingdings"/>
              </a:rPr>
              <a:t> I/O  CPU  done is the process behavior</a:t>
            </a:r>
            <a:endParaRPr lang="en-US" dirty="0">
              <a:solidFill>
                <a:srgbClr val="008000"/>
              </a:solidFill>
            </a:endParaRPr>
          </a:p>
        </p:txBody>
      </p:sp>
      <p:sp>
        <p:nvSpPr>
          <p:cNvPr id="6" name="Oval 5"/>
          <p:cNvSpPr/>
          <p:nvPr/>
        </p:nvSpPr>
        <p:spPr>
          <a:xfrm>
            <a:off x="3695700" y="2143023"/>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0" name="Oval 49"/>
          <p:cNvSpPr/>
          <p:nvPr/>
        </p:nvSpPr>
        <p:spPr>
          <a:xfrm>
            <a:off x="2437631" y="3412006"/>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1" name="Oval 50"/>
          <p:cNvSpPr/>
          <p:nvPr/>
        </p:nvSpPr>
        <p:spPr>
          <a:xfrm>
            <a:off x="4384635" y="4431217"/>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2" name="Oval 51"/>
          <p:cNvSpPr/>
          <p:nvPr/>
        </p:nvSpPr>
        <p:spPr>
          <a:xfrm>
            <a:off x="6091996" y="3464806"/>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7" name="TextBox 6"/>
          <p:cNvSpPr txBox="1"/>
          <p:nvPr/>
        </p:nvSpPr>
        <p:spPr>
          <a:xfrm>
            <a:off x="881319" y="5667212"/>
            <a:ext cx="7676637" cy="1107996"/>
          </a:xfrm>
          <a:prstGeom prst="rect">
            <a:avLst/>
          </a:prstGeom>
          <a:noFill/>
        </p:spPr>
        <p:txBody>
          <a:bodyPr wrap="square" rtlCol="0">
            <a:spAutoFit/>
          </a:bodyPr>
          <a:lstStyle/>
          <a:p>
            <a:r>
              <a:rPr lang="en-US" dirty="0"/>
              <a:t>w</a:t>
            </a:r>
            <a:r>
              <a:rPr lang="en-US" baseline="-25000" dirty="0"/>
              <a:t>P1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P2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P3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t>e</a:t>
            </a:r>
            <a:r>
              <a:rPr lang="en-US" baseline="-25000" dirty="0"/>
              <a:t>1</a:t>
            </a:r>
            <a:r>
              <a:rPr lang="en-US" dirty="0"/>
              <a:t> = 10+10+10, t</a:t>
            </a:r>
            <a:r>
              <a:rPr lang="en-US" baseline="-25000" dirty="0"/>
              <a:t>1</a:t>
            </a:r>
            <a:r>
              <a:rPr lang="en-US" dirty="0"/>
              <a:t> = 30	e</a:t>
            </a:r>
            <a:r>
              <a:rPr lang="en-US" baseline="-25000" dirty="0"/>
              <a:t>2</a:t>
            </a:r>
            <a:r>
              <a:rPr lang="en-US" dirty="0"/>
              <a:t>=1+2+1, t</a:t>
            </a:r>
            <a:r>
              <a:rPr lang="en-US" baseline="-25000" dirty="0"/>
              <a:t>2</a:t>
            </a:r>
            <a:r>
              <a:rPr lang="en-US" dirty="0"/>
              <a:t>=31</a:t>
            </a:r>
            <a:br>
              <a:rPr lang="en-US" dirty="0"/>
            </a:br>
            <a:r>
              <a:rPr lang="en-US" dirty="0">
                <a:solidFill>
                  <a:schemeClr val="accent1">
                    <a:lumMod val="60000"/>
                    <a:lumOff val="40000"/>
                  </a:schemeClr>
                </a:solidFill>
              </a:rPr>
              <a:t>w</a:t>
            </a:r>
            <a:r>
              <a:rPr lang="en-US" baseline="-25000" dirty="0">
                <a:solidFill>
                  <a:schemeClr val="accent1">
                    <a:lumMod val="60000"/>
                    <a:lumOff val="40000"/>
                  </a:schemeClr>
                </a:solidFill>
              </a:rPr>
              <a:t>P1</a:t>
            </a:r>
            <a:r>
              <a:rPr lang="en-US" dirty="0">
                <a:solidFill>
                  <a:schemeClr val="accent1">
                    <a:lumMod val="60000"/>
                    <a:lumOff val="40000"/>
                  </a:schemeClr>
                </a:solidFill>
              </a:rPr>
              <a:t> = 30 </a:t>
            </a:r>
            <a:r>
              <a:rPr lang="mr-IN" dirty="0">
                <a:solidFill>
                  <a:schemeClr val="accent1">
                    <a:lumMod val="60000"/>
                    <a:lumOff val="40000"/>
                  </a:schemeClr>
                </a:solidFill>
              </a:rPr>
              <a:t>–</a:t>
            </a:r>
            <a:r>
              <a:rPr lang="en-US" dirty="0">
                <a:solidFill>
                  <a:schemeClr val="accent1">
                    <a:lumMod val="60000"/>
                    <a:lumOff val="40000"/>
                  </a:schemeClr>
                </a:solidFill>
              </a:rPr>
              <a:t> 30 = 0		w</a:t>
            </a:r>
            <a:r>
              <a:rPr lang="en-US" baseline="-25000" dirty="0">
                <a:solidFill>
                  <a:schemeClr val="accent1">
                    <a:lumMod val="60000"/>
                    <a:lumOff val="40000"/>
                  </a:schemeClr>
                </a:solidFill>
              </a:rPr>
              <a:t>P2</a:t>
            </a:r>
            <a:r>
              <a:rPr lang="en-US" dirty="0">
                <a:solidFill>
                  <a:schemeClr val="accent1">
                    <a:lumMod val="60000"/>
                    <a:lumOff val="40000"/>
                  </a:schemeClr>
                </a:solidFill>
              </a:rPr>
              <a:t> = 31 </a:t>
            </a:r>
            <a:r>
              <a:rPr lang="mr-IN" dirty="0">
                <a:solidFill>
                  <a:schemeClr val="accent1">
                    <a:lumMod val="60000"/>
                    <a:lumOff val="40000"/>
                  </a:schemeClr>
                </a:solidFill>
              </a:rPr>
              <a:t>–</a:t>
            </a:r>
            <a:r>
              <a:rPr lang="en-US" dirty="0">
                <a:solidFill>
                  <a:schemeClr val="accent1">
                    <a:lumMod val="60000"/>
                    <a:lumOff val="40000"/>
                  </a:schemeClr>
                </a:solidFill>
              </a:rPr>
              <a:t> 4 = 27</a:t>
            </a:r>
          </a:p>
        </p:txBody>
      </p:sp>
      <p:grpSp>
        <p:nvGrpSpPr>
          <p:cNvPr id="8" name="Group 7"/>
          <p:cNvGrpSpPr/>
          <p:nvPr/>
        </p:nvGrpSpPr>
        <p:grpSpPr>
          <a:xfrm>
            <a:off x="5989802" y="3010893"/>
            <a:ext cx="570665" cy="1620715"/>
            <a:chOff x="5989802" y="3010893"/>
            <a:chExt cx="570665" cy="1620715"/>
          </a:xfrm>
        </p:grpSpPr>
        <p:cxnSp>
          <p:nvCxnSpPr>
            <p:cNvPr id="4" name="Straight Connector 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30</a:t>
              </a:r>
              <a:endParaRPr lang="en-US" baseline="-25000" dirty="0">
                <a:solidFill>
                  <a:srgbClr val="FF2929"/>
                </a:solidFill>
              </a:endParaRPr>
            </a:p>
          </p:txBody>
        </p:sp>
        <p:sp>
          <p:nvSpPr>
            <p:cNvPr id="56" name="TextBox 5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60" name="Group 59"/>
          <p:cNvGrpSpPr/>
          <p:nvPr/>
        </p:nvGrpSpPr>
        <p:grpSpPr>
          <a:xfrm>
            <a:off x="6560467" y="3010893"/>
            <a:ext cx="570665" cy="1620715"/>
            <a:chOff x="5989802" y="3010893"/>
            <a:chExt cx="570665" cy="1620715"/>
          </a:xfrm>
        </p:grpSpPr>
        <p:cxnSp>
          <p:nvCxnSpPr>
            <p:cNvPr id="61" name="Straight Connector 60"/>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31</a:t>
              </a:r>
              <a:endParaRPr lang="en-US" baseline="-25000" dirty="0">
                <a:solidFill>
                  <a:srgbClr val="FF2929"/>
                </a:solidFill>
              </a:endParaRPr>
            </a:p>
          </p:txBody>
        </p:sp>
        <p:sp>
          <p:nvSpPr>
            <p:cNvPr id="63" name="TextBox 62"/>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64" name="Group 63"/>
          <p:cNvGrpSpPr/>
          <p:nvPr/>
        </p:nvGrpSpPr>
        <p:grpSpPr>
          <a:xfrm>
            <a:off x="7083698" y="3020774"/>
            <a:ext cx="570665" cy="1620715"/>
            <a:chOff x="5989802" y="3010893"/>
            <a:chExt cx="570665" cy="1620715"/>
          </a:xfrm>
        </p:grpSpPr>
        <p:cxnSp>
          <p:nvCxnSpPr>
            <p:cNvPr id="65" name="Straight Connector 64"/>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33</a:t>
              </a:r>
              <a:endParaRPr lang="en-US" baseline="-25000" dirty="0">
                <a:solidFill>
                  <a:srgbClr val="FF2929"/>
                </a:solidFill>
              </a:endParaRPr>
            </a:p>
          </p:txBody>
        </p:sp>
        <p:sp>
          <p:nvSpPr>
            <p:cNvPr id="67" name="TextBox 66"/>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68" name="Rectangle 19"/>
          <p:cNvSpPr>
            <a:spLocks noChangeArrowheads="1"/>
          </p:cNvSpPr>
          <p:nvPr/>
        </p:nvSpPr>
        <p:spPr bwMode="auto">
          <a:xfrm>
            <a:off x="5726113" y="4740276"/>
            <a:ext cx="25606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69" name="Text Box 20"/>
          <p:cNvSpPr txBox="1">
            <a:spLocks noChangeArrowheads="1"/>
          </p:cNvSpPr>
          <p:nvPr/>
        </p:nvSpPr>
        <p:spPr bwMode="auto">
          <a:xfrm>
            <a:off x="6683375" y="5283201"/>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Tree>
    <p:extLst>
      <p:ext uri="{BB962C8B-B14F-4D97-AF65-F5344CB8AC3E}">
        <p14:creationId xmlns:p14="http://schemas.microsoft.com/office/powerpoint/2010/main" val="117757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2195513"/>
            <a:ext cx="8058150" cy="3460750"/>
            <a:chOff x="108" y="672"/>
            <a:chExt cx="5076" cy="2180"/>
          </a:xfrm>
        </p:grpSpPr>
        <p:sp>
          <p:nvSpPr>
            <p:cNvPr id="16388" name="Text Box 3"/>
            <p:cNvSpPr txBox="1">
              <a:spLocks noChangeArrowheads="1"/>
            </p:cNvSpPr>
            <p:nvPr/>
          </p:nvSpPr>
          <p:spPr bwMode="auto">
            <a:xfrm>
              <a:off x="1440"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972" y="672"/>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1532"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391" name="Rectangle 6"/>
            <p:cNvSpPr>
              <a:spLocks noChangeArrowheads="1"/>
            </p:cNvSpPr>
            <p:nvPr/>
          </p:nvSpPr>
          <p:spPr bwMode="auto">
            <a:xfrm>
              <a:off x="576"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392" name="Rectangle 7"/>
            <p:cNvSpPr>
              <a:spLocks noChangeArrowheads="1"/>
            </p:cNvSpPr>
            <p:nvPr/>
          </p:nvSpPr>
          <p:spPr bwMode="auto">
            <a:xfrm>
              <a:off x="1613"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93" name="Rectangle 8"/>
            <p:cNvSpPr>
              <a:spLocks noChangeArrowheads="1"/>
            </p:cNvSpPr>
            <p:nvPr/>
          </p:nvSpPr>
          <p:spPr bwMode="auto">
            <a:xfrm>
              <a:off x="1968"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394" name="Rectangle 9"/>
            <p:cNvSpPr>
              <a:spLocks noChangeArrowheads="1"/>
            </p:cNvSpPr>
            <p:nvPr/>
          </p:nvSpPr>
          <p:spPr bwMode="auto">
            <a:xfrm>
              <a:off x="2304"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395" name="Text Box 10"/>
            <p:cNvSpPr txBox="1">
              <a:spLocks noChangeArrowheads="1"/>
            </p:cNvSpPr>
            <p:nvPr/>
          </p:nvSpPr>
          <p:spPr bwMode="auto">
            <a:xfrm>
              <a:off x="1008"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1724"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397" name="Text Box 12"/>
            <p:cNvSpPr txBox="1">
              <a:spLocks noChangeArrowheads="1"/>
            </p:cNvSpPr>
            <p:nvPr/>
          </p:nvSpPr>
          <p:spPr bwMode="auto">
            <a:xfrm>
              <a:off x="2016"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398" name="Text Box 13"/>
            <p:cNvSpPr txBox="1">
              <a:spLocks noChangeArrowheads="1"/>
            </p:cNvSpPr>
            <p:nvPr/>
          </p:nvSpPr>
          <p:spPr bwMode="auto">
            <a:xfrm>
              <a:off x="2016"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9" name="Rectangle 14"/>
            <p:cNvSpPr>
              <a:spLocks noChangeArrowheads="1"/>
            </p:cNvSpPr>
            <p:nvPr/>
          </p:nvSpPr>
          <p:spPr bwMode="auto">
            <a:xfrm>
              <a:off x="576" y="2275"/>
              <a:ext cx="1037"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979"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1" name="Text Box 16"/>
            <p:cNvSpPr txBox="1">
              <a:spLocks noChangeArrowheads="1"/>
            </p:cNvSpPr>
            <p:nvPr/>
          </p:nvSpPr>
          <p:spPr bwMode="auto">
            <a:xfrm>
              <a:off x="293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02" name="Text Box 17"/>
            <p:cNvSpPr txBox="1">
              <a:spLocks noChangeArrowheads="1"/>
            </p:cNvSpPr>
            <p:nvPr/>
          </p:nvSpPr>
          <p:spPr bwMode="auto">
            <a:xfrm>
              <a:off x="331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16403" name="Text Box 18"/>
            <p:cNvSpPr txBox="1">
              <a:spLocks noChangeArrowheads="1"/>
            </p:cNvSpPr>
            <p:nvPr/>
          </p:nvSpPr>
          <p:spPr bwMode="auto">
            <a:xfrm>
              <a:off x="2438"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sp>
          <p:nvSpPr>
            <p:cNvPr id="16408" name="Text Box 23"/>
            <p:cNvSpPr txBox="1">
              <a:spLocks noChangeArrowheads="1"/>
            </p:cNvSpPr>
            <p:nvPr/>
          </p:nvSpPr>
          <p:spPr bwMode="auto">
            <a:xfrm>
              <a:off x="108" y="1593"/>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144" y="2313"/>
              <a:ext cx="3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0" name="Text Box 25"/>
            <p:cNvSpPr txBox="1">
              <a:spLocks noChangeArrowheads="1"/>
            </p:cNvSpPr>
            <p:nvPr/>
          </p:nvSpPr>
          <p:spPr bwMode="auto">
            <a:xfrm>
              <a:off x="1440"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960" y="921"/>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235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244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235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331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340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331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sp>
          <p:nvSpPr>
            <p:cNvPr id="16418" name="Rectangle 33"/>
            <p:cNvSpPr>
              <a:spLocks noChangeArrowheads="1"/>
            </p:cNvSpPr>
            <p:nvPr/>
          </p:nvSpPr>
          <p:spPr bwMode="auto">
            <a:xfrm>
              <a:off x="1613" y="2275"/>
              <a:ext cx="126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2880" y="2275"/>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0" name="Rectangle 35"/>
            <p:cNvSpPr>
              <a:spLocks noChangeArrowheads="1"/>
            </p:cNvSpPr>
            <p:nvPr/>
          </p:nvSpPr>
          <p:spPr bwMode="auto">
            <a:xfrm>
              <a:off x="3235" y="2275"/>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1" name="Rectangle 36"/>
            <p:cNvSpPr>
              <a:spLocks noChangeArrowheads="1"/>
            </p:cNvSpPr>
            <p:nvPr/>
          </p:nvSpPr>
          <p:spPr bwMode="auto">
            <a:xfrm>
              <a:off x="2880"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22" name="Rectangle 37"/>
            <p:cNvSpPr>
              <a:spLocks noChangeArrowheads="1"/>
            </p:cNvSpPr>
            <p:nvPr/>
          </p:nvSpPr>
          <p:spPr bwMode="auto">
            <a:xfrm>
              <a:off x="3917"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3" name="Rectangle 38"/>
            <p:cNvSpPr>
              <a:spLocks noChangeArrowheads="1"/>
            </p:cNvSpPr>
            <p:nvPr/>
          </p:nvSpPr>
          <p:spPr bwMode="auto">
            <a:xfrm>
              <a:off x="4272"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4" name="Rectangle 39"/>
            <p:cNvSpPr>
              <a:spLocks noChangeArrowheads="1"/>
            </p:cNvSpPr>
            <p:nvPr/>
          </p:nvSpPr>
          <p:spPr bwMode="auto">
            <a:xfrm>
              <a:off x="4608"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25" name="Text Box 40"/>
            <p:cNvSpPr txBox="1">
              <a:spLocks noChangeArrowheads="1"/>
            </p:cNvSpPr>
            <p:nvPr/>
          </p:nvSpPr>
          <p:spPr bwMode="auto">
            <a:xfrm>
              <a:off x="3312"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26" name="Text Box 41"/>
            <p:cNvSpPr txBox="1">
              <a:spLocks noChangeArrowheads="1"/>
            </p:cNvSpPr>
            <p:nvPr/>
          </p:nvSpPr>
          <p:spPr bwMode="auto">
            <a:xfrm>
              <a:off x="4028"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427" name="Text Box 42"/>
            <p:cNvSpPr txBox="1">
              <a:spLocks noChangeArrowheads="1"/>
            </p:cNvSpPr>
            <p:nvPr/>
          </p:nvSpPr>
          <p:spPr bwMode="auto">
            <a:xfrm>
              <a:off x="4320"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28" name="Text Box 43"/>
            <p:cNvSpPr txBox="1">
              <a:spLocks noChangeArrowheads="1"/>
            </p:cNvSpPr>
            <p:nvPr/>
          </p:nvSpPr>
          <p:spPr bwMode="auto">
            <a:xfrm>
              <a:off x="4742"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grpSp>
      <p:sp>
        <p:nvSpPr>
          <p:cNvPr id="16387" name="Rectangle 44"/>
          <p:cNvSpPr>
            <a:spLocks noGrp="1" noChangeArrowheads="1"/>
          </p:cNvSpPr>
          <p:nvPr>
            <p:ph type="title"/>
          </p:nvPr>
        </p:nvSpPr>
        <p:spPr/>
        <p:txBody>
          <a:bodyPr/>
          <a:lstStyle/>
          <a:p>
            <a:pPr eaLnBrk="1" hangingPunct="1"/>
            <a:r>
              <a:rPr lang="en-US">
                <a:latin typeface="Arial" charset="0"/>
                <a:cs typeface="Arial" charset="0"/>
              </a:rPr>
              <a:t>FCFS</a:t>
            </a:r>
          </a:p>
        </p:txBody>
      </p:sp>
      <p:sp>
        <p:nvSpPr>
          <p:cNvPr id="2" name="TextBox 1"/>
          <p:cNvSpPr txBox="1"/>
          <p:nvPr/>
        </p:nvSpPr>
        <p:spPr>
          <a:xfrm>
            <a:off x="109476" y="1773691"/>
            <a:ext cx="8353035" cy="369332"/>
          </a:xfrm>
          <a:prstGeom prst="rect">
            <a:avLst/>
          </a:prstGeom>
          <a:noFill/>
        </p:spPr>
        <p:txBody>
          <a:bodyPr wrap="square" rtlCol="0">
            <a:spAutoFit/>
          </a:bodyPr>
          <a:lstStyle/>
          <a:p>
            <a:pPr algn="ctr"/>
            <a:r>
              <a:rPr lang="en-US" dirty="0">
                <a:solidFill>
                  <a:srgbClr val="008000"/>
                </a:solidFill>
              </a:rPr>
              <a:t>CPU </a:t>
            </a:r>
            <a:r>
              <a:rPr lang="en-US" dirty="0">
                <a:solidFill>
                  <a:srgbClr val="008000"/>
                </a:solidFill>
                <a:sym typeface="Wingdings"/>
              </a:rPr>
              <a:t> I/O  CPU  done is the process behavior</a:t>
            </a:r>
            <a:endParaRPr lang="en-US" dirty="0">
              <a:solidFill>
                <a:srgbClr val="008000"/>
              </a:solidFill>
            </a:endParaRPr>
          </a:p>
        </p:txBody>
      </p:sp>
      <p:sp>
        <p:nvSpPr>
          <p:cNvPr id="6" name="Oval 5"/>
          <p:cNvSpPr/>
          <p:nvPr/>
        </p:nvSpPr>
        <p:spPr>
          <a:xfrm>
            <a:off x="5193013" y="2143023"/>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0" name="Oval 49"/>
          <p:cNvSpPr/>
          <p:nvPr/>
        </p:nvSpPr>
        <p:spPr>
          <a:xfrm>
            <a:off x="3089275" y="3412006"/>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2" name="Oval 51"/>
          <p:cNvSpPr/>
          <p:nvPr/>
        </p:nvSpPr>
        <p:spPr>
          <a:xfrm>
            <a:off x="6670621" y="3412006"/>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7" name="TextBox 6"/>
          <p:cNvSpPr txBox="1"/>
          <p:nvPr/>
        </p:nvSpPr>
        <p:spPr>
          <a:xfrm>
            <a:off x="881319" y="5667212"/>
            <a:ext cx="7676637" cy="1107996"/>
          </a:xfrm>
          <a:prstGeom prst="rect">
            <a:avLst/>
          </a:prstGeom>
          <a:noFill/>
        </p:spPr>
        <p:txBody>
          <a:bodyPr wrap="square" rtlCol="0">
            <a:spAutoFit/>
          </a:bodyPr>
          <a:lstStyle/>
          <a:p>
            <a:r>
              <a:rPr lang="en-US" dirty="0"/>
              <a:t>w</a:t>
            </a:r>
            <a:r>
              <a:rPr lang="en-US" baseline="-25000" dirty="0"/>
              <a:t>P1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P2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P3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t>e</a:t>
            </a:r>
            <a:r>
              <a:rPr lang="en-US" baseline="-25000" dirty="0"/>
              <a:t>1</a:t>
            </a:r>
            <a:r>
              <a:rPr lang="en-US" dirty="0"/>
              <a:t> = 10+10+10, t</a:t>
            </a:r>
            <a:r>
              <a:rPr lang="en-US" baseline="-25000" dirty="0"/>
              <a:t>1</a:t>
            </a:r>
            <a:r>
              <a:rPr lang="en-US" dirty="0"/>
              <a:t> = 30	e</a:t>
            </a:r>
            <a:r>
              <a:rPr lang="en-US" baseline="-25000" dirty="0"/>
              <a:t>2</a:t>
            </a:r>
            <a:r>
              <a:rPr lang="en-US" dirty="0"/>
              <a:t>=1+2+1, t</a:t>
            </a:r>
            <a:r>
              <a:rPr lang="en-US" baseline="-25000" dirty="0"/>
              <a:t>2</a:t>
            </a:r>
            <a:r>
              <a:rPr lang="en-US" dirty="0"/>
              <a:t>=31		e</a:t>
            </a:r>
            <a:r>
              <a:rPr lang="en-US" baseline="-25000" dirty="0"/>
              <a:t>3</a:t>
            </a:r>
            <a:r>
              <a:rPr lang="en-US" dirty="0"/>
              <a:t>=2+3+2, </a:t>
            </a:r>
            <a:r>
              <a:rPr lang="en-US" baseline="-25000" dirty="0"/>
              <a:t>t3=</a:t>
            </a:r>
            <a:r>
              <a:rPr lang="en-US" dirty="0"/>
              <a:t>33</a:t>
            </a:r>
            <a:br>
              <a:rPr lang="en-US" dirty="0"/>
            </a:br>
            <a:r>
              <a:rPr lang="en-US" dirty="0">
                <a:solidFill>
                  <a:schemeClr val="accent1">
                    <a:lumMod val="60000"/>
                    <a:lumOff val="40000"/>
                  </a:schemeClr>
                </a:solidFill>
              </a:rPr>
              <a:t>w</a:t>
            </a:r>
            <a:r>
              <a:rPr lang="en-US" baseline="-25000" dirty="0">
                <a:solidFill>
                  <a:schemeClr val="accent1">
                    <a:lumMod val="60000"/>
                    <a:lumOff val="40000"/>
                  </a:schemeClr>
                </a:solidFill>
              </a:rPr>
              <a:t>P1</a:t>
            </a:r>
            <a:r>
              <a:rPr lang="en-US" dirty="0">
                <a:solidFill>
                  <a:schemeClr val="accent1">
                    <a:lumMod val="60000"/>
                    <a:lumOff val="40000"/>
                  </a:schemeClr>
                </a:solidFill>
              </a:rPr>
              <a:t> = 30 </a:t>
            </a:r>
            <a:r>
              <a:rPr lang="mr-IN" dirty="0">
                <a:solidFill>
                  <a:schemeClr val="accent1">
                    <a:lumMod val="60000"/>
                    <a:lumOff val="40000"/>
                  </a:schemeClr>
                </a:solidFill>
              </a:rPr>
              <a:t>–</a:t>
            </a:r>
            <a:r>
              <a:rPr lang="en-US" dirty="0">
                <a:solidFill>
                  <a:schemeClr val="accent1">
                    <a:lumMod val="60000"/>
                    <a:lumOff val="40000"/>
                  </a:schemeClr>
                </a:solidFill>
              </a:rPr>
              <a:t> 30 = 0		w</a:t>
            </a:r>
            <a:r>
              <a:rPr lang="en-US" baseline="-25000" dirty="0">
                <a:solidFill>
                  <a:schemeClr val="accent1">
                    <a:lumMod val="60000"/>
                    <a:lumOff val="40000"/>
                  </a:schemeClr>
                </a:solidFill>
              </a:rPr>
              <a:t>P2</a:t>
            </a:r>
            <a:r>
              <a:rPr lang="en-US" dirty="0">
                <a:solidFill>
                  <a:schemeClr val="accent1">
                    <a:lumMod val="60000"/>
                    <a:lumOff val="40000"/>
                  </a:schemeClr>
                </a:solidFill>
              </a:rPr>
              <a:t> = 31 </a:t>
            </a:r>
            <a:r>
              <a:rPr lang="mr-IN" dirty="0">
                <a:solidFill>
                  <a:schemeClr val="accent1">
                    <a:lumMod val="60000"/>
                    <a:lumOff val="40000"/>
                  </a:schemeClr>
                </a:solidFill>
              </a:rPr>
              <a:t>–</a:t>
            </a:r>
            <a:r>
              <a:rPr lang="en-US" dirty="0">
                <a:solidFill>
                  <a:schemeClr val="accent1">
                    <a:lumMod val="60000"/>
                    <a:lumOff val="40000"/>
                  </a:schemeClr>
                </a:solidFill>
              </a:rPr>
              <a:t> 4 = 27		w</a:t>
            </a:r>
            <a:r>
              <a:rPr lang="en-US" baseline="-25000" dirty="0">
                <a:solidFill>
                  <a:schemeClr val="accent1">
                    <a:lumMod val="60000"/>
                    <a:lumOff val="40000"/>
                  </a:schemeClr>
                </a:solidFill>
              </a:rPr>
              <a:t>P3</a:t>
            </a:r>
            <a:r>
              <a:rPr lang="en-US" dirty="0">
                <a:solidFill>
                  <a:schemeClr val="accent1">
                    <a:lumMod val="60000"/>
                    <a:lumOff val="40000"/>
                  </a:schemeClr>
                </a:solidFill>
              </a:rPr>
              <a:t> = 33 </a:t>
            </a:r>
            <a:r>
              <a:rPr lang="mr-IN" dirty="0">
                <a:solidFill>
                  <a:schemeClr val="accent1">
                    <a:lumMod val="60000"/>
                    <a:lumOff val="40000"/>
                  </a:schemeClr>
                </a:solidFill>
              </a:rPr>
              <a:t>–</a:t>
            </a:r>
            <a:r>
              <a:rPr lang="en-US" dirty="0">
                <a:solidFill>
                  <a:schemeClr val="accent1">
                    <a:lumMod val="60000"/>
                    <a:lumOff val="40000"/>
                  </a:schemeClr>
                </a:solidFill>
              </a:rPr>
              <a:t> 7 = 26</a:t>
            </a:r>
          </a:p>
        </p:txBody>
      </p:sp>
      <p:grpSp>
        <p:nvGrpSpPr>
          <p:cNvPr id="8" name="Group 7"/>
          <p:cNvGrpSpPr/>
          <p:nvPr/>
        </p:nvGrpSpPr>
        <p:grpSpPr>
          <a:xfrm>
            <a:off x="5989802" y="3010893"/>
            <a:ext cx="570665" cy="1620715"/>
            <a:chOff x="5989802" y="3010893"/>
            <a:chExt cx="570665" cy="1620715"/>
          </a:xfrm>
        </p:grpSpPr>
        <p:cxnSp>
          <p:nvCxnSpPr>
            <p:cNvPr id="4" name="Straight Connector 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30</a:t>
              </a:r>
              <a:endParaRPr lang="en-US" baseline="-25000" dirty="0">
                <a:solidFill>
                  <a:srgbClr val="FF2929"/>
                </a:solidFill>
              </a:endParaRPr>
            </a:p>
          </p:txBody>
        </p:sp>
        <p:sp>
          <p:nvSpPr>
            <p:cNvPr id="56" name="TextBox 5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60" name="Group 59"/>
          <p:cNvGrpSpPr/>
          <p:nvPr/>
        </p:nvGrpSpPr>
        <p:grpSpPr>
          <a:xfrm>
            <a:off x="6560467" y="3010893"/>
            <a:ext cx="570665" cy="1620715"/>
            <a:chOff x="5989802" y="3010893"/>
            <a:chExt cx="570665" cy="1620715"/>
          </a:xfrm>
        </p:grpSpPr>
        <p:cxnSp>
          <p:nvCxnSpPr>
            <p:cNvPr id="61" name="Straight Connector 60"/>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31</a:t>
              </a:r>
              <a:endParaRPr lang="en-US" baseline="-25000" dirty="0">
                <a:solidFill>
                  <a:srgbClr val="FF2929"/>
                </a:solidFill>
              </a:endParaRPr>
            </a:p>
          </p:txBody>
        </p:sp>
        <p:sp>
          <p:nvSpPr>
            <p:cNvPr id="63" name="TextBox 62"/>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64" name="Group 63"/>
          <p:cNvGrpSpPr/>
          <p:nvPr/>
        </p:nvGrpSpPr>
        <p:grpSpPr>
          <a:xfrm>
            <a:off x="7083698" y="3020774"/>
            <a:ext cx="570665" cy="1620715"/>
            <a:chOff x="5989802" y="3010893"/>
            <a:chExt cx="570665" cy="1620715"/>
          </a:xfrm>
        </p:grpSpPr>
        <p:cxnSp>
          <p:nvCxnSpPr>
            <p:cNvPr id="65" name="Straight Connector 64"/>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33</a:t>
              </a:r>
              <a:endParaRPr lang="en-US" baseline="-25000" dirty="0">
                <a:solidFill>
                  <a:srgbClr val="FF2929"/>
                </a:solidFill>
              </a:endParaRPr>
            </a:p>
          </p:txBody>
        </p:sp>
        <p:sp>
          <p:nvSpPr>
            <p:cNvPr id="67" name="TextBox 66"/>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68" name="Rectangle 19"/>
          <p:cNvSpPr>
            <a:spLocks noChangeArrowheads="1"/>
          </p:cNvSpPr>
          <p:nvPr/>
        </p:nvSpPr>
        <p:spPr bwMode="auto">
          <a:xfrm>
            <a:off x="5726113" y="4740276"/>
            <a:ext cx="25606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69" name="Text Box 20"/>
          <p:cNvSpPr txBox="1">
            <a:spLocks noChangeArrowheads="1"/>
          </p:cNvSpPr>
          <p:nvPr/>
        </p:nvSpPr>
        <p:spPr bwMode="auto">
          <a:xfrm>
            <a:off x="6683375" y="5283201"/>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
        <p:nvSpPr>
          <p:cNvPr id="51" name="Oval 50"/>
          <p:cNvSpPr/>
          <p:nvPr/>
        </p:nvSpPr>
        <p:spPr>
          <a:xfrm>
            <a:off x="5070475" y="4478477"/>
            <a:ext cx="838200" cy="966411"/>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Tree>
    <p:extLst>
      <p:ext uri="{BB962C8B-B14F-4D97-AF65-F5344CB8AC3E}">
        <p14:creationId xmlns:p14="http://schemas.microsoft.com/office/powerpoint/2010/main" val="363431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noChangeAspect="1"/>
          </p:cNvGraphicFramePr>
          <p:nvPr>
            <p:extLst>
              <p:ext uri="{D42A27DB-BD31-4B8C-83A1-F6EECF244321}">
                <p14:modId xmlns:p14="http://schemas.microsoft.com/office/powerpoint/2010/main" val="195724364"/>
              </p:ext>
            </p:extLst>
          </p:nvPr>
        </p:nvGraphicFramePr>
        <p:xfrm>
          <a:off x="935183" y="2259723"/>
          <a:ext cx="7364124" cy="4238264"/>
        </p:xfrm>
        <a:graphic>
          <a:graphicData uri="http://schemas.openxmlformats.org/drawingml/2006/table">
            <a:tbl>
              <a:tblPr/>
              <a:tblGrid>
                <a:gridCol w="7364124">
                  <a:extLst>
                    <a:ext uri="{9D8B030D-6E8A-4147-A177-3AD203B41FA5}">
                      <a16:colId xmlns:a16="http://schemas.microsoft.com/office/drawing/2014/main" val="20000"/>
                    </a:ext>
                  </a:extLst>
                </a:gridCol>
              </a:tblGrid>
              <a:tr h="529783">
                <a:tc>
                  <a:txBody>
                    <a:bodyPr/>
                    <a:lstStyle/>
                    <a:p>
                      <a:pPr marL="0" marR="0" algn="ctr">
                        <a:spcBef>
                          <a:spcPts val="0"/>
                        </a:spcBef>
                        <a:spcAft>
                          <a:spcPts val="0"/>
                        </a:spcAft>
                      </a:pPr>
                      <a:r>
                        <a:rPr lang="en-US" sz="2300" dirty="0">
                          <a:latin typeface="Times New Roman"/>
                          <a:ea typeface="Times New Roman"/>
                          <a:cs typeface="Times New Roman"/>
                        </a:rPr>
                        <a:t>Application (Algorithms expressed in High Level Language)</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29783">
                <a:tc>
                  <a:txBody>
                    <a:bodyPr/>
                    <a:lstStyle/>
                    <a:p>
                      <a:pPr marL="0" marR="0" algn="ctr">
                        <a:spcBef>
                          <a:spcPts val="0"/>
                        </a:spcBef>
                        <a:spcAft>
                          <a:spcPts val="0"/>
                        </a:spcAft>
                        <a:tabLst>
                          <a:tab pos="193675" algn="l"/>
                          <a:tab pos="2077085" algn="ctr"/>
                        </a:tabLst>
                      </a:pPr>
                      <a:r>
                        <a:rPr lang="pt-BR" sz="2300" dirty="0">
                          <a:latin typeface="Times New Roman"/>
                          <a:ea typeface="Times New Roman"/>
                          <a:cs typeface="Times New Roman"/>
                        </a:rPr>
                        <a:t>		System software (</a:t>
                      </a:r>
                      <a:r>
                        <a:rPr lang="pt-BR" sz="2300" dirty="0" err="1">
                          <a:latin typeface="Times New Roman"/>
                          <a:ea typeface="Times New Roman"/>
                          <a:cs typeface="Times New Roman"/>
                        </a:rPr>
                        <a:t>Compiler</a:t>
                      </a:r>
                      <a:r>
                        <a:rPr lang="pt-BR" sz="2300" dirty="0">
                          <a:latin typeface="Times New Roman"/>
                          <a:ea typeface="Times New Roman"/>
                          <a:cs typeface="Times New Roman"/>
                        </a:rPr>
                        <a:t>, OS, etc.)</a:t>
                      </a:r>
                      <a:endParaRPr lang="en-US" sz="2300" dirty="0">
                        <a:latin typeface="Times New Roman"/>
                        <a:ea typeface="Times New Roman"/>
                        <a:cs typeface="Times New Roman"/>
                      </a:endParaRP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529783">
                <a:tc>
                  <a:txBody>
                    <a:bodyPr/>
                    <a:lstStyle/>
                    <a:p>
                      <a:pPr marL="0" marR="0" algn="ctr">
                        <a:spcBef>
                          <a:spcPts val="0"/>
                        </a:spcBef>
                        <a:spcAft>
                          <a:spcPts val="0"/>
                        </a:spcAft>
                      </a:pPr>
                      <a:r>
                        <a:rPr lang="en-US" sz="2300" dirty="0">
                          <a:latin typeface="Times New Roman"/>
                          <a:ea typeface="Times New Roman"/>
                          <a:cs typeface="Times New Roman"/>
                        </a:rPr>
                        <a:t>Computer Architecture (ISA)</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2"/>
                  </a:ext>
                </a:extLst>
              </a:tr>
              <a:tr h="529783">
                <a:tc>
                  <a:txBody>
                    <a:bodyPr/>
                    <a:lstStyle/>
                    <a:p>
                      <a:pPr marL="0" marR="0" algn="ctr">
                        <a:spcBef>
                          <a:spcPts val="0"/>
                        </a:spcBef>
                        <a:spcAft>
                          <a:spcPts val="0"/>
                        </a:spcAft>
                      </a:pPr>
                      <a:r>
                        <a:rPr lang="en-US" sz="2300" dirty="0">
                          <a:latin typeface="Times New Roman"/>
                          <a:ea typeface="Times New Roman"/>
                          <a:cs typeface="Times New Roman"/>
                        </a:rPr>
                        <a:t>Machine Organization (</a:t>
                      </a:r>
                      <a:r>
                        <a:rPr lang="en-US" sz="2300" dirty="0" err="1">
                          <a:latin typeface="Times New Roman"/>
                          <a:ea typeface="Times New Roman"/>
                          <a:cs typeface="Times New Roman"/>
                        </a:rPr>
                        <a:t>Datapath</a:t>
                      </a:r>
                      <a:r>
                        <a:rPr lang="en-US" sz="2300" dirty="0">
                          <a:latin typeface="Times New Roman"/>
                          <a:ea typeface="Times New Roman"/>
                          <a:cs typeface="Times New Roman"/>
                        </a:rPr>
                        <a:t> and Control)</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3"/>
                  </a:ext>
                </a:extLst>
              </a:tr>
              <a:tr h="529783">
                <a:tc>
                  <a:txBody>
                    <a:bodyPr/>
                    <a:lstStyle/>
                    <a:p>
                      <a:pPr marL="0" marR="0" algn="ctr">
                        <a:spcBef>
                          <a:spcPts val="0"/>
                        </a:spcBef>
                        <a:spcAft>
                          <a:spcPts val="0"/>
                        </a:spcAft>
                      </a:pPr>
                      <a:r>
                        <a:rPr lang="en-US" sz="2300" dirty="0">
                          <a:latin typeface="Times New Roman"/>
                          <a:ea typeface="Times New Roman"/>
                          <a:cs typeface="Times New Roman"/>
                        </a:rPr>
                        <a:t>Sequential and Combinational Logic Elements</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29783">
                <a:tc>
                  <a:txBody>
                    <a:bodyPr/>
                    <a:lstStyle/>
                    <a:p>
                      <a:pPr marL="0" marR="0" algn="ctr">
                        <a:spcBef>
                          <a:spcPts val="0"/>
                        </a:spcBef>
                        <a:spcAft>
                          <a:spcPts val="0"/>
                        </a:spcAft>
                      </a:pPr>
                      <a:r>
                        <a:rPr lang="en-US" sz="2300" dirty="0">
                          <a:latin typeface="Times New Roman"/>
                          <a:ea typeface="Times New Roman"/>
                          <a:cs typeface="Times New Roman"/>
                        </a:rPr>
                        <a:t>Logic Gates</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29783">
                <a:tc>
                  <a:txBody>
                    <a:bodyPr/>
                    <a:lstStyle/>
                    <a:p>
                      <a:pPr algn="ctr"/>
                      <a:r>
                        <a:rPr lang="en-US" sz="2300" dirty="0">
                          <a:latin typeface="Times New Roman"/>
                          <a:ea typeface="Times New Roman"/>
                          <a:cs typeface="Times New Roman"/>
                        </a:rPr>
                        <a:t>Transistors </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29783">
                <a:tc>
                  <a:txBody>
                    <a:bodyPr/>
                    <a:lstStyle/>
                    <a:p>
                      <a:pPr marL="0" marR="0" algn="ctr">
                        <a:spcBef>
                          <a:spcPts val="0"/>
                        </a:spcBef>
                        <a:spcAft>
                          <a:spcPts val="0"/>
                        </a:spcAft>
                      </a:pPr>
                      <a:r>
                        <a:rPr lang="en-US" sz="2300" dirty="0">
                          <a:latin typeface="Times New Roman"/>
                          <a:ea typeface="Times New Roman"/>
                          <a:cs typeface="Times New Roman"/>
                        </a:rPr>
                        <a:t>Solid-State Physics (Electrons and Holes)</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p:txBody>
          <a:bodyPr/>
          <a:lstStyle/>
          <a:p>
            <a:r>
              <a:rPr lang="en-US" dirty="0"/>
              <a:t>Levels of Abstraction</a:t>
            </a:r>
          </a:p>
        </p:txBody>
      </p:sp>
    </p:spTree>
    <p:extLst>
      <p:ext uri="{BB962C8B-B14F-4D97-AF65-F5344CB8AC3E}">
        <p14:creationId xmlns:p14="http://schemas.microsoft.com/office/powerpoint/2010/main" val="4228397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2195513"/>
            <a:ext cx="8058150" cy="3460750"/>
            <a:chOff x="108" y="672"/>
            <a:chExt cx="5076" cy="2180"/>
          </a:xfrm>
        </p:grpSpPr>
        <p:sp>
          <p:nvSpPr>
            <p:cNvPr id="16388" name="Text Box 3"/>
            <p:cNvSpPr txBox="1">
              <a:spLocks noChangeArrowheads="1"/>
            </p:cNvSpPr>
            <p:nvPr/>
          </p:nvSpPr>
          <p:spPr bwMode="auto">
            <a:xfrm>
              <a:off x="1440"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972" y="672"/>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1532"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391" name="Rectangle 6"/>
            <p:cNvSpPr>
              <a:spLocks noChangeArrowheads="1"/>
            </p:cNvSpPr>
            <p:nvPr/>
          </p:nvSpPr>
          <p:spPr bwMode="auto">
            <a:xfrm>
              <a:off x="576"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392" name="Rectangle 7"/>
            <p:cNvSpPr>
              <a:spLocks noChangeArrowheads="1"/>
            </p:cNvSpPr>
            <p:nvPr/>
          </p:nvSpPr>
          <p:spPr bwMode="auto">
            <a:xfrm>
              <a:off x="1613"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93" name="Rectangle 8"/>
            <p:cNvSpPr>
              <a:spLocks noChangeArrowheads="1"/>
            </p:cNvSpPr>
            <p:nvPr/>
          </p:nvSpPr>
          <p:spPr bwMode="auto">
            <a:xfrm>
              <a:off x="1968"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394" name="Rectangle 9"/>
            <p:cNvSpPr>
              <a:spLocks noChangeArrowheads="1"/>
            </p:cNvSpPr>
            <p:nvPr/>
          </p:nvSpPr>
          <p:spPr bwMode="auto">
            <a:xfrm>
              <a:off x="2304"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395" name="Text Box 10"/>
            <p:cNvSpPr txBox="1">
              <a:spLocks noChangeArrowheads="1"/>
            </p:cNvSpPr>
            <p:nvPr/>
          </p:nvSpPr>
          <p:spPr bwMode="auto">
            <a:xfrm>
              <a:off x="1008"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1724"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397" name="Text Box 12"/>
            <p:cNvSpPr txBox="1">
              <a:spLocks noChangeArrowheads="1"/>
            </p:cNvSpPr>
            <p:nvPr/>
          </p:nvSpPr>
          <p:spPr bwMode="auto">
            <a:xfrm>
              <a:off x="2016"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398" name="Text Box 13"/>
            <p:cNvSpPr txBox="1">
              <a:spLocks noChangeArrowheads="1"/>
            </p:cNvSpPr>
            <p:nvPr/>
          </p:nvSpPr>
          <p:spPr bwMode="auto">
            <a:xfrm>
              <a:off x="2016"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9" name="Rectangle 14"/>
            <p:cNvSpPr>
              <a:spLocks noChangeArrowheads="1"/>
            </p:cNvSpPr>
            <p:nvPr/>
          </p:nvSpPr>
          <p:spPr bwMode="auto">
            <a:xfrm>
              <a:off x="576" y="2275"/>
              <a:ext cx="1037"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979"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1" name="Text Box 16"/>
            <p:cNvSpPr txBox="1">
              <a:spLocks noChangeArrowheads="1"/>
            </p:cNvSpPr>
            <p:nvPr/>
          </p:nvSpPr>
          <p:spPr bwMode="auto">
            <a:xfrm>
              <a:off x="293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02" name="Text Box 17"/>
            <p:cNvSpPr txBox="1">
              <a:spLocks noChangeArrowheads="1"/>
            </p:cNvSpPr>
            <p:nvPr/>
          </p:nvSpPr>
          <p:spPr bwMode="auto">
            <a:xfrm>
              <a:off x="331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16403" name="Text Box 18"/>
            <p:cNvSpPr txBox="1">
              <a:spLocks noChangeArrowheads="1"/>
            </p:cNvSpPr>
            <p:nvPr/>
          </p:nvSpPr>
          <p:spPr bwMode="auto">
            <a:xfrm>
              <a:off x="2438"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sp>
          <p:nvSpPr>
            <p:cNvPr id="16408" name="Text Box 23"/>
            <p:cNvSpPr txBox="1">
              <a:spLocks noChangeArrowheads="1"/>
            </p:cNvSpPr>
            <p:nvPr/>
          </p:nvSpPr>
          <p:spPr bwMode="auto">
            <a:xfrm>
              <a:off x="108" y="1593"/>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144" y="2313"/>
              <a:ext cx="3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0" name="Text Box 25"/>
            <p:cNvSpPr txBox="1">
              <a:spLocks noChangeArrowheads="1"/>
            </p:cNvSpPr>
            <p:nvPr/>
          </p:nvSpPr>
          <p:spPr bwMode="auto">
            <a:xfrm>
              <a:off x="1440"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960" y="921"/>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235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244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235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331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340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331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sp>
          <p:nvSpPr>
            <p:cNvPr id="16418" name="Rectangle 33"/>
            <p:cNvSpPr>
              <a:spLocks noChangeArrowheads="1"/>
            </p:cNvSpPr>
            <p:nvPr/>
          </p:nvSpPr>
          <p:spPr bwMode="auto">
            <a:xfrm>
              <a:off x="1613" y="2275"/>
              <a:ext cx="126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2880" y="2275"/>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0" name="Rectangle 35"/>
            <p:cNvSpPr>
              <a:spLocks noChangeArrowheads="1"/>
            </p:cNvSpPr>
            <p:nvPr/>
          </p:nvSpPr>
          <p:spPr bwMode="auto">
            <a:xfrm>
              <a:off x="3235" y="2275"/>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1" name="Rectangle 36"/>
            <p:cNvSpPr>
              <a:spLocks noChangeArrowheads="1"/>
            </p:cNvSpPr>
            <p:nvPr/>
          </p:nvSpPr>
          <p:spPr bwMode="auto">
            <a:xfrm>
              <a:off x="2880"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22" name="Rectangle 37"/>
            <p:cNvSpPr>
              <a:spLocks noChangeArrowheads="1"/>
            </p:cNvSpPr>
            <p:nvPr/>
          </p:nvSpPr>
          <p:spPr bwMode="auto">
            <a:xfrm>
              <a:off x="3917"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3" name="Rectangle 38"/>
            <p:cNvSpPr>
              <a:spLocks noChangeArrowheads="1"/>
            </p:cNvSpPr>
            <p:nvPr/>
          </p:nvSpPr>
          <p:spPr bwMode="auto">
            <a:xfrm>
              <a:off x="4272"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4" name="Rectangle 39"/>
            <p:cNvSpPr>
              <a:spLocks noChangeArrowheads="1"/>
            </p:cNvSpPr>
            <p:nvPr/>
          </p:nvSpPr>
          <p:spPr bwMode="auto">
            <a:xfrm>
              <a:off x="4608"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25" name="Text Box 40"/>
            <p:cNvSpPr txBox="1">
              <a:spLocks noChangeArrowheads="1"/>
            </p:cNvSpPr>
            <p:nvPr/>
          </p:nvSpPr>
          <p:spPr bwMode="auto">
            <a:xfrm>
              <a:off x="3312"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26" name="Text Box 41"/>
            <p:cNvSpPr txBox="1">
              <a:spLocks noChangeArrowheads="1"/>
            </p:cNvSpPr>
            <p:nvPr/>
          </p:nvSpPr>
          <p:spPr bwMode="auto">
            <a:xfrm>
              <a:off x="4028"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427" name="Text Box 42"/>
            <p:cNvSpPr txBox="1">
              <a:spLocks noChangeArrowheads="1"/>
            </p:cNvSpPr>
            <p:nvPr/>
          </p:nvSpPr>
          <p:spPr bwMode="auto">
            <a:xfrm>
              <a:off x="4320"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28" name="Text Box 43"/>
            <p:cNvSpPr txBox="1">
              <a:spLocks noChangeArrowheads="1"/>
            </p:cNvSpPr>
            <p:nvPr/>
          </p:nvSpPr>
          <p:spPr bwMode="auto">
            <a:xfrm>
              <a:off x="4742"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grpSp>
      <p:sp>
        <p:nvSpPr>
          <p:cNvPr id="16387" name="Rectangle 44"/>
          <p:cNvSpPr>
            <a:spLocks noGrp="1" noChangeArrowheads="1"/>
          </p:cNvSpPr>
          <p:nvPr>
            <p:ph type="title"/>
          </p:nvPr>
        </p:nvSpPr>
        <p:spPr/>
        <p:txBody>
          <a:bodyPr/>
          <a:lstStyle/>
          <a:p>
            <a:pPr eaLnBrk="1" hangingPunct="1"/>
            <a:r>
              <a:rPr lang="en-US">
                <a:latin typeface="Arial" charset="0"/>
                <a:cs typeface="Arial" charset="0"/>
              </a:rPr>
              <a:t>FCFS</a:t>
            </a:r>
          </a:p>
        </p:txBody>
      </p:sp>
      <p:sp>
        <p:nvSpPr>
          <p:cNvPr id="7" name="TextBox 6"/>
          <p:cNvSpPr txBox="1"/>
          <p:nvPr/>
        </p:nvSpPr>
        <p:spPr>
          <a:xfrm>
            <a:off x="761890" y="1725675"/>
            <a:ext cx="7676637" cy="369332"/>
          </a:xfrm>
          <a:prstGeom prst="rect">
            <a:avLst/>
          </a:prstGeom>
          <a:noFill/>
        </p:spPr>
        <p:txBody>
          <a:bodyPr wrap="square" rtlCol="0">
            <a:spAutoFit/>
          </a:bodyPr>
          <a:lstStyle/>
          <a:p>
            <a:r>
              <a:rPr lang="en-US" dirty="0">
                <a:solidFill>
                  <a:schemeClr val="accent1">
                    <a:lumMod val="60000"/>
                    <a:lumOff val="40000"/>
                  </a:schemeClr>
                </a:solidFill>
              </a:rPr>
              <a:t>w</a:t>
            </a:r>
            <a:r>
              <a:rPr lang="en-US" baseline="-25000" dirty="0">
                <a:solidFill>
                  <a:schemeClr val="accent1">
                    <a:lumMod val="60000"/>
                    <a:lumOff val="40000"/>
                  </a:schemeClr>
                </a:solidFill>
              </a:rPr>
              <a:t>P1</a:t>
            </a:r>
            <a:r>
              <a:rPr lang="en-US" dirty="0">
                <a:solidFill>
                  <a:schemeClr val="accent1">
                    <a:lumMod val="60000"/>
                    <a:lumOff val="40000"/>
                  </a:schemeClr>
                </a:solidFill>
              </a:rPr>
              <a:t> = 0			w</a:t>
            </a:r>
            <a:r>
              <a:rPr lang="en-US" baseline="-25000" dirty="0">
                <a:solidFill>
                  <a:schemeClr val="accent1">
                    <a:lumMod val="60000"/>
                    <a:lumOff val="40000"/>
                  </a:schemeClr>
                </a:solidFill>
              </a:rPr>
              <a:t>P2</a:t>
            </a:r>
            <a:r>
              <a:rPr lang="en-US" dirty="0">
                <a:solidFill>
                  <a:schemeClr val="accent1">
                    <a:lumMod val="60000"/>
                    <a:lumOff val="40000"/>
                  </a:schemeClr>
                </a:solidFill>
              </a:rPr>
              <a:t> = 27			w</a:t>
            </a:r>
            <a:r>
              <a:rPr lang="en-US" baseline="-25000" dirty="0">
                <a:solidFill>
                  <a:schemeClr val="accent1">
                    <a:lumMod val="60000"/>
                    <a:lumOff val="40000"/>
                  </a:schemeClr>
                </a:solidFill>
              </a:rPr>
              <a:t>P3</a:t>
            </a:r>
            <a:r>
              <a:rPr lang="en-US" dirty="0">
                <a:solidFill>
                  <a:schemeClr val="accent1">
                    <a:lumMod val="60000"/>
                    <a:lumOff val="40000"/>
                  </a:schemeClr>
                </a:solidFill>
              </a:rPr>
              <a:t> = 26</a:t>
            </a:r>
          </a:p>
        </p:txBody>
      </p:sp>
      <p:sp>
        <p:nvSpPr>
          <p:cNvPr id="68" name="TextBox 67"/>
          <p:cNvSpPr txBox="1"/>
          <p:nvPr/>
        </p:nvSpPr>
        <p:spPr>
          <a:xfrm>
            <a:off x="761890" y="5656264"/>
            <a:ext cx="7676637" cy="369332"/>
          </a:xfrm>
          <a:prstGeom prst="rect">
            <a:avLst/>
          </a:prstGeom>
          <a:noFill/>
        </p:spPr>
        <p:txBody>
          <a:bodyPr wrap="square" rtlCol="0">
            <a:spAutoFit/>
          </a:bodyPr>
          <a:lstStyle/>
          <a:p>
            <a:r>
              <a:rPr lang="en-US" dirty="0">
                <a:solidFill>
                  <a:schemeClr val="accent1">
                    <a:lumMod val="60000"/>
                    <a:lumOff val="40000"/>
                  </a:schemeClr>
                </a:solidFill>
              </a:rPr>
              <a:t>- High average waiting times</a:t>
            </a:r>
          </a:p>
        </p:txBody>
      </p:sp>
      <p:sp>
        <p:nvSpPr>
          <p:cNvPr id="47" name="Rectangle 19"/>
          <p:cNvSpPr>
            <a:spLocks noChangeArrowheads="1"/>
          </p:cNvSpPr>
          <p:nvPr/>
        </p:nvSpPr>
        <p:spPr bwMode="auto">
          <a:xfrm>
            <a:off x="5726113" y="4740276"/>
            <a:ext cx="25606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48" name="Text Box 20"/>
          <p:cNvSpPr txBox="1">
            <a:spLocks noChangeArrowheads="1"/>
          </p:cNvSpPr>
          <p:nvPr/>
        </p:nvSpPr>
        <p:spPr bwMode="auto">
          <a:xfrm>
            <a:off x="6683375" y="5283201"/>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Tree>
    <p:extLst>
      <p:ext uri="{BB962C8B-B14F-4D97-AF65-F5344CB8AC3E}">
        <p14:creationId xmlns:p14="http://schemas.microsoft.com/office/powerpoint/2010/main" val="2155195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228600" y="2195513"/>
            <a:ext cx="8058150" cy="3460750"/>
            <a:chOff x="108" y="672"/>
            <a:chExt cx="5076" cy="2180"/>
          </a:xfrm>
        </p:grpSpPr>
        <p:sp>
          <p:nvSpPr>
            <p:cNvPr id="16388" name="Text Box 3"/>
            <p:cNvSpPr txBox="1">
              <a:spLocks noChangeArrowheads="1"/>
            </p:cNvSpPr>
            <p:nvPr/>
          </p:nvSpPr>
          <p:spPr bwMode="auto">
            <a:xfrm>
              <a:off x="1440"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972" y="672"/>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1532"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391" name="Rectangle 6"/>
            <p:cNvSpPr>
              <a:spLocks noChangeArrowheads="1"/>
            </p:cNvSpPr>
            <p:nvPr/>
          </p:nvSpPr>
          <p:spPr bwMode="auto">
            <a:xfrm>
              <a:off x="576"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392" name="Rectangle 7"/>
            <p:cNvSpPr>
              <a:spLocks noChangeArrowheads="1"/>
            </p:cNvSpPr>
            <p:nvPr/>
          </p:nvSpPr>
          <p:spPr bwMode="auto">
            <a:xfrm>
              <a:off x="1613"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93" name="Rectangle 8"/>
            <p:cNvSpPr>
              <a:spLocks noChangeArrowheads="1"/>
            </p:cNvSpPr>
            <p:nvPr/>
          </p:nvSpPr>
          <p:spPr bwMode="auto">
            <a:xfrm>
              <a:off x="1968"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394" name="Rectangle 9"/>
            <p:cNvSpPr>
              <a:spLocks noChangeArrowheads="1"/>
            </p:cNvSpPr>
            <p:nvPr/>
          </p:nvSpPr>
          <p:spPr bwMode="auto">
            <a:xfrm>
              <a:off x="2304"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395" name="Text Box 10"/>
            <p:cNvSpPr txBox="1">
              <a:spLocks noChangeArrowheads="1"/>
            </p:cNvSpPr>
            <p:nvPr/>
          </p:nvSpPr>
          <p:spPr bwMode="auto">
            <a:xfrm>
              <a:off x="1008"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1724"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397" name="Text Box 12"/>
            <p:cNvSpPr txBox="1">
              <a:spLocks noChangeArrowheads="1"/>
            </p:cNvSpPr>
            <p:nvPr/>
          </p:nvSpPr>
          <p:spPr bwMode="auto">
            <a:xfrm>
              <a:off x="2016"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398" name="Text Box 13"/>
            <p:cNvSpPr txBox="1">
              <a:spLocks noChangeArrowheads="1"/>
            </p:cNvSpPr>
            <p:nvPr/>
          </p:nvSpPr>
          <p:spPr bwMode="auto">
            <a:xfrm>
              <a:off x="2016"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9" name="Rectangle 14"/>
            <p:cNvSpPr>
              <a:spLocks noChangeArrowheads="1"/>
            </p:cNvSpPr>
            <p:nvPr/>
          </p:nvSpPr>
          <p:spPr bwMode="auto">
            <a:xfrm>
              <a:off x="576" y="2275"/>
              <a:ext cx="1037"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979" y="2621"/>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1" name="Text Box 16"/>
            <p:cNvSpPr txBox="1">
              <a:spLocks noChangeArrowheads="1"/>
            </p:cNvSpPr>
            <p:nvPr/>
          </p:nvSpPr>
          <p:spPr bwMode="auto">
            <a:xfrm>
              <a:off x="293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02" name="Text Box 17"/>
            <p:cNvSpPr txBox="1">
              <a:spLocks noChangeArrowheads="1"/>
            </p:cNvSpPr>
            <p:nvPr/>
          </p:nvSpPr>
          <p:spPr bwMode="auto">
            <a:xfrm>
              <a:off x="3317" y="262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16403" name="Text Box 18"/>
            <p:cNvSpPr txBox="1">
              <a:spLocks noChangeArrowheads="1"/>
            </p:cNvSpPr>
            <p:nvPr/>
          </p:nvSpPr>
          <p:spPr bwMode="auto">
            <a:xfrm>
              <a:off x="2438"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7</a:t>
              </a:r>
            </a:p>
          </p:txBody>
        </p:sp>
        <p:sp>
          <p:nvSpPr>
            <p:cNvPr id="16408" name="Text Box 23"/>
            <p:cNvSpPr txBox="1">
              <a:spLocks noChangeArrowheads="1"/>
            </p:cNvSpPr>
            <p:nvPr/>
          </p:nvSpPr>
          <p:spPr bwMode="auto">
            <a:xfrm>
              <a:off x="108" y="1593"/>
              <a:ext cx="4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144" y="2313"/>
              <a:ext cx="3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0" name="Text Box 25"/>
            <p:cNvSpPr txBox="1">
              <a:spLocks noChangeArrowheads="1"/>
            </p:cNvSpPr>
            <p:nvPr/>
          </p:nvSpPr>
          <p:spPr bwMode="auto">
            <a:xfrm>
              <a:off x="1440"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960" y="921"/>
              <a:ext cx="34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235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244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235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3312" y="672"/>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3404" y="1152"/>
              <a:ext cx="29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3312" y="915"/>
              <a:ext cx="43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sp>
          <p:nvSpPr>
            <p:cNvPr id="16418" name="Rectangle 33"/>
            <p:cNvSpPr>
              <a:spLocks noChangeArrowheads="1"/>
            </p:cNvSpPr>
            <p:nvPr/>
          </p:nvSpPr>
          <p:spPr bwMode="auto">
            <a:xfrm>
              <a:off x="1613" y="2275"/>
              <a:ext cx="126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2880" y="2275"/>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0" name="Rectangle 35"/>
            <p:cNvSpPr>
              <a:spLocks noChangeArrowheads="1"/>
            </p:cNvSpPr>
            <p:nvPr/>
          </p:nvSpPr>
          <p:spPr bwMode="auto">
            <a:xfrm>
              <a:off x="3235" y="2275"/>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1" name="Rectangle 36"/>
            <p:cNvSpPr>
              <a:spLocks noChangeArrowheads="1"/>
            </p:cNvSpPr>
            <p:nvPr/>
          </p:nvSpPr>
          <p:spPr bwMode="auto">
            <a:xfrm>
              <a:off x="2880" y="1584"/>
              <a:ext cx="1037"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22" name="Rectangle 37"/>
            <p:cNvSpPr>
              <a:spLocks noChangeArrowheads="1"/>
            </p:cNvSpPr>
            <p:nvPr/>
          </p:nvSpPr>
          <p:spPr bwMode="auto">
            <a:xfrm>
              <a:off x="3917" y="158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3" name="Rectangle 38"/>
            <p:cNvSpPr>
              <a:spLocks noChangeArrowheads="1"/>
            </p:cNvSpPr>
            <p:nvPr/>
          </p:nvSpPr>
          <p:spPr bwMode="auto">
            <a:xfrm>
              <a:off x="4272" y="1584"/>
              <a:ext cx="336"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6424" name="Rectangle 39"/>
            <p:cNvSpPr>
              <a:spLocks noChangeArrowheads="1"/>
            </p:cNvSpPr>
            <p:nvPr/>
          </p:nvSpPr>
          <p:spPr bwMode="auto">
            <a:xfrm>
              <a:off x="4608" y="1584"/>
              <a:ext cx="576"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25" name="Text Box 40"/>
            <p:cNvSpPr txBox="1">
              <a:spLocks noChangeArrowheads="1"/>
            </p:cNvSpPr>
            <p:nvPr/>
          </p:nvSpPr>
          <p:spPr bwMode="auto">
            <a:xfrm>
              <a:off x="3312" y="189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26" name="Text Box 41"/>
            <p:cNvSpPr txBox="1">
              <a:spLocks noChangeArrowheads="1"/>
            </p:cNvSpPr>
            <p:nvPr/>
          </p:nvSpPr>
          <p:spPr bwMode="auto">
            <a:xfrm>
              <a:off x="4028" y="18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16427" name="Text Box 42"/>
            <p:cNvSpPr txBox="1">
              <a:spLocks noChangeArrowheads="1"/>
            </p:cNvSpPr>
            <p:nvPr/>
          </p:nvSpPr>
          <p:spPr bwMode="auto">
            <a:xfrm>
              <a:off x="4320"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16428" name="Text Box 43"/>
            <p:cNvSpPr txBox="1">
              <a:spLocks noChangeArrowheads="1"/>
            </p:cNvSpPr>
            <p:nvPr/>
          </p:nvSpPr>
          <p:spPr bwMode="auto">
            <a:xfrm>
              <a:off x="4742" y="187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grpSp>
      <p:sp>
        <p:nvSpPr>
          <p:cNvPr id="16387" name="Rectangle 44"/>
          <p:cNvSpPr>
            <a:spLocks noGrp="1" noChangeArrowheads="1"/>
          </p:cNvSpPr>
          <p:nvPr>
            <p:ph type="title"/>
          </p:nvPr>
        </p:nvSpPr>
        <p:spPr/>
        <p:txBody>
          <a:bodyPr/>
          <a:lstStyle/>
          <a:p>
            <a:pPr eaLnBrk="1" hangingPunct="1"/>
            <a:r>
              <a:rPr lang="en-US">
                <a:latin typeface="Arial" charset="0"/>
                <a:cs typeface="Arial" charset="0"/>
              </a:rPr>
              <a:t>FCFS</a:t>
            </a:r>
          </a:p>
        </p:txBody>
      </p:sp>
      <p:sp>
        <p:nvSpPr>
          <p:cNvPr id="68" name="TextBox 67"/>
          <p:cNvSpPr txBox="1"/>
          <p:nvPr/>
        </p:nvSpPr>
        <p:spPr>
          <a:xfrm>
            <a:off x="761890" y="5656264"/>
            <a:ext cx="7676637" cy="923330"/>
          </a:xfrm>
          <a:prstGeom prst="rect">
            <a:avLst/>
          </a:prstGeom>
          <a:noFill/>
        </p:spPr>
        <p:txBody>
          <a:bodyPr wrap="square" rtlCol="0">
            <a:spAutoFit/>
          </a:bodyPr>
          <a:lstStyle/>
          <a:p>
            <a:pPr marL="285750" indent="-285750">
              <a:buFontTx/>
              <a:buChar char="-"/>
            </a:pPr>
            <a:r>
              <a:rPr lang="en-US" dirty="0">
                <a:solidFill>
                  <a:schemeClr val="accent1">
                    <a:lumMod val="60000"/>
                    <a:lumOff val="40000"/>
                  </a:schemeClr>
                </a:solidFill>
              </a:rPr>
              <a:t>High average waiting times </a:t>
            </a:r>
            <a:r>
              <a:rPr lang="mr-IN" dirty="0">
                <a:solidFill>
                  <a:schemeClr val="accent1">
                    <a:lumMod val="60000"/>
                    <a:lumOff val="40000"/>
                  </a:schemeClr>
                </a:solidFill>
              </a:rPr>
              <a:t>–</a:t>
            </a:r>
            <a:r>
              <a:rPr lang="en-US" dirty="0">
                <a:solidFill>
                  <a:schemeClr val="accent1">
                    <a:lumMod val="60000"/>
                    <a:lumOff val="40000"/>
                  </a:schemeClr>
                </a:solidFill>
              </a:rPr>
              <a:t> in this case 53 / 3</a:t>
            </a:r>
          </a:p>
          <a:p>
            <a:pPr marL="285750" indent="-285750">
              <a:buFontTx/>
              <a:buChar char="-"/>
            </a:pPr>
            <a:r>
              <a:rPr lang="en-US" dirty="0">
                <a:solidFill>
                  <a:schemeClr val="accent1">
                    <a:lumMod val="60000"/>
                    <a:lumOff val="40000"/>
                  </a:schemeClr>
                </a:solidFill>
              </a:rPr>
              <a:t>High average turnaround times </a:t>
            </a:r>
            <a:r>
              <a:rPr lang="mr-IN" dirty="0">
                <a:solidFill>
                  <a:schemeClr val="accent1">
                    <a:lumMod val="60000"/>
                    <a:lumOff val="40000"/>
                  </a:schemeClr>
                </a:solidFill>
              </a:rPr>
              <a:t>–</a:t>
            </a:r>
            <a:r>
              <a:rPr lang="en-US" dirty="0">
                <a:solidFill>
                  <a:schemeClr val="accent1">
                    <a:lumMod val="60000"/>
                    <a:lumOff val="40000"/>
                  </a:schemeClr>
                </a:solidFill>
              </a:rPr>
              <a:t> in this case 94 / 3</a:t>
            </a:r>
          </a:p>
          <a:p>
            <a:pPr marL="285750" indent="-285750">
              <a:buFontTx/>
              <a:buChar char="-"/>
            </a:pPr>
            <a:r>
              <a:rPr lang="en-US" dirty="0">
                <a:solidFill>
                  <a:schemeClr val="accent1">
                    <a:lumMod val="60000"/>
                    <a:lumOff val="40000"/>
                  </a:schemeClr>
                </a:solidFill>
              </a:rPr>
              <a:t>Convoy effect</a:t>
            </a:r>
          </a:p>
        </p:txBody>
      </p:sp>
      <p:sp>
        <p:nvSpPr>
          <p:cNvPr id="47" name="Oval 46"/>
          <p:cNvSpPr/>
          <p:nvPr/>
        </p:nvSpPr>
        <p:spPr>
          <a:xfrm>
            <a:off x="891376" y="3390839"/>
            <a:ext cx="1902624" cy="966411"/>
          </a:xfrm>
          <a:prstGeom prst="ellipse">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48" name="Oval 47"/>
          <p:cNvSpPr/>
          <p:nvPr/>
        </p:nvSpPr>
        <p:spPr>
          <a:xfrm>
            <a:off x="2617388" y="4467226"/>
            <a:ext cx="2102250" cy="966411"/>
          </a:xfrm>
          <a:prstGeom prst="ellipse">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49" name="Oval 48"/>
          <p:cNvSpPr/>
          <p:nvPr/>
        </p:nvSpPr>
        <p:spPr>
          <a:xfrm>
            <a:off x="4553386" y="3390839"/>
            <a:ext cx="1798638" cy="966411"/>
          </a:xfrm>
          <a:prstGeom prst="ellipse">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50" name="Rectangle 19"/>
          <p:cNvSpPr>
            <a:spLocks noChangeArrowheads="1"/>
          </p:cNvSpPr>
          <p:nvPr/>
        </p:nvSpPr>
        <p:spPr bwMode="auto">
          <a:xfrm>
            <a:off x="5726113" y="4740276"/>
            <a:ext cx="25606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 name="Text Box 20"/>
          <p:cNvSpPr txBox="1">
            <a:spLocks noChangeArrowheads="1"/>
          </p:cNvSpPr>
          <p:nvPr/>
        </p:nvSpPr>
        <p:spPr bwMode="auto">
          <a:xfrm>
            <a:off x="6683375" y="5283201"/>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Tree>
    <p:extLst>
      <p:ext uri="{BB962C8B-B14F-4D97-AF65-F5344CB8AC3E}">
        <p14:creationId xmlns:p14="http://schemas.microsoft.com/office/powerpoint/2010/main" val="20393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dissolve">
                                      <p:cBhvr>
                                        <p:cTn id="7" dur="5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dissolve">
                                      <p:cBhvr>
                                        <p:cTn id="12" dur="5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dissolve">
                                      <p:cBhvr>
                                        <p:cTn id="17" dur="500"/>
                                        <p:tgtEl>
                                          <p:spTgt spid="68">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dissolve">
                                      <p:cBhvr>
                                        <p:cTn id="20" dur="500"/>
                                        <p:tgtEl>
                                          <p:spTgt spid="4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dissolve">
                                      <p:cBhvr>
                                        <p:cTn id="23" dur="500"/>
                                        <p:tgtEl>
                                          <p:spTgt spid="4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dissolve">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7200" y="3323234"/>
            <a:ext cx="4419600" cy="1128713"/>
            <a:chOff x="1581150" y="2195513"/>
            <a:chExt cx="4419600" cy="1128713"/>
          </a:xfrm>
        </p:grpSpPr>
        <p:sp>
          <p:nvSpPr>
            <p:cNvPr id="16388" name="Text Box 3"/>
            <p:cNvSpPr txBox="1">
              <a:spLocks noChangeArrowheads="1"/>
            </p:cNvSpPr>
            <p:nvPr/>
          </p:nvSpPr>
          <p:spPr bwMode="auto">
            <a:xfrm>
              <a:off x="2343150" y="2195513"/>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389" name="Text Box 4"/>
            <p:cNvSpPr txBox="1">
              <a:spLocks noChangeArrowheads="1"/>
            </p:cNvSpPr>
            <p:nvPr/>
          </p:nvSpPr>
          <p:spPr bwMode="auto">
            <a:xfrm>
              <a:off x="1600200" y="2195513"/>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390" name="Text Box 5"/>
            <p:cNvSpPr txBox="1">
              <a:spLocks noChangeArrowheads="1"/>
            </p:cNvSpPr>
            <p:nvPr/>
          </p:nvSpPr>
          <p:spPr bwMode="auto">
            <a:xfrm>
              <a:off x="2489200" y="2957513"/>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P1</a:t>
              </a:r>
            </a:p>
          </p:txBody>
        </p:sp>
        <p:sp>
          <p:nvSpPr>
            <p:cNvPr id="16410" name="Text Box 25"/>
            <p:cNvSpPr txBox="1">
              <a:spLocks noChangeArrowheads="1"/>
            </p:cNvSpPr>
            <p:nvPr/>
          </p:nvSpPr>
          <p:spPr bwMode="auto">
            <a:xfrm>
              <a:off x="2343150" y="2581276"/>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10</a:t>
              </a:r>
            </a:p>
          </p:txBody>
        </p:sp>
        <p:sp>
          <p:nvSpPr>
            <p:cNvPr id="16411" name="Text Box 26"/>
            <p:cNvSpPr txBox="1">
              <a:spLocks noChangeArrowheads="1"/>
            </p:cNvSpPr>
            <p:nvPr/>
          </p:nvSpPr>
          <p:spPr bwMode="auto">
            <a:xfrm>
              <a:off x="1581150" y="2590801"/>
              <a:ext cx="552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 I/O</a:t>
              </a:r>
            </a:p>
          </p:txBody>
        </p:sp>
        <p:sp>
          <p:nvSpPr>
            <p:cNvPr id="16412" name="Text Box 27"/>
            <p:cNvSpPr txBox="1">
              <a:spLocks noChangeArrowheads="1"/>
            </p:cNvSpPr>
            <p:nvPr/>
          </p:nvSpPr>
          <p:spPr bwMode="auto">
            <a:xfrm>
              <a:off x="3790950" y="2195513"/>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1</a:t>
              </a:r>
            </a:p>
          </p:txBody>
        </p:sp>
        <p:sp>
          <p:nvSpPr>
            <p:cNvPr id="16413" name="Text Box 28"/>
            <p:cNvSpPr txBox="1">
              <a:spLocks noChangeArrowheads="1"/>
            </p:cNvSpPr>
            <p:nvPr/>
          </p:nvSpPr>
          <p:spPr bwMode="auto">
            <a:xfrm>
              <a:off x="3937000" y="2957513"/>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P2</a:t>
              </a:r>
            </a:p>
          </p:txBody>
        </p:sp>
        <p:sp>
          <p:nvSpPr>
            <p:cNvPr id="16414" name="Text Box 29"/>
            <p:cNvSpPr txBox="1">
              <a:spLocks noChangeArrowheads="1"/>
            </p:cNvSpPr>
            <p:nvPr/>
          </p:nvSpPr>
          <p:spPr bwMode="auto">
            <a:xfrm>
              <a:off x="3790950" y="2581276"/>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5" name="Text Box 30"/>
            <p:cNvSpPr txBox="1">
              <a:spLocks noChangeArrowheads="1"/>
            </p:cNvSpPr>
            <p:nvPr/>
          </p:nvSpPr>
          <p:spPr bwMode="auto">
            <a:xfrm>
              <a:off x="5314950" y="2195513"/>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2</a:t>
              </a:r>
            </a:p>
          </p:txBody>
        </p:sp>
        <p:sp>
          <p:nvSpPr>
            <p:cNvPr id="16416" name="Text Box 31"/>
            <p:cNvSpPr txBox="1">
              <a:spLocks noChangeArrowheads="1"/>
            </p:cNvSpPr>
            <p:nvPr/>
          </p:nvSpPr>
          <p:spPr bwMode="auto">
            <a:xfrm>
              <a:off x="5461000" y="2957513"/>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P3</a:t>
              </a:r>
            </a:p>
          </p:txBody>
        </p:sp>
        <p:sp>
          <p:nvSpPr>
            <p:cNvPr id="16417" name="Text Box 32"/>
            <p:cNvSpPr txBox="1">
              <a:spLocks noChangeArrowheads="1"/>
            </p:cNvSpPr>
            <p:nvPr/>
          </p:nvSpPr>
          <p:spPr bwMode="auto">
            <a:xfrm>
              <a:off x="5314950" y="2581276"/>
              <a:ext cx="6858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   3</a:t>
              </a:r>
            </a:p>
          </p:txBody>
        </p:sp>
      </p:grpSp>
      <p:sp>
        <p:nvSpPr>
          <p:cNvPr id="16387" name="Rectangle 44"/>
          <p:cNvSpPr>
            <a:spLocks noGrp="1" noChangeArrowheads="1"/>
          </p:cNvSpPr>
          <p:nvPr>
            <p:ph type="title"/>
          </p:nvPr>
        </p:nvSpPr>
        <p:spPr/>
        <p:txBody>
          <a:bodyPr>
            <a:normAutofit fontScale="90000"/>
          </a:bodyPr>
          <a:lstStyle/>
          <a:p>
            <a:pPr eaLnBrk="1" hangingPunct="1"/>
            <a:r>
              <a:rPr lang="en-US" dirty="0">
                <a:latin typeface="Arial" charset="0"/>
                <a:cs typeface="Arial" charset="0"/>
              </a:rPr>
              <a:t>Non-preemptive scheduling algorithms</a:t>
            </a:r>
          </a:p>
        </p:txBody>
      </p:sp>
      <p:sp>
        <p:nvSpPr>
          <p:cNvPr id="3" name="TextBox 2"/>
          <p:cNvSpPr txBox="1"/>
          <p:nvPr/>
        </p:nvSpPr>
        <p:spPr>
          <a:xfrm>
            <a:off x="1105709" y="1916025"/>
            <a:ext cx="3930195" cy="3785652"/>
          </a:xfrm>
          <a:prstGeom prst="rect">
            <a:avLst/>
          </a:prstGeom>
          <a:noFill/>
        </p:spPr>
        <p:txBody>
          <a:bodyPr wrap="square" rtlCol="0">
            <a:spAutoFit/>
          </a:bodyPr>
          <a:lstStyle/>
          <a:p>
            <a:pPr marL="285750" indent="-285750">
              <a:buFontTx/>
              <a:buChar char="-"/>
            </a:pPr>
            <a:r>
              <a:rPr lang="en-US" sz="2000" strike="dblStrike" dirty="0"/>
              <a:t>FCFS</a:t>
            </a:r>
          </a:p>
          <a:p>
            <a:pPr marL="285750" indent="-285750">
              <a:buFontTx/>
              <a:buChar char="-"/>
            </a:pPr>
            <a:r>
              <a:rPr lang="en-US" sz="2000" dirty="0"/>
              <a:t>SJF</a:t>
            </a:r>
          </a:p>
          <a:p>
            <a:pPr marL="285750" indent="-285750">
              <a:buFontTx/>
              <a:buChar char="-"/>
            </a:pPr>
            <a:r>
              <a:rPr lang="en-US" sz="2000" dirty="0"/>
              <a:t>Priority</a:t>
            </a:r>
          </a:p>
          <a:p>
            <a:pPr marL="285750" indent="-285750">
              <a:buFontTx/>
              <a:buChar char="-"/>
            </a:pPr>
            <a:r>
              <a:rPr lang="en-US" sz="2000" dirty="0"/>
              <a:t>Resource requirements:</a:t>
            </a:r>
          </a:p>
          <a:p>
            <a:pPr marL="285750" indent="-285750">
              <a:buFontTx/>
              <a:buChar char="-"/>
            </a:pPr>
            <a:endParaRPr lang="en-US" sz="2000" dirty="0"/>
          </a:p>
          <a:p>
            <a:pPr marL="285750" indent="-285750">
              <a:buFontTx/>
              <a:buChar char="-"/>
            </a:pPr>
            <a:endParaRPr lang="en-US" sz="2000" dirty="0"/>
          </a:p>
          <a:p>
            <a:pPr marL="285750" indent="-285750">
              <a:buFontTx/>
              <a:buChar char="-"/>
            </a:pPr>
            <a:endParaRPr lang="en-US" sz="2000" dirty="0"/>
          </a:p>
          <a:p>
            <a:pPr marL="285750" indent="-285750">
              <a:buFontTx/>
              <a:buChar char="-"/>
            </a:pPr>
            <a:endParaRPr lang="en-US" sz="2000" dirty="0"/>
          </a:p>
          <a:p>
            <a:pPr marL="285750" indent="-285750">
              <a:buFontTx/>
              <a:buChar char="-"/>
            </a:pPr>
            <a:endParaRPr lang="en-US" sz="2000" dirty="0"/>
          </a:p>
          <a:p>
            <a:pPr marL="285750" indent="-285750">
              <a:buFontTx/>
              <a:buChar char="-"/>
            </a:pPr>
            <a:r>
              <a:rPr lang="en-US" sz="2000" dirty="0"/>
              <a:t>Arrival order</a:t>
            </a:r>
          </a:p>
          <a:p>
            <a:pPr marL="742950" lvl="1" indent="-285750">
              <a:buFontTx/>
              <a:buChar char="-"/>
            </a:pPr>
            <a:r>
              <a:rPr lang="en-US" sz="2000" dirty="0"/>
              <a:t>P1, P2, P3 in order at nearly the same time</a:t>
            </a:r>
          </a:p>
        </p:txBody>
      </p:sp>
      <p:sp>
        <p:nvSpPr>
          <p:cNvPr id="8" name="Right Brace 7"/>
          <p:cNvSpPr/>
          <p:nvPr/>
        </p:nvSpPr>
        <p:spPr>
          <a:xfrm>
            <a:off x="6371515" y="3323234"/>
            <a:ext cx="383167" cy="7620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995529" y="3426951"/>
            <a:ext cx="1543615" cy="369332"/>
          </a:xfrm>
          <a:prstGeom prst="rect">
            <a:avLst/>
          </a:prstGeom>
          <a:noFill/>
        </p:spPr>
        <p:txBody>
          <a:bodyPr wrap="square" rtlCol="0">
            <a:spAutoFit/>
          </a:bodyPr>
          <a:lstStyle/>
          <a:p>
            <a:r>
              <a:rPr lang="en-US" dirty="0"/>
              <a:t>Burst times</a:t>
            </a:r>
          </a:p>
        </p:txBody>
      </p:sp>
      <p:sp>
        <p:nvSpPr>
          <p:cNvPr id="10" name="TextBox 9"/>
          <p:cNvSpPr txBox="1"/>
          <p:nvPr/>
        </p:nvSpPr>
        <p:spPr>
          <a:xfrm>
            <a:off x="5145381" y="4740794"/>
            <a:ext cx="3503239" cy="1631216"/>
          </a:xfrm>
          <a:prstGeom prst="rect">
            <a:avLst/>
          </a:prstGeom>
          <a:noFill/>
        </p:spPr>
        <p:txBody>
          <a:bodyPr wrap="square" rtlCol="0">
            <a:spAutoFit/>
          </a:bodyPr>
          <a:lstStyle/>
          <a:p>
            <a:r>
              <a:rPr lang="en-US" sz="2000" dirty="0"/>
              <a:t>Assume each process uses</a:t>
            </a:r>
          </a:p>
          <a:p>
            <a:pPr marL="285750" indent="-285750">
              <a:buFontTx/>
              <a:buChar char="-"/>
            </a:pPr>
            <a:r>
              <a:rPr lang="en-US" sz="2000" dirty="0"/>
              <a:t>CPU burst</a:t>
            </a:r>
          </a:p>
          <a:p>
            <a:pPr marL="285750" indent="-285750">
              <a:buFontTx/>
              <a:buChar char="-"/>
            </a:pPr>
            <a:r>
              <a:rPr lang="en-US" sz="2000" dirty="0"/>
              <a:t>I/O Burst</a:t>
            </a:r>
          </a:p>
          <a:p>
            <a:pPr marL="285750" indent="-285750">
              <a:buFontTx/>
              <a:buChar char="-"/>
            </a:pPr>
            <a:r>
              <a:rPr lang="en-US" sz="2000" dirty="0"/>
              <a:t>CPU Burst</a:t>
            </a:r>
          </a:p>
          <a:p>
            <a:pPr marL="285750" indent="-285750">
              <a:buFontTx/>
              <a:buChar char="-"/>
            </a:pPr>
            <a:r>
              <a:rPr lang="en-US" sz="2000" dirty="0"/>
              <a:t>Done</a:t>
            </a:r>
          </a:p>
        </p:txBody>
      </p:sp>
      <p:sp>
        <p:nvSpPr>
          <p:cNvPr id="6" name="Right Arrow 5"/>
          <p:cNvSpPr/>
          <p:nvPr/>
        </p:nvSpPr>
        <p:spPr>
          <a:xfrm>
            <a:off x="678752" y="2386819"/>
            <a:ext cx="426957" cy="18612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40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dissolve">
                                      <p:cBhvr>
                                        <p:cTn id="13" dur="500"/>
                                        <p:tgtEl>
                                          <p:spTgt spid="3">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dissolve">
                                      <p:cBhvr>
                                        <p:cTn id="16" dur="500"/>
                                        <p:tgtEl>
                                          <p:spTgt spid="3">
                                            <p:txEl>
                                              <p:pRg st="10" end="10"/>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atin typeface="Arial" charset="0"/>
                <a:cs typeface="Arial" charset="0"/>
              </a:rPr>
              <a:t>SJF</a:t>
            </a:r>
          </a:p>
        </p:txBody>
      </p:sp>
      <p:grpSp>
        <p:nvGrpSpPr>
          <p:cNvPr id="17411" name="Group 5"/>
          <p:cNvGrpSpPr>
            <a:grpSpLocks noChangeAspect="1"/>
          </p:cNvGrpSpPr>
          <p:nvPr/>
        </p:nvGrpSpPr>
        <p:grpSpPr bwMode="auto">
          <a:xfrm>
            <a:off x="34925" y="1819275"/>
            <a:ext cx="8958263" cy="3370263"/>
            <a:chOff x="-75" y="662"/>
            <a:chExt cx="5887" cy="2214"/>
          </a:xfrm>
        </p:grpSpPr>
        <p:sp>
          <p:nvSpPr>
            <p:cNvPr id="17412" name="Text Box 6"/>
            <p:cNvSpPr txBox="1">
              <a:spLocks noChangeAspect="1" noChangeArrowheads="1"/>
            </p:cNvSpPr>
            <p:nvPr/>
          </p:nvSpPr>
          <p:spPr bwMode="auto">
            <a:xfrm>
              <a:off x="1289"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13" name="Text Box 7"/>
            <p:cNvSpPr txBox="1">
              <a:spLocks noChangeAspect="1" noChangeArrowheads="1"/>
            </p:cNvSpPr>
            <p:nvPr/>
          </p:nvSpPr>
          <p:spPr bwMode="auto">
            <a:xfrm>
              <a:off x="821" y="662"/>
              <a:ext cx="52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CPU  </a:t>
              </a:r>
            </a:p>
          </p:txBody>
        </p:sp>
        <p:sp>
          <p:nvSpPr>
            <p:cNvPr id="17414" name="Text Box 8"/>
            <p:cNvSpPr txBox="1">
              <a:spLocks noChangeAspect="1" noChangeArrowheads="1"/>
            </p:cNvSpPr>
            <p:nvPr/>
          </p:nvSpPr>
          <p:spPr bwMode="auto">
            <a:xfrm>
              <a:off x="1381"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P1  </a:t>
              </a:r>
            </a:p>
          </p:txBody>
        </p:sp>
        <p:sp>
          <p:nvSpPr>
            <p:cNvPr id="17415" name="Rectangle 9"/>
            <p:cNvSpPr>
              <a:spLocks noChangeAspect="1" noChangeArrowheads="1"/>
            </p:cNvSpPr>
            <p:nvPr/>
          </p:nvSpPr>
          <p:spPr bwMode="auto">
            <a:xfrm>
              <a:off x="1729" y="1575"/>
              <a:ext cx="1358"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425"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780" y="1574"/>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3688" y="1574"/>
              <a:ext cx="6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2176" y="185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536" y="1871"/>
              <a:ext cx="2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828" y="1862"/>
              <a:ext cx="41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3655" y="2611"/>
              <a:ext cx="37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425" y="2265"/>
              <a:ext cx="355"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54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837" y="2611"/>
              <a:ext cx="45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175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3864" y="1878"/>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2176" y="2263"/>
              <a:ext cx="911"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9" name="Text Box 23"/>
            <p:cNvSpPr txBox="1">
              <a:spLocks noChangeAspect="1" noChangeArrowheads="1"/>
            </p:cNvSpPr>
            <p:nvPr/>
          </p:nvSpPr>
          <p:spPr bwMode="auto">
            <a:xfrm>
              <a:off x="2563" y="263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75" y="1583"/>
              <a:ext cx="48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7" y="2303"/>
              <a:ext cx="40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32" name="Text Box 26"/>
            <p:cNvSpPr txBox="1">
              <a:spLocks noChangeAspect="1" noChangeArrowheads="1"/>
            </p:cNvSpPr>
            <p:nvPr/>
          </p:nvSpPr>
          <p:spPr bwMode="auto">
            <a:xfrm>
              <a:off x="1289"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33" name="Text Box 27"/>
            <p:cNvSpPr txBox="1">
              <a:spLocks noChangeAspect="1" noChangeArrowheads="1"/>
            </p:cNvSpPr>
            <p:nvPr/>
          </p:nvSpPr>
          <p:spPr bwMode="auto">
            <a:xfrm>
              <a:off x="809" y="911"/>
              <a:ext cx="4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I/O  </a:t>
              </a:r>
            </a:p>
          </p:txBody>
        </p:sp>
        <p:sp>
          <p:nvSpPr>
            <p:cNvPr id="17434" name="Text Box 28"/>
            <p:cNvSpPr txBox="1">
              <a:spLocks noChangeAspect="1" noChangeArrowheads="1"/>
            </p:cNvSpPr>
            <p:nvPr/>
          </p:nvSpPr>
          <p:spPr bwMode="auto">
            <a:xfrm>
              <a:off x="220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  </a:t>
              </a:r>
            </a:p>
          </p:txBody>
        </p:sp>
        <p:sp>
          <p:nvSpPr>
            <p:cNvPr id="17435" name="Text Box 29"/>
            <p:cNvSpPr txBox="1">
              <a:spLocks noChangeAspect="1" noChangeArrowheads="1"/>
            </p:cNvSpPr>
            <p:nvPr/>
          </p:nvSpPr>
          <p:spPr bwMode="auto">
            <a:xfrm>
              <a:off x="229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P2  </a:t>
              </a:r>
            </a:p>
          </p:txBody>
        </p:sp>
        <p:sp>
          <p:nvSpPr>
            <p:cNvPr id="17436" name="Text Box 30"/>
            <p:cNvSpPr txBox="1">
              <a:spLocks noChangeAspect="1" noChangeArrowheads="1"/>
            </p:cNvSpPr>
            <p:nvPr/>
          </p:nvSpPr>
          <p:spPr bwMode="auto">
            <a:xfrm>
              <a:off x="220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7" name="Text Box 31"/>
            <p:cNvSpPr txBox="1">
              <a:spLocks noChangeAspect="1" noChangeArrowheads="1"/>
            </p:cNvSpPr>
            <p:nvPr/>
          </p:nvSpPr>
          <p:spPr bwMode="auto">
            <a:xfrm>
              <a:off x="316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8" name="Text Box 32"/>
            <p:cNvSpPr txBox="1">
              <a:spLocks noChangeAspect="1" noChangeArrowheads="1"/>
            </p:cNvSpPr>
            <p:nvPr/>
          </p:nvSpPr>
          <p:spPr bwMode="auto">
            <a:xfrm>
              <a:off x="325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P3  </a:t>
              </a:r>
            </a:p>
          </p:txBody>
        </p:sp>
        <p:sp>
          <p:nvSpPr>
            <p:cNvPr id="17439" name="Text Box 33"/>
            <p:cNvSpPr txBox="1">
              <a:spLocks noChangeAspect="1" noChangeArrowheads="1"/>
            </p:cNvSpPr>
            <p:nvPr/>
          </p:nvSpPr>
          <p:spPr bwMode="auto">
            <a:xfrm>
              <a:off x="316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3  </a:t>
              </a:r>
            </a:p>
          </p:txBody>
        </p:sp>
        <p:sp>
          <p:nvSpPr>
            <p:cNvPr id="17440" name="Rectangle 34"/>
            <p:cNvSpPr>
              <a:spLocks noChangeAspect="1" noChangeArrowheads="1"/>
            </p:cNvSpPr>
            <p:nvPr/>
          </p:nvSpPr>
          <p:spPr bwMode="auto">
            <a:xfrm>
              <a:off x="780" y="2265"/>
              <a:ext cx="63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1413" y="2265"/>
              <a:ext cx="76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1378"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3087" y="1575"/>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1490" y="1847"/>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3278" y="1871"/>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3087" y="2265"/>
              <a:ext cx="128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4372" y="1574"/>
              <a:ext cx="1440"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4572" y="1862"/>
              <a:ext cx="37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sp>
        <p:nvSpPr>
          <p:cNvPr id="2" name="TextBox 1"/>
          <p:cNvSpPr txBox="1"/>
          <p:nvPr/>
        </p:nvSpPr>
        <p:spPr>
          <a:xfrm>
            <a:off x="6185406" y="1819275"/>
            <a:ext cx="2672844" cy="1200329"/>
          </a:xfrm>
          <a:prstGeom prst="rect">
            <a:avLst/>
          </a:prstGeom>
          <a:noFill/>
        </p:spPr>
        <p:txBody>
          <a:bodyPr wrap="square" rtlCol="0">
            <a:spAutoFit/>
          </a:bodyPr>
          <a:lstStyle/>
          <a:p>
            <a:r>
              <a:rPr lang="en-US" dirty="0">
                <a:solidFill>
                  <a:srgbClr val="008000"/>
                </a:solidFill>
              </a:rPr>
              <a:t>Processes ready:</a:t>
            </a:r>
          </a:p>
          <a:p>
            <a:pPr marL="285750" indent="-285750">
              <a:buFontTx/>
              <a:buChar char="-"/>
            </a:pPr>
            <a:r>
              <a:rPr lang="en-US" dirty="0">
                <a:solidFill>
                  <a:srgbClr val="008000"/>
                </a:solidFill>
              </a:rPr>
              <a:t>P1</a:t>
            </a:r>
          </a:p>
          <a:p>
            <a:pPr marL="285750" indent="-285750">
              <a:buFontTx/>
              <a:buChar char="-"/>
            </a:pPr>
            <a:r>
              <a:rPr lang="en-US" dirty="0">
                <a:solidFill>
                  <a:srgbClr val="008000"/>
                </a:solidFill>
              </a:rPr>
              <a:t>P2</a:t>
            </a:r>
          </a:p>
          <a:p>
            <a:pPr marL="285750" indent="-285750">
              <a:buFontTx/>
              <a:buChar char="-"/>
            </a:pPr>
            <a:r>
              <a:rPr lang="en-US" dirty="0">
                <a:solidFill>
                  <a:srgbClr val="008000"/>
                </a:solidFill>
              </a:rPr>
              <a:t>P3</a:t>
            </a:r>
          </a:p>
        </p:txBody>
      </p:sp>
      <p:grpSp>
        <p:nvGrpSpPr>
          <p:cNvPr id="43" name="Group 42"/>
          <p:cNvGrpSpPr/>
          <p:nvPr/>
        </p:nvGrpSpPr>
        <p:grpSpPr>
          <a:xfrm>
            <a:off x="510443" y="2513868"/>
            <a:ext cx="570665" cy="1620715"/>
            <a:chOff x="5989802" y="3010893"/>
            <a:chExt cx="570665" cy="1620715"/>
          </a:xfrm>
        </p:grpSpPr>
        <p:cxnSp>
          <p:nvCxnSpPr>
            <p:cNvPr id="44" name="Straight Connector 43"/>
            <p:cNvCxnSpPr/>
            <p:nvPr/>
          </p:nvCxnSpPr>
          <p:spPr>
            <a:xfrm>
              <a:off x="6275134" y="3324226"/>
              <a:ext cx="0" cy="104431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89802" y="3010893"/>
              <a:ext cx="570665" cy="369332"/>
            </a:xfrm>
            <a:prstGeom prst="rect">
              <a:avLst/>
            </a:prstGeom>
            <a:noFill/>
          </p:spPr>
          <p:txBody>
            <a:bodyPr wrap="square" rtlCol="0">
              <a:spAutoFit/>
            </a:bodyPr>
            <a:lstStyle/>
            <a:p>
              <a:pPr algn="ctr"/>
              <a:r>
                <a:rPr lang="en-US" dirty="0">
                  <a:solidFill>
                    <a:srgbClr val="008000"/>
                  </a:solidFill>
                </a:rPr>
                <a:t>0</a:t>
              </a:r>
              <a:endParaRPr lang="en-US" baseline="-25000" dirty="0">
                <a:solidFill>
                  <a:srgbClr val="008000"/>
                </a:solidFill>
              </a:endParaRPr>
            </a:p>
          </p:txBody>
        </p:sp>
        <p:sp>
          <p:nvSpPr>
            <p:cNvPr id="46" name="TextBox 4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a:t>
              </a:r>
              <a:endParaRPr lang="en-US" baseline="-25000" dirty="0">
                <a:solidFill>
                  <a:srgbClr val="FF2929"/>
                </a:solidFill>
              </a:endParaRPr>
            </a:p>
          </p:txBody>
        </p:sp>
      </p:grpSp>
      <p:sp>
        <p:nvSpPr>
          <p:cNvPr id="3" name="TextBox 2"/>
          <p:cNvSpPr txBox="1"/>
          <p:nvPr/>
        </p:nvSpPr>
        <p:spPr>
          <a:xfrm>
            <a:off x="754691" y="5441510"/>
            <a:ext cx="4467324" cy="646331"/>
          </a:xfrm>
          <a:prstGeom prst="rect">
            <a:avLst/>
          </a:prstGeom>
          <a:noFill/>
        </p:spPr>
        <p:txBody>
          <a:bodyPr wrap="square" rtlCol="0">
            <a:spAutoFit/>
          </a:bodyPr>
          <a:lstStyle/>
          <a:p>
            <a:r>
              <a:rPr lang="en-US" dirty="0">
                <a:solidFill>
                  <a:srgbClr val="008000"/>
                </a:solidFill>
              </a:rPr>
              <a:t>Straightforward:</a:t>
            </a:r>
          </a:p>
          <a:p>
            <a:r>
              <a:rPr lang="en-US" dirty="0">
                <a:solidFill>
                  <a:srgbClr val="008000"/>
                </a:solidFill>
              </a:rPr>
              <a:t>	P2 is shortest, so it gets run first</a:t>
            </a:r>
          </a:p>
        </p:txBody>
      </p:sp>
    </p:spTree>
    <p:extLst>
      <p:ext uri="{BB962C8B-B14F-4D97-AF65-F5344CB8AC3E}">
        <p14:creationId xmlns:p14="http://schemas.microsoft.com/office/powerpoint/2010/main" val="203548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atin typeface="Arial" charset="0"/>
                <a:cs typeface="Arial" charset="0"/>
              </a:rPr>
              <a:t>SJF</a:t>
            </a:r>
          </a:p>
        </p:txBody>
      </p:sp>
      <p:grpSp>
        <p:nvGrpSpPr>
          <p:cNvPr id="17411" name="Group 5"/>
          <p:cNvGrpSpPr>
            <a:grpSpLocks noChangeAspect="1"/>
          </p:cNvGrpSpPr>
          <p:nvPr/>
        </p:nvGrpSpPr>
        <p:grpSpPr bwMode="auto">
          <a:xfrm>
            <a:off x="34925" y="1819275"/>
            <a:ext cx="8958263" cy="3370263"/>
            <a:chOff x="-75" y="662"/>
            <a:chExt cx="5887" cy="2214"/>
          </a:xfrm>
        </p:grpSpPr>
        <p:sp>
          <p:nvSpPr>
            <p:cNvPr id="17412" name="Text Box 6"/>
            <p:cNvSpPr txBox="1">
              <a:spLocks noChangeAspect="1" noChangeArrowheads="1"/>
            </p:cNvSpPr>
            <p:nvPr/>
          </p:nvSpPr>
          <p:spPr bwMode="auto">
            <a:xfrm>
              <a:off x="1289"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13" name="Text Box 7"/>
            <p:cNvSpPr txBox="1">
              <a:spLocks noChangeAspect="1" noChangeArrowheads="1"/>
            </p:cNvSpPr>
            <p:nvPr/>
          </p:nvSpPr>
          <p:spPr bwMode="auto">
            <a:xfrm>
              <a:off x="821" y="662"/>
              <a:ext cx="52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CPU  </a:t>
              </a:r>
            </a:p>
          </p:txBody>
        </p:sp>
        <p:sp>
          <p:nvSpPr>
            <p:cNvPr id="17414" name="Text Box 8"/>
            <p:cNvSpPr txBox="1">
              <a:spLocks noChangeAspect="1" noChangeArrowheads="1"/>
            </p:cNvSpPr>
            <p:nvPr/>
          </p:nvSpPr>
          <p:spPr bwMode="auto">
            <a:xfrm>
              <a:off x="1381"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P1  </a:t>
              </a:r>
            </a:p>
          </p:txBody>
        </p:sp>
        <p:sp>
          <p:nvSpPr>
            <p:cNvPr id="17415" name="Rectangle 9"/>
            <p:cNvSpPr>
              <a:spLocks noChangeAspect="1" noChangeArrowheads="1"/>
            </p:cNvSpPr>
            <p:nvPr/>
          </p:nvSpPr>
          <p:spPr bwMode="auto">
            <a:xfrm>
              <a:off x="1729" y="1575"/>
              <a:ext cx="1358"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425"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780" y="1574"/>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3688" y="1574"/>
              <a:ext cx="6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2176" y="185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536" y="1871"/>
              <a:ext cx="2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828" y="1862"/>
              <a:ext cx="41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3655" y="2611"/>
              <a:ext cx="37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425" y="2265"/>
              <a:ext cx="355"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54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837" y="2611"/>
              <a:ext cx="45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175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3864" y="1878"/>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2176" y="2263"/>
              <a:ext cx="911"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9" name="Text Box 23"/>
            <p:cNvSpPr txBox="1">
              <a:spLocks noChangeAspect="1" noChangeArrowheads="1"/>
            </p:cNvSpPr>
            <p:nvPr/>
          </p:nvSpPr>
          <p:spPr bwMode="auto">
            <a:xfrm>
              <a:off x="2563" y="263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75" y="1583"/>
              <a:ext cx="48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7" y="2303"/>
              <a:ext cx="40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32" name="Text Box 26"/>
            <p:cNvSpPr txBox="1">
              <a:spLocks noChangeAspect="1" noChangeArrowheads="1"/>
            </p:cNvSpPr>
            <p:nvPr/>
          </p:nvSpPr>
          <p:spPr bwMode="auto">
            <a:xfrm>
              <a:off x="1289"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33" name="Text Box 27"/>
            <p:cNvSpPr txBox="1">
              <a:spLocks noChangeAspect="1" noChangeArrowheads="1"/>
            </p:cNvSpPr>
            <p:nvPr/>
          </p:nvSpPr>
          <p:spPr bwMode="auto">
            <a:xfrm>
              <a:off x="809" y="911"/>
              <a:ext cx="4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I/O  </a:t>
              </a:r>
            </a:p>
          </p:txBody>
        </p:sp>
        <p:sp>
          <p:nvSpPr>
            <p:cNvPr id="17434" name="Text Box 28"/>
            <p:cNvSpPr txBox="1">
              <a:spLocks noChangeAspect="1" noChangeArrowheads="1"/>
            </p:cNvSpPr>
            <p:nvPr/>
          </p:nvSpPr>
          <p:spPr bwMode="auto">
            <a:xfrm>
              <a:off x="220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  </a:t>
              </a:r>
            </a:p>
          </p:txBody>
        </p:sp>
        <p:sp>
          <p:nvSpPr>
            <p:cNvPr id="17435" name="Text Box 29"/>
            <p:cNvSpPr txBox="1">
              <a:spLocks noChangeAspect="1" noChangeArrowheads="1"/>
            </p:cNvSpPr>
            <p:nvPr/>
          </p:nvSpPr>
          <p:spPr bwMode="auto">
            <a:xfrm>
              <a:off x="229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P2  </a:t>
              </a:r>
            </a:p>
          </p:txBody>
        </p:sp>
        <p:sp>
          <p:nvSpPr>
            <p:cNvPr id="17436" name="Text Box 30"/>
            <p:cNvSpPr txBox="1">
              <a:spLocks noChangeAspect="1" noChangeArrowheads="1"/>
            </p:cNvSpPr>
            <p:nvPr/>
          </p:nvSpPr>
          <p:spPr bwMode="auto">
            <a:xfrm>
              <a:off x="220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7" name="Text Box 31"/>
            <p:cNvSpPr txBox="1">
              <a:spLocks noChangeAspect="1" noChangeArrowheads="1"/>
            </p:cNvSpPr>
            <p:nvPr/>
          </p:nvSpPr>
          <p:spPr bwMode="auto">
            <a:xfrm>
              <a:off x="316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8" name="Text Box 32"/>
            <p:cNvSpPr txBox="1">
              <a:spLocks noChangeAspect="1" noChangeArrowheads="1"/>
            </p:cNvSpPr>
            <p:nvPr/>
          </p:nvSpPr>
          <p:spPr bwMode="auto">
            <a:xfrm>
              <a:off x="325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P3  </a:t>
              </a:r>
            </a:p>
          </p:txBody>
        </p:sp>
        <p:sp>
          <p:nvSpPr>
            <p:cNvPr id="17439" name="Text Box 33"/>
            <p:cNvSpPr txBox="1">
              <a:spLocks noChangeAspect="1" noChangeArrowheads="1"/>
            </p:cNvSpPr>
            <p:nvPr/>
          </p:nvSpPr>
          <p:spPr bwMode="auto">
            <a:xfrm>
              <a:off x="316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3  </a:t>
              </a:r>
            </a:p>
          </p:txBody>
        </p:sp>
        <p:sp>
          <p:nvSpPr>
            <p:cNvPr id="17440" name="Rectangle 34"/>
            <p:cNvSpPr>
              <a:spLocks noChangeAspect="1" noChangeArrowheads="1"/>
            </p:cNvSpPr>
            <p:nvPr/>
          </p:nvSpPr>
          <p:spPr bwMode="auto">
            <a:xfrm>
              <a:off x="780" y="2265"/>
              <a:ext cx="63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1413" y="2265"/>
              <a:ext cx="76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1378"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3087" y="1575"/>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1490" y="1847"/>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3278" y="1871"/>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3087" y="2265"/>
              <a:ext cx="128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4372" y="1574"/>
              <a:ext cx="1440"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4572" y="1862"/>
              <a:ext cx="37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sp>
        <p:nvSpPr>
          <p:cNvPr id="2" name="TextBox 1"/>
          <p:cNvSpPr txBox="1"/>
          <p:nvPr/>
        </p:nvSpPr>
        <p:spPr>
          <a:xfrm>
            <a:off x="6185406" y="1819275"/>
            <a:ext cx="2672844" cy="923330"/>
          </a:xfrm>
          <a:prstGeom prst="rect">
            <a:avLst/>
          </a:prstGeom>
          <a:noFill/>
        </p:spPr>
        <p:txBody>
          <a:bodyPr wrap="square" rtlCol="0">
            <a:spAutoFit/>
          </a:bodyPr>
          <a:lstStyle/>
          <a:p>
            <a:r>
              <a:rPr lang="en-US" dirty="0">
                <a:solidFill>
                  <a:srgbClr val="008000"/>
                </a:solidFill>
              </a:rPr>
              <a:t>Processes ready:</a:t>
            </a:r>
          </a:p>
          <a:p>
            <a:pPr marL="285750" indent="-285750">
              <a:buFontTx/>
              <a:buChar char="-"/>
            </a:pPr>
            <a:r>
              <a:rPr lang="en-US" dirty="0">
                <a:solidFill>
                  <a:srgbClr val="008000"/>
                </a:solidFill>
              </a:rPr>
              <a:t>P1</a:t>
            </a:r>
          </a:p>
          <a:p>
            <a:pPr marL="285750" indent="-285750">
              <a:buFontTx/>
              <a:buChar char="-"/>
            </a:pPr>
            <a:r>
              <a:rPr lang="en-US" dirty="0">
                <a:solidFill>
                  <a:srgbClr val="008000"/>
                </a:solidFill>
              </a:rPr>
              <a:t>P3</a:t>
            </a:r>
          </a:p>
        </p:txBody>
      </p:sp>
      <p:grpSp>
        <p:nvGrpSpPr>
          <p:cNvPr id="43" name="Group 42"/>
          <p:cNvGrpSpPr/>
          <p:nvPr/>
        </p:nvGrpSpPr>
        <p:grpSpPr>
          <a:xfrm>
            <a:off x="1044737" y="2494475"/>
            <a:ext cx="570665" cy="1620715"/>
            <a:chOff x="5989802" y="3010893"/>
            <a:chExt cx="570665" cy="1620715"/>
          </a:xfrm>
        </p:grpSpPr>
        <p:cxnSp>
          <p:nvCxnSpPr>
            <p:cNvPr id="44" name="Straight Connector 43"/>
            <p:cNvCxnSpPr/>
            <p:nvPr/>
          </p:nvCxnSpPr>
          <p:spPr>
            <a:xfrm>
              <a:off x="6275134" y="3324226"/>
              <a:ext cx="0" cy="104431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89802" y="3010893"/>
              <a:ext cx="570665" cy="276999"/>
            </a:xfrm>
            <a:prstGeom prst="rect">
              <a:avLst/>
            </a:prstGeom>
            <a:noFill/>
          </p:spPr>
          <p:txBody>
            <a:bodyPr wrap="square" rtlCol="0">
              <a:spAutoFit/>
            </a:bodyPr>
            <a:lstStyle/>
            <a:p>
              <a:pPr algn="ctr"/>
              <a:r>
                <a:rPr lang="en-US" baseline="-25000" dirty="0">
                  <a:solidFill>
                    <a:srgbClr val="008000"/>
                  </a:solidFill>
                </a:rPr>
                <a:t>1</a:t>
              </a:r>
            </a:p>
          </p:txBody>
        </p:sp>
        <p:sp>
          <p:nvSpPr>
            <p:cNvPr id="46" name="TextBox 4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a:t>
              </a:r>
              <a:endParaRPr lang="en-US" baseline="-25000" dirty="0">
                <a:solidFill>
                  <a:srgbClr val="FF2929"/>
                </a:solidFill>
              </a:endParaRPr>
            </a:p>
          </p:txBody>
        </p:sp>
      </p:grpSp>
      <p:sp>
        <p:nvSpPr>
          <p:cNvPr id="48" name="TextBox 47">
            <a:extLst>
              <a:ext uri="{FF2B5EF4-FFF2-40B4-BE49-F238E27FC236}">
                <a16:creationId xmlns:a16="http://schemas.microsoft.com/office/drawing/2014/main" id="{F38BFDED-CF31-3646-B2CF-1883F0C9A56B}"/>
              </a:ext>
            </a:extLst>
          </p:cNvPr>
          <p:cNvSpPr txBox="1"/>
          <p:nvPr/>
        </p:nvSpPr>
        <p:spPr>
          <a:xfrm>
            <a:off x="754690" y="5441510"/>
            <a:ext cx="6678743" cy="646331"/>
          </a:xfrm>
          <a:prstGeom prst="rect">
            <a:avLst/>
          </a:prstGeom>
          <a:noFill/>
        </p:spPr>
        <p:txBody>
          <a:bodyPr wrap="square" rtlCol="0">
            <a:spAutoFit/>
          </a:bodyPr>
          <a:lstStyle/>
          <a:p>
            <a:r>
              <a:rPr lang="en-US" dirty="0">
                <a:solidFill>
                  <a:srgbClr val="008000"/>
                </a:solidFill>
              </a:rPr>
              <a:t>P1 and P3 are both “ready”</a:t>
            </a:r>
          </a:p>
          <a:p>
            <a:r>
              <a:rPr lang="en-US" dirty="0">
                <a:solidFill>
                  <a:srgbClr val="008000"/>
                </a:solidFill>
              </a:rPr>
              <a:t>	</a:t>
            </a:r>
            <a:r>
              <a:rPr lang="en-US" dirty="0">
                <a:solidFill>
                  <a:srgbClr val="008000"/>
                </a:solidFill>
                <a:sym typeface="Wingdings"/>
              </a:rPr>
              <a:t> the scheduler picks P3 because it’s shortest</a:t>
            </a:r>
            <a:endParaRPr lang="en-US" dirty="0">
              <a:solidFill>
                <a:srgbClr val="008000"/>
              </a:solidFill>
            </a:endParaRPr>
          </a:p>
        </p:txBody>
      </p:sp>
    </p:spTree>
    <p:extLst>
      <p:ext uri="{BB962C8B-B14F-4D97-AF65-F5344CB8AC3E}">
        <p14:creationId xmlns:p14="http://schemas.microsoft.com/office/powerpoint/2010/main" val="114995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atin typeface="Arial" charset="0"/>
                <a:cs typeface="Arial" charset="0"/>
              </a:rPr>
              <a:t>SJF</a:t>
            </a:r>
          </a:p>
        </p:txBody>
      </p:sp>
      <p:grpSp>
        <p:nvGrpSpPr>
          <p:cNvPr id="17411" name="Group 5"/>
          <p:cNvGrpSpPr>
            <a:grpSpLocks noChangeAspect="1"/>
          </p:cNvGrpSpPr>
          <p:nvPr/>
        </p:nvGrpSpPr>
        <p:grpSpPr bwMode="auto">
          <a:xfrm>
            <a:off x="34925" y="1819275"/>
            <a:ext cx="8958263" cy="3370263"/>
            <a:chOff x="-75" y="662"/>
            <a:chExt cx="5887" cy="2214"/>
          </a:xfrm>
        </p:grpSpPr>
        <p:sp>
          <p:nvSpPr>
            <p:cNvPr id="17412" name="Text Box 6"/>
            <p:cNvSpPr txBox="1">
              <a:spLocks noChangeAspect="1" noChangeArrowheads="1"/>
            </p:cNvSpPr>
            <p:nvPr/>
          </p:nvSpPr>
          <p:spPr bwMode="auto">
            <a:xfrm>
              <a:off x="1289"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13" name="Text Box 7"/>
            <p:cNvSpPr txBox="1">
              <a:spLocks noChangeAspect="1" noChangeArrowheads="1"/>
            </p:cNvSpPr>
            <p:nvPr/>
          </p:nvSpPr>
          <p:spPr bwMode="auto">
            <a:xfrm>
              <a:off x="821" y="662"/>
              <a:ext cx="52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CPU  </a:t>
              </a:r>
            </a:p>
          </p:txBody>
        </p:sp>
        <p:sp>
          <p:nvSpPr>
            <p:cNvPr id="17414" name="Text Box 8"/>
            <p:cNvSpPr txBox="1">
              <a:spLocks noChangeAspect="1" noChangeArrowheads="1"/>
            </p:cNvSpPr>
            <p:nvPr/>
          </p:nvSpPr>
          <p:spPr bwMode="auto">
            <a:xfrm>
              <a:off x="1381"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P1  </a:t>
              </a:r>
            </a:p>
          </p:txBody>
        </p:sp>
        <p:sp>
          <p:nvSpPr>
            <p:cNvPr id="17415" name="Rectangle 9"/>
            <p:cNvSpPr>
              <a:spLocks noChangeAspect="1" noChangeArrowheads="1"/>
            </p:cNvSpPr>
            <p:nvPr/>
          </p:nvSpPr>
          <p:spPr bwMode="auto">
            <a:xfrm>
              <a:off x="1729" y="1575"/>
              <a:ext cx="1358"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425"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780" y="1574"/>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3688" y="1574"/>
              <a:ext cx="6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2176" y="185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536" y="1871"/>
              <a:ext cx="2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828" y="1862"/>
              <a:ext cx="41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3655" y="2611"/>
              <a:ext cx="37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425" y="2265"/>
              <a:ext cx="355"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54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837" y="2611"/>
              <a:ext cx="45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175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3864" y="1878"/>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2176" y="2263"/>
              <a:ext cx="911" cy="288"/>
            </a:xfrm>
            <a:prstGeom prst="rect">
              <a:avLst/>
            </a:prstGeom>
            <a:solidFill>
              <a:srgbClr val="C0C0C0"/>
            </a:solidFill>
            <a:ln w="9525">
              <a:solidFill>
                <a:schemeClr val="tx1"/>
              </a:solidFill>
              <a:miter lim="800000"/>
              <a:headEnd/>
              <a:tailEnd/>
            </a:ln>
          </p:spPr>
          <p:txBody>
            <a:bodyPr wrap="none" anchor="ctr"/>
            <a:lstStyle/>
            <a:p>
              <a:endParaRPr lang="en-US" dirty="0"/>
            </a:p>
          </p:txBody>
        </p:sp>
        <p:sp>
          <p:nvSpPr>
            <p:cNvPr id="17429" name="Text Box 23"/>
            <p:cNvSpPr txBox="1">
              <a:spLocks noChangeAspect="1" noChangeArrowheads="1"/>
            </p:cNvSpPr>
            <p:nvPr/>
          </p:nvSpPr>
          <p:spPr bwMode="auto">
            <a:xfrm>
              <a:off x="2563" y="263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75" y="1583"/>
              <a:ext cx="48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7" y="2303"/>
              <a:ext cx="40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32" name="Text Box 26"/>
            <p:cNvSpPr txBox="1">
              <a:spLocks noChangeAspect="1" noChangeArrowheads="1"/>
            </p:cNvSpPr>
            <p:nvPr/>
          </p:nvSpPr>
          <p:spPr bwMode="auto">
            <a:xfrm>
              <a:off x="1289"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33" name="Text Box 27"/>
            <p:cNvSpPr txBox="1">
              <a:spLocks noChangeAspect="1" noChangeArrowheads="1"/>
            </p:cNvSpPr>
            <p:nvPr/>
          </p:nvSpPr>
          <p:spPr bwMode="auto">
            <a:xfrm>
              <a:off x="809" y="911"/>
              <a:ext cx="4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I/O  </a:t>
              </a:r>
            </a:p>
          </p:txBody>
        </p:sp>
        <p:sp>
          <p:nvSpPr>
            <p:cNvPr id="17434" name="Text Box 28"/>
            <p:cNvSpPr txBox="1">
              <a:spLocks noChangeAspect="1" noChangeArrowheads="1"/>
            </p:cNvSpPr>
            <p:nvPr/>
          </p:nvSpPr>
          <p:spPr bwMode="auto">
            <a:xfrm>
              <a:off x="220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  </a:t>
              </a:r>
            </a:p>
          </p:txBody>
        </p:sp>
        <p:sp>
          <p:nvSpPr>
            <p:cNvPr id="17435" name="Text Box 29"/>
            <p:cNvSpPr txBox="1">
              <a:spLocks noChangeAspect="1" noChangeArrowheads="1"/>
            </p:cNvSpPr>
            <p:nvPr/>
          </p:nvSpPr>
          <p:spPr bwMode="auto">
            <a:xfrm>
              <a:off x="229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P2  </a:t>
              </a:r>
            </a:p>
          </p:txBody>
        </p:sp>
        <p:sp>
          <p:nvSpPr>
            <p:cNvPr id="17436" name="Text Box 30"/>
            <p:cNvSpPr txBox="1">
              <a:spLocks noChangeAspect="1" noChangeArrowheads="1"/>
            </p:cNvSpPr>
            <p:nvPr/>
          </p:nvSpPr>
          <p:spPr bwMode="auto">
            <a:xfrm>
              <a:off x="220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7" name="Text Box 31"/>
            <p:cNvSpPr txBox="1">
              <a:spLocks noChangeAspect="1" noChangeArrowheads="1"/>
            </p:cNvSpPr>
            <p:nvPr/>
          </p:nvSpPr>
          <p:spPr bwMode="auto">
            <a:xfrm>
              <a:off x="316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8" name="Text Box 32"/>
            <p:cNvSpPr txBox="1">
              <a:spLocks noChangeAspect="1" noChangeArrowheads="1"/>
            </p:cNvSpPr>
            <p:nvPr/>
          </p:nvSpPr>
          <p:spPr bwMode="auto">
            <a:xfrm>
              <a:off x="325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P3  </a:t>
              </a:r>
            </a:p>
          </p:txBody>
        </p:sp>
        <p:sp>
          <p:nvSpPr>
            <p:cNvPr id="17439" name="Text Box 33"/>
            <p:cNvSpPr txBox="1">
              <a:spLocks noChangeAspect="1" noChangeArrowheads="1"/>
            </p:cNvSpPr>
            <p:nvPr/>
          </p:nvSpPr>
          <p:spPr bwMode="auto">
            <a:xfrm>
              <a:off x="316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3  </a:t>
              </a:r>
            </a:p>
          </p:txBody>
        </p:sp>
        <p:sp>
          <p:nvSpPr>
            <p:cNvPr id="17440" name="Rectangle 34"/>
            <p:cNvSpPr>
              <a:spLocks noChangeAspect="1" noChangeArrowheads="1"/>
            </p:cNvSpPr>
            <p:nvPr/>
          </p:nvSpPr>
          <p:spPr bwMode="auto">
            <a:xfrm>
              <a:off x="780" y="2265"/>
              <a:ext cx="63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1413" y="2265"/>
              <a:ext cx="76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1378"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3087" y="1575"/>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1490" y="1847"/>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3278" y="1871"/>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3087" y="2265"/>
              <a:ext cx="128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4372" y="1574"/>
              <a:ext cx="1440"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4572" y="1862"/>
              <a:ext cx="37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sp>
        <p:nvSpPr>
          <p:cNvPr id="2" name="TextBox 1"/>
          <p:cNvSpPr txBox="1"/>
          <p:nvPr/>
        </p:nvSpPr>
        <p:spPr>
          <a:xfrm>
            <a:off x="6185406" y="1819275"/>
            <a:ext cx="2672844" cy="1200329"/>
          </a:xfrm>
          <a:prstGeom prst="rect">
            <a:avLst/>
          </a:prstGeom>
          <a:noFill/>
        </p:spPr>
        <p:txBody>
          <a:bodyPr wrap="square" rtlCol="0">
            <a:spAutoFit/>
          </a:bodyPr>
          <a:lstStyle/>
          <a:p>
            <a:r>
              <a:rPr lang="en-US" dirty="0">
                <a:solidFill>
                  <a:srgbClr val="008000"/>
                </a:solidFill>
              </a:rPr>
              <a:t>Processes ready:</a:t>
            </a:r>
          </a:p>
          <a:p>
            <a:pPr marL="285750" indent="-285750">
              <a:buFontTx/>
              <a:buChar char="-"/>
            </a:pPr>
            <a:r>
              <a:rPr lang="en-US" dirty="0">
                <a:solidFill>
                  <a:srgbClr val="008000"/>
                </a:solidFill>
              </a:rPr>
              <a:t>P1</a:t>
            </a:r>
          </a:p>
          <a:p>
            <a:pPr marL="285750" indent="-285750">
              <a:buFontTx/>
              <a:buChar char="-"/>
            </a:pPr>
            <a:r>
              <a:rPr lang="en-US" dirty="0">
                <a:solidFill>
                  <a:srgbClr val="008000"/>
                </a:solidFill>
              </a:rPr>
              <a:t>P2</a:t>
            </a:r>
          </a:p>
          <a:p>
            <a:pPr marL="285750" indent="-285750">
              <a:buFontTx/>
              <a:buChar char="-"/>
            </a:pPr>
            <a:endParaRPr lang="en-US" dirty="0">
              <a:solidFill>
                <a:srgbClr val="008000"/>
              </a:solidFill>
            </a:endParaRPr>
          </a:p>
        </p:txBody>
      </p:sp>
      <p:grpSp>
        <p:nvGrpSpPr>
          <p:cNvPr id="43" name="Group 42"/>
          <p:cNvGrpSpPr/>
          <p:nvPr/>
        </p:nvGrpSpPr>
        <p:grpSpPr>
          <a:xfrm>
            <a:off x="1972474" y="2766778"/>
            <a:ext cx="570665" cy="1620715"/>
            <a:chOff x="5989802" y="3010893"/>
            <a:chExt cx="570665" cy="1620715"/>
          </a:xfrm>
        </p:grpSpPr>
        <p:cxnSp>
          <p:nvCxnSpPr>
            <p:cNvPr id="44" name="Straight Connector 43"/>
            <p:cNvCxnSpPr/>
            <p:nvPr/>
          </p:nvCxnSpPr>
          <p:spPr>
            <a:xfrm>
              <a:off x="6275134" y="3324226"/>
              <a:ext cx="0" cy="71909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89802" y="3010893"/>
              <a:ext cx="570665" cy="369332"/>
            </a:xfrm>
            <a:prstGeom prst="rect">
              <a:avLst/>
            </a:prstGeom>
            <a:noFill/>
          </p:spPr>
          <p:txBody>
            <a:bodyPr wrap="square" rtlCol="0">
              <a:spAutoFit/>
            </a:bodyPr>
            <a:lstStyle/>
            <a:p>
              <a:pPr algn="ctr"/>
              <a:r>
                <a:rPr lang="en-US" dirty="0">
                  <a:solidFill>
                    <a:srgbClr val="008000"/>
                  </a:solidFill>
                </a:rPr>
                <a:t>3</a:t>
              </a:r>
              <a:endParaRPr lang="en-US" baseline="-25000" dirty="0">
                <a:solidFill>
                  <a:srgbClr val="008000"/>
                </a:solidFill>
              </a:endParaRPr>
            </a:p>
          </p:txBody>
        </p:sp>
        <p:sp>
          <p:nvSpPr>
            <p:cNvPr id="46" name="TextBox 4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a:t>
              </a:r>
              <a:endParaRPr lang="en-US" baseline="-25000" dirty="0">
                <a:solidFill>
                  <a:srgbClr val="FF2929"/>
                </a:solidFill>
              </a:endParaRPr>
            </a:p>
          </p:txBody>
        </p:sp>
      </p:grpSp>
      <p:sp>
        <p:nvSpPr>
          <p:cNvPr id="3" name="TextBox 2"/>
          <p:cNvSpPr txBox="1"/>
          <p:nvPr/>
        </p:nvSpPr>
        <p:spPr>
          <a:xfrm>
            <a:off x="754690" y="5441510"/>
            <a:ext cx="6678743" cy="646331"/>
          </a:xfrm>
          <a:prstGeom prst="rect">
            <a:avLst/>
          </a:prstGeom>
          <a:noFill/>
        </p:spPr>
        <p:txBody>
          <a:bodyPr wrap="square" rtlCol="0">
            <a:spAutoFit/>
          </a:bodyPr>
          <a:lstStyle/>
          <a:p>
            <a:r>
              <a:rPr lang="en-US" dirty="0">
                <a:solidFill>
                  <a:srgbClr val="008000"/>
                </a:solidFill>
              </a:rPr>
              <a:t>P1 and P2 are both “ready”</a:t>
            </a:r>
          </a:p>
          <a:p>
            <a:r>
              <a:rPr lang="en-US" dirty="0">
                <a:solidFill>
                  <a:srgbClr val="008000"/>
                </a:solidFill>
              </a:rPr>
              <a:t>	</a:t>
            </a:r>
            <a:r>
              <a:rPr lang="en-US" dirty="0">
                <a:solidFill>
                  <a:srgbClr val="008000"/>
                </a:solidFill>
                <a:sym typeface="Wingdings"/>
              </a:rPr>
              <a:t> the scheduler picks P2 because it’s shortest</a:t>
            </a:r>
            <a:endParaRPr lang="en-US" dirty="0">
              <a:solidFill>
                <a:srgbClr val="008000"/>
              </a:solidFill>
            </a:endParaRPr>
          </a:p>
        </p:txBody>
      </p:sp>
    </p:spTree>
    <p:extLst>
      <p:ext uri="{BB962C8B-B14F-4D97-AF65-F5344CB8AC3E}">
        <p14:creationId xmlns:p14="http://schemas.microsoft.com/office/powerpoint/2010/main" val="312560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atin typeface="Arial" charset="0"/>
                <a:cs typeface="Arial" charset="0"/>
              </a:rPr>
              <a:t>SJF</a:t>
            </a:r>
          </a:p>
        </p:txBody>
      </p:sp>
      <p:grpSp>
        <p:nvGrpSpPr>
          <p:cNvPr id="17411" name="Group 5"/>
          <p:cNvGrpSpPr>
            <a:grpSpLocks noChangeAspect="1"/>
          </p:cNvGrpSpPr>
          <p:nvPr/>
        </p:nvGrpSpPr>
        <p:grpSpPr bwMode="auto">
          <a:xfrm>
            <a:off x="34925" y="1819275"/>
            <a:ext cx="8958263" cy="3370263"/>
            <a:chOff x="-75" y="662"/>
            <a:chExt cx="5887" cy="2214"/>
          </a:xfrm>
        </p:grpSpPr>
        <p:sp>
          <p:nvSpPr>
            <p:cNvPr id="17412" name="Text Box 6"/>
            <p:cNvSpPr txBox="1">
              <a:spLocks noChangeAspect="1" noChangeArrowheads="1"/>
            </p:cNvSpPr>
            <p:nvPr/>
          </p:nvSpPr>
          <p:spPr bwMode="auto">
            <a:xfrm>
              <a:off x="1289"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13" name="Text Box 7"/>
            <p:cNvSpPr txBox="1">
              <a:spLocks noChangeAspect="1" noChangeArrowheads="1"/>
            </p:cNvSpPr>
            <p:nvPr/>
          </p:nvSpPr>
          <p:spPr bwMode="auto">
            <a:xfrm>
              <a:off x="821" y="662"/>
              <a:ext cx="52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CPU  </a:t>
              </a:r>
            </a:p>
          </p:txBody>
        </p:sp>
        <p:sp>
          <p:nvSpPr>
            <p:cNvPr id="17414" name="Text Box 8"/>
            <p:cNvSpPr txBox="1">
              <a:spLocks noChangeAspect="1" noChangeArrowheads="1"/>
            </p:cNvSpPr>
            <p:nvPr/>
          </p:nvSpPr>
          <p:spPr bwMode="auto">
            <a:xfrm>
              <a:off x="1381"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P1  </a:t>
              </a:r>
            </a:p>
          </p:txBody>
        </p:sp>
        <p:sp>
          <p:nvSpPr>
            <p:cNvPr id="17415" name="Rectangle 9"/>
            <p:cNvSpPr>
              <a:spLocks noChangeAspect="1" noChangeArrowheads="1"/>
            </p:cNvSpPr>
            <p:nvPr/>
          </p:nvSpPr>
          <p:spPr bwMode="auto">
            <a:xfrm>
              <a:off x="1729" y="1575"/>
              <a:ext cx="1358"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425"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780" y="1574"/>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3688" y="1574"/>
              <a:ext cx="6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2176" y="185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536" y="1871"/>
              <a:ext cx="2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828" y="1862"/>
              <a:ext cx="41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3655" y="2611"/>
              <a:ext cx="37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425" y="2265"/>
              <a:ext cx="355"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54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837" y="2611"/>
              <a:ext cx="45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175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3864" y="1878"/>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2176" y="2263"/>
              <a:ext cx="911"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9" name="Text Box 23"/>
            <p:cNvSpPr txBox="1">
              <a:spLocks noChangeAspect="1" noChangeArrowheads="1"/>
            </p:cNvSpPr>
            <p:nvPr/>
          </p:nvSpPr>
          <p:spPr bwMode="auto">
            <a:xfrm>
              <a:off x="2563" y="263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75" y="1583"/>
              <a:ext cx="48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7" y="2303"/>
              <a:ext cx="40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32" name="Text Box 26"/>
            <p:cNvSpPr txBox="1">
              <a:spLocks noChangeAspect="1" noChangeArrowheads="1"/>
            </p:cNvSpPr>
            <p:nvPr/>
          </p:nvSpPr>
          <p:spPr bwMode="auto">
            <a:xfrm>
              <a:off x="1289"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33" name="Text Box 27"/>
            <p:cNvSpPr txBox="1">
              <a:spLocks noChangeAspect="1" noChangeArrowheads="1"/>
            </p:cNvSpPr>
            <p:nvPr/>
          </p:nvSpPr>
          <p:spPr bwMode="auto">
            <a:xfrm>
              <a:off x="809" y="911"/>
              <a:ext cx="4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I/O  </a:t>
              </a:r>
            </a:p>
          </p:txBody>
        </p:sp>
        <p:sp>
          <p:nvSpPr>
            <p:cNvPr id="17434" name="Text Box 28"/>
            <p:cNvSpPr txBox="1">
              <a:spLocks noChangeAspect="1" noChangeArrowheads="1"/>
            </p:cNvSpPr>
            <p:nvPr/>
          </p:nvSpPr>
          <p:spPr bwMode="auto">
            <a:xfrm>
              <a:off x="220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  </a:t>
              </a:r>
            </a:p>
          </p:txBody>
        </p:sp>
        <p:sp>
          <p:nvSpPr>
            <p:cNvPr id="17435" name="Text Box 29"/>
            <p:cNvSpPr txBox="1">
              <a:spLocks noChangeAspect="1" noChangeArrowheads="1"/>
            </p:cNvSpPr>
            <p:nvPr/>
          </p:nvSpPr>
          <p:spPr bwMode="auto">
            <a:xfrm>
              <a:off x="229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P2  </a:t>
              </a:r>
            </a:p>
          </p:txBody>
        </p:sp>
        <p:sp>
          <p:nvSpPr>
            <p:cNvPr id="17436" name="Text Box 30"/>
            <p:cNvSpPr txBox="1">
              <a:spLocks noChangeAspect="1" noChangeArrowheads="1"/>
            </p:cNvSpPr>
            <p:nvPr/>
          </p:nvSpPr>
          <p:spPr bwMode="auto">
            <a:xfrm>
              <a:off x="220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7" name="Text Box 31"/>
            <p:cNvSpPr txBox="1">
              <a:spLocks noChangeAspect="1" noChangeArrowheads="1"/>
            </p:cNvSpPr>
            <p:nvPr/>
          </p:nvSpPr>
          <p:spPr bwMode="auto">
            <a:xfrm>
              <a:off x="316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8" name="Text Box 32"/>
            <p:cNvSpPr txBox="1">
              <a:spLocks noChangeAspect="1" noChangeArrowheads="1"/>
            </p:cNvSpPr>
            <p:nvPr/>
          </p:nvSpPr>
          <p:spPr bwMode="auto">
            <a:xfrm>
              <a:off x="325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P3  </a:t>
              </a:r>
            </a:p>
          </p:txBody>
        </p:sp>
        <p:sp>
          <p:nvSpPr>
            <p:cNvPr id="17439" name="Text Box 33"/>
            <p:cNvSpPr txBox="1">
              <a:spLocks noChangeAspect="1" noChangeArrowheads="1"/>
            </p:cNvSpPr>
            <p:nvPr/>
          </p:nvSpPr>
          <p:spPr bwMode="auto">
            <a:xfrm>
              <a:off x="316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3  </a:t>
              </a:r>
            </a:p>
          </p:txBody>
        </p:sp>
        <p:sp>
          <p:nvSpPr>
            <p:cNvPr id="17440" name="Rectangle 34"/>
            <p:cNvSpPr>
              <a:spLocks noChangeAspect="1" noChangeArrowheads="1"/>
            </p:cNvSpPr>
            <p:nvPr/>
          </p:nvSpPr>
          <p:spPr bwMode="auto">
            <a:xfrm>
              <a:off x="780" y="2265"/>
              <a:ext cx="63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1413" y="2265"/>
              <a:ext cx="76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1378"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3087" y="1575"/>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1490" y="1847"/>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3278" y="1871"/>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3087" y="2265"/>
              <a:ext cx="128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4372" y="1574"/>
              <a:ext cx="1440"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4572" y="1862"/>
              <a:ext cx="37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sp>
        <p:nvSpPr>
          <p:cNvPr id="2" name="TextBox 1"/>
          <p:cNvSpPr txBox="1"/>
          <p:nvPr/>
        </p:nvSpPr>
        <p:spPr>
          <a:xfrm>
            <a:off x="6185406" y="1819275"/>
            <a:ext cx="2672844" cy="923330"/>
          </a:xfrm>
          <a:prstGeom prst="rect">
            <a:avLst/>
          </a:prstGeom>
          <a:noFill/>
        </p:spPr>
        <p:txBody>
          <a:bodyPr wrap="square" rtlCol="0">
            <a:spAutoFit/>
          </a:bodyPr>
          <a:lstStyle/>
          <a:p>
            <a:r>
              <a:rPr lang="en-US" dirty="0">
                <a:solidFill>
                  <a:srgbClr val="008000"/>
                </a:solidFill>
              </a:rPr>
              <a:t>Processes ready:</a:t>
            </a:r>
          </a:p>
          <a:p>
            <a:pPr marL="285750" indent="-285750">
              <a:buFontTx/>
              <a:buChar char="-"/>
            </a:pPr>
            <a:r>
              <a:rPr lang="en-US" dirty="0">
                <a:solidFill>
                  <a:srgbClr val="008000"/>
                </a:solidFill>
              </a:rPr>
              <a:t>P1</a:t>
            </a:r>
          </a:p>
          <a:p>
            <a:endParaRPr lang="en-US" dirty="0">
              <a:solidFill>
                <a:srgbClr val="008000"/>
              </a:solidFill>
            </a:endParaRPr>
          </a:p>
        </p:txBody>
      </p:sp>
      <p:grpSp>
        <p:nvGrpSpPr>
          <p:cNvPr id="43" name="Group 42"/>
          <p:cNvGrpSpPr/>
          <p:nvPr/>
        </p:nvGrpSpPr>
        <p:grpSpPr>
          <a:xfrm>
            <a:off x="2500294" y="2740369"/>
            <a:ext cx="570665" cy="1620715"/>
            <a:chOff x="5989802" y="3010893"/>
            <a:chExt cx="570665" cy="1620715"/>
          </a:xfrm>
        </p:grpSpPr>
        <p:cxnSp>
          <p:nvCxnSpPr>
            <p:cNvPr id="44" name="Straight Connector 43"/>
            <p:cNvCxnSpPr/>
            <p:nvPr/>
          </p:nvCxnSpPr>
          <p:spPr>
            <a:xfrm>
              <a:off x="6275134" y="3324226"/>
              <a:ext cx="0" cy="71909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89802" y="3010893"/>
              <a:ext cx="570665" cy="369332"/>
            </a:xfrm>
            <a:prstGeom prst="rect">
              <a:avLst/>
            </a:prstGeom>
            <a:noFill/>
          </p:spPr>
          <p:txBody>
            <a:bodyPr wrap="square" rtlCol="0">
              <a:spAutoFit/>
            </a:bodyPr>
            <a:lstStyle/>
            <a:p>
              <a:pPr algn="ctr"/>
              <a:r>
                <a:rPr lang="en-US" dirty="0">
                  <a:solidFill>
                    <a:srgbClr val="008000"/>
                  </a:solidFill>
                </a:rPr>
                <a:t>4</a:t>
              </a:r>
              <a:endParaRPr lang="en-US" baseline="-25000" dirty="0">
                <a:solidFill>
                  <a:srgbClr val="008000"/>
                </a:solidFill>
              </a:endParaRPr>
            </a:p>
          </p:txBody>
        </p:sp>
        <p:sp>
          <p:nvSpPr>
            <p:cNvPr id="46" name="TextBox 4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a:t>
              </a:r>
              <a:endParaRPr lang="en-US" baseline="-25000" dirty="0">
                <a:solidFill>
                  <a:srgbClr val="FF2929"/>
                </a:solidFill>
              </a:endParaRPr>
            </a:p>
          </p:txBody>
        </p:sp>
      </p:grpSp>
      <p:sp>
        <p:nvSpPr>
          <p:cNvPr id="3" name="TextBox 2"/>
          <p:cNvSpPr txBox="1"/>
          <p:nvPr/>
        </p:nvSpPr>
        <p:spPr>
          <a:xfrm>
            <a:off x="754690" y="5441510"/>
            <a:ext cx="6678743" cy="369332"/>
          </a:xfrm>
          <a:prstGeom prst="rect">
            <a:avLst/>
          </a:prstGeom>
          <a:noFill/>
        </p:spPr>
        <p:txBody>
          <a:bodyPr wrap="square" rtlCol="0">
            <a:spAutoFit/>
          </a:bodyPr>
          <a:lstStyle/>
          <a:p>
            <a:r>
              <a:rPr lang="en-US" dirty="0">
                <a:solidFill>
                  <a:srgbClr val="008000"/>
                </a:solidFill>
              </a:rPr>
              <a:t>Only P1 is ready to run</a:t>
            </a:r>
          </a:p>
        </p:txBody>
      </p:sp>
    </p:spTree>
    <p:extLst>
      <p:ext uri="{BB962C8B-B14F-4D97-AF65-F5344CB8AC3E}">
        <p14:creationId xmlns:p14="http://schemas.microsoft.com/office/powerpoint/2010/main" val="145434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atin typeface="Arial" charset="0"/>
                <a:cs typeface="Arial" charset="0"/>
              </a:rPr>
              <a:t>SJF</a:t>
            </a:r>
          </a:p>
        </p:txBody>
      </p:sp>
      <p:grpSp>
        <p:nvGrpSpPr>
          <p:cNvPr id="17411" name="Group 5"/>
          <p:cNvGrpSpPr>
            <a:grpSpLocks noChangeAspect="1"/>
          </p:cNvGrpSpPr>
          <p:nvPr/>
        </p:nvGrpSpPr>
        <p:grpSpPr bwMode="auto">
          <a:xfrm>
            <a:off x="34925" y="1819275"/>
            <a:ext cx="8958263" cy="3370263"/>
            <a:chOff x="-75" y="662"/>
            <a:chExt cx="5887" cy="2214"/>
          </a:xfrm>
        </p:grpSpPr>
        <p:sp>
          <p:nvSpPr>
            <p:cNvPr id="17412" name="Text Box 6"/>
            <p:cNvSpPr txBox="1">
              <a:spLocks noChangeAspect="1" noChangeArrowheads="1"/>
            </p:cNvSpPr>
            <p:nvPr/>
          </p:nvSpPr>
          <p:spPr bwMode="auto">
            <a:xfrm>
              <a:off x="1289"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13" name="Text Box 7"/>
            <p:cNvSpPr txBox="1">
              <a:spLocks noChangeAspect="1" noChangeArrowheads="1"/>
            </p:cNvSpPr>
            <p:nvPr/>
          </p:nvSpPr>
          <p:spPr bwMode="auto">
            <a:xfrm>
              <a:off x="821" y="662"/>
              <a:ext cx="52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CPU  </a:t>
              </a:r>
            </a:p>
          </p:txBody>
        </p:sp>
        <p:sp>
          <p:nvSpPr>
            <p:cNvPr id="17414" name="Text Box 8"/>
            <p:cNvSpPr txBox="1">
              <a:spLocks noChangeAspect="1" noChangeArrowheads="1"/>
            </p:cNvSpPr>
            <p:nvPr/>
          </p:nvSpPr>
          <p:spPr bwMode="auto">
            <a:xfrm>
              <a:off x="1381"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P1  </a:t>
              </a:r>
            </a:p>
          </p:txBody>
        </p:sp>
        <p:sp>
          <p:nvSpPr>
            <p:cNvPr id="17415" name="Rectangle 9"/>
            <p:cNvSpPr>
              <a:spLocks noChangeAspect="1" noChangeArrowheads="1"/>
            </p:cNvSpPr>
            <p:nvPr/>
          </p:nvSpPr>
          <p:spPr bwMode="auto">
            <a:xfrm>
              <a:off x="1729" y="1575"/>
              <a:ext cx="1358"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425"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780" y="1574"/>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3688" y="1574"/>
              <a:ext cx="6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2176" y="185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536" y="1871"/>
              <a:ext cx="2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828" y="1862"/>
              <a:ext cx="41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3655" y="2611"/>
              <a:ext cx="37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425" y="2265"/>
              <a:ext cx="355"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54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837" y="2611"/>
              <a:ext cx="45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175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3864" y="1878"/>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2176" y="2263"/>
              <a:ext cx="911"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9" name="Text Box 23"/>
            <p:cNvSpPr txBox="1">
              <a:spLocks noChangeAspect="1" noChangeArrowheads="1"/>
            </p:cNvSpPr>
            <p:nvPr/>
          </p:nvSpPr>
          <p:spPr bwMode="auto">
            <a:xfrm>
              <a:off x="2563" y="263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75" y="1583"/>
              <a:ext cx="48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7" y="2303"/>
              <a:ext cx="40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32" name="Text Box 26"/>
            <p:cNvSpPr txBox="1">
              <a:spLocks noChangeAspect="1" noChangeArrowheads="1"/>
            </p:cNvSpPr>
            <p:nvPr/>
          </p:nvSpPr>
          <p:spPr bwMode="auto">
            <a:xfrm>
              <a:off x="1289"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33" name="Text Box 27"/>
            <p:cNvSpPr txBox="1">
              <a:spLocks noChangeAspect="1" noChangeArrowheads="1"/>
            </p:cNvSpPr>
            <p:nvPr/>
          </p:nvSpPr>
          <p:spPr bwMode="auto">
            <a:xfrm>
              <a:off x="809" y="911"/>
              <a:ext cx="4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I/O  </a:t>
              </a:r>
            </a:p>
          </p:txBody>
        </p:sp>
        <p:sp>
          <p:nvSpPr>
            <p:cNvPr id="17434" name="Text Box 28"/>
            <p:cNvSpPr txBox="1">
              <a:spLocks noChangeAspect="1" noChangeArrowheads="1"/>
            </p:cNvSpPr>
            <p:nvPr/>
          </p:nvSpPr>
          <p:spPr bwMode="auto">
            <a:xfrm>
              <a:off x="220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  </a:t>
              </a:r>
            </a:p>
          </p:txBody>
        </p:sp>
        <p:sp>
          <p:nvSpPr>
            <p:cNvPr id="17435" name="Text Box 29"/>
            <p:cNvSpPr txBox="1">
              <a:spLocks noChangeAspect="1" noChangeArrowheads="1"/>
            </p:cNvSpPr>
            <p:nvPr/>
          </p:nvSpPr>
          <p:spPr bwMode="auto">
            <a:xfrm>
              <a:off x="229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P2  </a:t>
              </a:r>
            </a:p>
          </p:txBody>
        </p:sp>
        <p:sp>
          <p:nvSpPr>
            <p:cNvPr id="17436" name="Text Box 30"/>
            <p:cNvSpPr txBox="1">
              <a:spLocks noChangeAspect="1" noChangeArrowheads="1"/>
            </p:cNvSpPr>
            <p:nvPr/>
          </p:nvSpPr>
          <p:spPr bwMode="auto">
            <a:xfrm>
              <a:off x="220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7" name="Text Box 31"/>
            <p:cNvSpPr txBox="1">
              <a:spLocks noChangeAspect="1" noChangeArrowheads="1"/>
            </p:cNvSpPr>
            <p:nvPr/>
          </p:nvSpPr>
          <p:spPr bwMode="auto">
            <a:xfrm>
              <a:off x="316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8" name="Text Box 32"/>
            <p:cNvSpPr txBox="1">
              <a:spLocks noChangeAspect="1" noChangeArrowheads="1"/>
            </p:cNvSpPr>
            <p:nvPr/>
          </p:nvSpPr>
          <p:spPr bwMode="auto">
            <a:xfrm>
              <a:off x="325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P3  </a:t>
              </a:r>
            </a:p>
          </p:txBody>
        </p:sp>
        <p:sp>
          <p:nvSpPr>
            <p:cNvPr id="17439" name="Text Box 33"/>
            <p:cNvSpPr txBox="1">
              <a:spLocks noChangeAspect="1" noChangeArrowheads="1"/>
            </p:cNvSpPr>
            <p:nvPr/>
          </p:nvSpPr>
          <p:spPr bwMode="auto">
            <a:xfrm>
              <a:off x="316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3  </a:t>
              </a:r>
            </a:p>
          </p:txBody>
        </p:sp>
        <p:sp>
          <p:nvSpPr>
            <p:cNvPr id="17440" name="Rectangle 34"/>
            <p:cNvSpPr>
              <a:spLocks noChangeAspect="1" noChangeArrowheads="1"/>
            </p:cNvSpPr>
            <p:nvPr/>
          </p:nvSpPr>
          <p:spPr bwMode="auto">
            <a:xfrm>
              <a:off x="780" y="2265"/>
              <a:ext cx="63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1413" y="2265"/>
              <a:ext cx="76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1378"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3087" y="1575"/>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1490" y="1847"/>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3278" y="1871"/>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3087" y="2265"/>
              <a:ext cx="128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4372" y="1574"/>
              <a:ext cx="1440"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4572" y="1862"/>
              <a:ext cx="37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sp>
        <p:nvSpPr>
          <p:cNvPr id="3" name="TextBox 2"/>
          <p:cNvSpPr txBox="1"/>
          <p:nvPr/>
        </p:nvSpPr>
        <p:spPr>
          <a:xfrm>
            <a:off x="754690" y="5441510"/>
            <a:ext cx="6678743" cy="923330"/>
          </a:xfrm>
          <a:prstGeom prst="rect">
            <a:avLst/>
          </a:prstGeom>
          <a:noFill/>
        </p:spPr>
        <p:txBody>
          <a:bodyPr wrap="square" rtlCol="0">
            <a:spAutoFit/>
          </a:bodyPr>
          <a:lstStyle/>
          <a:p>
            <a:r>
              <a:rPr lang="en-US" dirty="0">
                <a:solidFill>
                  <a:srgbClr val="008000"/>
                </a:solidFill>
              </a:rPr>
              <a:t>And so on until we get to the end</a:t>
            </a:r>
          </a:p>
          <a:p>
            <a:endParaRPr lang="en-US" dirty="0">
              <a:solidFill>
                <a:srgbClr val="008000"/>
              </a:solidFill>
            </a:endParaRPr>
          </a:p>
          <a:p>
            <a:r>
              <a:rPr lang="en-US" dirty="0">
                <a:solidFill>
                  <a:schemeClr val="accent1">
                    <a:lumMod val="60000"/>
                    <a:lumOff val="40000"/>
                  </a:schemeClr>
                </a:solidFill>
              </a:rPr>
              <a:t>So what are the waiting times?</a:t>
            </a:r>
          </a:p>
        </p:txBody>
      </p:sp>
      <p:grpSp>
        <p:nvGrpSpPr>
          <p:cNvPr id="47" name="Group 46"/>
          <p:cNvGrpSpPr/>
          <p:nvPr/>
        </p:nvGrpSpPr>
        <p:grpSpPr>
          <a:xfrm>
            <a:off x="8707855" y="2757702"/>
            <a:ext cx="570665" cy="1620715"/>
            <a:chOff x="5989802" y="3010893"/>
            <a:chExt cx="570665" cy="1620715"/>
          </a:xfrm>
        </p:grpSpPr>
        <p:cxnSp>
          <p:nvCxnSpPr>
            <p:cNvPr id="48" name="Straight Connector 47"/>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34</a:t>
              </a:r>
              <a:endParaRPr lang="en-US" baseline="-25000" dirty="0">
                <a:solidFill>
                  <a:srgbClr val="FF2929"/>
                </a:solidFill>
              </a:endParaRPr>
            </a:p>
          </p:txBody>
        </p:sp>
        <p:sp>
          <p:nvSpPr>
            <p:cNvPr id="50" name="TextBox 49"/>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51" name="Group 50"/>
          <p:cNvGrpSpPr/>
          <p:nvPr/>
        </p:nvGrpSpPr>
        <p:grpSpPr>
          <a:xfrm>
            <a:off x="2500363" y="2623481"/>
            <a:ext cx="570665" cy="1620715"/>
            <a:chOff x="5989802" y="3010893"/>
            <a:chExt cx="570665" cy="1620715"/>
          </a:xfrm>
        </p:grpSpPr>
        <p:cxnSp>
          <p:nvCxnSpPr>
            <p:cNvPr id="52" name="Straight Connector 51"/>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4</a:t>
              </a:r>
              <a:endParaRPr lang="en-US" baseline="-25000" dirty="0">
                <a:solidFill>
                  <a:srgbClr val="FF2929"/>
                </a:solidFill>
              </a:endParaRPr>
            </a:p>
          </p:txBody>
        </p:sp>
        <p:sp>
          <p:nvSpPr>
            <p:cNvPr id="54" name="TextBox 53"/>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55" name="Group 54"/>
          <p:cNvGrpSpPr/>
          <p:nvPr/>
        </p:nvGrpSpPr>
        <p:grpSpPr>
          <a:xfrm>
            <a:off x="5475759" y="2659216"/>
            <a:ext cx="570665" cy="1620715"/>
            <a:chOff x="5989802" y="3010893"/>
            <a:chExt cx="570665" cy="1620715"/>
          </a:xfrm>
        </p:grpSpPr>
        <p:cxnSp>
          <p:nvCxnSpPr>
            <p:cNvPr id="56" name="Straight Connector 55"/>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58" name="TextBox 57"/>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Tree>
    <p:extLst>
      <p:ext uri="{BB962C8B-B14F-4D97-AF65-F5344CB8AC3E}">
        <p14:creationId xmlns:p14="http://schemas.microsoft.com/office/powerpoint/2010/main" val="161178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par>
                                <p:cTn id="13" presetID="9"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dissolve">
                                      <p:cBhvr>
                                        <p:cTn id="15" dur="500"/>
                                        <p:tgtEl>
                                          <p:spTgt spid="55"/>
                                        </p:tgtEl>
                                      </p:cBhvr>
                                    </p:animEffect>
                                  </p:childTnLst>
                                </p:cTn>
                              </p:par>
                              <p:par>
                                <p:cTn id="16" presetID="9"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ssolve">
                                      <p:cBhvr>
                                        <p:cTn id="1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atin typeface="Arial" charset="0"/>
                <a:cs typeface="Arial" charset="0"/>
              </a:rPr>
              <a:t>SJF</a:t>
            </a:r>
          </a:p>
        </p:txBody>
      </p:sp>
      <p:grpSp>
        <p:nvGrpSpPr>
          <p:cNvPr id="17411" name="Group 5"/>
          <p:cNvGrpSpPr>
            <a:grpSpLocks noChangeAspect="1"/>
          </p:cNvGrpSpPr>
          <p:nvPr/>
        </p:nvGrpSpPr>
        <p:grpSpPr bwMode="auto">
          <a:xfrm>
            <a:off x="34925" y="1819275"/>
            <a:ext cx="8958263" cy="3370263"/>
            <a:chOff x="-75" y="662"/>
            <a:chExt cx="5887" cy="2214"/>
          </a:xfrm>
        </p:grpSpPr>
        <p:sp>
          <p:nvSpPr>
            <p:cNvPr id="17412" name="Text Box 6"/>
            <p:cNvSpPr txBox="1">
              <a:spLocks noChangeAspect="1" noChangeArrowheads="1"/>
            </p:cNvSpPr>
            <p:nvPr/>
          </p:nvSpPr>
          <p:spPr bwMode="auto">
            <a:xfrm>
              <a:off x="1289"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13" name="Text Box 7"/>
            <p:cNvSpPr txBox="1">
              <a:spLocks noChangeAspect="1" noChangeArrowheads="1"/>
            </p:cNvSpPr>
            <p:nvPr/>
          </p:nvSpPr>
          <p:spPr bwMode="auto">
            <a:xfrm>
              <a:off x="821" y="662"/>
              <a:ext cx="52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CPU  </a:t>
              </a:r>
            </a:p>
          </p:txBody>
        </p:sp>
        <p:sp>
          <p:nvSpPr>
            <p:cNvPr id="17414" name="Text Box 8"/>
            <p:cNvSpPr txBox="1">
              <a:spLocks noChangeAspect="1" noChangeArrowheads="1"/>
            </p:cNvSpPr>
            <p:nvPr/>
          </p:nvSpPr>
          <p:spPr bwMode="auto">
            <a:xfrm>
              <a:off x="1381"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P1  </a:t>
              </a:r>
            </a:p>
          </p:txBody>
        </p:sp>
        <p:sp>
          <p:nvSpPr>
            <p:cNvPr id="17415" name="Rectangle 9"/>
            <p:cNvSpPr>
              <a:spLocks noChangeAspect="1" noChangeArrowheads="1"/>
            </p:cNvSpPr>
            <p:nvPr/>
          </p:nvSpPr>
          <p:spPr bwMode="auto">
            <a:xfrm>
              <a:off x="1729" y="1575"/>
              <a:ext cx="1358"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425"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780" y="1574"/>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3688" y="1574"/>
              <a:ext cx="6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2176" y="185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536" y="1871"/>
              <a:ext cx="2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828" y="1862"/>
              <a:ext cx="41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3655" y="2611"/>
              <a:ext cx="37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425" y="2265"/>
              <a:ext cx="355"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54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837" y="2611"/>
              <a:ext cx="45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175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3864" y="1878"/>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2176" y="2263"/>
              <a:ext cx="911"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9" name="Text Box 23"/>
            <p:cNvSpPr txBox="1">
              <a:spLocks noChangeAspect="1" noChangeArrowheads="1"/>
            </p:cNvSpPr>
            <p:nvPr/>
          </p:nvSpPr>
          <p:spPr bwMode="auto">
            <a:xfrm>
              <a:off x="2563" y="263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75" y="1583"/>
              <a:ext cx="48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7" y="2303"/>
              <a:ext cx="40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32" name="Text Box 26"/>
            <p:cNvSpPr txBox="1">
              <a:spLocks noChangeAspect="1" noChangeArrowheads="1"/>
            </p:cNvSpPr>
            <p:nvPr/>
          </p:nvSpPr>
          <p:spPr bwMode="auto">
            <a:xfrm>
              <a:off x="1289"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33" name="Text Box 27"/>
            <p:cNvSpPr txBox="1">
              <a:spLocks noChangeAspect="1" noChangeArrowheads="1"/>
            </p:cNvSpPr>
            <p:nvPr/>
          </p:nvSpPr>
          <p:spPr bwMode="auto">
            <a:xfrm>
              <a:off x="809" y="911"/>
              <a:ext cx="4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I/O  </a:t>
              </a:r>
            </a:p>
          </p:txBody>
        </p:sp>
        <p:sp>
          <p:nvSpPr>
            <p:cNvPr id="17434" name="Text Box 28"/>
            <p:cNvSpPr txBox="1">
              <a:spLocks noChangeAspect="1" noChangeArrowheads="1"/>
            </p:cNvSpPr>
            <p:nvPr/>
          </p:nvSpPr>
          <p:spPr bwMode="auto">
            <a:xfrm>
              <a:off x="220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  </a:t>
              </a:r>
            </a:p>
          </p:txBody>
        </p:sp>
        <p:sp>
          <p:nvSpPr>
            <p:cNvPr id="17435" name="Text Box 29"/>
            <p:cNvSpPr txBox="1">
              <a:spLocks noChangeAspect="1" noChangeArrowheads="1"/>
            </p:cNvSpPr>
            <p:nvPr/>
          </p:nvSpPr>
          <p:spPr bwMode="auto">
            <a:xfrm>
              <a:off x="229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P2  </a:t>
              </a:r>
            </a:p>
          </p:txBody>
        </p:sp>
        <p:sp>
          <p:nvSpPr>
            <p:cNvPr id="17436" name="Text Box 30"/>
            <p:cNvSpPr txBox="1">
              <a:spLocks noChangeAspect="1" noChangeArrowheads="1"/>
            </p:cNvSpPr>
            <p:nvPr/>
          </p:nvSpPr>
          <p:spPr bwMode="auto">
            <a:xfrm>
              <a:off x="220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7" name="Text Box 31"/>
            <p:cNvSpPr txBox="1">
              <a:spLocks noChangeAspect="1" noChangeArrowheads="1"/>
            </p:cNvSpPr>
            <p:nvPr/>
          </p:nvSpPr>
          <p:spPr bwMode="auto">
            <a:xfrm>
              <a:off x="316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8" name="Text Box 32"/>
            <p:cNvSpPr txBox="1">
              <a:spLocks noChangeAspect="1" noChangeArrowheads="1"/>
            </p:cNvSpPr>
            <p:nvPr/>
          </p:nvSpPr>
          <p:spPr bwMode="auto">
            <a:xfrm>
              <a:off x="325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P3  </a:t>
              </a:r>
            </a:p>
          </p:txBody>
        </p:sp>
        <p:sp>
          <p:nvSpPr>
            <p:cNvPr id="17439" name="Text Box 33"/>
            <p:cNvSpPr txBox="1">
              <a:spLocks noChangeAspect="1" noChangeArrowheads="1"/>
            </p:cNvSpPr>
            <p:nvPr/>
          </p:nvSpPr>
          <p:spPr bwMode="auto">
            <a:xfrm>
              <a:off x="316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3  </a:t>
              </a:r>
            </a:p>
          </p:txBody>
        </p:sp>
        <p:sp>
          <p:nvSpPr>
            <p:cNvPr id="17440" name="Rectangle 34"/>
            <p:cNvSpPr>
              <a:spLocks noChangeAspect="1" noChangeArrowheads="1"/>
            </p:cNvSpPr>
            <p:nvPr/>
          </p:nvSpPr>
          <p:spPr bwMode="auto">
            <a:xfrm>
              <a:off x="780" y="2265"/>
              <a:ext cx="63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1413" y="2265"/>
              <a:ext cx="76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1378"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3087" y="1575"/>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1490" y="1847"/>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3278" y="1871"/>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3087" y="2265"/>
              <a:ext cx="128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4372" y="1574"/>
              <a:ext cx="1440"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4572" y="1862"/>
              <a:ext cx="37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sp>
        <p:nvSpPr>
          <p:cNvPr id="3" name="TextBox 2"/>
          <p:cNvSpPr txBox="1"/>
          <p:nvPr/>
        </p:nvSpPr>
        <p:spPr>
          <a:xfrm>
            <a:off x="754690" y="5441510"/>
            <a:ext cx="7107048" cy="369332"/>
          </a:xfrm>
          <a:prstGeom prst="rect">
            <a:avLst/>
          </a:prstGeom>
          <a:noFill/>
        </p:spPr>
        <p:txBody>
          <a:bodyPr wrap="square" rtlCol="0">
            <a:spAutoFit/>
          </a:bodyPr>
          <a:lstStyle/>
          <a:p>
            <a:r>
              <a:rPr lang="en-US" dirty="0">
                <a:solidFill>
                  <a:srgbClr val="FF2929"/>
                </a:solidFill>
              </a:rPr>
              <a:t>e</a:t>
            </a:r>
            <a:r>
              <a:rPr lang="en-US" baseline="-25000" dirty="0">
                <a:solidFill>
                  <a:srgbClr val="FF2929"/>
                </a:solidFill>
              </a:rPr>
              <a:t>1</a:t>
            </a:r>
            <a:r>
              <a:rPr lang="en-US" dirty="0">
                <a:solidFill>
                  <a:srgbClr val="FF2929"/>
                </a:solidFill>
              </a:rPr>
              <a:t> = 30, t</a:t>
            </a:r>
            <a:r>
              <a:rPr lang="en-US" baseline="-25000" dirty="0">
                <a:solidFill>
                  <a:srgbClr val="FF2929"/>
                </a:solidFill>
              </a:rPr>
              <a:t>1</a:t>
            </a:r>
            <a:r>
              <a:rPr lang="en-US" dirty="0">
                <a:solidFill>
                  <a:srgbClr val="FF2929"/>
                </a:solidFill>
              </a:rPr>
              <a:t> = 34		e</a:t>
            </a:r>
            <a:r>
              <a:rPr lang="en-US" baseline="-25000" dirty="0">
                <a:solidFill>
                  <a:srgbClr val="FF2929"/>
                </a:solidFill>
              </a:rPr>
              <a:t>2</a:t>
            </a:r>
            <a:r>
              <a:rPr lang="en-US" dirty="0">
                <a:solidFill>
                  <a:srgbClr val="FF2929"/>
                </a:solidFill>
              </a:rPr>
              <a:t> = 4, t</a:t>
            </a:r>
            <a:r>
              <a:rPr lang="en-US" baseline="-25000" dirty="0">
                <a:solidFill>
                  <a:srgbClr val="FF2929"/>
                </a:solidFill>
              </a:rPr>
              <a:t>2</a:t>
            </a:r>
            <a:r>
              <a:rPr lang="en-US" dirty="0">
                <a:solidFill>
                  <a:srgbClr val="FF2929"/>
                </a:solidFill>
              </a:rPr>
              <a:t> = 4		e</a:t>
            </a:r>
            <a:r>
              <a:rPr lang="en-US" baseline="-25000" dirty="0">
                <a:solidFill>
                  <a:srgbClr val="FF2929"/>
                </a:solidFill>
              </a:rPr>
              <a:t>3</a:t>
            </a:r>
            <a:r>
              <a:rPr lang="en-US" dirty="0">
                <a:solidFill>
                  <a:srgbClr val="FF2929"/>
                </a:solidFill>
              </a:rPr>
              <a:t> = 7, t</a:t>
            </a:r>
            <a:r>
              <a:rPr lang="en-US" baseline="-25000" dirty="0">
                <a:solidFill>
                  <a:srgbClr val="FF2929"/>
                </a:solidFill>
              </a:rPr>
              <a:t>3</a:t>
            </a:r>
            <a:r>
              <a:rPr lang="en-US" dirty="0">
                <a:solidFill>
                  <a:srgbClr val="FF2929"/>
                </a:solidFill>
              </a:rPr>
              <a:t> = 16</a:t>
            </a:r>
          </a:p>
        </p:txBody>
      </p:sp>
      <p:grpSp>
        <p:nvGrpSpPr>
          <p:cNvPr id="47" name="Group 46"/>
          <p:cNvGrpSpPr/>
          <p:nvPr/>
        </p:nvGrpSpPr>
        <p:grpSpPr>
          <a:xfrm>
            <a:off x="8707855" y="2757702"/>
            <a:ext cx="570665" cy="1620715"/>
            <a:chOff x="5989802" y="3010893"/>
            <a:chExt cx="570665" cy="1620715"/>
          </a:xfrm>
        </p:grpSpPr>
        <p:cxnSp>
          <p:nvCxnSpPr>
            <p:cNvPr id="48" name="Straight Connector 47"/>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34</a:t>
              </a:r>
              <a:endParaRPr lang="en-US" baseline="-25000" dirty="0">
                <a:solidFill>
                  <a:srgbClr val="FF2929"/>
                </a:solidFill>
              </a:endParaRPr>
            </a:p>
          </p:txBody>
        </p:sp>
        <p:sp>
          <p:nvSpPr>
            <p:cNvPr id="50" name="TextBox 49"/>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51" name="Group 50"/>
          <p:cNvGrpSpPr/>
          <p:nvPr/>
        </p:nvGrpSpPr>
        <p:grpSpPr>
          <a:xfrm>
            <a:off x="2500363" y="2623481"/>
            <a:ext cx="570665" cy="1620715"/>
            <a:chOff x="5989802" y="3010893"/>
            <a:chExt cx="570665" cy="1620715"/>
          </a:xfrm>
        </p:grpSpPr>
        <p:cxnSp>
          <p:nvCxnSpPr>
            <p:cNvPr id="52" name="Straight Connector 51"/>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4</a:t>
              </a:r>
              <a:endParaRPr lang="en-US" baseline="-25000" dirty="0">
                <a:solidFill>
                  <a:srgbClr val="FF2929"/>
                </a:solidFill>
              </a:endParaRPr>
            </a:p>
          </p:txBody>
        </p:sp>
        <p:sp>
          <p:nvSpPr>
            <p:cNvPr id="54" name="TextBox 53"/>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55" name="Group 54"/>
          <p:cNvGrpSpPr/>
          <p:nvPr/>
        </p:nvGrpSpPr>
        <p:grpSpPr>
          <a:xfrm>
            <a:off x="5475759" y="2659216"/>
            <a:ext cx="570665" cy="1620715"/>
            <a:chOff x="5989802" y="3010893"/>
            <a:chExt cx="570665" cy="1620715"/>
          </a:xfrm>
        </p:grpSpPr>
        <p:cxnSp>
          <p:nvCxnSpPr>
            <p:cNvPr id="56" name="Straight Connector 55"/>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58" name="TextBox 57"/>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Tree>
    <p:extLst>
      <p:ext uri="{BB962C8B-B14F-4D97-AF65-F5344CB8AC3E}">
        <p14:creationId xmlns:p14="http://schemas.microsoft.com/office/powerpoint/2010/main" val="798670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dirty="0">
                <a:latin typeface="Arial" charset="0"/>
                <a:cs typeface="Arial" charset="0"/>
              </a:rPr>
              <a:t>Individual Activity!</a:t>
            </a:r>
          </a:p>
        </p:txBody>
      </p:sp>
      <p:grpSp>
        <p:nvGrpSpPr>
          <p:cNvPr id="17411" name="Group 5"/>
          <p:cNvGrpSpPr>
            <a:grpSpLocks noChangeAspect="1"/>
          </p:cNvGrpSpPr>
          <p:nvPr/>
        </p:nvGrpSpPr>
        <p:grpSpPr bwMode="auto">
          <a:xfrm>
            <a:off x="87584" y="2571967"/>
            <a:ext cx="8958263" cy="3370263"/>
            <a:chOff x="-75" y="662"/>
            <a:chExt cx="5887" cy="2214"/>
          </a:xfrm>
        </p:grpSpPr>
        <p:sp>
          <p:nvSpPr>
            <p:cNvPr id="17412" name="Text Box 6"/>
            <p:cNvSpPr txBox="1">
              <a:spLocks noChangeAspect="1" noChangeArrowheads="1"/>
            </p:cNvSpPr>
            <p:nvPr/>
          </p:nvSpPr>
          <p:spPr bwMode="auto">
            <a:xfrm>
              <a:off x="1289"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13" name="Text Box 7"/>
            <p:cNvSpPr txBox="1">
              <a:spLocks noChangeAspect="1" noChangeArrowheads="1"/>
            </p:cNvSpPr>
            <p:nvPr/>
          </p:nvSpPr>
          <p:spPr bwMode="auto">
            <a:xfrm>
              <a:off x="821" y="662"/>
              <a:ext cx="52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CPU  </a:t>
              </a:r>
            </a:p>
          </p:txBody>
        </p:sp>
        <p:sp>
          <p:nvSpPr>
            <p:cNvPr id="17414" name="Text Box 8"/>
            <p:cNvSpPr txBox="1">
              <a:spLocks noChangeAspect="1" noChangeArrowheads="1"/>
            </p:cNvSpPr>
            <p:nvPr/>
          </p:nvSpPr>
          <p:spPr bwMode="auto">
            <a:xfrm>
              <a:off x="1381"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P1  </a:t>
              </a:r>
            </a:p>
          </p:txBody>
        </p:sp>
        <p:sp>
          <p:nvSpPr>
            <p:cNvPr id="17415" name="Rectangle 9"/>
            <p:cNvSpPr>
              <a:spLocks noChangeAspect="1" noChangeArrowheads="1"/>
            </p:cNvSpPr>
            <p:nvPr/>
          </p:nvSpPr>
          <p:spPr bwMode="auto">
            <a:xfrm>
              <a:off x="1729" y="1575"/>
              <a:ext cx="1358"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425"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780" y="1574"/>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3688" y="1574"/>
              <a:ext cx="6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2176" y="185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536" y="1871"/>
              <a:ext cx="2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828" y="1862"/>
              <a:ext cx="41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3655" y="2611"/>
              <a:ext cx="37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425" y="2265"/>
              <a:ext cx="355"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54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837" y="2611"/>
              <a:ext cx="45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175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3864" y="1878"/>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2176" y="2263"/>
              <a:ext cx="911"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9" name="Text Box 23"/>
            <p:cNvSpPr txBox="1">
              <a:spLocks noChangeAspect="1" noChangeArrowheads="1"/>
            </p:cNvSpPr>
            <p:nvPr/>
          </p:nvSpPr>
          <p:spPr bwMode="auto">
            <a:xfrm>
              <a:off x="2563" y="263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75" y="1583"/>
              <a:ext cx="48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7" y="2303"/>
              <a:ext cx="40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32" name="Text Box 26"/>
            <p:cNvSpPr txBox="1">
              <a:spLocks noChangeAspect="1" noChangeArrowheads="1"/>
            </p:cNvSpPr>
            <p:nvPr/>
          </p:nvSpPr>
          <p:spPr bwMode="auto">
            <a:xfrm>
              <a:off x="1289"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33" name="Text Box 27"/>
            <p:cNvSpPr txBox="1">
              <a:spLocks noChangeAspect="1" noChangeArrowheads="1"/>
            </p:cNvSpPr>
            <p:nvPr/>
          </p:nvSpPr>
          <p:spPr bwMode="auto">
            <a:xfrm>
              <a:off x="809" y="911"/>
              <a:ext cx="4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I/O  </a:t>
              </a:r>
            </a:p>
          </p:txBody>
        </p:sp>
        <p:sp>
          <p:nvSpPr>
            <p:cNvPr id="17434" name="Text Box 28"/>
            <p:cNvSpPr txBox="1">
              <a:spLocks noChangeAspect="1" noChangeArrowheads="1"/>
            </p:cNvSpPr>
            <p:nvPr/>
          </p:nvSpPr>
          <p:spPr bwMode="auto">
            <a:xfrm>
              <a:off x="220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  </a:t>
              </a:r>
            </a:p>
          </p:txBody>
        </p:sp>
        <p:sp>
          <p:nvSpPr>
            <p:cNvPr id="17435" name="Text Box 29"/>
            <p:cNvSpPr txBox="1">
              <a:spLocks noChangeAspect="1" noChangeArrowheads="1"/>
            </p:cNvSpPr>
            <p:nvPr/>
          </p:nvSpPr>
          <p:spPr bwMode="auto">
            <a:xfrm>
              <a:off x="229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P2  </a:t>
              </a:r>
            </a:p>
          </p:txBody>
        </p:sp>
        <p:sp>
          <p:nvSpPr>
            <p:cNvPr id="17436" name="Text Box 30"/>
            <p:cNvSpPr txBox="1">
              <a:spLocks noChangeAspect="1" noChangeArrowheads="1"/>
            </p:cNvSpPr>
            <p:nvPr/>
          </p:nvSpPr>
          <p:spPr bwMode="auto">
            <a:xfrm>
              <a:off x="220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7" name="Text Box 31"/>
            <p:cNvSpPr txBox="1">
              <a:spLocks noChangeAspect="1" noChangeArrowheads="1"/>
            </p:cNvSpPr>
            <p:nvPr/>
          </p:nvSpPr>
          <p:spPr bwMode="auto">
            <a:xfrm>
              <a:off x="316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8" name="Text Box 32"/>
            <p:cNvSpPr txBox="1">
              <a:spLocks noChangeAspect="1" noChangeArrowheads="1"/>
            </p:cNvSpPr>
            <p:nvPr/>
          </p:nvSpPr>
          <p:spPr bwMode="auto">
            <a:xfrm>
              <a:off x="325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P3  </a:t>
              </a:r>
            </a:p>
          </p:txBody>
        </p:sp>
        <p:sp>
          <p:nvSpPr>
            <p:cNvPr id="17439" name="Text Box 33"/>
            <p:cNvSpPr txBox="1">
              <a:spLocks noChangeAspect="1" noChangeArrowheads="1"/>
            </p:cNvSpPr>
            <p:nvPr/>
          </p:nvSpPr>
          <p:spPr bwMode="auto">
            <a:xfrm>
              <a:off x="316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3  </a:t>
              </a:r>
            </a:p>
          </p:txBody>
        </p:sp>
        <p:sp>
          <p:nvSpPr>
            <p:cNvPr id="17440" name="Rectangle 34"/>
            <p:cNvSpPr>
              <a:spLocks noChangeAspect="1" noChangeArrowheads="1"/>
            </p:cNvSpPr>
            <p:nvPr/>
          </p:nvSpPr>
          <p:spPr bwMode="auto">
            <a:xfrm>
              <a:off x="780" y="2265"/>
              <a:ext cx="63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1413" y="2265"/>
              <a:ext cx="76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1378"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3087" y="1575"/>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1490" y="1847"/>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3278" y="1871"/>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3087" y="2265"/>
              <a:ext cx="128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4372" y="1574"/>
              <a:ext cx="1440"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4572" y="1862"/>
              <a:ext cx="37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grpSp>
        <p:nvGrpSpPr>
          <p:cNvPr id="47" name="Group 46"/>
          <p:cNvGrpSpPr/>
          <p:nvPr/>
        </p:nvGrpSpPr>
        <p:grpSpPr>
          <a:xfrm>
            <a:off x="8760514" y="3510394"/>
            <a:ext cx="570665" cy="1620715"/>
            <a:chOff x="5989802" y="3010893"/>
            <a:chExt cx="570665" cy="1620715"/>
          </a:xfrm>
        </p:grpSpPr>
        <p:cxnSp>
          <p:nvCxnSpPr>
            <p:cNvPr id="48" name="Straight Connector 47"/>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34</a:t>
              </a:r>
              <a:endParaRPr lang="en-US" baseline="-25000" dirty="0">
                <a:solidFill>
                  <a:srgbClr val="FF2929"/>
                </a:solidFill>
              </a:endParaRPr>
            </a:p>
          </p:txBody>
        </p:sp>
        <p:sp>
          <p:nvSpPr>
            <p:cNvPr id="50" name="TextBox 49"/>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51" name="Group 50"/>
          <p:cNvGrpSpPr/>
          <p:nvPr/>
        </p:nvGrpSpPr>
        <p:grpSpPr>
          <a:xfrm>
            <a:off x="2553022" y="3376173"/>
            <a:ext cx="570665" cy="1620715"/>
            <a:chOff x="5989802" y="3010893"/>
            <a:chExt cx="570665" cy="1620715"/>
          </a:xfrm>
        </p:grpSpPr>
        <p:cxnSp>
          <p:nvCxnSpPr>
            <p:cNvPr id="52" name="Straight Connector 51"/>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4</a:t>
              </a:r>
              <a:endParaRPr lang="en-US" baseline="-25000" dirty="0">
                <a:solidFill>
                  <a:srgbClr val="FF2929"/>
                </a:solidFill>
              </a:endParaRPr>
            </a:p>
          </p:txBody>
        </p:sp>
        <p:sp>
          <p:nvSpPr>
            <p:cNvPr id="54" name="TextBox 53"/>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55" name="Group 54"/>
          <p:cNvGrpSpPr/>
          <p:nvPr/>
        </p:nvGrpSpPr>
        <p:grpSpPr>
          <a:xfrm>
            <a:off x="5528418" y="3411908"/>
            <a:ext cx="570665" cy="1620715"/>
            <a:chOff x="5989802" y="3010893"/>
            <a:chExt cx="570665" cy="1620715"/>
          </a:xfrm>
        </p:grpSpPr>
        <p:cxnSp>
          <p:nvCxnSpPr>
            <p:cNvPr id="56" name="Straight Connector 55"/>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58" name="TextBox 57"/>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59" name="TextBox 58"/>
          <p:cNvSpPr txBox="1"/>
          <p:nvPr/>
        </p:nvSpPr>
        <p:spPr>
          <a:xfrm>
            <a:off x="109476" y="1773691"/>
            <a:ext cx="8889468" cy="461665"/>
          </a:xfrm>
          <a:prstGeom prst="rect">
            <a:avLst/>
          </a:prstGeom>
          <a:noFill/>
        </p:spPr>
        <p:txBody>
          <a:bodyPr wrap="square" rtlCol="0">
            <a:spAutoFit/>
          </a:bodyPr>
          <a:lstStyle/>
          <a:p>
            <a:pPr algn="ctr"/>
            <a:r>
              <a:rPr lang="en-US" sz="2400" b="1" dirty="0">
                <a:solidFill>
                  <a:srgbClr val="008000"/>
                </a:solidFill>
                <a:latin typeface="Comic Sans MS"/>
                <a:cs typeface="Comic Sans MS"/>
              </a:rPr>
              <a:t>Compute the wait times: w</a:t>
            </a:r>
            <a:r>
              <a:rPr lang="en-US" sz="2400" b="1" baseline="-25000" dirty="0">
                <a:solidFill>
                  <a:srgbClr val="008000"/>
                </a:solidFill>
                <a:latin typeface="Comic Sans MS"/>
                <a:cs typeface="Comic Sans MS"/>
              </a:rPr>
              <a:t>P2, </a:t>
            </a:r>
            <a:r>
              <a:rPr lang="en-US" sz="2400" b="1" dirty="0">
                <a:solidFill>
                  <a:srgbClr val="008000"/>
                </a:solidFill>
                <a:latin typeface="Comic Sans MS"/>
                <a:cs typeface="Comic Sans MS"/>
              </a:rPr>
              <a:t>w</a:t>
            </a:r>
            <a:r>
              <a:rPr lang="en-US" sz="2400" b="1" baseline="-25000" dirty="0">
                <a:solidFill>
                  <a:srgbClr val="008000"/>
                </a:solidFill>
                <a:latin typeface="Comic Sans MS"/>
                <a:cs typeface="Comic Sans MS"/>
              </a:rPr>
              <a:t>P2,</a:t>
            </a:r>
            <a:r>
              <a:rPr lang="en-US" sz="2400" b="1" dirty="0">
                <a:solidFill>
                  <a:srgbClr val="008000"/>
                </a:solidFill>
                <a:latin typeface="Comic Sans MS"/>
                <a:cs typeface="Comic Sans MS"/>
              </a:rPr>
              <a:t> and w</a:t>
            </a:r>
            <a:r>
              <a:rPr lang="en-US" sz="2400" b="1" baseline="-25000" dirty="0">
                <a:solidFill>
                  <a:srgbClr val="008000"/>
                </a:solidFill>
                <a:latin typeface="Comic Sans MS"/>
                <a:cs typeface="Comic Sans MS"/>
              </a:rPr>
              <a:t>P3</a:t>
            </a:r>
            <a:endParaRPr lang="en-US" sz="2400" b="1" dirty="0">
              <a:solidFill>
                <a:srgbClr val="008000"/>
              </a:solidFill>
              <a:latin typeface="Comic Sans MS"/>
              <a:cs typeface="Comic Sans MS"/>
            </a:endParaRPr>
          </a:p>
        </p:txBody>
      </p:sp>
      <p:sp>
        <p:nvSpPr>
          <p:cNvPr id="60" name="TextBox 59">
            <a:extLst>
              <a:ext uri="{FF2B5EF4-FFF2-40B4-BE49-F238E27FC236}">
                <a16:creationId xmlns:a16="http://schemas.microsoft.com/office/drawing/2014/main" id="{2F131733-449E-F145-88C5-A98B666CB89F}"/>
              </a:ext>
            </a:extLst>
          </p:cNvPr>
          <p:cNvSpPr txBox="1"/>
          <p:nvPr/>
        </p:nvSpPr>
        <p:spPr>
          <a:xfrm>
            <a:off x="788443" y="5937738"/>
            <a:ext cx="7107048" cy="369332"/>
          </a:xfrm>
          <a:prstGeom prst="rect">
            <a:avLst/>
          </a:prstGeom>
          <a:noFill/>
        </p:spPr>
        <p:txBody>
          <a:bodyPr wrap="square" rtlCol="0">
            <a:spAutoFit/>
          </a:bodyPr>
          <a:lstStyle/>
          <a:p>
            <a:r>
              <a:rPr lang="en-US" dirty="0">
                <a:solidFill>
                  <a:srgbClr val="FF2929"/>
                </a:solidFill>
              </a:rPr>
              <a:t>e</a:t>
            </a:r>
            <a:r>
              <a:rPr lang="en-US" baseline="-25000" dirty="0">
                <a:solidFill>
                  <a:srgbClr val="FF2929"/>
                </a:solidFill>
              </a:rPr>
              <a:t>1</a:t>
            </a:r>
            <a:r>
              <a:rPr lang="en-US" dirty="0">
                <a:solidFill>
                  <a:srgbClr val="FF2929"/>
                </a:solidFill>
              </a:rPr>
              <a:t> = 30, t</a:t>
            </a:r>
            <a:r>
              <a:rPr lang="en-US" baseline="-25000" dirty="0">
                <a:solidFill>
                  <a:srgbClr val="FF2929"/>
                </a:solidFill>
              </a:rPr>
              <a:t>1</a:t>
            </a:r>
            <a:r>
              <a:rPr lang="en-US" dirty="0">
                <a:solidFill>
                  <a:srgbClr val="FF2929"/>
                </a:solidFill>
              </a:rPr>
              <a:t> = 34		e</a:t>
            </a:r>
            <a:r>
              <a:rPr lang="en-US" baseline="-25000" dirty="0">
                <a:solidFill>
                  <a:srgbClr val="FF2929"/>
                </a:solidFill>
              </a:rPr>
              <a:t>2</a:t>
            </a:r>
            <a:r>
              <a:rPr lang="en-US" dirty="0">
                <a:solidFill>
                  <a:srgbClr val="FF2929"/>
                </a:solidFill>
              </a:rPr>
              <a:t> = 4, t</a:t>
            </a:r>
            <a:r>
              <a:rPr lang="en-US" baseline="-25000" dirty="0">
                <a:solidFill>
                  <a:srgbClr val="FF2929"/>
                </a:solidFill>
              </a:rPr>
              <a:t>2</a:t>
            </a:r>
            <a:r>
              <a:rPr lang="en-US" dirty="0">
                <a:solidFill>
                  <a:srgbClr val="FF2929"/>
                </a:solidFill>
              </a:rPr>
              <a:t> = 4		e</a:t>
            </a:r>
            <a:r>
              <a:rPr lang="en-US" baseline="-25000" dirty="0">
                <a:solidFill>
                  <a:srgbClr val="FF2929"/>
                </a:solidFill>
              </a:rPr>
              <a:t>3</a:t>
            </a:r>
            <a:r>
              <a:rPr lang="en-US" dirty="0">
                <a:solidFill>
                  <a:srgbClr val="FF2929"/>
                </a:solidFill>
              </a:rPr>
              <a:t> = 7, t</a:t>
            </a:r>
            <a:r>
              <a:rPr lang="en-US" baseline="-25000" dirty="0">
                <a:solidFill>
                  <a:srgbClr val="FF2929"/>
                </a:solidFill>
              </a:rPr>
              <a:t>3</a:t>
            </a:r>
            <a:r>
              <a:rPr lang="en-US" dirty="0">
                <a:solidFill>
                  <a:srgbClr val="FF2929"/>
                </a:solidFill>
              </a:rPr>
              <a:t> = 16</a:t>
            </a:r>
          </a:p>
        </p:txBody>
      </p:sp>
    </p:spTree>
    <p:extLst>
      <p:ext uri="{BB962C8B-B14F-4D97-AF65-F5344CB8AC3E}">
        <p14:creationId xmlns:p14="http://schemas.microsoft.com/office/powerpoint/2010/main" val="26216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noChangeAspect="1"/>
          </p:cNvGraphicFramePr>
          <p:nvPr>
            <p:extLst>
              <p:ext uri="{D42A27DB-BD31-4B8C-83A1-F6EECF244321}">
                <p14:modId xmlns:p14="http://schemas.microsoft.com/office/powerpoint/2010/main" val="160418618"/>
              </p:ext>
            </p:extLst>
          </p:nvPr>
        </p:nvGraphicFramePr>
        <p:xfrm>
          <a:off x="985291" y="1943100"/>
          <a:ext cx="7364124" cy="4562802"/>
        </p:xfrm>
        <a:graphic>
          <a:graphicData uri="http://schemas.openxmlformats.org/drawingml/2006/table">
            <a:tbl>
              <a:tblPr/>
              <a:tblGrid>
                <a:gridCol w="3170175">
                  <a:extLst>
                    <a:ext uri="{9D8B030D-6E8A-4147-A177-3AD203B41FA5}">
                      <a16:colId xmlns:a16="http://schemas.microsoft.com/office/drawing/2014/main" val="20000"/>
                    </a:ext>
                  </a:extLst>
                </a:gridCol>
                <a:gridCol w="4193949">
                  <a:extLst>
                    <a:ext uri="{9D8B030D-6E8A-4147-A177-3AD203B41FA5}">
                      <a16:colId xmlns:a16="http://schemas.microsoft.com/office/drawing/2014/main" val="20001"/>
                    </a:ext>
                  </a:extLst>
                </a:gridCol>
              </a:tblGrid>
              <a:tr h="506978">
                <a:tc gridSpan="2">
                  <a:txBody>
                    <a:bodyPr/>
                    <a:lstStyle/>
                    <a:p>
                      <a:pPr marL="0" marR="0" algn="ctr">
                        <a:spcBef>
                          <a:spcPts val="0"/>
                        </a:spcBef>
                        <a:spcAft>
                          <a:spcPts val="0"/>
                        </a:spcAft>
                      </a:pPr>
                      <a:r>
                        <a:rPr lang="en-US" sz="2300" dirty="0">
                          <a:latin typeface="Times New Roman"/>
                          <a:ea typeface="Times New Roman"/>
                          <a:cs typeface="Times New Roman"/>
                        </a:rPr>
                        <a:t>Application (Algorithms expressed in High Level Language)</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506978">
                <a:tc gridSpan="2">
                  <a:txBody>
                    <a:bodyPr/>
                    <a:lstStyle/>
                    <a:p>
                      <a:pPr marL="0" marR="0" algn="ctr">
                        <a:spcBef>
                          <a:spcPts val="0"/>
                        </a:spcBef>
                        <a:spcAft>
                          <a:spcPts val="0"/>
                        </a:spcAft>
                        <a:tabLst>
                          <a:tab pos="193675" algn="l"/>
                          <a:tab pos="2077085" algn="ctr"/>
                        </a:tabLst>
                      </a:pPr>
                      <a:r>
                        <a:rPr lang="pt-BR" sz="2300" dirty="0" err="1">
                          <a:latin typeface="Times New Roman"/>
                          <a:ea typeface="Times New Roman"/>
                          <a:cs typeface="Times New Roman"/>
                        </a:rPr>
                        <a:t>Compiler</a:t>
                      </a:r>
                      <a:endParaRPr lang="en-US" sz="2300" dirty="0">
                        <a:latin typeface="Times New Roman"/>
                        <a:ea typeface="Times New Roman"/>
                        <a:cs typeface="Times New Roman"/>
                      </a:endParaRP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10001"/>
                  </a:ext>
                </a:extLst>
              </a:tr>
              <a:tr h="506978">
                <a:tc>
                  <a:txBody>
                    <a:bodyPr/>
                    <a:lstStyle/>
                    <a:p>
                      <a:pPr marL="0" marR="0" algn="ctr">
                        <a:spcBef>
                          <a:spcPts val="0"/>
                        </a:spcBef>
                        <a:spcAft>
                          <a:spcPts val="0"/>
                        </a:spcAft>
                        <a:tabLst>
                          <a:tab pos="193675" algn="l"/>
                          <a:tab pos="2077085" algn="ctr"/>
                        </a:tabLst>
                      </a:pPr>
                      <a:r>
                        <a:rPr lang="en-US" sz="2300" dirty="0">
                          <a:latin typeface="Times New Roman"/>
                          <a:ea typeface="Times New Roman"/>
                          <a:cs typeface="Times New Roman"/>
                        </a:rPr>
                        <a:t>Operating System</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tabLst>
                          <a:tab pos="193675" algn="l"/>
                          <a:tab pos="2077085" algn="ctr"/>
                        </a:tabLst>
                      </a:pPr>
                      <a:endParaRPr lang="en-US" sz="2300" dirty="0">
                        <a:latin typeface="Times New Roman"/>
                        <a:ea typeface="Times New Roman"/>
                        <a:cs typeface="Times New Roman"/>
                      </a:endParaRP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506978">
                <a:tc gridSpan="2">
                  <a:txBody>
                    <a:bodyPr/>
                    <a:lstStyle/>
                    <a:p>
                      <a:pPr marL="0" marR="0" algn="ctr">
                        <a:spcBef>
                          <a:spcPts val="0"/>
                        </a:spcBef>
                        <a:spcAft>
                          <a:spcPts val="0"/>
                        </a:spcAft>
                      </a:pPr>
                      <a:r>
                        <a:rPr lang="en-US" sz="2300" dirty="0">
                          <a:latin typeface="Times New Roman"/>
                          <a:ea typeface="Times New Roman"/>
                          <a:cs typeface="Times New Roman"/>
                        </a:rPr>
                        <a:t>Computer Architecture (ISA)</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extLst>
                  <a:ext uri="{0D108BD9-81ED-4DB2-BD59-A6C34878D82A}">
                    <a16:rowId xmlns:a16="http://schemas.microsoft.com/office/drawing/2014/main" val="10003"/>
                  </a:ext>
                </a:extLst>
              </a:tr>
              <a:tr h="506978">
                <a:tc gridSpan="2">
                  <a:txBody>
                    <a:bodyPr/>
                    <a:lstStyle/>
                    <a:p>
                      <a:pPr marL="0" marR="0" algn="ctr">
                        <a:spcBef>
                          <a:spcPts val="0"/>
                        </a:spcBef>
                        <a:spcAft>
                          <a:spcPts val="0"/>
                        </a:spcAft>
                      </a:pPr>
                      <a:r>
                        <a:rPr lang="en-US" sz="2300" dirty="0">
                          <a:latin typeface="Times New Roman"/>
                          <a:ea typeface="Times New Roman"/>
                          <a:cs typeface="Times New Roman"/>
                        </a:rPr>
                        <a:t>Machine Organization (Datapath and Control)</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extLst>
                  <a:ext uri="{0D108BD9-81ED-4DB2-BD59-A6C34878D82A}">
                    <a16:rowId xmlns:a16="http://schemas.microsoft.com/office/drawing/2014/main" val="10005"/>
                  </a:ext>
                </a:extLst>
              </a:tr>
              <a:tr h="506978">
                <a:tc gridSpan="2">
                  <a:txBody>
                    <a:bodyPr/>
                    <a:lstStyle/>
                    <a:p>
                      <a:pPr marL="0" marR="0" algn="ctr">
                        <a:spcBef>
                          <a:spcPts val="0"/>
                        </a:spcBef>
                        <a:spcAft>
                          <a:spcPts val="0"/>
                        </a:spcAft>
                      </a:pPr>
                      <a:r>
                        <a:rPr lang="en-US" sz="2300" dirty="0">
                          <a:latin typeface="Times New Roman"/>
                          <a:ea typeface="Times New Roman"/>
                          <a:cs typeface="Times New Roman"/>
                        </a:rPr>
                        <a:t>Sequential and Combinational Logic Elements</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6"/>
                  </a:ext>
                </a:extLst>
              </a:tr>
              <a:tr h="506978">
                <a:tc gridSpan="2">
                  <a:txBody>
                    <a:bodyPr/>
                    <a:lstStyle/>
                    <a:p>
                      <a:pPr marL="0" marR="0" algn="ctr">
                        <a:spcBef>
                          <a:spcPts val="0"/>
                        </a:spcBef>
                        <a:spcAft>
                          <a:spcPts val="0"/>
                        </a:spcAft>
                      </a:pPr>
                      <a:r>
                        <a:rPr lang="en-US" sz="2300" dirty="0">
                          <a:latin typeface="Times New Roman"/>
                          <a:ea typeface="Times New Roman"/>
                          <a:cs typeface="Times New Roman"/>
                        </a:rPr>
                        <a:t>Logic Gates</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7"/>
                  </a:ext>
                </a:extLst>
              </a:tr>
              <a:tr h="506978">
                <a:tc gridSpan="2">
                  <a:txBody>
                    <a:bodyPr/>
                    <a:lstStyle/>
                    <a:p>
                      <a:pPr algn="ctr"/>
                      <a:r>
                        <a:rPr lang="en-US" sz="2300" dirty="0">
                          <a:latin typeface="Times New Roman"/>
                          <a:ea typeface="Times New Roman"/>
                          <a:cs typeface="Times New Roman"/>
                        </a:rPr>
                        <a:t>Transistors </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r h="506978">
                <a:tc gridSpan="2">
                  <a:txBody>
                    <a:bodyPr/>
                    <a:lstStyle/>
                    <a:p>
                      <a:pPr marL="0" marR="0" algn="ctr">
                        <a:spcBef>
                          <a:spcPts val="0"/>
                        </a:spcBef>
                        <a:spcAft>
                          <a:spcPts val="0"/>
                        </a:spcAft>
                      </a:pPr>
                      <a:r>
                        <a:rPr lang="en-US" sz="2300" dirty="0">
                          <a:latin typeface="Times New Roman"/>
                          <a:ea typeface="Times New Roman"/>
                          <a:cs typeface="Times New Roman"/>
                        </a:rPr>
                        <a:t>Solid-State Physics (Electrons and Holes)</a:t>
                      </a:r>
                    </a:p>
                  </a:txBody>
                  <a:tcPr marL="65901" marR="65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 name="Title 2"/>
          <p:cNvSpPr>
            <a:spLocks noGrp="1"/>
          </p:cNvSpPr>
          <p:nvPr>
            <p:ph type="title"/>
          </p:nvPr>
        </p:nvSpPr>
        <p:spPr/>
        <p:txBody>
          <a:bodyPr/>
          <a:lstStyle/>
          <a:p>
            <a:r>
              <a:rPr lang="en-US" dirty="0"/>
              <a:t>Levels of Abstraction</a:t>
            </a:r>
          </a:p>
        </p:txBody>
      </p:sp>
      <p:sp>
        <p:nvSpPr>
          <p:cNvPr id="4" name="TextBox 3"/>
          <p:cNvSpPr txBox="1"/>
          <p:nvPr/>
        </p:nvSpPr>
        <p:spPr>
          <a:xfrm>
            <a:off x="-54733" y="3009596"/>
            <a:ext cx="1040024" cy="369332"/>
          </a:xfrm>
          <a:prstGeom prst="rect">
            <a:avLst/>
          </a:prstGeom>
          <a:noFill/>
        </p:spPr>
        <p:txBody>
          <a:bodyPr wrap="square" rtlCol="0">
            <a:spAutoFit/>
          </a:bodyPr>
          <a:lstStyle/>
          <a:p>
            <a:r>
              <a:rPr lang="en-US" dirty="0"/>
              <a:t>OSML</a:t>
            </a:r>
          </a:p>
        </p:txBody>
      </p:sp>
      <p:sp>
        <p:nvSpPr>
          <p:cNvPr id="5" name="Right Arrow 4"/>
          <p:cNvSpPr/>
          <p:nvPr/>
        </p:nvSpPr>
        <p:spPr>
          <a:xfrm>
            <a:off x="725827" y="3039517"/>
            <a:ext cx="219428" cy="3065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985812"/>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What is the wait time for P1?</a:t>
            </a:r>
          </a:p>
        </p:txBody>
      </p:sp>
      <p:sp>
        <p:nvSpPr>
          <p:cNvPr id="2" name="Text Placeholder 1">
            <a:extLst>
              <a:ext uri="{FF2B5EF4-FFF2-40B4-BE49-F238E27FC236}">
                <a16:creationId xmlns:a16="http://schemas.microsoft.com/office/drawing/2014/main" id="{DAB95F16-6FD8-3D4C-A86F-161557CF0CB4}"/>
              </a:ext>
            </a:extLst>
          </p:cNvPr>
          <p:cNvSpPr>
            <a:spLocks noGrp="1"/>
          </p:cNvSpPr>
          <p:nvPr>
            <p:ph type="body" sz="quarter" idx="10"/>
          </p:nvPr>
        </p:nvSpPr>
        <p:spPr/>
        <p:txBody>
          <a:bodyPr/>
          <a:lstStyle/>
          <a:p>
            <a:r>
              <a:rPr lang="en-US" dirty="0"/>
              <a:t>Didn’t work it out, again</a:t>
            </a:r>
          </a:p>
          <a:p>
            <a:r>
              <a:rPr lang="en-US" dirty="0"/>
              <a:t>0</a:t>
            </a:r>
          </a:p>
          <a:p>
            <a:r>
              <a:rPr lang="en-US" dirty="0"/>
              <a:t>9</a:t>
            </a:r>
          </a:p>
          <a:p>
            <a:r>
              <a:rPr lang="en-US" dirty="0"/>
              <a:t>4</a:t>
            </a:r>
          </a:p>
          <a:p>
            <a:r>
              <a:rPr lang="en-US" dirty="0"/>
              <a:t>Forgot how to count</a:t>
            </a:r>
          </a:p>
          <a:p>
            <a:endParaRPr lang="en-US" dirty="0"/>
          </a:p>
        </p:txBody>
      </p:sp>
      <p:sp>
        <p:nvSpPr>
          <p:cNvPr id="6" name="Text Placeholder 5">
            <a:extLst>
              <a:ext uri="{FF2B5EF4-FFF2-40B4-BE49-F238E27FC236}">
                <a16:creationId xmlns:a16="http://schemas.microsoft.com/office/drawing/2014/main" id="{FEF66FC5-310C-6E44-8D2A-819286BF55DC}"/>
              </a:ext>
            </a:extLst>
          </p:cNvPr>
          <p:cNvSpPr>
            <a:spLocks noGrp="1"/>
          </p:cNvSpPr>
          <p:nvPr>
            <p:ph type="body" sz="quarter" idx="11"/>
          </p:nvPr>
        </p:nvSpPr>
        <p:spPr/>
        <p:txBody>
          <a:bodyPr/>
          <a:lstStyle/>
          <a:p>
            <a:r>
              <a:rPr lang="en-US" dirty="0"/>
              <a:t>80</a:t>
            </a:r>
          </a:p>
        </p:txBody>
      </p:sp>
      <p:sp>
        <p:nvSpPr>
          <p:cNvPr id="5" name="Right Arrow 4">
            <a:extLst>
              <a:ext uri="{FF2B5EF4-FFF2-40B4-BE49-F238E27FC236}">
                <a16:creationId xmlns:a16="http://schemas.microsoft.com/office/drawing/2014/main" id="{C4C8FD99-7B45-C041-B3BC-156E6F007523}"/>
              </a:ext>
            </a:extLst>
          </p:cNvPr>
          <p:cNvSpPr/>
          <p:nvPr/>
        </p:nvSpPr>
        <p:spPr>
          <a:xfrm>
            <a:off x="546921" y="4837386"/>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96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atin typeface="Arial" charset="0"/>
                <a:cs typeface="Arial" charset="0"/>
              </a:rPr>
              <a:t>SJF</a:t>
            </a:r>
          </a:p>
        </p:txBody>
      </p:sp>
      <p:grpSp>
        <p:nvGrpSpPr>
          <p:cNvPr id="17411" name="Group 5"/>
          <p:cNvGrpSpPr>
            <a:grpSpLocks noChangeAspect="1"/>
          </p:cNvGrpSpPr>
          <p:nvPr/>
        </p:nvGrpSpPr>
        <p:grpSpPr bwMode="auto">
          <a:xfrm>
            <a:off x="34925" y="1819275"/>
            <a:ext cx="8958263" cy="3370263"/>
            <a:chOff x="-75" y="662"/>
            <a:chExt cx="5887" cy="2214"/>
          </a:xfrm>
        </p:grpSpPr>
        <p:sp>
          <p:nvSpPr>
            <p:cNvPr id="17412" name="Text Box 6"/>
            <p:cNvSpPr txBox="1">
              <a:spLocks noChangeAspect="1" noChangeArrowheads="1"/>
            </p:cNvSpPr>
            <p:nvPr/>
          </p:nvSpPr>
          <p:spPr bwMode="auto">
            <a:xfrm>
              <a:off x="1289"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13" name="Text Box 7"/>
            <p:cNvSpPr txBox="1">
              <a:spLocks noChangeAspect="1" noChangeArrowheads="1"/>
            </p:cNvSpPr>
            <p:nvPr/>
          </p:nvSpPr>
          <p:spPr bwMode="auto">
            <a:xfrm>
              <a:off x="821" y="662"/>
              <a:ext cx="52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CPU  </a:t>
              </a:r>
            </a:p>
          </p:txBody>
        </p:sp>
        <p:sp>
          <p:nvSpPr>
            <p:cNvPr id="17414" name="Text Box 8"/>
            <p:cNvSpPr txBox="1">
              <a:spLocks noChangeAspect="1" noChangeArrowheads="1"/>
            </p:cNvSpPr>
            <p:nvPr/>
          </p:nvSpPr>
          <p:spPr bwMode="auto">
            <a:xfrm>
              <a:off x="1381"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P1  </a:t>
              </a:r>
            </a:p>
          </p:txBody>
        </p:sp>
        <p:sp>
          <p:nvSpPr>
            <p:cNvPr id="17415" name="Rectangle 9"/>
            <p:cNvSpPr>
              <a:spLocks noChangeAspect="1" noChangeArrowheads="1"/>
            </p:cNvSpPr>
            <p:nvPr/>
          </p:nvSpPr>
          <p:spPr bwMode="auto">
            <a:xfrm>
              <a:off x="1729" y="1575"/>
              <a:ext cx="1358"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425"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780" y="1574"/>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3688" y="1574"/>
              <a:ext cx="6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2176" y="185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536" y="1871"/>
              <a:ext cx="2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828" y="1862"/>
              <a:ext cx="41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3655" y="2611"/>
              <a:ext cx="37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425" y="2265"/>
              <a:ext cx="355"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54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837" y="2611"/>
              <a:ext cx="45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175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3864" y="1878"/>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2176" y="2263"/>
              <a:ext cx="911"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9" name="Text Box 23"/>
            <p:cNvSpPr txBox="1">
              <a:spLocks noChangeAspect="1" noChangeArrowheads="1"/>
            </p:cNvSpPr>
            <p:nvPr/>
          </p:nvSpPr>
          <p:spPr bwMode="auto">
            <a:xfrm>
              <a:off x="2563" y="263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75" y="1583"/>
              <a:ext cx="48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7" y="2303"/>
              <a:ext cx="40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32" name="Text Box 26"/>
            <p:cNvSpPr txBox="1">
              <a:spLocks noChangeAspect="1" noChangeArrowheads="1"/>
            </p:cNvSpPr>
            <p:nvPr/>
          </p:nvSpPr>
          <p:spPr bwMode="auto">
            <a:xfrm>
              <a:off x="1289"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33" name="Text Box 27"/>
            <p:cNvSpPr txBox="1">
              <a:spLocks noChangeAspect="1" noChangeArrowheads="1"/>
            </p:cNvSpPr>
            <p:nvPr/>
          </p:nvSpPr>
          <p:spPr bwMode="auto">
            <a:xfrm>
              <a:off x="809" y="911"/>
              <a:ext cx="4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I/O  </a:t>
              </a:r>
            </a:p>
          </p:txBody>
        </p:sp>
        <p:sp>
          <p:nvSpPr>
            <p:cNvPr id="17434" name="Text Box 28"/>
            <p:cNvSpPr txBox="1">
              <a:spLocks noChangeAspect="1" noChangeArrowheads="1"/>
            </p:cNvSpPr>
            <p:nvPr/>
          </p:nvSpPr>
          <p:spPr bwMode="auto">
            <a:xfrm>
              <a:off x="220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  </a:t>
              </a:r>
            </a:p>
          </p:txBody>
        </p:sp>
        <p:sp>
          <p:nvSpPr>
            <p:cNvPr id="17435" name="Text Box 29"/>
            <p:cNvSpPr txBox="1">
              <a:spLocks noChangeAspect="1" noChangeArrowheads="1"/>
            </p:cNvSpPr>
            <p:nvPr/>
          </p:nvSpPr>
          <p:spPr bwMode="auto">
            <a:xfrm>
              <a:off x="229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P2  </a:t>
              </a:r>
            </a:p>
          </p:txBody>
        </p:sp>
        <p:sp>
          <p:nvSpPr>
            <p:cNvPr id="17436" name="Text Box 30"/>
            <p:cNvSpPr txBox="1">
              <a:spLocks noChangeAspect="1" noChangeArrowheads="1"/>
            </p:cNvSpPr>
            <p:nvPr/>
          </p:nvSpPr>
          <p:spPr bwMode="auto">
            <a:xfrm>
              <a:off x="220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7" name="Text Box 31"/>
            <p:cNvSpPr txBox="1">
              <a:spLocks noChangeAspect="1" noChangeArrowheads="1"/>
            </p:cNvSpPr>
            <p:nvPr/>
          </p:nvSpPr>
          <p:spPr bwMode="auto">
            <a:xfrm>
              <a:off x="316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8" name="Text Box 32"/>
            <p:cNvSpPr txBox="1">
              <a:spLocks noChangeAspect="1" noChangeArrowheads="1"/>
            </p:cNvSpPr>
            <p:nvPr/>
          </p:nvSpPr>
          <p:spPr bwMode="auto">
            <a:xfrm>
              <a:off x="325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P3  </a:t>
              </a:r>
            </a:p>
          </p:txBody>
        </p:sp>
        <p:sp>
          <p:nvSpPr>
            <p:cNvPr id="17439" name="Text Box 33"/>
            <p:cNvSpPr txBox="1">
              <a:spLocks noChangeAspect="1" noChangeArrowheads="1"/>
            </p:cNvSpPr>
            <p:nvPr/>
          </p:nvSpPr>
          <p:spPr bwMode="auto">
            <a:xfrm>
              <a:off x="316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3  </a:t>
              </a:r>
            </a:p>
          </p:txBody>
        </p:sp>
        <p:sp>
          <p:nvSpPr>
            <p:cNvPr id="17440" name="Rectangle 34"/>
            <p:cNvSpPr>
              <a:spLocks noChangeAspect="1" noChangeArrowheads="1"/>
            </p:cNvSpPr>
            <p:nvPr/>
          </p:nvSpPr>
          <p:spPr bwMode="auto">
            <a:xfrm>
              <a:off x="780" y="2265"/>
              <a:ext cx="63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1413" y="2265"/>
              <a:ext cx="76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1378"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3087" y="1575"/>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1490" y="1847"/>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3278" y="1871"/>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3087" y="2265"/>
              <a:ext cx="128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4372" y="1574"/>
              <a:ext cx="1440"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4572" y="1862"/>
              <a:ext cx="37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grpSp>
        <p:nvGrpSpPr>
          <p:cNvPr id="47" name="Group 46"/>
          <p:cNvGrpSpPr/>
          <p:nvPr/>
        </p:nvGrpSpPr>
        <p:grpSpPr>
          <a:xfrm>
            <a:off x="8707855" y="2757702"/>
            <a:ext cx="570665" cy="1620715"/>
            <a:chOff x="5989802" y="3010893"/>
            <a:chExt cx="570665" cy="1620715"/>
          </a:xfrm>
        </p:grpSpPr>
        <p:cxnSp>
          <p:nvCxnSpPr>
            <p:cNvPr id="48" name="Straight Connector 47"/>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34</a:t>
              </a:r>
              <a:endParaRPr lang="en-US" baseline="-25000" dirty="0">
                <a:solidFill>
                  <a:srgbClr val="FF2929"/>
                </a:solidFill>
              </a:endParaRPr>
            </a:p>
          </p:txBody>
        </p:sp>
        <p:sp>
          <p:nvSpPr>
            <p:cNvPr id="50" name="TextBox 49"/>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51" name="Group 50"/>
          <p:cNvGrpSpPr/>
          <p:nvPr/>
        </p:nvGrpSpPr>
        <p:grpSpPr>
          <a:xfrm>
            <a:off x="2500363" y="2623481"/>
            <a:ext cx="570665" cy="1620715"/>
            <a:chOff x="5989802" y="3010893"/>
            <a:chExt cx="570665" cy="1620715"/>
          </a:xfrm>
        </p:grpSpPr>
        <p:cxnSp>
          <p:nvCxnSpPr>
            <p:cNvPr id="52" name="Straight Connector 51"/>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4</a:t>
              </a:r>
              <a:endParaRPr lang="en-US" baseline="-25000" dirty="0">
                <a:solidFill>
                  <a:srgbClr val="FF2929"/>
                </a:solidFill>
              </a:endParaRPr>
            </a:p>
          </p:txBody>
        </p:sp>
        <p:sp>
          <p:nvSpPr>
            <p:cNvPr id="54" name="TextBox 53"/>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55" name="Group 54"/>
          <p:cNvGrpSpPr/>
          <p:nvPr/>
        </p:nvGrpSpPr>
        <p:grpSpPr>
          <a:xfrm>
            <a:off x="5475759" y="2659216"/>
            <a:ext cx="570665" cy="1620715"/>
            <a:chOff x="5989802" y="3010893"/>
            <a:chExt cx="570665" cy="1620715"/>
          </a:xfrm>
        </p:grpSpPr>
        <p:cxnSp>
          <p:nvCxnSpPr>
            <p:cNvPr id="56" name="Straight Connector 55"/>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989802" y="3010893"/>
              <a:ext cx="570665" cy="369332"/>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58" name="TextBox 57"/>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59" name="TextBox 58"/>
          <p:cNvSpPr txBox="1"/>
          <p:nvPr/>
        </p:nvSpPr>
        <p:spPr>
          <a:xfrm>
            <a:off x="881319" y="5667212"/>
            <a:ext cx="7676637" cy="1107996"/>
          </a:xfrm>
          <a:prstGeom prst="rect">
            <a:avLst/>
          </a:prstGeom>
          <a:noFill/>
        </p:spPr>
        <p:txBody>
          <a:bodyPr wrap="square" rtlCol="0">
            <a:spAutoFit/>
          </a:bodyPr>
          <a:lstStyle/>
          <a:p>
            <a:r>
              <a:rPr lang="en-US" dirty="0"/>
              <a:t>w</a:t>
            </a:r>
            <a:r>
              <a:rPr lang="en-US" baseline="-25000" dirty="0"/>
              <a:t>P1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P2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P3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t>w</a:t>
            </a:r>
            <a:r>
              <a:rPr lang="en-US" baseline="-25000" dirty="0"/>
              <a:t>P1</a:t>
            </a:r>
            <a:r>
              <a:rPr lang="en-US" dirty="0"/>
              <a:t> = 34 </a:t>
            </a:r>
            <a:r>
              <a:rPr lang="mr-IN" dirty="0"/>
              <a:t>–</a:t>
            </a:r>
            <a:r>
              <a:rPr lang="en-US" dirty="0"/>
              <a:t> 30		w</a:t>
            </a:r>
            <a:r>
              <a:rPr lang="en-US" baseline="-25000" dirty="0"/>
              <a:t>P2</a:t>
            </a:r>
            <a:r>
              <a:rPr lang="en-US" dirty="0"/>
              <a:t>= 4 </a:t>
            </a:r>
            <a:r>
              <a:rPr lang="mr-IN" dirty="0"/>
              <a:t>–</a:t>
            </a:r>
            <a:r>
              <a:rPr lang="en-US" dirty="0"/>
              <a:t> 4		w</a:t>
            </a:r>
            <a:r>
              <a:rPr lang="en-US" baseline="-25000" dirty="0"/>
              <a:t>P3</a:t>
            </a:r>
            <a:r>
              <a:rPr lang="en-US" dirty="0"/>
              <a:t>= 16 </a:t>
            </a:r>
            <a:r>
              <a:rPr lang="mr-IN" dirty="0"/>
              <a:t>–</a:t>
            </a:r>
            <a:r>
              <a:rPr lang="en-US" dirty="0"/>
              <a:t> 7</a:t>
            </a:r>
          </a:p>
          <a:p>
            <a:r>
              <a:rPr lang="en-US" dirty="0">
                <a:solidFill>
                  <a:schemeClr val="accent1">
                    <a:lumMod val="60000"/>
                    <a:lumOff val="40000"/>
                  </a:schemeClr>
                </a:solidFill>
              </a:rPr>
              <a:t>w</a:t>
            </a:r>
            <a:r>
              <a:rPr lang="en-US" baseline="-25000" dirty="0">
                <a:solidFill>
                  <a:schemeClr val="accent1">
                    <a:lumMod val="60000"/>
                    <a:lumOff val="40000"/>
                  </a:schemeClr>
                </a:solidFill>
              </a:rPr>
              <a:t>P1</a:t>
            </a:r>
            <a:r>
              <a:rPr lang="en-US" dirty="0">
                <a:solidFill>
                  <a:schemeClr val="accent1">
                    <a:lumMod val="60000"/>
                    <a:lumOff val="40000"/>
                  </a:schemeClr>
                </a:solidFill>
              </a:rPr>
              <a:t> = 4			w</a:t>
            </a:r>
            <a:r>
              <a:rPr lang="en-US" baseline="-25000" dirty="0">
                <a:solidFill>
                  <a:schemeClr val="accent1">
                    <a:lumMod val="60000"/>
                    <a:lumOff val="40000"/>
                  </a:schemeClr>
                </a:solidFill>
              </a:rPr>
              <a:t>P2</a:t>
            </a:r>
            <a:r>
              <a:rPr lang="en-US" dirty="0">
                <a:solidFill>
                  <a:schemeClr val="accent1">
                    <a:lumMod val="60000"/>
                    <a:lumOff val="40000"/>
                  </a:schemeClr>
                </a:solidFill>
              </a:rPr>
              <a:t> = 0			w</a:t>
            </a:r>
            <a:r>
              <a:rPr lang="en-US" baseline="-25000" dirty="0">
                <a:solidFill>
                  <a:schemeClr val="accent1">
                    <a:lumMod val="60000"/>
                    <a:lumOff val="40000"/>
                  </a:schemeClr>
                </a:solidFill>
              </a:rPr>
              <a:t>P3</a:t>
            </a:r>
            <a:r>
              <a:rPr lang="en-US" dirty="0">
                <a:solidFill>
                  <a:schemeClr val="accent1">
                    <a:lumMod val="60000"/>
                    <a:lumOff val="40000"/>
                  </a:schemeClr>
                </a:solidFill>
              </a:rPr>
              <a:t> = 9</a:t>
            </a:r>
          </a:p>
        </p:txBody>
      </p:sp>
      <p:sp>
        <p:nvSpPr>
          <p:cNvPr id="60" name="TextBox 59">
            <a:extLst>
              <a:ext uri="{FF2B5EF4-FFF2-40B4-BE49-F238E27FC236}">
                <a16:creationId xmlns:a16="http://schemas.microsoft.com/office/drawing/2014/main" id="{17CC855D-7D5D-1F40-9C26-6715A5819C01}"/>
              </a:ext>
            </a:extLst>
          </p:cNvPr>
          <p:cNvSpPr txBox="1"/>
          <p:nvPr/>
        </p:nvSpPr>
        <p:spPr>
          <a:xfrm>
            <a:off x="893341" y="5390327"/>
            <a:ext cx="7107048" cy="369332"/>
          </a:xfrm>
          <a:prstGeom prst="rect">
            <a:avLst/>
          </a:prstGeom>
          <a:noFill/>
        </p:spPr>
        <p:txBody>
          <a:bodyPr wrap="square" rtlCol="0">
            <a:spAutoFit/>
          </a:bodyPr>
          <a:lstStyle/>
          <a:p>
            <a:r>
              <a:rPr lang="en-US" dirty="0">
                <a:solidFill>
                  <a:srgbClr val="FF2929"/>
                </a:solidFill>
              </a:rPr>
              <a:t>e</a:t>
            </a:r>
            <a:r>
              <a:rPr lang="en-US" baseline="-25000" dirty="0">
                <a:solidFill>
                  <a:srgbClr val="FF2929"/>
                </a:solidFill>
              </a:rPr>
              <a:t>1</a:t>
            </a:r>
            <a:r>
              <a:rPr lang="en-US" dirty="0">
                <a:solidFill>
                  <a:srgbClr val="FF2929"/>
                </a:solidFill>
              </a:rPr>
              <a:t> = 30, t</a:t>
            </a:r>
            <a:r>
              <a:rPr lang="en-US" baseline="-25000" dirty="0">
                <a:solidFill>
                  <a:srgbClr val="FF2929"/>
                </a:solidFill>
              </a:rPr>
              <a:t>1</a:t>
            </a:r>
            <a:r>
              <a:rPr lang="en-US" dirty="0">
                <a:solidFill>
                  <a:srgbClr val="FF2929"/>
                </a:solidFill>
              </a:rPr>
              <a:t> = 34		e</a:t>
            </a:r>
            <a:r>
              <a:rPr lang="en-US" baseline="-25000" dirty="0">
                <a:solidFill>
                  <a:srgbClr val="FF2929"/>
                </a:solidFill>
              </a:rPr>
              <a:t>2</a:t>
            </a:r>
            <a:r>
              <a:rPr lang="en-US" dirty="0">
                <a:solidFill>
                  <a:srgbClr val="FF2929"/>
                </a:solidFill>
              </a:rPr>
              <a:t> = 4, t</a:t>
            </a:r>
            <a:r>
              <a:rPr lang="en-US" baseline="-25000" dirty="0">
                <a:solidFill>
                  <a:srgbClr val="FF2929"/>
                </a:solidFill>
              </a:rPr>
              <a:t>2</a:t>
            </a:r>
            <a:r>
              <a:rPr lang="en-US" dirty="0">
                <a:solidFill>
                  <a:srgbClr val="FF2929"/>
                </a:solidFill>
              </a:rPr>
              <a:t> = 4		e</a:t>
            </a:r>
            <a:r>
              <a:rPr lang="en-US" baseline="-25000" dirty="0">
                <a:solidFill>
                  <a:srgbClr val="FF2929"/>
                </a:solidFill>
              </a:rPr>
              <a:t>3</a:t>
            </a:r>
            <a:r>
              <a:rPr lang="en-US" dirty="0">
                <a:solidFill>
                  <a:srgbClr val="FF2929"/>
                </a:solidFill>
              </a:rPr>
              <a:t> = 7, t</a:t>
            </a:r>
            <a:r>
              <a:rPr lang="en-US" baseline="-25000" dirty="0">
                <a:solidFill>
                  <a:srgbClr val="FF2929"/>
                </a:solidFill>
              </a:rPr>
              <a:t>3</a:t>
            </a:r>
            <a:r>
              <a:rPr lang="en-US" dirty="0">
                <a:solidFill>
                  <a:srgbClr val="FF2929"/>
                </a:solidFill>
              </a:rPr>
              <a:t> = 16</a:t>
            </a:r>
          </a:p>
        </p:txBody>
      </p:sp>
    </p:spTree>
    <p:extLst>
      <p:ext uri="{BB962C8B-B14F-4D97-AF65-F5344CB8AC3E}">
        <p14:creationId xmlns:p14="http://schemas.microsoft.com/office/powerpoint/2010/main" val="280396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xEl>
                                              <p:pRg st="2" end="2"/>
                                            </p:txEl>
                                          </p:spTgt>
                                        </p:tgtEl>
                                        <p:attrNameLst>
                                          <p:attrName>style.visibility</p:attrName>
                                        </p:attrNameLst>
                                      </p:cBhvr>
                                      <p:to>
                                        <p:strVal val="visible"/>
                                      </p:to>
                                    </p:set>
                                    <p:animEffect transition="in" filter="dissolve">
                                      <p:cBhvr>
                                        <p:cTn id="7" dur="500"/>
                                        <p:tgtEl>
                                          <p:spTgt spid="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xEl>
                                              <p:pRg st="3" end="3"/>
                                            </p:txEl>
                                          </p:spTgt>
                                        </p:tgtEl>
                                        <p:attrNameLst>
                                          <p:attrName>style.visibility</p:attrName>
                                        </p:attrNameLst>
                                      </p:cBhvr>
                                      <p:to>
                                        <p:strVal val="visible"/>
                                      </p:to>
                                    </p:set>
                                    <p:animEffect transition="in" filter="dissolve">
                                      <p:cBhvr>
                                        <p:cTn id="12" dur="500"/>
                                        <p:tgtEl>
                                          <p:spTgt spid="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atin typeface="Arial" charset="0"/>
                <a:cs typeface="Arial" charset="0"/>
              </a:rPr>
              <a:t>SJF</a:t>
            </a:r>
          </a:p>
        </p:txBody>
      </p:sp>
      <p:grpSp>
        <p:nvGrpSpPr>
          <p:cNvPr id="17411" name="Group 5"/>
          <p:cNvGrpSpPr>
            <a:grpSpLocks noChangeAspect="1"/>
          </p:cNvGrpSpPr>
          <p:nvPr/>
        </p:nvGrpSpPr>
        <p:grpSpPr bwMode="auto">
          <a:xfrm>
            <a:off x="34925" y="1819275"/>
            <a:ext cx="8958263" cy="3370263"/>
            <a:chOff x="-75" y="662"/>
            <a:chExt cx="5887" cy="2214"/>
          </a:xfrm>
        </p:grpSpPr>
        <p:sp>
          <p:nvSpPr>
            <p:cNvPr id="17412" name="Text Box 6"/>
            <p:cNvSpPr txBox="1">
              <a:spLocks noChangeAspect="1" noChangeArrowheads="1"/>
            </p:cNvSpPr>
            <p:nvPr/>
          </p:nvSpPr>
          <p:spPr bwMode="auto">
            <a:xfrm>
              <a:off x="1289"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13" name="Text Box 7"/>
            <p:cNvSpPr txBox="1">
              <a:spLocks noChangeAspect="1" noChangeArrowheads="1"/>
            </p:cNvSpPr>
            <p:nvPr/>
          </p:nvSpPr>
          <p:spPr bwMode="auto">
            <a:xfrm>
              <a:off x="821" y="662"/>
              <a:ext cx="52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CPU  </a:t>
              </a:r>
            </a:p>
          </p:txBody>
        </p:sp>
        <p:sp>
          <p:nvSpPr>
            <p:cNvPr id="17414" name="Text Box 8"/>
            <p:cNvSpPr txBox="1">
              <a:spLocks noChangeAspect="1" noChangeArrowheads="1"/>
            </p:cNvSpPr>
            <p:nvPr/>
          </p:nvSpPr>
          <p:spPr bwMode="auto">
            <a:xfrm>
              <a:off x="1381"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P1  </a:t>
              </a:r>
            </a:p>
          </p:txBody>
        </p:sp>
        <p:sp>
          <p:nvSpPr>
            <p:cNvPr id="17415" name="Rectangle 9"/>
            <p:cNvSpPr>
              <a:spLocks noChangeAspect="1" noChangeArrowheads="1"/>
            </p:cNvSpPr>
            <p:nvPr/>
          </p:nvSpPr>
          <p:spPr bwMode="auto">
            <a:xfrm>
              <a:off x="1729" y="1575"/>
              <a:ext cx="1358"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425"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780" y="1574"/>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3688" y="1574"/>
              <a:ext cx="684"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2176" y="185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536" y="1871"/>
              <a:ext cx="2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828" y="1862"/>
              <a:ext cx="41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3655" y="2611"/>
              <a:ext cx="37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425" y="2265"/>
              <a:ext cx="355"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54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837" y="2611"/>
              <a:ext cx="45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1753" y="2611"/>
              <a:ext cx="204"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3864" y="1878"/>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2176" y="2263"/>
              <a:ext cx="911"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9" name="Text Box 23"/>
            <p:cNvSpPr txBox="1">
              <a:spLocks noChangeAspect="1" noChangeArrowheads="1"/>
            </p:cNvSpPr>
            <p:nvPr/>
          </p:nvSpPr>
          <p:spPr bwMode="auto">
            <a:xfrm>
              <a:off x="2563" y="2635"/>
              <a:ext cx="33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75" y="1583"/>
              <a:ext cx="48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7" y="2303"/>
              <a:ext cx="405"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32" name="Text Box 26"/>
            <p:cNvSpPr txBox="1">
              <a:spLocks noChangeAspect="1" noChangeArrowheads="1"/>
            </p:cNvSpPr>
            <p:nvPr/>
          </p:nvSpPr>
          <p:spPr bwMode="auto">
            <a:xfrm>
              <a:off x="1289"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10   </a:t>
              </a:r>
            </a:p>
          </p:txBody>
        </p:sp>
        <p:sp>
          <p:nvSpPr>
            <p:cNvPr id="17433" name="Text Box 27"/>
            <p:cNvSpPr txBox="1">
              <a:spLocks noChangeAspect="1" noChangeArrowheads="1"/>
            </p:cNvSpPr>
            <p:nvPr/>
          </p:nvSpPr>
          <p:spPr bwMode="auto">
            <a:xfrm>
              <a:off x="809" y="911"/>
              <a:ext cx="4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I/O  </a:t>
              </a:r>
            </a:p>
          </p:txBody>
        </p:sp>
        <p:sp>
          <p:nvSpPr>
            <p:cNvPr id="17434" name="Text Box 28"/>
            <p:cNvSpPr txBox="1">
              <a:spLocks noChangeAspect="1" noChangeArrowheads="1"/>
            </p:cNvSpPr>
            <p:nvPr/>
          </p:nvSpPr>
          <p:spPr bwMode="auto">
            <a:xfrm>
              <a:off x="220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1  </a:t>
              </a:r>
            </a:p>
          </p:txBody>
        </p:sp>
        <p:sp>
          <p:nvSpPr>
            <p:cNvPr id="17435" name="Text Box 29"/>
            <p:cNvSpPr txBox="1">
              <a:spLocks noChangeAspect="1" noChangeArrowheads="1"/>
            </p:cNvSpPr>
            <p:nvPr/>
          </p:nvSpPr>
          <p:spPr bwMode="auto">
            <a:xfrm>
              <a:off x="229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P2  </a:t>
              </a:r>
            </a:p>
          </p:txBody>
        </p:sp>
        <p:sp>
          <p:nvSpPr>
            <p:cNvPr id="17436" name="Text Box 30"/>
            <p:cNvSpPr txBox="1">
              <a:spLocks noChangeAspect="1" noChangeArrowheads="1"/>
            </p:cNvSpPr>
            <p:nvPr/>
          </p:nvSpPr>
          <p:spPr bwMode="auto">
            <a:xfrm>
              <a:off x="220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7" name="Text Box 31"/>
            <p:cNvSpPr txBox="1">
              <a:spLocks noChangeAspect="1" noChangeArrowheads="1"/>
            </p:cNvSpPr>
            <p:nvPr/>
          </p:nvSpPr>
          <p:spPr bwMode="auto">
            <a:xfrm>
              <a:off x="3161" y="662"/>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2  </a:t>
              </a:r>
            </a:p>
          </p:txBody>
        </p:sp>
        <p:sp>
          <p:nvSpPr>
            <p:cNvPr id="17438" name="Text Box 32"/>
            <p:cNvSpPr txBox="1">
              <a:spLocks noChangeAspect="1" noChangeArrowheads="1"/>
            </p:cNvSpPr>
            <p:nvPr/>
          </p:nvSpPr>
          <p:spPr bwMode="auto">
            <a:xfrm>
              <a:off x="3253" y="1142"/>
              <a:ext cx="388"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P3  </a:t>
              </a:r>
            </a:p>
          </p:txBody>
        </p:sp>
        <p:sp>
          <p:nvSpPr>
            <p:cNvPr id="17439" name="Text Box 33"/>
            <p:cNvSpPr txBox="1">
              <a:spLocks noChangeAspect="1" noChangeArrowheads="1"/>
            </p:cNvSpPr>
            <p:nvPr/>
          </p:nvSpPr>
          <p:spPr bwMode="auto">
            <a:xfrm>
              <a:off x="3161" y="905"/>
              <a:ext cx="432" cy="24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3  </a:t>
              </a:r>
            </a:p>
          </p:txBody>
        </p:sp>
        <p:sp>
          <p:nvSpPr>
            <p:cNvPr id="17440" name="Rectangle 34"/>
            <p:cNvSpPr>
              <a:spLocks noChangeAspect="1" noChangeArrowheads="1"/>
            </p:cNvSpPr>
            <p:nvPr/>
          </p:nvSpPr>
          <p:spPr bwMode="auto">
            <a:xfrm>
              <a:off x="780" y="2265"/>
              <a:ext cx="63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1413" y="2265"/>
              <a:ext cx="763"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1378" y="1574"/>
              <a:ext cx="35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3087" y="1575"/>
              <a:ext cx="601"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1490" y="1847"/>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3278" y="1871"/>
              <a:ext cx="246"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3087" y="2265"/>
              <a:ext cx="1285"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4372" y="1574"/>
              <a:ext cx="1440" cy="2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4572" y="1862"/>
              <a:ext cx="37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grpSp>
        <p:nvGrpSpPr>
          <p:cNvPr id="43" name="Group 42"/>
          <p:cNvGrpSpPr/>
          <p:nvPr/>
        </p:nvGrpSpPr>
        <p:grpSpPr>
          <a:xfrm>
            <a:off x="2500294" y="2740369"/>
            <a:ext cx="570665" cy="1620715"/>
            <a:chOff x="5989802" y="3010893"/>
            <a:chExt cx="570665" cy="1620715"/>
          </a:xfrm>
        </p:grpSpPr>
        <p:cxnSp>
          <p:nvCxnSpPr>
            <p:cNvPr id="44" name="Straight Connector 43"/>
            <p:cNvCxnSpPr/>
            <p:nvPr/>
          </p:nvCxnSpPr>
          <p:spPr>
            <a:xfrm>
              <a:off x="6275134" y="3324226"/>
              <a:ext cx="0" cy="71909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989802" y="3010893"/>
              <a:ext cx="570665" cy="369332"/>
            </a:xfrm>
            <a:prstGeom prst="rect">
              <a:avLst/>
            </a:prstGeom>
            <a:noFill/>
          </p:spPr>
          <p:txBody>
            <a:bodyPr wrap="square" rtlCol="0">
              <a:spAutoFit/>
            </a:bodyPr>
            <a:lstStyle/>
            <a:p>
              <a:pPr algn="ctr"/>
              <a:r>
                <a:rPr lang="en-US" dirty="0">
                  <a:solidFill>
                    <a:srgbClr val="008000"/>
                  </a:solidFill>
                </a:rPr>
                <a:t>4</a:t>
              </a:r>
              <a:endParaRPr lang="en-US" baseline="-25000" dirty="0">
                <a:solidFill>
                  <a:srgbClr val="008000"/>
                </a:solidFill>
              </a:endParaRPr>
            </a:p>
          </p:txBody>
        </p:sp>
        <p:sp>
          <p:nvSpPr>
            <p:cNvPr id="46" name="TextBox 4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a:t>
              </a:r>
              <a:endParaRPr lang="en-US" baseline="-25000" dirty="0">
                <a:solidFill>
                  <a:srgbClr val="FF2929"/>
                </a:solidFill>
              </a:endParaRPr>
            </a:p>
          </p:txBody>
        </p:sp>
      </p:grpSp>
      <p:sp>
        <p:nvSpPr>
          <p:cNvPr id="3" name="TextBox 2"/>
          <p:cNvSpPr txBox="1"/>
          <p:nvPr/>
        </p:nvSpPr>
        <p:spPr>
          <a:xfrm>
            <a:off x="754690" y="5441510"/>
            <a:ext cx="6678743" cy="1200329"/>
          </a:xfrm>
          <a:prstGeom prst="rect">
            <a:avLst/>
          </a:prstGeom>
          <a:noFill/>
        </p:spPr>
        <p:txBody>
          <a:bodyPr wrap="square" rtlCol="0">
            <a:spAutoFit/>
          </a:bodyPr>
          <a:lstStyle/>
          <a:p>
            <a:pPr marL="285750" indent="-285750">
              <a:buFontTx/>
              <a:buChar char="-"/>
            </a:pPr>
            <a:r>
              <a:rPr lang="en-US" dirty="0">
                <a:solidFill>
                  <a:srgbClr val="FF2929"/>
                </a:solidFill>
              </a:rPr>
              <a:t>Potential for unfairness </a:t>
            </a:r>
            <a:r>
              <a:rPr lang="en-US" dirty="0">
                <a:solidFill>
                  <a:srgbClr val="FF2929"/>
                </a:solidFill>
                <a:sym typeface="Wingdings"/>
              </a:rPr>
              <a:t> starvation</a:t>
            </a:r>
          </a:p>
          <a:p>
            <a:pPr marL="285750" indent="-285750">
              <a:buFontTx/>
              <a:buChar char="-"/>
            </a:pPr>
            <a:r>
              <a:rPr lang="en-US" dirty="0">
                <a:solidFill>
                  <a:srgbClr val="FF2929"/>
                </a:solidFill>
                <a:sym typeface="Wingdings"/>
              </a:rPr>
              <a:t>Low average waiting time  14 / 3  </a:t>
            </a:r>
            <a:r>
              <a:rPr lang="en-US" dirty="0">
                <a:sym typeface="Wingdings"/>
              </a:rPr>
              <a:t>(FCFS was 53 / 3)</a:t>
            </a:r>
          </a:p>
          <a:p>
            <a:pPr marL="285750" indent="-285750">
              <a:buFontTx/>
              <a:buChar char="-"/>
            </a:pPr>
            <a:r>
              <a:rPr lang="en-US" dirty="0">
                <a:solidFill>
                  <a:srgbClr val="FF2929"/>
                </a:solidFill>
                <a:sym typeface="Wingdings"/>
              </a:rPr>
              <a:t>Low average turnaround time  54 / 3  </a:t>
            </a:r>
            <a:r>
              <a:rPr lang="en-US" dirty="0">
                <a:sym typeface="Wingdings"/>
              </a:rPr>
              <a:t>(FCFS was 94 / 3)</a:t>
            </a:r>
          </a:p>
          <a:p>
            <a:pPr marL="285750" indent="-285750">
              <a:buFontTx/>
              <a:buChar char="-"/>
            </a:pPr>
            <a:endParaRPr lang="en-US" dirty="0">
              <a:solidFill>
                <a:srgbClr val="FF2929"/>
              </a:solidFill>
            </a:endParaRPr>
          </a:p>
        </p:txBody>
      </p:sp>
      <p:sp>
        <p:nvSpPr>
          <p:cNvPr id="4" name="Freeform 3"/>
          <p:cNvSpPr/>
          <p:nvPr/>
        </p:nvSpPr>
        <p:spPr>
          <a:xfrm>
            <a:off x="57983" y="2748120"/>
            <a:ext cx="2624184" cy="2868570"/>
          </a:xfrm>
          <a:custGeom>
            <a:avLst/>
            <a:gdLst>
              <a:gd name="connsiteX0" fmla="*/ 587927 w 2624184"/>
              <a:gd name="connsiteY0" fmla="*/ 2868570 h 2868570"/>
              <a:gd name="connsiteX1" fmla="*/ 40546 w 2624184"/>
              <a:gd name="connsiteY1" fmla="*/ 2124057 h 2868570"/>
              <a:gd name="connsiteX2" fmla="*/ 40546 w 2624184"/>
              <a:gd name="connsiteY2" fmla="*/ 1127724 h 2868570"/>
              <a:gd name="connsiteX3" fmla="*/ 40546 w 2624184"/>
              <a:gd name="connsiteY3" fmla="*/ 361314 h 2868570"/>
              <a:gd name="connsiteX4" fmla="*/ 555084 w 2624184"/>
              <a:gd name="connsiteY4" fmla="*/ 7 h 2868570"/>
              <a:gd name="connsiteX5" fmla="*/ 2624184 w 2624184"/>
              <a:gd name="connsiteY5" fmla="*/ 350366 h 28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4184" h="2868570">
                <a:moveTo>
                  <a:pt x="587927" y="2868570"/>
                </a:moveTo>
                <a:cubicBezTo>
                  <a:pt x="359851" y="2641384"/>
                  <a:pt x="131776" y="2414198"/>
                  <a:pt x="40546" y="2124057"/>
                </a:cubicBezTo>
                <a:cubicBezTo>
                  <a:pt x="-50684" y="1833916"/>
                  <a:pt x="40546" y="1127724"/>
                  <a:pt x="40546" y="1127724"/>
                </a:cubicBezTo>
                <a:cubicBezTo>
                  <a:pt x="40546" y="833934"/>
                  <a:pt x="-45210" y="549267"/>
                  <a:pt x="40546" y="361314"/>
                </a:cubicBezTo>
                <a:cubicBezTo>
                  <a:pt x="126302" y="173361"/>
                  <a:pt x="124478" y="1832"/>
                  <a:pt x="555084" y="7"/>
                </a:cubicBezTo>
                <a:cubicBezTo>
                  <a:pt x="985690" y="-1818"/>
                  <a:pt x="2624184" y="350366"/>
                  <a:pt x="2624184" y="350366"/>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374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Assuming all the processes arrive at time zero, the throughput of the system is</a:t>
            </a:r>
          </a:p>
        </p:txBody>
      </p:sp>
      <p:sp>
        <p:nvSpPr>
          <p:cNvPr id="6" name="Text Placeholder 5">
            <a:extLst>
              <a:ext uri="{FF2B5EF4-FFF2-40B4-BE49-F238E27FC236}">
                <a16:creationId xmlns:a16="http://schemas.microsoft.com/office/drawing/2014/main" id="{11563E45-AC6F-FD4A-961A-631B780689E8}"/>
              </a:ext>
            </a:extLst>
          </p:cNvPr>
          <p:cNvSpPr>
            <a:spLocks noGrp="1"/>
          </p:cNvSpPr>
          <p:nvPr>
            <p:ph type="body" sz="quarter" idx="10"/>
          </p:nvPr>
        </p:nvSpPr>
        <p:spPr/>
        <p:txBody>
          <a:bodyPr/>
          <a:lstStyle/>
          <a:p>
            <a:r>
              <a:rPr lang="en-US" dirty="0"/>
              <a:t>1/11 processes/unit-time</a:t>
            </a:r>
          </a:p>
          <a:p>
            <a:r>
              <a:rPr lang="en-US" dirty="0"/>
              <a:t>3/24 processes/unit-time</a:t>
            </a:r>
          </a:p>
          <a:p>
            <a:r>
              <a:rPr lang="en-US" dirty="0"/>
              <a:t>3/34 processes/unit-time</a:t>
            </a:r>
          </a:p>
          <a:p>
            <a:endParaRPr lang="en-US" dirty="0"/>
          </a:p>
        </p:txBody>
      </p:sp>
      <p:sp>
        <p:nvSpPr>
          <p:cNvPr id="7" name="Text Placeholder 6">
            <a:extLst>
              <a:ext uri="{FF2B5EF4-FFF2-40B4-BE49-F238E27FC236}">
                <a16:creationId xmlns:a16="http://schemas.microsoft.com/office/drawing/2014/main" id="{C6321858-48A9-7841-8708-A34B125F5B84}"/>
              </a:ext>
            </a:extLst>
          </p:cNvPr>
          <p:cNvSpPr>
            <a:spLocks noGrp="1"/>
          </p:cNvSpPr>
          <p:nvPr>
            <p:ph type="body" sz="quarter" idx="11"/>
          </p:nvPr>
        </p:nvSpPr>
        <p:spPr/>
        <p:txBody>
          <a:bodyPr/>
          <a:lstStyle/>
          <a:p>
            <a:r>
              <a:rPr lang="en-US" dirty="0"/>
              <a:t>85</a:t>
            </a:r>
          </a:p>
        </p:txBody>
      </p:sp>
      <p:sp>
        <p:nvSpPr>
          <p:cNvPr id="5" name="Right Arrow 4">
            <a:extLst>
              <a:ext uri="{FF2B5EF4-FFF2-40B4-BE49-F238E27FC236}">
                <a16:creationId xmlns:a16="http://schemas.microsoft.com/office/drawing/2014/main" id="{097B3EB5-152A-864E-B7DC-D8151FCCCC11}"/>
              </a:ext>
            </a:extLst>
          </p:cNvPr>
          <p:cNvSpPr/>
          <p:nvPr/>
        </p:nvSpPr>
        <p:spPr>
          <a:xfrm>
            <a:off x="404474" y="4213841"/>
            <a:ext cx="879231" cy="3399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97DEA94-EEBC-DD40-95E8-B8304005FB2A}"/>
              </a:ext>
            </a:extLst>
          </p:cNvPr>
          <p:cNvSpPr txBox="1"/>
          <p:nvPr/>
        </p:nvSpPr>
        <p:spPr>
          <a:xfrm>
            <a:off x="5678417" y="4213841"/>
            <a:ext cx="3034660" cy="2031325"/>
          </a:xfrm>
          <a:prstGeom prst="rect">
            <a:avLst/>
          </a:prstGeom>
          <a:noFill/>
        </p:spPr>
        <p:txBody>
          <a:bodyPr wrap="square" rtlCol="0">
            <a:spAutoFit/>
          </a:bodyPr>
          <a:lstStyle/>
          <a:p>
            <a:r>
              <a:rPr lang="en-US" dirty="0">
                <a:solidFill>
                  <a:schemeClr val="accent5"/>
                </a:solidFill>
              </a:rPr>
              <a:t>Throughput is simply jobs/time, so</a:t>
            </a:r>
          </a:p>
          <a:p>
            <a:endParaRPr lang="en-US" dirty="0">
              <a:solidFill>
                <a:schemeClr val="accent5"/>
              </a:solidFill>
            </a:endParaRPr>
          </a:p>
          <a:p>
            <a:r>
              <a:rPr lang="en-US" dirty="0">
                <a:solidFill>
                  <a:schemeClr val="accent5"/>
                </a:solidFill>
              </a:rPr>
              <a:t>3 jobs</a:t>
            </a:r>
          </a:p>
          <a:p>
            <a:r>
              <a:rPr lang="en-US" dirty="0">
                <a:solidFill>
                  <a:schemeClr val="accent5"/>
                </a:solidFill>
              </a:rPr>
              <a:t>34 seconds of elapsed time</a:t>
            </a:r>
          </a:p>
          <a:p>
            <a:endParaRPr lang="en-US" dirty="0">
              <a:solidFill>
                <a:schemeClr val="accent5"/>
              </a:solidFill>
            </a:endParaRPr>
          </a:p>
          <a:p>
            <a:r>
              <a:rPr lang="en-US" dirty="0">
                <a:solidFill>
                  <a:schemeClr val="accent5"/>
                </a:solidFill>
              </a:rPr>
              <a:t>3/34 is the throughput</a:t>
            </a:r>
          </a:p>
        </p:txBody>
      </p:sp>
    </p:spTree>
    <p:extLst>
      <p:ext uri="{BB962C8B-B14F-4D97-AF65-F5344CB8AC3E}">
        <p14:creationId xmlns:p14="http://schemas.microsoft.com/office/powerpoint/2010/main" val="67381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dirty="0">
                <a:latin typeface="Arial" charset="0"/>
                <a:cs typeface="Arial" charset="0"/>
              </a:rPr>
              <a:t>SJF vs. FCFS</a:t>
            </a:r>
          </a:p>
        </p:txBody>
      </p:sp>
      <p:grpSp>
        <p:nvGrpSpPr>
          <p:cNvPr id="2" name="Group 1"/>
          <p:cNvGrpSpPr/>
          <p:nvPr/>
        </p:nvGrpSpPr>
        <p:grpSpPr>
          <a:xfrm>
            <a:off x="138401" y="2216583"/>
            <a:ext cx="8958263" cy="1981970"/>
            <a:chOff x="34925" y="3207568"/>
            <a:chExt cx="8958263" cy="1981970"/>
          </a:xfrm>
        </p:grpSpPr>
        <p:sp>
          <p:nvSpPr>
            <p:cNvPr id="17415" name="Rectangle 9"/>
            <p:cNvSpPr>
              <a:spLocks noChangeAspect="1" noChangeArrowheads="1"/>
            </p:cNvSpPr>
            <p:nvPr/>
          </p:nvSpPr>
          <p:spPr bwMode="auto">
            <a:xfrm>
              <a:off x="2780076" y="3209090"/>
              <a:ext cx="2066472" cy="4384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16" name="Rectangle 10"/>
            <p:cNvSpPr>
              <a:spLocks noChangeAspect="1" noChangeArrowheads="1"/>
            </p:cNvSpPr>
            <p:nvPr/>
          </p:nvSpPr>
          <p:spPr bwMode="auto">
            <a:xfrm>
              <a:off x="795776" y="3207568"/>
              <a:ext cx="540204" cy="4384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 </a:t>
              </a:r>
            </a:p>
          </p:txBody>
        </p:sp>
        <p:sp>
          <p:nvSpPr>
            <p:cNvPr id="17417" name="Rectangle 11"/>
            <p:cNvSpPr>
              <a:spLocks noChangeAspect="1" noChangeArrowheads="1"/>
            </p:cNvSpPr>
            <p:nvPr/>
          </p:nvSpPr>
          <p:spPr bwMode="auto">
            <a:xfrm>
              <a:off x="1335981" y="3207568"/>
              <a:ext cx="914543" cy="4384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 </a:t>
              </a:r>
            </a:p>
          </p:txBody>
        </p:sp>
        <p:sp>
          <p:nvSpPr>
            <p:cNvPr id="17418" name="Rectangle 12"/>
            <p:cNvSpPr>
              <a:spLocks noChangeAspect="1" noChangeArrowheads="1"/>
            </p:cNvSpPr>
            <p:nvPr/>
          </p:nvSpPr>
          <p:spPr bwMode="auto">
            <a:xfrm>
              <a:off x="5761092" y="3207568"/>
              <a:ext cx="1040845" cy="43840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19" name="Text Box 13"/>
            <p:cNvSpPr txBox="1">
              <a:spLocks noChangeAspect="1" noChangeArrowheads="1"/>
            </p:cNvSpPr>
            <p:nvPr/>
          </p:nvSpPr>
          <p:spPr bwMode="auto">
            <a:xfrm>
              <a:off x="3460277" y="3635320"/>
              <a:ext cx="502162"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0" name="Text Box 14"/>
            <p:cNvSpPr txBox="1">
              <a:spLocks noChangeAspect="1" noChangeArrowheads="1"/>
            </p:cNvSpPr>
            <p:nvPr/>
          </p:nvSpPr>
          <p:spPr bwMode="auto">
            <a:xfrm>
              <a:off x="964685" y="3659676"/>
              <a:ext cx="438250"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21" name="Text Box 15"/>
            <p:cNvSpPr txBox="1">
              <a:spLocks noChangeAspect="1" noChangeArrowheads="1"/>
            </p:cNvSpPr>
            <p:nvPr/>
          </p:nvSpPr>
          <p:spPr bwMode="auto">
            <a:xfrm>
              <a:off x="1409022" y="3645976"/>
              <a:ext cx="629985"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2" name="Text Box 16"/>
            <p:cNvSpPr txBox="1">
              <a:spLocks noChangeAspect="1" noChangeArrowheads="1"/>
            </p:cNvSpPr>
            <p:nvPr/>
          </p:nvSpPr>
          <p:spPr bwMode="auto">
            <a:xfrm>
              <a:off x="5710876" y="4786142"/>
              <a:ext cx="564552"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sp>
          <p:nvSpPr>
            <p:cNvPr id="17423" name="Rectangle 17"/>
            <p:cNvSpPr>
              <a:spLocks noChangeAspect="1" noChangeArrowheads="1"/>
            </p:cNvSpPr>
            <p:nvPr/>
          </p:nvSpPr>
          <p:spPr bwMode="auto">
            <a:xfrm>
              <a:off x="795776" y="4259443"/>
              <a:ext cx="540204" cy="43840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4" name="Text Box 18"/>
            <p:cNvSpPr txBox="1">
              <a:spLocks noChangeAspect="1" noChangeArrowheads="1"/>
            </p:cNvSpPr>
            <p:nvPr/>
          </p:nvSpPr>
          <p:spPr bwMode="auto">
            <a:xfrm>
              <a:off x="975337" y="4786142"/>
              <a:ext cx="310427"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a:t>
              </a:r>
            </a:p>
          </p:txBody>
        </p:sp>
        <p:sp>
          <p:nvSpPr>
            <p:cNvPr id="17425" name="Text Box 19"/>
            <p:cNvSpPr txBox="1">
              <a:spLocks noChangeAspect="1" noChangeArrowheads="1"/>
            </p:cNvSpPr>
            <p:nvPr/>
          </p:nvSpPr>
          <p:spPr bwMode="auto">
            <a:xfrm>
              <a:off x="1422718" y="4786142"/>
              <a:ext cx="692375"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   2   </a:t>
              </a:r>
            </a:p>
          </p:txBody>
        </p:sp>
        <p:sp>
          <p:nvSpPr>
            <p:cNvPr id="17426" name="Text Box 20"/>
            <p:cNvSpPr txBox="1">
              <a:spLocks noChangeAspect="1" noChangeArrowheads="1"/>
            </p:cNvSpPr>
            <p:nvPr/>
          </p:nvSpPr>
          <p:spPr bwMode="auto">
            <a:xfrm>
              <a:off x="2816597" y="4786142"/>
              <a:ext cx="310427"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3</a:t>
              </a:r>
            </a:p>
          </p:txBody>
        </p:sp>
        <p:sp>
          <p:nvSpPr>
            <p:cNvPr id="17427" name="Text Box 21"/>
            <p:cNvSpPr txBox="1">
              <a:spLocks noChangeAspect="1" noChangeArrowheads="1"/>
            </p:cNvSpPr>
            <p:nvPr/>
          </p:nvSpPr>
          <p:spPr bwMode="auto">
            <a:xfrm>
              <a:off x="6028911" y="3670332"/>
              <a:ext cx="374339"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28" name="Rectangle 22"/>
            <p:cNvSpPr>
              <a:spLocks noChangeAspect="1" noChangeArrowheads="1"/>
            </p:cNvSpPr>
            <p:nvPr/>
          </p:nvSpPr>
          <p:spPr bwMode="auto">
            <a:xfrm>
              <a:off x="3460277" y="4259443"/>
              <a:ext cx="1386271" cy="446019"/>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7429" name="Text Box 23"/>
            <p:cNvSpPr txBox="1">
              <a:spLocks noChangeAspect="1" noChangeArrowheads="1"/>
            </p:cNvSpPr>
            <p:nvPr/>
          </p:nvSpPr>
          <p:spPr bwMode="auto">
            <a:xfrm>
              <a:off x="4049176" y="4822676"/>
              <a:ext cx="502162"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8   </a:t>
              </a:r>
            </a:p>
          </p:txBody>
        </p:sp>
        <p:sp>
          <p:nvSpPr>
            <p:cNvPr id="17430" name="Text Box 24"/>
            <p:cNvSpPr txBox="1">
              <a:spLocks noChangeAspect="1" noChangeArrowheads="1"/>
            </p:cNvSpPr>
            <p:nvPr/>
          </p:nvSpPr>
          <p:spPr bwMode="auto">
            <a:xfrm>
              <a:off x="34925" y="3221268"/>
              <a:ext cx="730417"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 </a:t>
              </a:r>
            </a:p>
          </p:txBody>
        </p:sp>
        <p:sp>
          <p:nvSpPr>
            <p:cNvPr id="17431" name="Text Box 25"/>
            <p:cNvSpPr txBox="1">
              <a:spLocks noChangeAspect="1" noChangeArrowheads="1"/>
            </p:cNvSpPr>
            <p:nvPr/>
          </p:nvSpPr>
          <p:spPr bwMode="auto">
            <a:xfrm>
              <a:off x="138401" y="4317288"/>
              <a:ext cx="616290"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  </a:t>
              </a:r>
            </a:p>
          </p:txBody>
        </p:sp>
        <p:sp>
          <p:nvSpPr>
            <p:cNvPr id="17440" name="Rectangle 34"/>
            <p:cNvSpPr>
              <a:spLocks noChangeAspect="1" noChangeArrowheads="1"/>
            </p:cNvSpPr>
            <p:nvPr/>
          </p:nvSpPr>
          <p:spPr bwMode="auto">
            <a:xfrm>
              <a:off x="1335981" y="4259443"/>
              <a:ext cx="963238" cy="4384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1" name="Rectangle 35"/>
            <p:cNvSpPr>
              <a:spLocks noChangeAspect="1" noChangeArrowheads="1"/>
            </p:cNvSpPr>
            <p:nvPr/>
          </p:nvSpPr>
          <p:spPr bwMode="auto">
            <a:xfrm>
              <a:off x="2299218" y="4259443"/>
              <a:ext cx="1161059" cy="4384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2" name="Rectangle 36"/>
            <p:cNvSpPr>
              <a:spLocks noChangeAspect="1" noChangeArrowheads="1"/>
            </p:cNvSpPr>
            <p:nvPr/>
          </p:nvSpPr>
          <p:spPr bwMode="auto">
            <a:xfrm>
              <a:off x="2245959" y="3207568"/>
              <a:ext cx="540204" cy="4384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7443" name="Rectangle 37"/>
            <p:cNvSpPr>
              <a:spLocks noChangeAspect="1" noChangeArrowheads="1"/>
            </p:cNvSpPr>
            <p:nvPr/>
          </p:nvSpPr>
          <p:spPr bwMode="auto">
            <a:xfrm>
              <a:off x="4846549" y="3209090"/>
              <a:ext cx="914543" cy="4384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17444" name="Text Box 38"/>
            <p:cNvSpPr txBox="1">
              <a:spLocks noChangeAspect="1" noChangeArrowheads="1"/>
            </p:cNvSpPr>
            <p:nvPr/>
          </p:nvSpPr>
          <p:spPr bwMode="auto">
            <a:xfrm>
              <a:off x="2416390" y="3623142"/>
              <a:ext cx="374339"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 </a:t>
              </a:r>
            </a:p>
          </p:txBody>
        </p:sp>
        <p:sp>
          <p:nvSpPr>
            <p:cNvPr id="17445" name="Text Box 39"/>
            <p:cNvSpPr txBox="1">
              <a:spLocks noChangeAspect="1" noChangeArrowheads="1"/>
            </p:cNvSpPr>
            <p:nvPr/>
          </p:nvSpPr>
          <p:spPr bwMode="auto">
            <a:xfrm>
              <a:off x="5137194" y="3659676"/>
              <a:ext cx="374339" cy="36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2 </a:t>
              </a:r>
            </a:p>
          </p:txBody>
        </p:sp>
        <p:sp>
          <p:nvSpPr>
            <p:cNvPr id="17446" name="Rectangle 40"/>
            <p:cNvSpPr>
              <a:spLocks noChangeAspect="1" noChangeArrowheads="1"/>
            </p:cNvSpPr>
            <p:nvPr/>
          </p:nvSpPr>
          <p:spPr bwMode="auto">
            <a:xfrm>
              <a:off x="4846549" y="4259443"/>
              <a:ext cx="1955388" cy="4384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7" name="Rectangle 41"/>
            <p:cNvSpPr>
              <a:spLocks noChangeAspect="1" noChangeArrowheads="1"/>
            </p:cNvSpPr>
            <p:nvPr/>
          </p:nvSpPr>
          <p:spPr bwMode="auto">
            <a:xfrm>
              <a:off x="6801936" y="3207568"/>
              <a:ext cx="2191252" cy="4384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7448" name="Text Box 42"/>
            <p:cNvSpPr txBox="1">
              <a:spLocks noChangeAspect="1" noChangeArrowheads="1"/>
            </p:cNvSpPr>
            <p:nvPr/>
          </p:nvSpPr>
          <p:spPr bwMode="auto">
            <a:xfrm>
              <a:off x="7106277" y="3645976"/>
              <a:ext cx="564552" cy="365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10  </a:t>
              </a:r>
            </a:p>
          </p:txBody>
        </p:sp>
      </p:grpSp>
      <p:grpSp>
        <p:nvGrpSpPr>
          <p:cNvPr id="42" name="Group 41"/>
          <p:cNvGrpSpPr/>
          <p:nvPr/>
        </p:nvGrpSpPr>
        <p:grpSpPr>
          <a:xfrm>
            <a:off x="138401" y="4512079"/>
            <a:ext cx="7541141" cy="2012951"/>
            <a:chOff x="228600" y="3643313"/>
            <a:chExt cx="7541141" cy="2012951"/>
          </a:xfrm>
        </p:grpSpPr>
        <p:sp>
          <p:nvSpPr>
            <p:cNvPr id="43" name="Rectangle 6"/>
            <p:cNvSpPr>
              <a:spLocks noChangeArrowheads="1"/>
            </p:cNvSpPr>
            <p:nvPr/>
          </p:nvSpPr>
          <p:spPr bwMode="auto">
            <a:xfrm>
              <a:off x="971550" y="3643313"/>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44" name="Rectangle 7"/>
            <p:cNvSpPr>
              <a:spLocks noChangeArrowheads="1"/>
            </p:cNvSpPr>
            <p:nvPr/>
          </p:nvSpPr>
          <p:spPr bwMode="auto">
            <a:xfrm>
              <a:off x="2617788" y="3643313"/>
              <a:ext cx="563563"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45" name="Rectangle 8"/>
            <p:cNvSpPr>
              <a:spLocks noChangeArrowheads="1"/>
            </p:cNvSpPr>
            <p:nvPr/>
          </p:nvSpPr>
          <p:spPr bwMode="auto">
            <a:xfrm>
              <a:off x="3181350" y="3643313"/>
              <a:ext cx="5334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46" name="Rectangle 9"/>
            <p:cNvSpPr>
              <a:spLocks noChangeArrowheads="1"/>
            </p:cNvSpPr>
            <p:nvPr/>
          </p:nvSpPr>
          <p:spPr bwMode="auto">
            <a:xfrm>
              <a:off x="3714750" y="3643313"/>
              <a:ext cx="91440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47" name="Text Box 10"/>
            <p:cNvSpPr txBox="1">
              <a:spLocks noChangeArrowheads="1"/>
            </p:cNvSpPr>
            <p:nvPr/>
          </p:nvSpPr>
          <p:spPr bwMode="auto">
            <a:xfrm>
              <a:off x="1657350" y="4137026"/>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48" name="Text Box 11"/>
            <p:cNvSpPr txBox="1">
              <a:spLocks noChangeArrowheads="1"/>
            </p:cNvSpPr>
            <p:nvPr/>
          </p:nvSpPr>
          <p:spPr bwMode="auto">
            <a:xfrm>
              <a:off x="2794000" y="4114801"/>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49" name="Text Box 12"/>
            <p:cNvSpPr txBox="1">
              <a:spLocks noChangeArrowheads="1"/>
            </p:cNvSpPr>
            <p:nvPr/>
          </p:nvSpPr>
          <p:spPr bwMode="auto">
            <a:xfrm>
              <a:off x="3257550" y="4100513"/>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50" name="Text Box 13"/>
            <p:cNvSpPr txBox="1">
              <a:spLocks noChangeArrowheads="1"/>
            </p:cNvSpPr>
            <p:nvPr/>
          </p:nvSpPr>
          <p:spPr bwMode="auto">
            <a:xfrm>
              <a:off x="3257550" y="5289551"/>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51" name="Rectangle 14"/>
            <p:cNvSpPr>
              <a:spLocks noChangeArrowheads="1"/>
            </p:cNvSpPr>
            <p:nvPr/>
          </p:nvSpPr>
          <p:spPr bwMode="auto">
            <a:xfrm>
              <a:off x="971550" y="4740276"/>
              <a:ext cx="16462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2" name="Text Box 15"/>
            <p:cNvSpPr txBox="1">
              <a:spLocks noChangeArrowheads="1"/>
            </p:cNvSpPr>
            <p:nvPr/>
          </p:nvSpPr>
          <p:spPr bwMode="auto">
            <a:xfrm>
              <a:off x="1611313" y="5289551"/>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53" name="Text Box 16"/>
            <p:cNvSpPr txBox="1">
              <a:spLocks noChangeArrowheads="1"/>
            </p:cNvSpPr>
            <p:nvPr/>
          </p:nvSpPr>
          <p:spPr bwMode="auto">
            <a:xfrm>
              <a:off x="4719638" y="5289551"/>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54" name="Text Box 17"/>
            <p:cNvSpPr txBox="1">
              <a:spLocks noChangeArrowheads="1"/>
            </p:cNvSpPr>
            <p:nvPr/>
          </p:nvSpPr>
          <p:spPr bwMode="auto">
            <a:xfrm>
              <a:off x="5322888" y="5289551"/>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3</a:t>
              </a:r>
            </a:p>
          </p:txBody>
        </p:sp>
        <p:sp>
          <p:nvSpPr>
            <p:cNvPr id="55" name="Text Box 18"/>
            <p:cNvSpPr txBox="1">
              <a:spLocks noChangeArrowheads="1"/>
            </p:cNvSpPr>
            <p:nvPr/>
          </p:nvSpPr>
          <p:spPr bwMode="auto">
            <a:xfrm>
              <a:off x="3927475" y="4100513"/>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7</a:t>
              </a:r>
            </a:p>
          </p:txBody>
        </p:sp>
        <p:sp>
          <p:nvSpPr>
            <p:cNvPr id="60" name="Text Box 23"/>
            <p:cNvSpPr txBox="1">
              <a:spLocks noChangeArrowheads="1"/>
            </p:cNvSpPr>
            <p:nvPr/>
          </p:nvSpPr>
          <p:spPr bwMode="auto">
            <a:xfrm>
              <a:off x="228600" y="3657601"/>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61" name="Text Box 24"/>
            <p:cNvSpPr txBox="1">
              <a:spLocks noChangeArrowheads="1"/>
            </p:cNvSpPr>
            <p:nvPr/>
          </p:nvSpPr>
          <p:spPr bwMode="auto">
            <a:xfrm>
              <a:off x="285750" y="4800601"/>
              <a:ext cx="488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62" name="Rectangle 33"/>
            <p:cNvSpPr>
              <a:spLocks noChangeArrowheads="1"/>
            </p:cNvSpPr>
            <p:nvPr/>
          </p:nvSpPr>
          <p:spPr bwMode="auto">
            <a:xfrm>
              <a:off x="2617788" y="4740276"/>
              <a:ext cx="2011363"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63" name="Rectangle 34"/>
            <p:cNvSpPr>
              <a:spLocks noChangeArrowheads="1"/>
            </p:cNvSpPr>
            <p:nvPr/>
          </p:nvSpPr>
          <p:spPr bwMode="auto">
            <a:xfrm>
              <a:off x="4629150" y="4740276"/>
              <a:ext cx="563563"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64" name="Rectangle 35"/>
            <p:cNvSpPr>
              <a:spLocks noChangeArrowheads="1"/>
            </p:cNvSpPr>
            <p:nvPr/>
          </p:nvSpPr>
          <p:spPr bwMode="auto">
            <a:xfrm>
              <a:off x="5192713" y="4740276"/>
              <a:ext cx="5334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65" name="Rectangle 36"/>
            <p:cNvSpPr>
              <a:spLocks noChangeArrowheads="1"/>
            </p:cNvSpPr>
            <p:nvPr/>
          </p:nvSpPr>
          <p:spPr bwMode="auto">
            <a:xfrm>
              <a:off x="4629150" y="3643313"/>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66" name="Rectangle 37"/>
            <p:cNvSpPr>
              <a:spLocks noChangeArrowheads="1"/>
            </p:cNvSpPr>
            <p:nvPr/>
          </p:nvSpPr>
          <p:spPr bwMode="auto">
            <a:xfrm>
              <a:off x="6275388" y="3643313"/>
              <a:ext cx="563563"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67" name="Rectangle 38"/>
            <p:cNvSpPr>
              <a:spLocks noChangeArrowheads="1"/>
            </p:cNvSpPr>
            <p:nvPr/>
          </p:nvSpPr>
          <p:spPr bwMode="auto">
            <a:xfrm>
              <a:off x="6838950" y="3643313"/>
              <a:ext cx="5334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P3</a:t>
              </a:r>
            </a:p>
          </p:txBody>
        </p:sp>
        <p:sp>
          <p:nvSpPr>
            <p:cNvPr id="69" name="Text Box 40"/>
            <p:cNvSpPr txBox="1">
              <a:spLocks noChangeArrowheads="1"/>
            </p:cNvSpPr>
            <p:nvPr/>
          </p:nvSpPr>
          <p:spPr bwMode="auto">
            <a:xfrm>
              <a:off x="5314950" y="4137026"/>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70" name="Text Box 41"/>
            <p:cNvSpPr txBox="1">
              <a:spLocks noChangeArrowheads="1"/>
            </p:cNvSpPr>
            <p:nvPr/>
          </p:nvSpPr>
          <p:spPr bwMode="auto">
            <a:xfrm>
              <a:off x="6451600" y="4114801"/>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a:t>
              </a:r>
            </a:p>
          </p:txBody>
        </p:sp>
        <p:sp>
          <p:nvSpPr>
            <p:cNvPr id="71" name="Text Box 42"/>
            <p:cNvSpPr txBox="1">
              <a:spLocks noChangeArrowheads="1"/>
            </p:cNvSpPr>
            <p:nvPr/>
          </p:nvSpPr>
          <p:spPr bwMode="auto">
            <a:xfrm>
              <a:off x="6915150" y="4100513"/>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2</a:t>
              </a:r>
            </a:p>
          </p:txBody>
        </p:sp>
        <p:sp>
          <p:nvSpPr>
            <p:cNvPr id="72" name="Text Box 43"/>
            <p:cNvSpPr txBox="1">
              <a:spLocks noChangeArrowheads="1"/>
            </p:cNvSpPr>
            <p:nvPr/>
          </p:nvSpPr>
          <p:spPr bwMode="auto">
            <a:xfrm>
              <a:off x="7585075" y="4100513"/>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en-US" sz="1800" b="1" dirty="0"/>
            </a:p>
          </p:txBody>
        </p:sp>
      </p:grpSp>
      <p:sp>
        <p:nvSpPr>
          <p:cNvPr id="3" name="TextBox 2"/>
          <p:cNvSpPr txBox="1"/>
          <p:nvPr/>
        </p:nvSpPr>
        <p:spPr>
          <a:xfrm>
            <a:off x="121146" y="1754918"/>
            <a:ext cx="1368010" cy="461665"/>
          </a:xfrm>
          <a:prstGeom prst="rect">
            <a:avLst/>
          </a:prstGeom>
          <a:noFill/>
        </p:spPr>
        <p:txBody>
          <a:bodyPr wrap="square" rtlCol="0">
            <a:spAutoFit/>
          </a:bodyPr>
          <a:lstStyle/>
          <a:p>
            <a:r>
              <a:rPr lang="en-US" sz="2400" dirty="0">
                <a:solidFill>
                  <a:srgbClr val="FF2929"/>
                </a:solidFill>
              </a:rPr>
              <a:t>SJF</a:t>
            </a:r>
          </a:p>
        </p:txBody>
      </p:sp>
      <p:sp>
        <p:nvSpPr>
          <p:cNvPr id="74" name="TextBox 73"/>
          <p:cNvSpPr txBox="1"/>
          <p:nvPr/>
        </p:nvSpPr>
        <p:spPr>
          <a:xfrm>
            <a:off x="71446" y="4050414"/>
            <a:ext cx="1368010" cy="461665"/>
          </a:xfrm>
          <a:prstGeom prst="rect">
            <a:avLst/>
          </a:prstGeom>
          <a:noFill/>
        </p:spPr>
        <p:txBody>
          <a:bodyPr wrap="square" rtlCol="0">
            <a:spAutoFit/>
          </a:bodyPr>
          <a:lstStyle/>
          <a:p>
            <a:r>
              <a:rPr lang="en-US" sz="2400" dirty="0">
                <a:solidFill>
                  <a:srgbClr val="FF2929"/>
                </a:solidFill>
              </a:rPr>
              <a:t>FCFS</a:t>
            </a:r>
          </a:p>
        </p:txBody>
      </p:sp>
      <p:sp>
        <p:nvSpPr>
          <p:cNvPr id="75" name="Oval 74"/>
          <p:cNvSpPr/>
          <p:nvPr/>
        </p:nvSpPr>
        <p:spPr>
          <a:xfrm>
            <a:off x="3504996" y="4198553"/>
            <a:ext cx="1149818" cy="966411"/>
          </a:xfrm>
          <a:prstGeom prst="ellipse">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76" name="Oval 75"/>
          <p:cNvSpPr/>
          <p:nvPr/>
        </p:nvSpPr>
        <p:spPr>
          <a:xfrm>
            <a:off x="5497838" y="1958471"/>
            <a:ext cx="1764468" cy="966411"/>
          </a:xfrm>
          <a:prstGeom prst="ellipse">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FFFFFF"/>
              </a:solidFill>
            </a:endParaRPr>
          </a:p>
        </p:txBody>
      </p:sp>
      <p:sp>
        <p:nvSpPr>
          <p:cNvPr id="4" name="Rounded Rectangle 3"/>
          <p:cNvSpPr/>
          <p:nvPr/>
        </p:nvSpPr>
        <p:spPr>
          <a:xfrm>
            <a:off x="7236114" y="3326303"/>
            <a:ext cx="1860550" cy="13159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Note SJF slightly underutilizes the CPU</a:t>
            </a:r>
          </a:p>
        </p:txBody>
      </p:sp>
      <p:cxnSp>
        <p:nvCxnSpPr>
          <p:cNvPr id="6" name="Straight Arrow Connector 5"/>
          <p:cNvCxnSpPr>
            <a:cxnSpLocks/>
            <a:stCxn id="4" idx="1"/>
            <a:endCxn id="76" idx="4"/>
          </p:cNvCxnSpPr>
          <p:nvPr/>
        </p:nvCxnSpPr>
        <p:spPr>
          <a:xfrm flipH="1" flipV="1">
            <a:off x="6380072" y="2924882"/>
            <a:ext cx="856042" cy="10593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4" idx="1"/>
            <a:endCxn id="75" idx="6"/>
          </p:cNvCxnSpPr>
          <p:nvPr/>
        </p:nvCxnSpPr>
        <p:spPr>
          <a:xfrm flipH="1">
            <a:off x="4654814" y="3984279"/>
            <a:ext cx="2581300" cy="697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Rectangle 19"/>
          <p:cNvSpPr>
            <a:spLocks noChangeArrowheads="1"/>
          </p:cNvSpPr>
          <p:nvPr/>
        </p:nvSpPr>
        <p:spPr bwMode="auto">
          <a:xfrm>
            <a:off x="5635914" y="5608525"/>
            <a:ext cx="2560638"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3" name="Text Box 20"/>
          <p:cNvSpPr txBox="1">
            <a:spLocks noChangeArrowheads="1"/>
          </p:cNvSpPr>
          <p:nvPr/>
        </p:nvSpPr>
        <p:spPr bwMode="auto">
          <a:xfrm>
            <a:off x="6593176" y="6151450"/>
            <a:ext cx="4413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15</a:t>
            </a:r>
          </a:p>
        </p:txBody>
      </p:sp>
    </p:spTree>
    <p:extLst>
      <p:ext uri="{BB962C8B-B14F-4D97-AF65-F5344CB8AC3E}">
        <p14:creationId xmlns:p14="http://schemas.microsoft.com/office/powerpoint/2010/main" val="328273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dissolve">
                                      <p:cBhvr>
                                        <p:cTn id="10" dur="500"/>
                                        <p:tgtEl>
                                          <p:spTgt spid="76"/>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dissolve">
                                      <p:cBhvr>
                                        <p:cTn id="16" dur="500"/>
                                        <p:tgtEl>
                                          <p:spTgt spid="8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748088" y="3617913"/>
            <a:ext cx="70485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p:txBody>
      </p:sp>
      <p:sp>
        <p:nvSpPr>
          <p:cNvPr id="18435" name="Text Box 3"/>
          <p:cNvSpPr txBox="1">
            <a:spLocks noChangeArrowheads="1"/>
          </p:cNvSpPr>
          <p:nvPr/>
        </p:nvSpPr>
        <p:spPr bwMode="auto">
          <a:xfrm>
            <a:off x="4692650" y="20574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18436" name="Text Box 4"/>
          <p:cNvSpPr txBox="1">
            <a:spLocks noChangeArrowheads="1"/>
          </p:cNvSpPr>
          <p:nvPr/>
        </p:nvSpPr>
        <p:spPr bwMode="auto">
          <a:xfrm>
            <a:off x="2209800" y="2133600"/>
            <a:ext cx="900113"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1</a:t>
            </a:r>
          </a:p>
        </p:txBody>
      </p:sp>
      <p:sp>
        <p:nvSpPr>
          <p:cNvPr id="18437" name="Text Box 5"/>
          <p:cNvSpPr txBox="1">
            <a:spLocks noChangeArrowheads="1"/>
          </p:cNvSpPr>
          <p:nvPr/>
        </p:nvSpPr>
        <p:spPr bwMode="auto">
          <a:xfrm>
            <a:off x="3430588" y="2133600"/>
            <a:ext cx="8667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2</a:t>
            </a:r>
          </a:p>
        </p:txBody>
      </p:sp>
      <p:sp>
        <p:nvSpPr>
          <p:cNvPr id="18438" name="Text Box 6"/>
          <p:cNvSpPr txBox="1">
            <a:spLocks noChangeArrowheads="1"/>
          </p:cNvSpPr>
          <p:nvPr/>
        </p:nvSpPr>
        <p:spPr bwMode="auto">
          <a:xfrm>
            <a:off x="5640388" y="2133600"/>
            <a:ext cx="942975"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n</a:t>
            </a:r>
          </a:p>
        </p:txBody>
      </p:sp>
      <p:cxnSp>
        <p:nvCxnSpPr>
          <p:cNvPr id="18439" name="AutoShape 7"/>
          <p:cNvCxnSpPr>
            <a:cxnSpLocks noChangeShapeType="1"/>
            <a:stCxn id="18436" idx="3"/>
            <a:endCxn id="18437" idx="1"/>
          </p:cNvCxnSpPr>
          <p:nvPr/>
        </p:nvCxnSpPr>
        <p:spPr bwMode="auto">
          <a:xfrm>
            <a:off x="3109913" y="2322513"/>
            <a:ext cx="3206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440" name="Line 8"/>
          <p:cNvSpPr>
            <a:spLocks noChangeShapeType="1"/>
          </p:cNvSpPr>
          <p:nvPr/>
        </p:nvSpPr>
        <p:spPr bwMode="auto">
          <a:xfrm>
            <a:off x="4297363" y="2286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41" name="Line 9"/>
          <p:cNvSpPr>
            <a:spLocks noChangeShapeType="1"/>
          </p:cNvSpPr>
          <p:nvPr/>
        </p:nvSpPr>
        <p:spPr bwMode="auto">
          <a:xfrm>
            <a:off x="5334000" y="2286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42" name="Line 10"/>
          <p:cNvSpPr>
            <a:spLocks noChangeShapeType="1"/>
          </p:cNvSpPr>
          <p:nvPr/>
        </p:nvSpPr>
        <p:spPr bwMode="auto">
          <a:xfrm>
            <a:off x="1905000" y="2286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43" name="Text Box 11"/>
          <p:cNvSpPr txBox="1">
            <a:spLocks noChangeArrowheads="1"/>
          </p:cNvSpPr>
          <p:nvPr/>
        </p:nvSpPr>
        <p:spPr bwMode="auto">
          <a:xfrm>
            <a:off x="976313" y="1789113"/>
            <a:ext cx="1219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ready_q</a:t>
            </a:r>
          </a:p>
        </p:txBody>
      </p:sp>
      <p:sp>
        <p:nvSpPr>
          <p:cNvPr id="18444" name="Text Box 12"/>
          <p:cNvSpPr txBox="1">
            <a:spLocks noChangeArrowheads="1"/>
          </p:cNvSpPr>
          <p:nvPr/>
        </p:nvSpPr>
        <p:spPr bwMode="auto">
          <a:xfrm>
            <a:off x="4710113" y="3068638"/>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18445" name="Text Box 13"/>
          <p:cNvSpPr txBox="1">
            <a:spLocks noChangeArrowheads="1"/>
          </p:cNvSpPr>
          <p:nvPr/>
        </p:nvSpPr>
        <p:spPr bwMode="auto">
          <a:xfrm>
            <a:off x="2227263" y="3144838"/>
            <a:ext cx="882650"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1</a:t>
            </a:r>
          </a:p>
        </p:txBody>
      </p:sp>
      <p:sp>
        <p:nvSpPr>
          <p:cNvPr id="18446" name="Text Box 14"/>
          <p:cNvSpPr txBox="1">
            <a:spLocks noChangeArrowheads="1"/>
          </p:cNvSpPr>
          <p:nvPr/>
        </p:nvSpPr>
        <p:spPr bwMode="auto">
          <a:xfrm>
            <a:off x="3446463" y="3144838"/>
            <a:ext cx="850900"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2</a:t>
            </a:r>
          </a:p>
        </p:txBody>
      </p:sp>
      <p:sp>
        <p:nvSpPr>
          <p:cNvPr id="18447" name="Text Box 15"/>
          <p:cNvSpPr txBox="1">
            <a:spLocks noChangeArrowheads="1"/>
          </p:cNvSpPr>
          <p:nvPr/>
        </p:nvSpPr>
        <p:spPr bwMode="auto">
          <a:xfrm>
            <a:off x="5656263" y="3144838"/>
            <a:ext cx="927100"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n</a:t>
            </a:r>
          </a:p>
        </p:txBody>
      </p:sp>
      <p:cxnSp>
        <p:nvCxnSpPr>
          <p:cNvPr id="18448" name="AutoShape 16"/>
          <p:cNvCxnSpPr>
            <a:cxnSpLocks noChangeShapeType="1"/>
            <a:stCxn id="18445" idx="3"/>
            <a:endCxn id="18446" idx="1"/>
          </p:cNvCxnSpPr>
          <p:nvPr/>
        </p:nvCxnSpPr>
        <p:spPr bwMode="auto">
          <a:xfrm>
            <a:off x="3109913" y="3333750"/>
            <a:ext cx="3365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449" name="Line 17"/>
          <p:cNvSpPr>
            <a:spLocks noChangeShapeType="1"/>
          </p:cNvSpPr>
          <p:nvPr/>
        </p:nvSpPr>
        <p:spPr bwMode="auto">
          <a:xfrm>
            <a:off x="4297363" y="329723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50" name="Line 18"/>
          <p:cNvSpPr>
            <a:spLocks noChangeShapeType="1"/>
          </p:cNvSpPr>
          <p:nvPr/>
        </p:nvSpPr>
        <p:spPr bwMode="auto">
          <a:xfrm>
            <a:off x="5351463" y="329723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51" name="Text Box 19"/>
          <p:cNvSpPr txBox="1">
            <a:spLocks noChangeArrowheads="1"/>
          </p:cNvSpPr>
          <p:nvPr/>
        </p:nvSpPr>
        <p:spPr bwMode="auto">
          <a:xfrm>
            <a:off x="4684713" y="4805363"/>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p:txBody>
      </p:sp>
      <p:sp>
        <p:nvSpPr>
          <p:cNvPr id="18452" name="Text Box 20"/>
          <p:cNvSpPr txBox="1">
            <a:spLocks noChangeArrowheads="1"/>
          </p:cNvSpPr>
          <p:nvPr/>
        </p:nvSpPr>
        <p:spPr bwMode="auto">
          <a:xfrm>
            <a:off x="2201863" y="4881563"/>
            <a:ext cx="908050"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1</a:t>
            </a:r>
          </a:p>
        </p:txBody>
      </p:sp>
      <p:sp>
        <p:nvSpPr>
          <p:cNvPr id="18453" name="Text Box 21"/>
          <p:cNvSpPr txBox="1">
            <a:spLocks noChangeArrowheads="1"/>
          </p:cNvSpPr>
          <p:nvPr/>
        </p:nvSpPr>
        <p:spPr bwMode="auto">
          <a:xfrm>
            <a:off x="3421063" y="4881563"/>
            <a:ext cx="876300"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2</a:t>
            </a:r>
          </a:p>
        </p:txBody>
      </p:sp>
      <p:sp>
        <p:nvSpPr>
          <p:cNvPr id="18454" name="Text Box 22"/>
          <p:cNvSpPr txBox="1">
            <a:spLocks noChangeArrowheads="1"/>
          </p:cNvSpPr>
          <p:nvPr/>
        </p:nvSpPr>
        <p:spPr bwMode="auto">
          <a:xfrm>
            <a:off x="5630863" y="4881563"/>
            <a:ext cx="952500"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PCB</a:t>
            </a:r>
            <a:r>
              <a:rPr lang="en-US" sz="1800" b="1" baseline="-25000"/>
              <a:t>n</a:t>
            </a:r>
          </a:p>
        </p:txBody>
      </p:sp>
      <p:cxnSp>
        <p:nvCxnSpPr>
          <p:cNvPr id="18455" name="AutoShape 23"/>
          <p:cNvCxnSpPr>
            <a:cxnSpLocks noChangeShapeType="1"/>
            <a:stCxn id="18452" idx="3"/>
            <a:endCxn id="18453" idx="1"/>
          </p:cNvCxnSpPr>
          <p:nvPr/>
        </p:nvCxnSpPr>
        <p:spPr bwMode="auto">
          <a:xfrm>
            <a:off x="3109913" y="5070475"/>
            <a:ext cx="3111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8456" name="Line 24"/>
          <p:cNvSpPr>
            <a:spLocks noChangeShapeType="1"/>
          </p:cNvSpPr>
          <p:nvPr/>
        </p:nvSpPr>
        <p:spPr bwMode="auto">
          <a:xfrm>
            <a:off x="4267200" y="50339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57" name="Line 25"/>
          <p:cNvSpPr>
            <a:spLocks noChangeShapeType="1"/>
          </p:cNvSpPr>
          <p:nvPr/>
        </p:nvSpPr>
        <p:spPr bwMode="auto">
          <a:xfrm>
            <a:off x="5326063" y="50339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cxnSp>
        <p:nvCxnSpPr>
          <p:cNvPr id="18458" name="AutoShape 26"/>
          <p:cNvCxnSpPr>
            <a:cxnSpLocks noChangeShapeType="1"/>
            <a:stCxn id="18438" idx="3"/>
            <a:endCxn id="18445" idx="1"/>
          </p:cNvCxnSpPr>
          <p:nvPr/>
        </p:nvCxnSpPr>
        <p:spPr bwMode="auto">
          <a:xfrm flipH="1">
            <a:off x="2227263" y="2322513"/>
            <a:ext cx="4356100" cy="1011237"/>
          </a:xfrm>
          <a:prstGeom prst="curvedConnector5">
            <a:avLst>
              <a:gd name="adj1" fmla="val -5250"/>
              <a:gd name="adj2" fmla="val 49764"/>
              <a:gd name="adj3" fmla="val 10525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8459" name="AutoShape 27"/>
          <p:cNvCxnSpPr>
            <a:cxnSpLocks noChangeShapeType="1"/>
            <a:stCxn id="18447" idx="3"/>
            <a:endCxn id="18452" idx="1"/>
          </p:cNvCxnSpPr>
          <p:nvPr/>
        </p:nvCxnSpPr>
        <p:spPr bwMode="auto">
          <a:xfrm flipH="1">
            <a:off x="2201863" y="3333750"/>
            <a:ext cx="4381500" cy="1736725"/>
          </a:xfrm>
          <a:prstGeom prst="curvedConnector5">
            <a:avLst>
              <a:gd name="adj1" fmla="val -5218"/>
              <a:gd name="adj2" fmla="val 49907"/>
              <a:gd name="adj3" fmla="val 105218"/>
            </a:avLst>
          </a:prstGeom>
          <a:noFill/>
          <a:ln w="9525">
            <a:solidFill>
              <a:schemeClr val="tx1"/>
            </a:solidFill>
            <a:prstDash val="dashDot"/>
            <a:round/>
            <a:headEnd/>
            <a:tailEnd type="triangle" w="med" len="med"/>
          </a:ln>
          <a:extLst>
            <a:ext uri="{909E8E84-426E-40dd-AFC4-6F175D3DCCD1}">
              <a14:hiddenFill xmlns:a14="http://schemas.microsoft.com/office/drawing/2010/main" xmlns="">
                <a:noFill/>
              </a14:hiddenFill>
            </a:ext>
          </a:extLst>
        </p:spPr>
      </p:cxnSp>
      <p:sp>
        <p:nvSpPr>
          <p:cNvPr id="18460" name="Text Box 28"/>
          <p:cNvSpPr txBox="1">
            <a:spLocks noChangeArrowheads="1"/>
          </p:cNvSpPr>
          <p:nvPr/>
        </p:nvSpPr>
        <p:spPr bwMode="auto">
          <a:xfrm>
            <a:off x="6948488" y="2154238"/>
            <a:ext cx="128111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Level L</a:t>
            </a:r>
          </a:p>
        </p:txBody>
      </p:sp>
      <p:sp>
        <p:nvSpPr>
          <p:cNvPr id="18461" name="Text Box 29"/>
          <p:cNvSpPr txBox="1">
            <a:spLocks noChangeArrowheads="1"/>
          </p:cNvSpPr>
          <p:nvPr/>
        </p:nvSpPr>
        <p:spPr bwMode="auto">
          <a:xfrm>
            <a:off x="6951663" y="3154363"/>
            <a:ext cx="14605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Level L-1</a:t>
            </a:r>
          </a:p>
        </p:txBody>
      </p:sp>
      <p:sp>
        <p:nvSpPr>
          <p:cNvPr id="18462" name="Text Box 30"/>
          <p:cNvSpPr txBox="1">
            <a:spLocks noChangeArrowheads="1"/>
          </p:cNvSpPr>
          <p:nvPr/>
        </p:nvSpPr>
        <p:spPr bwMode="auto">
          <a:xfrm>
            <a:off x="6951663" y="4891088"/>
            <a:ext cx="12779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Level 1</a:t>
            </a:r>
          </a:p>
        </p:txBody>
      </p:sp>
      <p:sp>
        <p:nvSpPr>
          <p:cNvPr id="18463" name="Rectangle 31"/>
          <p:cNvSpPr>
            <a:spLocks noGrp="1" noChangeArrowheads="1"/>
          </p:cNvSpPr>
          <p:nvPr>
            <p:ph type="title"/>
          </p:nvPr>
        </p:nvSpPr>
        <p:spPr/>
        <p:txBody>
          <a:bodyPr/>
          <a:lstStyle/>
          <a:p>
            <a:pPr eaLnBrk="1" hangingPunct="1"/>
            <a:r>
              <a:rPr lang="en-US" dirty="0">
                <a:latin typeface="Arial" charset="0"/>
                <a:cs typeface="Arial" charset="0"/>
              </a:rPr>
              <a:t>(Extrinsic) Priority scheduler</a:t>
            </a:r>
          </a:p>
        </p:txBody>
      </p:sp>
      <p:sp>
        <p:nvSpPr>
          <p:cNvPr id="2" name="Rounded Rectangle 1"/>
          <p:cNvSpPr/>
          <p:nvPr/>
        </p:nvSpPr>
        <p:spPr>
          <a:xfrm>
            <a:off x="284162" y="3711614"/>
            <a:ext cx="1390823" cy="8222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Non preemptive</a:t>
            </a:r>
          </a:p>
        </p:txBody>
      </p:sp>
      <p:sp>
        <p:nvSpPr>
          <p:cNvPr id="33" name="Rounded Rectangle 32"/>
          <p:cNvSpPr/>
          <p:nvPr/>
        </p:nvSpPr>
        <p:spPr>
          <a:xfrm>
            <a:off x="284163" y="5070475"/>
            <a:ext cx="1390822" cy="8222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Multiple priority levels</a:t>
            </a:r>
          </a:p>
        </p:txBody>
      </p:sp>
    </p:spTree>
    <p:extLst>
      <p:ext uri="{BB962C8B-B14F-4D97-AF65-F5344CB8AC3E}">
        <p14:creationId xmlns:p14="http://schemas.microsoft.com/office/powerpoint/2010/main" val="4182368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Preemptive Scheduling</a:t>
            </a:r>
          </a:p>
        </p:txBody>
      </p:sp>
      <p:sp>
        <p:nvSpPr>
          <p:cNvPr id="3" name="Content Placeholder 2"/>
          <p:cNvSpPr>
            <a:spLocks noGrp="1"/>
          </p:cNvSpPr>
          <p:nvPr>
            <p:ph idx="1"/>
          </p:nvPr>
        </p:nvSpPr>
        <p:spPr/>
        <p:txBody>
          <a:bodyPr/>
          <a:lstStyle/>
          <a:p>
            <a:r>
              <a:rPr lang="en-US" dirty="0"/>
              <a:t>At an “opportune moment,” yank the processor away from the currently running process to allow a “higher priority” process to use the processor</a:t>
            </a:r>
          </a:p>
          <a:p>
            <a:r>
              <a:rPr lang="en-US" dirty="0"/>
              <a:t>Questions</a:t>
            </a:r>
          </a:p>
          <a:p>
            <a:pPr lvl="1"/>
            <a:r>
              <a:rPr lang="en-US" dirty="0"/>
              <a:t>What are “</a:t>
            </a:r>
            <a:r>
              <a:rPr lang="en-US" b="1" dirty="0"/>
              <a:t>opportune moments</a:t>
            </a:r>
            <a:r>
              <a:rPr lang="en-US" dirty="0"/>
              <a:t>”?</a:t>
            </a:r>
          </a:p>
          <a:p>
            <a:pPr lvl="1"/>
            <a:r>
              <a:rPr lang="en-US" dirty="0"/>
              <a:t>How can we determine “</a:t>
            </a:r>
            <a:r>
              <a:rPr lang="en-US" b="1" dirty="0"/>
              <a:t>higher priority</a:t>
            </a:r>
            <a:r>
              <a:rPr lang="en-US" dirty="0"/>
              <a:t>”?</a:t>
            </a:r>
          </a:p>
        </p:txBody>
      </p:sp>
    </p:spTree>
    <p:extLst>
      <p:ext uri="{BB962C8B-B14F-4D97-AF65-F5344CB8AC3E}">
        <p14:creationId xmlns:p14="http://schemas.microsoft.com/office/powerpoint/2010/main" val="403970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atin typeface="Arial" charset="0"/>
                <a:cs typeface="Arial" charset="0"/>
              </a:rPr>
              <a:t>Preemptive Schedulers</a:t>
            </a:r>
          </a:p>
        </p:txBody>
      </p:sp>
      <p:sp>
        <p:nvSpPr>
          <p:cNvPr id="19459" name="Content Placeholder 2"/>
          <p:cNvSpPr>
            <a:spLocks noGrp="1"/>
          </p:cNvSpPr>
          <p:nvPr>
            <p:ph idx="4294967295"/>
          </p:nvPr>
        </p:nvSpPr>
        <p:spPr>
          <a:xfrm>
            <a:off x="2066925" y="2133600"/>
            <a:ext cx="7077075" cy="3992563"/>
          </a:xfrm>
        </p:spPr>
        <p:txBody>
          <a:bodyPr/>
          <a:lstStyle/>
          <a:p>
            <a:r>
              <a:rPr lang="en-US" dirty="0">
                <a:latin typeface="Arial" charset="0"/>
                <a:cs typeface="Arial" charset="0"/>
              </a:rPr>
              <a:t>FCFS with preemption</a:t>
            </a:r>
          </a:p>
          <a:p>
            <a:r>
              <a:rPr lang="en-US" dirty="0">
                <a:latin typeface="Arial" charset="0"/>
                <a:cs typeface="Arial" charset="0"/>
              </a:rPr>
              <a:t>SJF with preemption</a:t>
            </a:r>
          </a:p>
          <a:p>
            <a:pPr lvl="1"/>
            <a:r>
              <a:rPr lang="en-US" dirty="0">
                <a:latin typeface="Arial" charset="0"/>
                <a:cs typeface="Arial" charset="0"/>
              </a:rPr>
              <a:t>SRTF (Shortest Remaining Time First)</a:t>
            </a:r>
          </a:p>
          <a:p>
            <a:r>
              <a:rPr lang="en-US" dirty="0">
                <a:latin typeface="Arial" charset="0"/>
                <a:cs typeface="Arial" charset="0"/>
              </a:rPr>
              <a:t>Priority with preemption</a:t>
            </a:r>
          </a:p>
          <a:p>
            <a:r>
              <a:rPr lang="en-US" dirty="0">
                <a:latin typeface="Arial" charset="0"/>
                <a:cs typeface="Arial" charset="0"/>
              </a:rPr>
              <a:t>Round robin</a:t>
            </a:r>
          </a:p>
        </p:txBody>
      </p:sp>
      <p:sp>
        <p:nvSpPr>
          <p:cNvPr id="2" name="TextBox 1"/>
          <p:cNvSpPr txBox="1"/>
          <p:nvPr/>
        </p:nvSpPr>
        <p:spPr>
          <a:xfrm>
            <a:off x="5747501" y="2188344"/>
            <a:ext cx="634962" cy="369332"/>
          </a:xfrm>
          <a:prstGeom prst="rect">
            <a:avLst/>
          </a:prstGeom>
          <a:noFill/>
        </p:spPr>
        <p:txBody>
          <a:bodyPr wrap="square" rtlCol="0">
            <a:spAutoFit/>
          </a:bodyPr>
          <a:lstStyle/>
          <a:p>
            <a:r>
              <a:rPr lang="en-US" dirty="0">
                <a:solidFill>
                  <a:srgbClr val="FF0000"/>
                </a:solidFill>
              </a:rPr>
              <a:t>??</a:t>
            </a:r>
          </a:p>
        </p:txBody>
      </p:sp>
      <p:sp>
        <p:nvSpPr>
          <p:cNvPr id="3" name="Rounded Rectangle 2"/>
          <p:cNvSpPr/>
          <p:nvPr/>
        </p:nvSpPr>
        <p:spPr>
          <a:xfrm>
            <a:off x="1510772" y="5047357"/>
            <a:ext cx="4871691" cy="12700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bg1"/>
                </a:solidFill>
              </a:rPr>
              <a:t>One opportune moment is when a process rejoins the ready queue after I/O completion</a:t>
            </a:r>
          </a:p>
        </p:txBody>
      </p:sp>
      <p:sp>
        <p:nvSpPr>
          <p:cNvPr id="4" name="Freeform 3"/>
          <p:cNvSpPr/>
          <p:nvPr/>
        </p:nvSpPr>
        <p:spPr>
          <a:xfrm>
            <a:off x="1073584" y="2551050"/>
            <a:ext cx="1039307" cy="2551050"/>
          </a:xfrm>
          <a:custGeom>
            <a:avLst/>
            <a:gdLst>
              <a:gd name="connsiteX0" fmla="*/ 448135 w 1039307"/>
              <a:gd name="connsiteY0" fmla="*/ 2551050 h 2551050"/>
              <a:gd name="connsiteX1" fmla="*/ 21178 w 1039307"/>
              <a:gd name="connsiteY1" fmla="*/ 1401435 h 2551050"/>
              <a:gd name="connsiteX2" fmla="*/ 1039307 w 1039307"/>
              <a:gd name="connsiteY2" fmla="*/ 0 h 2551050"/>
            </a:gdLst>
            <a:ahLst/>
            <a:cxnLst>
              <a:cxn ang="0">
                <a:pos x="connsiteX0" y="connsiteY0"/>
              </a:cxn>
              <a:cxn ang="0">
                <a:pos x="connsiteX1" y="connsiteY1"/>
              </a:cxn>
              <a:cxn ang="0">
                <a:pos x="connsiteX2" y="connsiteY2"/>
              </a:cxn>
            </a:cxnLst>
            <a:rect l="l" t="t" r="r" b="b"/>
            <a:pathLst>
              <a:path w="1039307" h="2551050">
                <a:moveTo>
                  <a:pt x="448135" y="2551050"/>
                </a:moveTo>
                <a:cubicBezTo>
                  <a:pt x="185392" y="2188830"/>
                  <a:pt x="-77351" y="1826610"/>
                  <a:pt x="21178" y="1401435"/>
                </a:cubicBezTo>
                <a:cubicBezTo>
                  <a:pt x="119707" y="976260"/>
                  <a:pt x="1039307" y="0"/>
                  <a:pt x="1039307" y="0"/>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9715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6"/>
          <p:cNvSpPr>
            <a:spLocks noChangeArrowheads="1"/>
          </p:cNvSpPr>
          <p:nvPr/>
        </p:nvSpPr>
        <p:spPr bwMode="auto">
          <a:xfrm>
            <a:off x="971551" y="4494677"/>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a:t>
            </a:r>
          </a:p>
        </p:txBody>
      </p:sp>
      <p:sp>
        <p:nvSpPr>
          <p:cNvPr id="16392" name="Rectangle 7"/>
          <p:cNvSpPr>
            <a:spLocks noChangeArrowheads="1"/>
          </p:cNvSpPr>
          <p:nvPr/>
        </p:nvSpPr>
        <p:spPr bwMode="auto">
          <a:xfrm>
            <a:off x="2611573" y="4498016"/>
            <a:ext cx="1315903"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P1</a:t>
            </a:r>
          </a:p>
        </p:txBody>
      </p:sp>
      <p:sp>
        <p:nvSpPr>
          <p:cNvPr id="16395" name="Text Box 10"/>
          <p:cNvSpPr txBox="1">
            <a:spLocks noChangeArrowheads="1"/>
          </p:cNvSpPr>
          <p:nvPr/>
        </p:nvSpPr>
        <p:spPr bwMode="auto">
          <a:xfrm>
            <a:off x="1657351" y="4988390"/>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3036840" y="4955216"/>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10</a:t>
            </a:r>
          </a:p>
        </p:txBody>
      </p:sp>
      <p:sp>
        <p:nvSpPr>
          <p:cNvPr id="16398" name="Text Box 13"/>
          <p:cNvSpPr txBox="1">
            <a:spLocks noChangeArrowheads="1"/>
          </p:cNvSpPr>
          <p:nvPr/>
        </p:nvSpPr>
        <p:spPr bwMode="auto">
          <a:xfrm>
            <a:off x="3257551" y="6064272"/>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17</a:t>
            </a:r>
          </a:p>
        </p:txBody>
      </p:sp>
      <p:sp>
        <p:nvSpPr>
          <p:cNvPr id="16399" name="Rectangle 14"/>
          <p:cNvSpPr>
            <a:spLocks noChangeArrowheads="1"/>
          </p:cNvSpPr>
          <p:nvPr/>
        </p:nvSpPr>
        <p:spPr bwMode="auto">
          <a:xfrm>
            <a:off x="2673351" y="3176109"/>
            <a:ext cx="2278787"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6400" name="Text Box 15"/>
          <p:cNvSpPr txBox="1">
            <a:spLocks noChangeArrowheads="1"/>
          </p:cNvSpPr>
          <p:nvPr/>
        </p:nvSpPr>
        <p:spPr bwMode="auto">
          <a:xfrm>
            <a:off x="1611314" y="6064272"/>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3" name="Text Box 18"/>
          <p:cNvSpPr txBox="1">
            <a:spLocks noChangeArrowheads="1"/>
          </p:cNvSpPr>
          <p:nvPr/>
        </p:nvSpPr>
        <p:spPr bwMode="auto">
          <a:xfrm>
            <a:off x="4083051" y="4951877"/>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7</a:t>
            </a:r>
          </a:p>
        </p:txBody>
      </p:sp>
      <p:sp>
        <p:nvSpPr>
          <p:cNvPr id="16408" name="Text Box 23"/>
          <p:cNvSpPr txBox="1">
            <a:spLocks noChangeArrowheads="1"/>
          </p:cNvSpPr>
          <p:nvPr/>
        </p:nvSpPr>
        <p:spPr bwMode="auto">
          <a:xfrm>
            <a:off x="228601" y="4508965"/>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285751" y="5575322"/>
            <a:ext cx="488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8" name="Rectangle 33"/>
          <p:cNvSpPr>
            <a:spLocks noChangeArrowheads="1"/>
          </p:cNvSpPr>
          <p:nvPr/>
        </p:nvSpPr>
        <p:spPr bwMode="auto">
          <a:xfrm>
            <a:off x="971552" y="5514997"/>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3927475" y="4498016"/>
            <a:ext cx="1024659"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425" name="Text Box 40"/>
          <p:cNvSpPr txBox="1">
            <a:spLocks noChangeArrowheads="1"/>
          </p:cNvSpPr>
          <p:nvPr/>
        </p:nvSpPr>
        <p:spPr bwMode="auto">
          <a:xfrm>
            <a:off x="285751" y="1726721"/>
            <a:ext cx="236235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chemeClr val="accent1">
                    <a:lumMod val="60000"/>
                    <a:lumOff val="40000"/>
                  </a:schemeClr>
                </a:solidFill>
              </a:rPr>
              <a:t>Without preemption</a:t>
            </a:r>
          </a:p>
        </p:txBody>
      </p:sp>
      <p:sp>
        <p:nvSpPr>
          <p:cNvPr id="16387" name="Rectangle 44"/>
          <p:cNvSpPr>
            <a:spLocks noGrp="1" noChangeArrowheads="1"/>
          </p:cNvSpPr>
          <p:nvPr>
            <p:ph type="title"/>
          </p:nvPr>
        </p:nvSpPr>
        <p:spPr/>
        <p:txBody>
          <a:bodyPr/>
          <a:lstStyle/>
          <a:p>
            <a:pPr eaLnBrk="1" hangingPunct="1"/>
            <a:r>
              <a:rPr lang="en-US" dirty="0">
                <a:latin typeface="Arial" charset="0"/>
                <a:cs typeface="Arial" charset="0"/>
              </a:rPr>
              <a:t>FCFS with preemption</a:t>
            </a:r>
          </a:p>
        </p:txBody>
      </p:sp>
      <p:sp>
        <p:nvSpPr>
          <p:cNvPr id="44" name="Rectangle 6"/>
          <p:cNvSpPr>
            <a:spLocks noChangeArrowheads="1"/>
          </p:cNvSpPr>
          <p:nvPr/>
        </p:nvSpPr>
        <p:spPr bwMode="auto">
          <a:xfrm>
            <a:off x="1027113" y="2221483"/>
            <a:ext cx="259715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a:t>
            </a:r>
          </a:p>
        </p:txBody>
      </p:sp>
      <p:sp>
        <p:nvSpPr>
          <p:cNvPr id="48" name="Text Box 10"/>
          <p:cNvSpPr txBox="1">
            <a:spLocks noChangeArrowheads="1"/>
          </p:cNvSpPr>
          <p:nvPr/>
        </p:nvSpPr>
        <p:spPr bwMode="auto">
          <a:xfrm>
            <a:off x="2082207" y="2715196"/>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17</a:t>
            </a:r>
          </a:p>
        </p:txBody>
      </p:sp>
      <p:sp>
        <p:nvSpPr>
          <p:cNvPr id="51" name="Text Box 13"/>
          <p:cNvSpPr txBox="1">
            <a:spLocks noChangeArrowheads="1"/>
          </p:cNvSpPr>
          <p:nvPr/>
        </p:nvSpPr>
        <p:spPr bwMode="auto">
          <a:xfrm>
            <a:off x="3313113" y="3725384"/>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17</a:t>
            </a:r>
          </a:p>
        </p:txBody>
      </p:sp>
      <p:sp>
        <p:nvSpPr>
          <p:cNvPr id="52" name="Text Box 15"/>
          <p:cNvSpPr txBox="1">
            <a:spLocks noChangeArrowheads="1"/>
          </p:cNvSpPr>
          <p:nvPr/>
        </p:nvSpPr>
        <p:spPr bwMode="auto">
          <a:xfrm>
            <a:off x="1666876" y="3725384"/>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54" name="Text Box 23"/>
          <p:cNvSpPr txBox="1">
            <a:spLocks noChangeArrowheads="1"/>
          </p:cNvSpPr>
          <p:nvPr/>
        </p:nvSpPr>
        <p:spPr bwMode="auto">
          <a:xfrm>
            <a:off x="284163" y="2235771"/>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55" name="Text Box 24"/>
          <p:cNvSpPr txBox="1">
            <a:spLocks noChangeArrowheads="1"/>
          </p:cNvSpPr>
          <p:nvPr/>
        </p:nvSpPr>
        <p:spPr bwMode="auto">
          <a:xfrm>
            <a:off x="341313" y="3236434"/>
            <a:ext cx="488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56" name="Rectangle 33"/>
          <p:cNvSpPr>
            <a:spLocks noChangeArrowheads="1"/>
          </p:cNvSpPr>
          <p:nvPr/>
        </p:nvSpPr>
        <p:spPr bwMode="auto">
          <a:xfrm>
            <a:off x="1027114" y="3176109"/>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57" name="Rectangle 7"/>
          <p:cNvSpPr>
            <a:spLocks noChangeArrowheads="1"/>
          </p:cNvSpPr>
          <p:nvPr/>
        </p:nvSpPr>
        <p:spPr bwMode="auto">
          <a:xfrm>
            <a:off x="3636236" y="2221483"/>
            <a:ext cx="1315903"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P1</a:t>
            </a:r>
          </a:p>
        </p:txBody>
      </p:sp>
      <p:sp>
        <p:nvSpPr>
          <p:cNvPr id="58" name="Rectangle 14"/>
          <p:cNvSpPr>
            <a:spLocks noChangeArrowheads="1"/>
          </p:cNvSpPr>
          <p:nvPr/>
        </p:nvSpPr>
        <p:spPr bwMode="auto">
          <a:xfrm>
            <a:off x="2611573" y="5514997"/>
            <a:ext cx="2340561"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9" name="Text Box 40"/>
          <p:cNvSpPr txBox="1">
            <a:spLocks noChangeArrowheads="1"/>
          </p:cNvSpPr>
          <p:nvPr/>
        </p:nvSpPr>
        <p:spPr bwMode="auto">
          <a:xfrm>
            <a:off x="341313" y="4048702"/>
            <a:ext cx="200348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solidFill>
                  <a:schemeClr val="accent1">
                    <a:lumMod val="60000"/>
                    <a:lumOff val="40000"/>
                  </a:schemeClr>
                </a:solidFill>
              </a:rPr>
              <a:t>With preemption</a:t>
            </a:r>
          </a:p>
        </p:txBody>
      </p:sp>
      <p:sp>
        <p:nvSpPr>
          <p:cNvPr id="60" name="Text Box 10"/>
          <p:cNvSpPr txBox="1">
            <a:spLocks noChangeArrowheads="1"/>
          </p:cNvSpPr>
          <p:nvPr/>
        </p:nvSpPr>
        <p:spPr bwMode="auto">
          <a:xfrm>
            <a:off x="4017915" y="2715196"/>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10</a:t>
            </a:r>
          </a:p>
        </p:txBody>
      </p:sp>
      <p:sp>
        <p:nvSpPr>
          <p:cNvPr id="3" name="Rounded Rectangle 2"/>
          <p:cNvSpPr/>
          <p:nvPr/>
        </p:nvSpPr>
        <p:spPr>
          <a:xfrm>
            <a:off x="6219873" y="4547466"/>
            <a:ext cx="2638377" cy="155416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dirty="0" err="1"/>
              <a:t>Deschedule</a:t>
            </a:r>
            <a:r>
              <a:rPr lang="en-US" dirty="0"/>
              <a:t> P2</a:t>
            </a:r>
          </a:p>
          <a:p>
            <a:pPr marL="285750" indent="-285750">
              <a:buFontTx/>
              <a:buChar char="-"/>
            </a:pPr>
            <a:endParaRPr lang="en-US" dirty="0"/>
          </a:p>
          <a:p>
            <a:pPr marL="285750" indent="-285750">
              <a:buFontTx/>
              <a:buChar char="-"/>
            </a:pPr>
            <a:r>
              <a:rPr lang="en-US" dirty="0"/>
              <a:t>Schedule P1 (it has earlier arrival time compared to P1)</a:t>
            </a:r>
          </a:p>
        </p:txBody>
      </p:sp>
      <p:sp>
        <p:nvSpPr>
          <p:cNvPr id="4" name="Freeform 3"/>
          <p:cNvSpPr/>
          <p:nvPr/>
        </p:nvSpPr>
        <p:spPr>
          <a:xfrm>
            <a:off x="2618535" y="5259513"/>
            <a:ext cx="3606562" cy="255485"/>
          </a:xfrm>
          <a:custGeom>
            <a:avLst/>
            <a:gdLst>
              <a:gd name="connsiteX0" fmla="*/ 4836245 w 4836245"/>
              <a:gd name="connsiteY0" fmla="*/ 435727 h 498886"/>
              <a:gd name="connsiteX1" fmla="*/ 3007992 w 4836245"/>
              <a:gd name="connsiteY1" fmla="*/ 8727 h 498886"/>
              <a:gd name="connsiteX2" fmla="*/ 873206 w 4836245"/>
              <a:gd name="connsiteY2" fmla="*/ 172958 h 498886"/>
              <a:gd name="connsiteX3" fmla="*/ 74030 w 4836245"/>
              <a:gd name="connsiteY3" fmla="*/ 468573 h 498886"/>
              <a:gd name="connsiteX4" fmla="*/ 30239 w 4836245"/>
              <a:gd name="connsiteY4" fmla="*/ 490471 h 498886"/>
              <a:gd name="connsiteX5" fmla="*/ 30239 w 4836245"/>
              <a:gd name="connsiteY5" fmla="*/ 479522 h 498886"/>
              <a:gd name="connsiteX0" fmla="*/ 4864865 w 4864865"/>
              <a:gd name="connsiteY0" fmla="*/ 437016 h 621006"/>
              <a:gd name="connsiteX1" fmla="*/ 3036612 w 4864865"/>
              <a:gd name="connsiteY1" fmla="*/ 10016 h 621006"/>
              <a:gd name="connsiteX2" fmla="*/ 901826 w 4864865"/>
              <a:gd name="connsiteY2" fmla="*/ 174247 h 621006"/>
              <a:gd name="connsiteX3" fmla="*/ 63487 w 4864865"/>
              <a:gd name="connsiteY3" fmla="*/ 609735 h 621006"/>
              <a:gd name="connsiteX4" fmla="*/ 58859 w 4864865"/>
              <a:gd name="connsiteY4" fmla="*/ 491760 h 621006"/>
              <a:gd name="connsiteX5" fmla="*/ 58859 w 4864865"/>
              <a:gd name="connsiteY5" fmla="*/ 480811 h 621006"/>
              <a:gd name="connsiteX0" fmla="*/ 4806349 w 4806349"/>
              <a:gd name="connsiteY0" fmla="*/ 435909 h 490653"/>
              <a:gd name="connsiteX1" fmla="*/ 2978096 w 4806349"/>
              <a:gd name="connsiteY1" fmla="*/ 8909 h 490653"/>
              <a:gd name="connsiteX2" fmla="*/ 843310 w 4806349"/>
              <a:gd name="connsiteY2" fmla="*/ 173140 h 490653"/>
              <a:gd name="connsiteX3" fmla="*/ 343 w 4806349"/>
              <a:gd name="connsiteY3" fmla="*/ 490653 h 490653"/>
              <a:gd name="connsiteX4" fmla="*/ 343 w 4806349"/>
              <a:gd name="connsiteY4" fmla="*/ 479704 h 490653"/>
              <a:gd name="connsiteX0" fmla="*/ 4806006 w 4806006"/>
              <a:gd name="connsiteY0" fmla="*/ 435909 h 490653"/>
              <a:gd name="connsiteX1" fmla="*/ 2977753 w 4806006"/>
              <a:gd name="connsiteY1" fmla="*/ 8909 h 490653"/>
              <a:gd name="connsiteX2" fmla="*/ 842967 w 4806006"/>
              <a:gd name="connsiteY2" fmla="*/ 173140 h 490653"/>
              <a:gd name="connsiteX3" fmla="*/ 0 w 4806006"/>
              <a:gd name="connsiteY3" fmla="*/ 490653 h 490653"/>
              <a:gd name="connsiteX0" fmla="*/ 3479562 w 3479562"/>
              <a:gd name="connsiteY0" fmla="*/ 127202 h 506501"/>
              <a:gd name="connsiteX1" fmla="*/ 2977753 w 3479562"/>
              <a:gd name="connsiteY1" fmla="*/ 24757 h 506501"/>
              <a:gd name="connsiteX2" fmla="*/ 842967 w 3479562"/>
              <a:gd name="connsiteY2" fmla="*/ 188988 h 506501"/>
              <a:gd name="connsiteX3" fmla="*/ 0 w 3479562"/>
              <a:gd name="connsiteY3" fmla="*/ 506501 h 506501"/>
              <a:gd name="connsiteX0" fmla="*/ 3479562 w 3479562"/>
              <a:gd name="connsiteY0" fmla="*/ 127202 h 506501"/>
              <a:gd name="connsiteX1" fmla="*/ 2554420 w 3479562"/>
              <a:gd name="connsiteY1" fmla="*/ 24757 h 506501"/>
              <a:gd name="connsiteX2" fmla="*/ 842967 w 3479562"/>
              <a:gd name="connsiteY2" fmla="*/ 188988 h 506501"/>
              <a:gd name="connsiteX3" fmla="*/ 0 w 3479562"/>
              <a:gd name="connsiteY3" fmla="*/ 506501 h 506501"/>
              <a:gd name="connsiteX0" fmla="*/ 3479562 w 3479562"/>
              <a:gd name="connsiteY0" fmla="*/ 111257 h 490556"/>
              <a:gd name="connsiteX1" fmla="*/ 2554420 w 3479562"/>
              <a:gd name="connsiteY1" fmla="*/ 8812 h 490556"/>
              <a:gd name="connsiteX2" fmla="*/ 842967 w 3479562"/>
              <a:gd name="connsiteY2" fmla="*/ 173043 h 490556"/>
              <a:gd name="connsiteX3" fmla="*/ 0 w 3479562"/>
              <a:gd name="connsiteY3" fmla="*/ 490556 h 490556"/>
              <a:gd name="connsiteX0" fmla="*/ 3479562 w 3479562"/>
              <a:gd name="connsiteY0" fmla="*/ 0 h 379299"/>
              <a:gd name="connsiteX1" fmla="*/ 842967 w 3479562"/>
              <a:gd name="connsiteY1" fmla="*/ 61786 h 379299"/>
              <a:gd name="connsiteX2" fmla="*/ 0 w 3479562"/>
              <a:gd name="connsiteY2" fmla="*/ 379299 h 379299"/>
              <a:gd name="connsiteX0" fmla="*/ 3479562 w 3479562"/>
              <a:gd name="connsiteY0" fmla="*/ 32441 h 411740"/>
              <a:gd name="connsiteX1" fmla="*/ 1111078 w 3479562"/>
              <a:gd name="connsiteY1" fmla="*/ 23672 h 411740"/>
              <a:gd name="connsiteX2" fmla="*/ 0 w 3479562"/>
              <a:gd name="connsiteY2" fmla="*/ 411740 h 411740"/>
              <a:gd name="connsiteX0" fmla="*/ 3479562 w 3479562"/>
              <a:gd name="connsiteY0" fmla="*/ 9829 h 389128"/>
              <a:gd name="connsiteX1" fmla="*/ 1111078 w 3479562"/>
              <a:gd name="connsiteY1" fmla="*/ 1060 h 389128"/>
              <a:gd name="connsiteX2" fmla="*/ 0 w 3479562"/>
              <a:gd name="connsiteY2" fmla="*/ 389128 h 389128"/>
              <a:gd name="connsiteX0" fmla="*/ 3479562 w 3479562"/>
              <a:gd name="connsiteY0" fmla="*/ 0 h 379299"/>
              <a:gd name="connsiteX1" fmla="*/ 1153411 w 3479562"/>
              <a:gd name="connsiteY1" fmla="*/ 132342 h 379299"/>
              <a:gd name="connsiteX2" fmla="*/ 0 w 3479562"/>
              <a:gd name="connsiteY2" fmla="*/ 379299 h 379299"/>
              <a:gd name="connsiteX0" fmla="*/ 3606562 w 3606562"/>
              <a:gd name="connsiteY0" fmla="*/ 45519 h 255485"/>
              <a:gd name="connsiteX1" fmla="*/ 1153411 w 3606562"/>
              <a:gd name="connsiteY1" fmla="*/ 8528 h 255485"/>
              <a:gd name="connsiteX2" fmla="*/ 0 w 3606562"/>
              <a:gd name="connsiteY2" fmla="*/ 255485 h 255485"/>
            </a:gdLst>
            <a:ahLst/>
            <a:cxnLst>
              <a:cxn ang="0">
                <a:pos x="connsiteX0" y="connsiteY0"/>
              </a:cxn>
              <a:cxn ang="0">
                <a:pos x="connsiteX1" y="connsiteY1"/>
              </a:cxn>
              <a:cxn ang="0">
                <a:pos x="connsiteX2" y="connsiteY2"/>
              </a:cxn>
            </a:cxnLst>
            <a:rect l="l" t="t" r="r" b="b"/>
            <a:pathLst>
              <a:path w="3606562" h="255485">
                <a:moveTo>
                  <a:pt x="3606562" y="45519"/>
                </a:moveTo>
                <a:cubicBezTo>
                  <a:pt x="3057272" y="58391"/>
                  <a:pt x="1754505" y="-26466"/>
                  <a:pt x="1153411" y="8528"/>
                </a:cubicBezTo>
                <a:cubicBezTo>
                  <a:pt x="552317" y="43522"/>
                  <a:pt x="140495" y="204391"/>
                  <a:pt x="0" y="255485"/>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5" name="TextBox 4"/>
          <p:cNvSpPr txBox="1"/>
          <p:nvPr/>
        </p:nvSpPr>
        <p:spPr>
          <a:xfrm>
            <a:off x="4730329" y="4933834"/>
            <a:ext cx="1605707" cy="369332"/>
          </a:xfrm>
          <a:prstGeom prst="rect">
            <a:avLst/>
          </a:prstGeom>
          <a:noFill/>
        </p:spPr>
        <p:txBody>
          <a:bodyPr wrap="square" rtlCol="0">
            <a:spAutoFit/>
          </a:bodyPr>
          <a:lstStyle/>
          <a:p>
            <a:r>
              <a:rPr lang="en-US" dirty="0">
                <a:solidFill>
                  <a:srgbClr val="008000"/>
                </a:solidFill>
              </a:rPr>
              <a:t>I/O Complete</a:t>
            </a:r>
          </a:p>
        </p:txBody>
      </p:sp>
      <p:cxnSp>
        <p:nvCxnSpPr>
          <p:cNvPr id="7" name="Straight Connector 6"/>
          <p:cNvCxnSpPr/>
          <p:nvPr/>
        </p:nvCxnSpPr>
        <p:spPr>
          <a:xfrm flipV="1">
            <a:off x="4952139" y="1890889"/>
            <a:ext cx="0" cy="17122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3927476" y="4259939"/>
            <a:ext cx="0" cy="1712258"/>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927476" y="4125345"/>
            <a:ext cx="1605707" cy="369332"/>
          </a:xfrm>
          <a:prstGeom prst="rect">
            <a:avLst/>
          </a:prstGeom>
          <a:noFill/>
        </p:spPr>
        <p:txBody>
          <a:bodyPr wrap="square" rtlCol="0">
            <a:spAutoFit/>
          </a:bodyPr>
          <a:lstStyle/>
          <a:p>
            <a:r>
              <a:rPr lang="en-US" dirty="0">
                <a:solidFill>
                  <a:srgbClr val="FF2929"/>
                </a:solidFill>
              </a:rPr>
              <a:t>P1 Complete</a:t>
            </a:r>
          </a:p>
        </p:txBody>
      </p:sp>
      <p:sp>
        <p:nvSpPr>
          <p:cNvPr id="67" name="TextBox 66"/>
          <p:cNvSpPr txBox="1"/>
          <p:nvPr/>
        </p:nvSpPr>
        <p:spPr>
          <a:xfrm>
            <a:off x="4952139" y="1866439"/>
            <a:ext cx="1605707" cy="369332"/>
          </a:xfrm>
          <a:prstGeom prst="rect">
            <a:avLst/>
          </a:prstGeom>
          <a:noFill/>
        </p:spPr>
        <p:txBody>
          <a:bodyPr wrap="square" rtlCol="0">
            <a:spAutoFit/>
          </a:bodyPr>
          <a:lstStyle/>
          <a:p>
            <a:r>
              <a:rPr lang="en-US" dirty="0">
                <a:solidFill>
                  <a:schemeClr val="accent1">
                    <a:lumMod val="60000"/>
                    <a:lumOff val="40000"/>
                  </a:schemeClr>
                </a:solidFill>
              </a:rPr>
              <a:t>P1 Complete</a:t>
            </a:r>
          </a:p>
        </p:txBody>
      </p:sp>
    </p:spTree>
    <p:extLst>
      <p:ext uri="{BB962C8B-B14F-4D97-AF65-F5344CB8AC3E}">
        <p14:creationId xmlns:p14="http://schemas.microsoft.com/office/powerpoint/2010/main" val="152704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dissolve">
                                      <p:cBhvr>
                                        <p:cTn id="7" dur="500"/>
                                        <p:tgtEl>
                                          <p:spTgt spid="163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92"/>
                                        </p:tgtEl>
                                        <p:attrNameLst>
                                          <p:attrName>style.visibility</p:attrName>
                                        </p:attrNameLst>
                                      </p:cBhvr>
                                      <p:to>
                                        <p:strVal val="visible"/>
                                      </p:to>
                                    </p:set>
                                    <p:animEffect transition="in" filter="dissolve">
                                      <p:cBhvr>
                                        <p:cTn id="10" dur="500"/>
                                        <p:tgtEl>
                                          <p:spTgt spid="163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395"/>
                                        </p:tgtEl>
                                        <p:attrNameLst>
                                          <p:attrName>style.visibility</p:attrName>
                                        </p:attrNameLst>
                                      </p:cBhvr>
                                      <p:to>
                                        <p:strVal val="visible"/>
                                      </p:to>
                                    </p:set>
                                    <p:animEffect transition="in" filter="dissolve">
                                      <p:cBhvr>
                                        <p:cTn id="13" dur="500"/>
                                        <p:tgtEl>
                                          <p:spTgt spid="1639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396"/>
                                        </p:tgtEl>
                                        <p:attrNameLst>
                                          <p:attrName>style.visibility</p:attrName>
                                        </p:attrNameLst>
                                      </p:cBhvr>
                                      <p:to>
                                        <p:strVal val="visible"/>
                                      </p:to>
                                    </p:set>
                                    <p:animEffect transition="in" filter="dissolve">
                                      <p:cBhvr>
                                        <p:cTn id="16" dur="500"/>
                                        <p:tgtEl>
                                          <p:spTgt spid="1639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398"/>
                                        </p:tgtEl>
                                        <p:attrNameLst>
                                          <p:attrName>style.visibility</p:attrName>
                                        </p:attrNameLst>
                                      </p:cBhvr>
                                      <p:to>
                                        <p:strVal val="visible"/>
                                      </p:to>
                                    </p:set>
                                    <p:animEffect transition="in" filter="dissolve">
                                      <p:cBhvr>
                                        <p:cTn id="19" dur="500"/>
                                        <p:tgtEl>
                                          <p:spTgt spid="1639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6400"/>
                                        </p:tgtEl>
                                        <p:attrNameLst>
                                          <p:attrName>style.visibility</p:attrName>
                                        </p:attrNameLst>
                                      </p:cBhvr>
                                      <p:to>
                                        <p:strVal val="visible"/>
                                      </p:to>
                                    </p:set>
                                    <p:animEffect transition="in" filter="dissolve">
                                      <p:cBhvr>
                                        <p:cTn id="22" dur="500"/>
                                        <p:tgtEl>
                                          <p:spTgt spid="1640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403"/>
                                        </p:tgtEl>
                                        <p:attrNameLst>
                                          <p:attrName>style.visibility</p:attrName>
                                        </p:attrNameLst>
                                      </p:cBhvr>
                                      <p:to>
                                        <p:strVal val="visible"/>
                                      </p:to>
                                    </p:set>
                                    <p:animEffect transition="in" filter="dissolve">
                                      <p:cBhvr>
                                        <p:cTn id="25" dur="500"/>
                                        <p:tgtEl>
                                          <p:spTgt spid="1640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408"/>
                                        </p:tgtEl>
                                        <p:attrNameLst>
                                          <p:attrName>style.visibility</p:attrName>
                                        </p:attrNameLst>
                                      </p:cBhvr>
                                      <p:to>
                                        <p:strVal val="visible"/>
                                      </p:to>
                                    </p:set>
                                    <p:animEffect transition="in" filter="dissolve">
                                      <p:cBhvr>
                                        <p:cTn id="28" dur="500"/>
                                        <p:tgtEl>
                                          <p:spTgt spid="1640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409"/>
                                        </p:tgtEl>
                                        <p:attrNameLst>
                                          <p:attrName>style.visibility</p:attrName>
                                        </p:attrNameLst>
                                      </p:cBhvr>
                                      <p:to>
                                        <p:strVal val="visible"/>
                                      </p:to>
                                    </p:set>
                                    <p:animEffect transition="in" filter="dissolve">
                                      <p:cBhvr>
                                        <p:cTn id="31" dur="500"/>
                                        <p:tgtEl>
                                          <p:spTgt spid="1640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418"/>
                                        </p:tgtEl>
                                        <p:attrNameLst>
                                          <p:attrName>style.visibility</p:attrName>
                                        </p:attrNameLst>
                                      </p:cBhvr>
                                      <p:to>
                                        <p:strVal val="visible"/>
                                      </p:to>
                                    </p:set>
                                    <p:animEffect transition="in" filter="dissolve">
                                      <p:cBhvr>
                                        <p:cTn id="34" dur="500"/>
                                        <p:tgtEl>
                                          <p:spTgt spid="164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419"/>
                                        </p:tgtEl>
                                        <p:attrNameLst>
                                          <p:attrName>style.visibility</p:attrName>
                                        </p:attrNameLst>
                                      </p:cBhvr>
                                      <p:to>
                                        <p:strVal val="visible"/>
                                      </p:to>
                                    </p:set>
                                    <p:animEffect transition="in" filter="dissolve">
                                      <p:cBhvr>
                                        <p:cTn id="37" dur="500"/>
                                        <p:tgtEl>
                                          <p:spTgt spid="1641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dissolve">
                                      <p:cBhvr>
                                        <p:cTn id="40" dur="500"/>
                                        <p:tgtEl>
                                          <p:spTgt spid="5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dissolve">
                                      <p:cBhvr>
                                        <p:cTn id="43" dur="500"/>
                                        <p:tgtEl>
                                          <p:spTgt spid="5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dissolve">
                                      <p:cBhvr>
                                        <p:cTn id="49" dur="500"/>
                                        <p:tgtEl>
                                          <p:spTgt spid="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dissolv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dissolve">
                                      <p:cBhvr>
                                        <p:cTn id="57" dur="500"/>
                                        <p:tgtEl>
                                          <p:spTgt spid="65"/>
                                        </p:tgtEl>
                                      </p:cBhvr>
                                    </p:animEffect>
                                  </p:childTnLst>
                                </p:cTn>
                              </p:par>
                              <p:par>
                                <p:cTn id="58" presetID="9" presetClass="entr" presetSubtype="0"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dissolve">
                                      <p:cBhvr>
                                        <p:cTn id="60" dur="500"/>
                                        <p:tgtEl>
                                          <p:spTgt spid="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dissolve">
                                      <p:cBhvr>
                                        <p:cTn id="63" dur="500"/>
                                        <p:tgtEl>
                                          <p:spTgt spid="6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dissolve">
                                      <p:cBhvr>
                                        <p:cTn id="6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p:bldP spid="16392" grpId="0" animBg="1"/>
      <p:bldP spid="16395" grpId="0"/>
      <p:bldP spid="16396" grpId="0"/>
      <p:bldP spid="16398" grpId="0"/>
      <p:bldP spid="16400" grpId="0"/>
      <p:bldP spid="16403" grpId="0"/>
      <p:bldP spid="16408" grpId="0"/>
      <p:bldP spid="16409" grpId="0"/>
      <p:bldP spid="16418" grpId="0" animBg="1"/>
      <p:bldP spid="16419" grpId="0" animBg="1"/>
      <p:bldP spid="58" grpId="0" animBg="1"/>
      <p:bldP spid="59" grpId="0"/>
      <p:bldP spid="3" grpId="0" animBg="1"/>
      <p:bldP spid="4" grpId="0" animBg="1"/>
      <p:bldP spid="5" grpId="0"/>
      <p:bldP spid="66" grpId="0"/>
      <p:bldP spid="6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atin typeface="Arial" charset="0"/>
                <a:cs typeface="Arial" charset="0"/>
              </a:rPr>
              <a:t>Preemptive Schedulers</a:t>
            </a:r>
          </a:p>
        </p:txBody>
      </p:sp>
      <p:sp>
        <p:nvSpPr>
          <p:cNvPr id="19459" name="Content Placeholder 2"/>
          <p:cNvSpPr>
            <a:spLocks noGrp="1"/>
          </p:cNvSpPr>
          <p:nvPr>
            <p:ph idx="4294967295"/>
          </p:nvPr>
        </p:nvSpPr>
        <p:spPr>
          <a:xfrm>
            <a:off x="2066925" y="2133600"/>
            <a:ext cx="7077075" cy="3992563"/>
          </a:xfrm>
        </p:spPr>
        <p:txBody>
          <a:bodyPr/>
          <a:lstStyle/>
          <a:p>
            <a:r>
              <a:rPr lang="en-US" strike="sngStrike" dirty="0">
                <a:latin typeface="Arial" charset="0"/>
                <a:cs typeface="Arial" charset="0"/>
              </a:rPr>
              <a:t>FCFS with preemption</a:t>
            </a:r>
          </a:p>
          <a:p>
            <a:r>
              <a:rPr lang="en-US" dirty="0">
                <a:latin typeface="Arial" charset="0"/>
                <a:cs typeface="Arial" charset="0"/>
              </a:rPr>
              <a:t>SJF with preemption</a:t>
            </a:r>
          </a:p>
          <a:p>
            <a:pPr lvl="1"/>
            <a:r>
              <a:rPr lang="en-US" dirty="0">
                <a:latin typeface="Arial" charset="0"/>
                <a:cs typeface="Arial" charset="0"/>
              </a:rPr>
              <a:t>SRTF (Shortest Remaining Time First)</a:t>
            </a:r>
          </a:p>
          <a:p>
            <a:r>
              <a:rPr lang="en-US" dirty="0">
                <a:latin typeface="Arial" charset="0"/>
                <a:cs typeface="Arial" charset="0"/>
              </a:rPr>
              <a:t>Priority with preemption</a:t>
            </a:r>
          </a:p>
          <a:p>
            <a:r>
              <a:rPr lang="en-US" dirty="0">
                <a:latin typeface="Arial" charset="0"/>
                <a:cs typeface="Arial" charset="0"/>
              </a:rPr>
              <a:t>Round robin</a:t>
            </a:r>
          </a:p>
        </p:txBody>
      </p:sp>
      <p:sp>
        <p:nvSpPr>
          <p:cNvPr id="2" name="TextBox 1"/>
          <p:cNvSpPr txBox="1"/>
          <p:nvPr/>
        </p:nvSpPr>
        <p:spPr>
          <a:xfrm>
            <a:off x="5430020" y="2795122"/>
            <a:ext cx="634962" cy="369332"/>
          </a:xfrm>
          <a:prstGeom prst="rect">
            <a:avLst/>
          </a:prstGeom>
          <a:noFill/>
        </p:spPr>
        <p:txBody>
          <a:bodyPr wrap="square" rtlCol="0">
            <a:spAutoFit/>
          </a:bodyPr>
          <a:lstStyle/>
          <a:p>
            <a:r>
              <a:rPr lang="en-US" dirty="0">
                <a:solidFill>
                  <a:srgbClr val="FF0000"/>
                </a:solidFill>
              </a:rPr>
              <a:t>??</a:t>
            </a:r>
          </a:p>
        </p:txBody>
      </p:sp>
      <p:sp>
        <p:nvSpPr>
          <p:cNvPr id="7" name="Rounded Rectangle 6"/>
          <p:cNvSpPr/>
          <p:nvPr/>
        </p:nvSpPr>
        <p:spPr>
          <a:xfrm>
            <a:off x="1510772" y="5047357"/>
            <a:ext cx="4871691" cy="12700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bg1"/>
                </a:solidFill>
              </a:rPr>
              <a:t>One opportune moment is when a process rejoins the ready queue after I/O completion; estimate remaining time to make preemption decision</a:t>
            </a:r>
          </a:p>
        </p:txBody>
      </p:sp>
      <p:sp>
        <p:nvSpPr>
          <p:cNvPr id="8" name="Freeform 7"/>
          <p:cNvSpPr/>
          <p:nvPr/>
        </p:nvSpPr>
        <p:spPr>
          <a:xfrm>
            <a:off x="1073584" y="3164454"/>
            <a:ext cx="1039307" cy="1937646"/>
          </a:xfrm>
          <a:custGeom>
            <a:avLst/>
            <a:gdLst>
              <a:gd name="connsiteX0" fmla="*/ 448135 w 1039307"/>
              <a:gd name="connsiteY0" fmla="*/ 2551050 h 2551050"/>
              <a:gd name="connsiteX1" fmla="*/ 21178 w 1039307"/>
              <a:gd name="connsiteY1" fmla="*/ 1401435 h 2551050"/>
              <a:gd name="connsiteX2" fmla="*/ 1039307 w 1039307"/>
              <a:gd name="connsiteY2" fmla="*/ 0 h 2551050"/>
            </a:gdLst>
            <a:ahLst/>
            <a:cxnLst>
              <a:cxn ang="0">
                <a:pos x="connsiteX0" y="connsiteY0"/>
              </a:cxn>
              <a:cxn ang="0">
                <a:pos x="connsiteX1" y="connsiteY1"/>
              </a:cxn>
              <a:cxn ang="0">
                <a:pos x="connsiteX2" y="connsiteY2"/>
              </a:cxn>
            </a:cxnLst>
            <a:rect l="l" t="t" r="r" b="b"/>
            <a:pathLst>
              <a:path w="1039307" h="2551050">
                <a:moveTo>
                  <a:pt x="448135" y="2551050"/>
                </a:moveTo>
                <a:cubicBezTo>
                  <a:pt x="185392" y="2188830"/>
                  <a:pt x="-77351" y="1826610"/>
                  <a:pt x="21178" y="1401435"/>
                </a:cubicBezTo>
                <a:cubicBezTo>
                  <a:pt x="119707" y="976260"/>
                  <a:pt x="1039307" y="0"/>
                  <a:pt x="1039307" y="0"/>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5875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13"/>
          <p:cNvGrpSpPr>
            <a:grpSpLocks/>
          </p:cNvGrpSpPr>
          <p:nvPr/>
        </p:nvGrpSpPr>
        <p:grpSpPr bwMode="auto">
          <a:xfrm>
            <a:off x="1276350" y="3541713"/>
            <a:ext cx="7693025" cy="2706687"/>
            <a:chOff x="804" y="2231"/>
            <a:chExt cx="4846" cy="1705"/>
          </a:xfrm>
        </p:grpSpPr>
        <p:sp>
          <p:nvSpPr>
            <p:cNvPr id="3075" name="Text Box 3"/>
            <p:cNvSpPr txBox="1">
              <a:spLocks noChangeArrowheads="1"/>
            </p:cNvSpPr>
            <p:nvPr/>
          </p:nvSpPr>
          <p:spPr bwMode="auto">
            <a:xfrm>
              <a:off x="1824" y="3600"/>
              <a:ext cx="1872" cy="237"/>
            </a:xfrm>
            <a:prstGeom prst="rect">
              <a:avLst/>
            </a:prstGeom>
            <a:solidFill>
              <a:srgbClr val="DDDDDD"/>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dirty="0"/>
                <a:t>   Used by the OS</a:t>
              </a:r>
            </a:p>
          </p:txBody>
        </p:sp>
        <p:sp>
          <p:nvSpPr>
            <p:cNvPr id="3076" name="Text Box 4"/>
            <p:cNvSpPr txBox="1">
              <a:spLocks noChangeArrowheads="1"/>
            </p:cNvSpPr>
            <p:nvPr/>
          </p:nvSpPr>
          <p:spPr bwMode="auto">
            <a:xfrm>
              <a:off x="1824" y="3360"/>
              <a:ext cx="187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Program stack</a:t>
              </a:r>
            </a:p>
          </p:txBody>
        </p:sp>
        <p:sp>
          <p:nvSpPr>
            <p:cNvPr id="3077" name="Text Box 5"/>
            <p:cNvSpPr txBox="1">
              <a:spLocks noChangeArrowheads="1"/>
            </p:cNvSpPr>
            <p:nvPr/>
          </p:nvSpPr>
          <p:spPr bwMode="auto">
            <a:xfrm>
              <a:off x="1824" y="3120"/>
              <a:ext cx="187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Program heap</a:t>
              </a:r>
            </a:p>
          </p:txBody>
        </p:sp>
        <p:sp>
          <p:nvSpPr>
            <p:cNvPr id="3078" name="Text Box 6"/>
            <p:cNvSpPr txBox="1">
              <a:spLocks noChangeArrowheads="1"/>
            </p:cNvSpPr>
            <p:nvPr/>
          </p:nvSpPr>
          <p:spPr bwMode="auto">
            <a:xfrm>
              <a:off x="1824" y="2880"/>
              <a:ext cx="187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Program global data</a:t>
              </a:r>
            </a:p>
          </p:txBody>
        </p:sp>
        <p:sp>
          <p:nvSpPr>
            <p:cNvPr id="3079" name="Text Box 7"/>
            <p:cNvSpPr txBox="1">
              <a:spLocks noChangeArrowheads="1"/>
            </p:cNvSpPr>
            <p:nvPr/>
          </p:nvSpPr>
          <p:spPr bwMode="auto">
            <a:xfrm>
              <a:off x="1824" y="2643"/>
              <a:ext cx="1872" cy="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a:t>   Program code</a:t>
              </a:r>
            </a:p>
          </p:txBody>
        </p:sp>
        <p:sp>
          <p:nvSpPr>
            <p:cNvPr id="3080" name="Text Box 8"/>
            <p:cNvSpPr txBox="1">
              <a:spLocks noChangeArrowheads="1"/>
            </p:cNvSpPr>
            <p:nvPr/>
          </p:nvSpPr>
          <p:spPr bwMode="auto">
            <a:xfrm>
              <a:off x="1824" y="2400"/>
              <a:ext cx="1872" cy="237"/>
            </a:xfrm>
            <a:prstGeom prst="rect">
              <a:avLst/>
            </a:prstGeom>
            <a:solidFill>
              <a:srgbClr val="DDDDDD"/>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dirty="0"/>
                <a:t>   Used by the OS</a:t>
              </a:r>
            </a:p>
          </p:txBody>
        </p:sp>
        <p:sp>
          <p:nvSpPr>
            <p:cNvPr id="3081" name="Text Box 9"/>
            <p:cNvSpPr txBox="1">
              <a:spLocks noChangeArrowheads="1"/>
            </p:cNvSpPr>
            <p:nvPr/>
          </p:nvSpPr>
          <p:spPr bwMode="auto">
            <a:xfrm>
              <a:off x="804" y="2231"/>
              <a:ext cx="94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Low memory</a:t>
              </a:r>
            </a:p>
          </p:txBody>
        </p:sp>
        <p:sp>
          <p:nvSpPr>
            <p:cNvPr id="3082" name="Text Box 10"/>
            <p:cNvSpPr txBox="1">
              <a:spLocks noChangeArrowheads="1"/>
            </p:cNvSpPr>
            <p:nvPr/>
          </p:nvSpPr>
          <p:spPr bwMode="auto">
            <a:xfrm>
              <a:off x="816" y="3705"/>
              <a:ext cx="97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High memory</a:t>
              </a:r>
            </a:p>
          </p:txBody>
        </p:sp>
        <p:sp>
          <p:nvSpPr>
            <p:cNvPr id="3083" name="AutoShape 11"/>
            <p:cNvSpPr>
              <a:spLocks noChangeArrowheads="1"/>
            </p:cNvSpPr>
            <p:nvPr/>
          </p:nvSpPr>
          <p:spPr bwMode="auto">
            <a:xfrm>
              <a:off x="3744" y="2928"/>
              <a:ext cx="615" cy="306"/>
            </a:xfrm>
            <a:prstGeom prst="lef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en-US"/>
            </a:p>
          </p:txBody>
        </p:sp>
        <p:sp>
          <p:nvSpPr>
            <p:cNvPr id="3084" name="Text Box 12"/>
            <p:cNvSpPr txBox="1">
              <a:spLocks noChangeArrowheads="1"/>
            </p:cNvSpPr>
            <p:nvPr/>
          </p:nvSpPr>
          <p:spPr bwMode="auto">
            <a:xfrm>
              <a:off x="4454" y="2784"/>
              <a:ext cx="1196"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Memory footprint</a:t>
              </a:r>
            </a:p>
            <a:p>
              <a:pPr eaLnBrk="1" hangingPunct="1"/>
              <a:r>
                <a:rPr lang="en-US" sz="1800"/>
                <a:t>          of</a:t>
              </a:r>
            </a:p>
            <a:p>
              <a:pPr eaLnBrk="1" hangingPunct="1"/>
              <a:r>
                <a:rPr lang="en-US" sz="1800"/>
                <a:t>User program</a:t>
              </a:r>
            </a:p>
          </p:txBody>
        </p:sp>
      </p:grpSp>
      <p:sp>
        <p:nvSpPr>
          <p:cNvPr id="2" name="Title 1"/>
          <p:cNvSpPr>
            <a:spLocks noGrp="1"/>
          </p:cNvSpPr>
          <p:nvPr>
            <p:ph type="title"/>
          </p:nvPr>
        </p:nvSpPr>
        <p:spPr/>
        <p:txBody>
          <a:bodyPr/>
          <a:lstStyle/>
          <a:p>
            <a:r>
              <a:rPr lang="en-US" dirty="0"/>
              <a:t>A program in memory</a:t>
            </a:r>
          </a:p>
        </p:txBody>
      </p:sp>
    </p:spTree>
    <p:extLst>
      <p:ext uri="{BB962C8B-B14F-4D97-AF65-F5344CB8AC3E}">
        <p14:creationId xmlns:p14="http://schemas.microsoft.com/office/powerpoint/2010/main" val="25497029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6"/>
          <p:cNvSpPr>
            <a:spLocks noChangeArrowheads="1"/>
          </p:cNvSpPr>
          <p:nvPr/>
        </p:nvSpPr>
        <p:spPr bwMode="auto">
          <a:xfrm>
            <a:off x="971551" y="2062758"/>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a:t>
            </a:r>
          </a:p>
        </p:txBody>
      </p:sp>
      <p:sp>
        <p:nvSpPr>
          <p:cNvPr id="16392" name="Rectangle 7"/>
          <p:cNvSpPr>
            <a:spLocks noChangeArrowheads="1"/>
          </p:cNvSpPr>
          <p:nvPr/>
        </p:nvSpPr>
        <p:spPr bwMode="auto">
          <a:xfrm>
            <a:off x="2611573" y="2066097"/>
            <a:ext cx="1315903"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P1</a:t>
            </a:r>
          </a:p>
        </p:txBody>
      </p:sp>
      <p:sp>
        <p:nvSpPr>
          <p:cNvPr id="16395" name="Text Box 10"/>
          <p:cNvSpPr txBox="1">
            <a:spLocks noChangeArrowheads="1"/>
          </p:cNvSpPr>
          <p:nvPr/>
        </p:nvSpPr>
        <p:spPr bwMode="auto">
          <a:xfrm>
            <a:off x="1657351" y="2556471"/>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3036840" y="2523297"/>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7</a:t>
            </a:r>
          </a:p>
        </p:txBody>
      </p:sp>
      <p:sp>
        <p:nvSpPr>
          <p:cNvPr id="16398" name="Text Box 13"/>
          <p:cNvSpPr txBox="1">
            <a:spLocks noChangeArrowheads="1"/>
          </p:cNvSpPr>
          <p:nvPr/>
        </p:nvSpPr>
        <p:spPr bwMode="auto">
          <a:xfrm>
            <a:off x="3876097" y="3642731"/>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20</a:t>
            </a:r>
          </a:p>
        </p:txBody>
      </p:sp>
      <p:sp>
        <p:nvSpPr>
          <p:cNvPr id="16400" name="Text Box 15"/>
          <p:cNvSpPr txBox="1">
            <a:spLocks noChangeArrowheads="1"/>
          </p:cNvSpPr>
          <p:nvPr/>
        </p:nvSpPr>
        <p:spPr bwMode="auto">
          <a:xfrm>
            <a:off x="1611314" y="3632353"/>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3" name="Text Box 18"/>
          <p:cNvSpPr txBox="1">
            <a:spLocks noChangeArrowheads="1"/>
          </p:cNvSpPr>
          <p:nvPr/>
        </p:nvSpPr>
        <p:spPr bwMode="auto">
          <a:xfrm>
            <a:off x="4448938" y="2516498"/>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10</a:t>
            </a:r>
          </a:p>
        </p:txBody>
      </p:sp>
      <p:sp>
        <p:nvSpPr>
          <p:cNvPr id="16408" name="Text Box 23"/>
          <p:cNvSpPr txBox="1">
            <a:spLocks noChangeArrowheads="1"/>
          </p:cNvSpPr>
          <p:nvPr/>
        </p:nvSpPr>
        <p:spPr bwMode="auto">
          <a:xfrm>
            <a:off x="228601" y="2077046"/>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285751" y="3143403"/>
            <a:ext cx="488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8" name="Rectangle 33"/>
          <p:cNvSpPr>
            <a:spLocks noChangeArrowheads="1"/>
          </p:cNvSpPr>
          <p:nvPr/>
        </p:nvSpPr>
        <p:spPr bwMode="auto">
          <a:xfrm>
            <a:off x="971552" y="3083078"/>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3927475" y="2066097"/>
            <a:ext cx="1605707"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a:t>
            </a:r>
          </a:p>
        </p:txBody>
      </p:sp>
      <p:sp>
        <p:nvSpPr>
          <p:cNvPr id="16387" name="Rectangle 44"/>
          <p:cNvSpPr>
            <a:spLocks noGrp="1" noChangeArrowheads="1"/>
          </p:cNvSpPr>
          <p:nvPr>
            <p:ph type="title"/>
          </p:nvPr>
        </p:nvSpPr>
        <p:spPr/>
        <p:txBody>
          <a:bodyPr/>
          <a:lstStyle/>
          <a:p>
            <a:pPr eaLnBrk="1" hangingPunct="1"/>
            <a:r>
              <a:rPr lang="en-US" dirty="0">
                <a:latin typeface="Arial" charset="0"/>
                <a:cs typeface="Arial" charset="0"/>
              </a:rPr>
              <a:t>SRTF with preemption</a:t>
            </a:r>
          </a:p>
        </p:txBody>
      </p:sp>
      <p:sp>
        <p:nvSpPr>
          <p:cNvPr id="58" name="Rectangle 14"/>
          <p:cNvSpPr>
            <a:spLocks noChangeArrowheads="1"/>
          </p:cNvSpPr>
          <p:nvPr/>
        </p:nvSpPr>
        <p:spPr bwMode="auto">
          <a:xfrm>
            <a:off x="2611573" y="3083078"/>
            <a:ext cx="292161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 name="Rounded Rectangle 2"/>
          <p:cNvSpPr/>
          <p:nvPr/>
        </p:nvSpPr>
        <p:spPr>
          <a:xfrm>
            <a:off x="6219873" y="2115547"/>
            <a:ext cx="2638377" cy="155416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dirty="0" err="1"/>
              <a:t>Deschedule</a:t>
            </a:r>
            <a:r>
              <a:rPr lang="en-US" dirty="0"/>
              <a:t> P2</a:t>
            </a:r>
          </a:p>
          <a:p>
            <a:pPr marL="285750" indent="-285750">
              <a:buFontTx/>
              <a:buChar char="-"/>
            </a:pPr>
            <a:endParaRPr lang="en-US" dirty="0"/>
          </a:p>
          <a:p>
            <a:pPr marL="285750" indent="-285750">
              <a:buFontTx/>
              <a:buChar char="-"/>
            </a:pPr>
            <a:r>
              <a:rPr lang="en-US" dirty="0"/>
              <a:t>Schedule P1 (shortest remaining time)</a:t>
            </a:r>
          </a:p>
        </p:txBody>
      </p:sp>
      <p:sp>
        <p:nvSpPr>
          <p:cNvPr id="4" name="Freeform 3"/>
          <p:cNvSpPr/>
          <p:nvPr/>
        </p:nvSpPr>
        <p:spPr>
          <a:xfrm>
            <a:off x="2618535" y="2827594"/>
            <a:ext cx="3606562" cy="255485"/>
          </a:xfrm>
          <a:custGeom>
            <a:avLst/>
            <a:gdLst>
              <a:gd name="connsiteX0" fmla="*/ 4836245 w 4836245"/>
              <a:gd name="connsiteY0" fmla="*/ 435727 h 498886"/>
              <a:gd name="connsiteX1" fmla="*/ 3007992 w 4836245"/>
              <a:gd name="connsiteY1" fmla="*/ 8727 h 498886"/>
              <a:gd name="connsiteX2" fmla="*/ 873206 w 4836245"/>
              <a:gd name="connsiteY2" fmla="*/ 172958 h 498886"/>
              <a:gd name="connsiteX3" fmla="*/ 74030 w 4836245"/>
              <a:gd name="connsiteY3" fmla="*/ 468573 h 498886"/>
              <a:gd name="connsiteX4" fmla="*/ 30239 w 4836245"/>
              <a:gd name="connsiteY4" fmla="*/ 490471 h 498886"/>
              <a:gd name="connsiteX5" fmla="*/ 30239 w 4836245"/>
              <a:gd name="connsiteY5" fmla="*/ 479522 h 498886"/>
              <a:gd name="connsiteX0" fmla="*/ 4864865 w 4864865"/>
              <a:gd name="connsiteY0" fmla="*/ 437016 h 621006"/>
              <a:gd name="connsiteX1" fmla="*/ 3036612 w 4864865"/>
              <a:gd name="connsiteY1" fmla="*/ 10016 h 621006"/>
              <a:gd name="connsiteX2" fmla="*/ 901826 w 4864865"/>
              <a:gd name="connsiteY2" fmla="*/ 174247 h 621006"/>
              <a:gd name="connsiteX3" fmla="*/ 63487 w 4864865"/>
              <a:gd name="connsiteY3" fmla="*/ 609735 h 621006"/>
              <a:gd name="connsiteX4" fmla="*/ 58859 w 4864865"/>
              <a:gd name="connsiteY4" fmla="*/ 491760 h 621006"/>
              <a:gd name="connsiteX5" fmla="*/ 58859 w 4864865"/>
              <a:gd name="connsiteY5" fmla="*/ 480811 h 621006"/>
              <a:gd name="connsiteX0" fmla="*/ 4806349 w 4806349"/>
              <a:gd name="connsiteY0" fmla="*/ 435909 h 490653"/>
              <a:gd name="connsiteX1" fmla="*/ 2978096 w 4806349"/>
              <a:gd name="connsiteY1" fmla="*/ 8909 h 490653"/>
              <a:gd name="connsiteX2" fmla="*/ 843310 w 4806349"/>
              <a:gd name="connsiteY2" fmla="*/ 173140 h 490653"/>
              <a:gd name="connsiteX3" fmla="*/ 343 w 4806349"/>
              <a:gd name="connsiteY3" fmla="*/ 490653 h 490653"/>
              <a:gd name="connsiteX4" fmla="*/ 343 w 4806349"/>
              <a:gd name="connsiteY4" fmla="*/ 479704 h 490653"/>
              <a:gd name="connsiteX0" fmla="*/ 4806006 w 4806006"/>
              <a:gd name="connsiteY0" fmla="*/ 435909 h 490653"/>
              <a:gd name="connsiteX1" fmla="*/ 2977753 w 4806006"/>
              <a:gd name="connsiteY1" fmla="*/ 8909 h 490653"/>
              <a:gd name="connsiteX2" fmla="*/ 842967 w 4806006"/>
              <a:gd name="connsiteY2" fmla="*/ 173140 h 490653"/>
              <a:gd name="connsiteX3" fmla="*/ 0 w 4806006"/>
              <a:gd name="connsiteY3" fmla="*/ 490653 h 490653"/>
              <a:gd name="connsiteX0" fmla="*/ 3479562 w 3479562"/>
              <a:gd name="connsiteY0" fmla="*/ 127202 h 506501"/>
              <a:gd name="connsiteX1" fmla="*/ 2977753 w 3479562"/>
              <a:gd name="connsiteY1" fmla="*/ 24757 h 506501"/>
              <a:gd name="connsiteX2" fmla="*/ 842967 w 3479562"/>
              <a:gd name="connsiteY2" fmla="*/ 188988 h 506501"/>
              <a:gd name="connsiteX3" fmla="*/ 0 w 3479562"/>
              <a:gd name="connsiteY3" fmla="*/ 506501 h 506501"/>
              <a:gd name="connsiteX0" fmla="*/ 3479562 w 3479562"/>
              <a:gd name="connsiteY0" fmla="*/ 127202 h 506501"/>
              <a:gd name="connsiteX1" fmla="*/ 2554420 w 3479562"/>
              <a:gd name="connsiteY1" fmla="*/ 24757 h 506501"/>
              <a:gd name="connsiteX2" fmla="*/ 842967 w 3479562"/>
              <a:gd name="connsiteY2" fmla="*/ 188988 h 506501"/>
              <a:gd name="connsiteX3" fmla="*/ 0 w 3479562"/>
              <a:gd name="connsiteY3" fmla="*/ 506501 h 506501"/>
              <a:gd name="connsiteX0" fmla="*/ 3479562 w 3479562"/>
              <a:gd name="connsiteY0" fmla="*/ 111257 h 490556"/>
              <a:gd name="connsiteX1" fmla="*/ 2554420 w 3479562"/>
              <a:gd name="connsiteY1" fmla="*/ 8812 h 490556"/>
              <a:gd name="connsiteX2" fmla="*/ 842967 w 3479562"/>
              <a:gd name="connsiteY2" fmla="*/ 173043 h 490556"/>
              <a:gd name="connsiteX3" fmla="*/ 0 w 3479562"/>
              <a:gd name="connsiteY3" fmla="*/ 490556 h 490556"/>
              <a:gd name="connsiteX0" fmla="*/ 3479562 w 3479562"/>
              <a:gd name="connsiteY0" fmla="*/ 0 h 379299"/>
              <a:gd name="connsiteX1" fmla="*/ 842967 w 3479562"/>
              <a:gd name="connsiteY1" fmla="*/ 61786 h 379299"/>
              <a:gd name="connsiteX2" fmla="*/ 0 w 3479562"/>
              <a:gd name="connsiteY2" fmla="*/ 379299 h 379299"/>
              <a:gd name="connsiteX0" fmla="*/ 3479562 w 3479562"/>
              <a:gd name="connsiteY0" fmla="*/ 32441 h 411740"/>
              <a:gd name="connsiteX1" fmla="*/ 1111078 w 3479562"/>
              <a:gd name="connsiteY1" fmla="*/ 23672 h 411740"/>
              <a:gd name="connsiteX2" fmla="*/ 0 w 3479562"/>
              <a:gd name="connsiteY2" fmla="*/ 411740 h 411740"/>
              <a:gd name="connsiteX0" fmla="*/ 3479562 w 3479562"/>
              <a:gd name="connsiteY0" fmla="*/ 9829 h 389128"/>
              <a:gd name="connsiteX1" fmla="*/ 1111078 w 3479562"/>
              <a:gd name="connsiteY1" fmla="*/ 1060 h 389128"/>
              <a:gd name="connsiteX2" fmla="*/ 0 w 3479562"/>
              <a:gd name="connsiteY2" fmla="*/ 389128 h 389128"/>
              <a:gd name="connsiteX0" fmla="*/ 3479562 w 3479562"/>
              <a:gd name="connsiteY0" fmla="*/ 0 h 379299"/>
              <a:gd name="connsiteX1" fmla="*/ 1153411 w 3479562"/>
              <a:gd name="connsiteY1" fmla="*/ 132342 h 379299"/>
              <a:gd name="connsiteX2" fmla="*/ 0 w 3479562"/>
              <a:gd name="connsiteY2" fmla="*/ 379299 h 379299"/>
              <a:gd name="connsiteX0" fmla="*/ 3606562 w 3606562"/>
              <a:gd name="connsiteY0" fmla="*/ 45519 h 255485"/>
              <a:gd name="connsiteX1" fmla="*/ 1153411 w 3606562"/>
              <a:gd name="connsiteY1" fmla="*/ 8528 h 255485"/>
              <a:gd name="connsiteX2" fmla="*/ 0 w 3606562"/>
              <a:gd name="connsiteY2" fmla="*/ 255485 h 255485"/>
            </a:gdLst>
            <a:ahLst/>
            <a:cxnLst>
              <a:cxn ang="0">
                <a:pos x="connsiteX0" y="connsiteY0"/>
              </a:cxn>
              <a:cxn ang="0">
                <a:pos x="connsiteX1" y="connsiteY1"/>
              </a:cxn>
              <a:cxn ang="0">
                <a:pos x="connsiteX2" y="connsiteY2"/>
              </a:cxn>
            </a:cxnLst>
            <a:rect l="l" t="t" r="r" b="b"/>
            <a:pathLst>
              <a:path w="3606562" h="255485">
                <a:moveTo>
                  <a:pt x="3606562" y="45519"/>
                </a:moveTo>
                <a:cubicBezTo>
                  <a:pt x="3057272" y="58391"/>
                  <a:pt x="1754505" y="-26466"/>
                  <a:pt x="1153411" y="8528"/>
                </a:cubicBezTo>
                <a:cubicBezTo>
                  <a:pt x="552317" y="43522"/>
                  <a:pt x="140495" y="204391"/>
                  <a:pt x="0" y="255485"/>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5" name="TextBox 4"/>
          <p:cNvSpPr txBox="1"/>
          <p:nvPr/>
        </p:nvSpPr>
        <p:spPr>
          <a:xfrm>
            <a:off x="4730329" y="2501915"/>
            <a:ext cx="1605707" cy="369332"/>
          </a:xfrm>
          <a:prstGeom prst="rect">
            <a:avLst/>
          </a:prstGeom>
          <a:noFill/>
        </p:spPr>
        <p:txBody>
          <a:bodyPr wrap="square" rtlCol="0">
            <a:spAutoFit/>
          </a:bodyPr>
          <a:lstStyle/>
          <a:p>
            <a:r>
              <a:rPr lang="en-US" dirty="0">
                <a:solidFill>
                  <a:srgbClr val="008000"/>
                </a:solidFill>
              </a:rPr>
              <a:t>I/O Complete</a:t>
            </a:r>
          </a:p>
        </p:txBody>
      </p:sp>
      <p:cxnSp>
        <p:nvCxnSpPr>
          <p:cNvPr id="65" name="Straight Connector 64"/>
          <p:cNvCxnSpPr/>
          <p:nvPr/>
        </p:nvCxnSpPr>
        <p:spPr>
          <a:xfrm flipV="1">
            <a:off x="3927476" y="1828020"/>
            <a:ext cx="0" cy="1712258"/>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927476" y="1693426"/>
            <a:ext cx="1605707" cy="369332"/>
          </a:xfrm>
          <a:prstGeom prst="rect">
            <a:avLst/>
          </a:prstGeom>
          <a:noFill/>
        </p:spPr>
        <p:txBody>
          <a:bodyPr wrap="square" rtlCol="0">
            <a:spAutoFit/>
          </a:bodyPr>
          <a:lstStyle/>
          <a:p>
            <a:r>
              <a:rPr lang="en-US" dirty="0">
                <a:solidFill>
                  <a:srgbClr val="FF2929"/>
                </a:solidFill>
              </a:rPr>
              <a:t>P1 Complete</a:t>
            </a:r>
          </a:p>
        </p:txBody>
      </p:sp>
      <p:sp>
        <p:nvSpPr>
          <p:cNvPr id="2" name="Left Brace 1"/>
          <p:cNvSpPr/>
          <p:nvPr/>
        </p:nvSpPr>
        <p:spPr>
          <a:xfrm rot="16200000">
            <a:off x="1604239" y="3205243"/>
            <a:ext cx="374649" cy="164002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p:cNvSpPr/>
          <p:nvPr/>
        </p:nvSpPr>
        <p:spPr>
          <a:xfrm rot="16200000">
            <a:off x="3082200" y="3343732"/>
            <a:ext cx="374649" cy="131590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Rectangle 34"/>
          <p:cNvSpPr>
            <a:spLocks noChangeArrowheads="1"/>
          </p:cNvSpPr>
          <p:nvPr/>
        </p:nvSpPr>
        <p:spPr bwMode="auto">
          <a:xfrm>
            <a:off x="1414029" y="4843161"/>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P2,20</a:t>
            </a:r>
          </a:p>
        </p:txBody>
      </p:sp>
      <p:sp>
        <p:nvSpPr>
          <p:cNvPr id="37" name="Rectangle 34"/>
          <p:cNvSpPr>
            <a:spLocks noChangeArrowheads="1"/>
          </p:cNvSpPr>
          <p:nvPr/>
        </p:nvSpPr>
        <p:spPr bwMode="auto">
          <a:xfrm>
            <a:off x="1414029" y="5531783"/>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P3,25</a:t>
            </a:r>
          </a:p>
        </p:txBody>
      </p:sp>
      <p:sp>
        <p:nvSpPr>
          <p:cNvPr id="38" name="Rectangle 34"/>
          <p:cNvSpPr>
            <a:spLocks noChangeArrowheads="1"/>
          </p:cNvSpPr>
          <p:nvPr/>
        </p:nvSpPr>
        <p:spPr bwMode="auto">
          <a:xfrm>
            <a:off x="2970519" y="4843161"/>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P1,7</a:t>
            </a:r>
          </a:p>
        </p:txBody>
      </p:sp>
      <p:sp>
        <p:nvSpPr>
          <p:cNvPr id="39" name="Rectangle 34"/>
          <p:cNvSpPr>
            <a:spLocks noChangeArrowheads="1"/>
          </p:cNvSpPr>
          <p:nvPr/>
        </p:nvSpPr>
        <p:spPr bwMode="auto">
          <a:xfrm>
            <a:off x="2970519" y="5531783"/>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P2,10</a:t>
            </a:r>
          </a:p>
        </p:txBody>
      </p:sp>
      <p:sp>
        <p:nvSpPr>
          <p:cNvPr id="40" name="Rectangle 34"/>
          <p:cNvSpPr>
            <a:spLocks noChangeArrowheads="1"/>
          </p:cNvSpPr>
          <p:nvPr/>
        </p:nvSpPr>
        <p:spPr bwMode="auto">
          <a:xfrm>
            <a:off x="2970519" y="6183716"/>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P3,25</a:t>
            </a:r>
          </a:p>
        </p:txBody>
      </p:sp>
      <p:cxnSp>
        <p:nvCxnSpPr>
          <p:cNvPr id="8" name="Straight Arrow Connector 7"/>
          <p:cNvCxnSpPr>
            <a:stCxn id="36" idx="2"/>
            <a:endCxn id="37" idx="0"/>
          </p:cNvCxnSpPr>
          <p:nvPr/>
        </p:nvCxnSpPr>
        <p:spPr>
          <a:xfrm>
            <a:off x="1754765" y="5300361"/>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295605" y="5300361"/>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334271" y="5988983"/>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69257" y="46117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293440" y="46117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171222" y="4212578"/>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49" name="Rectangle 48"/>
          <p:cNvSpPr/>
          <p:nvPr/>
        </p:nvSpPr>
        <p:spPr>
          <a:xfrm>
            <a:off x="2650066" y="4245445"/>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50" name="Oval 49"/>
          <p:cNvSpPr/>
          <p:nvPr/>
        </p:nvSpPr>
        <p:spPr>
          <a:xfrm>
            <a:off x="2807759" y="4732031"/>
            <a:ext cx="975691" cy="621224"/>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10" name="Freeform 9"/>
          <p:cNvSpPr/>
          <p:nvPr/>
        </p:nvSpPr>
        <p:spPr>
          <a:xfrm>
            <a:off x="3810000" y="3739444"/>
            <a:ext cx="3414889" cy="1359530"/>
          </a:xfrm>
          <a:custGeom>
            <a:avLst/>
            <a:gdLst>
              <a:gd name="connsiteX0" fmla="*/ 0 w 3414889"/>
              <a:gd name="connsiteY0" fmla="*/ 1298223 h 1359530"/>
              <a:gd name="connsiteX1" fmla="*/ 1778000 w 3414889"/>
              <a:gd name="connsiteY1" fmla="*/ 1312334 h 1359530"/>
              <a:gd name="connsiteX2" fmla="*/ 2864556 w 3414889"/>
              <a:gd name="connsiteY2" fmla="*/ 776112 h 1359530"/>
              <a:gd name="connsiteX3" fmla="*/ 3414889 w 3414889"/>
              <a:gd name="connsiteY3" fmla="*/ 0 h 1359530"/>
            </a:gdLst>
            <a:ahLst/>
            <a:cxnLst>
              <a:cxn ang="0">
                <a:pos x="connsiteX0" y="connsiteY0"/>
              </a:cxn>
              <a:cxn ang="0">
                <a:pos x="connsiteX1" y="connsiteY1"/>
              </a:cxn>
              <a:cxn ang="0">
                <a:pos x="connsiteX2" y="connsiteY2"/>
              </a:cxn>
              <a:cxn ang="0">
                <a:pos x="connsiteX3" y="connsiteY3"/>
              </a:cxn>
            </a:cxnLst>
            <a:rect l="l" t="t" r="r" b="b"/>
            <a:pathLst>
              <a:path w="3414889" h="1359530">
                <a:moveTo>
                  <a:pt x="0" y="1298223"/>
                </a:moveTo>
                <a:cubicBezTo>
                  <a:pt x="650287" y="1348787"/>
                  <a:pt x="1300574" y="1399352"/>
                  <a:pt x="1778000" y="1312334"/>
                </a:cubicBezTo>
                <a:cubicBezTo>
                  <a:pt x="2255426" y="1225316"/>
                  <a:pt x="2591741" y="994834"/>
                  <a:pt x="2864556" y="776112"/>
                </a:cubicBezTo>
                <a:cubicBezTo>
                  <a:pt x="3137371" y="557390"/>
                  <a:pt x="3414889" y="0"/>
                  <a:pt x="3414889" y="0"/>
                </a:cubicBezTo>
              </a:path>
            </a:pathLst>
          </a:custGeom>
          <a:ln>
            <a:solidFill>
              <a:srgbClr val="008000"/>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41" name="Left Brace 40">
            <a:extLst>
              <a:ext uri="{FF2B5EF4-FFF2-40B4-BE49-F238E27FC236}">
                <a16:creationId xmlns:a16="http://schemas.microsoft.com/office/drawing/2014/main" id="{1E3BF3B9-67AE-5A4E-8796-A8D6349BDAF7}"/>
              </a:ext>
            </a:extLst>
          </p:cNvPr>
          <p:cNvSpPr/>
          <p:nvPr/>
        </p:nvSpPr>
        <p:spPr>
          <a:xfrm rot="16200000">
            <a:off x="4549954" y="3225579"/>
            <a:ext cx="374649" cy="159180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Rectangle 34">
            <a:extLst>
              <a:ext uri="{FF2B5EF4-FFF2-40B4-BE49-F238E27FC236}">
                <a16:creationId xmlns:a16="http://schemas.microsoft.com/office/drawing/2014/main" id="{F5851A00-B56B-4E45-B062-86FF58A7BCE2}"/>
              </a:ext>
            </a:extLst>
          </p:cNvPr>
          <p:cNvSpPr>
            <a:spLocks noChangeArrowheads="1"/>
          </p:cNvSpPr>
          <p:nvPr/>
        </p:nvSpPr>
        <p:spPr bwMode="auto">
          <a:xfrm>
            <a:off x="4405421" y="4910454"/>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P2,10</a:t>
            </a:r>
          </a:p>
        </p:txBody>
      </p:sp>
      <p:sp>
        <p:nvSpPr>
          <p:cNvPr id="48" name="Rectangle 34">
            <a:extLst>
              <a:ext uri="{FF2B5EF4-FFF2-40B4-BE49-F238E27FC236}">
                <a16:creationId xmlns:a16="http://schemas.microsoft.com/office/drawing/2014/main" id="{0F9DB112-410B-7D47-99E3-11DDC48CC94C}"/>
              </a:ext>
            </a:extLst>
          </p:cNvPr>
          <p:cNvSpPr>
            <a:spLocks noChangeArrowheads="1"/>
          </p:cNvSpPr>
          <p:nvPr/>
        </p:nvSpPr>
        <p:spPr bwMode="auto">
          <a:xfrm>
            <a:off x="4405421" y="5562387"/>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P3,25</a:t>
            </a:r>
          </a:p>
        </p:txBody>
      </p:sp>
      <p:cxnSp>
        <p:nvCxnSpPr>
          <p:cNvPr id="52" name="Straight Arrow Connector 51">
            <a:extLst>
              <a:ext uri="{FF2B5EF4-FFF2-40B4-BE49-F238E27FC236}">
                <a16:creationId xmlns:a16="http://schemas.microsoft.com/office/drawing/2014/main" id="{990BDFCA-CCAD-AC41-9C70-721BEDB52F6C}"/>
              </a:ext>
            </a:extLst>
          </p:cNvPr>
          <p:cNvCxnSpPr/>
          <p:nvPr/>
        </p:nvCxnSpPr>
        <p:spPr>
          <a:xfrm>
            <a:off x="4769173" y="5367654"/>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4B61E47-A8D7-0E42-9237-33B6E323EA02}"/>
              </a:ext>
            </a:extLst>
          </p:cNvPr>
          <p:cNvCxnSpPr/>
          <p:nvPr/>
        </p:nvCxnSpPr>
        <p:spPr>
          <a:xfrm>
            <a:off x="4749362" y="46315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63BF8A68-7E3F-3648-9F10-B46D25660D6A}"/>
              </a:ext>
            </a:extLst>
          </p:cNvPr>
          <p:cNvSpPr/>
          <p:nvPr/>
        </p:nvSpPr>
        <p:spPr>
          <a:xfrm>
            <a:off x="4105988" y="4265245"/>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55" name="Oval 54">
            <a:extLst>
              <a:ext uri="{FF2B5EF4-FFF2-40B4-BE49-F238E27FC236}">
                <a16:creationId xmlns:a16="http://schemas.microsoft.com/office/drawing/2014/main" id="{6A21824B-53D7-E846-B926-98D4246B5A65}"/>
              </a:ext>
            </a:extLst>
          </p:cNvPr>
          <p:cNvSpPr/>
          <p:nvPr/>
        </p:nvSpPr>
        <p:spPr>
          <a:xfrm>
            <a:off x="4242482" y="4804854"/>
            <a:ext cx="975691" cy="621224"/>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56" name="Rounded Rectangle 55">
            <a:extLst>
              <a:ext uri="{FF2B5EF4-FFF2-40B4-BE49-F238E27FC236}">
                <a16:creationId xmlns:a16="http://schemas.microsoft.com/office/drawing/2014/main" id="{A17BC701-DD34-8D49-9596-CF6EF7E55DD1}"/>
              </a:ext>
            </a:extLst>
          </p:cNvPr>
          <p:cNvSpPr/>
          <p:nvPr/>
        </p:nvSpPr>
        <p:spPr>
          <a:xfrm>
            <a:off x="6204075" y="3916573"/>
            <a:ext cx="2638377" cy="155416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dirty="0"/>
              <a:t>P1 has finished</a:t>
            </a:r>
          </a:p>
          <a:p>
            <a:pPr marL="285750" indent="-285750">
              <a:buFontTx/>
              <a:buChar char="-"/>
            </a:pPr>
            <a:endParaRPr lang="en-US" dirty="0"/>
          </a:p>
          <a:p>
            <a:pPr marL="285750" indent="-285750">
              <a:buFontTx/>
              <a:buChar char="-"/>
            </a:pPr>
            <a:r>
              <a:rPr lang="en-US" dirty="0"/>
              <a:t>Schedule P2 (shortest remaining time)</a:t>
            </a:r>
          </a:p>
        </p:txBody>
      </p:sp>
      <p:sp>
        <p:nvSpPr>
          <p:cNvPr id="57" name="Freeform 56">
            <a:extLst>
              <a:ext uri="{FF2B5EF4-FFF2-40B4-BE49-F238E27FC236}">
                <a16:creationId xmlns:a16="http://schemas.microsoft.com/office/drawing/2014/main" id="{BB6B7F07-8A91-9045-BD36-139ADDA8D680}"/>
              </a:ext>
            </a:extLst>
          </p:cNvPr>
          <p:cNvSpPr/>
          <p:nvPr/>
        </p:nvSpPr>
        <p:spPr>
          <a:xfrm>
            <a:off x="5192888" y="4820303"/>
            <a:ext cx="1260269" cy="334050"/>
          </a:xfrm>
          <a:custGeom>
            <a:avLst/>
            <a:gdLst>
              <a:gd name="connsiteX0" fmla="*/ 0 w 3414889"/>
              <a:gd name="connsiteY0" fmla="*/ 1298223 h 1359530"/>
              <a:gd name="connsiteX1" fmla="*/ 1778000 w 3414889"/>
              <a:gd name="connsiteY1" fmla="*/ 1312334 h 1359530"/>
              <a:gd name="connsiteX2" fmla="*/ 2864556 w 3414889"/>
              <a:gd name="connsiteY2" fmla="*/ 776112 h 1359530"/>
              <a:gd name="connsiteX3" fmla="*/ 3414889 w 3414889"/>
              <a:gd name="connsiteY3" fmla="*/ 0 h 1359530"/>
              <a:gd name="connsiteX0" fmla="*/ 0 w 3414889"/>
              <a:gd name="connsiteY0" fmla="*/ 1298223 h 1359530"/>
              <a:gd name="connsiteX1" fmla="*/ 1778000 w 3414889"/>
              <a:gd name="connsiteY1" fmla="*/ 1312334 h 1359530"/>
              <a:gd name="connsiteX2" fmla="*/ 2885576 w 3414889"/>
              <a:gd name="connsiteY2" fmla="*/ 776112 h 1359530"/>
              <a:gd name="connsiteX3" fmla="*/ 3414889 w 3414889"/>
              <a:gd name="connsiteY3" fmla="*/ 0 h 1359530"/>
              <a:gd name="connsiteX0" fmla="*/ 0 w 3414889"/>
              <a:gd name="connsiteY0" fmla="*/ 1298223 h 1341108"/>
              <a:gd name="connsiteX1" fmla="*/ 684924 w 3414889"/>
              <a:gd name="connsiteY1" fmla="*/ 1280803 h 1341108"/>
              <a:gd name="connsiteX2" fmla="*/ 2885576 w 3414889"/>
              <a:gd name="connsiteY2" fmla="*/ 776112 h 1341108"/>
              <a:gd name="connsiteX3" fmla="*/ 3414889 w 3414889"/>
              <a:gd name="connsiteY3" fmla="*/ 0 h 1341108"/>
              <a:gd name="connsiteX0" fmla="*/ 0 w 3414889"/>
              <a:gd name="connsiteY0" fmla="*/ 1298223 h 1313138"/>
              <a:gd name="connsiteX1" fmla="*/ 684924 w 3414889"/>
              <a:gd name="connsiteY1" fmla="*/ 1280803 h 1313138"/>
              <a:gd name="connsiteX2" fmla="*/ 2885576 w 3414889"/>
              <a:gd name="connsiteY2" fmla="*/ 776112 h 1313138"/>
              <a:gd name="connsiteX3" fmla="*/ 3414889 w 3414889"/>
              <a:gd name="connsiteY3" fmla="*/ 0 h 1313138"/>
              <a:gd name="connsiteX0" fmla="*/ 0 w 3414889"/>
              <a:gd name="connsiteY0" fmla="*/ 1298223 h 1334930"/>
              <a:gd name="connsiteX1" fmla="*/ 695434 w 3414889"/>
              <a:gd name="connsiteY1" fmla="*/ 1333354 h 1334930"/>
              <a:gd name="connsiteX2" fmla="*/ 2885576 w 3414889"/>
              <a:gd name="connsiteY2" fmla="*/ 776112 h 1334930"/>
              <a:gd name="connsiteX3" fmla="*/ 3414889 w 3414889"/>
              <a:gd name="connsiteY3" fmla="*/ 0 h 1334930"/>
              <a:gd name="connsiteX0" fmla="*/ 0 w 3414889"/>
              <a:gd name="connsiteY0" fmla="*/ 1298223 h 1324463"/>
              <a:gd name="connsiteX1" fmla="*/ 453696 w 3414889"/>
              <a:gd name="connsiteY1" fmla="*/ 1322844 h 1324463"/>
              <a:gd name="connsiteX2" fmla="*/ 2885576 w 3414889"/>
              <a:gd name="connsiteY2" fmla="*/ 776112 h 1324463"/>
              <a:gd name="connsiteX3" fmla="*/ 3414889 w 3414889"/>
              <a:gd name="connsiteY3" fmla="*/ 0 h 1324463"/>
              <a:gd name="connsiteX0" fmla="*/ 0 w 3414889"/>
              <a:gd name="connsiteY0" fmla="*/ 1298223 h 1423980"/>
              <a:gd name="connsiteX1" fmla="*/ 453696 w 3414889"/>
              <a:gd name="connsiteY1" fmla="*/ 1322844 h 1423980"/>
              <a:gd name="connsiteX2" fmla="*/ 3414889 w 3414889"/>
              <a:gd name="connsiteY2" fmla="*/ 0 h 1423980"/>
              <a:gd name="connsiteX0" fmla="*/ 0 w 3414889"/>
              <a:gd name="connsiteY0" fmla="*/ 1298223 h 1323286"/>
              <a:gd name="connsiteX1" fmla="*/ 453696 w 3414889"/>
              <a:gd name="connsiteY1" fmla="*/ 1322844 h 1323286"/>
              <a:gd name="connsiteX2" fmla="*/ 3414889 w 3414889"/>
              <a:gd name="connsiteY2" fmla="*/ 0 h 1323286"/>
              <a:gd name="connsiteX0" fmla="*/ 0 w 3414889"/>
              <a:gd name="connsiteY0" fmla="*/ 1298223 h 1345024"/>
              <a:gd name="connsiteX1" fmla="*/ 453696 w 3414889"/>
              <a:gd name="connsiteY1" fmla="*/ 1322844 h 1345024"/>
              <a:gd name="connsiteX2" fmla="*/ 3414889 w 3414889"/>
              <a:gd name="connsiteY2" fmla="*/ 0 h 1345024"/>
              <a:gd name="connsiteX0" fmla="*/ 0 w 1607110"/>
              <a:gd name="connsiteY0" fmla="*/ 499436 h 566197"/>
              <a:gd name="connsiteX1" fmla="*/ 453696 w 1607110"/>
              <a:gd name="connsiteY1" fmla="*/ 524057 h 566197"/>
              <a:gd name="connsiteX2" fmla="*/ 1607110 w 1607110"/>
              <a:gd name="connsiteY2" fmla="*/ 0 h 566197"/>
              <a:gd name="connsiteX0" fmla="*/ 0 w 1607110"/>
              <a:gd name="connsiteY0" fmla="*/ 499436 h 538758"/>
              <a:gd name="connsiteX1" fmla="*/ 453696 w 1607110"/>
              <a:gd name="connsiteY1" fmla="*/ 524057 h 538758"/>
              <a:gd name="connsiteX2" fmla="*/ 1607110 w 1607110"/>
              <a:gd name="connsiteY2" fmla="*/ 0 h 538758"/>
              <a:gd name="connsiteX0" fmla="*/ 0 w 1260269"/>
              <a:gd name="connsiteY0" fmla="*/ 299739 h 351873"/>
              <a:gd name="connsiteX1" fmla="*/ 453696 w 1260269"/>
              <a:gd name="connsiteY1" fmla="*/ 324360 h 351873"/>
              <a:gd name="connsiteX2" fmla="*/ 1260269 w 1260269"/>
              <a:gd name="connsiteY2" fmla="*/ 0 h 351873"/>
              <a:gd name="connsiteX0" fmla="*/ 0 w 1260269"/>
              <a:gd name="connsiteY0" fmla="*/ 299739 h 334050"/>
              <a:gd name="connsiteX1" fmla="*/ 453696 w 1260269"/>
              <a:gd name="connsiteY1" fmla="*/ 324360 h 334050"/>
              <a:gd name="connsiteX2" fmla="*/ 1260269 w 1260269"/>
              <a:gd name="connsiteY2" fmla="*/ 0 h 334050"/>
            </a:gdLst>
            <a:ahLst/>
            <a:cxnLst>
              <a:cxn ang="0">
                <a:pos x="connsiteX0" y="connsiteY0"/>
              </a:cxn>
              <a:cxn ang="0">
                <a:pos x="connsiteX1" y="connsiteY1"/>
              </a:cxn>
              <a:cxn ang="0">
                <a:pos x="connsiteX2" y="connsiteY2"/>
              </a:cxn>
            </a:cxnLst>
            <a:rect l="l" t="t" r="r" b="b"/>
            <a:pathLst>
              <a:path w="1260269" h="334050">
                <a:moveTo>
                  <a:pt x="0" y="299739"/>
                </a:moveTo>
                <a:cubicBezTo>
                  <a:pt x="650287" y="350303"/>
                  <a:pt x="243651" y="332275"/>
                  <a:pt x="453696" y="324360"/>
                </a:cubicBezTo>
                <a:cubicBezTo>
                  <a:pt x="663741" y="316445"/>
                  <a:pt x="643354" y="275592"/>
                  <a:pt x="1260269" y="0"/>
                </a:cubicBezTo>
              </a:path>
            </a:pathLst>
          </a:custGeom>
          <a:ln>
            <a:solidFill>
              <a:srgbClr val="008000"/>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59" name="Freeform 58">
            <a:extLst>
              <a:ext uri="{FF2B5EF4-FFF2-40B4-BE49-F238E27FC236}">
                <a16:creationId xmlns:a16="http://schemas.microsoft.com/office/drawing/2014/main" id="{B0F3E973-49E6-0F44-B22B-6438565D1D7C}"/>
              </a:ext>
            </a:extLst>
          </p:cNvPr>
          <p:cNvSpPr/>
          <p:nvPr/>
        </p:nvSpPr>
        <p:spPr>
          <a:xfrm>
            <a:off x="3979625" y="2933341"/>
            <a:ext cx="2439913" cy="1574223"/>
          </a:xfrm>
          <a:custGeom>
            <a:avLst/>
            <a:gdLst>
              <a:gd name="connsiteX0" fmla="*/ 4836245 w 4836245"/>
              <a:gd name="connsiteY0" fmla="*/ 435727 h 498886"/>
              <a:gd name="connsiteX1" fmla="*/ 3007992 w 4836245"/>
              <a:gd name="connsiteY1" fmla="*/ 8727 h 498886"/>
              <a:gd name="connsiteX2" fmla="*/ 873206 w 4836245"/>
              <a:gd name="connsiteY2" fmla="*/ 172958 h 498886"/>
              <a:gd name="connsiteX3" fmla="*/ 74030 w 4836245"/>
              <a:gd name="connsiteY3" fmla="*/ 468573 h 498886"/>
              <a:gd name="connsiteX4" fmla="*/ 30239 w 4836245"/>
              <a:gd name="connsiteY4" fmla="*/ 490471 h 498886"/>
              <a:gd name="connsiteX5" fmla="*/ 30239 w 4836245"/>
              <a:gd name="connsiteY5" fmla="*/ 479522 h 498886"/>
              <a:gd name="connsiteX0" fmla="*/ 4864865 w 4864865"/>
              <a:gd name="connsiteY0" fmla="*/ 437016 h 621006"/>
              <a:gd name="connsiteX1" fmla="*/ 3036612 w 4864865"/>
              <a:gd name="connsiteY1" fmla="*/ 10016 h 621006"/>
              <a:gd name="connsiteX2" fmla="*/ 901826 w 4864865"/>
              <a:gd name="connsiteY2" fmla="*/ 174247 h 621006"/>
              <a:gd name="connsiteX3" fmla="*/ 63487 w 4864865"/>
              <a:gd name="connsiteY3" fmla="*/ 609735 h 621006"/>
              <a:gd name="connsiteX4" fmla="*/ 58859 w 4864865"/>
              <a:gd name="connsiteY4" fmla="*/ 491760 h 621006"/>
              <a:gd name="connsiteX5" fmla="*/ 58859 w 4864865"/>
              <a:gd name="connsiteY5" fmla="*/ 480811 h 621006"/>
              <a:gd name="connsiteX0" fmla="*/ 4806349 w 4806349"/>
              <a:gd name="connsiteY0" fmla="*/ 435909 h 490653"/>
              <a:gd name="connsiteX1" fmla="*/ 2978096 w 4806349"/>
              <a:gd name="connsiteY1" fmla="*/ 8909 h 490653"/>
              <a:gd name="connsiteX2" fmla="*/ 843310 w 4806349"/>
              <a:gd name="connsiteY2" fmla="*/ 173140 h 490653"/>
              <a:gd name="connsiteX3" fmla="*/ 343 w 4806349"/>
              <a:gd name="connsiteY3" fmla="*/ 490653 h 490653"/>
              <a:gd name="connsiteX4" fmla="*/ 343 w 4806349"/>
              <a:gd name="connsiteY4" fmla="*/ 479704 h 490653"/>
              <a:gd name="connsiteX0" fmla="*/ 4806006 w 4806006"/>
              <a:gd name="connsiteY0" fmla="*/ 435909 h 490653"/>
              <a:gd name="connsiteX1" fmla="*/ 2977753 w 4806006"/>
              <a:gd name="connsiteY1" fmla="*/ 8909 h 490653"/>
              <a:gd name="connsiteX2" fmla="*/ 842967 w 4806006"/>
              <a:gd name="connsiteY2" fmla="*/ 173140 h 490653"/>
              <a:gd name="connsiteX3" fmla="*/ 0 w 4806006"/>
              <a:gd name="connsiteY3" fmla="*/ 490653 h 490653"/>
              <a:gd name="connsiteX0" fmla="*/ 3479562 w 3479562"/>
              <a:gd name="connsiteY0" fmla="*/ 127202 h 506501"/>
              <a:gd name="connsiteX1" fmla="*/ 2977753 w 3479562"/>
              <a:gd name="connsiteY1" fmla="*/ 24757 h 506501"/>
              <a:gd name="connsiteX2" fmla="*/ 842967 w 3479562"/>
              <a:gd name="connsiteY2" fmla="*/ 188988 h 506501"/>
              <a:gd name="connsiteX3" fmla="*/ 0 w 3479562"/>
              <a:gd name="connsiteY3" fmla="*/ 506501 h 506501"/>
              <a:gd name="connsiteX0" fmla="*/ 3479562 w 3479562"/>
              <a:gd name="connsiteY0" fmla="*/ 127202 h 506501"/>
              <a:gd name="connsiteX1" fmla="*/ 2554420 w 3479562"/>
              <a:gd name="connsiteY1" fmla="*/ 24757 h 506501"/>
              <a:gd name="connsiteX2" fmla="*/ 842967 w 3479562"/>
              <a:gd name="connsiteY2" fmla="*/ 188988 h 506501"/>
              <a:gd name="connsiteX3" fmla="*/ 0 w 3479562"/>
              <a:gd name="connsiteY3" fmla="*/ 506501 h 506501"/>
              <a:gd name="connsiteX0" fmla="*/ 3479562 w 3479562"/>
              <a:gd name="connsiteY0" fmla="*/ 111257 h 490556"/>
              <a:gd name="connsiteX1" fmla="*/ 2554420 w 3479562"/>
              <a:gd name="connsiteY1" fmla="*/ 8812 h 490556"/>
              <a:gd name="connsiteX2" fmla="*/ 842967 w 3479562"/>
              <a:gd name="connsiteY2" fmla="*/ 173043 h 490556"/>
              <a:gd name="connsiteX3" fmla="*/ 0 w 3479562"/>
              <a:gd name="connsiteY3" fmla="*/ 490556 h 490556"/>
              <a:gd name="connsiteX0" fmla="*/ 3479562 w 3479562"/>
              <a:gd name="connsiteY0" fmla="*/ 0 h 379299"/>
              <a:gd name="connsiteX1" fmla="*/ 842967 w 3479562"/>
              <a:gd name="connsiteY1" fmla="*/ 61786 h 379299"/>
              <a:gd name="connsiteX2" fmla="*/ 0 w 3479562"/>
              <a:gd name="connsiteY2" fmla="*/ 379299 h 379299"/>
              <a:gd name="connsiteX0" fmla="*/ 3479562 w 3479562"/>
              <a:gd name="connsiteY0" fmla="*/ 32441 h 411740"/>
              <a:gd name="connsiteX1" fmla="*/ 1111078 w 3479562"/>
              <a:gd name="connsiteY1" fmla="*/ 23672 h 411740"/>
              <a:gd name="connsiteX2" fmla="*/ 0 w 3479562"/>
              <a:gd name="connsiteY2" fmla="*/ 411740 h 411740"/>
              <a:gd name="connsiteX0" fmla="*/ 3479562 w 3479562"/>
              <a:gd name="connsiteY0" fmla="*/ 9829 h 389128"/>
              <a:gd name="connsiteX1" fmla="*/ 1111078 w 3479562"/>
              <a:gd name="connsiteY1" fmla="*/ 1060 h 389128"/>
              <a:gd name="connsiteX2" fmla="*/ 0 w 3479562"/>
              <a:gd name="connsiteY2" fmla="*/ 389128 h 389128"/>
              <a:gd name="connsiteX0" fmla="*/ 3479562 w 3479562"/>
              <a:gd name="connsiteY0" fmla="*/ 0 h 379299"/>
              <a:gd name="connsiteX1" fmla="*/ 1153411 w 3479562"/>
              <a:gd name="connsiteY1" fmla="*/ 132342 h 379299"/>
              <a:gd name="connsiteX2" fmla="*/ 0 w 3479562"/>
              <a:gd name="connsiteY2" fmla="*/ 379299 h 379299"/>
              <a:gd name="connsiteX0" fmla="*/ 3606562 w 3606562"/>
              <a:gd name="connsiteY0" fmla="*/ 45519 h 255485"/>
              <a:gd name="connsiteX1" fmla="*/ 1153411 w 3606562"/>
              <a:gd name="connsiteY1" fmla="*/ 8528 h 255485"/>
              <a:gd name="connsiteX2" fmla="*/ 0 w 3606562"/>
              <a:gd name="connsiteY2" fmla="*/ 255485 h 255485"/>
              <a:gd name="connsiteX0" fmla="*/ 3648603 w 3648603"/>
              <a:gd name="connsiteY0" fmla="*/ 1519528 h 1519606"/>
              <a:gd name="connsiteX1" fmla="*/ 1153411 w 3648603"/>
              <a:gd name="connsiteY1" fmla="*/ 578 h 1519606"/>
              <a:gd name="connsiteX2" fmla="*/ 0 w 3648603"/>
              <a:gd name="connsiteY2" fmla="*/ 247535 h 1519606"/>
              <a:gd name="connsiteX0" fmla="*/ 3648603 w 3648603"/>
              <a:gd name="connsiteY0" fmla="*/ 1275156 h 1275305"/>
              <a:gd name="connsiteX1" fmla="*/ 2845576 w 3648603"/>
              <a:gd name="connsiteY1" fmla="*/ 502440 h 1275305"/>
              <a:gd name="connsiteX2" fmla="*/ 0 w 3648603"/>
              <a:gd name="connsiteY2" fmla="*/ 3163 h 1275305"/>
              <a:gd name="connsiteX0" fmla="*/ 2439913 w 2439913"/>
              <a:gd name="connsiteY0" fmla="*/ 1516005 h 1516154"/>
              <a:gd name="connsiteX1" fmla="*/ 1636886 w 2439913"/>
              <a:gd name="connsiteY1" fmla="*/ 743289 h 1516154"/>
              <a:gd name="connsiteX2" fmla="*/ 0 w 2439913"/>
              <a:gd name="connsiteY2" fmla="*/ 2274 h 1516154"/>
              <a:gd name="connsiteX0" fmla="*/ 2439913 w 2439913"/>
              <a:gd name="connsiteY0" fmla="*/ 1551047 h 1551124"/>
              <a:gd name="connsiteX1" fmla="*/ 1521273 w 2439913"/>
              <a:gd name="connsiteY1" fmla="*/ 566 h 1551124"/>
              <a:gd name="connsiteX2" fmla="*/ 0 w 2439913"/>
              <a:gd name="connsiteY2" fmla="*/ 37316 h 1551124"/>
              <a:gd name="connsiteX0" fmla="*/ 2439913 w 2439913"/>
              <a:gd name="connsiteY0" fmla="*/ 1550481 h 1550572"/>
              <a:gd name="connsiteX1" fmla="*/ 1521273 w 2439913"/>
              <a:gd name="connsiteY1" fmla="*/ 0 h 1550572"/>
              <a:gd name="connsiteX2" fmla="*/ 0 w 2439913"/>
              <a:gd name="connsiteY2" fmla="*/ 36750 h 1550572"/>
              <a:gd name="connsiteX0" fmla="*/ 2439913 w 2439913"/>
              <a:gd name="connsiteY0" fmla="*/ 1620839 h 1620930"/>
              <a:gd name="connsiteX1" fmla="*/ 1521273 w 2439913"/>
              <a:gd name="connsiteY1" fmla="*/ 70358 h 1620930"/>
              <a:gd name="connsiteX2" fmla="*/ 0 w 2439913"/>
              <a:gd name="connsiteY2" fmla="*/ 107108 h 1620930"/>
              <a:gd name="connsiteX0" fmla="*/ 2439913 w 2439913"/>
              <a:gd name="connsiteY0" fmla="*/ 1574132 h 1574223"/>
              <a:gd name="connsiteX1" fmla="*/ 1521273 w 2439913"/>
              <a:gd name="connsiteY1" fmla="*/ 23651 h 1574223"/>
              <a:gd name="connsiteX2" fmla="*/ 0 w 2439913"/>
              <a:gd name="connsiteY2" fmla="*/ 60401 h 1574223"/>
            </a:gdLst>
            <a:ahLst/>
            <a:cxnLst>
              <a:cxn ang="0">
                <a:pos x="connsiteX0" y="connsiteY0"/>
              </a:cxn>
              <a:cxn ang="0">
                <a:pos x="connsiteX1" y="connsiteY1"/>
              </a:cxn>
              <a:cxn ang="0">
                <a:pos x="connsiteX2" y="connsiteY2"/>
              </a:cxn>
            </a:cxnLst>
            <a:rect l="l" t="t" r="r" b="b"/>
            <a:pathLst>
              <a:path w="2439913" h="1574223">
                <a:moveTo>
                  <a:pt x="2439913" y="1574132"/>
                </a:moveTo>
                <a:cubicBezTo>
                  <a:pt x="1890623" y="1587004"/>
                  <a:pt x="2132878" y="230395"/>
                  <a:pt x="1521273" y="23651"/>
                </a:cubicBezTo>
                <a:cubicBezTo>
                  <a:pt x="878137" y="-25439"/>
                  <a:pt x="140495" y="9307"/>
                  <a:pt x="0" y="6040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6" name="TextBox 5">
            <a:extLst>
              <a:ext uri="{FF2B5EF4-FFF2-40B4-BE49-F238E27FC236}">
                <a16:creationId xmlns:a16="http://schemas.microsoft.com/office/drawing/2014/main" id="{603ECA07-4EAC-E04A-972C-967CCD56571C}"/>
              </a:ext>
            </a:extLst>
          </p:cNvPr>
          <p:cNvSpPr txBox="1"/>
          <p:nvPr/>
        </p:nvSpPr>
        <p:spPr>
          <a:xfrm>
            <a:off x="6336036" y="5988983"/>
            <a:ext cx="2387550" cy="369332"/>
          </a:xfrm>
          <a:prstGeom prst="rect">
            <a:avLst/>
          </a:prstGeom>
          <a:noFill/>
        </p:spPr>
        <p:txBody>
          <a:bodyPr wrap="square" rtlCol="0">
            <a:spAutoFit/>
          </a:bodyPr>
          <a:lstStyle/>
          <a:p>
            <a:r>
              <a:rPr lang="en-US" dirty="0"/>
              <a:t>What happens next?</a:t>
            </a:r>
          </a:p>
        </p:txBody>
      </p:sp>
      <p:sp>
        <p:nvSpPr>
          <p:cNvPr id="60" name="TextBox 59">
            <a:extLst>
              <a:ext uri="{FF2B5EF4-FFF2-40B4-BE49-F238E27FC236}">
                <a16:creationId xmlns:a16="http://schemas.microsoft.com/office/drawing/2014/main" id="{8167739E-255D-8140-8F26-2B5B869AA22C}"/>
              </a:ext>
            </a:extLst>
          </p:cNvPr>
          <p:cNvSpPr txBox="1"/>
          <p:nvPr/>
        </p:nvSpPr>
        <p:spPr>
          <a:xfrm>
            <a:off x="6329488" y="6358315"/>
            <a:ext cx="2387550" cy="369332"/>
          </a:xfrm>
          <a:prstGeom prst="rect">
            <a:avLst/>
          </a:prstGeom>
          <a:noFill/>
        </p:spPr>
        <p:txBody>
          <a:bodyPr wrap="square" rtlCol="0">
            <a:spAutoFit/>
          </a:bodyPr>
          <a:lstStyle/>
          <a:p>
            <a:r>
              <a:rPr lang="en-US" dirty="0"/>
              <a:t>P2 exits, P3 runs.</a:t>
            </a:r>
          </a:p>
        </p:txBody>
      </p:sp>
    </p:spTree>
    <p:extLst>
      <p:ext uri="{BB962C8B-B14F-4D97-AF65-F5344CB8AC3E}">
        <p14:creationId xmlns:p14="http://schemas.microsoft.com/office/powerpoint/2010/main" val="89422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dissolve">
                                      <p:cBhvr>
                                        <p:cTn id="16" dur="500"/>
                                        <p:tgtEl>
                                          <p:spTgt spid="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par>
                                <p:cTn id="23" presetID="9"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par>
                                <p:cTn id="26" presetID="9"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dissolve">
                                      <p:cBhvr>
                                        <p:cTn id="31" dur="500"/>
                                        <p:tgtEl>
                                          <p:spTgt spid="4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ssolve">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1"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dissolve">
                                      <p:cBhvr>
                                        <p:cTn id="39" dur="500"/>
                                        <p:tgtEl>
                                          <p:spTgt spid="5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392"/>
                                        </p:tgtEl>
                                        <p:attrNameLst>
                                          <p:attrName>style.visibility</p:attrName>
                                        </p:attrNameLst>
                                      </p:cBhvr>
                                      <p:to>
                                        <p:strVal val="visible"/>
                                      </p:to>
                                    </p:set>
                                    <p:animEffect transition="in" filter="dissolve">
                                      <p:cBhvr>
                                        <p:cTn id="48" dur="500"/>
                                        <p:tgtEl>
                                          <p:spTgt spid="1639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dissolve">
                                      <p:cBhvr>
                                        <p:cTn id="53" dur="500"/>
                                        <p:tgtEl>
                                          <p:spTgt spid="6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dissolve">
                                      <p:cBhvr>
                                        <p:cTn id="56" dur="500"/>
                                        <p:tgtEl>
                                          <p:spTgt spid="6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dissolve">
                                      <p:cBhvr>
                                        <p:cTn id="59" dur="500"/>
                                        <p:tgtEl>
                                          <p:spTgt spid="4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dissolve">
                                      <p:cBhvr>
                                        <p:cTn id="62" dur="500"/>
                                        <p:tgtEl>
                                          <p:spTgt spid="4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dissolve">
                                      <p:cBhvr>
                                        <p:cTn id="65" dur="500"/>
                                        <p:tgtEl>
                                          <p:spTgt spid="48"/>
                                        </p:tgtEl>
                                      </p:cBhvr>
                                    </p:animEffect>
                                  </p:childTnLst>
                                </p:cTn>
                              </p:par>
                              <p:par>
                                <p:cTn id="66" presetID="9" presetClass="entr" presetSubtype="0" fill="hold"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dissolve">
                                      <p:cBhvr>
                                        <p:cTn id="71" dur="500"/>
                                        <p:tgtEl>
                                          <p:spTgt spid="53"/>
                                        </p:tgtEl>
                                      </p:cBhvr>
                                    </p:animEffect>
                                  </p:childTnLst>
                                </p:cTn>
                              </p:par>
                              <p:par>
                                <p:cTn id="72" presetID="9" presetClass="exit" presetSubtype="0" fill="hold" grpId="1" nodeType="withEffect">
                                  <p:stCondLst>
                                    <p:cond delay="0"/>
                                  </p:stCondLst>
                                  <p:childTnLst>
                                    <p:animEffect transition="out" filter="dissolve">
                                      <p:cBhvr>
                                        <p:cTn id="73" dur="500"/>
                                        <p:tgtEl>
                                          <p:spTgt spid="4"/>
                                        </p:tgtEl>
                                      </p:cBhvr>
                                    </p:animEffect>
                                    <p:set>
                                      <p:cBhvr>
                                        <p:cTn id="74" dur="1" fill="hold">
                                          <p:stCondLst>
                                            <p:cond delay="499"/>
                                          </p:stCondLst>
                                        </p:cTn>
                                        <p:tgtEl>
                                          <p:spTgt spid="4"/>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par>
                                <p:cTn id="78" presetID="9" presetClass="exit" presetSubtype="0" fill="hold" grpId="2" nodeType="withEffect">
                                  <p:stCondLst>
                                    <p:cond delay="0"/>
                                  </p:stCondLst>
                                  <p:childTnLst>
                                    <p:animEffect transition="out" filter="dissolve">
                                      <p:cBhvr>
                                        <p:cTn id="79" dur="500"/>
                                        <p:tgtEl>
                                          <p:spTgt spid="50"/>
                                        </p:tgtEl>
                                      </p:cBhvr>
                                    </p:animEffect>
                                    <p:set>
                                      <p:cBhvr>
                                        <p:cTn id="80" dur="1" fill="hold">
                                          <p:stCondLst>
                                            <p:cond delay="499"/>
                                          </p:stCondLst>
                                        </p:cTn>
                                        <p:tgtEl>
                                          <p:spTgt spid="50"/>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3"/>
                                        </p:tgtEl>
                                      </p:cBhvr>
                                    </p:animEffect>
                                    <p:set>
                                      <p:cBhvr>
                                        <p:cTn id="83" dur="1" fill="hold">
                                          <p:stCondLst>
                                            <p:cond delay="499"/>
                                          </p:stCondLst>
                                        </p:cTn>
                                        <p:tgtEl>
                                          <p:spTgt spid="3"/>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9"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dissolve">
                                      <p:cBhvr>
                                        <p:cTn id="89" dur="500"/>
                                        <p:tgtEl>
                                          <p:spTgt spid="54"/>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dissolve">
                                      <p:cBhvr>
                                        <p:cTn id="94" dur="500"/>
                                        <p:tgtEl>
                                          <p:spTgt spid="5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6419"/>
                                        </p:tgtEl>
                                        <p:attrNameLst>
                                          <p:attrName>style.visibility</p:attrName>
                                        </p:attrNameLst>
                                      </p:cBhvr>
                                      <p:to>
                                        <p:strVal val="visible"/>
                                      </p:to>
                                    </p:set>
                                    <p:animEffect transition="in" filter="dissolve">
                                      <p:cBhvr>
                                        <p:cTn id="97" dur="500"/>
                                        <p:tgtEl>
                                          <p:spTgt spid="1641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dissolve">
                                      <p:cBhvr>
                                        <p:cTn id="103" dur="500"/>
                                        <p:tgtEl>
                                          <p:spTgt spid="57"/>
                                        </p:tgtEl>
                                      </p:cBhvr>
                                    </p:animEffect>
                                  </p:childTnLst>
                                </p:cTn>
                              </p:par>
                              <p:par>
                                <p:cTn id="104" presetID="9" presetClass="entr" presetSubtype="0" fill="hold" grpId="2"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dissolve">
                                      <p:cBhvr>
                                        <p:cTn id="106" dur="500"/>
                                        <p:tgtEl>
                                          <p:spTgt spid="5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dissolve">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
                                        </p:tgtEl>
                                        <p:attrNameLst>
                                          <p:attrName>style.visibility</p:attrName>
                                        </p:attrNameLst>
                                      </p:cBhvr>
                                      <p:to>
                                        <p:strVal val="visible"/>
                                      </p:to>
                                    </p:set>
                                    <p:animEffect transition="in" filter="dissolve">
                                      <p:cBhvr>
                                        <p:cTn id="114" dur="500"/>
                                        <p:tgtEl>
                                          <p:spTgt spid="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dissolve">
                                      <p:cBhvr>
                                        <p:cTn id="11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419" grpId="0" animBg="1"/>
      <p:bldP spid="3" grpId="0" animBg="1"/>
      <p:bldP spid="3" grpId="1" animBg="1"/>
      <p:bldP spid="4" grpId="0" animBg="1"/>
      <p:bldP spid="4" grpId="1" animBg="1"/>
      <p:bldP spid="5" grpId="0"/>
      <p:bldP spid="5" grpId="1"/>
      <p:bldP spid="66" grpId="0"/>
      <p:bldP spid="35" grpId="0" animBg="1"/>
      <p:bldP spid="38" grpId="0" animBg="1"/>
      <p:bldP spid="39" grpId="0" animBg="1"/>
      <p:bldP spid="40" grpId="0" animBg="1"/>
      <p:bldP spid="49" grpId="0" animBg="1"/>
      <p:bldP spid="50" grpId="1" animBg="1"/>
      <p:bldP spid="50" grpId="2" animBg="1"/>
      <p:bldP spid="10" grpId="0" animBg="1"/>
      <p:bldP spid="10" grpId="1" animBg="1"/>
      <p:bldP spid="41" grpId="0" animBg="1"/>
      <p:bldP spid="44" grpId="0" animBg="1"/>
      <p:bldP spid="48" grpId="0" animBg="1"/>
      <p:bldP spid="54" grpId="0" animBg="1"/>
      <p:bldP spid="55" grpId="0" animBg="1"/>
      <p:bldP spid="56" grpId="0" animBg="1"/>
      <p:bldP spid="57" grpId="0" animBg="1"/>
      <p:bldP spid="57" grpId="2" animBg="1"/>
      <p:bldP spid="59" grpId="0" animBg="1"/>
      <p:bldP spid="6" grpId="0"/>
      <p:bldP spid="6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6"/>
          <p:cNvSpPr>
            <a:spLocks noChangeArrowheads="1"/>
          </p:cNvSpPr>
          <p:nvPr/>
        </p:nvSpPr>
        <p:spPr bwMode="auto">
          <a:xfrm>
            <a:off x="971551" y="2062758"/>
            <a:ext cx="164623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P2</a:t>
            </a:r>
          </a:p>
        </p:txBody>
      </p:sp>
      <p:sp>
        <p:nvSpPr>
          <p:cNvPr id="16392" name="Rectangle 7"/>
          <p:cNvSpPr>
            <a:spLocks noChangeArrowheads="1"/>
          </p:cNvSpPr>
          <p:nvPr/>
        </p:nvSpPr>
        <p:spPr bwMode="auto">
          <a:xfrm>
            <a:off x="2611573" y="2066097"/>
            <a:ext cx="1315903"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P2</a:t>
            </a:r>
          </a:p>
        </p:txBody>
      </p:sp>
      <p:sp>
        <p:nvSpPr>
          <p:cNvPr id="16395" name="Text Box 10"/>
          <p:cNvSpPr txBox="1">
            <a:spLocks noChangeArrowheads="1"/>
          </p:cNvSpPr>
          <p:nvPr/>
        </p:nvSpPr>
        <p:spPr bwMode="auto">
          <a:xfrm>
            <a:off x="1657351" y="2556471"/>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3036840" y="2523297"/>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6</a:t>
            </a:r>
          </a:p>
        </p:txBody>
      </p:sp>
      <p:sp>
        <p:nvSpPr>
          <p:cNvPr id="16398" name="Text Box 13"/>
          <p:cNvSpPr txBox="1">
            <a:spLocks noChangeArrowheads="1"/>
          </p:cNvSpPr>
          <p:nvPr/>
        </p:nvSpPr>
        <p:spPr bwMode="auto">
          <a:xfrm>
            <a:off x="3876097" y="3642731"/>
            <a:ext cx="44142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20</a:t>
            </a:r>
          </a:p>
        </p:txBody>
      </p:sp>
      <p:sp>
        <p:nvSpPr>
          <p:cNvPr id="16400" name="Text Box 15"/>
          <p:cNvSpPr txBox="1">
            <a:spLocks noChangeArrowheads="1"/>
          </p:cNvSpPr>
          <p:nvPr/>
        </p:nvSpPr>
        <p:spPr bwMode="auto">
          <a:xfrm>
            <a:off x="1611314" y="3632353"/>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3" name="Text Box 18"/>
          <p:cNvSpPr txBox="1">
            <a:spLocks noChangeArrowheads="1"/>
          </p:cNvSpPr>
          <p:nvPr/>
        </p:nvSpPr>
        <p:spPr bwMode="auto">
          <a:xfrm>
            <a:off x="4448938" y="2516498"/>
            <a:ext cx="31290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7</a:t>
            </a:r>
          </a:p>
        </p:txBody>
      </p:sp>
      <p:sp>
        <p:nvSpPr>
          <p:cNvPr id="16408" name="Text Box 23"/>
          <p:cNvSpPr txBox="1">
            <a:spLocks noChangeArrowheads="1"/>
          </p:cNvSpPr>
          <p:nvPr/>
        </p:nvSpPr>
        <p:spPr bwMode="auto">
          <a:xfrm>
            <a:off x="228601" y="2077046"/>
            <a:ext cx="666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285751" y="3143403"/>
            <a:ext cx="488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8" name="Rectangle 33"/>
          <p:cNvSpPr>
            <a:spLocks noChangeArrowheads="1"/>
          </p:cNvSpPr>
          <p:nvPr/>
        </p:nvSpPr>
        <p:spPr bwMode="auto">
          <a:xfrm>
            <a:off x="971552" y="3083078"/>
            <a:ext cx="1646238"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3927475" y="2066097"/>
            <a:ext cx="1605707"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P1</a:t>
            </a:r>
          </a:p>
        </p:txBody>
      </p:sp>
      <p:sp>
        <p:nvSpPr>
          <p:cNvPr id="16387" name="Rectangle 44"/>
          <p:cNvSpPr>
            <a:spLocks noGrp="1" noChangeArrowheads="1"/>
          </p:cNvSpPr>
          <p:nvPr>
            <p:ph type="title"/>
          </p:nvPr>
        </p:nvSpPr>
        <p:spPr/>
        <p:txBody>
          <a:bodyPr/>
          <a:lstStyle/>
          <a:p>
            <a:pPr eaLnBrk="1" hangingPunct="1"/>
            <a:r>
              <a:rPr lang="en-US" dirty="0">
                <a:latin typeface="Arial" charset="0"/>
                <a:cs typeface="Arial" charset="0"/>
              </a:rPr>
              <a:t>SRTF with preemption</a:t>
            </a:r>
          </a:p>
        </p:txBody>
      </p:sp>
      <p:sp>
        <p:nvSpPr>
          <p:cNvPr id="58" name="Rectangle 14"/>
          <p:cNvSpPr>
            <a:spLocks noChangeArrowheads="1"/>
          </p:cNvSpPr>
          <p:nvPr/>
        </p:nvSpPr>
        <p:spPr bwMode="auto">
          <a:xfrm>
            <a:off x="2611573" y="3083078"/>
            <a:ext cx="292161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 name="Rounded Rectangle 2"/>
          <p:cNvSpPr/>
          <p:nvPr/>
        </p:nvSpPr>
        <p:spPr>
          <a:xfrm>
            <a:off x="6219873" y="2115547"/>
            <a:ext cx="2638377" cy="155416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dirty="0"/>
              <a:t>Continue P2 (shortest remaining time)</a:t>
            </a:r>
          </a:p>
          <a:p>
            <a:pPr marL="285750" indent="-285750">
              <a:buFontTx/>
              <a:buChar char="-"/>
            </a:pPr>
            <a:endParaRPr lang="en-US" dirty="0"/>
          </a:p>
          <a:p>
            <a:pPr marL="285750" indent="-285750">
              <a:buFontTx/>
              <a:buChar char="-"/>
            </a:pPr>
            <a:r>
              <a:rPr lang="en-US" dirty="0"/>
              <a:t>P1 sits in </a:t>
            </a:r>
            <a:r>
              <a:rPr lang="en-US" dirty="0" err="1"/>
              <a:t>ready_q</a:t>
            </a:r>
            <a:endParaRPr lang="en-US" dirty="0"/>
          </a:p>
        </p:txBody>
      </p:sp>
      <p:sp>
        <p:nvSpPr>
          <p:cNvPr id="4" name="Freeform 3"/>
          <p:cNvSpPr/>
          <p:nvPr/>
        </p:nvSpPr>
        <p:spPr>
          <a:xfrm>
            <a:off x="2618535" y="2827594"/>
            <a:ext cx="3606562" cy="255485"/>
          </a:xfrm>
          <a:custGeom>
            <a:avLst/>
            <a:gdLst>
              <a:gd name="connsiteX0" fmla="*/ 4836245 w 4836245"/>
              <a:gd name="connsiteY0" fmla="*/ 435727 h 498886"/>
              <a:gd name="connsiteX1" fmla="*/ 3007992 w 4836245"/>
              <a:gd name="connsiteY1" fmla="*/ 8727 h 498886"/>
              <a:gd name="connsiteX2" fmla="*/ 873206 w 4836245"/>
              <a:gd name="connsiteY2" fmla="*/ 172958 h 498886"/>
              <a:gd name="connsiteX3" fmla="*/ 74030 w 4836245"/>
              <a:gd name="connsiteY3" fmla="*/ 468573 h 498886"/>
              <a:gd name="connsiteX4" fmla="*/ 30239 w 4836245"/>
              <a:gd name="connsiteY4" fmla="*/ 490471 h 498886"/>
              <a:gd name="connsiteX5" fmla="*/ 30239 w 4836245"/>
              <a:gd name="connsiteY5" fmla="*/ 479522 h 498886"/>
              <a:gd name="connsiteX0" fmla="*/ 4864865 w 4864865"/>
              <a:gd name="connsiteY0" fmla="*/ 437016 h 621006"/>
              <a:gd name="connsiteX1" fmla="*/ 3036612 w 4864865"/>
              <a:gd name="connsiteY1" fmla="*/ 10016 h 621006"/>
              <a:gd name="connsiteX2" fmla="*/ 901826 w 4864865"/>
              <a:gd name="connsiteY2" fmla="*/ 174247 h 621006"/>
              <a:gd name="connsiteX3" fmla="*/ 63487 w 4864865"/>
              <a:gd name="connsiteY3" fmla="*/ 609735 h 621006"/>
              <a:gd name="connsiteX4" fmla="*/ 58859 w 4864865"/>
              <a:gd name="connsiteY4" fmla="*/ 491760 h 621006"/>
              <a:gd name="connsiteX5" fmla="*/ 58859 w 4864865"/>
              <a:gd name="connsiteY5" fmla="*/ 480811 h 621006"/>
              <a:gd name="connsiteX0" fmla="*/ 4806349 w 4806349"/>
              <a:gd name="connsiteY0" fmla="*/ 435909 h 490653"/>
              <a:gd name="connsiteX1" fmla="*/ 2978096 w 4806349"/>
              <a:gd name="connsiteY1" fmla="*/ 8909 h 490653"/>
              <a:gd name="connsiteX2" fmla="*/ 843310 w 4806349"/>
              <a:gd name="connsiteY2" fmla="*/ 173140 h 490653"/>
              <a:gd name="connsiteX3" fmla="*/ 343 w 4806349"/>
              <a:gd name="connsiteY3" fmla="*/ 490653 h 490653"/>
              <a:gd name="connsiteX4" fmla="*/ 343 w 4806349"/>
              <a:gd name="connsiteY4" fmla="*/ 479704 h 490653"/>
              <a:gd name="connsiteX0" fmla="*/ 4806006 w 4806006"/>
              <a:gd name="connsiteY0" fmla="*/ 435909 h 490653"/>
              <a:gd name="connsiteX1" fmla="*/ 2977753 w 4806006"/>
              <a:gd name="connsiteY1" fmla="*/ 8909 h 490653"/>
              <a:gd name="connsiteX2" fmla="*/ 842967 w 4806006"/>
              <a:gd name="connsiteY2" fmla="*/ 173140 h 490653"/>
              <a:gd name="connsiteX3" fmla="*/ 0 w 4806006"/>
              <a:gd name="connsiteY3" fmla="*/ 490653 h 490653"/>
              <a:gd name="connsiteX0" fmla="*/ 3479562 w 3479562"/>
              <a:gd name="connsiteY0" fmla="*/ 127202 h 506501"/>
              <a:gd name="connsiteX1" fmla="*/ 2977753 w 3479562"/>
              <a:gd name="connsiteY1" fmla="*/ 24757 h 506501"/>
              <a:gd name="connsiteX2" fmla="*/ 842967 w 3479562"/>
              <a:gd name="connsiteY2" fmla="*/ 188988 h 506501"/>
              <a:gd name="connsiteX3" fmla="*/ 0 w 3479562"/>
              <a:gd name="connsiteY3" fmla="*/ 506501 h 506501"/>
              <a:gd name="connsiteX0" fmla="*/ 3479562 w 3479562"/>
              <a:gd name="connsiteY0" fmla="*/ 127202 h 506501"/>
              <a:gd name="connsiteX1" fmla="*/ 2554420 w 3479562"/>
              <a:gd name="connsiteY1" fmla="*/ 24757 h 506501"/>
              <a:gd name="connsiteX2" fmla="*/ 842967 w 3479562"/>
              <a:gd name="connsiteY2" fmla="*/ 188988 h 506501"/>
              <a:gd name="connsiteX3" fmla="*/ 0 w 3479562"/>
              <a:gd name="connsiteY3" fmla="*/ 506501 h 506501"/>
              <a:gd name="connsiteX0" fmla="*/ 3479562 w 3479562"/>
              <a:gd name="connsiteY0" fmla="*/ 111257 h 490556"/>
              <a:gd name="connsiteX1" fmla="*/ 2554420 w 3479562"/>
              <a:gd name="connsiteY1" fmla="*/ 8812 h 490556"/>
              <a:gd name="connsiteX2" fmla="*/ 842967 w 3479562"/>
              <a:gd name="connsiteY2" fmla="*/ 173043 h 490556"/>
              <a:gd name="connsiteX3" fmla="*/ 0 w 3479562"/>
              <a:gd name="connsiteY3" fmla="*/ 490556 h 490556"/>
              <a:gd name="connsiteX0" fmla="*/ 3479562 w 3479562"/>
              <a:gd name="connsiteY0" fmla="*/ 0 h 379299"/>
              <a:gd name="connsiteX1" fmla="*/ 842967 w 3479562"/>
              <a:gd name="connsiteY1" fmla="*/ 61786 h 379299"/>
              <a:gd name="connsiteX2" fmla="*/ 0 w 3479562"/>
              <a:gd name="connsiteY2" fmla="*/ 379299 h 379299"/>
              <a:gd name="connsiteX0" fmla="*/ 3479562 w 3479562"/>
              <a:gd name="connsiteY0" fmla="*/ 32441 h 411740"/>
              <a:gd name="connsiteX1" fmla="*/ 1111078 w 3479562"/>
              <a:gd name="connsiteY1" fmla="*/ 23672 h 411740"/>
              <a:gd name="connsiteX2" fmla="*/ 0 w 3479562"/>
              <a:gd name="connsiteY2" fmla="*/ 411740 h 411740"/>
              <a:gd name="connsiteX0" fmla="*/ 3479562 w 3479562"/>
              <a:gd name="connsiteY0" fmla="*/ 9829 h 389128"/>
              <a:gd name="connsiteX1" fmla="*/ 1111078 w 3479562"/>
              <a:gd name="connsiteY1" fmla="*/ 1060 h 389128"/>
              <a:gd name="connsiteX2" fmla="*/ 0 w 3479562"/>
              <a:gd name="connsiteY2" fmla="*/ 389128 h 389128"/>
              <a:gd name="connsiteX0" fmla="*/ 3479562 w 3479562"/>
              <a:gd name="connsiteY0" fmla="*/ 0 h 379299"/>
              <a:gd name="connsiteX1" fmla="*/ 1153411 w 3479562"/>
              <a:gd name="connsiteY1" fmla="*/ 132342 h 379299"/>
              <a:gd name="connsiteX2" fmla="*/ 0 w 3479562"/>
              <a:gd name="connsiteY2" fmla="*/ 379299 h 379299"/>
              <a:gd name="connsiteX0" fmla="*/ 3606562 w 3606562"/>
              <a:gd name="connsiteY0" fmla="*/ 45519 h 255485"/>
              <a:gd name="connsiteX1" fmla="*/ 1153411 w 3606562"/>
              <a:gd name="connsiteY1" fmla="*/ 8528 h 255485"/>
              <a:gd name="connsiteX2" fmla="*/ 0 w 3606562"/>
              <a:gd name="connsiteY2" fmla="*/ 255485 h 255485"/>
            </a:gdLst>
            <a:ahLst/>
            <a:cxnLst>
              <a:cxn ang="0">
                <a:pos x="connsiteX0" y="connsiteY0"/>
              </a:cxn>
              <a:cxn ang="0">
                <a:pos x="connsiteX1" y="connsiteY1"/>
              </a:cxn>
              <a:cxn ang="0">
                <a:pos x="connsiteX2" y="connsiteY2"/>
              </a:cxn>
            </a:cxnLst>
            <a:rect l="l" t="t" r="r" b="b"/>
            <a:pathLst>
              <a:path w="3606562" h="255485">
                <a:moveTo>
                  <a:pt x="3606562" y="45519"/>
                </a:moveTo>
                <a:cubicBezTo>
                  <a:pt x="3057272" y="58391"/>
                  <a:pt x="1754505" y="-26466"/>
                  <a:pt x="1153411" y="8528"/>
                </a:cubicBezTo>
                <a:cubicBezTo>
                  <a:pt x="552317" y="43522"/>
                  <a:pt x="140495" y="204391"/>
                  <a:pt x="0" y="255485"/>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5" name="TextBox 4"/>
          <p:cNvSpPr txBox="1"/>
          <p:nvPr/>
        </p:nvSpPr>
        <p:spPr>
          <a:xfrm>
            <a:off x="4730329" y="2501915"/>
            <a:ext cx="1605707" cy="369332"/>
          </a:xfrm>
          <a:prstGeom prst="rect">
            <a:avLst/>
          </a:prstGeom>
          <a:noFill/>
        </p:spPr>
        <p:txBody>
          <a:bodyPr wrap="square" rtlCol="0">
            <a:spAutoFit/>
          </a:bodyPr>
          <a:lstStyle/>
          <a:p>
            <a:r>
              <a:rPr lang="en-US" dirty="0">
                <a:solidFill>
                  <a:srgbClr val="008000"/>
                </a:solidFill>
              </a:rPr>
              <a:t>I/O Complete</a:t>
            </a:r>
          </a:p>
        </p:txBody>
      </p:sp>
      <p:cxnSp>
        <p:nvCxnSpPr>
          <p:cNvPr id="65" name="Straight Connector 64"/>
          <p:cNvCxnSpPr/>
          <p:nvPr/>
        </p:nvCxnSpPr>
        <p:spPr>
          <a:xfrm flipV="1">
            <a:off x="3927476" y="1828020"/>
            <a:ext cx="0" cy="1712258"/>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927476" y="1693426"/>
            <a:ext cx="1605707" cy="369332"/>
          </a:xfrm>
          <a:prstGeom prst="rect">
            <a:avLst/>
          </a:prstGeom>
          <a:noFill/>
        </p:spPr>
        <p:txBody>
          <a:bodyPr wrap="square" rtlCol="0">
            <a:spAutoFit/>
          </a:bodyPr>
          <a:lstStyle/>
          <a:p>
            <a:r>
              <a:rPr lang="en-US" dirty="0">
                <a:solidFill>
                  <a:srgbClr val="FF2929"/>
                </a:solidFill>
              </a:rPr>
              <a:t>P2 Complete</a:t>
            </a:r>
          </a:p>
        </p:txBody>
      </p:sp>
      <p:sp>
        <p:nvSpPr>
          <p:cNvPr id="2" name="Left Brace 1"/>
          <p:cNvSpPr/>
          <p:nvPr/>
        </p:nvSpPr>
        <p:spPr>
          <a:xfrm rot="16200000">
            <a:off x="1604239" y="3205243"/>
            <a:ext cx="374649" cy="164002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p:cNvSpPr/>
          <p:nvPr/>
        </p:nvSpPr>
        <p:spPr>
          <a:xfrm rot="16200000">
            <a:off x="3082200" y="3343732"/>
            <a:ext cx="374649" cy="131590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Rectangle 34"/>
          <p:cNvSpPr>
            <a:spLocks noChangeArrowheads="1"/>
          </p:cNvSpPr>
          <p:nvPr/>
        </p:nvSpPr>
        <p:spPr bwMode="auto">
          <a:xfrm>
            <a:off x="1414029" y="4843161"/>
            <a:ext cx="681472"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P2,16</a:t>
            </a:r>
          </a:p>
        </p:txBody>
      </p:sp>
      <p:sp>
        <p:nvSpPr>
          <p:cNvPr id="37" name="Rectangle 34"/>
          <p:cNvSpPr>
            <a:spLocks noChangeArrowheads="1"/>
          </p:cNvSpPr>
          <p:nvPr/>
        </p:nvSpPr>
        <p:spPr bwMode="auto">
          <a:xfrm>
            <a:off x="1414029" y="5531783"/>
            <a:ext cx="681472"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P3,25</a:t>
            </a:r>
          </a:p>
        </p:txBody>
      </p:sp>
      <p:sp>
        <p:nvSpPr>
          <p:cNvPr id="38" name="Rectangle 34"/>
          <p:cNvSpPr>
            <a:spLocks noChangeArrowheads="1"/>
          </p:cNvSpPr>
          <p:nvPr/>
        </p:nvSpPr>
        <p:spPr bwMode="auto">
          <a:xfrm>
            <a:off x="2960009" y="4843161"/>
            <a:ext cx="681472"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P2,6</a:t>
            </a:r>
          </a:p>
        </p:txBody>
      </p:sp>
      <p:sp>
        <p:nvSpPr>
          <p:cNvPr id="39" name="Rectangle 34"/>
          <p:cNvSpPr>
            <a:spLocks noChangeArrowheads="1"/>
          </p:cNvSpPr>
          <p:nvPr/>
        </p:nvSpPr>
        <p:spPr bwMode="auto">
          <a:xfrm>
            <a:off x="2970519" y="5531783"/>
            <a:ext cx="681472"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P1,7</a:t>
            </a:r>
          </a:p>
        </p:txBody>
      </p:sp>
      <p:sp>
        <p:nvSpPr>
          <p:cNvPr id="40" name="Rectangle 34"/>
          <p:cNvSpPr>
            <a:spLocks noChangeArrowheads="1"/>
          </p:cNvSpPr>
          <p:nvPr/>
        </p:nvSpPr>
        <p:spPr bwMode="auto">
          <a:xfrm>
            <a:off x="2970519" y="6183716"/>
            <a:ext cx="681472"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P3,25</a:t>
            </a:r>
          </a:p>
        </p:txBody>
      </p:sp>
      <p:cxnSp>
        <p:nvCxnSpPr>
          <p:cNvPr id="8" name="Straight Arrow Connector 7"/>
          <p:cNvCxnSpPr>
            <a:stCxn id="36" idx="2"/>
            <a:endCxn id="37" idx="0"/>
          </p:cNvCxnSpPr>
          <p:nvPr/>
        </p:nvCxnSpPr>
        <p:spPr>
          <a:xfrm>
            <a:off x="1754765" y="5300361"/>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295605" y="5300361"/>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334271" y="5988983"/>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69257" y="46117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293440" y="46117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171222" y="4212578"/>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49" name="Rectangle 48"/>
          <p:cNvSpPr/>
          <p:nvPr/>
        </p:nvSpPr>
        <p:spPr>
          <a:xfrm>
            <a:off x="2650066" y="4245445"/>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50" name="Oval 49"/>
          <p:cNvSpPr/>
          <p:nvPr/>
        </p:nvSpPr>
        <p:spPr>
          <a:xfrm>
            <a:off x="2807759" y="4732031"/>
            <a:ext cx="975691" cy="621224"/>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10" name="Freeform 9"/>
          <p:cNvSpPr/>
          <p:nvPr/>
        </p:nvSpPr>
        <p:spPr>
          <a:xfrm>
            <a:off x="3810000" y="3739444"/>
            <a:ext cx="3414889" cy="1359530"/>
          </a:xfrm>
          <a:custGeom>
            <a:avLst/>
            <a:gdLst>
              <a:gd name="connsiteX0" fmla="*/ 0 w 3414889"/>
              <a:gd name="connsiteY0" fmla="*/ 1298223 h 1359530"/>
              <a:gd name="connsiteX1" fmla="*/ 1778000 w 3414889"/>
              <a:gd name="connsiteY1" fmla="*/ 1312334 h 1359530"/>
              <a:gd name="connsiteX2" fmla="*/ 2864556 w 3414889"/>
              <a:gd name="connsiteY2" fmla="*/ 776112 h 1359530"/>
              <a:gd name="connsiteX3" fmla="*/ 3414889 w 3414889"/>
              <a:gd name="connsiteY3" fmla="*/ 0 h 1359530"/>
            </a:gdLst>
            <a:ahLst/>
            <a:cxnLst>
              <a:cxn ang="0">
                <a:pos x="connsiteX0" y="connsiteY0"/>
              </a:cxn>
              <a:cxn ang="0">
                <a:pos x="connsiteX1" y="connsiteY1"/>
              </a:cxn>
              <a:cxn ang="0">
                <a:pos x="connsiteX2" y="connsiteY2"/>
              </a:cxn>
              <a:cxn ang="0">
                <a:pos x="connsiteX3" y="connsiteY3"/>
              </a:cxn>
            </a:cxnLst>
            <a:rect l="l" t="t" r="r" b="b"/>
            <a:pathLst>
              <a:path w="3414889" h="1359530">
                <a:moveTo>
                  <a:pt x="0" y="1298223"/>
                </a:moveTo>
                <a:cubicBezTo>
                  <a:pt x="650287" y="1348787"/>
                  <a:pt x="1300574" y="1399352"/>
                  <a:pt x="1778000" y="1312334"/>
                </a:cubicBezTo>
                <a:cubicBezTo>
                  <a:pt x="2255426" y="1225316"/>
                  <a:pt x="2591741" y="994834"/>
                  <a:pt x="2864556" y="776112"/>
                </a:cubicBezTo>
                <a:cubicBezTo>
                  <a:pt x="3137371" y="557390"/>
                  <a:pt x="3414889" y="0"/>
                  <a:pt x="3414889" y="0"/>
                </a:cubicBezTo>
              </a:path>
            </a:pathLst>
          </a:custGeom>
          <a:ln>
            <a:solidFill>
              <a:srgbClr val="008000"/>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41" name="Left Brace 40">
            <a:extLst>
              <a:ext uri="{FF2B5EF4-FFF2-40B4-BE49-F238E27FC236}">
                <a16:creationId xmlns:a16="http://schemas.microsoft.com/office/drawing/2014/main" id="{1E3BF3B9-67AE-5A4E-8796-A8D6349BDAF7}"/>
              </a:ext>
            </a:extLst>
          </p:cNvPr>
          <p:cNvSpPr/>
          <p:nvPr/>
        </p:nvSpPr>
        <p:spPr>
          <a:xfrm rot="16200000">
            <a:off x="4549954" y="3225579"/>
            <a:ext cx="374649" cy="159180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Rectangle 34">
            <a:extLst>
              <a:ext uri="{FF2B5EF4-FFF2-40B4-BE49-F238E27FC236}">
                <a16:creationId xmlns:a16="http://schemas.microsoft.com/office/drawing/2014/main" id="{F5851A00-B56B-4E45-B062-86FF58A7BCE2}"/>
              </a:ext>
            </a:extLst>
          </p:cNvPr>
          <p:cNvSpPr>
            <a:spLocks noChangeArrowheads="1"/>
          </p:cNvSpPr>
          <p:nvPr/>
        </p:nvSpPr>
        <p:spPr bwMode="auto">
          <a:xfrm>
            <a:off x="4405421" y="4910454"/>
            <a:ext cx="681472"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P1,7</a:t>
            </a:r>
          </a:p>
        </p:txBody>
      </p:sp>
      <p:sp>
        <p:nvSpPr>
          <p:cNvPr id="48" name="Rectangle 34">
            <a:extLst>
              <a:ext uri="{FF2B5EF4-FFF2-40B4-BE49-F238E27FC236}">
                <a16:creationId xmlns:a16="http://schemas.microsoft.com/office/drawing/2014/main" id="{0F9DB112-410B-7D47-99E3-11DDC48CC94C}"/>
              </a:ext>
            </a:extLst>
          </p:cNvPr>
          <p:cNvSpPr>
            <a:spLocks noChangeArrowheads="1"/>
          </p:cNvSpPr>
          <p:nvPr/>
        </p:nvSpPr>
        <p:spPr bwMode="auto">
          <a:xfrm>
            <a:off x="4405421" y="5562387"/>
            <a:ext cx="681472"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800" b="1" dirty="0"/>
              <a:t>P3,25</a:t>
            </a:r>
          </a:p>
        </p:txBody>
      </p:sp>
      <p:cxnSp>
        <p:nvCxnSpPr>
          <p:cNvPr id="52" name="Straight Arrow Connector 51">
            <a:extLst>
              <a:ext uri="{FF2B5EF4-FFF2-40B4-BE49-F238E27FC236}">
                <a16:creationId xmlns:a16="http://schemas.microsoft.com/office/drawing/2014/main" id="{990BDFCA-CCAD-AC41-9C70-721BEDB52F6C}"/>
              </a:ext>
            </a:extLst>
          </p:cNvPr>
          <p:cNvCxnSpPr/>
          <p:nvPr/>
        </p:nvCxnSpPr>
        <p:spPr>
          <a:xfrm>
            <a:off x="4769173" y="5367654"/>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4B61E47-A8D7-0E42-9237-33B6E323EA02}"/>
              </a:ext>
            </a:extLst>
          </p:cNvPr>
          <p:cNvCxnSpPr/>
          <p:nvPr/>
        </p:nvCxnSpPr>
        <p:spPr>
          <a:xfrm>
            <a:off x="4749362" y="46315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63BF8A68-7E3F-3648-9F10-B46D25660D6A}"/>
              </a:ext>
            </a:extLst>
          </p:cNvPr>
          <p:cNvSpPr/>
          <p:nvPr/>
        </p:nvSpPr>
        <p:spPr>
          <a:xfrm>
            <a:off x="4105988" y="4265245"/>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55" name="Oval 54">
            <a:extLst>
              <a:ext uri="{FF2B5EF4-FFF2-40B4-BE49-F238E27FC236}">
                <a16:creationId xmlns:a16="http://schemas.microsoft.com/office/drawing/2014/main" id="{6A21824B-53D7-E846-B926-98D4246B5A65}"/>
              </a:ext>
            </a:extLst>
          </p:cNvPr>
          <p:cNvSpPr/>
          <p:nvPr/>
        </p:nvSpPr>
        <p:spPr>
          <a:xfrm>
            <a:off x="4242482" y="4804854"/>
            <a:ext cx="975691" cy="621224"/>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56" name="Rounded Rectangle 55">
            <a:extLst>
              <a:ext uri="{FF2B5EF4-FFF2-40B4-BE49-F238E27FC236}">
                <a16:creationId xmlns:a16="http://schemas.microsoft.com/office/drawing/2014/main" id="{A17BC701-DD34-8D49-9596-CF6EF7E55DD1}"/>
              </a:ext>
            </a:extLst>
          </p:cNvPr>
          <p:cNvSpPr/>
          <p:nvPr/>
        </p:nvSpPr>
        <p:spPr>
          <a:xfrm>
            <a:off x="6204075" y="3916573"/>
            <a:ext cx="2638377" cy="155416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dirty="0"/>
              <a:t>P2 has finished</a:t>
            </a:r>
          </a:p>
          <a:p>
            <a:pPr marL="285750" indent="-285750">
              <a:buFontTx/>
              <a:buChar char="-"/>
            </a:pPr>
            <a:endParaRPr lang="en-US" dirty="0"/>
          </a:p>
          <a:p>
            <a:pPr marL="285750" indent="-285750">
              <a:buFontTx/>
              <a:buChar char="-"/>
            </a:pPr>
            <a:r>
              <a:rPr lang="en-US" dirty="0"/>
              <a:t>Schedule P1 (shortest remaining time)</a:t>
            </a:r>
          </a:p>
        </p:txBody>
      </p:sp>
      <p:sp>
        <p:nvSpPr>
          <p:cNvPr id="57" name="Freeform 56">
            <a:extLst>
              <a:ext uri="{FF2B5EF4-FFF2-40B4-BE49-F238E27FC236}">
                <a16:creationId xmlns:a16="http://schemas.microsoft.com/office/drawing/2014/main" id="{BB6B7F07-8A91-9045-BD36-139ADDA8D680}"/>
              </a:ext>
            </a:extLst>
          </p:cNvPr>
          <p:cNvSpPr/>
          <p:nvPr/>
        </p:nvSpPr>
        <p:spPr>
          <a:xfrm>
            <a:off x="5192888" y="4820303"/>
            <a:ext cx="1260269" cy="334050"/>
          </a:xfrm>
          <a:custGeom>
            <a:avLst/>
            <a:gdLst>
              <a:gd name="connsiteX0" fmla="*/ 0 w 3414889"/>
              <a:gd name="connsiteY0" fmla="*/ 1298223 h 1359530"/>
              <a:gd name="connsiteX1" fmla="*/ 1778000 w 3414889"/>
              <a:gd name="connsiteY1" fmla="*/ 1312334 h 1359530"/>
              <a:gd name="connsiteX2" fmla="*/ 2864556 w 3414889"/>
              <a:gd name="connsiteY2" fmla="*/ 776112 h 1359530"/>
              <a:gd name="connsiteX3" fmla="*/ 3414889 w 3414889"/>
              <a:gd name="connsiteY3" fmla="*/ 0 h 1359530"/>
              <a:gd name="connsiteX0" fmla="*/ 0 w 3414889"/>
              <a:gd name="connsiteY0" fmla="*/ 1298223 h 1359530"/>
              <a:gd name="connsiteX1" fmla="*/ 1778000 w 3414889"/>
              <a:gd name="connsiteY1" fmla="*/ 1312334 h 1359530"/>
              <a:gd name="connsiteX2" fmla="*/ 2885576 w 3414889"/>
              <a:gd name="connsiteY2" fmla="*/ 776112 h 1359530"/>
              <a:gd name="connsiteX3" fmla="*/ 3414889 w 3414889"/>
              <a:gd name="connsiteY3" fmla="*/ 0 h 1359530"/>
              <a:gd name="connsiteX0" fmla="*/ 0 w 3414889"/>
              <a:gd name="connsiteY0" fmla="*/ 1298223 h 1341108"/>
              <a:gd name="connsiteX1" fmla="*/ 684924 w 3414889"/>
              <a:gd name="connsiteY1" fmla="*/ 1280803 h 1341108"/>
              <a:gd name="connsiteX2" fmla="*/ 2885576 w 3414889"/>
              <a:gd name="connsiteY2" fmla="*/ 776112 h 1341108"/>
              <a:gd name="connsiteX3" fmla="*/ 3414889 w 3414889"/>
              <a:gd name="connsiteY3" fmla="*/ 0 h 1341108"/>
              <a:gd name="connsiteX0" fmla="*/ 0 w 3414889"/>
              <a:gd name="connsiteY0" fmla="*/ 1298223 h 1313138"/>
              <a:gd name="connsiteX1" fmla="*/ 684924 w 3414889"/>
              <a:gd name="connsiteY1" fmla="*/ 1280803 h 1313138"/>
              <a:gd name="connsiteX2" fmla="*/ 2885576 w 3414889"/>
              <a:gd name="connsiteY2" fmla="*/ 776112 h 1313138"/>
              <a:gd name="connsiteX3" fmla="*/ 3414889 w 3414889"/>
              <a:gd name="connsiteY3" fmla="*/ 0 h 1313138"/>
              <a:gd name="connsiteX0" fmla="*/ 0 w 3414889"/>
              <a:gd name="connsiteY0" fmla="*/ 1298223 h 1334930"/>
              <a:gd name="connsiteX1" fmla="*/ 695434 w 3414889"/>
              <a:gd name="connsiteY1" fmla="*/ 1333354 h 1334930"/>
              <a:gd name="connsiteX2" fmla="*/ 2885576 w 3414889"/>
              <a:gd name="connsiteY2" fmla="*/ 776112 h 1334930"/>
              <a:gd name="connsiteX3" fmla="*/ 3414889 w 3414889"/>
              <a:gd name="connsiteY3" fmla="*/ 0 h 1334930"/>
              <a:gd name="connsiteX0" fmla="*/ 0 w 3414889"/>
              <a:gd name="connsiteY0" fmla="*/ 1298223 h 1324463"/>
              <a:gd name="connsiteX1" fmla="*/ 453696 w 3414889"/>
              <a:gd name="connsiteY1" fmla="*/ 1322844 h 1324463"/>
              <a:gd name="connsiteX2" fmla="*/ 2885576 w 3414889"/>
              <a:gd name="connsiteY2" fmla="*/ 776112 h 1324463"/>
              <a:gd name="connsiteX3" fmla="*/ 3414889 w 3414889"/>
              <a:gd name="connsiteY3" fmla="*/ 0 h 1324463"/>
              <a:gd name="connsiteX0" fmla="*/ 0 w 3414889"/>
              <a:gd name="connsiteY0" fmla="*/ 1298223 h 1423980"/>
              <a:gd name="connsiteX1" fmla="*/ 453696 w 3414889"/>
              <a:gd name="connsiteY1" fmla="*/ 1322844 h 1423980"/>
              <a:gd name="connsiteX2" fmla="*/ 3414889 w 3414889"/>
              <a:gd name="connsiteY2" fmla="*/ 0 h 1423980"/>
              <a:gd name="connsiteX0" fmla="*/ 0 w 3414889"/>
              <a:gd name="connsiteY0" fmla="*/ 1298223 h 1323286"/>
              <a:gd name="connsiteX1" fmla="*/ 453696 w 3414889"/>
              <a:gd name="connsiteY1" fmla="*/ 1322844 h 1323286"/>
              <a:gd name="connsiteX2" fmla="*/ 3414889 w 3414889"/>
              <a:gd name="connsiteY2" fmla="*/ 0 h 1323286"/>
              <a:gd name="connsiteX0" fmla="*/ 0 w 3414889"/>
              <a:gd name="connsiteY0" fmla="*/ 1298223 h 1345024"/>
              <a:gd name="connsiteX1" fmla="*/ 453696 w 3414889"/>
              <a:gd name="connsiteY1" fmla="*/ 1322844 h 1345024"/>
              <a:gd name="connsiteX2" fmla="*/ 3414889 w 3414889"/>
              <a:gd name="connsiteY2" fmla="*/ 0 h 1345024"/>
              <a:gd name="connsiteX0" fmla="*/ 0 w 1607110"/>
              <a:gd name="connsiteY0" fmla="*/ 499436 h 566197"/>
              <a:gd name="connsiteX1" fmla="*/ 453696 w 1607110"/>
              <a:gd name="connsiteY1" fmla="*/ 524057 h 566197"/>
              <a:gd name="connsiteX2" fmla="*/ 1607110 w 1607110"/>
              <a:gd name="connsiteY2" fmla="*/ 0 h 566197"/>
              <a:gd name="connsiteX0" fmla="*/ 0 w 1607110"/>
              <a:gd name="connsiteY0" fmla="*/ 499436 h 538758"/>
              <a:gd name="connsiteX1" fmla="*/ 453696 w 1607110"/>
              <a:gd name="connsiteY1" fmla="*/ 524057 h 538758"/>
              <a:gd name="connsiteX2" fmla="*/ 1607110 w 1607110"/>
              <a:gd name="connsiteY2" fmla="*/ 0 h 538758"/>
              <a:gd name="connsiteX0" fmla="*/ 0 w 1260269"/>
              <a:gd name="connsiteY0" fmla="*/ 299739 h 351873"/>
              <a:gd name="connsiteX1" fmla="*/ 453696 w 1260269"/>
              <a:gd name="connsiteY1" fmla="*/ 324360 h 351873"/>
              <a:gd name="connsiteX2" fmla="*/ 1260269 w 1260269"/>
              <a:gd name="connsiteY2" fmla="*/ 0 h 351873"/>
              <a:gd name="connsiteX0" fmla="*/ 0 w 1260269"/>
              <a:gd name="connsiteY0" fmla="*/ 299739 h 334050"/>
              <a:gd name="connsiteX1" fmla="*/ 453696 w 1260269"/>
              <a:gd name="connsiteY1" fmla="*/ 324360 h 334050"/>
              <a:gd name="connsiteX2" fmla="*/ 1260269 w 1260269"/>
              <a:gd name="connsiteY2" fmla="*/ 0 h 334050"/>
            </a:gdLst>
            <a:ahLst/>
            <a:cxnLst>
              <a:cxn ang="0">
                <a:pos x="connsiteX0" y="connsiteY0"/>
              </a:cxn>
              <a:cxn ang="0">
                <a:pos x="connsiteX1" y="connsiteY1"/>
              </a:cxn>
              <a:cxn ang="0">
                <a:pos x="connsiteX2" y="connsiteY2"/>
              </a:cxn>
            </a:cxnLst>
            <a:rect l="l" t="t" r="r" b="b"/>
            <a:pathLst>
              <a:path w="1260269" h="334050">
                <a:moveTo>
                  <a:pt x="0" y="299739"/>
                </a:moveTo>
                <a:cubicBezTo>
                  <a:pt x="650287" y="350303"/>
                  <a:pt x="243651" y="332275"/>
                  <a:pt x="453696" y="324360"/>
                </a:cubicBezTo>
                <a:cubicBezTo>
                  <a:pt x="663741" y="316445"/>
                  <a:pt x="643354" y="275592"/>
                  <a:pt x="1260269" y="0"/>
                </a:cubicBezTo>
              </a:path>
            </a:pathLst>
          </a:custGeom>
          <a:ln>
            <a:solidFill>
              <a:srgbClr val="008000"/>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59" name="Freeform 58">
            <a:extLst>
              <a:ext uri="{FF2B5EF4-FFF2-40B4-BE49-F238E27FC236}">
                <a16:creationId xmlns:a16="http://schemas.microsoft.com/office/drawing/2014/main" id="{B0F3E973-49E6-0F44-B22B-6438565D1D7C}"/>
              </a:ext>
            </a:extLst>
          </p:cNvPr>
          <p:cNvSpPr/>
          <p:nvPr/>
        </p:nvSpPr>
        <p:spPr>
          <a:xfrm>
            <a:off x="3979625" y="2933341"/>
            <a:ext cx="2439913" cy="1574223"/>
          </a:xfrm>
          <a:custGeom>
            <a:avLst/>
            <a:gdLst>
              <a:gd name="connsiteX0" fmla="*/ 4836245 w 4836245"/>
              <a:gd name="connsiteY0" fmla="*/ 435727 h 498886"/>
              <a:gd name="connsiteX1" fmla="*/ 3007992 w 4836245"/>
              <a:gd name="connsiteY1" fmla="*/ 8727 h 498886"/>
              <a:gd name="connsiteX2" fmla="*/ 873206 w 4836245"/>
              <a:gd name="connsiteY2" fmla="*/ 172958 h 498886"/>
              <a:gd name="connsiteX3" fmla="*/ 74030 w 4836245"/>
              <a:gd name="connsiteY3" fmla="*/ 468573 h 498886"/>
              <a:gd name="connsiteX4" fmla="*/ 30239 w 4836245"/>
              <a:gd name="connsiteY4" fmla="*/ 490471 h 498886"/>
              <a:gd name="connsiteX5" fmla="*/ 30239 w 4836245"/>
              <a:gd name="connsiteY5" fmla="*/ 479522 h 498886"/>
              <a:gd name="connsiteX0" fmla="*/ 4864865 w 4864865"/>
              <a:gd name="connsiteY0" fmla="*/ 437016 h 621006"/>
              <a:gd name="connsiteX1" fmla="*/ 3036612 w 4864865"/>
              <a:gd name="connsiteY1" fmla="*/ 10016 h 621006"/>
              <a:gd name="connsiteX2" fmla="*/ 901826 w 4864865"/>
              <a:gd name="connsiteY2" fmla="*/ 174247 h 621006"/>
              <a:gd name="connsiteX3" fmla="*/ 63487 w 4864865"/>
              <a:gd name="connsiteY3" fmla="*/ 609735 h 621006"/>
              <a:gd name="connsiteX4" fmla="*/ 58859 w 4864865"/>
              <a:gd name="connsiteY4" fmla="*/ 491760 h 621006"/>
              <a:gd name="connsiteX5" fmla="*/ 58859 w 4864865"/>
              <a:gd name="connsiteY5" fmla="*/ 480811 h 621006"/>
              <a:gd name="connsiteX0" fmla="*/ 4806349 w 4806349"/>
              <a:gd name="connsiteY0" fmla="*/ 435909 h 490653"/>
              <a:gd name="connsiteX1" fmla="*/ 2978096 w 4806349"/>
              <a:gd name="connsiteY1" fmla="*/ 8909 h 490653"/>
              <a:gd name="connsiteX2" fmla="*/ 843310 w 4806349"/>
              <a:gd name="connsiteY2" fmla="*/ 173140 h 490653"/>
              <a:gd name="connsiteX3" fmla="*/ 343 w 4806349"/>
              <a:gd name="connsiteY3" fmla="*/ 490653 h 490653"/>
              <a:gd name="connsiteX4" fmla="*/ 343 w 4806349"/>
              <a:gd name="connsiteY4" fmla="*/ 479704 h 490653"/>
              <a:gd name="connsiteX0" fmla="*/ 4806006 w 4806006"/>
              <a:gd name="connsiteY0" fmla="*/ 435909 h 490653"/>
              <a:gd name="connsiteX1" fmla="*/ 2977753 w 4806006"/>
              <a:gd name="connsiteY1" fmla="*/ 8909 h 490653"/>
              <a:gd name="connsiteX2" fmla="*/ 842967 w 4806006"/>
              <a:gd name="connsiteY2" fmla="*/ 173140 h 490653"/>
              <a:gd name="connsiteX3" fmla="*/ 0 w 4806006"/>
              <a:gd name="connsiteY3" fmla="*/ 490653 h 490653"/>
              <a:gd name="connsiteX0" fmla="*/ 3479562 w 3479562"/>
              <a:gd name="connsiteY0" fmla="*/ 127202 h 506501"/>
              <a:gd name="connsiteX1" fmla="*/ 2977753 w 3479562"/>
              <a:gd name="connsiteY1" fmla="*/ 24757 h 506501"/>
              <a:gd name="connsiteX2" fmla="*/ 842967 w 3479562"/>
              <a:gd name="connsiteY2" fmla="*/ 188988 h 506501"/>
              <a:gd name="connsiteX3" fmla="*/ 0 w 3479562"/>
              <a:gd name="connsiteY3" fmla="*/ 506501 h 506501"/>
              <a:gd name="connsiteX0" fmla="*/ 3479562 w 3479562"/>
              <a:gd name="connsiteY0" fmla="*/ 127202 h 506501"/>
              <a:gd name="connsiteX1" fmla="*/ 2554420 w 3479562"/>
              <a:gd name="connsiteY1" fmla="*/ 24757 h 506501"/>
              <a:gd name="connsiteX2" fmla="*/ 842967 w 3479562"/>
              <a:gd name="connsiteY2" fmla="*/ 188988 h 506501"/>
              <a:gd name="connsiteX3" fmla="*/ 0 w 3479562"/>
              <a:gd name="connsiteY3" fmla="*/ 506501 h 506501"/>
              <a:gd name="connsiteX0" fmla="*/ 3479562 w 3479562"/>
              <a:gd name="connsiteY0" fmla="*/ 111257 h 490556"/>
              <a:gd name="connsiteX1" fmla="*/ 2554420 w 3479562"/>
              <a:gd name="connsiteY1" fmla="*/ 8812 h 490556"/>
              <a:gd name="connsiteX2" fmla="*/ 842967 w 3479562"/>
              <a:gd name="connsiteY2" fmla="*/ 173043 h 490556"/>
              <a:gd name="connsiteX3" fmla="*/ 0 w 3479562"/>
              <a:gd name="connsiteY3" fmla="*/ 490556 h 490556"/>
              <a:gd name="connsiteX0" fmla="*/ 3479562 w 3479562"/>
              <a:gd name="connsiteY0" fmla="*/ 0 h 379299"/>
              <a:gd name="connsiteX1" fmla="*/ 842967 w 3479562"/>
              <a:gd name="connsiteY1" fmla="*/ 61786 h 379299"/>
              <a:gd name="connsiteX2" fmla="*/ 0 w 3479562"/>
              <a:gd name="connsiteY2" fmla="*/ 379299 h 379299"/>
              <a:gd name="connsiteX0" fmla="*/ 3479562 w 3479562"/>
              <a:gd name="connsiteY0" fmla="*/ 32441 h 411740"/>
              <a:gd name="connsiteX1" fmla="*/ 1111078 w 3479562"/>
              <a:gd name="connsiteY1" fmla="*/ 23672 h 411740"/>
              <a:gd name="connsiteX2" fmla="*/ 0 w 3479562"/>
              <a:gd name="connsiteY2" fmla="*/ 411740 h 411740"/>
              <a:gd name="connsiteX0" fmla="*/ 3479562 w 3479562"/>
              <a:gd name="connsiteY0" fmla="*/ 9829 h 389128"/>
              <a:gd name="connsiteX1" fmla="*/ 1111078 w 3479562"/>
              <a:gd name="connsiteY1" fmla="*/ 1060 h 389128"/>
              <a:gd name="connsiteX2" fmla="*/ 0 w 3479562"/>
              <a:gd name="connsiteY2" fmla="*/ 389128 h 389128"/>
              <a:gd name="connsiteX0" fmla="*/ 3479562 w 3479562"/>
              <a:gd name="connsiteY0" fmla="*/ 0 h 379299"/>
              <a:gd name="connsiteX1" fmla="*/ 1153411 w 3479562"/>
              <a:gd name="connsiteY1" fmla="*/ 132342 h 379299"/>
              <a:gd name="connsiteX2" fmla="*/ 0 w 3479562"/>
              <a:gd name="connsiteY2" fmla="*/ 379299 h 379299"/>
              <a:gd name="connsiteX0" fmla="*/ 3606562 w 3606562"/>
              <a:gd name="connsiteY0" fmla="*/ 45519 h 255485"/>
              <a:gd name="connsiteX1" fmla="*/ 1153411 w 3606562"/>
              <a:gd name="connsiteY1" fmla="*/ 8528 h 255485"/>
              <a:gd name="connsiteX2" fmla="*/ 0 w 3606562"/>
              <a:gd name="connsiteY2" fmla="*/ 255485 h 255485"/>
              <a:gd name="connsiteX0" fmla="*/ 3648603 w 3648603"/>
              <a:gd name="connsiteY0" fmla="*/ 1519528 h 1519606"/>
              <a:gd name="connsiteX1" fmla="*/ 1153411 w 3648603"/>
              <a:gd name="connsiteY1" fmla="*/ 578 h 1519606"/>
              <a:gd name="connsiteX2" fmla="*/ 0 w 3648603"/>
              <a:gd name="connsiteY2" fmla="*/ 247535 h 1519606"/>
              <a:gd name="connsiteX0" fmla="*/ 3648603 w 3648603"/>
              <a:gd name="connsiteY0" fmla="*/ 1275156 h 1275305"/>
              <a:gd name="connsiteX1" fmla="*/ 2845576 w 3648603"/>
              <a:gd name="connsiteY1" fmla="*/ 502440 h 1275305"/>
              <a:gd name="connsiteX2" fmla="*/ 0 w 3648603"/>
              <a:gd name="connsiteY2" fmla="*/ 3163 h 1275305"/>
              <a:gd name="connsiteX0" fmla="*/ 2439913 w 2439913"/>
              <a:gd name="connsiteY0" fmla="*/ 1516005 h 1516154"/>
              <a:gd name="connsiteX1" fmla="*/ 1636886 w 2439913"/>
              <a:gd name="connsiteY1" fmla="*/ 743289 h 1516154"/>
              <a:gd name="connsiteX2" fmla="*/ 0 w 2439913"/>
              <a:gd name="connsiteY2" fmla="*/ 2274 h 1516154"/>
              <a:gd name="connsiteX0" fmla="*/ 2439913 w 2439913"/>
              <a:gd name="connsiteY0" fmla="*/ 1551047 h 1551124"/>
              <a:gd name="connsiteX1" fmla="*/ 1521273 w 2439913"/>
              <a:gd name="connsiteY1" fmla="*/ 566 h 1551124"/>
              <a:gd name="connsiteX2" fmla="*/ 0 w 2439913"/>
              <a:gd name="connsiteY2" fmla="*/ 37316 h 1551124"/>
              <a:gd name="connsiteX0" fmla="*/ 2439913 w 2439913"/>
              <a:gd name="connsiteY0" fmla="*/ 1550481 h 1550572"/>
              <a:gd name="connsiteX1" fmla="*/ 1521273 w 2439913"/>
              <a:gd name="connsiteY1" fmla="*/ 0 h 1550572"/>
              <a:gd name="connsiteX2" fmla="*/ 0 w 2439913"/>
              <a:gd name="connsiteY2" fmla="*/ 36750 h 1550572"/>
              <a:gd name="connsiteX0" fmla="*/ 2439913 w 2439913"/>
              <a:gd name="connsiteY0" fmla="*/ 1620839 h 1620930"/>
              <a:gd name="connsiteX1" fmla="*/ 1521273 w 2439913"/>
              <a:gd name="connsiteY1" fmla="*/ 70358 h 1620930"/>
              <a:gd name="connsiteX2" fmla="*/ 0 w 2439913"/>
              <a:gd name="connsiteY2" fmla="*/ 107108 h 1620930"/>
              <a:gd name="connsiteX0" fmla="*/ 2439913 w 2439913"/>
              <a:gd name="connsiteY0" fmla="*/ 1574132 h 1574223"/>
              <a:gd name="connsiteX1" fmla="*/ 1521273 w 2439913"/>
              <a:gd name="connsiteY1" fmla="*/ 23651 h 1574223"/>
              <a:gd name="connsiteX2" fmla="*/ 0 w 2439913"/>
              <a:gd name="connsiteY2" fmla="*/ 60401 h 1574223"/>
            </a:gdLst>
            <a:ahLst/>
            <a:cxnLst>
              <a:cxn ang="0">
                <a:pos x="connsiteX0" y="connsiteY0"/>
              </a:cxn>
              <a:cxn ang="0">
                <a:pos x="connsiteX1" y="connsiteY1"/>
              </a:cxn>
              <a:cxn ang="0">
                <a:pos x="connsiteX2" y="connsiteY2"/>
              </a:cxn>
            </a:cxnLst>
            <a:rect l="l" t="t" r="r" b="b"/>
            <a:pathLst>
              <a:path w="2439913" h="1574223">
                <a:moveTo>
                  <a:pt x="2439913" y="1574132"/>
                </a:moveTo>
                <a:cubicBezTo>
                  <a:pt x="1890623" y="1587004"/>
                  <a:pt x="2132878" y="230395"/>
                  <a:pt x="1521273" y="23651"/>
                </a:cubicBezTo>
                <a:cubicBezTo>
                  <a:pt x="878137" y="-25439"/>
                  <a:pt x="140495" y="9307"/>
                  <a:pt x="0" y="6040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6" name="TextBox 5">
            <a:extLst>
              <a:ext uri="{FF2B5EF4-FFF2-40B4-BE49-F238E27FC236}">
                <a16:creationId xmlns:a16="http://schemas.microsoft.com/office/drawing/2014/main" id="{603ECA07-4EAC-E04A-972C-967CCD56571C}"/>
              </a:ext>
            </a:extLst>
          </p:cNvPr>
          <p:cNvSpPr txBox="1"/>
          <p:nvPr/>
        </p:nvSpPr>
        <p:spPr>
          <a:xfrm>
            <a:off x="6336036" y="5988983"/>
            <a:ext cx="2387550" cy="369332"/>
          </a:xfrm>
          <a:prstGeom prst="rect">
            <a:avLst/>
          </a:prstGeom>
          <a:noFill/>
        </p:spPr>
        <p:txBody>
          <a:bodyPr wrap="square" rtlCol="0">
            <a:spAutoFit/>
          </a:bodyPr>
          <a:lstStyle/>
          <a:p>
            <a:r>
              <a:rPr lang="en-US" dirty="0"/>
              <a:t>What happens next?</a:t>
            </a:r>
          </a:p>
        </p:txBody>
      </p:sp>
      <p:sp>
        <p:nvSpPr>
          <p:cNvPr id="60" name="TextBox 59">
            <a:extLst>
              <a:ext uri="{FF2B5EF4-FFF2-40B4-BE49-F238E27FC236}">
                <a16:creationId xmlns:a16="http://schemas.microsoft.com/office/drawing/2014/main" id="{8167739E-255D-8140-8F26-2B5B869AA22C}"/>
              </a:ext>
            </a:extLst>
          </p:cNvPr>
          <p:cNvSpPr txBox="1"/>
          <p:nvPr/>
        </p:nvSpPr>
        <p:spPr>
          <a:xfrm>
            <a:off x="6329488" y="6358315"/>
            <a:ext cx="2387550" cy="369332"/>
          </a:xfrm>
          <a:prstGeom prst="rect">
            <a:avLst/>
          </a:prstGeom>
          <a:noFill/>
        </p:spPr>
        <p:txBody>
          <a:bodyPr wrap="square" rtlCol="0">
            <a:spAutoFit/>
          </a:bodyPr>
          <a:lstStyle/>
          <a:p>
            <a:r>
              <a:rPr lang="en-US" dirty="0"/>
              <a:t>P1 exits, P3 runs.</a:t>
            </a:r>
          </a:p>
        </p:txBody>
      </p:sp>
      <p:sp>
        <p:nvSpPr>
          <p:cNvPr id="51" name="Oval Callout 50">
            <a:extLst>
              <a:ext uri="{FF2B5EF4-FFF2-40B4-BE49-F238E27FC236}">
                <a16:creationId xmlns:a16="http://schemas.microsoft.com/office/drawing/2014/main" id="{E44C57CD-DC22-424A-B17B-A91C075502B3}"/>
              </a:ext>
            </a:extLst>
          </p:cNvPr>
          <p:cNvSpPr/>
          <p:nvPr/>
        </p:nvSpPr>
        <p:spPr>
          <a:xfrm>
            <a:off x="73593" y="5098974"/>
            <a:ext cx="1097630" cy="1301826"/>
          </a:xfrm>
          <a:prstGeom prst="wedgeEllipseCallout">
            <a:avLst>
              <a:gd name="adj1" fmla="val 75058"/>
              <a:gd name="adj2" fmla="val -45051"/>
            </a:avLst>
          </a:prstGeom>
        </p:spPr>
        <p:style>
          <a:lnRef idx="1">
            <a:schemeClr val="accent1"/>
          </a:lnRef>
          <a:fillRef idx="3">
            <a:schemeClr val="accent1"/>
          </a:fillRef>
          <a:effectRef idx="2">
            <a:schemeClr val="accent1"/>
          </a:effectRef>
          <a:fontRef idx="minor">
            <a:schemeClr val="lt1"/>
          </a:fontRef>
        </p:style>
        <p:txBody>
          <a:bodyPr rtlCol="0" anchor="ctr">
            <a:normAutofit fontScale="77500" lnSpcReduction="20000"/>
          </a:bodyPr>
          <a:lstStyle/>
          <a:p>
            <a:pPr algn="ctr"/>
            <a:r>
              <a:rPr lang="en-US" dirty="0"/>
              <a:t>Note change from 20 to 16</a:t>
            </a:r>
          </a:p>
        </p:txBody>
      </p:sp>
    </p:spTree>
    <p:extLst>
      <p:ext uri="{BB962C8B-B14F-4D97-AF65-F5344CB8AC3E}">
        <p14:creationId xmlns:p14="http://schemas.microsoft.com/office/powerpoint/2010/main" val="15354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dissolve">
                                      <p:cBhvr>
                                        <p:cTn id="16" dur="500"/>
                                        <p:tgtEl>
                                          <p:spTgt spid="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par>
                                <p:cTn id="23" presetID="9"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par>
                                <p:cTn id="26" presetID="9"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dissolve">
                                      <p:cBhvr>
                                        <p:cTn id="31" dur="500"/>
                                        <p:tgtEl>
                                          <p:spTgt spid="4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ssolve">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dissolve">
                                      <p:cBhvr>
                                        <p:cTn id="39" dur="500"/>
                                        <p:tgtEl>
                                          <p:spTgt spid="5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392"/>
                                        </p:tgtEl>
                                        <p:attrNameLst>
                                          <p:attrName>style.visibility</p:attrName>
                                        </p:attrNameLst>
                                      </p:cBhvr>
                                      <p:to>
                                        <p:strVal val="visible"/>
                                      </p:to>
                                    </p:set>
                                    <p:animEffect transition="in" filter="dissolve">
                                      <p:cBhvr>
                                        <p:cTn id="48" dur="500"/>
                                        <p:tgtEl>
                                          <p:spTgt spid="1639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dissolve">
                                      <p:cBhvr>
                                        <p:cTn id="53" dur="500"/>
                                        <p:tgtEl>
                                          <p:spTgt spid="6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dissolve">
                                      <p:cBhvr>
                                        <p:cTn id="56" dur="500"/>
                                        <p:tgtEl>
                                          <p:spTgt spid="6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dissolve">
                                      <p:cBhvr>
                                        <p:cTn id="59" dur="500"/>
                                        <p:tgtEl>
                                          <p:spTgt spid="4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dissolve">
                                      <p:cBhvr>
                                        <p:cTn id="62" dur="500"/>
                                        <p:tgtEl>
                                          <p:spTgt spid="4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dissolve">
                                      <p:cBhvr>
                                        <p:cTn id="65" dur="500"/>
                                        <p:tgtEl>
                                          <p:spTgt spid="48"/>
                                        </p:tgtEl>
                                      </p:cBhvr>
                                    </p:animEffect>
                                  </p:childTnLst>
                                </p:cTn>
                              </p:par>
                              <p:par>
                                <p:cTn id="66" presetID="9" presetClass="entr" presetSubtype="0" fill="hold"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dissolve">
                                      <p:cBhvr>
                                        <p:cTn id="71" dur="500"/>
                                        <p:tgtEl>
                                          <p:spTgt spid="53"/>
                                        </p:tgtEl>
                                      </p:cBhvr>
                                    </p:animEffect>
                                  </p:childTnLst>
                                </p:cTn>
                              </p:par>
                              <p:par>
                                <p:cTn id="72" presetID="9" presetClass="exit" presetSubtype="0" fill="hold" grpId="1" nodeType="withEffect">
                                  <p:stCondLst>
                                    <p:cond delay="0"/>
                                  </p:stCondLst>
                                  <p:childTnLst>
                                    <p:animEffect transition="out" filter="dissolve">
                                      <p:cBhvr>
                                        <p:cTn id="73" dur="500"/>
                                        <p:tgtEl>
                                          <p:spTgt spid="4"/>
                                        </p:tgtEl>
                                      </p:cBhvr>
                                    </p:animEffect>
                                    <p:set>
                                      <p:cBhvr>
                                        <p:cTn id="74" dur="1" fill="hold">
                                          <p:stCondLst>
                                            <p:cond delay="499"/>
                                          </p:stCondLst>
                                        </p:cTn>
                                        <p:tgtEl>
                                          <p:spTgt spid="4"/>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50"/>
                                        </p:tgtEl>
                                      </p:cBhvr>
                                    </p:animEffect>
                                    <p:set>
                                      <p:cBhvr>
                                        <p:cTn id="80" dur="1" fill="hold">
                                          <p:stCondLst>
                                            <p:cond delay="499"/>
                                          </p:stCondLst>
                                        </p:cTn>
                                        <p:tgtEl>
                                          <p:spTgt spid="50"/>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3"/>
                                        </p:tgtEl>
                                      </p:cBhvr>
                                    </p:animEffect>
                                    <p:set>
                                      <p:cBhvr>
                                        <p:cTn id="83" dur="1" fill="hold">
                                          <p:stCondLst>
                                            <p:cond delay="499"/>
                                          </p:stCondLst>
                                        </p:cTn>
                                        <p:tgtEl>
                                          <p:spTgt spid="3"/>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9"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dissolve">
                                      <p:cBhvr>
                                        <p:cTn id="89" dur="500"/>
                                        <p:tgtEl>
                                          <p:spTgt spid="54"/>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dissolve">
                                      <p:cBhvr>
                                        <p:cTn id="94" dur="500"/>
                                        <p:tgtEl>
                                          <p:spTgt spid="5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6419"/>
                                        </p:tgtEl>
                                        <p:attrNameLst>
                                          <p:attrName>style.visibility</p:attrName>
                                        </p:attrNameLst>
                                      </p:cBhvr>
                                      <p:to>
                                        <p:strVal val="visible"/>
                                      </p:to>
                                    </p:set>
                                    <p:animEffect transition="in" filter="dissolve">
                                      <p:cBhvr>
                                        <p:cTn id="97" dur="500"/>
                                        <p:tgtEl>
                                          <p:spTgt spid="1641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dissolve">
                                      <p:cBhvr>
                                        <p:cTn id="103" dur="500"/>
                                        <p:tgtEl>
                                          <p:spTgt spid="57"/>
                                        </p:tgtEl>
                                      </p:cBhvr>
                                    </p:animEffect>
                                  </p:childTnLst>
                                </p:cTn>
                              </p:par>
                              <p:par>
                                <p:cTn id="104" presetID="9" presetClass="entr" presetSubtype="0" fill="hold" grpId="1"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dissolve">
                                      <p:cBhvr>
                                        <p:cTn id="106" dur="500"/>
                                        <p:tgtEl>
                                          <p:spTgt spid="5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dissolve">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
                                        </p:tgtEl>
                                        <p:attrNameLst>
                                          <p:attrName>style.visibility</p:attrName>
                                        </p:attrNameLst>
                                      </p:cBhvr>
                                      <p:to>
                                        <p:strVal val="visible"/>
                                      </p:to>
                                    </p:set>
                                    <p:animEffect transition="in" filter="dissolve">
                                      <p:cBhvr>
                                        <p:cTn id="114" dur="500"/>
                                        <p:tgtEl>
                                          <p:spTgt spid="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dissolve">
                                      <p:cBhvr>
                                        <p:cTn id="119" dur="500"/>
                                        <p:tgtEl>
                                          <p:spTgt spid="60"/>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xit" presetSubtype="0" fill="hold" grpId="0" nodeType="clickEffect">
                                  <p:stCondLst>
                                    <p:cond delay="0"/>
                                  </p:stCondLst>
                                  <p:childTnLst>
                                    <p:animEffect transition="out" filter="dissolve">
                                      <p:cBhvr>
                                        <p:cTn id="123" dur="500"/>
                                        <p:tgtEl>
                                          <p:spTgt spid="51"/>
                                        </p:tgtEl>
                                      </p:cBhvr>
                                    </p:animEffect>
                                    <p:set>
                                      <p:cBhvr>
                                        <p:cTn id="124"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419" grpId="0" animBg="1"/>
      <p:bldP spid="3" grpId="0" animBg="1"/>
      <p:bldP spid="3" grpId="1" animBg="1"/>
      <p:bldP spid="4" grpId="0" animBg="1"/>
      <p:bldP spid="4" grpId="1" animBg="1"/>
      <p:bldP spid="5" grpId="0"/>
      <p:bldP spid="5" grpId="1"/>
      <p:bldP spid="66" grpId="0"/>
      <p:bldP spid="35" grpId="0" animBg="1"/>
      <p:bldP spid="38" grpId="0" animBg="1"/>
      <p:bldP spid="39" grpId="0" animBg="1"/>
      <p:bldP spid="40" grpId="0" animBg="1"/>
      <p:bldP spid="49" grpId="0" animBg="1"/>
      <p:bldP spid="50" grpId="0" animBg="1"/>
      <p:bldP spid="50" grpId="1" animBg="1"/>
      <p:bldP spid="10" grpId="0" animBg="1"/>
      <p:bldP spid="10" grpId="1" animBg="1"/>
      <p:bldP spid="41" grpId="0" animBg="1"/>
      <p:bldP spid="44" grpId="0" animBg="1"/>
      <p:bldP spid="48" grpId="0" animBg="1"/>
      <p:bldP spid="54" grpId="0" animBg="1"/>
      <p:bldP spid="55" grpId="0" animBg="1"/>
      <p:bldP spid="56" grpId="0" animBg="1"/>
      <p:bldP spid="57" grpId="0" animBg="1"/>
      <p:bldP spid="57" grpId="1" animBg="1"/>
      <p:bldP spid="59" grpId="0" animBg="1"/>
      <p:bldP spid="6" grpId="0"/>
      <p:bldP spid="60" grpId="0"/>
      <p:bldP spid="5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atin typeface="Arial" charset="0"/>
                <a:cs typeface="Arial" charset="0"/>
              </a:rPr>
              <a:t>Preemptive Schedulers</a:t>
            </a:r>
          </a:p>
        </p:txBody>
      </p:sp>
      <p:sp>
        <p:nvSpPr>
          <p:cNvPr id="19459" name="Content Placeholder 2"/>
          <p:cNvSpPr>
            <a:spLocks noGrp="1"/>
          </p:cNvSpPr>
          <p:nvPr>
            <p:ph idx="4294967295"/>
          </p:nvPr>
        </p:nvSpPr>
        <p:spPr>
          <a:xfrm>
            <a:off x="2066925" y="2133600"/>
            <a:ext cx="7077075" cy="3992563"/>
          </a:xfrm>
        </p:spPr>
        <p:txBody>
          <a:bodyPr/>
          <a:lstStyle/>
          <a:p>
            <a:r>
              <a:rPr lang="en-US" strike="sngStrike" dirty="0">
                <a:latin typeface="Arial" charset="0"/>
                <a:cs typeface="Arial" charset="0"/>
              </a:rPr>
              <a:t>FCFS with preemption</a:t>
            </a:r>
          </a:p>
          <a:p>
            <a:r>
              <a:rPr lang="en-US" strike="sngStrike" dirty="0">
                <a:latin typeface="Arial" charset="0"/>
                <a:cs typeface="Arial" charset="0"/>
              </a:rPr>
              <a:t>SJF with preemption</a:t>
            </a:r>
          </a:p>
          <a:p>
            <a:pPr lvl="1"/>
            <a:r>
              <a:rPr lang="en-US" strike="sngStrike" dirty="0">
                <a:latin typeface="Arial" charset="0"/>
                <a:cs typeface="Arial" charset="0"/>
              </a:rPr>
              <a:t>SRTF (Shortest Remaining Time First)</a:t>
            </a:r>
          </a:p>
          <a:p>
            <a:r>
              <a:rPr lang="en-US" dirty="0">
                <a:latin typeface="Arial" charset="0"/>
                <a:cs typeface="Arial" charset="0"/>
              </a:rPr>
              <a:t>Priority with preemption</a:t>
            </a:r>
          </a:p>
          <a:p>
            <a:r>
              <a:rPr lang="en-US" dirty="0">
                <a:latin typeface="Arial" charset="0"/>
                <a:cs typeface="Arial" charset="0"/>
              </a:rPr>
              <a:t>Round robin</a:t>
            </a:r>
          </a:p>
        </p:txBody>
      </p:sp>
      <p:sp>
        <p:nvSpPr>
          <p:cNvPr id="2" name="TextBox 1"/>
          <p:cNvSpPr txBox="1"/>
          <p:nvPr/>
        </p:nvSpPr>
        <p:spPr>
          <a:xfrm>
            <a:off x="5874501" y="3851112"/>
            <a:ext cx="634962" cy="369332"/>
          </a:xfrm>
          <a:prstGeom prst="rect">
            <a:avLst/>
          </a:prstGeom>
          <a:noFill/>
        </p:spPr>
        <p:txBody>
          <a:bodyPr wrap="square" rtlCol="0">
            <a:spAutoFit/>
          </a:bodyPr>
          <a:lstStyle/>
          <a:p>
            <a:r>
              <a:rPr lang="en-US" dirty="0">
                <a:solidFill>
                  <a:srgbClr val="FF0000"/>
                </a:solidFill>
              </a:rPr>
              <a:t>??</a:t>
            </a:r>
          </a:p>
        </p:txBody>
      </p:sp>
      <p:sp>
        <p:nvSpPr>
          <p:cNvPr id="3" name="Rounded Rectangle 2"/>
          <p:cNvSpPr/>
          <p:nvPr/>
        </p:nvSpPr>
        <p:spPr>
          <a:xfrm>
            <a:off x="1510772" y="5047357"/>
            <a:ext cx="4871691" cy="12700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bg1"/>
                </a:solidFill>
              </a:rPr>
              <a:t>Reevaluate priority on I/O completion</a:t>
            </a:r>
          </a:p>
        </p:txBody>
      </p:sp>
      <p:sp>
        <p:nvSpPr>
          <p:cNvPr id="4" name="Freeform 3"/>
          <p:cNvSpPr/>
          <p:nvPr/>
        </p:nvSpPr>
        <p:spPr>
          <a:xfrm>
            <a:off x="1073584" y="4035778"/>
            <a:ext cx="1039307" cy="1066322"/>
          </a:xfrm>
          <a:custGeom>
            <a:avLst/>
            <a:gdLst>
              <a:gd name="connsiteX0" fmla="*/ 448135 w 1039307"/>
              <a:gd name="connsiteY0" fmla="*/ 2551050 h 2551050"/>
              <a:gd name="connsiteX1" fmla="*/ 21178 w 1039307"/>
              <a:gd name="connsiteY1" fmla="*/ 1401435 h 2551050"/>
              <a:gd name="connsiteX2" fmla="*/ 1039307 w 1039307"/>
              <a:gd name="connsiteY2" fmla="*/ 0 h 2551050"/>
            </a:gdLst>
            <a:ahLst/>
            <a:cxnLst>
              <a:cxn ang="0">
                <a:pos x="connsiteX0" y="connsiteY0"/>
              </a:cxn>
              <a:cxn ang="0">
                <a:pos x="connsiteX1" y="connsiteY1"/>
              </a:cxn>
              <a:cxn ang="0">
                <a:pos x="connsiteX2" y="connsiteY2"/>
              </a:cxn>
            </a:cxnLst>
            <a:rect l="l" t="t" r="r" b="b"/>
            <a:pathLst>
              <a:path w="1039307" h="2551050">
                <a:moveTo>
                  <a:pt x="448135" y="2551050"/>
                </a:moveTo>
                <a:cubicBezTo>
                  <a:pt x="185392" y="2188830"/>
                  <a:pt x="-77351" y="1826610"/>
                  <a:pt x="21178" y="1401435"/>
                </a:cubicBezTo>
                <a:cubicBezTo>
                  <a:pt x="119707" y="976260"/>
                  <a:pt x="1039307" y="0"/>
                  <a:pt x="1039307" y="0"/>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961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6"/>
          <p:cNvSpPr>
            <a:spLocks noChangeArrowheads="1"/>
          </p:cNvSpPr>
          <p:nvPr/>
        </p:nvSpPr>
        <p:spPr bwMode="auto">
          <a:xfrm>
            <a:off x="971551" y="2062758"/>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a:t>
            </a:r>
          </a:p>
        </p:txBody>
      </p:sp>
      <p:sp>
        <p:nvSpPr>
          <p:cNvPr id="16392" name="Rectangle 7"/>
          <p:cNvSpPr>
            <a:spLocks noChangeArrowheads="1"/>
          </p:cNvSpPr>
          <p:nvPr/>
        </p:nvSpPr>
        <p:spPr bwMode="auto">
          <a:xfrm>
            <a:off x="2611573" y="2066097"/>
            <a:ext cx="1315903"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P1</a:t>
            </a:r>
          </a:p>
        </p:txBody>
      </p:sp>
      <p:sp>
        <p:nvSpPr>
          <p:cNvPr id="16395" name="Text Box 10"/>
          <p:cNvSpPr txBox="1">
            <a:spLocks noChangeArrowheads="1"/>
          </p:cNvSpPr>
          <p:nvPr/>
        </p:nvSpPr>
        <p:spPr bwMode="auto">
          <a:xfrm>
            <a:off x="1657351" y="2556471"/>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3036840" y="2523297"/>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7</a:t>
            </a:r>
          </a:p>
        </p:txBody>
      </p:sp>
      <p:sp>
        <p:nvSpPr>
          <p:cNvPr id="16398" name="Text Box 13"/>
          <p:cNvSpPr txBox="1">
            <a:spLocks noChangeArrowheads="1"/>
          </p:cNvSpPr>
          <p:nvPr/>
        </p:nvSpPr>
        <p:spPr bwMode="auto">
          <a:xfrm>
            <a:off x="3876097" y="3642731"/>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20</a:t>
            </a:r>
          </a:p>
        </p:txBody>
      </p:sp>
      <p:sp>
        <p:nvSpPr>
          <p:cNvPr id="16400" name="Text Box 15"/>
          <p:cNvSpPr txBox="1">
            <a:spLocks noChangeArrowheads="1"/>
          </p:cNvSpPr>
          <p:nvPr/>
        </p:nvSpPr>
        <p:spPr bwMode="auto">
          <a:xfrm>
            <a:off x="1611314" y="3632353"/>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3" name="Text Box 18"/>
          <p:cNvSpPr txBox="1">
            <a:spLocks noChangeArrowheads="1"/>
          </p:cNvSpPr>
          <p:nvPr/>
        </p:nvSpPr>
        <p:spPr bwMode="auto">
          <a:xfrm>
            <a:off x="4448938" y="2516498"/>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10</a:t>
            </a:r>
          </a:p>
        </p:txBody>
      </p:sp>
      <p:sp>
        <p:nvSpPr>
          <p:cNvPr id="16408" name="Text Box 23"/>
          <p:cNvSpPr txBox="1">
            <a:spLocks noChangeArrowheads="1"/>
          </p:cNvSpPr>
          <p:nvPr/>
        </p:nvSpPr>
        <p:spPr bwMode="auto">
          <a:xfrm>
            <a:off x="228601" y="2077046"/>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285751" y="3143403"/>
            <a:ext cx="488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8" name="Rectangle 33"/>
          <p:cNvSpPr>
            <a:spLocks noChangeArrowheads="1"/>
          </p:cNvSpPr>
          <p:nvPr/>
        </p:nvSpPr>
        <p:spPr bwMode="auto">
          <a:xfrm>
            <a:off x="971552" y="3083078"/>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3927475" y="2066097"/>
            <a:ext cx="1605707"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a:t>
            </a:r>
          </a:p>
        </p:txBody>
      </p:sp>
      <p:sp>
        <p:nvSpPr>
          <p:cNvPr id="16387" name="Rectangle 44"/>
          <p:cNvSpPr>
            <a:spLocks noGrp="1" noChangeArrowheads="1"/>
          </p:cNvSpPr>
          <p:nvPr>
            <p:ph type="title"/>
          </p:nvPr>
        </p:nvSpPr>
        <p:spPr/>
        <p:txBody>
          <a:bodyPr/>
          <a:lstStyle/>
          <a:p>
            <a:pPr eaLnBrk="1" hangingPunct="1"/>
            <a:r>
              <a:rPr lang="en-US" dirty="0">
                <a:latin typeface="Arial" charset="0"/>
                <a:cs typeface="Arial" charset="0"/>
              </a:rPr>
              <a:t>Priority with preemption</a:t>
            </a:r>
          </a:p>
        </p:txBody>
      </p:sp>
      <p:sp>
        <p:nvSpPr>
          <p:cNvPr id="58" name="Rectangle 14"/>
          <p:cNvSpPr>
            <a:spLocks noChangeArrowheads="1"/>
          </p:cNvSpPr>
          <p:nvPr/>
        </p:nvSpPr>
        <p:spPr bwMode="auto">
          <a:xfrm>
            <a:off x="2611573" y="3083078"/>
            <a:ext cx="292161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 name="Rounded Rectangle 2"/>
          <p:cNvSpPr/>
          <p:nvPr/>
        </p:nvSpPr>
        <p:spPr>
          <a:xfrm>
            <a:off x="6219873" y="2115547"/>
            <a:ext cx="2638377" cy="155416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dirty="0" err="1"/>
              <a:t>Deschedule</a:t>
            </a:r>
            <a:r>
              <a:rPr lang="en-US" dirty="0"/>
              <a:t> P2</a:t>
            </a:r>
          </a:p>
          <a:p>
            <a:pPr marL="285750" indent="-285750">
              <a:buFontTx/>
              <a:buChar char="-"/>
            </a:pPr>
            <a:endParaRPr lang="en-US" dirty="0"/>
          </a:p>
          <a:p>
            <a:pPr marL="285750" indent="-285750">
              <a:buFontTx/>
              <a:buChar char="-"/>
            </a:pPr>
            <a:r>
              <a:rPr lang="en-US" dirty="0"/>
              <a:t>Schedule P1 (highest priority)</a:t>
            </a:r>
          </a:p>
        </p:txBody>
      </p:sp>
      <p:sp>
        <p:nvSpPr>
          <p:cNvPr id="4" name="Freeform 3"/>
          <p:cNvSpPr/>
          <p:nvPr/>
        </p:nvSpPr>
        <p:spPr>
          <a:xfrm>
            <a:off x="2618535" y="2827594"/>
            <a:ext cx="3606562" cy="255485"/>
          </a:xfrm>
          <a:custGeom>
            <a:avLst/>
            <a:gdLst>
              <a:gd name="connsiteX0" fmla="*/ 4836245 w 4836245"/>
              <a:gd name="connsiteY0" fmla="*/ 435727 h 498886"/>
              <a:gd name="connsiteX1" fmla="*/ 3007992 w 4836245"/>
              <a:gd name="connsiteY1" fmla="*/ 8727 h 498886"/>
              <a:gd name="connsiteX2" fmla="*/ 873206 w 4836245"/>
              <a:gd name="connsiteY2" fmla="*/ 172958 h 498886"/>
              <a:gd name="connsiteX3" fmla="*/ 74030 w 4836245"/>
              <a:gd name="connsiteY3" fmla="*/ 468573 h 498886"/>
              <a:gd name="connsiteX4" fmla="*/ 30239 w 4836245"/>
              <a:gd name="connsiteY4" fmla="*/ 490471 h 498886"/>
              <a:gd name="connsiteX5" fmla="*/ 30239 w 4836245"/>
              <a:gd name="connsiteY5" fmla="*/ 479522 h 498886"/>
              <a:gd name="connsiteX0" fmla="*/ 4864865 w 4864865"/>
              <a:gd name="connsiteY0" fmla="*/ 437016 h 621006"/>
              <a:gd name="connsiteX1" fmla="*/ 3036612 w 4864865"/>
              <a:gd name="connsiteY1" fmla="*/ 10016 h 621006"/>
              <a:gd name="connsiteX2" fmla="*/ 901826 w 4864865"/>
              <a:gd name="connsiteY2" fmla="*/ 174247 h 621006"/>
              <a:gd name="connsiteX3" fmla="*/ 63487 w 4864865"/>
              <a:gd name="connsiteY3" fmla="*/ 609735 h 621006"/>
              <a:gd name="connsiteX4" fmla="*/ 58859 w 4864865"/>
              <a:gd name="connsiteY4" fmla="*/ 491760 h 621006"/>
              <a:gd name="connsiteX5" fmla="*/ 58859 w 4864865"/>
              <a:gd name="connsiteY5" fmla="*/ 480811 h 621006"/>
              <a:gd name="connsiteX0" fmla="*/ 4806349 w 4806349"/>
              <a:gd name="connsiteY0" fmla="*/ 435909 h 490653"/>
              <a:gd name="connsiteX1" fmla="*/ 2978096 w 4806349"/>
              <a:gd name="connsiteY1" fmla="*/ 8909 h 490653"/>
              <a:gd name="connsiteX2" fmla="*/ 843310 w 4806349"/>
              <a:gd name="connsiteY2" fmla="*/ 173140 h 490653"/>
              <a:gd name="connsiteX3" fmla="*/ 343 w 4806349"/>
              <a:gd name="connsiteY3" fmla="*/ 490653 h 490653"/>
              <a:gd name="connsiteX4" fmla="*/ 343 w 4806349"/>
              <a:gd name="connsiteY4" fmla="*/ 479704 h 490653"/>
              <a:gd name="connsiteX0" fmla="*/ 4806006 w 4806006"/>
              <a:gd name="connsiteY0" fmla="*/ 435909 h 490653"/>
              <a:gd name="connsiteX1" fmla="*/ 2977753 w 4806006"/>
              <a:gd name="connsiteY1" fmla="*/ 8909 h 490653"/>
              <a:gd name="connsiteX2" fmla="*/ 842967 w 4806006"/>
              <a:gd name="connsiteY2" fmla="*/ 173140 h 490653"/>
              <a:gd name="connsiteX3" fmla="*/ 0 w 4806006"/>
              <a:gd name="connsiteY3" fmla="*/ 490653 h 490653"/>
              <a:gd name="connsiteX0" fmla="*/ 3479562 w 3479562"/>
              <a:gd name="connsiteY0" fmla="*/ 127202 h 506501"/>
              <a:gd name="connsiteX1" fmla="*/ 2977753 w 3479562"/>
              <a:gd name="connsiteY1" fmla="*/ 24757 h 506501"/>
              <a:gd name="connsiteX2" fmla="*/ 842967 w 3479562"/>
              <a:gd name="connsiteY2" fmla="*/ 188988 h 506501"/>
              <a:gd name="connsiteX3" fmla="*/ 0 w 3479562"/>
              <a:gd name="connsiteY3" fmla="*/ 506501 h 506501"/>
              <a:gd name="connsiteX0" fmla="*/ 3479562 w 3479562"/>
              <a:gd name="connsiteY0" fmla="*/ 127202 h 506501"/>
              <a:gd name="connsiteX1" fmla="*/ 2554420 w 3479562"/>
              <a:gd name="connsiteY1" fmla="*/ 24757 h 506501"/>
              <a:gd name="connsiteX2" fmla="*/ 842967 w 3479562"/>
              <a:gd name="connsiteY2" fmla="*/ 188988 h 506501"/>
              <a:gd name="connsiteX3" fmla="*/ 0 w 3479562"/>
              <a:gd name="connsiteY3" fmla="*/ 506501 h 506501"/>
              <a:gd name="connsiteX0" fmla="*/ 3479562 w 3479562"/>
              <a:gd name="connsiteY0" fmla="*/ 111257 h 490556"/>
              <a:gd name="connsiteX1" fmla="*/ 2554420 w 3479562"/>
              <a:gd name="connsiteY1" fmla="*/ 8812 h 490556"/>
              <a:gd name="connsiteX2" fmla="*/ 842967 w 3479562"/>
              <a:gd name="connsiteY2" fmla="*/ 173043 h 490556"/>
              <a:gd name="connsiteX3" fmla="*/ 0 w 3479562"/>
              <a:gd name="connsiteY3" fmla="*/ 490556 h 490556"/>
              <a:gd name="connsiteX0" fmla="*/ 3479562 w 3479562"/>
              <a:gd name="connsiteY0" fmla="*/ 0 h 379299"/>
              <a:gd name="connsiteX1" fmla="*/ 842967 w 3479562"/>
              <a:gd name="connsiteY1" fmla="*/ 61786 h 379299"/>
              <a:gd name="connsiteX2" fmla="*/ 0 w 3479562"/>
              <a:gd name="connsiteY2" fmla="*/ 379299 h 379299"/>
              <a:gd name="connsiteX0" fmla="*/ 3479562 w 3479562"/>
              <a:gd name="connsiteY0" fmla="*/ 32441 h 411740"/>
              <a:gd name="connsiteX1" fmla="*/ 1111078 w 3479562"/>
              <a:gd name="connsiteY1" fmla="*/ 23672 h 411740"/>
              <a:gd name="connsiteX2" fmla="*/ 0 w 3479562"/>
              <a:gd name="connsiteY2" fmla="*/ 411740 h 411740"/>
              <a:gd name="connsiteX0" fmla="*/ 3479562 w 3479562"/>
              <a:gd name="connsiteY0" fmla="*/ 9829 h 389128"/>
              <a:gd name="connsiteX1" fmla="*/ 1111078 w 3479562"/>
              <a:gd name="connsiteY1" fmla="*/ 1060 h 389128"/>
              <a:gd name="connsiteX2" fmla="*/ 0 w 3479562"/>
              <a:gd name="connsiteY2" fmla="*/ 389128 h 389128"/>
              <a:gd name="connsiteX0" fmla="*/ 3479562 w 3479562"/>
              <a:gd name="connsiteY0" fmla="*/ 0 h 379299"/>
              <a:gd name="connsiteX1" fmla="*/ 1153411 w 3479562"/>
              <a:gd name="connsiteY1" fmla="*/ 132342 h 379299"/>
              <a:gd name="connsiteX2" fmla="*/ 0 w 3479562"/>
              <a:gd name="connsiteY2" fmla="*/ 379299 h 379299"/>
              <a:gd name="connsiteX0" fmla="*/ 3606562 w 3606562"/>
              <a:gd name="connsiteY0" fmla="*/ 45519 h 255485"/>
              <a:gd name="connsiteX1" fmla="*/ 1153411 w 3606562"/>
              <a:gd name="connsiteY1" fmla="*/ 8528 h 255485"/>
              <a:gd name="connsiteX2" fmla="*/ 0 w 3606562"/>
              <a:gd name="connsiteY2" fmla="*/ 255485 h 255485"/>
            </a:gdLst>
            <a:ahLst/>
            <a:cxnLst>
              <a:cxn ang="0">
                <a:pos x="connsiteX0" y="connsiteY0"/>
              </a:cxn>
              <a:cxn ang="0">
                <a:pos x="connsiteX1" y="connsiteY1"/>
              </a:cxn>
              <a:cxn ang="0">
                <a:pos x="connsiteX2" y="connsiteY2"/>
              </a:cxn>
            </a:cxnLst>
            <a:rect l="l" t="t" r="r" b="b"/>
            <a:pathLst>
              <a:path w="3606562" h="255485">
                <a:moveTo>
                  <a:pt x="3606562" y="45519"/>
                </a:moveTo>
                <a:cubicBezTo>
                  <a:pt x="3057272" y="58391"/>
                  <a:pt x="1754505" y="-26466"/>
                  <a:pt x="1153411" y="8528"/>
                </a:cubicBezTo>
                <a:cubicBezTo>
                  <a:pt x="552317" y="43522"/>
                  <a:pt x="140495" y="204391"/>
                  <a:pt x="0" y="255485"/>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5" name="TextBox 4"/>
          <p:cNvSpPr txBox="1"/>
          <p:nvPr/>
        </p:nvSpPr>
        <p:spPr>
          <a:xfrm>
            <a:off x="4730329" y="2501915"/>
            <a:ext cx="1605707" cy="369332"/>
          </a:xfrm>
          <a:prstGeom prst="rect">
            <a:avLst/>
          </a:prstGeom>
          <a:noFill/>
        </p:spPr>
        <p:txBody>
          <a:bodyPr wrap="square" rtlCol="0">
            <a:spAutoFit/>
          </a:bodyPr>
          <a:lstStyle/>
          <a:p>
            <a:r>
              <a:rPr lang="en-US" dirty="0">
                <a:solidFill>
                  <a:srgbClr val="008000"/>
                </a:solidFill>
              </a:rPr>
              <a:t>I/O Complete</a:t>
            </a:r>
          </a:p>
        </p:txBody>
      </p:sp>
      <p:cxnSp>
        <p:nvCxnSpPr>
          <p:cNvPr id="65" name="Straight Connector 64"/>
          <p:cNvCxnSpPr/>
          <p:nvPr/>
        </p:nvCxnSpPr>
        <p:spPr>
          <a:xfrm flipV="1">
            <a:off x="3927476" y="1828020"/>
            <a:ext cx="0" cy="1712258"/>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927476" y="1693426"/>
            <a:ext cx="1605707" cy="369332"/>
          </a:xfrm>
          <a:prstGeom prst="rect">
            <a:avLst/>
          </a:prstGeom>
          <a:noFill/>
        </p:spPr>
        <p:txBody>
          <a:bodyPr wrap="square" rtlCol="0">
            <a:spAutoFit/>
          </a:bodyPr>
          <a:lstStyle/>
          <a:p>
            <a:r>
              <a:rPr lang="en-US" dirty="0">
                <a:solidFill>
                  <a:srgbClr val="FF2929"/>
                </a:solidFill>
              </a:rPr>
              <a:t>P1 Complete</a:t>
            </a:r>
          </a:p>
        </p:txBody>
      </p:sp>
      <p:sp>
        <p:nvSpPr>
          <p:cNvPr id="2" name="Left Brace 1"/>
          <p:cNvSpPr/>
          <p:nvPr/>
        </p:nvSpPr>
        <p:spPr>
          <a:xfrm rot="16200000">
            <a:off x="1604239" y="3205243"/>
            <a:ext cx="374649" cy="164002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p:cNvSpPr/>
          <p:nvPr/>
        </p:nvSpPr>
        <p:spPr>
          <a:xfrm rot="16200000">
            <a:off x="3082200" y="3343732"/>
            <a:ext cx="374649" cy="131590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Rectangle 34"/>
          <p:cNvSpPr>
            <a:spLocks noChangeArrowheads="1"/>
          </p:cNvSpPr>
          <p:nvPr/>
        </p:nvSpPr>
        <p:spPr bwMode="auto">
          <a:xfrm>
            <a:off x="1414029" y="4843161"/>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P2,5</a:t>
            </a:r>
          </a:p>
        </p:txBody>
      </p:sp>
      <p:sp>
        <p:nvSpPr>
          <p:cNvPr id="37" name="Rectangle 34"/>
          <p:cNvSpPr>
            <a:spLocks noChangeArrowheads="1"/>
          </p:cNvSpPr>
          <p:nvPr/>
        </p:nvSpPr>
        <p:spPr bwMode="auto">
          <a:xfrm>
            <a:off x="1414029" y="5531783"/>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P3,8</a:t>
            </a:r>
          </a:p>
        </p:txBody>
      </p:sp>
      <p:sp>
        <p:nvSpPr>
          <p:cNvPr id="38" name="Rectangle 34"/>
          <p:cNvSpPr>
            <a:spLocks noChangeArrowheads="1"/>
          </p:cNvSpPr>
          <p:nvPr/>
        </p:nvSpPr>
        <p:spPr bwMode="auto">
          <a:xfrm>
            <a:off x="2970519" y="4843161"/>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P1,1</a:t>
            </a:r>
          </a:p>
        </p:txBody>
      </p:sp>
      <p:sp>
        <p:nvSpPr>
          <p:cNvPr id="39" name="Rectangle 34"/>
          <p:cNvSpPr>
            <a:spLocks noChangeArrowheads="1"/>
          </p:cNvSpPr>
          <p:nvPr/>
        </p:nvSpPr>
        <p:spPr bwMode="auto">
          <a:xfrm>
            <a:off x="2970519" y="5531783"/>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P2,5</a:t>
            </a:r>
          </a:p>
        </p:txBody>
      </p:sp>
      <p:sp>
        <p:nvSpPr>
          <p:cNvPr id="40" name="Rectangle 34"/>
          <p:cNvSpPr>
            <a:spLocks noChangeArrowheads="1"/>
          </p:cNvSpPr>
          <p:nvPr/>
        </p:nvSpPr>
        <p:spPr bwMode="auto">
          <a:xfrm>
            <a:off x="2970519" y="6183716"/>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P3,8</a:t>
            </a:r>
          </a:p>
        </p:txBody>
      </p:sp>
      <p:cxnSp>
        <p:nvCxnSpPr>
          <p:cNvPr id="8" name="Straight Arrow Connector 7"/>
          <p:cNvCxnSpPr>
            <a:stCxn id="36" idx="2"/>
            <a:endCxn id="37" idx="0"/>
          </p:cNvCxnSpPr>
          <p:nvPr/>
        </p:nvCxnSpPr>
        <p:spPr>
          <a:xfrm>
            <a:off x="1754765" y="5300361"/>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295605" y="5300361"/>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334271" y="5988983"/>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69257" y="46117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293440" y="46117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171222" y="4212578"/>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49" name="Rectangle 48"/>
          <p:cNvSpPr/>
          <p:nvPr/>
        </p:nvSpPr>
        <p:spPr>
          <a:xfrm>
            <a:off x="2650066" y="4245445"/>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50" name="Oval 49"/>
          <p:cNvSpPr/>
          <p:nvPr/>
        </p:nvSpPr>
        <p:spPr>
          <a:xfrm>
            <a:off x="2807759" y="4732031"/>
            <a:ext cx="975691" cy="621224"/>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10" name="Freeform 9"/>
          <p:cNvSpPr/>
          <p:nvPr/>
        </p:nvSpPr>
        <p:spPr>
          <a:xfrm>
            <a:off x="3810000" y="3739444"/>
            <a:ext cx="3414889" cy="1359530"/>
          </a:xfrm>
          <a:custGeom>
            <a:avLst/>
            <a:gdLst>
              <a:gd name="connsiteX0" fmla="*/ 0 w 3414889"/>
              <a:gd name="connsiteY0" fmla="*/ 1298223 h 1359530"/>
              <a:gd name="connsiteX1" fmla="*/ 1778000 w 3414889"/>
              <a:gd name="connsiteY1" fmla="*/ 1312334 h 1359530"/>
              <a:gd name="connsiteX2" fmla="*/ 2864556 w 3414889"/>
              <a:gd name="connsiteY2" fmla="*/ 776112 h 1359530"/>
              <a:gd name="connsiteX3" fmla="*/ 3414889 w 3414889"/>
              <a:gd name="connsiteY3" fmla="*/ 0 h 1359530"/>
            </a:gdLst>
            <a:ahLst/>
            <a:cxnLst>
              <a:cxn ang="0">
                <a:pos x="connsiteX0" y="connsiteY0"/>
              </a:cxn>
              <a:cxn ang="0">
                <a:pos x="connsiteX1" y="connsiteY1"/>
              </a:cxn>
              <a:cxn ang="0">
                <a:pos x="connsiteX2" y="connsiteY2"/>
              </a:cxn>
              <a:cxn ang="0">
                <a:pos x="connsiteX3" y="connsiteY3"/>
              </a:cxn>
            </a:cxnLst>
            <a:rect l="l" t="t" r="r" b="b"/>
            <a:pathLst>
              <a:path w="3414889" h="1359530">
                <a:moveTo>
                  <a:pt x="0" y="1298223"/>
                </a:moveTo>
                <a:cubicBezTo>
                  <a:pt x="650287" y="1348787"/>
                  <a:pt x="1300574" y="1399352"/>
                  <a:pt x="1778000" y="1312334"/>
                </a:cubicBezTo>
                <a:cubicBezTo>
                  <a:pt x="2255426" y="1225316"/>
                  <a:pt x="2591741" y="994834"/>
                  <a:pt x="2864556" y="776112"/>
                </a:cubicBezTo>
                <a:cubicBezTo>
                  <a:pt x="3137371" y="557390"/>
                  <a:pt x="3414889" y="0"/>
                  <a:pt x="3414889" y="0"/>
                </a:cubicBezTo>
              </a:path>
            </a:pathLst>
          </a:custGeom>
          <a:ln>
            <a:solidFill>
              <a:srgbClr val="008000"/>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41" name="Left Brace 40">
            <a:extLst>
              <a:ext uri="{FF2B5EF4-FFF2-40B4-BE49-F238E27FC236}">
                <a16:creationId xmlns:a16="http://schemas.microsoft.com/office/drawing/2014/main" id="{1E3BF3B9-67AE-5A4E-8796-A8D6349BDAF7}"/>
              </a:ext>
            </a:extLst>
          </p:cNvPr>
          <p:cNvSpPr/>
          <p:nvPr/>
        </p:nvSpPr>
        <p:spPr>
          <a:xfrm rot="16200000">
            <a:off x="4549954" y="3225579"/>
            <a:ext cx="374649" cy="159180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Rectangle 34">
            <a:extLst>
              <a:ext uri="{FF2B5EF4-FFF2-40B4-BE49-F238E27FC236}">
                <a16:creationId xmlns:a16="http://schemas.microsoft.com/office/drawing/2014/main" id="{F5851A00-B56B-4E45-B062-86FF58A7BCE2}"/>
              </a:ext>
            </a:extLst>
          </p:cNvPr>
          <p:cNvSpPr>
            <a:spLocks noChangeArrowheads="1"/>
          </p:cNvSpPr>
          <p:nvPr/>
        </p:nvSpPr>
        <p:spPr bwMode="auto">
          <a:xfrm>
            <a:off x="4405421" y="4910454"/>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P2,5</a:t>
            </a:r>
          </a:p>
        </p:txBody>
      </p:sp>
      <p:sp>
        <p:nvSpPr>
          <p:cNvPr id="48" name="Rectangle 34">
            <a:extLst>
              <a:ext uri="{FF2B5EF4-FFF2-40B4-BE49-F238E27FC236}">
                <a16:creationId xmlns:a16="http://schemas.microsoft.com/office/drawing/2014/main" id="{0F9DB112-410B-7D47-99E3-11DDC48CC94C}"/>
              </a:ext>
            </a:extLst>
          </p:cNvPr>
          <p:cNvSpPr>
            <a:spLocks noChangeArrowheads="1"/>
          </p:cNvSpPr>
          <p:nvPr/>
        </p:nvSpPr>
        <p:spPr bwMode="auto">
          <a:xfrm>
            <a:off x="4405421" y="5562387"/>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P3,8</a:t>
            </a:r>
          </a:p>
        </p:txBody>
      </p:sp>
      <p:cxnSp>
        <p:nvCxnSpPr>
          <p:cNvPr id="52" name="Straight Arrow Connector 51">
            <a:extLst>
              <a:ext uri="{FF2B5EF4-FFF2-40B4-BE49-F238E27FC236}">
                <a16:creationId xmlns:a16="http://schemas.microsoft.com/office/drawing/2014/main" id="{990BDFCA-CCAD-AC41-9C70-721BEDB52F6C}"/>
              </a:ext>
            </a:extLst>
          </p:cNvPr>
          <p:cNvCxnSpPr/>
          <p:nvPr/>
        </p:nvCxnSpPr>
        <p:spPr>
          <a:xfrm>
            <a:off x="4769173" y="5367654"/>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4B61E47-A8D7-0E42-9237-33B6E323EA02}"/>
              </a:ext>
            </a:extLst>
          </p:cNvPr>
          <p:cNvCxnSpPr/>
          <p:nvPr/>
        </p:nvCxnSpPr>
        <p:spPr>
          <a:xfrm>
            <a:off x="4749362" y="46315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63BF8A68-7E3F-3648-9F10-B46D25660D6A}"/>
              </a:ext>
            </a:extLst>
          </p:cNvPr>
          <p:cNvSpPr/>
          <p:nvPr/>
        </p:nvSpPr>
        <p:spPr>
          <a:xfrm>
            <a:off x="4105988" y="4265245"/>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55" name="Oval 54">
            <a:extLst>
              <a:ext uri="{FF2B5EF4-FFF2-40B4-BE49-F238E27FC236}">
                <a16:creationId xmlns:a16="http://schemas.microsoft.com/office/drawing/2014/main" id="{6A21824B-53D7-E846-B926-98D4246B5A65}"/>
              </a:ext>
            </a:extLst>
          </p:cNvPr>
          <p:cNvSpPr/>
          <p:nvPr/>
        </p:nvSpPr>
        <p:spPr>
          <a:xfrm>
            <a:off x="4242482" y="4804854"/>
            <a:ext cx="975691" cy="621224"/>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56" name="Rounded Rectangle 55">
            <a:extLst>
              <a:ext uri="{FF2B5EF4-FFF2-40B4-BE49-F238E27FC236}">
                <a16:creationId xmlns:a16="http://schemas.microsoft.com/office/drawing/2014/main" id="{A17BC701-DD34-8D49-9596-CF6EF7E55DD1}"/>
              </a:ext>
            </a:extLst>
          </p:cNvPr>
          <p:cNvSpPr/>
          <p:nvPr/>
        </p:nvSpPr>
        <p:spPr>
          <a:xfrm>
            <a:off x="6204075" y="3916573"/>
            <a:ext cx="2638377" cy="155416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dirty="0"/>
              <a:t>P1 has finished</a:t>
            </a:r>
          </a:p>
          <a:p>
            <a:pPr marL="285750" indent="-285750">
              <a:buFontTx/>
              <a:buChar char="-"/>
            </a:pPr>
            <a:endParaRPr lang="en-US" dirty="0"/>
          </a:p>
          <a:p>
            <a:pPr marL="285750" indent="-285750">
              <a:buFontTx/>
              <a:buChar char="-"/>
            </a:pPr>
            <a:r>
              <a:rPr lang="en-US" dirty="0"/>
              <a:t>Schedule P2 (highest priority)</a:t>
            </a:r>
          </a:p>
        </p:txBody>
      </p:sp>
      <p:sp>
        <p:nvSpPr>
          <p:cNvPr id="57" name="Freeform 56">
            <a:extLst>
              <a:ext uri="{FF2B5EF4-FFF2-40B4-BE49-F238E27FC236}">
                <a16:creationId xmlns:a16="http://schemas.microsoft.com/office/drawing/2014/main" id="{BB6B7F07-8A91-9045-BD36-139ADDA8D680}"/>
              </a:ext>
            </a:extLst>
          </p:cNvPr>
          <p:cNvSpPr/>
          <p:nvPr/>
        </p:nvSpPr>
        <p:spPr>
          <a:xfrm>
            <a:off x="5192888" y="4820303"/>
            <a:ext cx="1260269" cy="334050"/>
          </a:xfrm>
          <a:custGeom>
            <a:avLst/>
            <a:gdLst>
              <a:gd name="connsiteX0" fmla="*/ 0 w 3414889"/>
              <a:gd name="connsiteY0" fmla="*/ 1298223 h 1359530"/>
              <a:gd name="connsiteX1" fmla="*/ 1778000 w 3414889"/>
              <a:gd name="connsiteY1" fmla="*/ 1312334 h 1359530"/>
              <a:gd name="connsiteX2" fmla="*/ 2864556 w 3414889"/>
              <a:gd name="connsiteY2" fmla="*/ 776112 h 1359530"/>
              <a:gd name="connsiteX3" fmla="*/ 3414889 w 3414889"/>
              <a:gd name="connsiteY3" fmla="*/ 0 h 1359530"/>
              <a:gd name="connsiteX0" fmla="*/ 0 w 3414889"/>
              <a:gd name="connsiteY0" fmla="*/ 1298223 h 1359530"/>
              <a:gd name="connsiteX1" fmla="*/ 1778000 w 3414889"/>
              <a:gd name="connsiteY1" fmla="*/ 1312334 h 1359530"/>
              <a:gd name="connsiteX2" fmla="*/ 2885576 w 3414889"/>
              <a:gd name="connsiteY2" fmla="*/ 776112 h 1359530"/>
              <a:gd name="connsiteX3" fmla="*/ 3414889 w 3414889"/>
              <a:gd name="connsiteY3" fmla="*/ 0 h 1359530"/>
              <a:gd name="connsiteX0" fmla="*/ 0 w 3414889"/>
              <a:gd name="connsiteY0" fmla="*/ 1298223 h 1341108"/>
              <a:gd name="connsiteX1" fmla="*/ 684924 w 3414889"/>
              <a:gd name="connsiteY1" fmla="*/ 1280803 h 1341108"/>
              <a:gd name="connsiteX2" fmla="*/ 2885576 w 3414889"/>
              <a:gd name="connsiteY2" fmla="*/ 776112 h 1341108"/>
              <a:gd name="connsiteX3" fmla="*/ 3414889 w 3414889"/>
              <a:gd name="connsiteY3" fmla="*/ 0 h 1341108"/>
              <a:gd name="connsiteX0" fmla="*/ 0 w 3414889"/>
              <a:gd name="connsiteY0" fmla="*/ 1298223 h 1313138"/>
              <a:gd name="connsiteX1" fmla="*/ 684924 w 3414889"/>
              <a:gd name="connsiteY1" fmla="*/ 1280803 h 1313138"/>
              <a:gd name="connsiteX2" fmla="*/ 2885576 w 3414889"/>
              <a:gd name="connsiteY2" fmla="*/ 776112 h 1313138"/>
              <a:gd name="connsiteX3" fmla="*/ 3414889 w 3414889"/>
              <a:gd name="connsiteY3" fmla="*/ 0 h 1313138"/>
              <a:gd name="connsiteX0" fmla="*/ 0 w 3414889"/>
              <a:gd name="connsiteY0" fmla="*/ 1298223 h 1334930"/>
              <a:gd name="connsiteX1" fmla="*/ 695434 w 3414889"/>
              <a:gd name="connsiteY1" fmla="*/ 1333354 h 1334930"/>
              <a:gd name="connsiteX2" fmla="*/ 2885576 w 3414889"/>
              <a:gd name="connsiteY2" fmla="*/ 776112 h 1334930"/>
              <a:gd name="connsiteX3" fmla="*/ 3414889 w 3414889"/>
              <a:gd name="connsiteY3" fmla="*/ 0 h 1334930"/>
              <a:gd name="connsiteX0" fmla="*/ 0 w 3414889"/>
              <a:gd name="connsiteY0" fmla="*/ 1298223 h 1324463"/>
              <a:gd name="connsiteX1" fmla="*/ 453696 w 3414889"/>
              <a:gd name="connsiteY1" fmla="*/ 1322844 h 1324463"/>
              <a:gd name="connsiteX2" fmla="*/ 2885576 w 3414889"/>
              <a:gd name="connsiteY2" fmla="*/ 776112 h 1324463"/>
              <a:gd name="connsiteX3" fmla="*/ 3414889 w 3414889"/>
              <a:gd name="connsiteY3" fmla="*/ 0 h 1324463"/>
              <a:gd name="connsiteX0" fmla="*/ 0 w 3414889"/>
              <a:gd name="connsiteY0" fmla="*/ 1298223 h 1423980"/>
              <a:gd name="connsiteX1" fmla="*/ 453696 w 3414889"/>
              <a:gd name="connsiteY1" fmla="*/ 1322844 h 1423980"/>
              <a:gd name="connsiteX2" fmla="*/ 3414889 w 3414889"/>
              <a:gd name="connsiteY2" fmla="*/ 0 h 1423980"/>
              <a:gd name="connsiteX0" fmla="*/ 0 w 3414889"/>
              <a:gd name="connsiteY0" fmla="*/ 1298223 h 1323286"/>
              <a:gd name="connsiteX1" fmla="*/ 453696 w 3414889"/>
              <a:gd name="connsiteY1" fmla="*/ 1322844 h 1323286"/>
              <a:gd name="connsiteX2" fmla="*/ 3414889 w 3414889"/>
              <a:gd name="connsiteY2" fmla="*/ 0 h 1323286"/>
              <a:gd name="connsiteX0" fmla="*/ 0 w 3414889"/>
              <a:gd name="connsiteY0" fmla="*/ 1298223 h 1345024"/>
              <a:gd name="connsiteX1" fmla="*/ 453696 w 3414889"/>
              <a:gd name="connsiteY1" fmla="*/ 1322844 h 1345024"/>
              <a:gd name="connsiteX2" fmla="*/ 3414889 w 3414889"/>
              <a:gd name="connsiteY2" fmla="*/ 0 h 1345024"/>
              <a:gd name="connsiteX0" fmla="*/ 0 w 1607110"/>
              <a:gd name="connsiteY0" fmla="*/ 499436 h 566197"/>
              <a:gd name="connsiteX1" fmla="*/ 453696 w 1607110"/>
              <a:gd name="connsiteY1" fmla="*/ 524057 h 566197"/>
              <a:gd name="connsiteX2" fmla="*/ 1607110 w 1607110"/>
              <a:gd name="connsiteY2" fmla="*/ 0 h 566197"/>
              <a:gd name="connsiteX0" fmla="*/ 0 w 1607110"/>
              <a:gd name="connsiteY0" fmla="*/ 499436 h 538758"/>
              <a:gd name="connsiteX1" fmla="*/ 453696 w 1607110"/>
              <a:gd name="connsiteY1" fmla="*/ 524057 h 538758"/>
              <a:gd name="connsiteX2" fmla="*/ 1607110 w 1607110"/>
              <a:gd name="connsiteY2" fmla="*/ 0 h 538758"/>
              <a:gd name="connsiteX0" fmla="*/ 0 w 1260269"/>
              <a:gd name="connsiteY0" fmla="*/ 299739 h 351873"/>
              <a:gd name="connsiteX1" fmla="*/ 453696 w 1260269"/>
              <a:gd name="connsiteY1" fmla="*/ 324360 h 351873"/>
              <a:gd name="connsiteX2" fmla="*/ 1260269 w 1260269"/>
              <a:gd name="connsiteY2" fmla="*/ 0 h 351873"/>
              <a:gd name="connsiteX0" fmla="*/ 0 w 1260269"/>
              <a:gd name="connsiteY0" fmla="*/ 299739 h 334050"/>
              <a:gd name="connsiteX1" fmla="*/ 453696 w 1260269"/>
              <a:gd name="connsiteY1" fmla="*/ 324360 h 334050"/>
              <a:gd name="connsiteX2" fmla="*/ 1260269 w 1260269"/>
              <a:gd name="connsiteY2" fmla="*/ 0 h 334050"/>
            </a:gdLst>
            <a:ahLst/>
            <a:cxnLst>
              <a:cxn ang="0">
                <a:pos x="connsiteX0" y="connsiteY0"/>
              </a:cxn>
              <a:cxn ang="0">
                <a:pos x="connsiteX1" y="connsiteY1"/>
              </a:cxn>
              <a:cxn ang="0">
                <a:pos x="connsiteX2" y="connsiteY2"/>
              </a:cxn>
            </a:cxnLst>
            <a:rect l="l" t="t" r="r" b="b"/>
            <a:pathLst>
              <a:path w="1260269" h="334050">
                <a:moveTo>
                  <a:pt x="0" y="299739"/>
                </a:moveTo>
                <a:cubicBezTo>
                  <a:pt x="650287" y="350303"/>
                  <a:pt x="243651" y="332275"/>
                  <a:pt x="453696" y="324360"/>
                </a:cubicBezTo>
                <a:cubicBezTo>
                  <a:pt x="663741" y="316445"/>
                  <a:pt x="643354" y="275592"/>
                  <a:pt x="1260269" y="0"/>
                </a:cubicBezTo>
              </a:path>
            </a:pathLst>
          </a:custGeom>
          <a:ln>
            <a:solidFill>
              <a:srgbClr val="008000"/>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59" name="Freeform 58">
            <a:extLst>
              <a:ext uri="{FF2B5EF4-FFF2-40B4-BE49-F238E27FC236}">
                <a16:creationId xmlns:a16="http://schemas.microsoft.com/office/drawing/2014/main" id="{B0F3E973-49E6-0F44-B22B-6438565D1D7C}"/>
              </a:ext>
            </a:extLst>
          </p:cNvPr>
          <p:cNvSpPr/>
          <p:nvPr/>
        </p:nvSpPr>
        <p:spPr>
          <a:xfrm>
            <a:off x="3979625" y="2933341"/>
            <a:ext cx="2439913" cy="1574223"/>
          </a:xfrm>
          <a:custGeom>
            <a:avLst/>
            <a:gdLst>
              <a:gd name="connsiteX0" fmla="*/ 4836245 w 4836245"/>
              <a:gd name="connsiteY0" fmla="*/ 435727 h 498886"/>
              <a:gd name="connsiteX1" fmla="*/ 3007992 w 4836245"/>
              <a:gd name="connsiteY1" fmla="*/ 8727 h 498886"/>
              <a:gd name="connsiteX2" fmla="*/ 873206 w 4836245"/>
              <a:gd name="connsiteY2" fmla="*/ 172958 h 498886"/>
              <a:gd name="connsiteX3" fmla="*/ 74030 w 4836245"/>
              <a:gd name="connsiteY3" fmla="*/ 468573 h 498886"/>
              <a:gd name="connsiteX4" fmla="*/ 30239 w 4836245"/>
              <a:gd name="connsiteY4" fmla="*/ 490471 h 498886"/>
              <a:gd name="connsiteX5" fmla="*/ 30239 w 4836245"/>
              <a:gd name="connsiteY5" fmla="*/ 479522 h 498886"/>
              <a:gd name="connsiteX0" fmla="*/ 4864865 w 4864865"/>
              <a:gd name="connsiteY0" fmla="*/ 437016 h 621006"/>
              <a:gd name="connsiteX1" fmla="*/ 3036612 w 4864865"/>
              <a:gd name="connsiteY1" fmla="*/ 10016 h 621006"/>
              <a:gd name="connsiteX2" fmla="*/ 901826 w 4864865"/>
              <a:gd name="connsiteY2" fmla="*/ 174247 h 621006"/>
              <a:gd name="connsiteX3" fmla="*/ 63487 w 4864865"/>
              <a:gd name="connsiteY3" fmla="*/ 609735 h 621006"/>
              <a:gd name="connsiteX4" fmla="*/ 58859 w 4864865"/>
              <a:gd name="connsiteY4" fmla="*/ 491760 h 621006"/>
              <a:gd name="connsiteX5" fmla="*/ 58859 w 4864865"/>
              <a:gd name="connsiteY5" fmla="*/ 480811 h 621006"/>
              <a:gd name="connsiteX0" fmla="*/ 4806349 w 4806349"/>
              <a:gd name="connsiteY0" fmla="*/ 435909 h 490653"/>
              <a:gd name="connsiteX1" fmla="*/ 2978096 w 4806349"/>
              <a:gd name="connsiteY1" fmla="*/ 8909 h 490653"/>
              <a:gd name="connsiteX2" fmla="*/ 843310 w 4806349"/>
              <a:gd name="connsiteY2" fmla="*/ 173140 h 490653"/>
              <a:gd name="connsiteX3" fmla="*/ 343 w 4806349"/>
              <a:gd name="connsiteY3" fmla="*/ 490653 h 490653"/>
              <a:gd name="connsiteX4" fmla="*/ 343 w 4806349"/>
              <a:gd name="connsiteY4" fmla="*/ 479704 h 490653"/>
              <a:gd name="connsiteX0" fmla="*/ 4806006 w 4806006"/>
              <a:gd name="connsiteY0" fmla="*/ 435909 h 490653"/>
              <a:gd name="connsiteX1" fmla="*/ 2977753 w 4806006"/>
              <a:gd name="connsiteY1" fmla="*/ 8909 h 490653"/>
              <a:gd name="connsiteX2" fmla="*/ 842967 w 4806006"/>
              <a:gd name="connsiteY2" fmla="*/ 173140 h 490653"/>
              <a:gd name="connsiteX3" fmla="*/ 0 w 4806006"/>
              <a:gd name="connsiteY3" fmla="*/ 490653 h 490653"/>
              <a:gd name="connsiteX0" fmla="*/ 3479562 w 3479562"/>
              <a:gd name="connsiteY0" fmla="*/ 127202 h 506501"/>
              <a:gd name="connsiteX1" fmla="*/ 2977753 w 3479562"/>
              <a:gd name="connsiteY1" fmla="*/ 24757 h 506501"/>
              <a:gd name="connsiteX2" fmla="*/ 842967 w 3479562"/>
              <a:gd name="connsiteY2" fmla="*/ 188988 h 506501"/>
              <a:gd name="connsiteX3" fmla="*/ 0 w 3479562"/>
              <a:gd name="connsiteY3" fmla="*/ 506501 h 506501"/>
              <a:gd name="connsiteX0" fmla="*/ 3479562 w 3479562"/>
              <a:gd name="connsiteY0" fmla="*/ 127202 h 506501"/>
              <a:gd name="connsiteX1" fmla="*/ 2554420 w 3479562"/>
              <a:gd name="connsiteY1" fmla="*/ 24757 h 506501"/>
              <a:gd name="connsiteX2" fmla="*/ 842967 w 3479562"/>
              <a:gd name="connsiteY2" fmla="*/ 188988 h 506501"/>
              <a:gd name="connsiteX3" fmla="*/ 0 w 3479562"/>
              <a:gd name="connsiteY3" fmla="*/ 506501 h 506501"/>
              <a:gd name="connsiteX0" fmla="*/ 3479562 w 3479562"/>
              <a:gd name="connsiteY0" fmla="*/ 111257 h 490556"/>
              <a:gd name="connsiteX1" fmla="*/ 2554420 w 3479562"/>
              <a:gd name="connsiteY1" fmla="*/ 8812 h 490556"/>
              <a:gd name="connsiteX2" fmla="*/ 842967 w 3479562"/>
              <a:gd name="connsiteY2" fmla="*/ 173043 h 490556"/>
              <a:gd name="connsiteX3" fmla="*/ 0 w 3479562"/>
              <a:gd name="connsiteY3" fmla="*/ 490556 h 490556"/>
              <a:gd name="connsiteX0" fmla="*/ 3479562 w 3479562"/>
              <a:gd name="connsiteY0" fmla="*/ 0 h 379299"/>
              <a:gd name="connsiteX1" fmla="*/ 842967 w 3479562"/>
              <a:gd name="connsiteY1" fmla="*/ 61786 h 379299"/>
              <a:gd name="connsiteX2" fmla="*/ 0 w 3479562"/>
              <a:gd name="connsiteY2" fmla="*/ 379299 h 379299"/>
              <a:gd name="connsiteX0" fmla="*/ 3479562 w 3479562"/>
              <a:gd name="connsiteY0" fmla="*/ 32441 h 411740"/>
              <a:gd name="connsiteX1" fmla="*/ 1111078 w 3479562"/>
              <a:gd name="connsiteY1" fmla="*/ 23672 h 411740"/>
              <a:gd name="connsiteX2" fmla="*/ 0 w 3479562"/>
              <a:gd name="connsiteY2" fmla="*/ 411740 h 411740"/>
              <a:gd name="connsiteX0" fmla="*/ 3479562 w 3479562"/>
              <a:gd name="connsiteY0" fmla="*/ 9829 h 389128"/>
              <a:gd name="connsiteX1" fmla="*/ 1111078 w 3479562"/>
              <a:gd name="connsiteY1" fmla="*/ 1060 h 389128"/>
              <a:gd name="connsiteX2" fmla="*/ 0 w 3479562"/>
              <a:gd name="connsiteY2" fmla="*/ 389128 h 389128"/>
              <a:gd name="connsiteX0" fmla="*/ 3479562 w 3479562"/>
              <a:gd name="connsiteY0" fmla="*/ 0 h 379299"/>
              <a:gd name="connsiteX1" fmla="*/ 1153411 w 3479562"/>
              <a:gd name="connsiteY1" fmla="*/ 132342 h 379299"/>
              <a:gd name="connsiteX2" fmla="*/ 0 w 3479562"/>
              <a:gd name="connsiteY2" fmla="*/ 379299 h 379299"/>
              <a:gd name="connsiteX0" fmla="*/ 3606562 w 3606562"/>
              <a:gd name="connsiteY0" fmla="*/ 45519 h 255485"/>
              <a:gd name="connsiteX1" fmla="*/ 1153411 w 3606562"/>
              <a:gd name="connsiteY1" fmla="*/ 8528 h 255485"/>
              <a:gd name="connsiteX2" fmla="*/ 0 w 3606562"/>
              <a:gd name="connsiteY2" fmla="*/ 255485 h 255485"/>
              <a:gd name="connsiteX0" fmla="*/ 3648603 w 3648603"/>
              <a:gd name="connsiteY0" fmla="*/ 1519528 h 1519606"/>
              <a:gd name="connsiteX1" fmla="*/ 1153411 w 3648603"/>
              <a:gd name="connsiteY1" fmla="*/ 578 h 1519606"/>
              <a:gd name="connsiteX2" fmla="*/ 0 w 3648603"/>
              <a:gd name="connsiteY2" fmla="*/ 247535 h 1519606"/>
              <a:gd name="connsiteX0" fmla="*/ 3648603 w 3648603"/>
              <a:gd name="connsiteY0" fmla="*/ 1275156 h 1275305"/>
              <a:gd name="connsiteX1" fmla="*/ 2845576 w 3648603"/>
              <a:gd name="connsiteY1" fmla="*/ 502440 h 1275305"/>
              <a:gd name="connsiteX2" fmla="*/ 0 w 3648603"/>
              <a:gd name="connsiteY2" fmla="*/ 3163 h 1275305"/>
              <a:gd name="connsiteX0" fmla="*/ 2439913 w 2439913"/>
              <a:gd name="connsiteY0" fmla="*/ 1516005 h 1516154"/>
              <a:gd name="connsiteX1" fmla="*/ 1636886 w 2439913"/>
              <a:gd name="connsiteY1" fmla="*/ 743289 h 1516154"/>
              <a:gd name="connsiteX2" fmla="*/ 0 w 2439913"/>
              <a:gd name="connsiteY2" fmla="*/ 2274 h 1516154"/>
              <a:gd name="connsiteX0" fmla="*/ 2439913 w 2439913"/>
              <a:gd name="connsiteY0" fmla="*/ 1551047 h 1551124"/>
              <a:gd name="connsiteX1" fmla="*/ 1521273 w 2439913"/>
              <a:gd name="connsiteY1" fmla="*/ 566 h 1551124"/>
              <a:gd name="connsiteX2" fmla="*/ 0 w 2439913"/>
              <a:gd name="connsiteY2" fmla="*/ 37316 h 1551124"/>
              <a:gd name="connsiteX0" fmla="*/ 2439913 w 2439913"/>
              <a:gd name="connsiteY0" fmla="*/ 1550481 h 1550572"/>
              <a:gd name="connsiteX1" fmla="*/ 1521273 w 2439913"/>
              <a:gd name="connsiteY1" fmla="*/ 0 h 1550572"/>
              <a:gd name="connsiteX2" fmla="*/ 0 w 2439913"/>
              <a:gd name="connsiteY2" fmla="*/ 36750 h 1550572"/>
              <a:gd name="connsiteX0" fmla="*/ 2439913 w 2439913"/>
              <a:gd name="connsiteY0" fmla="*/ 1620839 h 1620930"/>
              <a:gd name="connsiteX1" fmla="*/ 1521273 w 2439913"/>
              <a:gd name="connsiteY1" fmla="*/ 70358 h 1620930"/>
              <a:gd name="connsiteX2" fmla="*/ 0 w 2439913"/>
              <a:gd name="connsiteY2" fmla="*/ 107108 h 1620930"/>
              <a:gd name="connsiteX0" fmla="*/ 2439913 w 2439913"/>
              <a:gd name="connsiteY0" fmla="*/ 1574132 h 1574223"/>
              <a:gd name="connsiteX1" fmla="*/ 1521273 w 2439913"/>
              <a:gd name="connsiteY1" fmla="*/ 23651 h 1574223"/>
              <a:gd name="connsiteX2" fmla="*/ 0 w 2439913"/>
              <a:gd name="connsiteY2" fmla="*/ 60401 h 1574223"/>
            </a:gdLst>
            <a:ahLst/>
            <a:cxnLst>
              <a:cxn ang="0">
                <a:pos x="connsiteX0" y="connsiteY0"/>
              </a:cxn>
              <a:cxn ang="0">
                <a:pos x="connsiteX1" y="connsiteY1"/>
              </a:cxn>
              <a:cxn ang="0">
                <a:pos x="connsiteX2" y="connsiteY2"/>
              </a:cxn>
            </a:cxnLst>
            <a:rect l="l" t="t" r="r" b="b"/>
            <a:pathLst>
              <a:path w="2439913" h="1574223">
                <a:moveTo>
                  <a:pt x="2439913" y="1574132"/>
                </a:moveTo>
                <a:cubicBezTo>
                  <a:pt x="1890623" y="1587004"/>
                  <a:pt x="2132878" y="230395"/>
                  <a:pt x="1521273" y="23651"/>
                </a:cubicBezTo>
                <a:cubicBezTo>
                  <a:pt x="878137" y="-25439"/>
                  <a:pt x="140495" y="9307"/>
                  <a:pt x="0" y="6040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6" name="TextBox 5">
            <a:extLst>
              <a:ext uri="{FF2B5EF4-FFF2-40B4-BE49-F238E27FC236}">
                <a16:creationId xmlns:a16="http://schemas.microsoft.com/office/drawing/2014/main" id="{603ECA07-4EAC-E04A-972C-967CCD56571C}"/>
              </a:ext>
            </a:extLst>
          </p:cNvPr>
          <p:cNvSpPr txBox="1"/>
          <p:nvPr/>
        </p:nvSpPr>
        <p:spPr>
          <a:xfrm>
            <a:off x="6336036" y="5988983"/>
            <a:ext cx="2387550" cy="369332"/>
          </a:xfrm>
          <a:prstGeom prst="rect">
            <a:avLst/>
          </a:prstGeom>
          <a:noFill/>
        </p:spPr>
        <p:txBody>
          <a:bodyPr wrap="square" rtlCol="0">
            <a:spAutoFit/>
          </a:bodyPr>
          <a:lstStyle/>
          <a:p>
            <a:r>
              <a:rPr lang="en-US" dirty="0"/>
              <a:t>What happens next?</a:t>
            </a:r>
          </a:p>
        </p:txBody>
      </p:sp>
      <p:sp>
        <p:nvSpPr>
          <p:cNvPr id="60" name="TextBox 59">
            <a:extLst>
              <a:ext uri="{FF2B5EF4-FFF2-40B4-BE49-F238E27FC236}">
                <a16:creationId xmlns:a16="http://schemas.microsoft.com/office/drawing/2014/main" id="{8167739E-255D-8140-8F26-2B5B869AA22C}"/>
              </a:ext>
            </a:extLst>
          </p:cNvPr>
          <p:cNvSpPr txBox="1"/>
          <p:nvPr/>
        </p:nvSpPr>
        <p:spPr>
          <a:xfrm>
            <a:off x="6329488" y="6358315"/>
            <a:ext cx="2387550" cy="369332"/>
          </a:xfrm>
          <a:prstGeom prst="rect">
            <a:avLst/>
          </a:prstGeom>
          <a:noFill/>
        </p:spPr>
        <p:txBody>
          <a:bodyPr wrap="square" rtlCol="0">
            <a:spAutoFit/>
          </a:bodyPr>
          <a:lstStyle/>
          <a:p>
            <a:r>
              <a:rPr lang="en-US" dirty="0"/>
              <a:t>P2 exits, P3 runs.</a:t>
            </a:r>
          </a:p>
        </p:txBody>
      </p:sp>
    </p:spTree>
    <p:extLst>
      <p:ext uri="{BB962C8B-B14F-4D97-AF65-F5344CB8AC3E}">
        <p14:creationId xmlns:p14="http://schemas.microsoft.com/office/powerpoint/2010/main" val="81622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dissolve">
                                      <p:cBhvr>
                                        <p:cTn id="16" dur="500"/>
                                        <p:tgtEl>
                                          <p:spTgt spid="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par>
                                <p:cTn id="23" presetID="9"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par>
                                <p:cTn id="26" presetID="9"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dissolve">
                                      <p:cBhvr>
                                        <p:cTn id="31" dur="500"/>
                                        <p:tgtEl>
                                          <p:spTgt spid="4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ssolve">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dissolve">
                                      <p:cBhvr>
                                        <p:cTn id="39" dur="500"/>
                                        <p:tgtEl>
                                          <p:spTgt spid="5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392"/>
                                        </p:tgtEl>
                                        <p:attrNameLst>
                                          <p:attrName>style.visibility</p:attrName>
                                        </p:attrNameLst>
                                      </p:cBhvr>
                                      <p:to>
                                        <p:strVal val="visible"/>
                                      </p:to>
                                    </p:set>
                                    <p:animEffect transition="in" filter="dissolve">
                                      <p:cBhvr>
                                        <p:cTn id="48" dur="500"/>
                                        <p:tgtEl>
                                          <p:spTgt spid="1639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dissolve">
                                      <p:cBhvr>
                                        <p:cTn id="53" dur="500"/>
                                        <p:tgtEl>
                                          <p:spTgt spid="6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dissolve">
                                      <p:cBhvr>
                                        <p:cTn id="56" dur="500"/>
                                        <p:tgtEl>
                                          <p:spTgt spid="6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dissolve">
                                      <p:cBhvr>
                                        <p:cTn id="59" dur="500"/>
                                        <p:tgtEl>
                                          <p:spTgt spid="4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dissolve">
                                      <p:cBhvr>
                                        <p:cTn id="62" dur="500"/>
                                        <p:tgtEl>
                                          <p:spTgt spid="4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dissolve">
                                      <p:cBhvr>
                                        <p:cTn id="65" dur="500"/>
                                        <p:tgtEl>
                                          <p:spTgt spid="48"/>
                                        </p:tgtEl>
                                      </p:cBhvr>
                                    </p:animEffect>
                                  </p:childTnLst>
                                </p:cTn>
                              </p:par>
                              <p:par>
                                <p:cTn id="66" presetID="9" presetClass="entr" presetSubtype="0" fill="hold"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dissolve">
                                      <p:cBhvr>
                                        <p:cTn id="71" dur="500"/>
                                        <p:tgtEl>
                                          <p:spTgt spid="53"/>
                                        </p:tgtEl>
                                      </p:cBhvr>
                                    </p:animEffect>
                                  </p:childTnLst>
                                </p:cTn>
                              </p:par>
                              <p:par>
                                <p:cTn id="72" presetID="9" presetClass="exit" presetSubtype="0" fill="hold" grpId="1" nodeType="withEffect">
                                  <p:stCondLst>
                                    <p:cond delay="0"/>
                                  </p:stCondLst>
                                  <p:childTnLst>
                                    <p:animEffect transition="out" filter="dissolve">
                                      <p:cBhvr>
                                        <p:cTn id="73" dur="500"/>
                                        <p:tgtEl>
                                          <p:spTgt spid="4"/>
                                        </p:tgtEl>
                                      </p:cBhvr>
                                    </p:animEffect>
                                    <p:set>
                                      <p:cBhvr>
                                        <p:cTn id="74" dur="1" fill="hold">
                                          <p:stCondLst>
                                            <p:cond delay="499"/>
                                          </p:stCondLst>
                                        </p:cTn>
                                        <p:tgtEl>
                                          <p:spTgt spid="4"/>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50"/>
                                        </p:tgtEl>
                                      </p:cBhvr>
                                    </p:animEffect>
                                    <p:set>
                                      <p:cBhvr>
                                        <p:cTn id="80" dur="1" fill="hold">
                                          <p:stCondLst>
                                            <p:cond delay="499"/>
                                          </p:stCondLst>
                                        </p:cTn>
                                        <p:tgtEl>
                                          <p:spTgt spid="50"/>
                                        </p:tgtEl>
                                        <p:attrNameLst>
                                          <p:attrName>style.visibility</p:attrName>
                                        </p:attrNameLst>
                                      </p:cBhvr>
                                      <p:to>
                                        <p:strVal val="hidden"/>
                                      </p:to>
                                    </p:set>
                                  </p:childTnLst>
                                </p:cTn>
                              </p:par>
                              <p:par>
                                <p:cTn id="81" presetID="9" presetClass="exit" presetSubtype="0" fill="hold" grpId="1" nodeType="withEffect">
                                  <p:stCondLst>
                                    <p:cond delay="0"/>
                                  </p:stCondLst>
                                  <p:childTnLst>
                                    <p:animEffect transition="out" filter="dissolve">
                                      <p:cBhvr>
                                        <p:cTn id="82" dur="500"/>
                                        <p:tgtEl>
                                          <p:spTgt spid="3"/>
                                        </p:tgtEl>
                                      </p:cBhvr>
                                    </p:animEffect>
                                    <p:set>
                                      <p:cBhvr>
                                        <p:cTn id="83" dur="1" fill="hold">
                                          <p:stCondLst>
                                            <p:cond delay="499"/>
                                          </p:stCondLst>
                                        </p:cTn>
                                        <p:tgtEl>
                                          <p:spTgt spid="3"/>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9"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dissolve">
                                      <p:cBhvr>
                                        <p:cTn id="89" dur="500"/>
                                        <p:tgtEl>
                                          <p:spTgt spid="54"/>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dissolve">
                                      <p:cBhvr>
                                        <p:cTn id="94" dur="500"/>
                                        <p:tgtEl>
                                          <p:spTgt spid="5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6419"/>
                                        </p:tgtEl>
                                        <p:attrNameLst>
                                          <p:attrName>style.visibility</p:attrName>
                                        </p:attrNameLst>
                                      </p:cBhvr>
                                      <p:to>
                                        <p:strVal val="visible"/>
                                      </p:to>
                                    </p:set>
                                    <p:animEffect transition="in" filter="dissolve">
                                      <p:cBhvr>
                                        <p:cTn id="97" dur="500"/>
                                        <p:tgtEl>
                                          <p:spTgt spid="1641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dissolve">
                                      <p:cBhvr>
                                        <p:cTn id="103" dur="500"/>
                                        <p:tgtEl>
                                          <p:spTgt spid="57"/>
                                        </p:tgtEl>
                                      </p:cBhvr>
                                    </p:animEffect>
                                  </p:childTnLst>
                                </p:cTn>
                              </p:par>
                              <p:par>
                                <p:cTn id="104" presetID="9" presetClass="entr" presetSubtype="0" fill="hold" grpId="1"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dissolve">
                                      <p:cBhvr>
                                        <p:cTn id="106" dur="500"/>
                                        <p:tgtEl>
                                          <p:spTgt spid="5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dissolve">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
                                        </p:tgtEl>
                                        <p:attrNameLst>
                                          <p:attrName>style.visibility</p:attrName>
                                        </p:attrNameLst>
                                      </p:cBhvr>
                                      <p:to>
                                        <p:strVal val="visible"/>
                                      </p:to>
                                    </p:set>
                                    <p:animEffect transition="in" filter="dissolve">
                                      <p:cBhvr>
                                        <p:cTn id="114" dur="500"/>
                                        <p:tgtEl>
                                          <p:spTgt spid="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dissolve">
                                      <p:cBhvr>
                                        <p:cTn id="11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419" grpId="0" animBg="1"/>
      <p:bldP spid="3" grpId="0" animBg="1"/>
      <p:bldP spid="3" grpId="1" animBg="1"/>
      <p:bldP spid="4" grpId="0" animBg="1"/>
      <p:bldP spid="4" grpId="1" animBg="1"/>
      <p:bldP spid="5" grpId="0"/>
      <p:bldP spid="5" grpId="1"/>
      <p:bldP spid="66" grpId="0"/>
      <p:bldP spid="35" grpId="0" animBg="1"/>
      <p:bldP spid="38" grpId="0" animBg="1"/>
      <p:bldP spid="39" grpId="0" animBg="1"/>
      <p:bldP spid="40" grpId="0" animBg="1"/>
      <p:bldP spid="49" grpId="0" animBg="1"/>
      <p:bldP spid="50" grpId="0" animBg="1"/>
      <p:bldP spid="50" grpId="1" animBg="1"/>
      <p:bldP spid="10" grpId="0" animBg="1"/>
      <p:bldP spid="10" grpId="1" animBg="1"/>
      <p:bldP spid="41" grpId="0" animBg="1"/>
      <p:bldP spid="44" grpId="0" animBg="1"/>
      <p:bldP spid="48" grpId="0" animBg="1"/>
      <p:bldP spid="54" grpId="0" animBg="1"/>
      <p:bldP spid="55" grpId="0" animBg="1"/>
      <p:bldP spid="56" grpId="0" animBg="1"/>
      <p:bldP spid="57" grpId="0" animBg="1"/>
      <p:bldP spid="57" grpId="1" animBg="1"/>
      <p:bldP spid="59" grpId="0" animBg="1"/>
      <p:bldP spid="6" grpId="0"/>
      <p:bldP spid="60"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91" name="Rectangle 6"/>
          <p:cNvSpPr>
            <a:spLocks noChangeArrowheads="1"/>
          </p:cNvSpPr>
          <p:nvPr/>
        </p:nvSpPr>
        <p:spPr bwMode="auto">
          <a:xfrm>
            <a:off x="971551" y="2062758"/>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a:t>
            </a:r>
          </a:p>
        </p:txBody>
      </p:sp>
      <p:sp>
        <p:nvSpPr>
          <p:cNvPr id="16392" name="Rectangle 7"/>
          <p:cNvSpPr>
            <a:spLocks noChangeArrowheads="1"/>
          </p:cNvSpPr>
          <p:nvPr/>
        </p:nvSpPr>
        <p:spPr bwMode="auto">
          <a:xfrm>
            <a:off x="2611573" y="2066097"/>
            <a:ext cx="1315903"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P1</a:t>
            </a:r>
          </a:p>
        </p:txBody>
      </p:sp>
      <p:sp>
        <p:nvSpPr>
          <p:cNvPr id="16395" name="Text Box 10"/>
          <p:cNvSpPr txBox="1">
            <a:spLocks noChangeArrowheads="1"/>
          </p:cNvSpPr>
          <p:nvPr/>
        </p:nvSpPr>
        <p:spPr bwMode="auto">
          <a:xfrm>
            <a:off x="1657351" y="2556471"/>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396" name="Text Box 11"/>
          <p:cNvSpPr txBox="1">
            <a:spLocks noChangeArrowheads="1"/>
          </p:cNvSpPr>
          <p:nvPr/>
        </p:nvSpPr>
        <p:spPr bwMode="auto">
          <a:xfrm>
            <a:off x="3036840" y="2523297"/>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7</a:t>
            </a:r>
          </a:p>
        </p:txBody>
      </p:sp>
      <p:sp>
        <p:nvSpPr>
          <p:cNvPr id="16398" name="Text Box 13"/>
          <p:cNvSpPr txBox="1">
            <a:spLocks noChangeArrowheads="1"/>
          </p:cNvSpPr>
          <p:nvPr/>
        </p:nvSpPr>
        <p:spPr bwMode="auto">
          <a:xfrm>
            <a:off x="3876097" y="3642731"/>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20</a:t>
            </a:r>
          </a:p>
        </p:txBody>
      </p:sp>
      <p:sp>
        <p:nvSpPr>
          <p:cNvPr id="16400" name="Text Box 15"/>
          <p:cNvSpPr txBox="1">
            <a:spLocks noChangeArrowheads="1"/>
          </p:cNvSpPr>
          <p:nvPr/>
        </p:nvSpPr>
        <p:spPr bwMode="auto">
          <a:xfrm>
            <a:off x="1611314" y="3632353"/>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10</a:t>
            </a:r>
          </a:p>
        </p:txBody>
      </p:sp>
      <p:sp>
        <p:nvSpPr>
          <p:cNvPr id="16403" name="Text Box 18"/>
          <p:cNvSpPr txBox="1">
            <a:spLocks noChangeArrowheads="1"/>
          </p:cNvSpPr>
          <p:nvPr/>
        </p:nvSpPr>
        <p:spPr bwMode="auto">
          <a:xfrm>
            <a:off x="4448938" y="2516498"/>
            <a:ext cx="4414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10</a:t>
            </a:r>
          </a:p>
        </p:txBody>
      </p:sp>
      <p:sp>
        <p:nvSpPr>
          <p:cNvPr id="16408" name="Text Box 23"/>
          <p:cNvSpPr txBox="1">
            <a:spLocks noChangeArrowheads="1"/>
          </p:cNvSpPr>
          <p:nvPr/>
        </p:nvSpPr>
        <p:spPr bwMode="auto">
          <a:xfrm>
            <a:off x="228601" y="2077046"/>
            <a:ext cx="666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CPU</a:t>
            </a:r>
          </a:p>
        </p:txBody>
      </p:sp>
      <p:sp>
        <p:nvSpPr>
          <p:cNvPr id="16409" name="Text Box 24"/>
          <p:cNvSpPr txBox="1">
            <a:spLocks noChangeArrowheads="1"/>
          </p:cNvSpPr>
          <p:nvPr/>
        </p:nvSpPr>
        <p:spPr bwMode="auto">
          <a:xfrm>
            <a:off x="285751" y="3143403"/>
            <a:ext cx="488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I/O</a:t>
            </a:r>
          </a:p>
        </p:txBody>
      </p:sp>
      <p:sp>
        <p:nvSpPr>
          <p:cNvPr id="16418" name="Rectangle 33"/>
          <p:cNvSpPr>
            <a:spLocks noChangeArrowheads="1"/>
          </p:cNvSpPr>
          <p:nvPr/>
        </p:nvSpPr>
        <p:spPr bwMode="auto">
          <a:xfrm>
            <a:off x="971552" y="3083078"/>
            <a:ext cx="1646238"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P1</a:t>
            </a:r>
          </a:p>
        </p:txBody>
      </p:sp>
      <p:sp>
        <p:nvSpPr>
          <p:cNvPr id="16419" name="Rectangle 34"/>
          <p:cNvSpPr>
            <a:spLocks noChangeArrowheads="1"/>
          </p:cNvSpPr>
          <p:nvPr/>
        </p:nvSpPr>
        <p:spPr bwMode="auto">
          <a:xfrm>
            <a:off x="3927475" y="2066097"/>
            <a:ext cx="1605707"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a:t>P2</a:t>
            </a:r>
          </a:p>
        </p:txBody>
      </p:sp>
      <p:sp>
        <p:nvSpPr>
          <p:cNvPr id="16387" name="Rectangle 44"/>
          <p:cNvSpPr>
            <a:spLocks noGrp="1" noChangeArrowheads="1"/>
          </p:cNvSpPr>
          <p:nvPr>
            <p:ph type="title"/>
          </p:nvPr>
        </p:nvSpPr>
        <p:spPr/>
        <p:txBody>
          <a:bodyPr/>
          <a:lstStyle/>
          <a:p>
            <a:pPr eaLnBrk="1" hangingPunct="1"/>
            <a:r>
              <a:rPr lang="en-US" dirty="0">
                <a:latin typeface="Arial" charset="0"/>
                <a:cs typeface="Arial" charset="0"/>
              </a:rPr>
              <a:t>Priority with preemption</a:t>
            </a:r>
          </a:p>
        </p:txBody>
      </p:sp>
      <p:sp>
        <p:nvSpPr>
          <p:cNvPr id="58" name="Rectangle 14"/>
          <p:cNvSpPr>
            <a:spLocks noChangeArrowheads="1"/>
          </p:cNvSpPr>
          <p:nvPr/>
        </p:nvSpPr>
        <p:spPr bwMode="auto">
          <a:xfrm>
            <a:off x="2611573" y="3083078"/>
            <a:ext cx="292161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 name="Rounded Rectangle 2"/>
          <p:cNvSpPr/>
          <p:nvPr/>
        </p:nvSpPr>
        <p:spPr>
          <a:xfrm>
            <a:off x="6219873" y="2115547"/>
            <a:ext cx="2638377" cy="155416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Tx/>
              <a:buChar char="-"/>
            </a:pPr>
            <a:r>
              <a:rPr lang="en-US" dirty="0" err="1"/>
              <a:t>Deschedule</a:t>
            </a:r>
            <a:r>
              <a:rPr lang="en-US" dirty="0"/>
              <a:t> P2</a:t>
            </a:r>
          </a:p>
          <a:p>
            <a:pPr marL="285750" indent="-285750">
              <a:buFontTx/>
              <a:buChar char="-"/>
            </a:pPr>
            <a:endParaRPr lang="en-US" dirty="0"/>
          </a:p>
          <a:p>
            <a:pPr marL="285750" indent="-285750">
              <a:buFontTx/>
              <a:buChar char="-"/>
            </a:pPr>
            <a:r>
              <a:rPr lang="en-US" dirty="0"/>
              <a:t>Schedule P1 (has highest priority)</a:t>
            </a:r>
          </a:p>
        </p:txBody>
      </p:sp>
      <p:sp>
        <p:nvSpPr>
          <p:cNvPr id="4" name="Freeform 3"/>
          <p:cNvSpPr/>
          <p:nvPr/>
        </p:nvSpPr>
        <p:spPr>
          <a:xfrm>
            <a:off x="2618535" y="2827594"/>
            <a:ext cx="3606562" cy="255485"/>
          </a:xfrm>
          <a:custGeom>
            <a:avLst/>
            <a:gdLst>
              <a:gd name="connsiteX0" fmla="*/ 4836245 w 4836245"/>
              <a:gd name="connsiteY0" fmla="*/ 435727 h 498886"/>
              <a:gd name="connsiteX1" fmla="*/ 3007992 w 4836245"/>
              <a:gd name="connsiteY1" fmla="*/ 8727 h 498886"/>
              <a:gd name="connsiteX2" fmla="*/ 873206 w 4836245"/>
              <a:gd name="connsiteY2" fmla="*/ 172958 h 498886"/>
              <a:gd name="connsiteX3" fmla="*/ 74030 w 4836245"/>
              <a:gd name="connsiteY3" fmla="*/ 468573 h 498886"/>
              <a:gd name="connsiteX4" fmla="*/ 30239 w 4836245"/>
              <a:gd name="connsiteY4" fmla="*/ 490471 h 498886"/>
              <a:gd name="connsiteX5" fmla="*/ 30239 w 4836245"/>
              <a:gd name="connsiteY5" fmla="*/ 479522 h 498886"/>
              <a:gd name="connsiteX0" fmla="*/ 4864865 w 4864865"/>
              <a:gd name="connsiteY0" fmla="*/ 437016 h 621006"/>
              <a:gd name="connsiteX1" fmla="*/ 3036612 w 4864865"/>
              <a:gd name="connsiteY1" fmla="*/ 10016 h 621006"/>
              <a:gd name="connsiteX2" fmla="*/ 901826 w 4864865"/>
              <a:gd name="connsiteY2" fmla="*/ 174247 h 621006"/>
              <a:gd name="connsiteX3" fmla="*/ 63487 w 4864865"/>
              <a:gd name="connsiteY3" fmla="*/ 609735 h 621006"/>
              <a:gd name="connsiteX4" fmla="*/ 58859 w 4864865"/>
              <a:gd name="connsiteY4" fmla="*/ 491760 h 621006"/>
              <a:gd name="connsiteX5" fmla="*/ 58859 w 4864865"/>
              <a:gd name="connsiteY5" fmla="*/ 480811 h 621006"/>
              <a:gd name="connsiteX0" fmla="*/ 4806349 w 4806349"/>
              <a:gd name="connsiteY0" fmla="*/ 435909 h 490653"/>
              <a:gd name="connsiteX1" fmla="*/ 2978096 w 4806349"/>
              <a:gd name="connsiteY1" fmla="*/ 8909 h 490653"/>
              <a:gd name="connsiteX2" fmla="*/ 843310 w 4806349"/>
              <a:gd name="connsiteY2" fmla="*/ 173140 h 490653"/>
              <a:gd name="connsiteX3" fmla="*/ 343 w 4806349"/>
              <a:gd name="connsiteY3" fmla="*/ 490653 h 490653"/>
              <a:gd name="connsiteX4" fmla="*/ 343 w 4806349"/>
              <a:gd name="connsiteY4" fmla="*/ 479704 h 490653"/>
              <a:gd name="connsiteX0" fmla="*/ 4806006 w 4806006"/>
              <a:gd name="connsiteY0" fmla="*/ 435909 h 490653"/>
              <a:gd name="connsiteX1" fmla="*/ 2977753 w 4806006"/>
              <a:gd name="connsiteY1" fmla="*/ 8909 h 490653"/>
              <a:gd name="connsiteX2" fmla="*/ 842967 w 4806006"/>
              <a:gd name="connsiteY2" fmla="*/ 173140 h 490653"/>
              <a:gd name="connsiteX3" fmla="*/ 0 w 4806006"/>
              <a:gd name="connsiteY3" fmla="*/ 490653 h 490653"/>
              <a:gd name="connsiteX0" fmla="*/ 3479562 w 3479562"/>
              <a:gd name="connsiteY0" fmla="*/ 127202 h 506501"/>
              <a:gd name="connsiteX1" fmla="*/ 2977753 w 3479562"/>
              <a:gd name="connsiteY1" fmla="*/ 24757 h 506501"/>
              <a:gd name="connsiteX2" fmla="*/ 842967 w 3479562"/>
              <a:gd name="connsiteY2" fmla="*/ 188988 h 506501"/>
              <a:gd name="connsiteX3" fmla="*/ 0 w 3479562"/>
              <a:gd name="connsiteY3" fmla="*/ 506501 h 506501"/>
              <a:gd name="connsiteX0" fmla="*/ 3479562 w 3479562"/>
              <a:gd name="connsiteY0" fmla="*/ 127202 h 506501"/>
              <a:gd name="connsiteX1" fmla="*/ 2554420 w 3479562"/>
              <a:gd name="connsiteY1" fmla="*/ 24757 h 506501"/>
              <a:gd name="connsiteX2" fmla="*/ 842967 w 3479562"/>
              <a:gd name="connsiteY2" fmla="*/ 188988 h 506501"/>
              <a:gd name="connsiteX3" fmla="*/ 0 w 3479562"/>
              <a:gd name="connsiteY3" fmla="*/ 506501 h 506501"/>
              <a:gd name="connsiteX0" fmla="*/ 3479562 w 3479562"/>
              <a:gd name="connsiteY0" fmla="*/ 111257 h 490556"/>
              <a:gd name="connsiteX1" fmla="*/ 2554420 w 3479562"/>
              <a:gd name="connsiteY1" fmla="*/ 8812 h 490556"/>
              <a:gd name="connsiteX2" fmla="*/ 842967 w 3479562"/>
              <a:gd name="connsiteY2" fmla="*/ 173043 h 490556"/>
              <a:gd name="connsiteX3" fmla="*/ 0 w 3479562"/>
              <a:gd name="connsiteY3" fmla="*/ 490556 h 490556"/>
              <a:gd name="connsiteX0" fmla="*/ 3479562 w 3479562"/>
              <a:gd name="connsiteY0" fmla="*/ 0 h 379299"/>
              <a:gd name="connsiteX1" fmla="*/ 842967 w 3479562"/>
              <a:gd name="connsiteY1" fmla="*/ 61786 h 379299"/>
              <a:gd name="connsiteX2" fmla="*/ 0 w 3479562"/>
              <a:gd name="connsiteY2" fmla="*/ 379299 h 379299"/>
              <a:gd name="connsiteX0" fmla="*/ 3479562 w 3479562"/>
              <a:gd name="connsiteY0" fmla="*/ 32441 h 411740"/>
              <a:gd name="connsiteX1" fmla="*/ 1111078 w 3479562"/>
              <a:gd name="connsiteY1" fmla="*/ 23672 h 411740"/>
              <a:gd name="connsiteX2" fmla="*/ 0 w 3479562"/>
              <a:gd name="connsiteY2" fmla="*/ 411740 h 411740"/>
              <a:gd name="connsiteX0" fmla="*/ 3479562 w 3479562"/>
              <a:gd name="connsiteY0" fmla="*/ 9829 h 389128"/>
              <a:gd name="connsiteX1" fmla="*/ 1111078 w 3479562"/>
              <a:gd name="connsiteY1" fmla="*/ 1060 h 389128"/>
              <a:gd name="connsiteX2" fmla="*/ 0 w 3479562"/>
              <a:gd name="connsiteY2" fmla="*/ 389128 h 389128"/>
              <a:gd name="connsiteX0" fmla="*/ 3479562 w 3479562"/>
              <a:gd name="connsiteY0" fmla="*/ 0 h 379299"/>
              <a:gd name="connsiteX1" fmla="*/ 1153411 w 3479562"/>
              <a:gd name="connsiteY1" fmla="*/ 132342 h 379299"/>
              <a:gd name="connsiteX2" fmla="*/ 0 w 3479562"/>
              <a:gd name="connsiteY2" fmla="*/ 379299 h 379299"/>
              <a:gd name="connsiteX0" fmla="*/ 3606562 w 3606562"/>
              <a:gd name="connsiteY0" fmla="*/ 45519 h 255485"/>
              <a:gd name="connsiteX1" fmla="*/ 1153411 w 3606562"/>
              <a:gd name="connsiteY1" fmla="*/ 8528 h 255485"/>
              <a:gd name="connsiteX2" fmla="*/ 0 w 3606562"/>
              <a:gd name="connsiteY2" fmla="*/ 255485 h 255485"/>
            </a:gdLst>
            <a:ahLst/>
            <a:cxnLst>
              <a:cxn ang="0">
                <a:pos x="connsiteX0" y="connsiteY0"/>
              </a:cxn>
              <a:cxn ang="0">
                <a:pos x="connsiteX1" y="connsiteY1"/>
              </a:cxn>
              <a:cxn ang="0">
                <a:pos x="connsiteX2" y="connsiteY2"/>
              </a:cxn>
            </a:cxnLst>
            <a:rect l="l" t="t" r="r" b="b"/>
            <a:pathLst>
              <a:path w="3606562" h="255485">
                <a:moveTo>
                  <a:pt x="3606562" y="45519"/>
                </a:moveTo>
                <a:cubicBezTo>
                  <a:pt x="3057272" y="58391"/>
                  <a:pt x="1754505" y="-26466"/>
                  <a:pt x="1153411" y="8528"/>
                </a:cubicBezTo>
                <a:cubicBezTo>
                  <a:pt x="552317" y="43522"/>
                  <a:pt x="140495" y="204391"/>
                  <a:pt x="0" y="255485"/>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
        <p:nvSpPr>
          <p:cNvPr id="5" name="TextBox 4"/>
          <p:cNvSpPr txBox="1"/>
          <p:nvPr/>
        </p:nvSpPr>
        <p:spPr>
          <a:xfrm>
            <a:off x="4730329" y="2501915"/>
            <a:ext cx="1605707" cy="369332"/>
          </a:xfrm>
          <a:prstGeom prst="rect">
            <a:avLst/>
          </a:prstGeom>
          <a:noFill/>
        </p:spPr>
        <p:txBody>
          <a:bodyPr wrap="square" rtlCol="0">
            <a:spAutoFit/>
          </a:bodyPr>
          <a:lstStyle/>
          <a:p>
            <a:r>
              <a:rPr lang="en-US" dirty="0">
                <a:solidFill>
                  <a:srgbClr val="008000"/>
                </a:solidFill>
              </a:rPr>
              <a:t>I/O Complete</a:t>
            </a:r>
          </a:p>
        </p:txBody>
      </p:sp>
      <p:cxnSp>
        <p:nvCxnSpPr>
          <p:cNvPr id="65" name="Straight Connector 64"/>
          <p:cNvCxnSpPr/>
          <p:nvPr/>
        </p:nvCxnSpPr>
        <p:spPr>
          <a:xfrm flipV="1">
            <a:off x="3927476" y="1828020"/>
            <a:ext cx="0" cy="1712258"/>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3927476" y="1693426"/>
            <a:ext cx="1605707" cy="369332"/>
          </a:xfrm>
          <a:prstGeom prst="rect">
            <a:avLst/>
          </a:prstGeom>
          <a:noFill/>
        </p:spPr>
        <p:txBody>
          <a:bodyPr wrap="square" rtlCol="0">
            <a:spAutoFit/>
          </a:bodyPr>
          <a:lstStyle/>
          <a:p>
            <a:r>
              <a:rPr lang="en-US" dirty="0">
                <a:solidFill>
                  <a:srgbClr val="FF2929"/>
                </a:solidFill>
              </a:rPr>
              <a:t>P1 Complete</a:t>
            </a:r>
          </a:p>
        </p:txBody>
      </p:sp>
      <p:sp>
        <p:nvSpPr>
          <p:cNvPr id="2" name="Left Brace 1"/>
          <p:cNvSpPr/>
          <p:nvPr/>
        </p:nvSpPr>
        <p:spPr>
          <a:xfrm rot="16200000">
            <a:off x="1604239" y="3205243"/>
            <a:ext cx="374649" cy="164002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p:cNvSpPr/>
          <p:nvPr/>
        </p:nvSpPr>
        <p:spPr>
          <a:xfrm rot="16200000">
            <a:off x="3082200" y="3343732"/>
            <a:ext cx="374649" cy="131590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Rectangle 34"/>
          <p:cNvSpPr>
            <a:spLocks noChangeArrowheads="1"/>
          </p:cNvSpPr>
          <p:nvPr/>
        </p:nvSpPr>
        <p:spPr bwMode="auto">
          <a:xfrm>
            <a:off x="1414029" y="4843161"/>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P2,5</a:t>
            </a:r>
          </a:p>
        </p:txBody>
      </p:sp>
      <p:sp>
        <p:nvSpPr>
          <p:cNvPr id="37" name="Rectangle 34"/>
          <p:cNvSpPr>
            <a:spLocks noChangeArrowheads="1"/>
          </p:cNvSpPr>
          <p:nvPr/>
        </p:nvSpPr>
        <p:spPr bwMode="auto">
          <a:xfrm>
            <a:off x="1414029" y="5531783"/>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P3,8</a:t>
            </a:r>
          </a:p>
        </p:txBody>
      </p:sp>
      <p:sp>
        <p:nvSpPr>
          <p:cNvPr id="38" name="Rectangle 34"/>
          <p:cNvSpPr>
            <a:spLocks noChangeArrowheads="1"/>
          </p:cNvSpPr>
          <p:nvPr/>
        </p:nvSpPr>
        <p:spPr bwMode="auto">
          <a:xfrm>
            <a:off x="2970519" y="4843161"/>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P1,1</a:t>
            </a:r>
          </a:p>
        </p:txBody>
      </p:sp>
      <p:sp>
        <p:nvSpPr>
          <p:cNvPr id="39" name="Rectangle 34"/>
          <p:cNvSpPr>
            <a:spLocks noChangeArrowheads="1"/>
          </p:cNvSpPr>
          <p:nvPr/>
        </p:nvSpPr>
        <p:spPr bwMode="auto">
          <a:xfrm>
            <a:off x="2970519" y="5531783"/>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P2,5</a:t>
            </a:r>
          </a:p>
        </p:txBody>
      </p:sp>
      <p:sp>
        <p:nvSpPr>
          <p:cNvPr id="40" name="Rectangle 34"/>
          <p:cNvSpPr>
            <a:spLocks noChangeArrowheads="1"/>
          </p:cNvSpPr>
          <p:nvPr/>
        </p:nvSpPr>
        <p:spPr bwMode="auto">
          <a:xfrm>
            <a:off x="2970519" y="6183716"/>
            <a:ext cx="681472"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800" b="1" dirty="0"/>
              <a:t>P3,8</a:t>
            </a:r>
          </a:p>
        </p:txBody>
      </p:sp>
      <p:cxnSp>
        <p:nvCxnSpPr>
          <p:cNvPr id="8" name="Straight Arrow Connector 7"/>
          <p:cNvCxnSpPr>
            <a:stCxn id="36" idx="2"/>
            <a:endCxn id="37" idx="0"/>
          </p:cNvCxnSpPr>
          <p:nvPr/>
        </p:nvCxnSpPr>
        <p:spPr>
          <a:xfrm>
            <a:off x="1754765" y="5300361"/>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295605" y="5300361"/>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334271" y="5988983"/>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69257" y="46117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293440" y="4611739"/>
            <a:ext cx="0" cy="231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171222" y="4212578"/>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49" name="Rectangle 48"/>
          <p:cNvSpPr/>
          <p:nvPr/>
        </p:nvSpPr>
        <p:spPr>
          <a:xfrm>
            <a:off x="2650066" y="4245445"/>
            <a:ext cx="1255889" cy="3991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Ready_q</a:t>
            </a:r>
            <a:endParaRPr lang="en-US" dirty="0"/>
          </a:p>
        </p:txBody>
      </p:sp>
      <p:sp>
        <p:nvSpPr>
          <p:cNvPr id="50" name="Oval 49"/>
          <p:cNvSpPr/>
          <p:nvPr/>
        </p:nvSpPr>
        <p:spPr>
          <a:xfrm>
            <a:off x="2807759" y="4732031"/>
            <a:ext cx="975691" cy="621224"/>
          </a:xfrm>
          <a:prstGeom prst="ellipse">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8000"/>
                </a:solidFill>
              </a:ln>
              <a:solidFill>
                <a:srgbClr val="008000"/>
              </a:solidFill>
            </a:endParaRPr>
          </a:p>
        </p:txBody>
      </p:sp>
      <p:sp>
        <p:nvSpPr>
          <p:cNvPr id="10" name="Freeform 9"/>
          <p:cNvSpPr/>
          <p:nvPr/>
        </p:nvSpPr>
        <p:spPr>
          <a:xfrm>
            <a:off x="3810000" y="3739444"/>
            <a:ext cx="3414889" cy="1359530"/>
          </a:xfrm>
          <a:custGeom>
            <a:avLst/>
            <a:gdLst>
              <a:gd name="connsiteX0" fmla="*/ 0 w 3414889"/>
              <a:gd name="connsiteY0" fmla="*/ 1298223 h 1359530"/>
              <a:gd name="connsiteX1" fmla="*/ 1778000 w 3414889"/>
              <a:gd name="connsiteY1" fmla="*/ 1312334 h 1359530"/>
              <a:gd name="connsiteX2" fmla="*/ 2864556 w 3414889"/>
              <a:gd name="connsiteY2" fmla="*/ 776112 h 1359530"/>
              <a:gd name="connsiteX3" fmla="*/ 3414889 w 3414889"/>
              <a:gd name="connsiteY3" fmla="*/ 0 h 1359530"/>
            </a:gdLst>
            <a:ahLst/>
            <a:cxnLst>
              <a:cxn ang="0">
                <a:pos x="connsiteX0" y="connsiteY0"/>
              </a:cxn>
              <a:cxn ang="0">
                <a:pos x="connsiteX1" y="connsiteY1"/>
              </a:cxn>
              <a:cxn ang="0">
                <a:pos x="connsiteX2" y="connsiteY2"/>
              </a:cxn>
              <a:cxn ang="0">
                <a:pos x="connsiteX3" y="connsiteY3"/>
              </a:cxn>
            </a:cxnLst>
            <a:rect l="l" t="t" r="r" b="b"/>
            <a:pathLst>
              <a:path w="3414889" h="1359530">
                <a:moveTo>
                  <a:pt x="0" y="1298223"/>
                </a:moveTo>
                <a:cubicBezTo>
                  <a:pt x="650287" y="1348787"/>
                  <a:pt x="1300574" y="1399352"/>
                  <a:pt x="1778000" y="1312334"/>
                </a:cubicBezTo>
                <a:cubicBezTo>
                  <a:pt x="2255426" y="1225316"/>
                  <a:pt x="2591741" y="994834"/>
                  <a:pt x="2864556" y="776112"/>
                </a:cubicBezTo>
                <a:cubicBezTo>
                  <a:pt x="3137371" y="557390"/>
                  <a:pt x="3414889" y="0"/>
                  <a:pt x="3414889" y="0"/>
                </a:cubicBezTo>
              </a:path>
            </a:pathLst>
          </a:custGeom>
          <a:ln>
            <a:solidFill>
              <a:srgbClr val="008000"/>
            </a:solidFill>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8000"/>
                </a:solidFill>
              </a:ln>
              <a:solidFill>
                <a:srgbClr val="008000"/>
              </a:solidFill>
            </a:endParaRPr>
          </a:p>
        </p:txBody>
      </p:sp>
    </p:spTree>
    <p:extLst>
      <p:ext uri="{BB962C8B-B14F-4D97-AF65-F5344CB8AC3E}">
        <p14:creationId xmlns:p14="http://schemas.microsoft.com/office/powerpoint/2010/main" val="1838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dissolve">
                                      <p:cBhvr>
                                        <p:cTn id="16" dur="500"/>
                                        <p:tgtEl>
                                          <p:spTgt spid="3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par>
                                <p:cTn id="23" presetID="9"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par>
                                <p:cTn id="26" presetID="9"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dissolve">
                                      <p:cBhvr>
                                        <p:cTn id="31" dur="500"/>
                                        <p:tgtEl>
                                          <p:spTgt spid="4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ssolve">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dissolve">
                                      <p:cBhvr>
                                        <p:cTn id="39" dur="500"/>
                                        <p:tgtEl>
                                          <p:spTgt spid="5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dissolve">
                                      <p:cBhvr>
                                        <p:cTn id="50" dur="500"/>
                                        <p:tgtEl>
                                          <p:spTgt spid="6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dissolve">
                                      <p:cBhvr>
                                        <p:cTn id="5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6" grpId="0"/>
      <p:bldP spid="35" grpId="0" animBg="1"/>
      <p:bldP spid="38" grpId="0" animBg="1"/>
      <p:bldP spid="39" grpId="0" animBg="1"/>
      <p:bldP spid="40" grpId="0" animBg="1"/>
      <p:bldP spid="49" grpId="0" animBg="1"/>
      <p:bldP spid="50"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798F523-439B-A940-B83B-85AF8A781993}"/>
              </a:ext>
            </a:extLst>
          </p:cNvPr>
          <p:cNvSpPr>
            <a:spLocks noGrp="1"/>
          </p:cNvSpPr>
          <p:nvPr>
            <p:ph idx="1"/>
          </p:nvPr>
        </p:nvSpPr>
        <p:spPr/>
        <p:txBody>
          <a:bodyPr>
            <a:normAutofit/>
          </a:bodyPr>
          <a:lstStyle/>
          <a:p>
            <a:r>
              <a:rPr lang="en-US" dirty="0"/>
              <a:t>For priority scheduling, where would we store the priority for each process?</a:t>
            </a:r>
          </a:p>
        </p:txBody>
      </p:sp>
      <p:sp>
        <p:nvSpPr>
          <p:cNvPr id="2" name="Text Placeholder 1">
            <a:extLst>
              <a:ext uri="{FF2B5EF4-FFF2-40B4-BE49-F238E27FC236}">
                <a16:creationId xmlns:a16="http://schemas.microsoft.com/office/drawing/2014/main" id="{A9FA6E81-3E8D-7745-BA0C-701555E2401A}"/>
              </a:ext>
            </a:extLst>
          </p:cNvPr>
          <p:cNvSpPr>
            <a:spLocks noGrp="1"/>
          </p:cNvSpPr>
          <p:nvPr>
            <p:ph type="body" sz="quarter" idx="10"/>
          </p:nvPr>
        </p:nvSpPr>
        <p:spPr/>
        <p:txBody>
          <a:bodyPr>
            <a:normAutofit/>
          </a:bodyPr>
          <a:lstStyle/>
          <a:p>
            <a:r>
              <a:rPr lang="en-US" dirty="0"/>
              <a:t>In the process’ memory in the data area</a:t>
            </a:r>
          </a:p>
          <a:p>
            <a:r>
              <a:rPr lang="en-US" dirty="0"/>
              <a:t>In the process’ PCB</a:t>
            </a:r>
          </a:p>
          <a:p>
            <a:r>
              <a:rPr lang="en-US" dirty="0"/>
              <a:t>In the process’ system stack</a:t>
            </a:r>
          </a:p>
          <a:p>
            <a:r>
              <a:rPr lang="en-US" dirty="0"/>
              <a:t>In a register</a:t>
            </a:r>
          </a:p>
          <a:p>
            <a:r>
              <a:rPr lang="en-US" dirty="0"/>
              <a:t>In the process’ user stack</a:t>
            </a:r>
          </a:p>
          <a:p>
            <a:pPr marL="0" indent="0">
              <a:buNone/>
            </a:pPr>
            <a:r>
              <a:rPr lang="en-US" dirty="0"/>
              <a:t>Today’s number is 12,288</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486441A6-9712-D743-B3A8-8D26D1917EE8}"/>
              </a:ext>
            </a:extLst>
          </p:cNvPr>
          <p:cNvSpPr>
            <a:spLocks noGrp="1"/>
          </p:cNvSpPr>
          <p:nvPr>
            <p:ph type="body" sz="quarter" idx="11"/>
          </p:nvPr>
        </p:nvSpPr>
        <p:spPr/>
        <p:txBody>
          <a:bodyPr/>
          <a:lstStyle/>
          <a:p>
            <a:r>
              <a:rPr lang="en-US" dirty="0"/>
              <a:t>90</a:t>
            </a:r>
          </a:p>
        </p:txBody>
      </p:sp>
      <p:sp>
        <p:nvSpPr>
          <p:cNvPr id="5" name="Right Arrow 4">
            <a:extLst>
              <a:ext uri="{FF2B5EF4-FFF2-40B4-BE49-F238E27FC236}">
                <a16:creationId xmlns:a16="http://schemas.microsoft.com/office/drawing/2014/main" id="{65E3BDCD-041B-564C-A361-3170CBC9AD72}"/>
              </a:ext>
            </a:extLst>
          </p:cNvPr>
          <p:cNvSpPr/>
          <p:nvPr/>
        </p:nvSpPr>
        <p:spPr>
          <a:xfrm>
            <a:off x="588579" y="3594538"/>
            <a:ext cx="756745" cy="3573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1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atin typeface="Arial" charset="0"/>
                <a:cs typeface="Arial" charset="0"/>
              </a:rPr>
              <a:t>Preemptive Schedulers</a:t>
            </a:r>
          </a:p>
        </p:txBody>
      </p:sp>
      <p:sp>
        <p:nvSpPr>
          <p:cNvPr id="19459" name="Content Placeholder 2"/>
          <p:cNvSpPr>
            <a:spLocks noGrp="1"/>
          </p:cNvSpPr>
          <p:nvPr>
            <p:ph idx="4294967295"/>
          </p:nvPr>
        </p:nvSpPr>
        <p:spPr>
          <a:xfrm>
            <a:off x="2066925" y="2133600"/>
            <a:ext cx="7077075" cy="3992563"/>
          </a:xfrm>
        </p:spPr>
        <p:txBody>
          <a:bodyPr/>
          <a:lstStyle/>
          <a:p>
            <a:r>
              <a:rPr lang="en-US" strike="sngStrike" dirty="0">
                <a:latin typeface="Arial" charset="0"/>
                <a:cs typeface="Arial" charset="0"/>
              </a:rPr>
              <a:t>FCFS with preemption</a:t>
            </a:r>
          </a:p>
          <a:p>
            <a:r>
              <a:rPr lang="en-US" strike="sngStrike" dirty="0">
                <a:latin typeface="Arial" charset="0"/>
                <a:cs typeface="Arial" charset="0"/>
              </a:rPr>
              <a:t>SJF with preemption</a:t>
            </a:r>
          </a:p>
          <a:p>
            <a:pPr lvl="1"/>
            <a:r>
              <a:rPr lang="en-US" strike="sngStrike" dirty="0">
                <a:latin typeface="Arial" charset="0"/>
                <a:cs typeface="Arial" charset="0"/>
              </a:rPr>
              <a:t>SRTF (Shortest Remaining Time First)</a:t>
            </a:r>
          </a:p>
          <a:p>
            <a:r>
              <a:rPr lang="en-US" strike="sngStrike" dirty="0">
                <a:latin typeface="Arial" charset="0"/>
                <a:cs typeface="Arial" charset="0"/>
              </a:rPr>
              <a:t>Priority with preemption</a:t>
            </a:r>
          </a:p>
          <a:p>
            <a:r>
              <a:rPr lang="en-US" dirty="0">
                <a:latin typeface="Arial" charset="0"/>
                <a:cs typeface="Arial" charset="0"/>
              </a:rPr>
              <a:t>Round robin</a:t>
            </a:r>
          </a:p>
        </p:txBody>
      </p:sp>
      <p:sp>
        <p:nvSpPr>
          <p:cNvPr id="2" name="TextBox 1"/>
          <p:cNvSpPr txBox="1"/>
          <p:nvPr/>
        </p:nvSpPr>
        <p:spPr>
          <a:xfrm>
            <a:off x="5430020" y="2795122"/>
            <a:ext cx="634962" cy="369332"/>
          </a:xfrm>
          <a:prstGeom prst="rect">
            <a:avLst/>
          </a:prstGeom>
          <a:noFill/>
        </p:spPr>
        <p:txBody>
          <a:bodyPr wrap="square" rtlCol="0">
            <a:spAutoFit/>
          </a:bodyPr>
          <a:lstStyle/>
          <a:p>
            <a:r>
              <a:rPr lang="en-US" dirty="0">
                <a:solidFill>
                  <a:srgbClr val="FF0000"/>
                </a:solidFill>
              </a:rPr>
              <a:t>??</a:t>
            </a:r>
          </a:p>
        </p:txBody>
      </p:sp>
      <p:sp>
        <p:nvSpPr>
          <p:cNvPr id="7" name="Rounded Rectangle 6"/>
          <p:cNvSpPr/>
          <p:nvPr/>
        </p:nvSpPr>
        <p:spPr>
          <a:xfrm>
            <a:off x="1510772" y="5047357"/>
            <a:ext cx="4871691" cy="12700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bg1"/>
                </a:solidFill>
              </a:rPr>
              <a:t>One opportune moment is when a timer interrupts; if process has used its allotted time quantum, give the next process a chance</a:t>
            </a:r>
          </a:p>
        </p:txBody>
      </p:sp>
      <p:sp>
        <p:nvSpPr>
          <p:cNvPr id="8" name="Freeform 7"/>
          <p:cNvSpPr/>
          <p:nvPr/>
        </p:nvSpPr>
        <p:spPr>
          <a:xfrm>
            <a:off x="1073584" y="4614332"/>
            <a:ext cx="1039307" cy="487767"/>
          </a:xfrm>
          <a:custGeom>
            <a:avLst/>
            <a:gdLst>
              <a:gd name="connsiteX0" fmla="*/ 448135 w 1039307"/>
              <a:gd name="connsiteY0" fmla="*/ 2551050 h 2551050"/>
              <a:gd name="connsiteX1" fmla="*/ 21178 w 1039307"/>
              <a:gd name="connsiteY1" fmla="*/ 1401435 h 2551050"/>
              <a:gd name="connsiteX2" fmla="*/ 1039307 w 1039307"/>
              <a:gd name="connsiteY2" fmla="*/ 0 h 2551050"/>
            </a:gdLst>
            <a:ahLst/>
            <a:cxnLst>
              <a:cxn ang="0">
                <a:pos x="connsiteX0" y="connsiteY0"/>
              </a:cxn>
              <a:cxn ang="0">
                <a:pos x="connsiteX1" y="connsiteY1"/>
              </a:cxn>
              <a:cxn ang="0">
                <a:pos x="connsiteX2" y="connsiteY2"/>
              </a:cxn>
            </a:cxnLst>
            <a:rect l="l" t="t" r="r" b="b"/>
            <a:pathLst>
              <a:path w="1039307" h="2551050">
                <a:moveTo>
                  <a:pt x="448135" y="2551050"/>
                </a:moveTo>
                <a:cubicBezTo>
                  <a:pt x="185392" y="2188830"/>
                  <a:pt x="-77351" y="1826610"/>
                  <a:pt x="21178" y="1401435"/>
                </a:cubicBezTo>
                <a:cubicBezTo>
                  <a:pt x="119707" y="976260"/>
                  <a:pt x="1039307" y="0"/>
                  <a:pt x="1039307" y="0"/>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970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Arial" charset="0"/>
                <a:cs typeface="Arial" charset="0"/>
              </a:rPr>
              <a:t>Recall: PCB</a:t>
            </a:r>
          </a:p>
        </p:txBody>
      </p:sp>
      <p:sp>
        <p:nvSpPr>
          <p:cNvPr id="11267" name="Rectangle 3"/>
          <p:cNvSpPr>
            <a:spLocks noGrp="1" noChangeArrowheads="1"/>
          </p:cNvSpPr>
          <p:nvPr>
            <p:ph type="body" idx="4294967295"/>
          </p:nvPr>
        </p:nvSpPr>
        <p:spPr>
          <a:xfrm>
            <a:off x="1256801" y="1876778"/>
            <a:ext cx="7785934" cy="4727222"/>
          </a:xfrm>
        </p:spPr>
        <p:txBody>
          <a:bodyPr>
            <a:normAutofit/>
          </a:bodyPr>
          <a:lstStyle/>
          <a:p>
            <a:pPr eaLnBrk="1" hangingPunct="1">
              <a:lnSpc>
                <a:spcPct val="80000"/>
              </a:lnSpc>
              <a:spcBef>
                <a:spcPts val="1200"/>
              </a:spcBef>
              <a:buFontTx/>
              <a:buNone/>
            </a:pPr>
            <a:r>
              <a:rPr lang="en-US" sz="2000" b="1" dirty="0" err="1">
                <a:solidFill>
                  <a:srgbClr val="000000"/>
                </a:solidFill>
                <a:latin typeface="Courier New" charset="0"/>
                <a:ea typeface="Times New Roman" charset="0"/>
                <a:cs typeface="Courier New" charset="0"/>
              </a:rPr>
              <a:t>enum</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state_type</a:t>
            </a:r>
            <a:r>
              <a:rPr lang="en-US" sz="2000" b="1" dirty="0">
                <a:solidFill>
                  <a:srgbClr val="000000"/>
                </a:solidFill>
                <a:latin typeface="Courier New" charset="0"/>
                <a:ea typeface="Times New Roman" charset="0"/>
                <a:cs typeface="Courier New" charset="0"/>
              </a:rPr>
              <a:t> {new, ready, running, 				   waiting, halted};</a:t>
            </a:r>
          </a:p>
          <a:p>
            <a:pPr eaLnBrk="1" hangingPunct="1">
              <a:lnSpc>
                <a:spcPct val="80000"/>
              </a:lnSpc>
              <a:spcBef>
                <a:spcPts val="1200"/>
              </a:spcBef>
              <a:buFontTx/>
              <a:buNone/>
            </a:pPr>
            <a:r>
              <a:rPr lang="en-US" sz="2000" b="1" dirty="0" err="1">
                <a:solidFill>
                  <a:srgbClr val="000000"/>
                </a:solidFill>
                <a:latin typeface="Courier New" charset="0"/>
                <a:ea typeface="Times New Roman" charset="0"/>
                <a:cs typeface="Courier New" charset="0"/>
              </a:rPr>
              <a:t>typedef</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struct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control_block_type</a:t>
            </a: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chemeClr val="accent1">
                    <a:lumMod val="60000"/>
                    <a:lumOff val="40000"/>
                  </a:schemeClr>
                </a:solidFill>
                <a:latin typeface="Courier New" charset="0"/>
                <a:ea typeface="Times New Roman" charset="0"/>
                <a:cs typeface="Courier New" charset="0"/>
              </a:rPr>
              <a:t>enum</a:t>
            </a:r>
            <a:r>
              <a:rPr lang="en-US" sz="2000" b="1" dirty="0">
                <a:solidFill>
                  <a:schemeClr val="accent1">
                    <a:lumMod val="60000"/>
                    <a:lumOff val="40000"/>
                  </a:schemeClr>
                </a:solidFill>
                <a:latin typeface="Courier New" charset="0"/>
                <a:ea typeface="Times New Roman" charset="0"/>
                <a:cs typeface="Courier New" charset="0"/>
              </a:rPr>
              <a:t> </a:t>
            </a:r>
            <a:r>
              <a:rPr lang="en-US" sz="2000" b="1" dirty="0" err="1">
                <a:solidFill>
                  <a:schemeClr val="accent1">
                    <a:lumMod val="60000"/>
                    <a:lumOff val="40000"/>
                  </a:schemeClr>
                </a:solidFill>
                <a:latin typeface="Courier New" charset="0"/>
                <a:ea typeface="Times New Roman" charset="0"/>
                <a:cs typeface="Courier New" charset="0"/>
              </a:rPr>
              <a:t>state_type</a:t>
            </a:r>
            <a:r>
              <a:rPr lang="en-US" sz="2000" b="1" dirty="0">
                <a:solidFill>
                  <a:schemeClr val="accent1">
                    <a:lumMod val="60000"/>
                    <a:lumOff val="40000"/>
                  </a:schemeClr>
                </a:solidFill>
                <a:latin typeface="Courier New" charset="0"/>
                <a:ea typeface="Times New Roman" charset="0"/>
                <a:cs typeface="Courier New" charset="0"/>
              </a:rPr>
              <a:t> state;</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address PC;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int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reg_file</a:t>
            </a:r>
            <a:r>
              <a:rPr lang="en-US" sz="2000" b="1" dirty="0">
                <a:solidFill>
                  <a:srgbClr val="000000"/>
                </a:solidFill>
                <a:latin typeface="Courier New" charset="0"/>
                <a:ea typeface="Times New Roman" charset="0"/>
                <a:cs typeface="Courier New" charset="0"/>
              </a:rPr>
              <a:t>[NUMREGS]; </a:t>
            </a:r>
            <a:endParaRPr lang="en-US" sz="2000" b="1" dirty="0">
              <a:solidFill>
                <a:srgbClr val="3366FF"/>
              </a:solidFill>
              <a:latin typeface="Courier New" charset="0"/>
              <a:ea typeface="Times New Roman" charset="0"/>
              <a:cs typeface="Courier New" charset="0"/>
            </a:endParaRP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FF2929"/>
                </a:solidFill>
                <a:latin typeface="Courier New" charset="0"/>
                <a:ea typeface="Times New Roman" charset="0"/>
                <a:cs typeface="Courier New" charset="0"/>
              </a:rPr>
              <a:t>struct</a:t>
            </a:r>
            <a:r>
              <a:rPr lang="en-US" sz="2000" b="1" dirty="0">
                <a:solidFill>
                  <a:srgbClr val="FF2929"/>
                </a:solidFill>
                <a:latin typeface="Courier New" charset="0"/>
                <a:ea typeface="Times New Roman" charset="0"/>
                <a:cs typeface="Courier New" charset="0"/>
              </a:rPr>
              <a:t> </a:t>
            </a:r>
            <a:r>
              <a:rPr lang="en-US" sz="2000" b="1" dirty="0" err="1">
                <a:solidFill>
                  <a:srgbClr val="FF2929"/>
                </a:solidFill>
                <a:latin typeface="Courier New" charset="0"/>
                <a:ea typeface="Times New Roman" charset="0"/>
                <a:cs typeface="Courier New" charset="0"/>
              </a:rPr>
              <a:t>control_block</a:t>
            </a:r>
            <a:r>
              <a:rPr lang="en-US" sz="2000" b="1" dirty="0">
                <a:solidFill>
                  <a:srgbClr val="FF2929"/>
                </a:solidFill>
                <a:latin typeface="Courier New" charset="0"/>
                <a:ea typeface="Times New Roman" charset="0"/>
                <a:cs typeface="Courier New" charset="0"/>
              </a:rPr>
              <a:t> *</a:t>
            </a:r>
            <a:r>
              <a:rPr lang="en-US" sz="2000" b="1" dirty="0" err="1">
                <a:solidFill>
                  <a:srgbClr val="FF2929"/>
                </a:solidFill>
                <a:latin typeface="Courier New" charset="0"/>
                <a:ea typeface="Times New Roman" charset="0"/>
                <a:cs typeface="Courier New" charset="0"/>
              </a:rPr>
              <a:t>next_pcb</a:t>
            </a:r>
            <a:r>
              <a:rPr lang="en-US" sz="2000" b="1" dirty="0">
                <a:solidFill>
                  <a:srgbClr val="FF2929"/>
                </a:solidFill>
                <a:latin typeface="Courier New" charset="0"/>
                <a:ea typeface="Times New Roman" charset="0"/>
                <a:cs typeface="Courier New" charset="0"/>
              </a:rPr>
              <a:t>;</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a:solidFill>
                  <a:srgbClr val="FF2929"/>
                </a:solidFill>
                <a:latin typeface="Courier New" charset="0"/>
                <a:ea typeface="Times New Roman" charset="0"/>
                <a:cs typeface="Courier New" charset="0"/>
              </a:rPr>
              <a:t>int priority;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address </a:t>
            </a:r>
            <a:r>
              <a:rPr lang="en-US" sz="2000" b="1" dirty="0" err="1">
                <a:solidFill>
                  <a:srgbClr val="000000"/>
                </a:solidFill>
                <a:latin typeface="Courier New" charset="0"/>
                <a:ea typeface="Times New Roman" charset="0"/>
                <a:cs typeface="Courier New" charset="0"/>
              </a:rPr>
              <a:t>memory_footprint</a:t>
            </a:r>
            <a:r>
              <a:rPr lang="en-US" sz="2000" b="1" dirty="0">
                <a:solidFill>
                  <a:srgbClr val="000000"/>
                </a:solidFill>
                <a:latin typeface="Courier New" charset="0"/>
                <a:ea typeface="Times New Roman" charset="0"/>
                <a:cs typeface="Courier New" charset="0"/>
              </a:rPr>
              <a:t>; </a:t>
            </a:r>
            <a:endParaRPr lang="en-US" sz="2000" b="1" dirty="0">
              <a:solidFill>
                <a:srgbClr val="3366FF"/>
              </a:solidFill>
              <a:latin typeface="Courier New" charset="0"/>
              <a:ea typeface="Times New Roman" charset="0"/>
              <a:cs typeface="Courier New" charset="0"/>
            </a:endParaRP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a:t>
            </a:r>
            <a:r>
              <a:rPr lang="en-US" sz="2000" b="1" dirty="0">
                <a:solidFill>
                  <a:srgbClr val="000000"/>
                </a:solidFill>
                <a:latin typeface="Courier New" charset="0"/>
                <a:ea typeface="Times New Roman" charset="0"/>
                <a:cs typeface="Courier New" charset="0"/>
              </a:rPr>
              <a:t>;</a:t>
            </a:r>
          </a:p>
        </p:txBody>
      </p:sp>
    </p:spTree>
    <p:extLst>
      <p:ext uri="{BB962C8B-B14F-4D97-AF65-F5344CB8AC3E}">
        <p14:creationId xmlns:p14="http://schemas.microsoft.com/office/powerpoint/2010/main" val="16351074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D1D8-218B-0A4A-81C9-908DA65B38A5}"/>
              </a:ext>
            </a:extLst>
          </p:cNvPr>
          <p:cNvSpPr>
            <a:spLocks noGrp="1"/>
          </p:cNvSpPr>
          <p:nvPr>
            <p:ph type="title"/>
          </p:nvPr>
        </p:nvSpPr>
        <p:spPr/>
        <p:txBody>
          <a:bodyPr/>
          <a:lstStyle/>
          <a:p>
            <a:r>
              <a:rPr lang="en-US" dirty="0"/>
              <a:t>Round Robin</a:t>
            </a:r>
          </a:p>
        </p:txBody>
      </p:sp>
      <p:sp>
        <p:nvSpPr>
          <p:cNvPr id="3" name="Content Placeholder 2">
            <a:extLst>
              <a:ext uri="{FF2B5EF4-FFF2-40B4-BE49-F238E27FC236}">
                <a16:creationId xmlns:a16="http://schemas.microsoft.com/office/drawing/2014/main" id="{AB77FF25-705E-8B41-808D-37470551D739}"/>
              </a:ext>
            </a:extLst>
          </p:cNvPr>
          <p:cNvSpPr>
            <a:spLocks noGrp="1"/>
          </p:cNvSpPr>
          <p:nvPr>
            <p:ph idx="1"/>
          </p:nvPr>
        </p:nvSpPr>
        <p:spPr>
          <a:xfrm>
            <a:off x="1781503" y="1860331"/>
            <a:ext cx="7076747" cy="4834759"/>
          </a:xfrm>
        </p:spPr>
        <p:txBody>
          <a:bodyPr>
            <a:normAutofit fontScale="85000" lnSpcReduction="20000"/>
          </a:bodyPr>
          <a:lstStyle/>
          <a:p>
            <a:r>
              <a:rPr lang="en-US" dirty="0"/>
              <a:t>RR is preemptive and requires a timer interrupt</a:t>
            </a:r>
          </a:p>
          <a:p>
            <a:r>
              <a:rPr lang="en-US" dirty="0"/>
              <a:t>When a process starts, it is given a time quantum (time slice) which limits the continuous CPU time it may use</a:t>
            </a:r>
          </a:p>
          <a:p>
            <a:r>
              <a:rPr lang="en-US" dirty="0"/>
              <a:t>When a process is dispatched, the timer is set to interrupt at the end of the remaining time quantum</a:t>
            </a:r>
          </a:p>
          <a:p>
            <a:r>
              <a:rPr lang="en-US" dirty="0"/>
              <a:t>If a process uses up its remaining time quantum</a:t>
            </a:r>
          </a:p>
          <a:p>
            <a:pPr lvl="1"/>
            <a:r>
              <a:rPr lang="en-US" dirty="0"/>
              <a:t>The process is interrupted</a:t>
            </a:r>
          </a:p>
          <a:p>
            <a:pPr lvl="1"/>
            <a:r>
              <a:rPr lang="en-US" dirty="0"/>
              <a:t>The scheduler is called to put the process at the end of the ready list</a:t>
            </a:r>
          </a:p>
          <a:p>
            <a:pPr lvl="1"/>
            <a:r>
              <a:rPr lang="en-US" dirty="0"/>
              <a:t>The process’ remaining time quantum is reset</a:t>
            </a:r>
          </a:p>
          <a:p>
            <a:r>
              <a:rPr lang="en-US" dirty="0"/>
              <a:t>If an interrupt (other than timer) occurs, the process’ remaining time quantum is reduced by the amount of time it has used prior to the interrupt</a:t>
            </a:r>
          </a:p>
          <a:p>
            <a:endParaRPr lang="en-US" dirty="0"/>
          </a:p>
        </p:txBody>
      </p:sp>
    </p:spTree>
    <p:extLst>
      <p:ext uri="{BB962C8B-B14F-4D97-AF65-F5344CB8AC3E}">
        <p14:creationId xmlns:p14="http://schemas.microsoft.com/office/powerpoint/2010/main" val="315313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7"/>
          <p:cNvSpPr>
            <a:spLocks noGrp="1" noChangeArrowheads="1"/>
          </p:cNvSpPr>
          <p:nvPr>
            <p:ph type="title"/>
          </p:nvPr>
        </p:nvSpPr>
        <p:spPr/>
        <p:txBody>
          <a:bodyPr/>
          <a:lstStyle/>
          <a:p>
            <a:pPr eaLnBrk="1" hangingPunct="1"/>
            <a:r>
              <a:rPr lang="en-US">
                <a:latin typeface="Arial" charset="0"/>
                <a:cs typeface="Arial" charset="0"/>
              </a:rPr>
              <a:t>Round Robin</a:t>
            </a:r>
          </a:p>
        </p:txBody>
      </p:sp>
      <p:pic>
        <p:nvPicPr>
          <p:cNvPr id="2150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25" y="1784527"/>
            <a:ext cx="7315200" cy="508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reeform 1"/>
          <p:cNvSpPr/>
          <p:nvPr/>
        </p:nvSpPr>
        <p:spPr>
          <a:xfrm>
            <a:off x="2596928" y="4219222"/>
            <a:ext cx="3796288" cy="750439"/>
          </a:xfrm>
          <a:custGeom>
            <a:avLst/>
            <a:gdLst>
              <a:gd name="connsiteX0" fmla="*/ 253516 w 3796288"/>
              <a:gd name="connsiteY0" fmla="*/ 127000 h 750439"/>
              <a:gd name="connsiteX1" fmla="*/ 324072 w 3796288"/>
              <a:gd name="connsiteY1" fmla="*/ 649111 h 750439"/>
              <a:gd name="connsiteX2" fmla="*/ 3442628 w 3796288"/>
              <a:gd name="connsiteY2" fmla="*/ 691445 h 750439"/>
              <a:gd name="connsiteX3" fmla="*/ 3724850 w 3796288"/>
              <a:gd name="connsiteY3" fmla="*/ 0 h 750439"/>
            </a:gdLst>
            <a:ahLst/>
            <a:cxnLst>
              <a:cxn ang="0">
                <a:pos x="connsiteX0" y="connsiteY0"/>
              </a:cxn>
              <a:cxn ang="0">
                <a:pos x="connsiteX1" y="connsiteY1"/>
              </a:cxn>
              <a:cxn ang="0">
                <a:pos x="connsiteX2" y="connsiteY2"/>
              </a:cxn>
              <a:cxn ang="0">
                <a:pos x="connsiteX3" y="connsiteY3"/>
              </a:cxn>
            </a:cxnLst>
            <a:rect l="l" t="t" r="r" b="b"/>
            <a:pathLst>
              <a:path w="3796288" h="750439">
                <a:moveTo>
                  <a:pt x="253516" y="127000"/>
                </a:moveTo>
                <a:cubicBezTo>
                  <a:pt x="23035" y="341018"/>
                  <a:pt x="-207446" y="555037"/>
                  <a:pt x="324072" y="649111"/>
                </a:cubicBezTo>
                <a:cubicBezTo>
                  <a:pt x="855590" y="743185"/>
                  <a:pt x="2875832" y="799630"/>
                  <a:pt x="3442628" y="691445"/>
                </a:cubicBezTo>
                <a:cubicBezTo>
                  <a:pt x="4009424" y="583260"/>
                  <a:pt x="3724850" y="0"/>
                  <a:pt x="3724850" y="0"/>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386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280988" y="1719891"/>
            <a:ext cx="17526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Problem spec</a:t>
            </a:r>
          </a:p>
        </p:txBody>
      </p:sp>
      <p:sp>
        <p:nvSpPr>
          <p:cNvPr id="4099" name="Text Box 4"/>
          <p:cNvSpPr txBox="1">
            <a:spLocks noChangeArrowheads="1"/>
          </p:cNvSpPr>
          <p:nvPr/>
        </p:nvSpPr>
        <p:spPr bwMode="auto">
          <a:xfrm>
            <a:off x="509588" y="2634291"/>
            <a:ext cx="17526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Algorithm</a:t>
            </a:r>
          </a:p>
        </p:txBody>
      </p:sp>
      <p:sp>
        <p:nvSpPr>
          <p:cNvPr id="160773" name="Text Box 5"/>
          <p:cNvSpPr txBox="1">
            <a:spLocks noChangeArrowheads="1"/>
          </p:cNvSpPr>
          <p:nvPr/>
        </p:nvSpPr>
        <p:spPr bwMode="auto">
          <a:xfrm>
            <a:off x="7291388" y="2100891"/>
            <a:ext cx="17526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Libraries</a:t>
            </a:r>
          </a:p>
        </p:txBody>
      </p:sp>
      <p:sp>
        <p:nvSpPr>
          <p:cNvPr id="160774" name="Text Box 6"/>
          <p:cNvSpPr txBox="1">
            <a:spLocks noChangeArrowheads="1"/>
          </p:cNvSpPr>
          <p:nvPr/>
        </p:nvSpPr>
        <p:spPr bwMode="auto">
          <a:xfrm>
            <a:off x="5386388" y="4383716"/>
            <a:ext cx="24384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Executable binary </a:t>
            </a:r>
          </a:p>
        </p:txBody>
      </p:sp>
      <p:sp>
        <p:nvSpPr>
          <p:cNvPr id="160775" name="Text Box 7"/>
          <p:cNvSpPr txBox="1">
            <a:spLocks noChangeArrowheads="1"/>
          </p:cNvSpPr>
          <p:nvPr/>
        </p:nvSpPr>
        <p:spPr bwMode="auto">
          <a:xfrm>
            <a:off x="5233988" y="2100891"/>
            <a:ext cx="17526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Partial binary</a:t>
            </a:r>
          </a:p>
        </p:txBody>
      </p:sp>
      <p:sp>
        <p:nvSpPr>
          <p:cNvPr id="160776" name="Text Box 8"/>
          <p:cNvSpPr txBox="1">
            <a:spLocks noChangeArrowheads="1"/>
          </p:cNvSpPr>
          <p:nvPr/>
        </p:nvSpPr>
        <p:spPr bwMode="auto">
          <a:xfrm>
            <a:off x="2338388" y="3548691"/>
            <a:ext cx="1752600" cy="3762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Bef>
                <a:spcPct val="50000"/>
              </a:spcBef>
            </a:pPr>
            <a:r>
              <a:rPr lang="en-US" sz="1800" b="1"/>
              <a:t>C Code</a:t>
            </a:r>
          </a:p>
        </p:txBody>
      </p:sp>
      <p:sp>
        <p:nvSpPr>
          <p:cNvPr id="4104" name="Oval 9"/>
          <p:cNvSpPr>
            <a:spLocks noChangeArrowheads="1"/>
          </p:cNvSpPr>
          <p:nvPr/>
        </p:nvSpPr>
        <p:spPr bwMode="auto">
          <a:xfrm>
            <a:off x="3024188" y="1872291"/>
            <a:ext cx="914400" cy="914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105" name="Text Box 10"/>
          <p:cNvSpPr txBox="1">
            <a:spLocks noChangeArrowheads="1"/>
          </p:cNvSpPr>
          <p:nvPr/>
        </p:nvSpPr>
        <p:spPr bwMode="auto">
          <a:xfrm>
            <a:off x="3055938" y="2115179"/>
            <a:ext cx="920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Human</a:t>
            </a:r>
          </a:p>
        </p:txBody>
      </p:sp>
      <p:cxnSp>
        <p:nvCxnSpPr>
          <p:cNvPr id="4106" name="AutoShape 11"/>
          <p:cNvCxnSpPr>
            <a:cxnSpLocks noChangeShapeType="1"/>
            <a:stCxn id="4098" idx="2"/>
            <a:endCxn id="4104" idx="0"/>
          </p:cNvCxnSpPr>
          <p:nvPr/>
        </p:nvCxnSpPr>
        <p:spPr bwMode="auto">
          <a:xfrm rot="5400000" flipH="1" flipV="1">
            <a:off x="2207419" y="822160"/>
            <a:ext cx="223838" cy="2324100"/>
          </a:xfrm>
          <a:prstGeom prst="curvedConnector5">
            <a:avLst>
              <a:gd name="adj1" fmla="val -101417"/>
              <a:gd name="adj2" fmla="val 59019"/>
              <a:gd name="adj3" fmla="val 20213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107" name="AutoShape 12"/>
          <p:cNvCxnSpPr>
            <a:cxnSpLocks noChangeShapeType="1"/>
            <a:stCxn id="4104" idx="4"/>
            <a:endCxn id="4099" idx="0"/>
          </p:cNvCxnSpPr>
          <p:nvPr/>
        </p:nvCxnSpPr>
        <p:spPr bwMode="auto">
          <a:xfrm rot="16200000" flipV="1">
            <a:off x="2357438" y="1662741"/>
            <a:ext cx="152400" cy="2095500"/>
          </a:xfrm>
          <a:prstGeom prst="curvedConnector5">
            <a:avLst>
              <a:gd name="adj1" fmla="val -150000"/>
              <a:gd name="adj2" fmla="val 40000"/>
              <a:gd name="adj3" fmla="val 2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0781" name="Oval 13"/>
          <p:cNvSpPr>
            <a:spLocks noChangeArrowheads="1"/>
          </p:cNvSpPr>
          <p:nvPr/>
        </p:nvSpPr>
        <p:spPr bwMode="auto">
          <a:xfrm>
            <a:off x="661988" y="3243891"/>
            <a:ext cx="914400" cy="914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0782" name="Text Box 14"/>
          <p:cNvSpPr txBox="1">
            <a:spLocks noChangeArrowheads="1"/>
          </p:cNvSpPr>
          <p:nvPr/>
        </p:nvSpPr>
        <p:spPr bwMode="auto">
          <a:xfrm>
            <a:off x="719138" y="3486779"/>
            <a:ext cx="781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Editor</a:t>
            </a:r>
          </a:p>
        </p:txBody>
      </p:sp>
      <p:cxnSp>
        <p:nvCxnSpPr>
          <p:cNvPr id="160783" name="AutoShape 15"/>
          <p:cNvCxnSpPr>
            <a:cxnSpLocks noChangeShapeType="1"/>
            <a:stCxn id="4099" idx="2"/>
            <a:endCxn id="160781" idx="0"/>
          </p:cNvCxnSpPr>
          <p:nvPr/>
        </p:nvCxnSpPr>
        <p:spPr bwMode="auto">
          <a:xfrm rot="5400000">
            <a:off x="1135857" y="2993860"/>
            <a:ext cx="233362" cy="266700"/>
          </a:xfrm>
          <a:prstGeom prst="curvedConnector3">
            <a:avLst>
              <a:gd name="adj1" fmla="val 49662"/>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0784" name="AutoShape 16"/>
          <p:cNvCxnSpPr>
            <a:cxnSpLocks noChangeShapeType="1"/>
            <a:stCxn id="160781" idx="4"/>
            <a:endCxn id="160776" idx="0"/>
          </p:cNvCxnSpPr>
          <p:nvPr/>
        </p:nvCxnSpPr>
        <p:spPr bwMode="auto">
          <a:xfrm rot="5400000" flipH="1" flipV="1">
            <a:off x="1862138" y="2805741"/>
            <a:ext cx="609600" cy="2095500"/>
          </a:xfrm>
          <a:prstGeom prst="curvedConnector5">
            <a:avLst>
              <a:gd name="adj1" fmla="val -37500"/>
              <a:gd name="adj2" fmla="val 40000"/>
              <a:gd name="adj3" fmla="val 1375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0785" name="Oval 17"/>
          <p:cNvSpPr>
            <a:spLocks noChangeAspect="1" noChangeArrowheads="1"/>
          </p:cNvSpPr>
          <p:nvPr/>
        </p:nvSpPr>
        <p:spPr bwMode="auto">
          <a:xfrm>
            <a:off x="3100388" y="4388479"/>
            <a:ext cx="1096963" cy="109696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0786" name="Text Box 18"/>
          <p:cNvSpPr txBox="1">
            <a:spLocks noChangeArrowheads="1"/>
          </p:cNvSpPr>
          <p:nvPr/>
        </p:nvSpPr>
        <p:spPr bwMode="auto">
          <a:xfrm>
            <a:off x="3119438" y="4707566"/>
            <a:ext cx="1098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Compiler</a:t>
            </a:r>
          </a:p>
        </p:txBody>
      </p:sp>
      <p:cxnSp>
        <p:nvCxnSpPr>
          <p:cNvPr id="160787" name="AutoShape 19"/>
          <p:cNvCxnSpPr>
            <a:cxnSpLocks noChangeShapeType="1"/>
            <a:stCxn id="160776" idx="2"/>
            <a:endCxn id="160785" idx="0"/>
          </p:cNvCxnSpPr>
          <p:nvPr/>
        </p:nvCxnSpPr>
        <p:spPr bwMode="auto">
          <a:xfrm rot="16200000" flipH="1">
            <a:off x="3200401" y="3939216"/>
            <a:ext cx="463550" cy="434975"/>
          </a:xfrm>
          <a:prstGeom prst="curvedConnector3">
            <a:avLst>
              <a:gd name="adj1" fmla="val 49829"/>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0788" name="AutoShape 20"/>
          <p:cNvCxnSpPr>
            <a:cxnSpLocks noChangeShapeType="1"/>
          </p:cNvCxnSpPr>
          <p:nvPr/>
        </p:nvCxnSpPr>
        <p:spPr bwMode="auto">
          <a:xfrm rot="5400000" flipH="1" flipV="1">
            <a:off x="3187701" y="2595700"/>
            <a:ext cx="3384550" cy="2460625"/>
          </a:xfrm>
          <a:prstGeom prst="curvedConnector5">
            <a:avLst>
              <a:gd name="adj1" fmla="val -6708"/>
              <a:gd name="adj2" fmla="val 43292"/>
              <a:gd name="adj3" fmla="val 106759"/>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0789" name="Oval 21"/>
          <p:cNvSpPr>
            <a:spLocks noChangeArrowheads="1"/>
          </p:cNvSpPr>
          <p:nvPr/>
        </p:nvSpPr>
        <p:spPr bwMode="auto">
          <a:xfrm>
            <a:off x="6605588" y="3010529"/>
            <a:ext cx="914400" cy="914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0790" name="Text Box 22"/>
          <p:cNvSpPr txBox="1">
            <a:spLocks noChangeArrowheads="1"/>
          </p:cNvSpPr>
          <p:nvPr/>
        </p:nvSpPr>
        <p:spPr bwMode="auto">
          <a:xfrm>
            <a:off x="6662738" y="3253416"/>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Linker</a:t>
            </a:r>
          </a:p>
        </p:txBody>
      </p:sp>
      <p:cxnSp>
        <p:nvCxnSpPr>
          <p:cNvPr id="160791" name="AutoShape 23"/>
          <p:cNvCxnSpPr>
            <a:cxnSpLocks noChangeShapeType="1"/>
            <a:stCxn id="160775" idx="2"/>
            <a:endCxn id="160789" idx="2"/>
          </p:cNvCxnSpPr>
          <p:nvPr/>
        </p:nvCxnSpPr>
        <p:spPr bwMode="auto">
          <a:xfrm rot="16200000" flipH="1">
            <a:off x="5862638" y="2724779"/>
            <a:ext cx="990600" cy="4953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0792" name="AutoShape 24"/>
          <p:cNvCxnSpPr>
            <a:cxnSpLocks noChangeShapeType="1"/>
            <a:stCxn id="160773" idx="2"/>
            <a:endCxn id="160789" idx="6"/>
          </p:cNvCxnSpPr>
          <p:nvPr/>
        </p:nvCxnSpPr>
        <p:spPr bwMode="auto">
          <a:xfrm rot="5400000">
            <a:off x="7348538" y="2648579"/>
            <a:ext cx="990600" cy="6477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0793" name="AutoShape 25"/>
          <p:cNvCxnSpPr>
            <a:cxnSpLocks noChangeShapeType="1"/>
            <a:stCxn id="160789" idx="4"/>
            <a:endCxn id="160774" idx="0"/>
          </p:cNvCxnSpPr>
          <p:nvPr/>
        </p:nvCxnSpPr>
        <p:spPr bwMode="auto">
          <a:xfrm rot="5400000">
            <a:off x="6604794" y="3925723"/>
            <a:ext cx="458787" cy="4572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0794" name="Oval 26"/>
          <p:cNvSpPr>
            <a:spLocks noChangeArrowheads="1"/>
          </p:cNvSpPr>
          <p:nvPr/>
        </p:nvSpPr>
        <p:spPr bwMode="auto">
          <a:xfrm>
            <a:off x="6072188" y="5069516"/>
            <a:ext cx="914400" cy="914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60795" name="Text Box 27"/>
          <p:cNvSpPr txBox="1">
            <a:spLocks noChangeArrowheads="1"/>
          </p:cNvSpPr>
          <p:nvPr/>
        </p:nvSpPr>
        <p:spPr bwMode="auto">
          <a:xfrm>
            <a:off x="6129338" y="5312404"/>
            <a:ext cx="895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t>Loader</a:t>
            </a:r>
          </a:p>
        </p:txBody>
      </p:sp>
      <p:cxnSp>
        <p:nvCxnSpPr>
          <p:cNvPr id="160796" name="AutoShape 28"/>
          <p:cNvCxnSpPr>
            <a:cxnSpLocks noChangeShapeType="1"/>
            <a:stCxn id="160774" idx="2"/>
            <a:endCxn id="160794" idx="0"/>
          </p:cNvCxnSpPr>
          <p:nvPr/>
        </p:nvCxnSpPr>
        <p:spPr bwMode="auto">
          <a:xfrm rot="5400000">
            <a:off x="6412707" y="4876635"/>
            <a:ext cx="309562" cy="76200"/>
          </a:xfrm>
          <a:prstGeom prst="curvedConnector3">
            <a:avLst>
              <a:gd name="adj1" fmla="val 49745"/>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0797" name="Text Box 29"/>
          <p:cNvSpPr txBox="1">
            <a:spLocks noChangeArrowheads="1"/>
          </p:cNvSpPr>
          <p:nvPr/>
        </p:nvSpPr>
        <p:spPr bwMode="auto">
          <a:xfrm>
            <a:off x="4332020" y="6128807"/>
            <a:ext cx="1196975"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dirty="0"/>
              <a:t>Memory </a:t>
            </a:r>
          </a:p>
          <a:p>
            <a:pPr eaLnBrk="1" hangingPunct="1"/>
            <a:r>
              <a:rPr lang="en-US" sz="1800" b="1" dirty="0"/>
              <a:t>Footprint</a:t>
            </a:r>
          </a:p>
        </p:txBody>
      </p:sp>
      <p:cxnSp>
        <p:nvCxnSpPr>
          <p:cNvPr id="160798" name="AutoShape 30"/>
          <p:cNvCxnSpPr>
            <a:cxnSpLocks noChangeShapeType="1"/>
            <a:stCxn id="160794" idx="4"/>
            <a:endCxn id="160797" idx="0"/>
          </p:cNvCxnSpPr>
          <p:nvPr/>
        </p:nvCxnSpPr>
        <p:spPr bwMode="auto">
          <a:xfrm rot="5400000">
            <a:off x="5657503" y="5256921"/>
            <a:ext cx="144891" cy="159888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 name="Title 1"/>
          <p:cNvSpPr>
            <a:spLocks noGrp="1"/>
          </p:cNvSpPr>
          <p:nvPr>
            <p:ph type="title"/>
          </p:nvPr>
        </p:nvSpPr>
        <p:spPr/>
        <p:txBody>
          <a:bodyPr/>
          <a:lstStyle/>
          <a:p>
            <a:r>
              <a:rPr lang="en-US" dirty="0"/>
              <a:t>How do we create a program?</a:t>
            </a:r>
          </a:p>
        </p:txBody>
      </p:sp>
    </p:spTree>
    <p:extLst>
      <p:ext uri="{BB962C8B-B14F-4D97-AF65-F5344CB8AC3E}">
        <p14:creationId xmlns:p14="http://schemas.microsoft.com/office/powerpoint/2010/main" val="1268015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7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07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7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07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07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7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7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07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07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07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79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079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07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077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07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07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07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079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0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nimBg="1"/>
      <p:bldP spid="160774" grpId="0" animBg="1"/>
      <p:bldP spid="160775" grpId="0" animBg="1"/>
      <p:bldP spid="160776" grpId="0" animBg="1"/>
      <p:bldP spid="160781" grpId="0" animBg="1"/>
      <p:bldP spid="160782" grpId="0"/>
      <p:bldP spid="160785" grpId="0" animBg="1"/>
      <p:bldP spid="160786" grpId="0"/>
      <p:bldP spid="160789" grpId="0" animBg="1"/>
      <p:bldP spid="160790" grpId="0"/>
      <p:bldP spid="160794" grpId="0" animBg="1"/>
      <p:bldP spid="160795" grpId="0"/>
      <p:bldP spid="16079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p:cNvSpPr txBox="1">
            <a:spLocks noChangeArrowheads="1"/>
          </p:cNvSpPr>
          <p:nvPr/>
        </p:nvSpPr>
        <p:spPr bwMode="auto">
          <a:xfrm>
            <a:off x="635000" y="1998377"/>
            <a:ext cx="7950127"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orm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2000" dirty="0"/>
              <a:t>What is the wait time for each of the three processes with round robin scheduling?</a:t>
            </a:r>
          </a:p>
          <a:p>
            <a:pPr eaLnBrk="1" hangingPunct="1"/>
            <a:endParaRPr lang="pt-BR" sz="2000" dirty="0"/>
          </a:p>
          <a:p>
            <a:pPr eaLnBrk="1" hangingPunct="1"/>
            <a:endParaRPr lang="pt-BR" sz="2000" dirty="0"/>
          </a:p>
          <a:p>
            <a:pPr eaLnBrk="1" hangingPunct="1"/>
            <a:endParaRPr lang="pt-BR" sz="2000" dirty="0"/>
          </a:p>
        </p:txBody>
      </p:sp>
      <p:sp>
        <p:nvSpPr>
          <p:cNvPr id="2" name="Title 1"/>
          <p:cNvSpPr>
            <a:spLocks noGrp="1"/>
          </p:cNvSpPr>
          <p:nvPr>
            <p:ph type="title"/>
          </p:nvPr>
        </p:nvSpPr>
        <p:spPr/>
        <p:txBody>
          <a:bodyPr/>
          <a:lstStyle/>
          <a:p>
            <a:r>
              <a:rPr lang="en-US" dirty="0"/>
              <a:t>RR example</a:t>
            </a:r>
          </a:p>
        </p:txBody>
      </p:sp>
      <p:graphicFrame>
        <p:nvGraphicFramePr>
          <p:cNvPr id="4" name="Table 3"/>
          <p:cNvGraphicFramePr>
            <a:graphicFrameLocks noGrp="1"/>
          </p:cNvGraphicFramePr>
          <p:nvPr>
            <p:extLst>
              <p:ext uri="{D42A27DB-BD31-4B8C-83A1-F6EECF244321}">
                <p14:modId xmlns:p14="http://schemas.microsoft.com/office/powerpoint/2010/main" val="3671302764"/>
              </p:ext>
            </p:extLst>
          </p:nvPr>
        </p:nvGraphicFramePr>
        <p:xfrm>
          <a:off x="1663536" y="3321816"/>
          <a:ext cx="5080000" cy="1489052"/>
        </p:xfrm>
        <a:graphic>
          <a:graphicData uri="http://schemas.openxmlformats.org/drawingml/2006/table">
            <a:tbl>
              <a:tblPr firstRow="1" bandRow="1">
                <a:tableStyleId>{FABFCF23-3B69-468F-B69F-88F6DE6A72F2}</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6532">
                <a:tc>
                  <a:txBody>
                    <a:bodyPr/>
                    <a:lstStyle/>
                    <a:p>
                      <a:endParaRPr lang="en-US" dirty="0"/>
                    </a:p>
                  </a:txBody>
                  <a:tcPr/>
                </a:tc>
                <a:tc>
                  <a:txBody>
                    <a:bodyPr/>
                    <a:lstStyle/>
                    <a:p>
                      <a:r>
                        <a:rPr lang="en-US" dirty="0"/>
                        <a:t>CPU</a:t>
                      </a:r>
                    </a:p>
                  </a:txBody>
                  <a:tcPr/>
                </a:tc>
                <a:tc>
                  <a:txBody>
                    <a:bodyPr/>
                    <a:lstStyle/>
                    <a:p>
                      <a:r>
                        <a:rPr lang="en-US" dirty="0"/>
                        <a:t>I/O</a:t>
                      </a:r>
                    </a:p>
                  </a:txBody>
                  <a:tcPr/>
                </a:tc>
                <a:tc>
                  <a:txBody>
                    <a:bodyPr/>
                    <a:lstStyle/>
                    <a:p>
                      <a:r>
                        <a:rPr lang="en-US" dirty="0"/>
                        <a:t>CPU</a:t>
                      </a:r>
                    </a:p>
                  </a:txBody>
                  <a:tcPr/>
                </a:tc>
                <a:tc>
                  <a:txBody>
                    <a:bodyPr/>
                    <a:lstStyle/>
                    <a:p>
                      <a:r>
                        <a:rPr lang="en-US" dirty="0"/>
                        <a:t>I/O</a:t>
                      </a:r>
                    </a:p>
                  </a:txBody>
                  <a:tcPr/>
                </a:tc>
                <a:extLst>
                  <a:ext uri="{0D108BD9-81ED-4DB2-BD59-A6C34878D82A}">
                    <a16:rowId xmlns:a16="http://schemas.microsoft.com/office/drawing/2014/main" val="10000"/>
                  </a:ext>
                </a:extLst>
              </a:tr>
              <a:tr h="370840">
                <a:tc>
                  <a:txBody>
                    <a:bodyPr/>
                    <a:lstStyle/>
                    <a:p>
                      <a:r>
                        <a:rPr lang="en-US" dirty="0"/>
                        <a:t>P1</a:t>
                      </a:r>
                    </a:p>
                  </a:txBody>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P2</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P3</a:t>
                      </a:r>
                    </a:p>
                  </a:txBody>
                  <a:tcPr/>
                </a:tc>
                <a:tc>
                  <a:txBody>
                    <a:bodyPr/>
                    <a:lstStyle/>
                    <a:p>
                      <a:r>
                        <a:rPr lang="en-US" dirty="0"/>
                        <a:t>2</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42345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7893" name="AutoShape 23"/>
          <p:cNvSpPr>
            <a:spLocks noChangeAspect="1" noChangeArrowheads="1" noTextEdit="1"/>
          </p:cNvSpPr>
          <p:nvPr/>
        </p:nvSpPr>
        <p:spPr bwMode="auto">
          <a:xfrm>
            <a:off x="1024811" y="2225690"/>
            <a:ext cx="7761199" cy="28835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400"/>
          </a:p>
        </p:txBody>
      </p:sp>
      <p:sp>
        <p:nvSpPr>
          <p:cNvPr id="37894" name="Text Box 22"/>
          <p:cNvSpPr txBox="1">
            <a:spLocks noChangeArrowheads="1"/>
          </p:cNvSpPr>
          <p:nvPr/>
        </p:nvSpPr>
        <p:spPr bwMode="auto">
          <a:xfrm>
            <a:off x="1702119" y="2802570"/>
            <a:ext cx="6018522" cy="32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2              2           2           2          1           2            2             2            2   </a:t>
            </a:r>
            <a:endParaRPr lang="en-US" sz="1400" b="1" dirty="0"/>
          </a:p>
        </p:txBody>
      </p:sp>
      <p:sp>
        <p:nvSpPr>
          <p:cNvPr id="37895" name="Text Box 21"/>
          <p:cNvSpPr txBox="1">
            <a:spLocks noChangeArrowheads="1"/>
          </p:cNvSpPr>
          <p:nvPr/>
        </p:nvSpPr>
        <p:spPr bwMode="auto">
          <a:xfrm>
            <a:off x="1525157" y="3459422"/>
            <a:ext cx="6588036" cy="32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0       1    2      3     4      5    6      7     8         9    10   11   12    13   14   15   16  </a:t>
            </a:r>
            <a:endParaRPr lang="en-US" sz="1400" b="1" dirty="0"/>
          </a:p>
        </p:txBody>
      </p:sp>
      <p:sp>
        <p:nvSpPr>
          <p:cNvPr id="37896" name="Line 20"/>
          <p:cNvSpPr>
            <a:spLocks noChangeShapeType="1"/>
          </p:cNvSpPr>
          <p:nvPr/>
        </p:nvSpPr>
        <p:spPr bwMode="auto">
          <a:xfrm>
            <a:off x="1606901" y="4607969"/>
            <a:ext cx="624129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37897" name="Text Box 19"/>
          <p:cNvSpPr txBox="1">
            <a:spLocks noChangeArrowheads="1"/>
          </p:cNvSpPr>
          <p:nvPr/>
        </p:nvSpPr>
        <p:spPr bwMode="auto">
          <a:xfrm>
            <a:off x="1024811" y="2225690"/>
            <a:ext cx="4319862" cy="32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CPU Schedule (Round Robin, timeslice = 2)   </a:t>
            </a:r>
            <a:endParaRPr lang="en-US" sz="1400" b="1"/>
          </a:p>
        </p:txBody>
      </p:sp>
      <p:sp>
        <p:nvSpPr>
          <p:cNvPr id="37898" name="Text Box 18"/>
          <p:cNvSpPr txBox="1">
            <a:spLocks noChangeArrowheads="1"/>
          </p:cNvSpPr>
          <p:nvPr/>
        </p:nvSpPr>
        <p:spPr bwMode="auto">
          <a:xfrm>
            <a:off x="3804111" y="5431955"/>
            <a:ext cx="3916531" cy="32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2            2            2                 4                 2  </a:t>
            </a:r>
            <a:endParaRPr lang="en-US" sz="1400" b="1" dirty="0"/>
          </a:p>
        </p:txBody>
      </p:sp>
      <p:sp>
        <p:nvSpPr>
          <p:cNvPr id="37899" name="Text Box 17"/>
          <p:cNvSpPr txBox="1">
            <a:spLocks noChangeArrowheads="1"/>
          </p:cNvSpPr>
          <p:nvPr/>
        </p:nvSpPr>
        <p:spPr bwMode="auto">
          <a:xfrm>
            <a:off x="1078708" y="4752638"/>
            <a:ext cx="1517207" cy="32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I/O Schedule   </a:t>
            </a:r>
            <a:endParaRPr lang="en-US" sz="1400" b="1"/>
          </a:p>
        </p:txBody>
      </p:sp>
      <p:sp>
        <p:nvSpPr>
          <p:cNvPr id="37900" name="Text Box 16"/>
          <p:cNvSpPr txBox="1">
            <a:spLocks noChangeArrowheads="1"/>
          </p:cNvSpPr>
          <p:nvPr/>
        </p:nvSpPr>
        <p:spPr bwMode="auto">
          <a:xfrm>
            <a:off x="4432013" y="3152112"/>
            <a:ext cx="522803" cy="3369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P2</a:t>
            </a:r>
            <a:endParaRPr lang="en-US" sz="1400" b="1"/>
          </a:p>
        </p:txBody>
      </p:sp>
      <p:sp>
        <p:nvSpPr>
          <p:cNvPr id="37901" name="Text Box 15"/>
          <p:cNvSpPr txBox="1">
            <a:spLocks noChangeArrowheads="1"/>
          </p:cNvSpPr>
          <p:nvPr/>
        </p:nvSpPr>
        <p:spPr bwMode="auto">
          <a:xfrm>
            <a:off x="4954816" y="3152112"/>
            <a:ext cx="706952" cy="3369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P3    </a:t>
            </a:r>
            <a:endParaRPr lang="en-US" sz="1400" b="1"/>
          </a:p>
        </p:txBody>
      </p:sp>
      <p:sp>
        <p:nvSpPr>
          <p:cNvPr id="37902" name="Text Box 14"/>
          <p:cNvSpPr txBox="1">
            <a:spLocks noChangeArrowheads="1"/>
          </p:cNvSpPr>
          <p:nvPr/>
        </p:nvSpPr>
        <p:spPr bwMode="auto">
          <a:xfrm>
            <a:off x="1606901" y="3152112"/>
            <a:ext cx="706952" cy="3369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P1    </a:t>
            </a:r>
            <a:endParaRPr lang="en-US" sz="1400" b="1" dirty="0"/>
          </a:p>
        </p:txBody>
      </p:sp>
      <p:sp>
        <p:nvSpPr>
          <p:cNvPr id="37903" name="Text Box 13"/>
          <p:cNvSpPr txBox="1">
            <a:spLocks noChangeArrowheads="1"/>
          </p:cNvSpPr>
          <p:nvPr/>
        </p:nvSpPr>
        <p:spPr bwMode="auto">
          <a:xfrm>
            <a:off x="2313853" y="3152112"/>
            <a:ext cx="706054" cy="33606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P2    </a:t>
            </a:r>
            <a:endParaRPr lang="en-US" sz="1400" b="1"/>
          </a:p>
        </p:txBody>
      </p:sp>
      <p:sp>
        <p:nvSpPr>
          <p:cNvPr id="37904" name="Text Box 12"/>
          <p:cNvSpPr txBox="1">
            <a:spLocks noChangeArrowheads="1"/>
          </p:cNvSpPr>
          <p:nvPr/>
        </p:nvSpPr>
        <p:spPr bwMode="auto">
          <a:xfrm>
            <a:off x="3018110" y="3152112"/>
            <a:ext cx="706054" cy="33606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P3    </a:t>
            </a:r>
            <a:endParaRPr lang="en-US" sz="1400" b="1" dirty="0"/>
          </a:p>
        </p:txBody>
      </p:sp>
      <p:sp>
        <p:nvSpPr>
          <p:cNvPr id="37905" name="Text Box 11"/>
          <p:cNvSpPr txBox="1">
            <a:spLocks noChangeArrowheads="1"/>
          </p:cNvSpPr>
          <p:nvPr/>
        </p:nvSpPr>
        <p:spPr bwMode="auto">
          <a:xfrm>
            <a:off x="3721468" y="5095891"/>
            <a:ext cx="706952" cy="33606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P3    </a:t>
            </a:r>
            <a:endParaRPr lang="en-US" sz="1400" b="1" dirty="0"/>
          </a:p>
        </p:txBody>
      </p:sp>
      <p:sp>
        <p:nvSpPr>
          <p:cNvPr id="37906" name="Text Box 10"/>
          <p:cNvSpPr txBox="1">
            <a:spLocks noChangeArrowheads="1"/>
          </p:cNvSpPr>
          <p:nvPr/>
        </p:nvSpPr>
        <p:spPr bwMode="auto">
          <a:xfrm>
            <a:off x="3724163" y="3152112"/>
            <a:ext cx="705155" cy="33606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P1    </a:t>
            </a:r>
            <a:endParaRPr lang="en-US" sz="1400" b="1"/>
          </a:p>
        </p:txBody>
      </p:sp>
      <p:sp>
        <p:nvSpPr>
          <p:cNvPr id="37907" name="Text Box 9"/>
          <p:cNvSpPr txBox="1">
            <a:spLocks noChangeArrowheads="1"/>
          </p:cNvSpPr>
          <p:nvPr/>
        </p:nvSpPr>
        <p:spPr bwMode="auto">
          <a:xfrm>
            <a:off x="4429318" y="5095891"/>
            <a:ext cx="706054" cy="33606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P1    </a:t>
            </a:r>
            <a:endParaRPr lang="en-US" sz="1400" b="1" dirty="0"/>
          </a:p>
        </p:txBody>
      </p:sp>
      <p:sp>
        <p:nvSpPr>
          <p:cNvPr id="37908" name="Text Box 8"/>
          <p:cNvSpPr txBox="1">
            <a:spLocks noChangeArrowheads="1"/>
          </p:cNvSpPr>
          <p:nvPr/>
        </p:nvSpPr>
        <p:spPr bwMode="auto">
          <a:xfrm>
            <a:off x="5137169" y="5095891"/>
            <a:ext cx="706054" cy="33606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P2    </a:t>
            </a:r>
            <a:endParaRPr lang="en-US" sz="1400" b="1"/>
          </a:p>
        </p:txBody>
      </p:sp>
      <p:sp>
        <p:nvSpPr>
          <p:cNvPr id="37909" name="Text Box 7"/>
          <p:cNvSpPr txBox="1">
            <a:spLocks noChangeArrowheads="1"/>
          </p:cNvSpPr>
          <p:nvPr/>
        </p:nvSpPr>
        <p:spPr bwMode="auto">
          <a:xfrm>
            <a:off x="3641521" y="4707710"/>
            <a:ext cx="4294710" cy="300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6            8            10     11 12           14      15     16 </a:t>
            </a:r>
            <a:endParaRPr lang="en-US" sz="1400" b="1" dirty="0"/>
          </a:p>
        </p:txBody>
      </p:sp>
      <p:sp>
        <p:nvSpPr>
          <p:cNvPr id="37910" name="Text Box 6"/>
          <p:cNvSpPr txBox="1">
            <a:spLocks noChangeArrowheads="1"/>
          </p:cNvSpPr>
          <p:nvPr/>
        </p:nvSpPr>
        <p:spPr bwMode="auto">
          <a:xfrm>
            <a:off x="5661768" y="3152112"/>
            <a:ext cx="706054" cy="3369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P1    </a:t>
            </a:r>
            <a:endParaRPr lang="en-US" sz="1400" b="1" dirty="0"/>
          </a:p>
        </p:txBody>
      </p:sp>
      <p:sp>
        <p:nvSpPr>
          <p:cNvPr id="37911" name="Text Box 5"/>
          <p:cNvSpPr txBox="1">
            <a:spLocks noChangeArrowheads="1"/>
          </p:cNvSpPr>
          <p:nvPr/>
        </p:nvSpPr>
        <p:spPr bwMode="auto">
          <a:xfrm>
            <a:off x="6375906" y="3152112"/>
            <a:ext cx="706952" cy="3369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P3    </a:t>
            </a:r>
            <a:endParaRPr lang="en-US" sz="1400" b="1"/>
          </a:p>
        </p:txBody>
      </p:sp>
      <p:sp>
        <p:nvSpPr>
          <p:cNvPr id="37912" name="Text Box 4"/>
          <p:cNvSpPr txBox="1">
            <a:spLocks noChangeArrowheads="1"/>
          </p:cNvSpPr>
          <p:nvPr/>
        </p:nvSpPr>
        <p:spPr bwMode="auto">
          <a:xfrm>
            <a:off x="7082858" y="3152112"/>
            <a:ext cx="706054" cy="3369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P2    </a:t>
            </a:r>
            <a:endParaRPr lang="en-US" sz="1400" b="1" dirty="0"/>
          </a:p>
        </p:txBody>
      </p:sp>
      <p:sp>
        <p:nvSpPr>
          <p:cNvPr id="37913" name="Rectangle 3"/>
          <p:cNvSpPr>
            <a:spLocks noChangeArrowheads="1"/>
          </p:cNvSpPr>
          <p:nvPr/>
        </p:nvSpPr>
        <p:spPr bwMode="auto">
          <a:xfrm>
            <a:off x="5843222" y="5095891"/>
            <a:ext cx="1239636" cy="336064"/>
          </a:xfrm>
          <a:prstGeom prst="rect">
            <a:avLst/>
          </a:prstGeom>
          <a:solidFill>
            <a:srgbClr val="BBE0E3"/>
          </a:solidFill>
          <a:ln w="9525">
            <a:solidFill>
              <a:srgbClr val="000000"/>
            </a:solidFill>
            <a:miter lim="800000"/>
            <a:headEnd/>
            <a:tailEnd/>
          </a:ln>
        </p:spPr>
        <p:txBody>
          <a:bodyPr anchor="ctr"/>
          <a:lstStyle/>
          <a:p>
            <a:endParaRPr lang="en-US" sz="1400" b="1"/>
          </a:p>
        </p:txBody>
      </p:sp>
      <p:sp>
        <p:nvSpPr>
          <p:cNvPr id="37914" name="Text Box 2"/>
          <p:cNvSpPr txBox="1">
            <a:spLocks noChangeArrowheads="1"/>
          </p:cNvSpPr>
          <p:nvPr/>
        </p:nvSpPr>
        <p:spPr bwMode="auto">
          <a:xfrm>
            <a:off x="7082858" y="5095891"/>
            <a:ext cx="706054" cy="33606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P3    </a:t>
            </a:r>
            <a:endParaRPr lang="en-US" sz="1400" b="1" dirty="0"/>
          </a:p>
        </p:txBody>
      </p:sp>
      <p:sp>
        <p:nvSpPr>
          <p:cNvPr id="2" name="Title 1"/>
          <p:cNvSpPr>
            <a:spLocks noGrp="1"/>
          </p:cNvSpPr>
          <p:nvPr>
            <p:ph type="title"/>
          </p:nvPr>
        </p:nvSpPr>
        <p:spPr/>
        <p:txBody>
          <a:bodyPr/>
          <a:lstStyle/>
          <a:p>
            <a:r>
              <a:rPr lang="en-US" dirty="0"/>
              <a:t>RR solution sketch</a:t>
            </a:r>
          </a:p>
        </p:txBody>
      </p:sp>
      <p:grpSp>
        <p:nvGrpSpPr>
          <p:cNvPr id="29" name="Group 28"/>
          <p:cNvGrpSpPr/>
          <p:nvPr/>
        </p:nvGrpSpPr>
        <p:grpSpPr>
          <a:xfrm>
            <a:off x="6092999" y="2631474"/>
            <a:ext cx="570665" cy="1251383"/>
            <a:chOff x="5989802" y="3010893"/>
            <a:chExt cx="570665" cy="1620715"/>
          </a:xfrm>
        </p:grpSpPr>
        <p:cxnSp>
          <p:nvCxnSpPr>
            <p:cNvPr id="30" name="Straight Connector 29"/>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989802" y="3010893"/>
              <a:ext cx="570665" cy="478336"/>
            </a:xfrm>
            <a:prstGeom prst="rect">
              <a:avLst/>
            </a:prstGeom>
            <a:noFill/>
          </p:spPr>
          <p:txBody>
            <a:bodyPr wrap="square" rtlCol="0">
              <a:spAutoFit/>
            </a:bodyPr>
            <a:lstStyle/>
            <a:p>
              <a:pPr algn="ctr"/>
              <a:r>
                <a:rPr lang="en-US" dirty="0">
                  <a:solidFill>
                    <a:srgbClr val="FF2929"/>
                  </a:solidFill>
                </a:rPr>
                <a:t>12</a:t>
              </a:r>
              <a:endParaRPr lang="en-US" baseline="-25000" dirty="0">
                <a:solidFill>
                  <a:srgbClr val="FF2929"/>
                </a:solidFill>
              </a:endParaRPr>
            </a:p>
          </p:txBody>
        </p:sp>
        <p:sp>
          <p:nvSpPr>
            <p:cNvPr id="32" name="TextBox 31"/>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33" name="Group 32"/>
          <p:cNvGrpSpPr/>
          <p:nvPr/>
        </p:nvGrpSpPr>
        <p:grpSpPr>
          <a:xfrm>
            <a:off x="7503579" y="2631474"/>
            <a:ext cx="570665" cy="1251383"/>
            <a:chOff x="5989802" y="3010893"/>
            <a:chExt cx="570665" cy="1620715"/>
          </a:xfrm>
        </p:grpSpPr>
        <p:cxnSp>
          <p:nvCxnSpPr>
            <p:cNvPr id="34" name="Straight Connector 3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989802" y="3010893"/>
              <a:ext cx="570665" cy="478336"/>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36" name="TextBox 3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37" name="Group 36"/>
          <p:cNvGrpSpPr/>
          <p:nvPr/>
        </p:nvGrpSpPr>
        <p:grpSpPr>
          <a:xfrm>
            <a:off x="7510780" y="4628354"/>
            <a:ext cx="570665" cy="1251383"/>
            <a:chOff x="5989802" y="3010893"/>
            <a:chExt cx="570665" cy="1620715"/>
          </a:xfrm>
        </p:grpSpPr>
        <p:cxnSp>
          <p:nvCxnSpPr>
            <p:cNvPr id="38" name="Straight Connector 37"/>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989802" y="3010893"/>
              <a:ext cx="570665" cy="478336"/>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40" name="TextBox 39"/>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3" name="TextBox 2">
            <a:extLst>
              <a:ext uri="{FF2B5EF4-FFF2-40B4-BE49-F238E27FC236}">
                <a16:creationId xmlns:a16="http://schemas.microsoft.com/office/drawing/2014/main" id="{EC37F413-FDF6-674F-A9D4-6FF88EA0FA5A}"/>
              </a:ext>
            </a:extLst>
          </p:cNvPr>
          <p:cNvSpPr txBox="1"/>
          <p:nvPr/>
        </p:nvSpPr>
        <p:spPr>
          <a:xfrm rot="5400000">
            <a:off x="1999098" y="3964747"/>
            <a:ext cx="629508" cy="276999"/>
          </a:xfrm>
          <a:prstGeom prst="rect">
            <a:avLst/>
          </a:prstGeom>
          <a:noFill/>
        </p:spPr>
        <p:txBody>
          <a:bodyPr wrap="square" rtlCol="0">
            <a:spAutoFit/>
          </a:bodyPr>
          <a:lstStyle/>
          <a:p>
            <a:pPr algn="r"/>
            <a:r>
              <a:rPr lang="en-US" sz="1200" dirty="0">
                <a:solidFill>
                  <a:srgbClr val="FF0000"/>
                </a:solidFill>
              </a:rPr>
              <a:t>Timer</a:t>
            </a:r>
          </a:p>
        </p:txBody>
      </p:sp>
      <p:sp>
        <p:nvSpPr>
          <p:cNvPr id="64" name="TextBox 63">
            <a:extLst>
              <a:ext uri="{FF2B5EF4-FFF2-40B4-BE49-F238E27FC236}">
                <a16:creationId xmlns:a16="http://schemas.microsoft.com/office/drawing/2014/main" id="{F360C024-7148-F64A-A725-F5032E650E09}"/>
              </a:ext>
            </a:extLst>
          </p:cNvPr>
          <p:cNvSpPr txBox="1"/>
          <p:nvPr/>
        </p:nvSpPr>
        <p:spPr>
          <a:xfrm rot="5400000">
            <a:off x="2703356" y="3964747"/>
            <a:ext cx="629508" cy="276999"/>
          </a:xfrm>
          <a:prstGeom prst="rect">
            <a:avLst/>
          </a:prstGeom>
          <a:noFill/>
        </p:spPr>
        <p:txBody>
          <a:bodyPr wrap="square" rtlCol="0">
            <a:spAutoFit/>
          </a:bodyPr>
          <a:lstStyle/>
          <a:p>
            <a:pPr algn="r"/>
            <a:r>
              <a:rPr lang="en-US" sz="1200" dirty="0">
                <a:solidFill>
                  <a:srgbClr val="FF0000"/>
                </a:solidFill>
              </a:rPr>
              <a:t>Timer</a:t>
            </a:r>
          </a:p>
        </p:txBody>
      </p:sp>
      <p:sp>
        <p:nvSpPr>
          <p:cNvPr id="65" name="TextBox 64">
            <a:extLst>
              <a:ext uri="{FF2B5EF4-FFF2-40B4-BE49-F238E27FC236}">
                <a16:creationId xmlns:a16="http://schemas.microsoft.com/office/drawing/2014/main" id="{44C4E480-A0DC-C745-AE0F-777B9799B92F}"/>
              </a:ext>
            </a:extLst>
          </p:cNvPr>
          <p:cNvSpPr txBox="1"/>
          <p:nvPr/>
        </p:nvSpPr>
        <p:spPr>
          <a:xfrm rot="5400000">
            <a:off x="5384059" y="3964747"/>
            <a:ext cx="629508" cy="276999"/>
          </a:xfrm>
          <a:prstGeom prst="rect">
            <a:avLst/>
          </a:prstGeom>
          <a:noFill/>
        </p:spPr>
        <p:txBody>
          <a:bodyPr wrap="square" rtlCol="0">
            <a:spAutoFit/>
          </a:bodyPr>
          <a:lstStyle/>
          <a:p>
            <a:pPr algn="r"/>
            <a:r>
              <a:rPr lang="en-US" sz="1200" dirty="0">
                <a:solidFill>
                  <a:srgbClr val="FF0000"/>
                </a:solidFill>
              </a:rPr>
              <a:t>Timer</a:t>
            </a:r>
          </a:p>
        </p:txBody>
      </p:sp>
      <p:sp>
        <p:nvSpPr>
          <p:cNvPr id="66" name="TextBox 65">
            <a:extLst>
              <a:ext uri="{FF2B5EF4-FFF2-40B4-BE49-F238E27FC236}">
                <a16:creationId xmlns:a16="http://schemas.microsoft.com/office/drawing/2014/main" id="{6E856F4E-9B66-5E43-AA4A-BBE526098A5D}"/>
              </a:ext>
            </a:extLst>
          </p:cNvPr>
          <p:cNvSpPr txBox="1"/>
          <p:nvPr/>
        </p:nvSpPr>
        <p:spPr>
          <a:xfrm rot="5400000">
            <a:off x="3263314" y="3821348"/>
            <a:ext cx="916306" cy="276999"/>
          </a:xfrm>
          <a:prstGeom prst="rect">
            <a:avLst/>
          </a:prstGeom>
          <a:noFill/>
        </p:spPr>
        <p:txBody>
          <a:bodyPr wrap="square" rtlCol="0">
            <a:spAutoFit/>
          </a:bodyPr>
          <a:lstStyle/>
          <a:p>
            <a:pPr algn="r"/>
            <a:r>
              <a:rPr lang="en-US" sz="1200" dirty="0">
                <a:solidFill>
                  <a:srgbClr val="FF0000"/>
                </a:solidFill>
              </a:rPr>
              <a:t>I/O Req</a:t>
            </a:r>
          </a:p>
        </p:txBody>
      </p:sp>
      <p:sp>
        <p:nvSpPr>
          <p:cNvPr id="67" name="TextBox 66">
            <a:extLst>
              <a:ext uri="{FF2B5EF4-FFF2-40B4-BE49-F238E27FC236}">
                <a16:creationId xmlns:a16="http://schemas.microsoft.com/office/drawing/2014/main" id="{6D8FCA80-CE80-A84F-9152-28E9EB45AE7C}"/>
              </a:ext>
            </a:extLst>
          </p:cNvPr>
          <p:cNvSpPr txBox="1"/>
          <p:nvPr/>
        </p:nvSpPr>
        <p:spPr>
          <a:xfrm rot="5400000">
            <a:off x="3971545" y="3821348"/>
            <a:ext cx="916306" cy="276999"/>
          </a:xfrm>
          <a:prstGeom prst="rect">
            <a:avLst/>
          </a:prstGeom>
          <a:noFill/>
        </p:spPr>
        <p:txBody>
          <a:bodyPr wrap="square" rtlCol="0">
            <a:spAutoFit/>
          </a:bodyPr>
          <a:lstStyle/>
          <a:p>
            <a:pPr algn="r"/>
            <a:r>
              <a:rPr lang="en-US" sz="1200" dirty="0">
                <a:solidFill>
                  <a:srgbClr val="FF0000"/>
                </a:solidFill>
              </a:rPr>
              <a:t>I/O Req</a:t>
            </a:r>
          </a:p>
        </p:txBody>
      </p:sp>
      <p:sp>
        <p:nvSpPr>
          <p:cNvPr id="68" name="TextBox 67">
            <a:extLst>
              <a:ext uri="{FF2B5EF4-FFF2-40B4-BE49-F238E27FC236}">
                <a16:creationId xmlns:a16="http://schemas.microsoft.com/office/drawing/2014/main" id="{91E19400-CFB4-114D-97C5-E489BDD4A7EF}"/>
              </a:ext>
            </a:extLst>
          </p:cNvPr>
          <p:cNvSpPr txBox="1"/>
          <p:nvPr/>
        </p:nvSpPr>
        <p:spPr>
          <a:xfrm rot="5400000">
            <a:off x="4457220" y="3821348"/>
            <a:ext cx="916306" cy="276999"/>
          </a:xfrm>
          <a:prstGeom prst="rect">
            <a:avLst/>
          </a:prstGeom>
          <a:noFill/>
        </p:spPr>
        <p:txBody>
          <a:bodyPr wrap="square" rtlCol="0">
            <a:spAutoFit/>
          </a:bodyPr>
          <a:lstStyle/>
          <a:p>
            <a:pPr algn="r"/>
            <a:r>
              <a:rPr lang="en-US" sz="1200" dirty="0">
                <a:solidFill>
                  <a:srgbClr val="FF0000"/>
                </a:solidFill>
              </a:rPr>
              <a:t>I/O Req</a:t>
            </a:r>
          </a:p>
        </p:txBody>
      </p:sp>
      <p:sp>
        <p:nvSpPr>
          <p:cNvPr id="69" name="TextBox 68">
            <a:extLst>
              <a:ext uri="{FF2B5EF4-FFF2-40B4-BE49-F238E27FC236}">
                <a16:creationId xmlns:a16="http://schemas.microsoft.com/office/drawing/2014/main" id="{D67E85C7-E026-5444-9699-1B15F65F01A7}"/>
              </a:ext>
            </a:extLst>
          </p:cNvPr>
          <p:cNvSpPr txBox="1"/>
          <p:nvPr/>
        </p:nvSpPr>
        <p:spPr>
          <a:xfrm rot="5400000">
            <a:off x="6082290" y="3964747"/>
            <a:ext cx="629508" cy="276999"/>
          </a:xfrm>
          <a:prstGeom prst="rect">
            <a:avLst/>
          </a:prstGeom>
          <a:noFill/>
        </p:spPr>
        <p:txBody>
          <a:bodyPr wrap="square" rtlCol="0">
            <a:spAutoFit/>
          </a:bodyPr>
          <a:lstStyle/>
          <a:p>
            <a:pPr algn="r"/>
            <a:r>
              <a:rPr lang="en-US" sz="1200" dirty="0">
                <a:solidFill>
                  <a:srgbClr val="FF0000"/>
                </a:solidFill>
              </a:rPr>
              <a:t>Done</a:t>
            </a:r>
          </a:p>
        </p:txBody>
      </p:sp>
      <p:sp>
        <p:nvSpPr>
          <p:cNvPr id="70" name="TextBox 69">
            <a:extLst>
              <a:ext uri="{FF2B5EF4-FFF2-40B4-BE49-F238E27FC236}">
                <a16:creationId xmlns:a16="http://schemas.microsoft.com/office/drawing/2014/main" id="{05537601-D238-F243-B109-37BBBA9103BD}"/>
              </a:ext>
            </a:extLst>
          </p:cNvPr>
          <p:cNvSpPr txBox="1"/>
          <p:nvPr/>
        </p:nvSpPr>
        <p:spPr>
          <a:xfrm rot="5400000">
            <a:off x="7505159" y="3964747"/>
            <a:ext cx="629508" cy="276999"/>
          </a:xfrm>
          <a:prstGeom prst="rect">
            <a:avLst/>
          </a:prstGeom>
          <a:noFill/>
        </p:spPr>
        <p:txBody>
          <a:bodyPr wrap="square" rtlCol="0">
            <a:spAutoFit/>
          </a:bodyPr>
          <a:lstStyle/>
          <a:p>
            <a:pPr algn="r"/>
            <a:r>
              <a:rPr lang="en-US" sz="1200" dirty="0">
                <a:solidFill>
                  <a:srgbClr val="FF0000"/>
                </a:solidFill>
              </a:rPr>
              <a:t>Done</a:t>
            </a:r>
          </a:p>
        </p:txBody>
      </p:sp>
      <p:sp>
        <p:nvSpPr>
          <p:cNvPr id="71" name="TextBox 70">
            <a:extLst>
              <a:ext uri="{FF2B5EF4-FFF2-40B4-BE49-F238E27FC236}">
                <a16:creationId xmlns:a16="http://schemas.microsoft.com/office/drawing/2014/main" id="{1142FE0B-85DC-3A42-A837-D468CB18BF65}"/>
              </a:ext>
            </a:extLst>
          </p:cNvPr>
          <p:cNvSpPr txBox="1"/>
          <p:nvPr/>
        </p:nvSpPr>
        <p:spPr>
          <a:xfrm rot="5400000">
            <a:off x="6653530" y="3821348"/>
            <a:ext cx="916306" cy="276999"/>
          </a:xfrm>
          <a:prstGeom prst="rect">
            <a:avLst/>
          </a:prstGeom>
          <a:noFill/>
        </p:spPr>
        <p:txBody>
          <a:bodyPr wrap="square" rtlCol="0">
            <a:spAutoFit/>
          </a:bodyPr>
          <a:lstStyle/>
          <a:p>
            <a:pPr algn="r"/>
            <a:r>
              <a:rPr lang="en-US" sz="1200" dirty="0">
                <a:solidFill>
                  <a:srgbClr val="FF0000"/>
                </a:solidFill>
              </a:rPr>
              <a:t>I/O Req</a:t>
            </a:r>
          </a:p>
        </p:txBody>
      </p:sp>
    </p:spTree>
    <p:extLst>
      <p:ext uri="{BB962C8B-B14F-4D97-AF65-F5344CB8AC3E}">
        <p14:creationId xmlns:p14="http://schemas.microsoft.com/office/powerpoint/2010/main" val="40792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dissolve">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dissolve">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dissolve">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dissolve">
                                      <p:cBhvr>
                                        <p:cTn id="32" dur="500"/>
                                        <p:tgtEl>
                                          <p:spTgt spid="65"/>
                                        </p:tgtEl>
                                      </p:cBhvr>
                                    </p:animEffect>
                                  </p:childTnLst>
                                </p:cTn>
                              </p:par>
                              <p:par>
                                <p:cTn id="33" presetID="9"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dissolve">
                                      <p:cBhvr>
                                        <p:cTn id="40" dur="500"/>
                                        <p:tgtEl>
                                          <p:spTgt spid="69"/>
                                        </p:tgtEl>
                                      </p:cBhvr>
                                    </p:animEffect>
                                  </p:childTnLst>
                                </p:cTn>
                              </p:par>
                              <p:par>
                                <p:cTn id="41" presetID="9"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dissolv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dissolve">
                                      <p:cBhvr>
                                        <p:cTn id="53" dur="500"/>
                                        <p:tgtEl>
                                          <p:spTgt spid="70"/>
                                        </p:tgtEl>
                                      </p:cBhvr>
                                    </p:animEffect>
                                  </p:childTnLst>
                                </p:cTn>
                              </p:par>
                              <p:par>
                                <p:cTn id="54" presetID="9" presetClass="entr" presetSubtype="0"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4" grpId="0"/>
      <p:bldP spid="65" grpId="0"/>
      <p:bldP spid="66" grpId="0"/>
      <p:bldP spid="67" grpId="0"/>
      <p:bldP spid="68" grpId="0"/>
      <p:bldP spid="69" grpId="0"/>
      <p:bldP spid="70" grpId="0"/>
      <p:bldP spid="7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pSp>
        <p:nvGrpSpPr>
          <p:cNvPr id="37891" name="Group 1"/>
          <p:cNvGrpSpPr>
            <a:grpSpLocks noChangeAspect="1"/>
          </p:cNvGrpSpPr>
          <p:nvPr/>
        </p:nvGrpSpPr>
        <p:grpSpPr bwMode="auto">
          <a:xfrm>
            <a:off x="1024811" y="2225690"/>
            <a:ext cx="7761199" cy="2883501"/>
            <a:chOff x="1800" y="8615"/>
            <a:chExt cx="8640" cy="3209"/>
          </a:xfrm>
        </p:grpSpPr>
        <p:sp>
          <p:nvSpPr>
            <p:cNvPr id="37893" name="AutoShape 23"/>
            <p:cNvSpPr>
              <a:spLocks noChangeAspect="1" noChangeArrowheads="1" noTextEdit="1"/>
            </p:cNvSpPr>
            <p:nvPr/>
          </p:nvSpPr>
          <p:spPr bwMode="auto">
            <a:xfrm>
              <a:off x="1800" y="8615"/>
              <a:ext cx="8640" cy="3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z="1400"/>
            </a:p>
          </p:txBody>
        </p:sp>
        <p:sp>
          <p:nvSpPr>
            <p:cNvPr id="37894" name="Text Box 22"/>
            <p:cNvSpPr txBox="1">
              <a:spLocks noChangeArrowheads="1"/>
            </p:cNvSpPr>
            <p:nvPr/>
          </p:nvSpPr>
          <p:spPr bwMode="auto">
            <a:xfrm>
              <a:off x="2554" y="9257"/>
              <a:ext cx="6700"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2              2           2           2          1           2            2             2            2   </a:t>
              </a:r>
              <a:endParaRPr lang="en-US" sz="1400" b="1" dirty="0"/>
            </a:p>
          </p:txBody>
        </p:sp>
        <p:sp>
          <p:nvSpPr>
            <p:cNvPr id="37895" name="Text Box 21"/>
            <p:cNvSpPr txBox="1">
              <a:spLocks noChangeArrowheads="1"/>
            </p:cNvSpPr>
            <p:nvPr/>
          </p:nvSpPr>
          <p:spPr bwMode="auto">
            <a:xfrm>
              <a:off x="2357" y="9988"/>
              <a:ext cx="7334"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0       1    2      3     4      5    6      7     8         9    10   11   12    13   14   15   16  </a:t>
              </a:r>
              <a:endParaRPr lang="en-US" sz="1400" b="1" dirty="0"/>
            </a:p>
          </p:txBody>
        </p:sp>
        <p:sp>
          <p:nvSpPr>
            <p:cNvPr id="37896" name="Line 20"/>
            <p:cNvSpPr>
              <a:spLocks noChangeShapeType="1"/>
            </p:cNvSpPr>
            <p:nvPr/>
          </p:nvSpPr>
          <p:spPr bwMode="auto">
            <a:xfrm>
              <a:off x="2448" y="10541"/>
              <a:ext cx="694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400"/>
            </a:p>
          </p:txBody>
        </p:sp>
        <p:sp>
          <p:nvSpPr>
            <p:cNvPr id="37897" name="Text Box 19"/>
            <p:cNvSpPr txBox="1">
              <a:spLocks noChangeArrowheads="1"/>
            </p:cNvSpPr>
            <p:nvPr/>
          </p:nvSpPr>
          <p:spPr bwMode="auto">
            <a:xfrm>
              <a:off x="1800" y="8615"/>
              <a:ext cx="4809"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CPU Schedule (Round Robin, timeslice = 2)   </a:t>
              </a:r>
              <a:endParaRPr lang="en-US" sz="1400" b="1"/>
            </a:p>
          </p:txBody>
        </p:sp>
        <p:sp>
          <p:nvSpPr>
            <p:cNvPr id="37898" name="Text Box 18"/>
            <p:cNvSpPr txBox="1">
              <a:spLocks noChangeArrowheads="1"/>
            </p:cNvSpPr>
            <p:nvPr/>
          </p:nvSpPr>
          <p:spPr bwMode="auto">
            <a:xfrm>
              <a:off x="4894" y="11458"/>
              <a:ext cx="4360"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2            2            2                 4                 2  </a:t>
              </a:r>
              <a:endParaRPr lang="en-US" sz="1400" b="1" dirty="0"/>
            </a:p>
          </p:txBody>
        </p:sp>
        <p:sp>
          <p:nvSpPr>
            <p:cNvPr id="37899" name="Text Box 17"/>
            <p:cNvSpPr txBox="1">
              <a:spLocks noChangeArrowheads="1"/>
            </p:cNvSpPr>
            <p:nvPr/>
          </p:nvSpPr>
          <p:spPr bwMode="auto">
            <a:xfrm>
              <a:off x="1860" y="10702"/>
              <a:ext cx="1689"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I/O Schedule   </a:t>
              </a:r>
              <a:endParaRPr lang="en-US" sz="1400" b="1"/>
            </a:p>
          </p:txBody>
        </p:sp>
        <p:sp>
          <p:nvSpPr>
            <p:cNvPr id="37900" name="Text Box 16"/>
            <p:cNvSpPr txBox="1">
              <a:spLocks noChangeArrowheads="1"/>
            </p:cNvSpPr>
            <p:nvPr/>
          </p:nvSpPr>
          <p:spPr bwMode="auto">
            <a:xfrm>
              <a:off x="5593" y="9646"/>
              <a:ext cx="582" cy="3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P2</a:t>
              </a:r>
              <a:endParaRPr lang="en-US" sz="1400" b="1"/>
            </a:p>
          </p:txBody>
        </p:sp>
        <p:sp>
          <p:nvSpPr>
            <p:cNvPr id="37901" name="Text Box 15"/>
            <p:cNvSpPr txBox="1">
              <a:spLocks noChangeArrowheads="1"/>
            </p:cNvSpPr>
            <p:nvPr/>
          </p:nvSpPr>
          <p:spPr bwMode="auto">
            <a:xfrm>
              <a:off x="6175" y="9646"/>
              <a:ext cx="787" cy="3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P3    </a:t>
              </a:r>
              <a:endParaRPr lang="en-US" sz="1400" b="1"/>
            </a:p>
          </p:txBody>
        </p:sp>
        <p:sp>
          <p:nvSpPr>
            <p:cNvPr id="37902" name="Text Box 14"/>
            <p:cNvSpPr txBox="1">
              <a:spLocks noChangeArrowheads="1"/>
            </p:cNvSpPr>
            <p:nvPr/>
          </p:nvSpPr>
          <p:spPr bwMode="auto">
            <a:xfrm>
              <a:off x="2448" y="9646"/>
              <a:ext cx="787" cy="3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P1    </a:t>
              </a:r>
              <a:endParaRPr lang="en-US" sz="1400" b="1" dirty="0"/>
            </a:p>
          </p:txBody>
        </p:sp>
        <p:sp>
          <p:nvSpPr>
            <p:cNvPr id="37903" name="Text Box 13"/>
            <p:cNvSpPr txBox="1">
              <a:spLocks noChangeArrowheads="1"/>
            </p:cNvSpPr>
            <p:nvPr/>
          </p:nvSpPr>
          <p:spPr bwMode="auto">
            <a:xfrm>
              <a:off x="3235" y="9646"/>
              <a:ext cx="786" cy="37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P2    </a:t>
              </a:r>
              <a:endParaRPr lang="en-US" sz="1400" b="1"/>
            </a:p>
          </p:txBody>
        </p:sp>
        <p:sp>
          <p:nvSpPr>
            <p:cNvPr id="37904" name="Text Box 12"/>
            <p:cNvSpPr txBox="1">
              <a:spLocks noChangeArrowheads="1"/>
            </p:cNvSpPr>
            <p:nvPr/>
          </p:nvSpPr>
          <p:spPr bwMode="auto">
            <a:xfrm>
              <a:off x="4019" y="9646"/>
              <a:ext cx="786" cy="37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P3    </a:t>
              </a:r>
              <a:endParaRPr lang="en-US" sz="1400" b="1" dirty="0"/>
            </a:p>
          </p:txBody>
        </p:sp>
        <p:sp>
          <p:nvSpPr>
            <p:cNvPr id="37905" name="Text Box 11"/>
            <p:cNvSpPr txBox="1">
              <a:spLocks noChangeArrowheads="1"/>
            </p:cNvSpPr>
            <p:nvPr/>
          </p:nvSpPr>
          <p:spPr bwMode="auto">
            <a:xfrm>
              <a:off x="4802" y="11084"/>
              <a:ext cx="787" cy="37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P3    </a:t>
              </a:r>
              <a:endParaRPr lang="en-US" sz="1400" b="1" dirty="0"/>
            </a:p>
          </p:txBody>
        </p:sp>
        <p:sp>
          <p:nvSpPr>
            <p:cNvPr id="37906" name="Text Box 10"/>
            <p:cNvSpPr txBox="1">
              <a:spLocks noChangeArrowheads="1"/>
            </p:cNvSpPr>
            <p:nvPr/>
          </p:nvSpPr>
          <p:spPr bwMode="auto">
            <a:xfrm>
              <a:off x="4805" y="9646"/>
              <a:ext cx="785" cy="37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P1    </a:t>
              </a:r>
              <a:endParaRPr lang="en-US" sz="1400" b="1"/>
            </a:p>
          </p:txBody>
        </p:sp>
        <p:sp>
          <p:nvSpPr>
            <p:cNvPr id="37907" name="Text Box 9"/>
            <p:cNvSpPr txBox="1">
              <a:spLocks noChangeArrowheads="1"/>
            </p:cNvSpPr>
            <p:nvPr/>
          </p:nvSpPr>
          <p:spPr bwMode="auto">
            <a:xfrm>
              <a:off x="5590" y="11084"/>
              <a:ext cx="786" cy="37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P1    </a:t>
              </a:r>
              <a:endParaRPr lang="en-US" sz="1400" b="1" dirty="0"/>
            </a:p>
          </p:txBody>
        </p:sp>
        <p:sp>
          <p:nvSpPr>
            <p:cNvPr id="37908" name="Text Box 8"/>
            <p:cNvSpPr txBox="1">
              <a:spLocks noChangeArrowheads="1"/>
            </p:cNvSpPr>
            <p:nvPr/>
          </p:nvSpPr>
          <p:spPr bwMode="auto">
            <a:xfrm>
              <a:off x="6378" y="11084"/>
              <a:ext cx="786" cy="37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P2    </a:t>
              </a:r>
              <a:endParaRPr lang="en-US" sz="1400" b="1"/>
            </a:p>
          </p:txBody>
        </p:sp>
        <p:sp>
          <p:nvSpPr>
            <p:cNvPr id="37909" name="Text Box 7"/>
            <p:cNvSpPr txBox="1">
              <a:spLocks noChangeArrowheads="1"/>
            </p:cNvSpPr>
            <p:nvPr/>
          </p:nvSpPr>
          <p:spPr bwMode="auto">
            <a:xfrm>
              <a:off x="4713" y="10652"/>
              <a:ext cx="4781" cy="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6            8            10     11 12           14      15     16 </a:t>
              </a:r>
              <a:endParaRPr lang="en-US" sz="1400" b="1" dirty="0"/>
            </a:p>
          </p:txBody>
        </p:sp>
        <p:sp>
          <p:nvSpPr>
            <p:cNvPr id="37910" name="Text Box 6"/>
            <p:cNvSpPr txBox="1">
              <a:spLocks noChangeArrowheads="1"/>
            </p:cNvSpPr>
            <p:nvPr/>
          </p:nvSpPr>
          <p:spPr bwMode="auto">
            <a:xfrm>
              <a:off x="6962" y="9646"/>
              <a:ext cx="786" cy="3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P1    </a:t>
              </a:r>
              <a:endParaRPr lang="en-US" sz="1400" b="1"/>
            </a:p>
          </p:txBody>
        </p:sp>
        <p:sp>
          <p:nvSpPr>
            <p:cNvPr id="37911" name="Text Box 5"/>
            <p:cNvSpPr txBox="1">
              <a:spLocks noChangeArrowheads="1"/>
            </p:cNvSpPr>
            <p:nvPr/>
          </p:nvSpPr>
          <p:spPr bwMode="auto">
            <a:xfrm>
              <a:off x="7757" y="9646"/>
              <a:ext cx="787" cy="3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P3    </a:t>
              </a:r>
              <a:endParaRPr lang="en-US" sz="1400" b="1"/>
            </a:p>
          </p:txBody>
        </p:sp>
        <p:sp>
          <p:nvSpPr>
            <p:cNvPr id="37912" name="Text Box 4"/>
            <p:cNvSpPr txBox="1">
              <a:spLocks noChangeArrowheads="1"/>
            </p:cNvSpPr>
            <p:nvPr/>
          </p:nvSpPr>
          <p:spPr bwMode="auto">
            <a:xfrm>
              <a:off x="8544" y="9646"/>
              <a:ext cx="786" cy="3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P2    </a:t>
              </a:r>
              <a:endParaRPr lang="en-US" sz="1400" b="1" dirty="0"/>
            </a:p>
          </p:txBody>
        </p:sp>
        <p:sp>
          <p:nvSpPr>
            <p:cNvPr id="37913" name="Rectangle 3"/>
            <p:cNvSpPr>
              <a:spLocks noChangeArrowheads="1"/>
            </p:cNvSpPr>
            <p:nvPr/>
          </p:nvSpPr>
          <p:spPr bwMode="auto">
            <a:xfrm>
              <a:off x="7164" y="11084"/>
              <a:ext cx="1380" cy="374"/>
            </a:xfrm>
            <a:prstGeom prst="rect">
              <a:avLst/>
            </a:prstGeom>
            <a:solidFill>
              <a:srgbClr val="BBE0E3"/>
            </a:solidFill>
            <a:ln w="9525">
              <a:solidFill>
                <a:srgbClr val="000000"/>
              </a:solidFill>
              <a:miter lim="800000"/>
              <a:headEnd/>
              <a:tailEnd/>
            </a:ln>
          </p:spPr>
          <p:txBody>
            <a:bodyPr anchor="ctr"/>
            <a:lstStyle/>
            <a:p>
              <a:endParaRPr lang="en-US" sz="1400" b="1"/>
            </a:p>
          </p:txBody>
        </p:sp>
        <p:sp>
          <p:nvSpPr>
            <p:cNvPr id="37914" name="Text Box 2"/>
            <p:cNvSpPr txBox="1">
              <a:spLocks noChangeArrowheads="1"/>
            </p:cNvSpPr>
            <p:nvPr/>
          </p:nvSpPr>
          <p:spPr bwMode="auto">
            <a:xfrm>
              <a:off x="8544" y="11084"/>
              <a:ext cx="786" cy="374"/>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P3    </a:t>
              </a:r>
              <a:endParaRPr lang="en-US" sz="1400" b="1" dirty="0"/>
            </a:p>
          </p:txBody>
        </p:sp>
      </p:grpSp>
      <p:sp>
        <p:nvSpPr>
          <p:cNvPr id="2" name="Title 1"/>
          <p:cNvSpPr>
            <a:spLocks noGrp="1"/>
          </p:cNvSpPr>
          <p:nvPr>
            <p:ph type="title"/>
          </p:nvPr>
        </p:nvSpPr>
        <p:spPr/>
        <p:txBody>
          <a:bodyPr/>
          <a:lstStyle/>
          <a:p>
            <a:r>
              <a:rPr lang="en-US" dirty="0"/>
              <a:t>RR solution sketch</a:t>
            </a:r>
          </a:p>
        </p:txBody>
      </p:sp>
      <p:sp>
        <p:nvSpPr>
          <p:cNvPr id="28" name="TextBox 27"/>
          <p:cNvSpPr txBox="1"/>
          <p:nvPr/>
        </p:nvSpPr>
        <p:spPr>
          <a:xfrm>
            <a:off x="881319" y="5370881"/>
            <a:ext cx="7976931" cy="1107996"/>
          </a:xfrm>
          <a:prstGeom prst="rect">
            <a:avLst/>
          </a:prstGeom>
          <a:noFill/>
        </p:spPr>
        <p:txBody>
          <a:bodyPr wrap="square" rtlCol="0">
            <a:spAutoFit/>
          </a:bodyPr>
          <a:lstStyle/>
          <a:p>
            <a:r>
              <a:rPr lang="en-US" dirty="0"/>
              <a:t>w</a:t>
            </a:r>
            <a:r>
              <a:rPr lang="en-US" baseline="-25000" dirty="0"/>
              <a:t>1</a:t>
            </a:r>
            <a:r>
              <a:rPr lang="en-US" dirty="0"/>
              <a:t> = t</a:t>
            </a:r>
            <a:r>
              <a:rPr lang="en-US" baseline="-25000" dirty="0"/>
              <a:t>1</a:t>
            </a:r>
            <a:r>
              <a:rPr lang="en-US" dirty="0"/>
              <a:t> </a:t>
            </a:r>
            <a:r>
              <a:rPr lang="mr-IN" dirty="0"/>
              <a:t>–</a:t>
            </a:r>
            <a:r>
              <a:rPr lang="en-US" dirty="0"/>
              <a:t> e</a:t>
            </a:r>
            <a:r>
              <a:rPr lang="en-US" baseline="-25000" dirty="0"/>
              <a:t>1</a:t>
            </a:r>
            <a:r>
              <a:rPr lang="en-US" dirty="0"/>
              <a:t>		w</a:t>
            </a:r>
            <a:r>
              <a:rPr lang="en-US" baseline="-25000" dirty="0"/>
              <a:t>2</a:t>
            </a:r>
            <a:r>
              <a:rPr lang="en-US" dirty="0"/>
              <a:t> = t</a:t>
            </a:r>
            <a:r>
              <a:rPr lang="en-US" baseline="-25000" dirty="0"/>
              <a:t>2</a:t>
            </a:r>
            <a:r>
              <a:rPr lang="en-US" dirty="0"/>
              <a:t> </a:t>
            </a:r>
            <a:r>
              <a:rPr lang="mr-IN" dirty="0"/>
              <a:t>–</a:t>
            </a:r>
            <a:r>
              <a:rPr lang="en-US" dirty="0"/>
              <a:t> e</a:t>
            </a:r>
            <a:r>
              <a:rPr lang="en-US" baseline="-25000" dirty="0"/>
              <a:t>2</a:t>
            </a:r>
            <a:r>
              <a:rPr lang="en-US" dirty="0"/>
              <a:t>		w</a:t>
            </a:r>
            <a:r>
              <a:rPr lang="en-US" baseline="-25000" dirty="0"/>
              <a:t>3</a:t>
            </a:r>
            <a:r>
              <a:rPr lang="en-US" dirty="0"/>
              <a:t> = t</a:t>
            </a:r>
            <a:r>
              <a:rPr lang="en-US" baseline="-25000" dirty="0"/>
              <a:t>3</a:t>
            </a:r>
            <a:r>
              <a:rPr lang="en-US" dirty="0"/>
              <a:t> </a:t>
            </a:r>
            <a:r>
              <a:rPr lang="mr-IN" dirty="0"/>
              <a:t>–</a:t>
            </a:r>
            <a:r>
              <a:rPr lang="en-US" dirty="0"/>
              <a:t> e</a:t>
            </a:r>
            <a:r>
              <a:rPr lang="en-US" baseline="-25000" dirty="0"/>
              <a:t>3</a:t>
            </a:r>
          </a:p>
          <a:p>
            <a:endParaRPr lang="en-US" baseline="-25000" dirty="0"/>
          </a:p>
          <a:p>
            <a:r>
              <a:rPr lang="en-US" dirty="0"/>
              <a:t>e</a:t>
            </a:r>
            <a:r>
              <a:rPr lang="en-US" baseline="-25000" dirty="0"/>
              <a:t>1</a:t>
            </a:r>
            <a:r>
              <a:rPr lang="en-US" dirty="0"/>
              <a:t> = 2+2+2+2, </a:t>
            </a:r>
            <a:r>
              <a:rPr lang="en-US" dirty="0">
                <a:solidFill>
                  <a:srgbClr val="FF2929"/>
                </a:solidFill>
              </a:rPr>
              <a:t>t</a:t>
            </a:r>
            <a:r>
              <a:rPr lang="en-US" baseline="-25000" dirty="0">
                <a:solidFill>
                  <a:srgbClr val="FF2929"/>
                </a:solidFill>
              </a:rPr>
              <a:t>1</a:t>
            </a:r>
            <a:r>
              <a:rPr lang="en-US" dirty="0">
                <a:solidFill>
                  <a:srgbClr val="FF2929"/>
                </a:solidFill>
              </a:rPr>
              <a:t>=12</a:t>
            </a:r>
            <a:r>
              <a:rPr lang="en-US" dirty="0"/>
              <a:t>	e</a:t>
            </a:r>
            <a:r>
              <a:rPr lang="en-US" baseline="-25000" dirty="0"/>
              <a:t>2</a:t>
            </a:r>
            <a:r>
              <a:rPr lang="en-US" dirty="0"/>
              <a:t>=2+1+2+2, </a:t>
            </a:r>
            <a:r>
              <a:rPr lang="en-US" dirty="0">
                <a:solidFill>
                  <a:srgbClr val="FF2929"/>
                </a:solidFill>
              </a:rPr>
              <a:t>t</a:t>
            </a:r>
            <a:r>
              <a:rPr lang="en-US" baseline="-25000" dirty="0">
                <a:solidFill>
                  <a:srgbClr val="FF2929"/>
                </a:solidFill>
              </a:rPr>
              <a:t>2</a:t>
            </a:r>
            <a:r>
              <a:rPr lang="en-US" dirty="0">
                <a:solidFill>
                  <a:srgbClr val="FF2929"/>
                </a:solidFill>
              </a:rPr>
              <a:t>=16</a:t>
            </a:r>
            <a:r>
              <a:rPr lang="en-US" dirty="0"/>
              <a:t>	e</a:t>
            </a:r>
            <a:r>
              <a:rPr lang="en-US" baseline="-25000" dirty="0"/>
              <a:t>3</a:t>
            </a:r>
            <a:r>
              <a:rPr lang="en-US" dirty="0"/>
              <a:t>=2+2+2+2+2, </a:t>
            </a:r>
            <a:r>
              <a:rPr lang="en-US" dirty="0">
                <a:solidFill>
                  <a:srgbClr val="FF2929"/>
                </a:solidFill>
              </a:rPr>
              <a:t>t</a:t>
            </a:r>
            <a:r>
              <a:rPr lang="en-US" baseline="-25000" dirty="0">
                <a:solidFill>
                  <a:srgbClr val="FF2929"/>
                </a:solidFill>
              </a:rPr>
              <a:t>3</a:t>
            </a:r>
            <a:r>
              <a:rPr lang="en-US" dirty="0">
                <a:solidFill>
                  <a:srgbClr val="FF2929"/>
                </a:solidFill>
              </a:rPr>
              <a:t>=16</a:t>
            </a:r>
            <a:br>
              <a:rPr lang="en-US" dirty="0">
                <a:solidFill>
                  <a:srgbClr val="FF2929"/>
                </a:solidFill>
              </a:rPr>
            </a:br>
            <a:r>
              <a:rPr lang="en-US" dirty="0">
                <a:solidFill>
                  <a:schemeClr val="accent1">
                    <a:lumMod val="60000"/>
                    <a:lumOff val="40000"/>
                  </a:schemeClr>
                </a:solidFill>
              </a:rPr>
              <a:t>w</a:t>
            </a:r>
            <a:r>
              <a:rPr lang="en-US" baseline="-25000" dirty="0">
                <a:solidFill>
                  <a:schemeClr val="accent1">
                    <a:lumMod val="60000"/>
                    <a:lumOff val="40000"/>
                  </a:schemeClr>
                </a:solidFill>
              </a:rPr>
              <a:t>1</a:t>
            </a:r>
            <a:r>
              <a:rPr lang="en-US" dirty="0">
                <a:solidFill>
                  <a:schemeClr val="accent1">
                    <a:lumMod val="60000"/>
                    <a:lumOff val="40000"/>
                  </a:schemeClr>
                </a:solidFill>
              </a:rPr>
              <a:t> = 12 </a:t>
            </a:r>
            <a:r>
              <a:rPr lang="mr-IN" dirty="0">
                <a:solidFill>
                  <a:schemeClr val="accent1">
                    <a:lumMod val="60000"/>
                    <a:lumOff val="40000"/>
                  </a:schemeClr>
                </a:solidFill>
              </a:rPr>
              <a:t>–</a:t>
            </a:r>
            <a:r>
              <a:rPr lang="en-US" dirty="0">
                <a:solidFill>
                  <a:schemeClr val="accent1">
                    <a:lumMod val="60000"/>
                    <a:lumOff val="40000"/>
                  </a:schemeClr>
                </a:solidFill>
              </a:rPr>
              <a:t> 8 = 4		w</a:t>
            </a:r>
            <a:r>
              <a:rPr lang="en-US" baseline="-25000" dirty="0">
                <a:solidFill>
                  <a:schemeClr val="accent1">
                    <a:lumMod val="60000"/>
                    <a:lumOff val="40000"/>
                  </a:schemeClr>
                </a:solidFill>
              </a:rPr>
              <a:t>2</a:t>
            </a:r>
            <a:r>
              <a:rPr lang="en-US" dirty="0">
                <a:solidFill>
                  <a:schemeClr val="accent1">
                    <a:lumMod val="60000"/>
                    <a:lumOff val="40000"/>
                  </a:schemeClr>
                </a:solidFill>
              </a:rPr>
              <a:t> = 16 </a:t>
            </a:r>
            <a:r>
              <a:rPr lang="mr-IN" dirty="0">
                <a:solidFill>
                  <a:schemeClr val="accent1">
                    <a:lumMod val="60000"/>
                    <a:lumOff val="40000"/>
                  </a:schemeClr>
                </a:solidFill>
              </a:rPr>
              <a:t>–</a:t>
            </a:r>
            <a:r>
              <a:rPr lang="en-US" dirty="0">
                <a:solidFill>
                  <a:schemeClr val="accent1">
                    <a:lumMod val="60000"/>
                    <a:lumOff val="40000"/>
                  </a:schemeClr>
                </a:solidFill>
              </a:rPr>
              <a:t> 7 = 9		w</a:t>
            </a:r>
            <a:r>
              <a:rPr lang="en-US" baseline="-25000" dirty="0">
                <a:solidFill>
                  <a:schemeClr val="accent1">
                    <a:lumMod val="60000"/>
                    <a:lumOff val="40000"/>
                  </a:schemeClr>
                </a:solidFill>
              </a:rPr>
              <a:t>3</a:t>
            </a:r>
            <a:r>
              <a:rPr lang="en-US" dirty="0">
                <a:solidFill>
                  <a:schemeClr val="accent1">
                    <a:lumMod val="60000"/>
                    <a:lumOff val="40000"/>
                  </a:schemeClr>
                </a:solidFill>
              </a:rPr>
              <a:t> = 16 </a:t>
            </a:r>
            <a:r>
              <a:rPr lang="mr-IN" dirty="0">
                <a:solidFill>
                  <a:schemeClr val="accent1">
                    <a:lumMod val="60000"/>
                    <a:lumOff val="40000"/>
                  </a:schemeClr>
                </a:solidFill>
              </a:rPr>
              <a:t>–</a:t>
            </a:r>
            <a:r>
              <a:rPr lang="en-US" dirty="0">
                <a:solidFill>
                  <a:schemeClr val="accent1">
                    <a:lumMod val="60000"/>
                    <a:lumOff val="40000"/>
                  </a:schemeClr>
                </a:solidFill>
              </a:rPr>
              <a:t> 10 = 6</a:t>
            </a:r>
          </a:p>
        </p:txBody>
      </p:sp>
      <p:grpSp>
        <p:nvGrpSpPr>
          <p:cNvPr id="29" name="Group 28"/>
          <p:cNvGrpSpPr/>
          <p:nvPr/>
        </p:nvGrpSpPr>
        <p:grpSpPr>
          <a:xfrm>
            <a:off x="6092999" y="2631474"/>
            <a:ext cx="570665" cy="1251383"/>
            <a:chOff x="5989802" y="3010893"/>
            <a:chExt cx="570665" cy="1620715"/>
          </a:xfrm>
        </p:grpSpPr>
        <p:cxnSp>
          <p:nvCxnSpPr>
            <p:cNvPr id="30" name="Straight Connector 29"/>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989802" y="3010893"/>
              <a:ext cx="570665" cy="478336"/>
            </a:xfrm>
            <a:prstGeom prst="rect">
              <a:avLst/>
            </a:prstGeom>
            <a:noFill/>
          </p:spPr>
          <p:txBody>
            <a:bodyPr wrap="square" rtlCol="0">
              <a:spAutoFit/>
            </a:bodyPr>
            <a:lstStyle/>
            <a:p>
              <a:pPr algn="ctr"/>
              <a:r>
                <a:rPr lang="en-US" dirty="0">
                  <a:solidFill>
                    <a:srgbClr val="FF2929"/>
                  </a:solidFill>
                </a:rPr>
                <a:t>12</a:t>
              </a:r>
              <a:endParaRPr lang="en-US" baseline="-25000" dirty="0">
                <a:solidFill>
                  <a:srgbClr val="FF2929"/>
                </a:solidFill>
              </a:endParaRPr>
            </a:p>
          </p:txBody>
        </p:sp>
        <p:sp>
          <p:nvSpPr>
            <p:cNvPr id="32" name="TextBox 31"/>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33" name="Group 32"/>
          <p:cNvGrpSpPr/>
          <p:nvPr/>
        </p:nvGrpSpPr>
        <p:grpSpPr>
          <a:xfrm>
            <a:off x="7503579" y="2631474"/>
            <a:ext cx="570665" cy="1251383"/>
            <a:chOff x="5989802" y="3010893"/>
            <a:chExt cx="570665" cy="1620715"/>
          </a:xfrm>
        </p:grpSpPr>
        <p:cxnSp>
          <p:nvCxnSpPr>
            <p:cNvPr id="34" name="Straight Connector 3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989802" y="3010893"/>
              <a:ext cx="570665" cy="478336"/>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36" name="TextBox 3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37" name="Group 36"/>
          <p:cNvGrpSpPr/>
          <p:nvPr/>
        </p:nvGrpSpPr>
        <p:grpSpPr>
          <a:xfrm>
            <a:off x="7517952" y="4067462"/>
            <a:ext cx="570665" cy="1251383"/>
            <a:chOff x="5989802" y="3010893"/>
            <a:chExt cx="570665" cy="1620715"/>
          </a:xfrm>
        </p:grpSpPr>
        <p:cxnSp>
          <p:nvCxnSpPr>
            <p:cNvPr id="38" name="Straight Connector 37"/>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989802" y="3010893"/>
              <a:ext cx="570665" cy="478336"/>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40" name="TextBox 39"/>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Tree>
    <p:extLst>
      <p:ext uri="{BB962C8B-B14F-4D97-AF65-F5344CB8AC3E}">
        <p14:creationId xmlns:p14="http://schemas.microsoft.com/office/powerpoint/2010/main" val="292768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
                                            <p:txEl>
                                              <p:pRg st="2" end="2"/>
                                            </p:txEl>
                                          </p:spTgt>
                                        </p:tgtEl>
                                        <p:attrNameLst>
                                          <p:attrName>style.visibility</p:attrName>
                                        </p:attrNameLst>
                                      </p:cBhvr>
                                      <p:to>
                                        <p:strVal val="visible"/>
                                      </p:to>
                                    </p:set>
                                    <p:animEffect transition="in" filter="dissolve">
                                      <p:cBhvr>
                                        <p:cTn id="22"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4"/>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nvGrpSpPr>
          <p:cNvPr id="37891" name="Group 1"/>
          <p:cNvGrpSpPr>
            <a:grpSpLocks noChangeAspect="1"/>
          </p:cNvGrpSpPr>
          <p:nvPr/>
        </p:nvGrpSpPr>
        <p:grpSpPr bwMode="auto">
          <a:xfrm>
            <a:off x="1024811" y="2225690"/>
            <a:ext cx="7761199" cy="2883501"/>
            <a:chOff x="1800" y="8615"/>
            <a:chExt cx="8640" cy="3209"/>
          </a:xfrm>
        </p:grpSpPr>
        <p:sp>
          <p:nvSpPr>
            <p:cNvPr id="37893" name="AutoShape 23"/>
            <p:cNvSpPr>
              <a:spLocks noChangeAspect="1" noChangeArrowheads="1" noTextEdit="1"/>
            </p:cNvSpPr>
            <p:nvPr/>
          </p:nvSpPr>
          <p:spPr bwMode="auto">
            <a:xfrm>
              <a:off x="1800" y="8615"/>
              <a:ext cx="8640" cy="3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400"/>
            </a:p>
          </p:txBody>
        </p:sp>
        <p:sp>
          <p:nvSpPr>
            <p:cNvPr id="37894" name="Text Box 22"/>
            <p:cNvSpPr txBox="1">
              <a:spLocks noChangeArrowheads="1"/>
            </p:cNvSpPr>
            <p:nvPr/>
          </p:nvSpPr>
          <p:spPr bwMode="auto">
            <a:xfrm>
              <a:off x="2554" y="9257"/>
              <a:ext cx="6700"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2              2           2           2          1           2            2             2            2   </a:t>
              </a:r>
              <a:endParaRPr lang="en-US" sz="1400" b="1" dirty="0"/>
            </a:p>
          </p:txBody>
        </p:sp>
        <p:sp>
          <p:nvSpPr>
            <p:cNvPr id="37895" name="Text Box 21"/>
            <p:cNvSpPr txBox="1">
              <a:spLocks noChangeArrowheads="1"/>
            </p:cNvSpPr>
            <p:nvPr/>
          </p:nvSpPr>
          <p:spPr bwMode="auto">
            <a:xfrm>
              <a:off x="2357" y="9988"/>
              <a:ext cx="733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0       1    2      3     4      5    6      7     8         9    10   11   12    13   14   15   16  </a:t>
              </a:r>
              <a:endParaRPr lang="en-US" sz="1400" b="1" dirty="0"/>
            </a:p>
          </p:txBody>
        </p:sp>
        <p:sp>
          <p:nvSpPr>
            <p:cNvPr id="37896" name="Line 20"/>
            <p:cNvSpPr>
              <a:spLocks noChangeShapeType="1"/>
            </p:cNvSpPr>
            <p:nvPr/>
          </p:nvSpPr>
          <p:spPr bwMode="auto">
            <a:xfrm>
              <a:off x="2448" y="10541"/>
              <a:ext cx="694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400"/>
            </a:p>
          </p:txBody>
        </p:sp>
        <p:sp>
          <p:nvSpPr>
            <p:cNvPr id="37897" name="Text Box 19"/>
            <p:cNvSpPr txBox="1">
              <a:spLocks noChangeArrowheads="1"/>
            </p:cNvSpPr>
            <p:nvPr/>
          </p:nvSpPr>
          <p:spPr bwMode="auto">
            <a:xfrm>
              <a:off x="1800" y="8615"/>
              <a:ext cx="4809"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CPU Schedule (Round Robin, timeslice = 2)   </a:t>
              </a:r>
              <a:endParaRPr lang="en-US" sz="1400" b="1"/>
            </a:p>
          </p:txBody>
        </p:sp>
        <p:sp>
          <p:nvSpPr>
            <p:cNvPr id="37898" name="Text Box 18"/>
            <p:cNvSpPr txBox="1">
              <a:spLocks noChangeArrowheads="1"/>
            </p:cNvSpPr>
            <p:nvPr/>
          </p:nvSpPr>
          <p:spPr bwMode="auto">
            <a:xfrm>
              <a:off x="4894" y="11458"/>
              <a:ext cx="4360"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2            2            2                 4                 2  </a:t>
              </a:r>
              <a:endParaRPr lang="en-US" sz="1400" b="1" dirty="0"/>
            </a:p>
          </p:txBody>
        </p:sp>
        <p:sp>
          <p:nvSpPr>
            <p:cNvPr id="37899" name="Text Box 17"/>
            <p:cNvSpPr txBox="1">
              <a:spLocks noChangeArrowheads="1"/>
            </p:cNvSpPr>
            <p:nvPr/>
          </p:nvSpPr>
          <p:spPr bwMode="auto">
            <a:xfrm>
              <a:off x="1860" y="10702"/>
              <a:ext cx="1689"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I/O Schedule   </a:t>
              </a:r>
              <a:endParaRPr lang="en-US" sz="1400" b="1"/>
            </a:p>
          </p:txBody>
        </p:sp>
        <p:sp>
          <p:nvSpPr>
            <p:cNvPr id="37900" name="Text Box 16"/>
            <p:cNvSpPr txBox="1">
              <a:spLocks noChangeArrowheads="1"/>
            </p:cNvSpPr>
            <p:nvPr/>
          </p:nvSpPr>
          <p:spPr bwMode="auto">
            <a:xfrm>
              <a:off x="5593" y="9646"/>
              <a:ext cx="582" cy="3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P2</a:t>
              </a:r>
              <a:endParaRPr lang="en-US" sz="1400" b="1"/>
            </a:p>
          </p:txBody>
        </p:sp>
        <p:sp>
          <p:nvSpPr>
            <p:cNvPr id="37901" name="Text Box 15"/>
            <p:cNvSpPr txBox="1">
              <a:spLocks noChangeArrowheads="1"/>
            </p:cNvSpPr>
            <p:nvPr/>
          </p:nvSpPr>
          <p:spPr bwMode="auto">
            <a:xfrm>
              <a:off x="6175" y="9646"/>
              <a:ext cx="787" cy="3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P3    </a:t>
              </a:r>
              <a:endParaRPr lang="en-US" sz="1400" b="1"/>
            </a:p>
          </p:txBody>
        </p:sp>
        <p:sp>
          <p:nvSpPr>
            <p:cNvPr id="37902" name="Text Box 14"/>
            <p:cNvSpPr txBox="1">
              <a:spLocks noChangeArrowheads="1"/>
            </p:cNvSpPr>
            <p:nvPr/>
          </p:nvSpPr>
          <p:spPr bwMode="auto">
            <a:xfrm>
              <a:off x="2448" y="9646"/>
              <a:ext cx="787" cy="3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P1    </a:t>
              </a:r>
              <a:endParaRPr lang="en-US" sz="1400" b="1" dirty="0"/>
            </a:p>
          </p:txBody>
        </p:sp>
        <p:sp>
          <p:nvSpPr>
            <p:cNvPr id="37903" name="Text Box 13"/>
            <p:cNvSpPr txBox="1">
              <a:spLocks noChangeArrowheads="1"/>
            </p:cNvSpPr>
            <p:nvPr/>
          </p:nvSpPr>
          <p:spPr bwMode="auto">
            <a:xfrm>
              <a:off x="3235" y="9646"/>
              <a:ext cx="786" cy="37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P2    </a:t>
              </a:r>
              <a:endParaRPr lang="en-US" sz="1400" b="1"/>
            </a:p>
          </p:txBody>
        </p:sp>
        <p:sp>
          <p:nvSpPr>
            <p:cNvPr id="37904" name="Text Box 12"/>
            <p:cNvSpPr txBox="1">
              <a:spLocks noChangeArrowheads="1"/>
            </p:cNvSpPr>
            <p:nvPr/>
          </p:nvSpPr>
          <p:spPr bwMode="auto">
            <a:xfrm>
              <a:off x="4019" y="9646"/>
              <a:ext cx="786" cy="37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P3    </a:t>
              </a:r>
              <a:endParaRPr lang="en-US" sz="1400" b="1" dirty="0"/>
            </a:p>
          </p:txBody>
        </p:sp>
        <p:sp>
          <p:nvSpPr>
            <p:cNvPr id="37905" name="Text Box 11"/>
            <p:cNvSpPr txBox="1">
              <a:spLocks noChangeArrowheads="1"/>
            </p:cNvSpPr>
            <p:nvPr/>
          </p:nvSpPr>
          <p:spPr bwMode="auto">
            <a:xfrm>
              <a:off x="4802" y="11084"/>
              <a:ext cx="787" cy="37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P3    </a:t>
              </a:r>
              <a:endParaRPr lang="en-US" sz="1400" b="1" dirty="0"/>
            </a:p>
          </p:txBody>
        </p:sp>
        <p:sp>
          <p:nvSpPr>
            <p:cNvPr id="37906" name="Text Box 10"/>
            <p:cNvSpPr txBox="1">
              <a:spLocks noChangeArrowheads="1"/>
            </p:cNvSpPr>
            <p:nvPr/>
          </p:nvSpPr>
          <p:spPr bwMode="auto">
            <a:xfrm>
              <a:off x="4805" y="9646"/>
              <a:ext cx="785" cy="37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P1    </a:t>
              </a:r>
              <a:endParaRPr lang="en-US" sz="1400" b="1"/>
            </a:p>
          </p:txBody>
        </p:sp>
        <p:sp>
          <p:nvSpPr>
            <p:cNvPr id="37907" name="Text Box 9"/>
            <p:cNvSpPr txBox="1">
              <a:spLocks noChangeArrowheads="1"/>
            </p:cNvSpPr>
            <p:nvPr/>
          </p:nvSpPr>
          <p:spPr bwMode="auto">
            <a:xfrm>
              <a:off x="5590" y="11084"/>
              <a:ext cx="786" cy="37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P1    </a:t>
              </a:r>
              <a:endParaRPr lang="en-US" sz="1400" b="1" dirty="0"/>
            </a:p>
          </p:txBody>
        </p:sp>
        <p:sp>
          <p:nvSpPr>
            <p:cNvPr id="37908" name="Text Box 8"/>
            <p:cNvSpPr txBox="1">
              <a:spLocks noChangeArrowheads="1"/>
            </p:cNvSpPr>
            <p:nvPr/>
          </p:nvSpPr>
          <p:spPr bwMode="auto">
            <a:xfrm>
              <a:off x="6378" y="11084"/>
              <a:ext cx="786" cy="37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P2    </a:t>
              </a:r>
              <a:endParaRPr lang="en-US" sz="1400" b="1"/>
            </a:p>
          </p:txBody>
        </p:sp>
        <p:sp>
          <p:nvSpPr>
            <p:cNvPr id="37909" name="Text Box 7"/>
            <p:cNvSpPr txBox="1">
              <a:spLocks noChangeArrowheads="1"/>
            </p:cNvSpPr>
            <p:nvPr/>
          </p:nvSpPr>
          <p:spPr bwMode="auto">
            <a:xfrm>
              <a:off x="4713" y="10652"/>
              <a:ext cx="4781" cy="3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6            8            10     11 12           14      15     16 </a:t>
              </a:r>
              <a:endParaRPr lang="en-US" sz="1400" b="1" dirty="0"/>
            </a:p>
          </p:txBody>
        </p:sp>
        <p:sp>
          <p:nvSpPr>
            <p:cNvPr id="37910" name="Text Box 6"/>
            <p:cNvSpPr txBox="1">
              <a:spLocks noChangeArrowheads="1"/>
            </p:cNvSpPr>
            <p:nvPr/>
          </p:nvSpPr>
          <p:spPr bwMode="auto">
            <a:xfrm>
              <a:off x="6962" y="9646"/>
              <a:ext cx="786" cy="3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P1    </a:t>
              </a:r>
              <a:endParaRPr lang="en-US" sz="1400" b="1"/>
            </a:p>
          </p:txBody>
        </p:sp>
        <p:sp>
          <p:nvSpPr>
            <p:cNvPr id="37911" name="Text Box 5"/>
            <p:cNvSpPr txBox="1">
              <a:spLocks noChangeArrowheads="1"/>
            </p:cNvSpPr>
            <p:nvPr/>
          </p:nvSpPr>
          <p:spPr bwMode="auto">
            <a:xfrm>
              <a:off x="7757" y="9646"/>
              <a:ext cx="787" cy="3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a:solidFill>
                    <a:srgbClr val="000000"/>
                  </a:solidFill>
                  <a:cs typeface="Times New Roman" charset="0"/>
                </a:rPr>
                <a:t>   P3    </a:t>
              </a:r>
              <a:endParaRPr lang="en-US" sz="1400" b="1"/>
            </a:p>
          </p:txBody>
        </p:sp>
        <p:sp>
          <p:nvSpPr>
            <p:cNvPr id="37912" name="Text Box 4"/>
            <p:cNvSpPr txBox="1">
              <a:spLocks noChangeArrowheads="1"/>
            </p:cNvSpPr>
            <p:nvPr/>
          </p:nvSpPr>
          <p:spPr bwMode="auto">
            <a:xfrm>
              <a:off x="8544" y="9646"/>
              <a:ext cx="786" cy="3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P2    </a:t>
              </a:r>
              <a:endParaRPr lang="en-US" sz="1400" b="1" dirty="0"/>
            </a:p>
          </p:txBody>
        </p:sp>
        <p:sp>
          <p:nvSpPr>
            <p:cNvPr id="37913" name="Rectangle 3"/>
            <p:cNvSpPr>
              <a:spLocks noChangeArrowheads="1"/>
            </p:cNvSpPr>
            <p:nvPr/>
          </p:nvSpPr>
          <p:spPr bwMode="auto">
            <a:xfrm>
              <a:off x="7164" y="11084"/>
              <a:ext cx="1380" cy="374"/>
            </a:xfrm>
            <a:prstGeom prst="rect">
              <a:avLst/>
            </a:prstGeom>
            <a:solidFill>
              <a:srgbClr val="BBE0E3"/>
            </a:solidFill>
            <a:ln w="9525">
              <a:solidFill>
                <a:srgbClr val="000000"/>
              </a:solidFill>
              <a:miter lim="800000"/>
              <a:headEnd/>
              <a:tailEnd/>
            </a:ln>
          </p:spPr>
          <p:txBody>
            <a:bodyPr anchor="ctr"/>
            <a:lstStyle/>
            <a:p>
              <a:endParaRPr lang="en-US" sz="1400" b="1"/>
            </a:p>
          </p:txBody>
        </p:sp>
        <p:sp>
          <p:nvSpPr>
            <p:cNvPr id="37914" name="Text Box 2"/>
            <p:cNvSpPr txBox="1">
              <a:spLocks noChangeArrowheads="1"/>
            </p:cNvSpPr>
            <p:nvPr/>
          </p:nvSpPr>
          <p:spPr bwMode="auto">
            <a:xfrm>
              <a:off x="8544" y="11084"/>
              <a:ext cx="786" cy="37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57607" tIns="28804" rIns="57607" bIns="28804"/>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1400" b="1" dirty="0">
                  <a:solidFill>
                    <a:srgbClr val="000000"/>
                  </a:solidFill>
                  <a:cs typeface="Times New Roman" charset="0"/>
                </a:rPr>
                <a:t>   P3    </a:t>
              </a:r>
              <a:endParaRPr lang="en-US" sz="1400" b="1" dirty="0"/>
            </a:p>
          </p:txBody>
        </p:sp>
      </p:grpSp>
      <p:sp>
        <p:nvSpPr>
          <p:cNvPr id="2" name="Title 1"/>
          <p:cNvSpPr>
            <a:spLocks noGrp="1"/>
          </p:cNvSpPr>
          <p:nvPr>
            <p:ph type="title"/>
          </p:nvPr>
        </p:nvSpPr>
        <p:spPr/>
        <p:txBody>
          <a:bodyPr/>
          <a:lstStyle/>
          <a:p>
            <a:r>
              <a:rPr lang="en-US" dirty="0"/>
              <a:t>RR solution sketch</a:t>
            </a:r>
          </a:p>
        </p:txBody>
      </p:sp>
      <p:grpSp>
        <p:nvGrpSpPr>
          <p:cNvPr id="29" name="Group 28"/>
          <p:cNvGrpSpPr/>
          <p:nvPr/>
        </p:nvGrpSpPr>
        <p:grpSpPr>
          <a:xfrm>
            <a:off x="6092999" y="2631474"/>
            <a:ext cx="570665" cy="1251383"/>
            <a:chOff x="5989802" y="3010893"/>
            <a:chExt cx="570665" cy="1620715"/>
          </a:xfrm>
        </p:grpSpPr>
        <p:cxnSp>
          <p:nvCxnSpPr>
            <p:cNvPr id="30" name="Straight Connector 29"/>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989802" y="3010893"/>
              <a:ext cx="570665" cy="478336"/>
            </a:xfrm>
            <a:prstGeom prst="rect">
              <a:avLst/>
            </a:prstGeom>
            <a:noFill/>
          </p:spPr>
          <p:txBody>
            <a:bodyPr wrap="square" rtlCol="0">
              <a:spAutoFit/>
            </a:bodyPr>
            <a:lstStyle/>
            <a:p>
              <a:pPr algn="ctr"/>
              <a:r>
                <a:rPr lang="en-US" dirty="0">
                  <a:solidFill>
                    <a:srgbClr val="FF2929"/>
                  </a:solidFill>
                </a:rPr>
                <a:t>12</a:t>
              </a:r>
              <a:endParaRPr lang="en-US" baseline="-25000" dirty="0">
                <a:solidFill>
                  <a:srgbClr val="FF2929"/>
                </a:solidFill>
              </a:endParaRPr>
            </a:p>
          </p:txBody>
        </p:sp>
        <p:sp>
          <p:nvSpPr>
            <p:cNvPr id="32" name="TextBox 31"/>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1</a:t>
              </a:r>
            </a:p>
          </p:txBody>
        </p:sp>
      </p:grpSp>
      <p:grpSp>
        <p:nvGrpSpPr>
          <p:cNvPr id="33" name="Group 32"/>
          <p:cNvGrpSpPr/>
          <p:nvPr/>
        </p:nvGrpSpPr>
        <p:grpSpPr>
          <a:xfrm>
            <a:off x="7503579" y="2631474"/>
            <a:ext cx="570665" cy="1251383"/>
            <a:chOff x="5989802" y="3010893"/>
            <a:chExt cx="570665" cy="1620715"/>
          </a:xfrm>
        </p:grpSpPr>
        <p:cxnSp>
          <p:nvCxnSpPr>
            <p:cNvPr id="34" name="Straight Connector 33"/>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989802" y="3010893"/>
              <a:ext cx="570665" cy="478336"/>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36" name="TextBox 35"/>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2</a:t>
              </a:r>
            </a:p>
          </p:txBody>
        </p:sp>
      </p:grpSp>
      <p:grpSp>
        <p:nvGrpSpPr>
          <p:cNvPr id="37" name="Group 36"/>
          <p:cNvGrpSpPr/>
          <p:nvPr/>
        </p:nvGrpSpPr>
        <p:grpSpPr>
          <a:xfrm>
            <a:off x="7503579" y="4007711"/>
            <a:ext cx="570665" cy="1251383"/>
            <a:chOff x="5989802" y="3010893"/>
            <a:chExt cx="570665" cy="1620715"/>
          </a:xfrm>
        </p:grpSpPr>
        <p:cxnSp>
          <p:nvCxnSpPr>
            <p:cNvPr id="38" name="Straight Connector 37"/>
            <p:cNvCxnSpPr/>
            <p:nvPr/>
          </p:nvCxnSpPr>
          <p:spPr>
            <a:xfrm>
              <a:off x="6275134" y="3324226"/>
              <a:ext cx="0" cy="104431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989802" y="3010893"/>
              <a:ext cx="570665" cy="478336"/>
            </a:xfrm>
            <a:prstGeom prst="rect">
              <a:avLst/>
            </a:prstGeom>
            <a:noFill/>
          </p:spPr>
          <p:txBody>
            <a:bodyPr wrap="square" rtlCol="0">
              <a:spAutoFit/>
            </a:bodyPr>
            <a:lstStyle/>
            <a:p>
              <a:pPr algn="ctr"/>
              <a:r>
                <a:rPr lang="en-US" dirty="0">
                  <a:solidFill>
                    <a:srgbClr val="FF2929"/>
                  </a:solidFill>
                </a:rPr>
                <a:t>16</a:t>
              </a:r>
              <a:endParaRPr lang="en-US" baseline="-25000" dirty="0">
                <a:solidFill>
                  <a:srgbClr val="FF2929"/>
                </a:solidFill>
              </a:endParaRPr>
            </a:p>
          </p:txBody>
        </p:sp>
        <p:sp>
          <p:nvSpPr>
            <p:cNvPr id="40" name="TextBox 39"/>
            <p:cNvSpPr txBox="1"/>
            <p:nvPr/>
          </p:nvSpPr>
          <p:spPr>
            <a:xfrm>
              <a:off x="6031213" y="4262276"/>
              <a:ext cx="487843" cy="369332"/>
            </a:xfrm>
            <a:prstGeom prst="rect">
              <a:avLst/>
            </a:prstGeom>
            <a:noFill/>
          </p:spPr>
          <p:txBody>
            <a:bodyPr wrap="square" rtlCol="0">
              <a:spAutoFit/>
            </a:bodyPr>
            <a:lstStyle/>
            <a:p>
              <a:pPr algn="ctr"/>
              <a:r>
                <a:rPr lang="en-US" dirty="0">
                  <a:solidFill>
                    <a:srgbClr val="FF2929"/>
                  </a:solidFill>
                </a:rPr>
                <a:t> t</a:t>
              </a:r>
              <a:r>
                <a:rPr lang="en-US" baseline="-25000" dirty="0">
                  <a:solidFill>
                    <a:srgbClr val="FF2929"/>
                  </a:solidFill>
                </a:rPr>
                <a:t>3</a:t>
              </a:r>
            </a:p>
          </p:txBody>
        </p:sp>
      </p:grpSp>
      <p:sp>
        <p:nvSpPr>
          <p:cNvPr id="41" name="TextBox 40">
            <a:extLst>
              <a:ext uri="{FF2B5EF4-FFF2-40B4-BE49-F238E27FC236}">
                <a16:creationId xmlns:a16="http://schemas.microsoft.com/office/drawing/2014/main" id="{BBDE4807-33A0-3E48-BCAC-5969607BCB14}"/>
              </a:ext>
            </a:extLst>
          </p:cNvPr>
          <p:cNvSpPr txBox="1"/>
          <p:nvPr/>
        </p:nvSpPr>
        <p:spPr>
          <a:xfrm>
            <a:off x="754690" y="5441510"/>
            <a:ext cx="8031320" cy="923330"/>
          </a:xfrm>
          <a:prstGeom prst="rect">
            <a:avLst/>
          </a:prstGeom>
          <a:noFill/>
        </p:spPr>
        <p:txBody>
          <a:bodyPr wrap="square" rtlCol="0">
            <a:spAutoFit/>
          </a:bodyPr>
          <a:lstStyle/>
          <a:p>
            <a:pPr marL="285750" indent="-285750">
              <a:buFontTx/>
              <a:buChar char="-"/>
            </a:pPr>
            <a:r>
              <a:rPr lang="en-US" dirty="0">
                <a:solidFill>
                  <a:srgbClr val="FF2929"/>
                </a:solidFill>
              </a:rPr>
              <a:t>Potential for unfairness </a:t>
            </a:r>
            <a:r>
              <a:rPr lang="en-US" dirty="0">
                <a:solidFill>
                  <a:srgbClr val="FF2929"/>
                </a:solidFill>
                <a:sym typeface="Wingdings"/>
              </a:rPr>
              <a:t> no starvation, no convoy effect</a:t>
            </a:r>
          </a:p>
          <a:p>
            <a:pPr marL="285750" indent="-285750">
              <a:buFontTx/>
              <a:buChar char="-"/>
            </a:pPr>
            <a:r>
              <a:rPr lang="en-US" dirty="0">
                <a:solidFill>
                  <a:srgbClr val="FF2929"/>
                </a:solidFill>
                <a:sym typeface="Wingdings"/>
              </a:rPr>
              <a:t>Average waiting time  19 / 3</a:t>
            </a:r>
            <a:endParaRPr lang="en-US" dirty="0">
              <a:sym typeface="Wingdings"/>
            </a:endParaRPr>
          </a:p>
          <a:p>
            <a:pPr marL="285750" indent="-285750">
              <a:buFontTx/>
              <a:buChar char="-"/>
            </a:pPr>
            <a:r>
              <a:rPr lang="en-US" dirty="0">
                <a:solidFill>
                  <a:srgbClr val="FF2929"/>
                </a:solidFill>
                <a:sym typeface="Wingdings"/>
              </a:rPr>
              <a:t>Average turnaround time  44 / 3</a:t>
            </a:r>
            <a:endParaRPr lang="en-US" dirty="0">
              <a:solidFill>
                <a:srgbClr val="FF2929"/>
              </a:solidFill>
            </a:endParaRPr>
          </a:p>
        </p:txBody>
      </p:sp>
    </p:spTree>
    <p:extLst>
      <p:ext uri="{BB962C8B-B14F-4D97-AF65-F5344CB8AC3E}">
        <p14:creationId xmlns:p14="http://schemas.microsoft.com/office/powerpoint/2010/main" val="23283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animEffect transition="in" filter="dissolve">
                                      <p:cBhvr>
                                        <p:cTn id="7" dur="500"/>
                                        <p:tgtEl>
                                          <p:spTgt spid="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xEl>
                                              <p:pRg st="2" end="2"/>
                                            </p:txEl>
                                          </p:spTgt>
                                        </p:tgtEl>
                                        <p:attrNameLst>
                                          <p:attrName>style.visibility</p:attrName>
                                        </p:attrNameLst>
                                      </p:cBhvr>
                                      <p:to>
                                        <p:strVal val="visible"/>
                                      </p:to>
                                    </p:set>
                                    <p:animEffect transition="in" filter="dissolve">
                                      <p:cBhvr>
                                        <p:cTn id="12"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Arial" charset="0"/>
                <a:cs typeface="Arial" charset="0"/>
              </a:rPr>
              <a:t>Recall: PCB</a:t>
            </a:r>
          </a:p>
        </p:txBody>
      </p:sp>
      <p:sp>
        <p:nvSpPr>
          <p:cNvPr id="11267" name="Rectangle 3"/>
          <p:cNvSpPr>
            <a:spLocks noGrp="1" noChangeArrowheads="1"/>
          </p:cNvSpPr>
          <p:nvPr>
            <p:ph type="body" idx="4294967295"/>
          </p:nvPr>
        </p:nvSpPr>
        <p:spPr>
          <a:xfrm>
            <a:off x="1256801" y="1876778"/>
            <a:ext cx="7785934" cy="4727222"/>
          </a:xfrm>
        </p:spPr>
        <p:txBody>
          <a:bodyPr>
            <a:normAutofit/>
          </a:bodyPr>
          <a:lstStyle/>
          <a:p>
            <a:pPr eaLnBrk="1" hangingPunct="1">
              <a:lnSpc>
                <a:spcPct val="80000"/>
              </a:lnSpc>
              <a:spcBef>
                <a:spcPts val="1200"/>
              </a:spcBef>
              <a:buFontTx/>
              <a:buNone/>
            </a:pPr>
            <a:r>
              <a:rPr lang="en-US" sz="2000" b="1" dirty="0" err="1">
                <a:solidFill>
                  <a:srgbClr val="000000"/>
                </a:solidFill>
                <a:latin typeface="Courier New" charset="0"/>
                <a:ea typeface="Times New Roman" charset="0"/>
                <a:cs typeface="Courier New" charset="0"/>
              </a:rPr>
              <a:t>enum</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state_type</a:t>
            </a:r>
            <a:r>
              <a:rPr lang="en-US" sz="2000" b="1" dirty="0">
                <a:solidFill>
                  <a:srgbClr val="000000"/>
                </a:solidFill>
                <a:latin typeface="Courier New" charset="0"/>
                <a:ea typeface="Times New Roman" charset="0"/>
                <a:cs typeface="Courier New" charset="0"/>
              </a:rPr>
              <a:t> {new, ready, running, 				   waiting, halted};</a:t>
            </a:r>
          </a:p>
          <a:p>
            <a:pPr eaLnBrk="1" hangingPunct="1">
              <a:lnSpc>
                <a:spcPct val="80000"/>
              </a:lnSpc>
              <a:spcBef>
                <a:spcPts val="1200"/>
              </a:spcBef>
              <a:buFontTx/>
              <a:buNone/>
            </a:pPr>
            <a:r>
              <a:rPr lang="en-US" sz="2000" b="1" dirty="0" err="1">
                <a:solidFill>
                  <a:srgbClr val="000000"/>
                </a:solidFill>
                <a:latin typeface="Courier New" charset="0"/>
                <a:ea typeface="Times New Roman" charset="0"/>
                <a:cs typeface="Courier New" charset="0"/>
              </a:rPr>
              <a:t>typedef</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struct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control_block_type</a:t>
            </a: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chemeClr val="accent1">
                    <a:lumMod val="60000"/>
                    <a:lumOff val="40000"/>
                  </a:schemeClr>
                </a:solidFill>
                <a:latin typeface="Courier New" charset="0"/>
                <a:ea typeface="Times New Roman" charset="0"/>
                <a:cs typeface="Courier New" charset="0"/>
              </a:rPr>
              <a:t>enum</a:t>
            </a:r>
            <a:r>
              <a:rPr lang="en-US" sz="2000" b="1" dirty="0">
                <a:solidFill>
                  <a:schemeClr val="accent1">
                    <a:lumMod val="60000"/>
                    <a:lumOff val="40000"/>
                  </a:schemeClr>
                </a:solidFill>
                <a:latin typeface="Courier New" charset="0"/>
                <a:ea typeface="Times New Roman" charset="0"/>
                <a:cs typeface="Courier New" charset="0"/>
              </a:rPr>
              <a:t> </a:t>
            </a:r>
            <a:r>
              <a:rPr lang="en-US" sz="2000" b="1" dirty="0" err="1">
                <a:solidFill>
                  <a:schemeClr val="accent1">
                    <a:lumMod val="60000"/>
                    <a:lumOff val="40000"/>
                  </a:schemeClr>
                </a:solidFill>
                <a:latin typeface="Courier New" charset="0"/>
                <a:ea typeface="Times New Roman" charset="0"/>
                <a:cs typeface="Courier New" charset="0"/>
              </a:rPr>
              <a:t>state_type</a:t>
            </a:r>
            <a:r>
              <a:rPr lang="en-US" sz="2000" b="1" dirty="0">
                <a:solidFill>
                  <a:schemeClr val="accent1">
                    <a:lumMod val="60000"/>
                    <a:lumOff val="40000"/>
                  </a:schemeClr>
                </a:solidFill>
                <a:latin typeface="Courier New" charset="0"/>
                <a:ea typeface="Times New Roman" charset="0"/>
                <a:cs typeface="Courier New" charset="0"/>
              </a:rPr>
              <a:t> state;</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address PC;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int</a:t>
            </a: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reg_file</a:t>
            </a:r>
            <a:r>
              <a:rPr lang="en-US" sz="2000" b="1" dirty="0">
                <a:solidFill>
                  <a:srgbClr val="000000"/>
                </a:solidFill>
                <a:latin typeface="Courier New" charset="0"/>
                <a:ea typeface="Times New Roman" charset="0"/>
                <a:cs typeface="Courier New" charset="0"/>
              </a:rPr>
              <a:t>[NUMREGS]; </a:t>
            </a:r>
            <a:endParaRPr lang="en-US" sz="2000" b="1" dirty="0">
              <a:solidFill>
                <a:srgbClr val="3366FF"/>
              </a:solidFill>
              <a:latin typeface="Courier New" charset="0"/>
              <a:ea typeface="Times New Roman" charset="0"/>
              <a:cs typeface="Courier New" charset="0"/>
            </a:endParaRP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FF2929"/>
                </a:solidFill>
                <a:latin typeface="Courier New" charset="0"/>
                <a:ea typeface="Times New Roman" charset="0"/>
                <a:cs typeface="Courier New" charset="0"/>
              </a:rPr>
              <a:t>struct</a:t>
            </a:r>
            <a:r>
              <a:rPr lang="en-US" sz="2000" b="1" dirty="0">
                <a:solidFill>
                  <a:srgbClr val="FF2929"/>
                </a:solidFill>
                <a:latin typeface="Courier New" charset="0"/>
                <a:ea typeface="Times New Roman" charset="0"/>
                <a:cs typeface="Courier New" charset="0"/>
              </a:rPr>
              <a:t> </a:t>
            </a:r>
            <a:r>
              <a:rPr lang="en-US" sz="2000" b="1" dirty="0" err="1">
                <a:solidFill>
                  <a:srgbClr val="FF2929"/>
                </a:solidFill>
                <a:latin typeface="Courier New" charset="0"/>
                <a:ea typeface="Times New Roman" charset="0"/>
                <a:cs typeface="Courier New" charset="0"/>
              </a:rPr>
              <a:t>control_block</a:t>
            </a:r>
            <a:r>
              <a:rPr lang="en-US" sz="2000" b="1" dirty="0">
                <a:solidFill>
                  <a:srgbClr val="FF2929"/>
                </a:solidFill>
                <a:latin typeface="Courier New" charset="0"/>
                <a:ea typeface="Times New Roman" charset="0"/>
                <a:cs typeface="Courier New" charset="0"/>
              </a:rPr>
              <a:t> *</a:t>
            </a:r>
            <a:r>
              <a:rPr lang="en-US" sz="2000" b="1" dirty="0" err="1">
                <a:solidFill>
                  <a:srgbClr val="FF2929"/>
                </a:solidFill>
                <a:latin typeface="Courier New" charset="0"/>
                <a:ea typeface="Times New Roman" charset="0"/>
                <a:cs typeface="Courier New" charset="0"/>
              </a:rPr>
              <a:t>next_pcb</a:t>
            </a:r>
            <a:r>
              <a:rPr lang="en-US" sz="2000" b="1" dirty="0">
                <a:solidFill>
                  <a:srgbClr val="FF2929"/>
                </a:solidFill>
                <a:latin typeface="Courier New" charset="0"/>
                <a:ea typeface="Times New Roman" charset="0"/>
                <a:cs typeface="Courier New" charset="0"/>
              </a:rPr>
              <a:t>;</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a:solidFill>
                  <a:srgbClr val="FF2929"/>
                </a:solidFill>
                <a:latin typeface="Courier New" charset="0"/>
                <a:ea typeface="Times New Roman" charset="0"/>
                <a:cs typeface="Courier New" charset="0"/>
              </a:rPr>
              <a:t>int </a:t>
            </a:r>
            <a:r>
              <a:rPr lang="en-US" sz="2000" b="1" dirty="0" err="1">
                <a:solidFill>
                  <a:srgbClr val="FF2929"/>
                </a:solidFill>
                <a:latin typeface="Courier New" charset="0"/>
                <a:ea typeface="Times New Roman" charset="0"/>
                <a:cs typeface="Courier New" charset="0"/>
              </a:rPr>
              <a:t>time_left</a:t>
            </a:r>
            <a:r>
              <a:rPr lang="en-US" sz="2000" b="1" dirty="0">
                <a:solidFill>
                  <a:srgbClr val="FF2929"/>
                </a:solidFill>
                <a:latin typeface="Courier New" charset="0"/>
                <a:ea typeface="Times New Roman" charset="0"/>
                <a:cs typeface="Courier New" charset="0"/>
              </a:rPr>
              <a:t>;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address </a:t>
            </a:r>
            <a:r>
              <a:rPr lang="en-US" sz="2000" b="1" dirty="0" err="1">
                <a:solidFill>
                  <a:srgbClr val="000000"/>
                </a:solidFill>
                <a:latin typeface="Courier New" charset="0"/>
                <a:ea typeface="Times New Roman" charset="0"/>
                <a:cs typeface="Courier New" charset="0"/>
              </a:rPr>
              <a:t>memory_footprint</a:t>
            </a:r>
            <a:r>
              <a:rPr lang="en-US" sz="2000" b="1" dirty="0">
                <a:solidFill>
                  <a:srgbClr val="000000"/>
                </a:solidFill>
                <a:latin typeface="Courier New" charset="0"/>
                <a:ea typeface="Times New Roman" charset="0"/>
                <a:cs typeface="Courier New" charset="0"/>
              </a:rPr>
              <a:t>; </a:t>
            </a:r>
            <a:endParaRPr lang="en-US" sz="2000" b="1" dirty="0">
              <a:solidFill>
                <a:srgbClr val="3366FF"/>
              </a:solidFill>
              <a:latin typeface="Courier New" charset="0"/>
              <a:ea typeface="Times New Roman" charset="0"/>
              <a:cs typeface="Courier New" charset="0"/>
            </a:endParaRP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p>
          <a:p>
            <a:pPr eaLnBrk="1" hangingPunct="1">
              <a:lnSpc>
                <a:spcPct val="80000"/>
              </a:lnSpc>
              <a:spcBef>
                <a:spcPts val="1200"/>
              </a:spcBef>
              <a:buFontTx/>
              <a:buNone/>
            </a:pPr>
            <a:r>
              <a:rPr lang="en-US" sz="2000" b="1" dirty="0">
                <a:solidFill>
                  <a:srgbClr val="000000"/>
                </a:solidFill>
                <a:latin typeface="Courier New" charset="0"/>
                <a:ea typeface="Times New Roman" charset="0"/>
                <a:cs typeface="Courier New" charset="0"/>
              </a:rPr>
              <a:t>} </a:t>
            </a:r>
            <a:r>
              <a:rPr lang="en-US" sz="2000" b="1" dirty="0" err="1">
                <a:solidFill>
                  <a:srgbClr val="000000"/>
                </a:solidFill>
                <a:latin typeface="Courier New" charset="0"/>
                <a:ea typeface="Times New Roman" charset="0"/>
                <a:cs typeface="Courier New" charset="0"/>
              </a:rPr>
              <a:t>control_block</a:t>
            </a:r>
            <a:r>
              <a:rPr lang="en-US" sz="2000" b="1" dirty="0">
                <a:solidFill>
                  <a:srgbClr val="000000"/>
                </a:solidFill>
                <a:latin typeface="Courier New" charset="0"/>
                <a:ea typeface="Times New Roman" charset="0"/>
                <a:cs typeface="Courier New" charset="0"/>
              </a:rPr>
              <a:t>;</a:t>
            </a:r>
          </a:p>
        </p:txBody>
      </p:sp>
    </p:spTree>
    <p:extLst>
      <p:ext uri="{BB962C8B-B14F-4D97-AF65-F5344CB8AC3E}">
        <p14:creationId xmlns:p14="http://schemas.microsoft.com/office/powerpoint/2010/main" val="38399932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0C16-8C38-B64C-98B8-425D2DB1DD47}"/>
              </a:ext>
            </a:extLst>
          </p:cNvPr>
          <p:cNvSpPr>
            <a:spLocks noGrp="1"/>
          </p:cNvSpPr>
          <p:nvPr>
            <p:ph type="title"/>
          </p:nvPr>
        </p:nvSpPr>
        <p:spPr/>
        <p:txBody>
          <a:bodyPr/>
          <a:lstStyle/>
          <a:p>
            <a:r>
              <a:rPr lang="en-US" dirty="0"/>
              <a:t>Implementing the process abstraction</a:t>
            </a:r>
          </a:p>
        </p:txBody>
      </p:sp>
      <p:sp>
        <p:nvSpPr>
          <p:cNvPr id="3" name="Content Placeholder 2">
            <a:extLst>
              <a:ext uri="{FF2B5EF4-FFF2-40B4-BE49-F238E27FC236}">
                <a16:creationId xmlns:a16="http://schemas.microsoft.com/office/drawing/2014/main" id="{6DC3F515-9C07-0B44-94EB-58CC040C11AC}"/>
              </a:ext>
            </a:extLst>
          </p:cNvPr>
          <p:cNvSpPr>
            <a:spLocks noGrp="1"/>
          </p:cNvSpPr>
          <p:nvPr>
            <p:ph idx="1"/>
          </p:nvPr>
        </p:nvSpPr>
        <p:spPr/>
        <p:txBody>
          <a:bodyPr>
            <a:normAutofit fontScale="92500"/>
          </a:bodyPr>
          <a:lstStyle/>
          <a:p>
            <a:r>
              <a:rPr lang="en-US" dirty="0"/>
              <a:t>The OS uses interrupts and other program discontinuities to trigger context switches</a:t>
            </a:r>
          </a:p>
          <a:p>
            <a:r>
              <a:rPr lang="en-US" dirty="0"/>
              <a:t>You can think of </a:t>
            </a:r>
            <a:r>
              <a:rPr lang="en-US"/>
              <a:t>the scheduler/</a:t>
            </a:r>
            <a:r>
              <a:rPr lang="en-US" dirty="0"/>
              <a:t>dispatcher as part of the interrupt handlers(!)</a:t>
            </a:r>
          </a:p>
          <a:p>
            <a:r>
              <a:rPr lang="en-US" dirty="0"/>
              <a:t>There is usually an “idle” process which is often hidden from view; it’s always ready to run, but at the lowest priority</a:t>
            </a:r>
          </a:p>
          <a:p>
            <a:r>
              <a:rPr lang="en-US" dirty="0"/>
              <a:t>All of the relevant data structures are initialized by the OS initialization code before interrupts are turned on</a:t>
            </a:r>
          </a:p>
        </p:txBody>
      </p:sp>
    </p:spTree>
    <p:extLst>
      <p:ext uri="{BB962C8B-B14F-4D97-AF65-F5344CB8AC3E}">
        <p14:creationId xmlns:p14="http://schemas.microsoft.com/office/powerpoint/2010/main" val="17200219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0"/>
            <a:ext cx="9267825" cy="674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45146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62088" y="1654667"/>
            <a:ext cx="6509677" cy="5259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ormAutofit fontScale="85000" lnSpcReduction="10000"/>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i="1" dirty="0"/>
              <a:t>Scheduler</a:t>
            </a:r>
            <a:r>
              <a:rPr lang="en-US" sz="1800" dirty="0"/>
              <a:t>:</a:t>
            </a:r>
          </a:p>
          <a:p>
            <a:pPr eaLnBrk="1" hangingPunct="1"/>
            <a:r>
              <a:rPr lang="en-US" sz="1800" dirty="0"/>
              <a:t>	run scheduling algorithm</a:t>
            </a:r>
          </a:p>
          <a:p>
            <a:pPr eaLnBrk="1" hangingPunct="1"/>
            <a:r>
              <a:rPr lang="en-US" sz="1800" dirty="0"/>
              <a:t>	get head of ready queue;</a:t>
            </a:r>
          </a:p>
          <a:p>
            <a:pPr eaLnBrk="1" hangingPunct="1"/>
            <a:r>
              <a:rPr lang="en-US" sz="1800" dirty="0"/>
              <a:t>	set timer;</a:t>
            </a:r>
          </a:p>
          <a:p>
            <a:pPr eaLnBrk="1" hangingPunct="1"/>
            <a:r>
              <a:rPr lang="en-US" sz="1800" dirty="0"/>
              <a:t>	save context in PCB;</a:t>
            </a:r>
          </a:p>
          <a:p>
            <a:pPr eaLnBrk="1" hangingPunct="1"/>
            <a:r>
              <a:rPr lang="en-US" sz="1800" dirty="0"/>
              <a:t>	restore context from PCB at head of ready list;</a:t>
            </a:r>
          </a:p>
          <a:p>
            <a:pPr eaLnBrk="1" hangingPunct="1"/>
            <a:r>
              <a:rPr lang="en-US" sz="1800" dirty="0"/>
              <a:t>	return</a:t>
            </a:r>
          </a:p>
          <a:p>
            <a:pPr eaLnBrk="1" hangingPunct="1"/>
            <a:endParaRPr lang="en-US" sz="1800" dirty="0"/>
          </a:p>
          <a:p>
            <a:pPr eaLnBrk="1" hangingPunct="1"/>
            <a:r>
              <a:rPr lang="en-US" sz="1800" i="1" dirty="0"/>
              <a:t>Timer interrupt handler</a:t>
            </a:r>
            <a:r>
              <a:rPr lang="en-US" sz="1800" dirty="0"/>
              <a:t>:</a:t>
            </a:r>
          </a:p>
          <a:p>
            <a:pPr eaLnBrk="1" hangingPunct="1"/>
            <a:r>
              <a:rPr lang="en-US" sz="1800" dirty="0"/>
              <a:t>	mark PCB as timer expired;</a:t>
            </a:r>
          </a:p>
          <a:p>
            <a:pPr eaLnBrk="1" hangingPunct="1"/>
            <a:r>
              <a:rPr lang="en-US" sz="1800" dirty="0"/>
              <a:t>	call the scheduler &amp; then return from interrupt;</a:t>
            </a:r>
          </a:p>
          <a:p>
            <a:pPr eaLnBrk="1" hangingPunct="1"/>
            <a:endParaRPr lang="en-US" sz="1800" dirty="0"/>
          </a:p>
          <a:p>
            <a:pPr eaLnBrk="1" hangingPunct="1"/>
            <a:r>
              <a:rPr lang="en-US" sz="1800" i="1" dirty="0"/>
              <a:t>I/O request trap:</a:t>
            </a:r>
          </a:p>
          <a:p>
            <a:pPr eaLnBrk="1" hangingPunct="1"/>
            <a:r>
              <a:rPr lang="en-US" sz="1800" dirty="0"/>
              <a:t>	initiate I/O operation;</a:t>
            </a:r>
          </a:p>
          <a:p>
            <a:pPr eaLnBrk="1" hangingPunct="1"/>
            <a:r>
              <a:rPr lang="en-US" sz="1800" dirty="0"/>
              <a:t>	move PCB to I/O queue and mark as waiting;</a:t>
            </a:r>
          </a:p>
          <a:p>
            <a:pPr eaLnBrk="1" hangingPunct="1"/>
            <a:r>
              <a:rPr lang="en-US" sz="1800" dirty="0"/>
              <a:t>	call the scheduler &amp; then return from interrupt;</a:t>
            </a:r>
          </a:p>
          <a:p>
            <a:pPr eaLnBrk="1" hangingPunct="1"/>
            <a:endParaRPr lang="en-US" sz="1800" dirty="0"/>
          </a:p>
          <a:p>
            <a:pPr eaLnBrk="1" hangingPunct="1"/>
            <a:r>
              <a:rPr lang="en-US" sz="1800" i="1" dirty="0"/>
              <a:t>I/O completion interrupt handler:</a:t>
            </a:r>
          </a:p>
          <a:p>
            <a:pPr eaLnBrk="1" hangingPunct="1"/>
            <a:r>
              <a:rPr lang="en-US" sz="1800" dirty="0"/>
              <a:t>	mark I/O buffer completed;</a:t>
            </a:r>
          </a:p>
          <a:p>
            <a:pPr eaLnBrk="1" hangingPunct="1"/>
            <a:r>
              <a:rPr lang="en-US" sz="1800" dirty="0"/>
              <a:t>	move PCB of I/O completed process to ready queue; </a:t>
            </a:r>
          </a:p>
          <a:p>
            <a:pPr eaLnBrk="1" hangingPunct="1"/>
            <a:r>
              <a:rPr lang="en-US" sz="1800" dirty="0"/>
              <a:t>	call the scheduler &amp; then return from interrupt;</a:t>
            </a:r>
          </a:p>
          <a:p>
            <a:pPr eaLnBrk="1" hangingPunct="1"/>
            <a:endParaRPr lang="en-US" sz="1800" i="1" dirty="0"/>
          </a:p>
          <a:p>
            <a:pPr eaLnBrk="1" hangingPunct="1"/>
            <a:r>
              <a:rPr lang="en-US" sz="1800" i="1" dirty="0"/>
              <a:t>Process termination trap handler:</a:t>
            </a:r>
          </a:p>
          <a:p>
            <a:pPr eaLnBrk="1" hangingPunct="1"/>
            <a:r>
              <a:rPr lang="en-US" sz="1800" dirty="0"/>
              <a:t>	mark PCB as Halted and </a:t>
            </a:r>
            <a:r>
              <a:rPr lang="en-US" sz="1800" dirty="0" err="1"/>
              <a:t>freeable</a:t>
            </a:r>
            <a:r>
              <a:rPr lang="en-US" sz="1800" dirty="0"/>
              <a:t>;</a:t>
            </a:r>
          </a:p>
          <a:p>
            <a:pPr eaLnBrk="1" hangingPunct="1"/>
            <a:r>
              <a:rPr lang="en-US" sz="1800" dirty="0"/>
              <a:t>	call the scheduler &amp; then return from interrupt;</a:t>
            </a:r>
          </a:p>
          <a:p>
            <a:pPr eaLnBrk="1" hangingPunct="1"/>
            <a:endParaRPr lang="en-US" sz="1800" dirty="0"/>
          </a:p>
        </p:txBody>
      </p:sp>
      <p:sp>
        <p:nvSpPr>
          <p:cNvPr id="2" name="Title 1"/>
          <p:cNvSpPr>
            <a:spLocks noGrp="1"/>
          </p:cNvSpPr>
          <p:nvPr>
            <p:ph type="title"/>
          </p:nvPr>
        </p:nvSpPr>
        <p:spPr/>
        <p:txBody>
          <a:bodyPr/>
          <a:lstStyle/>
          <a:p>
            <a:r>
              <a:rPr lang="en-US" dirty="0"/>
              <a:t>Who does what in the OS</a:t>
            </a:r>
          </a:p>
        </p:txBody>
      </p:sp>
      <p:sp>
        <p:nvSpPr>
          <p:cNvPr id="3" name="Left Brace 2"/>
          <p:cNvSpPr/>
          <p:nvPr/>
        </p:nvSpPr>
        <p:spPr>
          <a:xfrm>
            <a:off x="2243667" y="2525889"/>
            <a:ext cx="225777" cy="62088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1072443" y="2638778"/>
            <a:ext cx="1185333" cy="369332"/>
          </a:xfrm>
          <a:prstGeom prst="rect">
            <a:avLst/>
          </a:prstGeom>
          <a:noFill/>
        </p:spPr>
        <p:txBody>
          <a:bodyPr wrap="square" rtlCol="0">
            <a:spAutoFit/>
          </a:bodyPr>
          <a:lstStyle/>
          <a:p>
            <a:pPr algn="r"/>
            <a:r>
              <a:rPr lang="en-US" dirty="0">
                <a:solidFill>
                  <a:srgbClr val="FF2929"/>
                </a:solidFill>
              </a:rPr>
              <a:t>dispatch</a:t>
            </a:r>
          </a:p>
        </p:txBody>
      </p:sp>
    </p:spTree>
    <p:extLst>
      <p:ext uri="{BB962C8B-B14F-4D97-AF65-F5344CB8AC3E}">
        <p14:creationId xmlns:p14="http://schemas.microsoft.com/office/powerpoint/2010/main" val="414576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3554">
                                            <p:txEl>
                                              <p:pRg st="8" end="8"/>
                                            </p:txEl>
                                          </p:spTgt>
                                        </p:tgtEl>
                                        <p:attrNameLst>
                                          <p:attrName>style.visibility</p:attrName>
                                        </p:attrNameLst>
                                      </p:cBhvr>
                                      <p:to>
                                        <p:strVal val="visible"/>
                                      </p:to>
                                    </p:set>
                                    <p:animEffect transition="in" filter="dissolve">
                                      <p:cBhvr>
                                        <p:cTn id="15" dur="500"/>
                                        <p:tgtEl>
                                          <p:spTgt spid="23554">
                                            <p:txEl>
                                              <p:pRg st="8" end="8"/>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3554">
                                            <p:txEl>
                                              <p:pRg st="9" end="9"/>
                                            </p:txEl>
                                          </p:spTgt>
                                        </p:tgtEl>
                                        <p:attrNameLst>
                                          <p:attrName>style.visibility</p:attrName>
                                        </p:attrNameLst>
                                      </p:cBhvr>
                                      <p:to>
                                        <p:strVal val="visible"/>
                                      </p:to>
                                    </p:set>
                                    <p:animEffect transition="in" filter="dissolve">
                                      <p:cBhvr>
                                        <p:cTn id="18" dur="500"/>
                                        <p:tgtEl>
                                          <p:spTgt spid="23554">
                                            <p:txEl>
                                              <p:pRg st="9" end="9"/>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3554">
                                            <p:txEl>
                                              <p:pRg st="10" end="10"/>
                                            </p:txEl>
                                          </p:spTgt>
                                        </p:tgtEl>
                                        <p:attrNameLst>
                                          <p:attrName>style.visibility</p:attrName>
                                        </p:attrNameLst>
                                      </p:cBhvr>
                                      <p:to>
                                        <p:strVal val="visible"/>
                                      </p:to>
                                    </p:set>
                                    <p:animEffect transition="in" filter="dissolve">
                                      <p:cBhvr>
                                        <p:cTn id="21" dur="500"/>
                                        <p:tgtEl>
                                          <p:spTgt spid="23554">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3554">
                                            <p:txEl>
                                              <p:pRg st="12" end="12"/>
                                            </p:txEl>
                                          </p:spTgt>
                                        </p:tgtEl>
                                        <p:attrNameLst>
                                          <p:attrName>style.visibility</p:attrName>
                                        </p:attrNameLst>
                                      </p:cBhvr>
                                      <p:to>
                                        <p:strVal val="visible"/>
                                      </p:to>
                                    </p:set>
                                    <p:animEffect transition="in" filter="dissolve">
                                      <p:cBhvr>
                                        <p:cTn id="26" dur="500"/>
                                        <p:tgtEl>
                                          <p:spTgt spid="23554">
                                            <p:txEl>
                                              <p:pRg st="12" end="12"/>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3554">
                                            <p:txEl>
                                              <p:pRg st="13" end="13"/>
                                            </p:txEl>
                                          </p:spTgt>
                                        </p:tgtEl>
                                        <p:attrNameLst>
                                          <p:attrName>style.visibility</p:attrName>
                                        </p:attrNameLst>
                                      </p:cBhvr>
                                      <p:to>
                                        <p:strVal val="visible"/>
                                      </p:to>
                                    </p:set>
                                    <p:animEffect transition="in" filter="dissolve">
                                      <p:cBhvr>
                                        <p:cTn id="29" dur="500"/>
                                        <p:tgtEl>
                                          <p:spTgt spid="23554">
                                            <p:txEl>
                                              <p:pRg st="13" end="13"/>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3554">
                                            <p:txEl>
                                              <p:pRg st="14" end="14"/>
                                            </p:txEl>
                                          </p:spTgt>
                                        </p:tgtEl>
                                        <p:attrNameLst>
                                          <p:attrName>style.visibility</p:attrName>
                                        </p:attrNameLst>
                                      </p:cBhvr>
                                      <p:to>
                                        <p:strVal val="visible"/>
                                      </p:to>
                                    </p:set>
                                    <p:animEffect transition="in" filter="dissolve">
                                      <p:cBhvr>
                                        <p:cTn id="32" dur="500"/>
                                        <p:tgtEl>
                                          <p:spTgt spid="23554">
                                            <p:txEl>
                                              <p:pRg st="14" end="14"/>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3554">
                                            <p:txEl>
                                              <p:pRg st="15" end="15"/>
                                            </p:txEl>
                                          </p:spTgt>
                                        </p:tgtEl>
                                        <p:attrNameLst>
                                          <p:attrName>style.visibility</p:attrName>
                                        </p:attrNameLst>
                                      </p:cBhvr>
                                      <p:to>
                                        <p:strVal val="visible"/>
                                      </p:to>
                                    </p:set>
                                    <p:animEffect transition="in" filter="dissolve">
                                      <p:cBhvr>
                                        <p:cTn id="35" dur="500"/>
                                        <p:tgtEl>
                                          <p:spTgt spid="23554">
                                            <p:txEl>
                                              <p:pRg st="15" end="1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3554">
                                            <p:txEl>
                                              <p:pRg st="17" end="17"/>
                                            </p:txEl>
                                          </p:spTgt>
                                        </p:tgtEl>
                                        <p:attrNameLst>
                                          <p:attrName>style.visibility</p:attrName>
                                        </p:attrNameLst>
                                      </p:cBhvr>
                                      <p:to>
                                        <p:strVal val="visible"/>
                                      </p:to>
                                    </p:set>
                                    <p:animEffect transition="in" filter="dissolve">
                                      <p:cBhvr>
                                        <p:cTn id="40" dur="500"/>
                                        <p:tgtEl>
                                          <p:spTgt spid="23554">
                                            <p:txEl>
                                              <p:pRg st="17" end="17"/>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3554">
                                            <p:txEl>
                                              <p:pRg st="18" end="18"/>
                                            </p:txEl>
                                          </p:spTgt>
                                        </p:tgtEl>
                                        <p:attrNameLst>
                                          <p:attrName>style.visibility</p:attrName>
                                        </p:attrNameLst>
                                      </p:cBhvr>
                                      <p:to>
                                        <p:strVal val="visible"/>
                                      </p:to>
                                    </p:set>
                                    <p:animEffect transition="in" filter="dissolve">
                                      <p:cBhvr>
                                        <p:cTn id="43" dur="500"/>
                                        <p:tgtEl>
                                          <p:spTgt spid="23554">
                                            <p:txEl>
                                              <p:pRg st="18" end="18"/>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23554">
                                            <p:txEl>
                                              <p:pRg st="19" end="19"/>
                                            </p:txEl>
                                          </p:spTgt>
                                        </p:tgtEl>
                                        <p:attrNameLst>
                                          <p:attrName>style.visibility</p:attrName>
                                        </p:attrNameLst>
                                      </p:cBhvr>
                                      <p:to>
                                        <p:strVal val="visible"/>
                                      </p:to>
                                    </p:set>
                                    <p:animEffect transition="in" filter="dissolve">
                                      <p:cBhvr>
                                        <p:cTn id="46" dur="500"/>
                                        <p:tgtEl>
                                          <p:spTgt spid="23554">
                                            <p:txEl>
                                              <p:pRg st="19" end="19"/>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23554">
                                            <p:txEl>
                                              <p:pRg st="20" end="20"/>
                                            </p:txEl>
                                          </p:spTgt>
                                        </p:tgtEl>
                                        <p:attrNameLst>
                                          <p:attrName>style.visibility</p:attrName>
                                        </p:attrNameLst>
                                      </p:cBhvr>
                                      <p:to>
                                        <p:strVal val="visible"/>
                                      </p:to>
                                    </p:set>
                                    <p:animEffect transition="in" filter="dissolve">
                                      <p:cBhvr>
                                        <p:cTn id="49" dur="500"/>
                                        <p:tgtEl>
                                          <p:spTgt spid="23554">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3554">
                                            <p:txEl>
                                              <p:pRg st="22" end="22"/>
                                            </p:txEl>
                                          </p:spTgt>
                                        </p:tgtEl>
                                        <p:attrNameLst>
                                          <p:attrName>style.visibility</p:attrName>
                                        </p:attrNameLst>
                                      </p:cBhvr>
                                      <p:to>
                                        <p:strVal val="visible"/>
                                      </p:to>
                                    </p:set>
                                    <p:animEffect transition="in" filter="dissolve">
                                      <p:cBhvr>
                                        <p:cTn id="54" dur="500"/>
                                        <p:tgtEl>
                                          <p:spTgt spid="23554">
                                            <p:txEl>
                                              <p:pRg st="22" end="22"/>
                                            </p:txEl>
                                          </p:spTgt>
                                        </p:tgtEl>
                                      </p:cBhvr>
                                    </p:animEffect>
                                  </p:childTnLst>
                                </p:cTn>
                              </p:par>
                              <p:par>
                                <p:cTn id="55" presetID="9" presetClass="entr" presetSubtype="0" fill="hold" nodeType="withEffect">
                                  <p:stCondLst>
                                    <p:cond delay="0"/>
                                  </p:stCondLst>
                                  <p:childTnLst>
                                    <p:set>
                                      <p:cBhvr>
                                        <p:cTn id="56" dur="1" fill="hold">
                                          <p:stCondLst>
                                            <p:cond delay="0"/>
                                          </p:stCondLst>
                                        </p:cTn>
                                        <p:tgtEl>
                                          <p:spTgt spid="23554">
                                            <p:txEl>
                                              <p:pRg st="23" end="23"/>
                                            </p:txEl>
                                          </p:spTgt>
                                        </p:tgtEl>
                                        <p:attrNameLst>
                                          <p:attrName>style.visibility</p:attrName>
                                        </p:attrNameLst>
                                      </p:cBhvr>
                                      <p:to>
                                        <p:strVal val="visible"/>
                                      </p:to>
                                    </p:set>
                                    <p:animEffect transition="in" filter="dissolve">
                                      <p:cBhvr>
                                        <p:cTn id="57" dur="500"/>
                                        <p:tgtEl>
                                          <p:spTgt spid="23554">
                                            <p:txEl>
                                              <p:pRg st="23" end="23"/>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23554">
                                            <p:txEl>
                                              <p:pRg st="24" end="24"/>
                                            </p:txEl>
                                          </p:spTgt>
                                        </p:tgtEl>
                                        <p:attrNameLst>
                                          <p:attrName>style.visibility</p:attrName>
                                        </p:attrNameLst>
                                      </p:cBhvr>
                                      <p:to>
                                        <p:strVal val="visible"/>
                                      </p:to>
                                    </p:set>
                                    <p:animEffect transition="in" filter="dissolve">
                                      <p:cBhvr>
                                        <p:cTn id="60" dur="500"/>
                                        <p:tgtEl>
                                          <p:spTgt spid="2355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A63D-4350-DE42-9EF5-2C14DD0CCA28}"/>
              </a:ext>
            </a:extLst>
          </p:cNvPr>
          <p:cNvSpPr>
            <a:spLocks noGrp="1"/>
          </p:cNvSpPr>
          <p:nvPr>
            <p:ph type="title"/>
          </p:nvPr>
        </p:nvSpPr>
        <p:spPr/>
        <p:txBody>
          <a:bodyPr/>
          <a:lstStyle/>
          <a:p>
            <a:r>
              <a:rPr lang="en-US" dirty="0"/>
              <a:t>Our Example Program</a:t>
            </a:r>
          </a:p>
        </p:txBody>
      </p:sp>
      <p:sp>
        <p:nvSpPr>
          <p:cNvPr id="3" name="Content Placeholder 2">
            <a:extLst>
              <a:ext uri="{FF2B5EF4-FFF2-40B4-BE49-F238E27FC236}">
                <a16:creationId xmlns:a16="http://schemas.microsoft.com/office/drawing/2014/main" id="{E82B2FF9-E1BA-754B-8DD8-469A097ED8F3}"/>
              </a:ext>
            </a:extLst>
          </p:cNvPr>
          <p:cNvSpPr>
            <a:spLocks noGrp="1"/>
          </p:cNvSpPr>
          <p:nvPr>
            <p:ph idx="1"/>
          </p:nvPr>
        </p:nvSpPr>
        <p:spPr/>
        <p:txBody>
          <a:bodyPr>
            <a:normAutofit/>
          </a:bodyPr>
          <a:lstStyle/>
          <a:p>
            <a:r>
              <a:rPr lang="en-US" dirty="0"/>
              <a:t>Presume our test program is written in the following way</a:t>
            </a:r>
          </a:p>
          <a:p>
            <a:pPr marL="0" indent="0">
              <a:buNone/>
            </a:pPr>
            <a:r>
              <a:rPr lang="en-US" sz="1900" dirty="0">
                <a:latin typeface="Courier" pitchFamily="2" charset="0"/>
              </a:rPr>
              <a:t>main() {</a:t>
            </a:r>
            <a:br>
              <a:rPr lang="en-US" sz="1900" dirty="0">
                <a:latin typeface="Courier" pitchFamily="2" charset="0"/>
              </a:rPr>
            </a:br>
            <a:r>
              <a:rPr lang="en-US" sz="1900" dirty="0">
                <a:latin typeface="Courier" pitchFamily="2" charset="0"/>
              </a:rPr>
              <a:t>    while (more data) {</a:t>
            </a:r>
            <a:br>
              <a:rPr lang="en-US" sz="1900" dirty="0">
                <a:latin typeface="Courier" pitchFamily="2" charset="0"/>
              </a:rPr>
            </a:br>
            <a:r>
              <a:rPr lang="en-US" sz="1900" dirty="0">
                <a:latin typeface="Courier" pitchFamily="2" charset="0"/>
              </a:rPr>
              <a:t>	read(); // Read case in from a file</a:t>
            </a:r>
            <a:br>
              <a:rPr lang="en-US" sz="1900" dirty="0">
                <a:latin typeface="Courier" pitchFamily="2" charset="0"/>
              </a:rPr>
            </a:br>
            <a:r>
              <a:rPr lang="en-US" sz="1900" dirty="0">
                <a:latin typeface="Courier" pitchFamily="2" charset="0"/>
              </a:rPr>
              <a:t>	calc(); // Do a complicated calculation</a:t>
            </a:r>
            <a:br>
              <a:rPr lang="en-US" sz="1900" dirty="0">
                <a:latin typeface="Courier" pitchFamily="2" charset="0"/>
              </a:rPr>
            </a:br>
            <a:r>
              <a:rPr lang="en-US" sz="1900" dirty="0">
                <a:latin typeface="Courier" pitchFamily="2" charset="0"/>
              </a:rPr>
              <a:t>	write();// Write the results to a file</a:t>
            </a:r>
            <a:br>
              <a:rPr lang="en-US" sz="1900" dirty="0">
                <a:latin typeface="Courier" pitchFamily="2" charset="0"/>
              </a:rPr>
            </a:br>
            <a:r>
              <a:rPr lang="en-US" sz="1900" dirty="0">
                <a:latin typeface="Courier" pitchFamily="2" charset="0"/>
              </a:rPr>
              <a:t>    }</a:t>
            </a:r>
            <a:br>
              <a:rPr lang="en-US" sz="1900" dirty="0">
                <a:latin typeface="Courier" pitchFamily="2" charset="0"/>
              </a:rPr>
            </a:br>
            <a:r>
              <a:rPr lang="en-US" sz="1900" dirty="0">
                <a:latin typeface="Courier" pitchFamily="2" charset="0"/>
              </a:rPr>
              <a:t>}</a:t>
            </a:r>
          </a:p>
          <a:p>
            <a:pPr marL="0" indent="0">
              <a:buNone/>
            </a:pPr>
            <a:r>
              <a:rPr lang="en-US" sz="2000" dirty="0">
                <a:solidFill>
                  <a:schemeClr val="accent1">
                    <a:lumMod val="60000"/>
                    <a:lumOff val="40000"/>
                  </a:schemeClr>
                </a:solidFill>
              </a:rPr>
              <a:t>How is that going to look to the kernel?</a:t>
            </a:r>
          </a:p>
          <a:p>
            <a:pPr marL="0" indent="0">
              <a:buNone/>
            </a:pPr>
            <a:endParaRPr lang="en-US" sz="1900" dirty="0">
              <a:latin typeface="Courier" pitchFamily="2" charset="0"/>
            </a:endParaRPr>
          </a:p>
        </p:txBody>
      </p:sp>
    </p:spTree>
    <p:extLst>
      <p:ext uri="{BB962C8B-B14F-4D97-AF65-F5344CB8AC3E}">
        <p14:creationId xmlns:p14="http://schemas.microsoft.com/office/powerpoint/2010/main" val="341249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structures for our process</a:t>
            </a:r>
          </a:p>
        </p:txBody>
      </p:sp>
      <p:sp>
        <p:nvSpPr>
          <p:cNvPr id="4" name="Content Placeholder 3">
            <a:extLst>
              <a:ext uri="{FF2B5EF4-FFF2-40B4-BE49-F238E27FC236}">
                <a16:creationId xmlns:a16="http://schemas.microsoft.com/office/drawing/2014/main" id="{B1F155C3-3BAA-DE42-A29F-CFFF9D66B0AA}"/>
              </a:ext>
            </a:extLst>
          </p:cNvPr>
          <p:cNvSpPr>
            <a:spLocks noGrp="1"/>
          </p:cNvSpPr>
          <p:nvPr>
            <p:ph idx="1"/>
          </p:nvPr>
        </p:nvSpPr>
        <p:spPr>
          <a:xfrm>
            <a:off x="2559760" y="2503775"/>
            <a:ext cx="6048891" cy="3992563"/>
          </a:xfrm>
        </p:spPr>
        <p:txBody>
          <a:bodyPr>
            <a:normAutofit lnSpcReduction="10000"/>
          </a:bodyPr>
          <a:lstStyle/>
          <a:p>
            <a:r>
              <a:rPr lang="en-US" dirty="0"/>
              <a:t>Every process gets its own PCB</a:t>
            </a:r>
          </a:p>
          <a:p>
            <a:pPr lvl="1"/>
            <a:r>
              <a:rPr lang="en-US" dirty="0"/>
              <a:t>If our process is currently running, its PCB will be at the head of the Ready Q</a:t>
            </a:r>
          </a:p>
          <a:p>
            <a:r>
              <a:rPr lang="en-US" dirty="0"/>
              <a:t>Every process has its own user stack (no surprise, right?)</a:t>
            </a:r>
          </a:p>
          <a:p>
            <a:r>
              <a:rPr lang="en-US" dirty="0"/>
              <a:t>Every process gets its own kernel stack</a:t>
            </a:r>
          </a:p>
          <a:p>
            <a:pPr lvl="1"/>
            <a:r>
              <a:rPr lang="en-US" dirty="0"/>
              <a:t>We’ve established we must use a kernel stack for handling interrupts</a:t>
            </a:r>
          </a:p>
          <a:p>
            <a:pPr lvl="1"/>
            <a:r>
              <a:rPr lang="en-US" dirty="0"/>
              <a:t>It will become apparent why each process needs its own kernel stack</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sz="1600" dirty="0"/>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cxnSpLocks/>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43" name="Freeform 42"/>
          <p:cNvSpPr/>
          <p:nvPr/>
        </p:nvSpPr>
        <p:spPr>
          <a:xfrm>
            <a:off x="1115021" y="3129844"/>
            <a:ext cx="172006" cy="1239186"/>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66" name="TextBox 65"/>
          <p:cNvSpPr txBox="1"/>
          <p:nvPr/>
        </p:nvSpPr>
        <p:spPr>
          <a:xfrm>
            <a:off x="1471448" y="1686474"/>
            <a:ext cx="6169573" cy="369332"/>
          </a:xfrm>
          <a:prstGeom prst="rect">
            <a:avLst/>
          </a:prstGeom>
          <a:noFill/>
          <a:ln>
            <a:solidFill>
              <a:schemeClr val="accent1">
                <a:lumMod val="60000"/>
                <a:lumOff val="40000"/>
              </a:schemeClr>
            </a:solidFill>
          </a:ln>
        </p:spPr>
        <p:txBody>
          <a:bodyPr wrap="square" rtlCol="0">
            <a:spAutoFit/>
          </a:bodyPr>
          <a:lstStyle/>
          <a:p>
            <a:r>
              <a:rPr lang="en-US" dirty="0">
                <a:solidFill>
                  <a:schemeClr val="accent1">
                    <a:lumMod val="60000"/>
                    <a:lumOff val="40000"/>
                  </a:schemeClr>
                </a:solidFill>
              </a:rPr>
              <a:t>What’s happening now?  P1 is running in its calc() function</a:t>
            </a:r>
          </a:p>
        </p:txBody>
      </p:sp>
      <p:sp>
        <p:nvSpPr>
          <p:cNvPr id="65" name="Freeform 64">
            <a:extLst>
              <a:ext uri="{FF2B5EF4-FFF2-40B4-BE49-F238E27FC236}">
                <a16:creationId xmlns:a16="http://schemas.microsoft.com/office/drawing/2014/main" id="{2B36B6A2-92A9-CC45-9DB2-AD5BA0BD0113}"/>
              </a:ext>
            </a:extLst>
          </p:cNvPr>
          <p:cNvSpPr/>
          <p:nvPr/>
        </p:nvSpPr>
        <p:spPr>
          <a:xfrm>
            <a:off x="1623211" y="2008375"/>
            <a:ext cx="6307233"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B717E67B-9313-D949-930A-E4F8549B7FEF}"/>
              </a:ext>
            </a:extLst>
          </p:cNvPr>
          <p:cNvSpPr txBox="1"/>
          <p:nvPr/>
        </p:nvSpPr>
        <p:spPr>
          <a:xfrm>
            <a:off x="1070151" y="3541847"/>
            <a:ext cx="1188155" cy="276999"/>
          </a:xfrm>
          <a:prstGeom prst="rect">
            <a:avLst/>
          </a:prstGeom>
          <a:noFill/>
        </p:spPr>
        <p:txBody>
          <a:bodyPr wrap="square" rtlCol="0">
            <a:spAutoFit/>
          </a:bodyPr>
          <a:lstStyle/>
          <a:p>
            <a:r>
              <a:rPr lang="en-US" sz="1200" dirty="0">
                <a:solidFill>
                  <a:schemeClr val="accent1"/>
                </a:solidFill>
              </a:rPr>
              <a:t>Kernel SP</a:t>
            </a:r>
          </a:p>
        </p:txBody>
      </p:sp>
      <p:sp>
        <p:nvSpPr>
          <p:cNvPr id="68" name="TextBox 67">
            <a:extLst>
              <a:ext uri="{FF2B5EF4-FFF2-40B4-BE49-F238E27FC236}">
                <a16:creationId xmlns:a16="http://schemas.microsoft.com/office/drawing/2014/main" id="{115643EA-07BF-F84E-9EEC-52999CB82437}"/>
              </a:ext>
            </a:extLst>
          </p:cNvPr>
          <p:cNvSpPr txBox="1"/>
          <p:nvPr/>
        </p:nvSpPr>
        <p:spPr>
          <a:xfrm>
            <a:off x="207338" y="3503556"/>
            <a:ext cx="803256" cy="276999"/>
          </a:xfrm>
          <a:prstGeom prst="rect">
            <a:avLst/>
          </a:prstGeom>
          <a:noFill/>
        </p:spPr>
        <p:txBody>
          <a:bodyPr wrap="square" rtlCol="0">
            <a:spAutoFit/>
          </a:bodyPr>
          <a:lstStyle/>
          <a:p>
            <a:pPr algn="r"/>
            <a:r>
              <a:rPr lang="en-US" sz="1200" dirty="0">
                <a:solidFill>
                  <a:schemeClr val="accent1"/>
                </a:solidFill>
              </a:rPr>
              <a:t>User SP</a:t>
            </a:r>
          </a:p>
        </p:txBody>
      </p:sp>
      <p:sp>
        <p:nvSpPr>
          <p:cNvPr id="62" name="Rectangle 34">
            <a:extLst>
              <a:ext uri="{FF2B5EF4-FFF2-40B4-BE49-F238E27FC236}">
                <a16:creationId xmlns:a16="http://schemas.microsoft.com/office/drawing/2014/main" id="{7C482AF2-B87E-5C43-ABBC-962B37E57F6A}"/>
              </a:ext>
            </a:extLst>
          </p:cNvPr>
          <p:cNvSpPr>
            <a:spLocks noChangeArrowheads="1"/>
          </p:cNvSpPr>
          <p:nvPr/>
        </p:nvSpPr>
        <p:spPr bwMode="auto">
          <a:xfrm>
            <a:off x="1301139" y="6247748"/>
            <a:ext cx="984860" cy="610251"/>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normAutofit/>
          </a:bodyPr>
          <a:lstStyle/>
          <a:p>
            <a:pPr algn="ctr"/>
            <a:r>
              <a:rPr lang="en-US" sz="1600" dirty="0">
                <a:ln>
                  <a:solidFill>
                    <a:schemeClr val="bg1">
                      <a:lumMod val="75000"/>
                    </a:schemeClr>
                  </a:solidFill>
                </a:ln>
              </a:rPr>
              <a:t>Program</a:t>
            </a:r>
          </a:p>
          <a:p>
            <a:pPr algn="ctr"/>
            <a:r>
              <a:rPr lang="en-US" sz="1600" dirty="0">
                <a:ln>
                  <a:solidFill>
                    <a:schemeClr val="bg1">
                      <a:lumMod val="75000"/>
                    </a:schemeClr>
                  </a:solidFill>
                </a:ln>
              </a:rPr>
              <a:t>&amp; Data</a:t>
            </a:r>
          </a:p>
        </p:txBody>
      </p:sp>
    </p:spTree>
    <p:extLst>
      <p:ext uri="{BB962C8B-B14F-4D97-AF65-F5344CB8AC3E}">
        <p14:creationId xmlns:p14="http://schemas.microsoft.com/office/powerpoint/2010/main" val="57337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dissolve">
                                      <p:cBhvr>
                                        <p:cTn id="10" dur="500"/>
                                        <p:tgtEl>
                                          <p:spTgt spid="6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ssolv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dissolve">
                                      <p:cBhvr>
                                        <p:cTn id="4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7" grpId="0" animBg="1"/>
      <p:bldP spid="27" grpId="0"/>
      <p:bldP spid="28" grpId="0"/>
      <p:bldP spid="43" grpId="0" animBg="1"/>
      <p:bldP spid="66" grpId="0" animBg="1"/>
      <p:bldP spid="3"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806449" y="2146301"/>
            <a:ext cx="1470666"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Program 1</a:t>
            </a:r>
          </a:p>
        </p:txBody>
      </p:sp>
      <p:sp>
        <p:nvSpPr>
          <p:cNvPr id="5124" name="Text Box 4"/>
          <p:cNvSpPr txBox="1">
            <a:spLocks noChangeArrowheads="1"/>
          </p:cNvSpPr>
          <p:nvPr/>
        </p:nvSpPr>
        <p:spPr bwMode="auto">
          <a:xfrm>
            <a:off x="806449" y="2876551"/>
            <a:ext cx="149229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Program 2</a:t>
            </a:r>
          </a:p>
        </p:txBody>
      </p:sp>
      <p:sp>
        <p:nvSpPr>
          <p:cNvPr id="5125" name="Text Box 5"/>
          <p:cNvSpPr txBox="1">
            <a:spLocks noChangeArrowheads="1"/>
          </p:cNvSpPr>
          <p:nvPr/>
        </p:nvSpPr>
        <p:spPr bwMode="auto">
          <a:xfrm>
            <a:off x="806449" y="4400551"/>
            <a:ext cx="150671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Program n</a:t>
            </a:r>
          </a:p>
        </p:txBody>
      </p:sp>
      <p:sp>
        <p:nvSpPr>
          <p:cNvPr id="5126" name="Text Box 6"/>
          <p:cNvSpPr txBox="1">
            <a:spLocks noChangeArrowheads="1"/>
          </p:cNvSpPr>
          <p:nvPr/>
        </p:nvSpPr>
        <p:spPr bwMode="auto">
          <a:xfrm>
            <a:off x="1309287" y="3365501"/>
            <a:ext cx="281157"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a:t>
            </a:r>
          </a:p>
          <a:p>
            <a:pPr eaLnBrk="1" hangingPunct="1"/>
            <a:r>
              <a:rPr lang="en-US" sz="1800" b="1"/>
              <a:t>.</a:t>
            </a:r>
          </a:p>
          <a:p>
            <a:pPr eaLnBrk="1" hangingPunct="1"/>
            <a:r>
              <a:rPr lang="en-US" sz="1800" b="1"/>
              <a:t>.</a:t>
            </a:r>
          </a:p>
        </p:txBody>
      </p:sp>
      <p:sp>
        <p:nvSpPr>
          <p:cNvPr id="5127" name="Rectangle 7"/>
          <p:cNvSpPr>
            <a:spLocks noChangeArrowheads="1"/>
          </p:cNvSpPr>
          <p:nvPr/>
        </p:nvSpPr>
        <p:spPr bwMode="auto">
          <a:xfrm>
            <a:off x="806449" y="2109788"/>
            <a:ext cx="1730195" cy="4343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28" name="Line 8"/>
          <p:cNvSpPr>
            <a:spLocks noChangeShapeType="1"/>
          </p:cNvSpPr>
          <p:nvPr/>
        </p:nvSpPr>
        <p:spPr bwMode="auto">
          <a:xfrm>
            <a:off x="806449" y="2719388"/>
            <a:ext cx="1730195"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29" name="Line 9"/>
          <p:cNvSpPr>
            <a:spLocks noChangeShapeType="1"/>
          </p:cNvSpPr>
          <p:nvPr/>
        </p:nvSpPr>
        <p:spPr bwMode="auto">
          <a:xfrm>
            <a:off x="806449" y="3405188"/>
            <a:ext cx="1730195"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30" name="Line 10"/>
          <p:cNvSpPr>
            <a:spLocks noChangeShapeType="1"/>
          </p:cNvSpPr>
          <p:nvPr/>
        </p:nvSpPr>
        <p:spPr bwMode="auto">
          <a:xfrm>
            <a:off x="806449" y="4319588"/>
            <a:ext cx="173019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31" name="Line 11"/>
          <p:cNvSpPr>
            <a:spLocks noChangeShapeType="1"/>
          </p:cNvSpPr>
          <p:nvPr/>
        </p:nvSpPr>
        <p:spPr bwMode="auto">
          <a:xfrm>
            <a:off x="806449" y="4852988"/>
            <a:ext cx="1730195"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32" name="Text Box 12"/>
          <p:cNvSpPr txBox="1">
            <a:spLocks noChangeArrowheads="1"/>
          </p:cNvSpPr>
          <p:nvPr/>
        </p:nvSpPr>
        <p:spPr bwMode="auto">
          <a:xfrm>
            <a:off x="876738" y="4965701"/>
            <a:ext cx="1506712"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OS Data </a:t>
            </a:r>
          </a:p>
          <a:p>
            <a:pPr eaLnBrk="1" hangingPunct="1"/>
            <a:r>
              <a:rPr lang="en-US" sz="1800" b="1"/>
              <a:t>Structures</a:t>
            </a:r>
          </a:p>
        </p:txBody>
      </p:sp>
      <p:sp>
        <p:nvSpPr>
          <p:cNvPr id="5133" name="Line 13"/>
          <p:cNvSpPr>
            <a:spLocks noChangeShapeType="1"/>
          </p:cNvSpPr>
          <p:nvPr/>
        </p:nvSpPr>
        <p:spPr bwMode="auto">
          <a:xfrm>
            <a:off x="806449" y="5614988"/>
            <a:ext cx="1730195"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34" name="Text Box 14"/>
          <p:cNvSpPr txBox="1">
            <a:spLocks noChangeArrowheads="1"/>
          </p:cNvSpPr>
          <p:nvPr/>
        </p:nvSpPr>
        <p:spPr bwMode="auto">
          <a:xfrm>
            <a:off x="892959" y="5781676"/>
            <a:ext cx="1679731"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b="1"/>
              <a:t>OS routines</a:t>
            </a:r>
          </a:p>
        </p:txBody>
      </p:sp>
      <p:sp>
        <p:nvSpPr>
          <p:cNvPr id="2" name="Title 1"/>
          <p:cNvSpPr>
            <a:spLocks noGrp="1"/>
          </p:cNvSpPr>
          <p:nvPr>
            <p:ph type="title"/>
          </p:nvPr>
        </p:nvSpPr>
        <p:spPr/>
        <p:txBody>
          <a:bodyPr/>
          <a:lstStyle/>
          <a:p>
            <a:r>
              <a:rPr lang="en-US" dirty="0"/>
              <a:t>More Than 1 Program in Memory?</a:t>
            </a:r>
          </a:p>
        </p:txBody>
      </p:sp>
      <p:sp>
        <p:nvSpPr>
          <p:cNvPr id="3" name="Content Placeholder 2"/>
          <p:cNvSpPr>
            <a:spLocks noGrp="1"/>
          </p:cNvSpPr>
          <p:nvPr>
            <p:ph idx="1"/>
          </p:nvPr>
        </p:nvSpPr>
        <p:spPr>
          <a:xfrm>
            <a:off x="2890173" y="1916025"/>
            <a:ext cx="5968078" cy="4850279"/>
          </a:xfrm>
        </p:spPr>
        <p:txBody>
          <a:bodyPr>
            <a:normAutofit fontScale="92500" lnSpcReduction="20000"/>
          </a:bodyPr>
          <a:lstStyle/>
          <a:p>
            <a:r>
              <a:rPr lang="en-US" dirty="0"/>
              <a:t>What’s the difference between a process and a program?</a:t>
            </a:r>
          </a:p>
          <a:p>
            <a:r>
              <a:rPr lang="en-US" dirty="0"/>
              <a:t>A process is a program AND all of the state that represents its execution, e.g.</a:t>
            </a:r>
          </a:p>
          <a:p>
            <a:pPr lvl="1"/>
            <a:r>
              <a:rPr lang="en-US" dirty="0"/>
              <a:t>Registers</a:t>
            </a:r>
          </a:p>
          <a:p>
            <a:pPr lvl="1"/>
            <a:r>
              <a:rPr lang="en-US" dirty="0"/>
              <a:t>Memory</a:t>
            </a:r>
          </a:p>
          <a:p>
            <a:pPr lvl="1"/>
            <a:r>
              <a:rPr lang="en-US" dirty="0"/>
              <a:t>PC</a:t>
            </a:r>
          </a:p>
          <a:p>
            <a:pPr lvl="1"/>
            <a:r>
              <a:rPr lang="en-US" dirty="0"/>
              <a:t>Stack</a:t>
            </a:r>
          </a:p>
          <a:p>
            <a:r>
              <a:rPr lang="en-US" dirty="0"/>
              <a:t>So far we’ve been talking about computers that have </a:t>
            </a:r>
            <a:r>
              <a:rPr lang="en-US" b="1" dirty="0">
                <a:solidFill>
                  <a:srgbClr val="FF0000"/>
                </a:solidFill>
              </a:rPr>
              <a:t>one</a:t>
            </a:r>
            <a:r>
              <a:rPr lang="en-US" dirty="0">
                <a:solidFill>
                  <a:srgbClr val="FF0000"/>
                </a:solidFill>
              </a:rPr>
              <a:t> </a:t>
            </a:r>
            <a:r>
              <a:rPr lang="en-US" dirty="0"/>
              <a:t>single process with the state maintained in hardware</a:t>
            </a:r>
          </a:p>
          <a:p>
            <a:r>
              <a:rPr lang="en-US" dirty="0"/>
              <a:t>Interrupts were our first clue that it doesn’t have to be this way</a:t>
            </a:r>
          </a:p>
          <a:p>
            <a:endParaRPr lang="en-US" dirty="0"/>
          </a:p>
        </p:txBody>
      </p:sp>
    </p:spTree>
    <p:extLst>
      <p:ext uri="{BB962C8B-B14F-4D97-AF65-F5344CB8AC3E}">
        <p14:creationId xmlns:p14="http://schemas.microsoft.com/office/powerpoint/2010/main" val="398510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structures for our process</a:t>
            </a:r>
          </a:p>
        </p:txBody>
      </p:sp>
      <p:sp>
        <p:nvSpPr>
          <p:cNvPr id="4" name="Content Placeholder 3">
            <a:extLst>
              <a:ext uri="{FF2B5EF4-FFF2-40B4-BE49-F238E27FC236}">
                <a16:creationId xmlns:a16="http://schemas.microsoft.com/office/drawing/2014/main" id="{B1F155C3-3BAA-DE42-A29F-CFFF9D66B0AA}"/>
              </a:ext>
            </a:extLst>
          </p:cNvPr>
          <p:cNvSpPr>
            <a:spLocks noGrp="1"/>
          </p:cNvSpPr>
          <p:nvPr>
            <p:ph idx="1"/>
          </p:nvPr>
        </p:nvSpPr>
        <p:spPr>
          <a:xfrm>
            <a:off x="2559760" y="2503775"/>
            <a:ext cx="6048891" cy="3992563"/>
          </a:xfrm>
        </p:spPr>
        <p:txBody>
          <a:bodyPr>
            <a:normAutofit/>
          </a:bodyPr>
          <a:lstStyle/>
          <a:p>
            <a:endParaRPr lang="en-US" dirty="0"/>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solidFill>
                  <a:srgbClr val="FF0000"/>
                </a:solidFill>
              </a:rPr>
              <a:t>timer int</a:t>
            </a:r>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solidFill>
                  <a:srgbClr val="FF0000"/>
                </a:solidFill>
              </a:rPr>
              <a:t>sched()</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calc</a:t>
            </a:r>
            <a:r>
              <a:rPr lang="en-US" sz="1600" dirty="0"/>
              <a:t>()</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cxnSpLocks/>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P1</a:t>
            </a:r>
          </a:p>
        </p:txBody>
      </p:sp>
      <p:sp>
        <p:nvSpPr>
          <p:cNvPr id="43" name="Freeform 42"/>
          <p:cNvSpPr/>
          <p:nvPr/>
        </p:nvSpPr>
        <p:spPr>
          <a:xfrm>
            <a:off x="1115021" y="3129844"/>
            <a:ext cx="172006" cy="1239186"/>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66" name="TextBox 65"/>
          <p:cNvSpPr txBox="1"/>
          <p:nvPr/>
        </p:nvSpPr>
        <p:spPr>
          <a:xfrm>
            <a:off x="1471448" y="1686474"/>
            <a:ext cx="6169573" cy="369332"/>
          </a:xfrm>
          <a:prstGeom prst="rect">
            <a:avLst/>
          </a:prstGeom>
          <a:noFill/>
          <a:ln>
            <a:solidFill>
              <a:schemeClr val="accent1">
                <a:lumMod val="60000"/>
                <a:lumOff val="40000"/>
              </a:schemeClr>
            </a:solidFill>
          </a:ln>
        </p:spPr>
        <p:txBody>
          <a:bodyPr wrap="square" rtlCol="0">
            <a:spAutoFit/>
          </a:bodyPr>
          <a:lstStyle/>
          <a:p>
            <a:r>
              <a:rPr lang="en-US" dirty="0">
                <a:solidFill>
                  <a:schemeClr val="accent1">
                    <a:lumMod val="60000"/>
                    <a:lumOff val="40000"/>
                  </a:schemeClr>
                </a:solidFill>
              </a:rPr>
              <a:t>A timer interrupt occurs and the scheduler gets called</a:t>
            </a:r>
          </a:p>
        </p:txBody>
      </p:sp>
      <p:sp>
        <p:nvSpPr>
          <p:cNvPr id="65" name="Freeform 64">
            <a:extLst>
              <a:ext uri="{FF2B5EF4-FFF2-40B4-BE49-F238E27FC236}">
                <a16:creationId xmlns:a16="http://schemas.microsoft.com/office/drawing/2014/main" id="{2B36B6A2-92A9-CC45-9DB2-AD5BA0BD0113}"/>
              </a:ext>
            </a:extLst>
          </p:cNvPr>
          <p:cNvSpPr/>
          <p:nvPr/>
        </p:nvSpPr>
        <p:spPr>
          <a:xfrm>
            <a:off x="1623211" y="2008375"/>
            <a:ext cx="6307233"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B717E67B-9313-D949-930A-E4F8549B7FEF}"/>
              </a:ext>
            </a:extLst>
          </p:cNvPr>
          <p:cNvSpPr txBox="1"/>
          <p:nvPr/>
        </p:nvSpPr>
        <p:spPr>
          <a:xfrm>
            <a:off x="1070151" y="3541847"/>
            <a:ext cx="1188155" cy="276999"/>
          </a:xfrm>
          <a:prstGeom prst="rect">
            <a:avLst/>
          </a:prstGeom>
          <a:noFill/>
        </p:spPr>
        <p:txBody>
          <a:bodyPr wrap="square" rtlCol="0">
            <a:spAutoFit/>
          </a:bodyPr>
          <a:lstStyle/>
          <a:p>
            <a:r>
              <a:rPr lang="en-US" sz="1200" dirty="0">
                <a:solidFill>
                  <a:schemeClr val="accent1"/>
                </a:solidFill>
              </a:rPr>
              <a:t>Kernel SP</a:t>
            </a:r>
          </a:p>
        </p:txBody>
      </p:sp>
      <p:sp>
        <p:nvSpPr>
          <p:cNvPr id="68" name="TextBox 67">
            <a:extLst>
              <a:ext uri="{FF2B5EF4-FFF2-40B4-BE49-F238E27FC236}">
                <a16:creationId xmlns:a16="http://schemas.microsoft.com/office/drawing/2014/main" id="{115643EA-07BF-F84E-9EEC-52999CB82437}"/>
              </a:ext>
            </a:extLst>
          </p:cNvPr>
          <p:cNvSpPr txBox="1"/>
          <p:nvPr/>
        </p:nvSpPr>
        <p:spPr>
          <a:xfrm>
            <a:off x="207338" y="3503556"/>
            <a:ext cx="803256" cy="276999"/>
          </a:xfrm>
          <a:prstGeom prst="rect">
            <a:avLst/>
          </a:prstGeom>
          <a:noFill/>
        </p:spPr>
        <p:txBody>
          <a:bodyPr wrap="square" rtlCol="0">
            <a:spAutoFit/>
          </a:bodyPr>
          <a:lstStyle/>
          <a:p>
            <a:pPr algn="r"/>
            <a:r>
              <a:rPr lang="en-US" sz="1200" dirty="0">
                <a:solidFill>
                  <a:schemeClr val="accent1"/>
                </a:solidFill>
              </a:rPr>
              <a:t>User SP</a:t>
            </a:r>
          </a:p>
        </p:txBody>
      </p:sp>
      <p:sp>
        <p:nvSpPr>
          <p:cNvPr id="62" name="Rectangle 34">
            <a:extLst>
              <a:ext uri="{FF2B5EF4-FFF2-40B4-BE49-F238E27FC236}">
                <a16:creationId xmlns:a16="http://schemas.microsoft.com/office/drawing/2014/main" id="{7C482AF2-B87E-5C43-ABBC-962B37E57F6A}"/>
              </a:ext>
            </a:extLst>
          </p:cNvPr>
          <p:cNvSpPr>
            <a:spLocks noChangeArrowheads="1"/>
          </p:cNvSpPr>
          <p:nvPr/>
        </p:nvSpPr>
        <p:spPr bwMode="auto">
          <a:xfrm>
            <a:off x="1301139" y="6247748"/>
            <a:ext cx="984860" cy="610251"/>
          </a:xfrm>
          <a:prstGeom prst="rect">
            <a:avLst/>
          </a:prstGeom>
          <a:noFill/>
          <a:ln w="9525">
            <a:solidFill>
              <a:schemeClr val="bg1">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normAutofit/>
          </a:bodyPr>
          <a:lstStyle/>
          <a:p>
            <a:pPr algn="ctr"/>
            <a:r>
              <a:rPr lang="en-US" sz="1600" dirty="0">
                <a:ln>
                  <a:solidFill>
                    <a:schemeClr val="bg1">
                      <a:lumMod val="75000"/>
                    </a:schemeClr>
                  </a:solidFill>
                </a:ln>
              </a:rPr>
              <a:t>Program</a:t>
            </a:r>
          </a:p>
          <a:p>
            <a:pPr algn="ctr"/>
            <a:r>
              <a:rPr lang="en-US" sz="1600" dirty="0">
                <a:ln>
                  <a:solidFill>
                    <a:schemeClr val="bg1">
                      <a:lumMod val="75000"/>
                    </a:schemeClr>
                  </a:solidFill>
                </a:ln>
              </a:rPr>
              <a:t>&amp; Data</a:t>
            </a:r>
          </a:p>
        </p:txBody>
      </p:sp>
    </p:spTree>
    <p:extLst>
      <p:ext uri="{BB962C8B-B14F-4D97-AF65-F5344CB8AC3E}">
        <p14:creationId xmlns:p14="http://schemas.microsoft.com/office/powerpoint/2010/main" val="4256424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I/O completion interrupt occurs</a:t>
            </a:r>
          </a:p>
        </p:txBody>
      </p:sp>
      <p:sp>
        <p:nvSpPr>
          <p:cNvPr id="4" name="Content Placeholder 3">
            <a:extLst>
              <a:ext uri="{FF2B5EF4-FFF2-40B4-BE49-F238E27FC236}">
                <a16:creationId xmlns:a16="http://schemas.microsoft.com/office/drawing/2014/main" id="{B1F155C3-3BAA-DE42-A29F-CFFF9D66B0AA}"/>
              </a:ext>
            </a:extLst>
          </p:cNvPr>
          <p:cNvSpPr>
            <a:spLocks noGrp="1"/>
          </p:cNvSpPr>
          <p:nvPr>
            <p:ph idx="1"/>
          </p:nvPr>
        </p:nvSpPr>
        <p:spPr>
          <a:xfrm>
            <a:off x="2559760" y="2503775"/>
            <a:ext cx="6048891" cy="3992563"/>
          </a:xfrm>
        </p:spPr>
        <p:txBody>
          <a:bodyPr>
            <a:normAutofit lnSpcReduction="10000"/>
          </a:bodyPr>
          <a:lstStyle/>
          <a:p>
            <a:r>
              <a:rPr lang="en-US" dirty="0"/>
              <a:t>Every process gets its own PCB</a:t>
            </a:r>
          </a:p>
          <a:p>
            <a:pPr lvl="1"/>
            <a:r>
              <a:rPr lang="en-US" dirty="0"/>
              <a:t>If our process is currently running, its PCB will be at the head of the Ready Q</a:t>
            </a:r>
          </a:p>
          <a:p>
            <a:r>
              <a:rPr lang="en-US" dirty="0"/>
              <a:t>Every process has its own user stack (no surprise, right?)</a:t>
            </a:r>
          </a:p>
          <a:p>
            <a:r>
              <a:rPr lang="en-US" dirty="0"/>
              <a:t>Every process gets its own kernel stack</a:t>
            </a:r>
          </a:p>
          <a:p>
            <a:pPr lvl="1"/>
            <a:r>
              <a:rPr lang="en-US" dirty="0"/>
              <a:t>We’ve established we must use a kernel stack for handling interrupts</a:t>
            </a:r>
          </a:p>
          <a:p>
            <a:pPr lvl="1"/>
            <a:r>
              <a:rPr lang="en-US" dirty="0"/>
              <a:t>It will become apparent why each process needs its own kernel stack</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1600" dirty="0"/>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calc</a:t>
            </a:r>
            <a:r>
              <a:rPr lang="en-US" sz="1600" dirty="0"/>
              <a:t>()</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cxnSpLocks/>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P1</a:t>
            </a:r>
          </a:p>
        </p:txBody>
      </p:sp>
      <p:sp>
        <p:nvSpPr>
          <p:cNvPr id="43" name="Freeform 42"/>
          <p:cNvSpPr/>
          <p:nvPr/>
        </p:nvSpPr>
        <p:spPr>
          <a:xfrm>
            <a:off x="1115021" y="3129844"/>
            <a:ext cx="172006" cy="1239186"/>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66" name="TextBox 65"/>
          <p:cNvSpPr txBox="1"/>
          <p:nvPr/>
        </p:nvSpPr>
        <p:spPr>
          <a:xfrm>
            <a:off x="1471448" y="1686474"/>
            <a:ext cx="6169573" cy="369332"/>
          </a:xfrm>
          <a:prstGeom prst="rect">
            <a:avLst/>
          </a:prstGeom>
          <a:noFill/>
          <a:ln>
            <a:solidFill>
              <a:schemeClr val="accent1">
                <a:lumMod val="60000"/>
                <a:lumOff val="40000"/>
              </a:schemeClr>
            </a:solidFill>
          </a:ln>
        </p:spPr>
        <p:txBody>
          <a:bodyPr wrap="square" rtlCol="0">
            <a:spAutoFit/>
          </a:bodyPr>
          <a:lstStyle/>
          <a:p>
            <a:r>
              <a:rPr lang="en-US" dirty="0">
                <a:solidFill>
                  <a:schemeClr val="accent1">
                    <a:lumMod val="60000"/>
                    <a:lumOff val="40000"/>
                  </a:schemeClr>
                </a:solidFill>
              </a:rPr>
              <a:t>What’s happening now?  P1 is running in its calc() function</a:t>
            </a:r>
          </a:p>
        </p:txBody>
      </p:sp>
      <p:sp>
        <p:nvSpPr>
          <p:cNvPr id="65" name="Freeform 64">
            <a:extLst>
              <a:ext uri="{FF2B5EF4-FFF2-40B4-BE49-F238E27FC236}">
                <a16:creationId xmlns:a16="http://schemas.microsoft.com/office/drawing/2014/main" id="{2B36B6A2-92A9-CC45-9DB2-AD5BA0BD0113}"/>
              </a:ext>
            </a:extLst>
          </p:cNvPr>
          <p:cNvSpPr/>
          <p:nvPr/>
        </p:nvSpPr>
        <p:spPr>
          <a:xfrm>
            <a:off x="1623211" y="2008375"/>
            <a:ext cx="6307233"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B717E67B-9313-D949-930A-E4F8549B7FEF}"/>
              </a:ext>
            </a:extLst>
          </p:cNvPr>
          <p:cNvSpPr txBox="1"/>
          <p:nvPr/>
        </p:nvSpPr>
        <p:spPr>
          <a:xfrm>
            <a:off x="1070151" y="3541847"/>
            <a:ext cx="1188155" cy="276999"/>
          </a:xfrm>
          <a:prstGeom prst="rect">
            <a:avLst/>
          </a:prstGeom>
          <a:noFill/>
        </p:spPr>
        <p:txBody>
          <a:bodyPr wrap="square" rtlCol="0">
            <a:spAutoFit/>
          </a:bodyPr>
          <a:lstStyle/>
          <a:p>
            <a:r>
              <a:rPr lang="en-US" sz="1200" dirty="0">
                <a:solidFill>
                  <a:schemeClr val="accent1"/>
                </a:solidFill>
              </a:rPr>
              <a:t>Kernel SP</a:t>
            </a:r>
          </a:p>
        </p:txBody>
      </p:sp>
      <p:sp>
        <p:nvSpPr>
          <p:cNvPr id="68" name="TextBox 67">
            <a:extLst>
              <a:ext uri="{FF2B5EF4-FFF2-40B4-BE49-F238E27FC236}">
                <a16:creationId xmlns:a16="http://schemas.microsoft.com/office/drawing/2014/main" id="{115643EA-07BF-F84E-9EEC-52999CB82437}"/>
              </a:ext>
            </a:extLst>
          </p:cNvPr>
          <p:cNvSpPr txBox="1"/>
          <p:nvPr/>
        </p:nvSpPr>
        <p:spPr>
          <a:xfrm>
            <a:off x="207338" y="3503556"/>
            <a:ext cx="803256" cy="276999"/>
          </a:xfrm>
          <a:prstGeom prst="rect">
            <a:avLst/>
          </a:prstGeom>
          <a:noFill/>
        </p:spPr>
        <p:txBody>
          <a:bodyPr wrap="square" rtlCol="0">
            <a:spAutoFit/>
          </a:bodyPr>
          <a:lstStyle/>
          <a:p>
            <a:pPr algn="r"/>
            <a:r>
              <a:rPr lang="en-US" sz="1200" dirty="0">
                <a:solidFill>
                  <a:schemeClr val="accent1"/>
                </a:solidFill>
              </a:rPr>
              <a:t>User SP</a:t>
            </a:r>
          </a:p>
        </p:txBody>
      </p:sp>
      <p:sp>
        <p:nvSpPr>
          <p:cNvPr id="62" name="Rectangle 34">
            <a:extLst>
              <a:ext uri="{FF2B5EF4-FFF2-40B4-BE49-F238E27FC236}">
                <a16:creationId xmlns:a16="http://schemas.microsoft.com/office/drawing/2014/main" id="{7C482AF2-B87E-5C43-ABBC-962B37E57F6A}"/>
              </a:ext>
            </a:extLst>
          </p:cNvPr>
          <p:cNvSpPr>
            <a:spLocks noChangeArrowheads="1"/>
          </p:cNvSpPr>
          <p:nvPr/>
        </p:nvSpPr>
        <p:spPr bwMode="auto">
          <a:xfrm>
            <a:off x="1301139" y="6247748"/>
            <a:ext cx="984860" cy="610251"/>
          </a:xfrm>
          <a:prstGeom prst="rect">
            <a:avLst/>
          </a:prstGeom>
          <a:noFill/>
          <a:ln w="9525">
            <a:solidFill>
              <a:schemeClr val="bg1">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normAutofit/>
          </a:bodyPr>
          <a:lstStyle/>
          <a:p>
            <a:pPr algn="ctr"/>
            <a:r>
              <a:rPr lang="en-US" sz="1600" dirty="0">
                <a:ln>
                  <a:solidFill>
                    <a:schemeClr val="bg1">
                      <a:lumMod val="75000"/>
                    </a:schemeClr>
                  </a:solidFill>
                </a:ln>
              </a:rPr>
              <a:t>Program</a:t>
            </a:r>
          </a:p>
          <a:p>
            <a:pPr algn="ctr"/>
            <a:r>
              <a:rPr lang="en-US" sz="1600" dirty="0">
                <a:ln>
                  <a:solidFill>
                    <a:schemeClr val="bg1">
                      <a:lumMod val="75000"/>
                    </a:schemeClr>
                  </a:solidFill>
                </a:ln>
              </a:rPr>
              <a:t>&amp; Data</a:t>
            </a:r>
          </a:p>
        </p:txBody>
      </p:sp>
    </p:spTree>
    <p:extLst>
      <p:ext uri="{BB962C8B-B14F-4D97-AF65-F5344CB8AC3E}">
        <p14:creationId xmlns:p14="http://schemas.microsoft.com/office/powerpoint/2010/main" val="371437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dissolve">
                                      <p:cBhvr>
                                        <p:cTn id="10" dur="500"/>
                                        <p:tgtEl>
                                          <p:spTgt spid="6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ssolv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dissolve">
                                      <p:cBhvr>
                                        <p:cTn id="4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7" grpId="0" animBg="1"/>
      <p:bldP spid="27" grpId="0"/>
      <p:bldP spid="28" grpId="0"/>
      <p:bldP spid="43" grpId="0" animBg="1"/>
      <p:bldP spid="66" grpId="0" animBg="1"/>
      <p:bldP spid="3" grpId="0"/>
      <p:bldP spid="6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structures for our process</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62" name="Freeform 61"/>
          <p:cNvSpPr/>
          <p:nvPr/>
        </p:nvSpPr>
        <p:spPr>
          <a:xfrm>
            <a:off x="3513667" y="2008375"/>
            <a:ext cx="4416777"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DA7BEE6A-B2DC-0943-AEEC-92D052F66E75}"/>
              </a:ext>
            </a:extLst>
          </p:cNvPr>
          <p:cNvSpPr txBox="1"/>
          <p:nvPr/>
        </p:nvSpPr>
        <p:spPr>
          <a:xfrm>
            <a:off x="1114778" y="1686474"/>
            <a:ext cx="6526243" cy="369332"/>
          </a:xfrm>
          <a:prstGeom prst="rect">
            <a:avLst/>
          </a:prstGeom>
          <a:noFill/>
          <a:ln>
            <a:solidFill>
              <a:schemeClr val="accent1">
                <a:lumMod val="60000"/>
                <a:lumOff val="40000"/>
              </a:schemeClr>
            </a:solidFill>
          </a:ln>
        </p:spPr>
        <p:txBody>
          <a:bodyPr wrap="square" rtlCol="0">
            <a:spAutoFit/>
          </a:bodyPr>
          <a:lstStyle/>
          <a:p>
            <a:r>
              <a:rPr lang="en-US" dirty="0">
                <a:solidFill>
                  <a:schemeClr val="accent1">
                    <a:lumMod val="60000"/>
                    <a:lumOff val="40000"/>
                  </a:schemeClr>
                </a:solidFill>
              </a:rPr>
              <a:t>What’s happening now?  P2 is running in its calc() function</a:t>
            </a:r>
          </a:p>
        </p:txBody>
      </p:sp>
      <p:sp>
        <p:nvSpPr>
          <p:cNvPr id="63" name="Rectangle 34">
            <a:extLst>
              <a:ext uri="{FF2B5EF4-FFF2-40B4-BE49-F238E27FC236}">
                <a16:creationId xmlns:a16="http://schemas.microsoft.com/office/drawing/2014/main" id="{A8933ACB-071D-5148-A350-4870A6E56D6B}"/>
              </a:ext>
            </a:extLst>
          </p:cNvPr>
          <p:cNvSpPr>
            <a:spLocks noChangeArrowheads="1"/>
          </p:cNvSpPr>
          <p:nvPr/>
        </p:nvSpPr>
        <p:spPr bwMode="auto">
          <a:xfrm>
            <a:off x="2783094"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1600" dirty="0">
              <a:solidFill>
                <a:srgbClr val="FF0000"/>
              </a:solidFill>
            </a:endParaRPr>
          </a:p>
        </p:txBody>
      </p:sp>
      <p:sp>
        <p:nvSpPr>
          <p:cNvPr id="66" name="Rectangle 34">
            <a:extLst>
              <a:ext uri="{FF2B5EF4-FFF2-40B4-BE49-F238E27FC236}">
                <a16:creationId xmlns:a16="http://schemas.microsoft.com/office/drawing/2014/main" id="{05F71014-0300-5748-8A87-12D850B8FD38}"/>
              </a:ext>
            </a:extLst>
          </p:cNvPr>
          <p:cNvSpPr>
            <a:spLocks noChangeArrowheads="1"/>
          </p:cNvSpPr>
          <p:nvPr/>
        </p:nvSpPr>
        <p:spPr bwMode="auto">
          <a:xfrm>
            <a:off x="2783094"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1600" dirty="0">
              <a:solidFill>
                <a:srgbClr val="FF0000"/>
              </a:solidFill>
            </a:endParaRPr>
          </a:p>
        </p:txBody>
      </p:sp>
      <p:sp>
        <p:nvSpPr>
          <p:cNvPr id="67" name="Freeform 66">
            <a:extLst>
              <a:ext uri="{FF2B5EF4-FFF2-40B4-BE49-F238E27FC236}">
                <a16:creationId xmlns:a16="http://schemas.microsoft.com/office/drawing/2014/main" id="{5090DE2D-5919-2A48-9C76-12892111B675}"/>
              </a:ext>
            </a:extLst>
          </p:cNvPr>
          <p:cNvSpPr/>
          <p:nvPr/>
        </p:nvSpPr>
        <p:spPr>
          <a:xfrm>
            <a:off x="2607733" y="3129845"/>
            <a:ext cx="149577" cy="1693377"/>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8" name="TextBox 67">
            <a:extLst>
              <a:ext uri="{FF2B5EF4-FFF2-40B4-BE49-F238E27FC236}">
                <a16:creationId xmlns:a16="http://schemas.microsoft.com/office/drawing/2014/main" id="{83BE8F6A-A0A9-C841-B799-1E1C68CC0145}"/>
              </a:ext>
            </a:extLst>
          </p:cNvPr>
          <p:cNvSpPr txBox="1"/>
          <p:nvPr/>
        </p:nvSpPr>
        <p:spPr>
          <a:xfrm>
            <a:off x="2554015" y="3551867"/>
            <a:ext cx="1188155" cy="276999"/>
          </a:xfrm>
          <a:prstGeom prst="rect">
            <a:avLst/>
          </a:prstGeom>
          <a:noFill/>
        </p:spPr>
        <p:txBody>
          <a:bodyPr wrap="square" rtlCol="0">
            <a:spAutoFit/>
          </a:bodyPr>
          <a:lstStyle/>
          <a:p>
            <a:r>
              <a:rPr lang="en-US" sz="1200" dirty="0">
                <a:solidFill>
                  <a:schemeClr val="accent1"/>
                </a:solidFill>
              </a:rPr>
              <a:t>Kernel SP</a:t>
            </a:r>
          </a:p>
        </p:txBody>
      </p:sp>
      <p:sp>
        <p:nvSpPr>
          <p:cNvPr id="69" name="TextBox 68">
            <a:extLst>
              <a:ext uri="{FF2B5EF4-FFF2-40B4-BE49-F238E27FC236}">
                <a16:creationId xmlns:a16="http://schemas.microsoft.com/office/drawing/2014/main" id="{17F7DB0B-9370-0247-8A2E-D562BA18126B}"/>
              </a:ext>
            </a:extLst>
          </p:cNvPr>
          <p:cNvSpPr txBox="1"/>
          <p:nvPr/>
        </p:nvSpPr>
        <p:spPr>
          <a:xfrm>
            <a:off x="1691202" y="3513576"/>
            <a:ext cx="803256" cy="276999"/>
          </a:xfrm>
          <a:prstGeom prst="rect">
            <a:avLst/>
          </a:prstGeom>
          <a:noFill/>
        </p:spPr>
        <p:txBody>
          <a:bodyPr wrap="square" rtlCol="0">
            <a:spAutoFit/>
          </a:bodyPr>
          <a:lstStyle/>
          <a:p>
            <a:pPr algn="r"/>
            <a:r>
              <a:rPr lang="en-US" sz="1200" dirty="0">
                <a:solidFill>
                  <a:schemeClr val="accent1"/>
                </a:solidFill>
              </a:rPr>
              <a:t>User SP</a:t>
            </a:r>
          </a:p>
        </p:txBody>
      </p:sp>
      <p:sp>
        <p:nvSpPr>
          <p:cNvPr id="70" name="Content Placeholder 3">
            <a:extLst>
              <a:ext uri="{FF2B5EF4-FFF2-40B4-BE49-F238E27FC236}">
                <a16:creationId xmlns:a16="http://schemas.microsoft.com/office/drawing/2014/main" id="{8A1E51F5-4A79-8846-BB5E-55BA4DE445F3}"/>
              </a:ext>
            </a:extLst>
          </p:cNvPr>
          <p:cNvSpPr>
            <a:spLocks noGrp="1"/>
          </p:cNvSpPr>
          <p:nvPr>
            <p:ph idx="1"/>
          </p:nvPr>
        </p:nvSpPr>
        <p:spPr>
          <a:xfrm>
            <a:off x="3948288" y="2254583"/>
            <a:ext cx="4660363" cy="4241755"/>
          </a:xfrm>
        </p:spPr>
        <p:txBody>
          <a:bodyPr>
            <a:normAutofit fontScale="92500" lnSpcReduction="20000"/>
          </a:bodyPr>
          <a:lstStyle/>
          <a:p>
            <a:r>
              <a:rPr lang="en-US" dirty="0"/>
              <a:t>Each process gets its own PCB</a:t>
            </a:r>
          </a:p>
          <a:p>
            <a:pPr lvl="1"/>
            <a:r>
              <a:rPr lang="en-US" dirty="0"/>
              <a:t>If our process is currently running, its PCB will be at the head of the Ready Q</a:t>
            </a:r>
          </a:p>
          <a:p>
            <a:r>
              <a:rPr lang="en-US" dirty="0"/>
              <a:t>Each process has its own user stack (no surprise, right?)</a:t>
            </a:r>
          </a:p>
          <a:p>
            <a:r>
              <a:rPr lang="en-US" dirty="0"/>
              <a:t>Each process also gets its own kernel stack</a:t>
            </a:r>
          </a:p>
          <a:p>
            <a:pPr lvl="1"/>
            <a:r>
              <a:rPr lang="en-US" dirty="0"/>
              <a:t>We’ve already established we must use a kernel stack for handling interrupts</a:t>
            </a:r>
          </a:p>
          <a:p>
            <a:pPr lvl="1"/>
            <a:r>
              <a:rPr lang="en-US" dirty="0"/>
              <a:t>It will become apparent why each process needs its own kernel stack</a:t>
            </a:r>
          </a:p>
        </p:txBody>
      </p:sp>
      <p:sp>
        <p:nvSpPr>
          <p:cNvPr id="71" name="Rectangle 34">
            <a:extLst>
              <a:ext uri="{FF2B5EF4-FFF2-40B4-BE49-F238E27FC236}">
                <a16:creationId xmlns:a16="http://schemas.microsoft.com/office/drawing/2014/main" id="{54298F19-7053-0F45-A628-80F6BF7EC147}"/>
              </a:ext>
            </a:extLst>
          </p:cNvPr>
          <p:cNvSpPr>
            <a:spLocks noChangeArrowheads="1"/>
          </p:cNvSpPr>
          <p:nvPr/>
        </p:nvSpPr>
        <p:spPr bwMode="auto">
          <a:xfrm>
            <a:off x="2779983" y="6247749"/>
            <a:ext cx="984860" cy="610251"/>
          </a:xfrm>
          <a:prstGeom prst="rect">
            <a:avLst/>
          </a:prstGeom>
          <a:noFill/>
          <a:ln w="9525">
            <a:solidFill>
              <a:schemeClr val="bg1">
                <a:lumMod val="75000"/>
              </a:schemeClr>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normAutofit/>
          </a:bodyPr>
          <a:lstStyle/>
          <a:p>
            <a:pPr algn="ctr"/>
            <a:r>
              <a:rPr lang="en-US" sz="1600" dirty="0">
                <a:ln>
                  <a:solidFill>
                    <a:schemeClr val="bg1">
                      <a:lumMod val="75000"/>
                    </a:schemeClr>
                  </a:solidFill>
                </a:ln>
              </a:rPr>
              <a:t>Program</a:t>
            </a:r>
          </a:p>
          <a:p>
            <a:pPr algn="ctr"/>
            <a:r>
              <a:rPr lang="en-US" sz="1600" dirty="0">
                <a:ln>
                  <a:solidFill>
                    <a:schemeClr val="bg1">
                      <a:lumMod val="75000"/>
                    </a:schemeClr>
                  </a:solidFill>
                </a:ln>
              </a:rPr>
              <a:t>&amp; Data</a:t>
            </a:r>
          </a:p>
        </p:txBody>
      </p:sp>
      <p:sp>
        <p:nvSpPr>
          <p:cNvPr id="4" name="Rectangle 3">
            <a:extLst>
              <a:ext uri="{FF2B5EF4-FFF2-40B4-BE49-F238E27FC236}">
                <a16:creationId xmlns:a16="http://schemas.microsoft.com/office/drawing/2014/main" id="{37437F83-BBE5-2678-C7B1-DB934052BD2D}"/>
              </a:ext>
            </a:extLst>
          </p:cNvPr>
          <p:cNvSpPr/>
          <p:nvPr/>
        </p:nvSpPr>
        <p:spPr>
          <a:xfrm>
            <a:off x="2504830" y="5376574"/>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360260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70">
                                            <p:txEl>
                                              <p:pRg st="2" end="2"/>
                                            </p:txEl>
                                          </p:spTgt>
                                        </p:tgtEl>
                                        <p:attrNameLst>
                                          <p:attrName>style.visibility</p:attrName>
                                        </p:attrNameLst>
                                      </p:cBhvr>
                                      <p:to>
                                        <p:strVal val="visible"/>
                                      </p:to>
                                    </p:set>
                                    <p:animEffect transition="in" filter="dissolve">
                                      <p:cBhvr>
                                        <p:cTn id="7" dur="500"/>
                                        <p:tgtEl>
                                          <p:spTgt spid="70">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dissolve">
                                      <p:cBhvr>
                                        <p:cTn id="13" dur="500"/>
                                        <p:tgtEl>
                                          <p:spTgt spid="6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1" nodeType="clickEffect">
                                  <p:stCondLst>
                                    <p:cond delay="0"/>
                                  </p:stCondLst>
                                  <p:childTnLst>
                                    <p:set>
                                      <p:cBhvr>
                                        <p:cTn id="17" dur="1" fill="hold">
                                          <p:stCondLst>
                                            <p:cond delay="0"/>
                                          </p:stCondLst>
                                        </p:cTn>
                                        <p:tgtEl>
                                          <p:spTgt spid="70">
                                            <p:txEl>
                                              <p:pRg st="3" end="3"/>
                                            </p:txEl>
                                          </p:spTgt>
                                        </p:tgtEl>
                                        <p:attrNameLst>
                                          <p:attrName>style.visibility</p:attrName>
                                        </p:attrNameLst>
                                      </p:cBhvr>
                                      <p:to>
                                        <p:strVal val="visible"/>
                                      </p:to>
                                    </p:set>
                                    <p:animEffect transition="in" filter="dissolve">
                                      <p:cBhvr>
                                        <p:cTn id="18" dur="500"/>
                                        <p:tgtEl>
                                          <p:spTgt spid="70">
                                            <p:txEl>
                                              <p:pRg st="3" end="3"/>
                                            </p:txEl>
                                          </p:spTgt>
                                        </p:tgtEl>
                                      </p:cBhvr>
                                    </p:animEffect>
                                  </p:childTnLst>
                                </p:cTn>
                              </p:par>
                              <p:par>
                                <p:cTn id="19" presetID="9" presetClass="entr" presetSubtype="0" fill="hold" grpId="1" nodeType="withEffect">
                                  <p:stCondLst>
                                    <p:cond delay="0"/>
                                  </p:stCondLst>
                                  <p:childTnLst>
                                    <p:set>
                                      <p:cBhvr>
                                        <p:cTn id="20" dur="1" fill="hold">
                                          <p:stCondLst>
                                            <p:cond delay="0"/>
                                          </p:stCondLst>
                                        </p:cTn>
                                        <p:tgtEl>
                                          <p:spTgt spid="70">
                                            <p:txEl>
                                              <p:pRg st="4" end="4"/>
                                            </p:txEl>
                                          </p:spTgt>
                                        </p:tgtEl>
                                        <p:attrNameLst>
                                          <p:attrName>style.visibility</p:attrName>
                                        </p:attrNameLst>
                                      </p:cBhvr>
                                      <p:to>
                                        <p:strVal val="visible"/>
                                      </p:to>
                                    </p:set>
                                    <p:animEffect transition="in" filter="dissolve">
                                      <p:cBhvr>
                                        <p:cTn id="21" dur="500"/>
                                        <p:tgtEl>
                                          <p:spTgt spid="70">
                                            <p:txEl>
                                              <p:pRg st="4" end="4"/>
                                            </p:txEl>
                                          </p:spTgt>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70">
                                            <p:txEl>
                                              <p:pRg st="5" end="5"/>
                                            </p:txEl>
                                          </p:spTgt>
                                        </p:tgtEl>
                                        <p:attrNameLst>
                                          <p:attrName>style.visibility</p:attrName>
                                        </p:attrNameLst>
                                      </p:cBhvr>
                                      <p:to>
                                        <p:strVal val="visible"/>
                                      </p:to>
                                    </p:set>
                                    <p:animEffect transition="in" filter="dissolve">
                                      <p:cBhvr>
                                        <p:cTn id="24" dur="500"/>
                                        <p:tgtEl>
                                          <p:spTgt spid="7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dissolve">
                                      <p:cBhvr>
                                        <p:cTn id="30" dur="500"/>
                                        <p:tgtEl>
                                          <p:spTgt spid="6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dissolve">
                                      <p:cBhvr>
                                        <p:cTn id="33" dur="500"/>
                                        <p:tgtEl>
                                          <p:spTgt spid="6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dissolve">
                                      <p:cBhvr>
                                        <p:cTn id="36" dur="500"/>
                                        <p:tgtEl>
                                          <p:spTgt spid="66"/>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dissolve">
                                      <p:cBhvr>
                                        <p:cTn id="39" dur="500"/>
                                        <p:tgtEl>
                                          <p:spTgt spid="63"/>
                                        </p:tgtEl>
                                      </p:cBhvr>
                                    </p:animEffect>
                                  </p:childTnLst>
                                </p:cTn>
                              </p:par>
                              <p:par>
                                <p:cTn id="40" presetID="9"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dissolv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dissolve">
                                      <p:cBhvr>
                                        <p:cTn id="4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59" grpId="0" animBg="1"/>
      <p:bldP spid="63" grpId="0" animBg="1"/>
      <p:bldP spid="66" grpId="0" animBg="1"/>
      <p:bldP spid="67" grpId="0" animBg="1"/>
      <p:bldP spid="68" grpId="0"/>
      <p:bldP spid="69" grpId="0"/>
      <p:bldP spid="70" grpId="1"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structures for our process</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calc</a:t>
            </a:r>
            <a:r>
              <a:rPr lang="en-US" sz="1600" dirty="0"/>
              <a:t>()</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P2</a:t>
            </a:r>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62" name="Freeform 61"/>
          <p:cNvSpPr/>
          <p:nvPr/>
        </p:nvSpPr>
        <p:spPr>
          <a:xfrm>
            <a:off x="3513667" y="2008375"/>
            <a:ext cx="4416777"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DA7BEE6A-B2DC-0943-AEEC-92D052F66E75}"/>
              </a:ext>
            </a:extLst>
          </p:cNvPr>
          <p:cNvSpPr txBox="1"/>
          <p:nvPr/>
        </p:nvSpPr>
        <p:spPr>
          <a:xfrm>
            <a:off x="1114778" y="1686474"/>
            <a:ext cx="6526243" cy="369332"/>
          </a:xfrm>
          <a:prstGeom prst="rect">
            <a:avLst/>
          </a:prstGeom>
          <a:noFill/>
          <a:ln>
            <a:solidFill>
              <a:schemeClr val="accent1">
                <a:lumMod val="60000"/>
                <a:lumOff val="40000"/>
              </a:schemeClr>
            </a:solidFill>
          </a:ln>
        </p:spPr>
        <p:txBody>
          <a:bodyPr wrap="square" rtlCol="0">
            <a:spAutoFit/>
          </a:bodyPr>
          <a:lstStyle/>
          <a:p>
            <a:r>
              <a:rPr lang="en-US" dirty="0">
                <a:solidFill>
                  <a:schemeClr val="accent1">
                    <a:lumMod val="60000"/>
                    <a:lumOff val="40000"/>
                  </a:schemeClr>
                </a:solidFill>
              </a:rPr>
              <a:t>An I/O complete interrupt occurs and the scheduler gets called</a:t>
            </a:r>
          </a:p>
        </p:txBody>
      </p:sp>
      <p:sp>
        <p:nvSpPr>
          <p:cNvPr id="63" name="Rectangle 34">
            <a:extLst>
              <a:ext uri="{FF2B5EF4-FFF2-40B4-BE49-F238E27FC236}">
                <a16:creationId xmlns:a16="http://schemas.microsoft.com/office/drawing/2014/main" id="{A8933ACB-071D-5148-A350-4870A6E56D6B}"/>
              </a:ext>
            </a:extLst>
          </p:cNvPr>
          <p:cNvSpPr>
            <a:spLocks noChangeArrowheads="1"/>
          </p:cNvSpPr>
          <p:nvPr/>
        </p:nvSpPr>
        <p:spPr bwMode="auto">
          <a:xfrm>
            <a:off x="2783094"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solidFill>
                  <a:srgbClr val="FF0000"/>
                </a:solidFill>
              </a:rPr>
              <a:t>I/O Done</a:t>
            </a:r>
          </a:p>
        </p:txBody>
      </p:sp>
      <p:sp>
        <p:nvSpPr>
          <p:cNvPr id="66" name="Rectangle 34">
            <a:extLst>
              <a:ext uri="{FF2B5EF4-FFF2-40B4-BE49-F238E27FC236}">
                <a16:creationId xmlns:a16="http://schemas.microsoft.com/office/drawing/2014/main" id="{05F71014-0300-5748-8A87-12D850B8FD38}"/>
              </a:ext>
            </a:extLst>
          </p:cNvPr>
          <p:cNvSpPr>
            <a:spLocks noChangeArrowheads="1"/>
          </p:cNvSpPr>
          <p:nvPr/>
        </p:nvSpPr>
        <p:spPr bwMode="auto">
          <a:xfrm>
            <a:off x="2783094"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solidFill>
                  <a:srgbClr val="FF0000"/>
                </a:solidFill>
              </a:rPr>
              <a:t>sched()</a:t>
            </a:r>
          </a:p>
        </p:txBody>
      </p:sp>
      <p:sp>
        <p:nvSpPr>
          <p:cNvPr id="67" name="Freeform 66">
            <a:extLst>
              <a:ext uri="{FF2B5EF4-FFF2-40B4-BE49-F238E27FC236}">
                <a16:creationId xmlns:a16="http://schemas.microsoft.com/office/drawing/2014/main" id="{5090DE2D-5919-2A48-9C76-12892111B675}"/>
              </a:ext>
            </a:extLst>
          </p:cNvPr>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8" name="TextBox 67">
            <a:extLst>
              <a:ext uri="{FF2B5EF4-FFF2-40B4-BE49-F238E27FC236}">
                <a16:creationId xmlns:a16="http://schemas.microsoft.com/office/drawing/2014/main" id="{83BE8F6A-A0A9-C841-B799-1E1C68CC0145}"/>
              </a:ext>
            </a:extLst>
          </p:cNvPr>
          <p:cNvSpPr txBox="1"/>
          <p:nvPr/>
        </p:nvSpPr>
        <p:spPr>
          <a:xfrm>
            <a:off x="2554015" y="3551867"/>
            <a:ext cx="1188155" cy="276999"/>
          </a:xfrm>
          <a:prstGeom prst="rect">
            <a:avLst/>
          </a:prstGeom>
          <a:noFill/>
        </p:spPr>
        <p:txBody>
          <a:bodyPr wrap="square" rtlCol="0">
            <a:spAutoFit/>
          </a:bodyPr>
          <a:lstStyle/>
          <a:p>
            <a:r>
              <a:rPr lang="en-US" sz="1200" dirty="0">
                <a:solidFill>
                  <a:schemeClr val="accent1"/>
                </a:solidFill>
              </a:rPr>
              <a:t>Kernel SP</a:t>
            </a:r>
          </a:p>
        </p:txBody>
      </p:sp>
      <p:sp>
        <p:nvSpPr>
          <p:cNvPr id="69" name="TextBox 68">
            <a:extLst>
              <a:ext uri="{FF2B5EF4-FFF2-40B4-BE49-F238E27FC236}">
                <a16:creationId xmlns:a16="http://schemas.microsoft.com/office/drawing/2014/main" id="{17F7DB0B-9370-0247-8A2E-D562BA18126B}"/>
              </a:ext>
            </a:extLst>
          </p:cNvPr>
          <p:cNvSpPr txBox="1"/>
          <p:nvPr/>
        </p:nvSpPr>
        <p:spPr>
          <a:xfrm>
            <a:off x="1691202" y="3513576"/>
            <a:ext cx="803256" cy="276999"/>
          </a:xfrm>
          <a:prstGeom prst="rect">
            <a:avLst/>
          </a:prstGeom>
          <a:noFill/>
        </p:spPr>
        <p:txBody>
          <a:bodyPr wrap="square" rtlCol="0">
            <a:spAutoFit/>
          </a:bodyPr>
          <a:lstStyle/>
          <a:p>
            <a:pPr algn="r"/>
            <a:r>
              <a:rPr lang="en-US" sz="1200" dirty="0">
                <a:solidFill>
                  <a:schemeClr val="accent1"/>
                </a:solidFill>
              </a:rPr>
              <a:t>User SP</a:t>
            </a:r>
          </a:p>
        </p:txBody>
      </p:sp>
      <p:sp>
        <p:nvSpPr>
          <p:cNvPr id="3" name="Rectangle 2">
            <a:extLst>
              <a:ext uri="{FF2B5EF4-FFF2-40B4-BE49-F238E27FC236}">
                <a16:creationId xmlns:a16="http://schemas.microsoft.com/office/drawing/2014/main" id="{6E4FE7A7-F2DB-56B5-767B-067C66690B2C}"/>
              </a:ext>
            </a:extLst>
          </p:cNvPr>
          <p:cNvSpPr/>
          <p:nvPr/>
        </p:nvSpPr>
        <p:spPr>
          <a:xfrm>
            <a:off x="2557118" y="4447069"/>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325301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0B55-CAD0-E747-9769-06DBB5E58038}"/>
              </a:ext>
            </a:extLst>
          </p:cNvPr>
          <p:cNvSpPr>
            <a:spLocks noGrp="1"/>
          </p:cNvSpPr>
          <p:nvPr>
            <p:ph type="title"/>
          </p:nvPr>
        </p:nvSpPr>
        <p:spPr/>
        <p:txBody>
          <a:bodyPr/>
          <a:lstStyle/>
          <a:p>
            <a:r>
              <a:rPr lang="en-US" dirty="0"/>
              <a:t>The interrupt is processed</a:t>
            </a:r>
          </a:p>
        </p:txBody>
      </p:sp>
      <p:sp>
        <p:nvSpPr>
          <p:cNvPr id="3" name="Content Placeholder 2">
            <a:extLst>
              <a:ext uri="{FF2B5EF4-FFF2-40B4-BE49-F238E27FC236}">
                <a16:creationId xmlns:a16="http://schemas.microsoft.com/office/drawing/2014/main" id="{4AD27C9C-01FA-8447-A28E-DC61693E3543}"/>
              </a:ext>
            </a:extLst>
          </p:cNvPr>
          <p:cNvSpPr>
            <a:spLocks noGrp="1"/>
          </p:cNvSpPr>
          <p:nvPr>
            <p:ph idx="1"/>
          </p:nvPr>
        </p:nvSpPr>
        <p:spPr>
          <a:xfrm>
            <a:off x="1781503" y="2133600"/>
            <a:ext cx="7076747" cy="4614041"/>
          </a:xfrm>
        </p:spPr>
        <p:txBody>
          <a:bodyPr>
            <a:normAutofit fontScale="92500" lnSpcReduction="20000"/>
          </a:bodyPr>
          <a:lstStyle/>
          <a:p>
            <a:r>
              <a:rPr lang="en-US" dirty="0"/>
              <a:t>Now let’s show the other 4 processes</a:t>
            </a:r>
          </a:p>
          <a:p>
            <a:r>
              <a:rPr lang="en-US" dirty="0"/>
              <a:t>Remember: Since P2 is processing an interrupt, none of the 5 processes are running user code right now</a:t>
            </a:r>
          </a:p>
          <a:p>
            <a:r>
              <a:rPr lang="en-US" dirty="0"/>
              <a:t>Since it was P4’s I/O completion that caused the interrupt, the interrupt handler will mark P4 as ready to run.</a:t>
            </a:r>
          </a:p>
          <a:p>
            <a:r>
              <a:rPr lang="en-US" dirty="0"/>
              <a:t>That may change the Ready Q, so we need to call the scheduler/dispatcher</a:t>
            </a:r>
          </a:p>
          <a:p>
            <a:r>
              <a:rPr lang="en-US" dirty="0"/>
              <a:t>The oddity:  Which process is running now?  No user code is running, the OS is doing work on behalf of P4, but P2’s state is currently loaded into the CPU registers.</a:t>
            </a:r>
          </a:p>
          <a:p>
            <a:r>
              <a:rPr lang="en-US" dirty="0"/>
              <a:t>Why is this question hard to answer?</a:t>
            </a:r>
          </a:p>
          <a:p>
            <a:endParaRPr lang="en-US" dirty="0"/>
          </a:p>
          <a:p>
            <a:endParaRPr lang="en-US" dirty="0"/>
          </a:p>
        </p:txBody>
      </p:sp>
    </p:spTree>
    <p:extLst>
      <p:ext uri="{BB962C8B-B14F-4D97-AF65-F5344CB8AC3E}">
        <p14:creationId xmlns:p14="http://schemas.microsoft.com/office/powerpoint/2010/main" val="93630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structures</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a:off x="2779983"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I/O done</a:t>
            </a:r>
          </a:p>
        </p:txBody>
      </p:sp>
      <p:sp>
        <p:nvSpPr>
          <p:cNvPr id="11" name="Rectangle 34"/>
          <p:cNvSpPr>
            <a:spLocks noChangeArrowheads="1"/>
          </p:cNvSpPr>
          <p:nvPr/>
        </p:nvSpPr>
        <p:spPr bwMode="auto">
          <a:xfrm>
            <a:off x="2779983"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sched</a:t>
            </a:r>
            <a:r>
              <a:rPr lang="en-US" sz="1600" dirty="0"/>
              <a:t>()</a:t>
            </a:r>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P2</a:t>
            </a:r>
          </a:p>
        </p:txBody>
      </p:sp>
      <p:sp>
        <p:nvSpPr>
          <p:cNvPr id="46" name="Freeform 45"/>
          <p:cNvSpPr/>
          <p:nvPr/>
        </p:nvSpPr>
        <p:spPr>
          <a:xfrm>
            <a:off x="2605153" y="3129846"/>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TextBox 65"/>
          <p:cNvSpPr txBox="1"/>
          <p:nvPr/>
        </p:nvSpPr>
        <p:spPr>
          <a:xfrm>
            <a:off x="2081048" y="1686474"/>
            <a:ext cx="5439741" cy="369332"/>
          </a:xfrm>
          <a:prstGeom prst="rect">
            <a:avLst/>
          </a:prstGeom>
          <a:noFill/>
          <a:ln>
            <a:solidFill>
              <a:schemeClr val="accent1">
                <a:lumMod val="60000"/>
                <a:lumOff val="40000"/>
              </a:schemeClr>
            </a:solidFill>
          </a:ln>
        </p:spPr>
        <p:txBody>
          <a:bodyPr wrap="square" rtlCol="0">
            <a:spAutoFit/>
          </a:bodyPr>
          <a:lstStyle/>
          <a:p>
            <a:r>
              <a:rPr lang="en-US" dirty="0">
                <a:solidFill>
                  <a:schemeClr val="accent1">
                    <a:lumMod val="60000"/>
                    <a:lumOff val="40000"/>
                  </a:schemeClr>
                </a:solidFill>
              </a:rPr>
              <a:t>P2 is handling an I/O complete interrupt for P4’s I/O</a:t>
            </a:r>
          </a:p>
        </p:txBody>
      </p:sp>
      <p:sp>
        <p:nvSpPr>
          <p:cNvPr id="59" name="Freeform 58">
            <a:extLst>
              <a:ext uri="{FF2B5EF4-FFF2-40B4-BE49-F238E27FC236}">
                <a16:creationId xmlns:a16="http://schemas.microsoft.com/office/drawing/2014/main" id="{F5612A17-CBA7-FA47-AE9C-02CB7670FE09}"/>
              </a:ext>
            </a:extLst>
          </p:cNvPr>
          <p:cNvSpPr/>
          <p:nvPr/>
        </p:nvSpPr>
        <p:spPr>
          <a:xfrm>
            <a:off x="6293555" y="3400778"/>
            <a:ext cx="1224681" cy="329179"/>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4"/>
              <a:gd name="connsiteY0" fmla="*/ 0 h 268111"/>
              <a:gd name="connsiteX1" fmla="*/ 2738202 w 2965334"/>
              <a:gd name="connsiteY1" fmla="*/ 268111 h 268111"/>
              <a:gd name="connsiteX2" fmla="*/ 296980 w 2965334"/>
              <a:gd name="connsiteY2" fmla="*/ 268111 h 268111"/>
              <a:gd name="connsiteX3" fmla="*/ 14758 w 2965334"/>
              <a:gd name="connsiteY3" fmla="*/ 0 h 268111"/>
              <a:gd name="connsiteX0" fmla="*/ 2851091 w 2851259"/>
              <a:gd name="connsiteY0" fmla="*/ 0 h 329179"/>
              <a:gd name="connsiteX1" fmla="*/ 1833955 w 2851259"/>
              <a:gd name="connsiteY1" fmla="*/ 310096 h 329179"/>
              <a:gd name="connsiteX2" fmla="*/ 296980 w 2851259"/>
              <a:gd name="connsiteY2" fmla="*/ 268111 h 329179"/>
              <a:gd name="connsiteX3" fmla="*/ 14758 w 2851259"/>
              <a:gd name="connsiteY3" fmla="*/ 0 h 329179"/>
              <a:gd name="connsiteX0" fmla="*/ 2851091 w 2851771"/>
              <a:gd name="connsiteY0" fmla="*/ 0 h 329179"/>
              <a:gd name="connsiteX1" fmla="*/ 2298297 w 2851771"/>
              <a:gd name="connsiteY1" fmla="*/ 310096 h 329179"/>
              <a:gd name="connsiteX2" fmla="*/ 296980 w 2851771"/>
              <a:gd name="connsiteY2" fmla="*/ 268111 h 329179"/>
              <a:gd name="connsiteX3" fmla="*/ 14758 w 2851771"/>
              <a:gd name="connsiteY3" fmla="*/ 0 h 329179"/>
            </a:gdLst>
            <a:ahLst/>
            <a:cxnLst>
              <a:cxn ang="0">
                <a:pos x="connsiteX0" y="connsiteY0"/>
              </a:cxn>
              <a:cxn ang="0">
                <a:pos x="connsiteX1" y="connsiteY1"/>
              </a:cxn>
              <a:cxn ang="0">
                <a:pos x="connsiteX2" y="connsiteY2"/>
              </a:cxn>
              <a:cxn ang="0">
                <a:pos x="connsiteX3" y="connsiteY3"/>
              </a:cxn>
            </a:cxnLst>
            <a:rect l="l" t="t" r="r" b="b"/>
            <a:pathLst>
              <a:path w="2851771" h="329179">
                <a:moveTo>
                  <a:pt x="2851091" y="0"/>
                </a:moveTo>
                <a:cubicBezTo>
                  <a:pt x="2862850" y="111713"/>
                  <a:pt x="2723982" y="265411"/>
                  <a:pt x="2298297" y="310096"/>
                </a:cubicBezTo>
                <a:cubicBezTo>
                  <a:pt x="1872612" y="354781"/>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64">
            <a:extLst>
              <a:ext uri="{FF2B5EF4-FFF2-40B4-BE49-F238E27FC236}">
                <a16:creationId xmlns:a16="http://schemas.microsoft.com/office/drawing/2014/main" id="{2B36B6A2-92A9-CC45-9DB2-AD5BA0BD0113}"/>
              </a:ext>
            </a:extLst>
          </p:cNvPr>
          <p:cNvSpPr/>
          <p:nvPr/>
        </p:nvSpPr>
        <p:spPr>
          <a:xfrm>
            <a:off x="3513667" y="2008375"/>
            <a:ext cx="4416777"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6">
            <a:extLst>
              <a:ext uri="{FF2B5EF4-FFF2-40B4-BE49-F238E27FC236}">
                <a16:creationId xmlns:a16="http://schemas.microsoft.com/office/drawing/2014/main" id="{F748AB5C-297E-C94D-A56E-DAFCD01559D5}"/>
              </a:ext>
            </a:extLst>
          </p:cNvPr>
          <p:cNvSpPr/>
          <p:nvPr/>
        </p:nvSpPr>
        <p:spPr>
          <a:xfrm>
            <a:off x="4751259" y="3435404"/>
            <a:ext cx="1371416" cy="321237"/>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2"/>
              <a:gd name="connsiteY0" fmla="*/ 0 h 268111"/>
              <a:gd name="connsiteX1" fmla="*/ 2738202 w 2965332"/>
              <a:gd name="connsiteY1" fmla="*/ 268111 h 268111"/>
              <a:gd name="connsiteX2" fmla="*/ 296980 w 2965332"/>
              <a:gd name="connsiteY2" fmla="*/ 268111 h 268111"/>
              <a:gd name="connsiteX3" fmla="*/ 14758 w 2965332"/>
              <a:gd name="connsiteY3" fmla="*/ 0 h 268111"/>
              <a:gd name="connsiteX0" fmla="*/ 2851091 w 2853955"/>
              <a:gd name="connsiteY0" fmla="*/ 0 h 321237"/>
              <a:gd name="connsiteX1" fmla="*/ 2432431 w 2853955"/>
              <a:gd name="connsiteY1" fmla="*/ 299600 h 321237"/>
              <a:gd name="connsiteX2" fmla="*/ 296980 w 2853955"/>
              <a:gd name="connsiteY2" fmla="*/ 268111 h 321237"/>
              <a:gd name="connsiteX3" fmla="*/ 14758 w 2853955"/>
              <a:gd name="connsiteY3" fmla="*/ 0 h 321237"/>
            </a:gdLst>
            <a:ahLst/>
            <a:cxnLst>
              <a:cxn ang="0">
                <a:pos x="connsiteX0" y="connsiteY0"/>
              </a:cxn>
              <a:cxn ang="0">
                <a:pos x="connsiteX1" y="connsiteY1"/>
              </a:cxn>
              <a:cxn ang="0">
                <a:pos x="connsiteX2" y="connsiteY2"/>
              </a:cxn>
              <a:cxn ang="0">
                <a:pos x="connsiteX3" y="connsiteY3"/>
              </a:cxn>
            </a:cxnLst>
            <a:rect l="l" t="t" r="r" b="b"/>
            <a:pathLst>
              <a:path w="2853955" h="321237">
                <a:moveTo>
                  <a:pt x="2851091" y="0"/>
                </a:moveTo>
                <a:cubicBezTo>
                  <a:pt x="2862850" y="111713"/>
                  <a:pt x="2858116" y="254915"/>
                  <a:pt x="2432431" y="299600"/>
                </a:cubicBezTo>
                <a:cubicBezTo>
                  <a:pt x="2006746" y="344285"/>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B717E67B-9313-D949-930A-E4F8549B7FEF}"/>
              </a:ext>
            </a:extLst>
          </p:cNvPr>
          <p:cNvSpPr txBox="1"/>
          <p:nvPr/>
        </p:nvSpPr>
        <p:spPr>
          <a:xfrm>
            <a:off x="1070151" y="3541847"/>
            <a:ext cx="1188155" cy="276999"/>
          </a:xfrm>
          <a:prstGeom prst="rect">
            <a:avLst/>
          </a:prstGeom>
          <a:noFill/>
        </p:spPr>
        <p:txBody>
          <a:bodyPr wrap="square" rtlCol="0">
            <a:spAutoFit/>
          </a:bodyPr>
          <a:lstStyle/>
          <a:p>
            <a:r>
              <a:rPr lang="en-US" sz="1200" dirty="0">
                <a:solidFill>
                  <a:schemeClr val="accent1"/>
                </a:solidFill>
              </a:rPr>
              <a:t>Kernel SP</a:t>
            </a:r>
          </a:p>
        </p:txBody>
      </p:sp>
      <p:sp>
        <p:nvSpPr>
          <p:cNvPr id="68" name="TextBox 67">
            <a:extLst>
              <a:ext uri="{FF2B5EF4-FFF2-40B4-BE49-F238E27FC236}">
                <a16:creationId xmlns:a16="http://schemas.microsoft.com/office/drawing/2014/main" id="{115643EA-07BF-F84E-9EEC-52999CB82437}"/>
              </a:ext>
            </a:extLst>
          </p:cNvPr>
          <p:cNvSpPr txBox="1"/>
          <p:nvPr/>
        </p:nvSpPr>
        <p:spPr>
          <a:xfrm>
            <a:off x="207338" y="3503556"/>
            <a:ext cx="803256" cy="276999"/>
          </a:xfrm>
          <a:prstGeom prst="rect">
            <a:avLst/>
          </a:prstGeom>
          <a:noFill/>
        </p:spPr>
        <p:txBody>
          <a:bodyPr wrap="square" rtlCol="0">
            <a:spAutoFit/>
          </a:bodyPr>
          <a:lstStyle/>
          <a:p>
            <a:pPr algn="r"/>
            <a:r>
              <a:rPr lang="en-US" sz="1200" dirty="0">
                <a:solidFill>
                  <a:schemeClr val="accent1"/>
                </a:solidFill>
              </a:rPr>
              <a:t>User SP</a:t>
            </a:r>
          </a:p>
        </p:txBody>
      </p:sp>
      <p:sp>
        <p:nvSpPr>
          <p:cNvPr id="4" name="Rectangle 3">
            <a:extLst>
              <a:ext uri="{FF2B5EF4-FFF2-40B4-BE49-F238E27FC236}">
                <a16:creationId xmlns:a16="http://schemas.microsoft.com/office/drawing/2014/main" id="{762A9D42-656F-4195-8658-1741FBA341A2}"/>
              </a:ext>
            </a:extLst>
          </p:cNvPr>
          <p:cNvSpPr/>
          <p:nvPr/>
        </p:nvSpPr>
        <p:spPr>
          <a:xfrm>
            <a:off x="2557118" y="4447069"/>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140087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ssolve">
                                      <p:cBhvr>
                                        <p:cTn id="10" dur="500"/>
                                        <p:tgtEl>
                                          <p:spTgt spid="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dissolve">
                                      <p:cBhvr>
                                        <p:cTn id="13" dur="500"/>
                                        <p:tgtEl>
                                          <p:spTgt spid="4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dissolve">
                                      <p:cBhvr>
                                        <p:cTn id="16" dur="500"/>
                                        <p:tgtEl>
                                          <p:spTgt spid="4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dissolve">
                                      <p:cBhvr>
                                        <p:cTn id="36" dur="500"/>
                                        <p:tgtEl>
                                          <p:spTgt spid="5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dissolve">
                                      <p:cBhvr>
                                        <p:cTn id="48" dur="500"/>
                                        <p:tgtEl>
                                          <p:spTgt spid="20"/>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dissolve">
                                      <p:cBhvr>
                                        <p:cTn id="51" dur="500"/>
                                        <p:tgtEl>
                                          <p:spTgt spid="4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dissolve">
                                      <p:cBhvr>
                                        <p:cTn id="54" dur="500"/>
                                        <p:tgtEl>
                                          <p:spTgt spid="5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dissolve">
                                      <p:cBhvr>
                                        <p:cTn id="57" dur="500"/>
                                        <p:tgtEl>
                                          <p:spTgt spid="52"/>
                                        </p:tgtEl>
                                      </p:cBhvr>
                                    </p:animEffect>
                                  </p:childTnLst>
                                </p:cTn>
                              </p:par>
                              <p:par>
                                <p:cTn id="58" presetID="9"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dissolv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dissolve">
                                      <p:cBhvr>
                                        <p:cTn id="65" dur="500"/>
                                        <p:tgtEl>
                                          <p:spTgt spid="4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dissolve">
                                      <p:cBhvr>
                                        <p:cTn id="68" dur="500"/>
                                        <p:tgtEl>
                                          <p:spTgt spid="2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dissolve">
                                      <p:cBhvr>
                                        <p:cTn id="74" dur="500"/>
                                        <p:tgtEl>
                                          <p:spTgt spid="56"/>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dissolve">
                                      <p:cBhvr>
                                        <p:cTn id="80" dur="500"/>
                                        <p:tgtEl>
                                          <p:spTgt spid="5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dissolve">
                                      <p:cBhvr>
                                        <p:cTn id="83" dur="500"/>
                                        <p:tgtEl>
                                          <p:spTgt spid="2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dissolve">
                                      <p:cBhvr>
                                        <p:cTn id="86" dur="500"/>
                                        <p:tgtEl>
                                          <p:spTgt spid="22"/>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dissolve">
                                      <p:cBhvr>
                                        <p:cTn id="89" dur="500"/>
                                        <p:tgtEl>
                                          <p:spTgt spid="54"/>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dissolve">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dissolve">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dissolve">
                                      <p:cBhvr>
                                        <p:cTn id="104" dur="500"/>
                                        <p:tgtEl>
                                          <p:spTgt spid="64"/>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dissolve">
                                      <p:cBhvr>
                                        <p:cTn id="109" dur="500"/>
                                        <p:tgtEl>
                                          <p:spTgt spid="5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dissolve">
                                      <p:cBhvr>
                                        <p:cTn id="114" dur="500"/>
                                        <p:tgtEl>
                                          <p:spTgt spid="60"/>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59"/>
                                        </p:tgtEl>
                                        <p:attrNameLst>
                                          <p:attrName>style.visibility</p:attrName>
                                        </p:attrNameLst>
                                      </p:cBhvr>
                                      <p:to>
                                        <p:strVal val="visible"/>
                                      </p:to>
                                    </p:set>
                                    <p:animEffect transition="in" filter="dissolve">
                                      <p:cBhvr>
                                        <p:cTn id="119" dur="500"/>
                                        <p:tgtEl>
                                          <p:spTgt spid="5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67"/>
                                        </p:tgtEl>
                                        <p:attrNameLst>
                                          <p:attrName>style.visibility</p:attrName>
                                        </p:attrNameLst>
                                      </p:cBhvr>
                                      <p:to>
                                        <p:strVal val="visible"/>
                                      </p:to>
                                    </p:set>
                                    <p:animEffect transition="in" filter="dissolve">
                                      <p:cBhvr>
                                        <p:cTn id="124" dur="500"/>
                                        <p:tgtEl>
                                          <p:spTgt spid="6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66"/>
                                        </p:tgtEl>
                                        <p:attrNameLst>
                                          <p:attrName>style.visibility</p:attrName>
                                        </p:attrNameLst>
                                      </p:cBhvr>
                                      <p:to>
                                        <p:strVal val="visible"/>
                                      </p:to>
                                    </p:set>
                                    <p:animEffect transition="in" filter="dissolve">
                                      <p:cBhvr>
                                        <p:cTn id="12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9" grpId="0"/>
      <p:bldP spid="40" grpId="0"/>
      <p:bldP spid="41" grpId="0"/>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60" grpId="0" animBg="1"/>
      <p:bldP spid="64" grpId="0" animBg="1"/>
      <p:bldP spid="66" grpId="0" animBg="1"/>
      <p:bldP spid="59" grpId="0" animBg="1"/>
      <p:bldP spid="65" grpId="0" animBg="1"/>
      <p:bldP spid="6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using the previous diagram</a:t>
            </a:r>
          </a:p>
        </p:txBody>
      </p:sp>
      <p:sp>
        <p:nvSpPr>
          <p:cNvPr id="3" name="Content Placeholder 2"/>
          <p:cNvSpPr>
            <a:spLocks noGrp="1"/>
          </p:cNvSpPr>
          <p:nvPr>
            <p:ph idx="1"/>
          </p:nvPr>
        </p:nvSpPr>
        <p:spPr>
          <a:xfrm>
            <a:off x="1781503" y="1749778"/>
            <a:ext cx="7076747" cy="4995333"/>
          </a:xfrm>
        </p:spPr>
        <p:txBody>
          <a:bodyPr>
            <a:normAutofit fontScale="92500" lnSpcReduction="20000"/>
          </a:bodyPr>
          <a:lstStyle/>
          <a:p>
            <a:r>
              <a:rPr lang="en-US" dirty="0"/>
              <a:t>Last process to run was P2</a:t>
            </a:r>
          </a:p>
          <a:p>
            <a:r>
              <a:rPr lang="en-US" dirty="0"/>
              <a:t>The interrupt handler marks P4’s I/O complete since that is the I/O that was pending on the interrupting device</a:t>
            </a:r>
          </a:p>
          <a:p>
            <a:r>
              <a:rPr lang="en-US" dirty="0"/>
              <a:t>That puts P4 back on the ready list (and off the I/O list)</a:t>
            </a:r>
          </a:p>
          <a:p>
            <a:r>
              <a:rPr lang="en-US" dirty="0"/>
              <a:t>Therefore P2’s interrupt handler calls the scheduler</a:t>
            </a:r>
          </a:p>
          <a:p>
            <a:pPr lvl="1"/>
            <a:r>
              <a:rPr lang="en-US" dirty="0"/>
              <a:t>The winner is P4 </a:t>
            </a:r>
          </a:p>
          <a:p>
            <a:pPr lvl="2"/>
            <a:r>
              <a:rPr lang="en-US" dirty="0"/>
              <a:t>Remember:  P4’s return to the ready list was caused by the I/O complete interrupt that P2 took</a:t>
            </a:r>
          </a:p>
          <a:p>
            <a:pPr lvl="1"/>
            <a:r>
              <a:rPr lang="en-US" dirty="0"/>
              <a:t>Leave P2 on the ready list &amp; adjust its quantum to reflect the CPU time it’s used</a:t>
            </a:r>
          </a:p>
          <a:p>
            <a:pPr lvl="1"/>
            <a:r>
              <a:rPr lang="en-US" dirty="0"/>
              <a:t>Save the processor state in P2’s PCB and kernel stack</a:t>
            </a:r>
          </a:p>
          <a:p>
            <a:pPr lvl="1"/>
            <a:r>
              <a:rPr lang="en-US" dirty="0"/>
              <a:t>Complete the context switch to P4 by loading state from P4’s PCB and kernel stack</a:t>
            </a:r>
          </a:p>
          <a:p>
            <a:pPr lvl="1"/>
            <a:r>
              <a:rPr lang="en-US" dirty="0"/>
              <a:t>Return using the currently loaded state (i.e. return to P4)</a:t>
            </a:r>
          </a:p>
        </p:txBody>
      </p:sp>
    </p:spTree>
    <p:extLst>
      <p:ext uri="{BB962C8B-B14F-4D97-AF65-F5344CB8AC3E}">
        <p14:creationId xmlns:p14="http://schemas.microsoft.com/office/powerpoint/2010/main" val="202057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dissolv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dissolv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5FCB-EA4F-B748-A1C0-89653C6183F0}"/>
              </a:ext>
            </a:extLst>
          </p:cNvPr>
          <p:cNvSpPr>
            <a:spLocks noGrp="1"/>
          </p:cNvSpPr>
          <p:nvPr>
            <p:ph type="title"/>
          </p:nvPr>
        </p:nvSpPr>
        <p:spPr/>
        <p:txBody>
          <a:bodyPr/>
          <a:lstStyle/>
          <a:p>
            <a:r>
              <a:rPr lang="en-US" dirty="0"/>
              <a:t>Let’s do the example again</a:t>
            </a:r>
          </a:p>
        </p:txBody>
      </p:sp>
      <p:sp>
        <p:nvSpPr>
          <p:cNvPr id="3" name="Content Placeholder 2">
            <a:extLst>
              <a:ext uri="{FF2B5EF4-FFF2-40B4-BE49-F238E27FC236}">
                <a16:creationId xmlns:a16="http://schemas.microsoft.com/office/drawing/2014/main" id="{268DF045-72D5-9F4E-BE66-4B7980AA423D}"/>
              </a:ext>
            </a:extLst>
          </p:cNvPr>
          <p:cNvSpPr>
            <a:spLocks noGrp="1"/>
          </p:cNvSpPr>
          <p:nvPr>
            <p:ph idx="1"/>
          </p:nvPr>
        </p:nvSpPr>
        <p:spPr>
          <a:xfrm>
            <a:off x="1781503" y="1923393"/>
            <a:ext cx="7076747" cy="4708635"/>
          </a:xfrm>
        </p:spPr>
        <p:txBody>
          <a:bodyPr>
            <a:normAutofit fontScale="92500" lnSpcReduction="20000"/>
          </a:bodyPr>
          <a:lstStyle/>
          <a:p>
            <a:r>
              <a:rPr lang="en-US" dirty="0"/>
              <a:t>Foreshadowing chapter 7:</a:t>
            </a:r>
          </a:p>
          <a:p>
            <a:pPr lvl="1"/>
            <a:r>
              <a:rPr lang="en-US" dirty="0"/>
              <a:t>With demand paging memory management, when a user program references a part (page) of the program that’s not resident in physical memory,</a:t>
            </a:r>
          </a:p>
          <a:p>
            <a:pPr lvl="2"/>
            <a:r>
              <a:rPr lang="en-US" dirty="0"/>
              <a:t>The hardware causes a page-fault trap (or exception) </a:t>
            </a:r>
          </a:p>
          <a:p>
            <a:pPr lvl="2"/>
            <a:r>
              <a:rPr lang="en-US" dirty="0"/>
              <a:t>The operating system treats a page-fault trap as a request to read in the faulting page from disk, </a:t>
            </a:r>
          </a:p>
          <a:p>
            <a:pPr lvl="2"/>
            <a:r>
              <a:rPr lang="en-US" dirty="0"/>
              <a:t>Then change the memory map to reflect the newly-resident page, </a:t>
            </a:r>
          </a:p>
          <a:p>
            <a:pPr lvl="2"/>
            <a:r>
              <a:rPr lang="en-US" dirty="0"/>
              <a:t>and reissue the instruction that page-faulted</a:t>
            </a:r>
          </a:p>
          <a:p>
            <a:r>
              <a:rPr lang="en-US" dirty="0"/>
              <a:t>Pay close attention to the slight-of-hand that switches us from P2 to P4</a:t>
            </a:r>
          </a:p>
          <a:p>
            <a:r>
              <a:rPr lang="en-US" dirty="0"/>
              <a:t>We start the example with P2 running its calculations in user state</a:t>
            </a:r>
          </a:p>
        </p:txBody>
      </p:sp>
    </p:spTree>
    <p:extLst>
      <p:ext uri="{BB962C8B-B14F-4D97-AF65-F5344CB8AC3E}">
        <p14:creationId xmlns:p14="http://schemas.microsoft.com/office/powerpoint/2010/main" val="420588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 in detail!</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flipV="1">
            <a:off x="2779983" y="4826229"/>
            <a:ext cx="984860" cy="4571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1600" dirty="0"/>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P2</a:t>
            </a:r>
          </a:p>
        </p:txBody>
      </p:sp>
      <p:sp>
        <p:nvSpPr>
          <p:cNvPr id="46" name="Freeform 45"/>
          <p:cNvSpPr/>
          <p:nvPr/>
        </p:nvSpPr>
        <p:spPr>
          <a:xfrm>
            <a:off x="2668157" y="3066326"/>
            <a:ext cx="172750" cy="1709103"/>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152157 w 215127"/>
              <a:gd name="connsiteY0" fmla="*/ 0 h 1761584"/>
              <a:gd name="connsiteX1" fmla="*/ 25157 w 215127"/>
              <a:gd name="connsiteY1" fmla="*/ 254001 h 1761584"/>
              <a:gd name="connsiteX2" fmla="*/ 11046 w 215127"/>
              <a:gd name="connsiteY2" fmla="*/ 705556 h 1761584"/>
              <a:gd name="connsiteX3" fmla="*/ 215127 w 215127"/>
              <a:gd name="connsiteY3" fmla="*/ 1761584 h 1761584"/>
              <a:gd name="connsiteX0" fmla="*/ 130770 w 193740"/>
              <a:gd name="connsiteY0" fmla="*/ 0 h 1761584"/>
              <a:gd name="connsiteX1" fmla="*/ 3770 w 193740"/>
              <a:gd name="connsiteY1" fmla="*/ 254001 h 1761584"/>
              <a:gd name="connsiteX2" fmla="*/ 42135 w 193740"/>
              <a:gd name="connsiteY2" fmla="*/ 1135903 h 1761584"/>
              <a:gd name="connsiteX3" fmla="*/ 193740 w 193740"/>
              <a:gd name="connsiteY3" fmla="*/ 1761584 h 1761584"/>
              <a:gd name="connsiteX0" fmla="*/ 130770 w 172750"/>
              <a:gd name="connsiteY0" fmla="*/ 0 h 1709103"/>
              <a:gd name="connsiteX1" fmla="*/ 3770 w 172750"/>
              <a:gd name="connsiteY1" fmla="*/ 254001 h 1709103"/>
              <a:gd name="connsiteX2" fmla="*/ 42135 w 172750"/>
              <a:gd name="connsiteY2" fmla="*/ 1135903 h 1709103"/>
              <a:gd name="connsiteX3" fmla="*/ 172750 w 172750"/>
              <a:gd name="connsiteY3" fmla="*/ 1709103 h 1709103"/>
            </a:gdLst>
            <a:ahLst/>
            <a:cxnLst>
              <a:cxn ang="0">
                <a:pos x="connsiteX0" y="connsiteY0"/>
              </a:cxn>
              <a:cxn ang="0">
                <a:pos x="connsiteX1" y="connsiteY1"/>
              </a:cxn>
              <a:cxn ang="0">
                <a:pos x="connsiteX2" y="connsiteY2"/>
              </a:cxn>
              <a:cxn ang="0">
                <a:pos x="connsiteX3" y="connsiteY3"/>
              </a:cxn>
            </a:cxnLst>
            <a:rect l="l" t="t" r="r" b="b"/>
            <a:pathLst>
              <a:path w="172750" h="1709103">
                <a:moveTo>
                  <a:pt x="130770" y="0"/>
                </a:moveTo>
                <a:cubicBezTo>
                  <a:pt x="129594" y="25871"/>
                  <a:pt x="18542" y="64684"/>
                  <a:pt x="3770" y="254001"/>
                </a:cubicBezTo>
                <a:cubicBezTo>
                  <a:pt x="-11002" y="443318"/>
                  <a:pt x="20969" y="1001848"/>
                  <a:pt x="42135" y="1135903"/>
                </a:cubicBezTo>
                <a:cubicBezTo>
                  <a:pt x="63301" y="1269958"/>
                  <a:pt x="172750" y="1709103"/>
                  <a:pt x="172750" y="1709103"/>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6293555" y="3400778"/>
            <a:ext cx="1224681" cy="329179"/>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4"/>
              <a:gd name="connsiteY0" fmla="*/ 0 h 268111"/>
              <a:gd name="connsiteX1" fmla="*/ 2738202 w 2965334"/>
              <a:gd name="connsiteY1" fmla="*/ 268111 h 268111"/>
              <a:gd name="connsiteX2" fmla="*/ 296980 w 2965334"/>
              <a:gd name="connsiteY2" fmla="*/ 268111 h 268111"/>
              <a:gd name="connsiteX3" fmla="*/ 14758 w 2965334"/>
              <a:gd name="connsiteY3" fmla="*/ 0 h 268111"/>
              <a:gd name="connsiteX0" fmla="*/ 2851091 w 2851259"/>
              <a:gd name="connsiteY0" fmla="*/ 0 h 329179"/>
              <a:gd name="connsiteX1" fmla="*/ 1833955 w 2851259"/>
              <a:gd name="connsiteY1" fmla="*/ 310096 h 329179"/>
              <a:gd name="connsiteX2" fmla="*/ 296980 w 2851259"/>
              <a:gd name="connsiteY2" fmla="*/ 268111 h 329179"/>
              <a:gd name="connsiteX3" fmla="*/ 14758 w 2851259"/>
              <a:gd name="connsiteY3" fmla="*/ 0 h 329179"/>
              <a:gd name="connsiteX0" fmla="*/ 2851091 w 2851771"/>
              <a:gd name="connsiteY0" fmla="*/ 0 h 329179"/>
              <a:gd name="connsiteX1" fmla="*/ 2298297 w 2851771"/>
              <a:gd name="connsiteY1" fmla="*/ 310096 h 329179"/>
              <a:gd name="connsiteX2" fmla="*/ 296980 w 2851771"/>
              <a:gd name="connsiteY2" fmla="*/ 268111 h 329179"/>
              <a:gd name="connsiteX3" fmla="*/ 14758 w 2851771"/>
              <a:gd name="connsiteY3" fmla="*/ 0 h 329179"/>
            </a:gdLst>
            <a:ahLst/>
            <a:cxnLst>
              <a:cxn ang="0">
                <a:pos x="connsiteX0" y="connsiteY0"/>
              </a:cxn>
              <a:cxn ang="0">
                <a:pos x="connsiteX1" y="connsiteY1"/>
              </a:cxn>
              <a:cxn ang="0">
                <a:pos x="connsiteX2" y="connsiteY2"/>
              </a:cxn>
              <a:cxn ang="0">
                <a:pos x="connsiteX3" y="connsiteY3"/>
              </a:cxn>
            </a:cxnLst>
            <a:rect l="l" t="t" r="r" b="b"/>
            <a:pathLst>
              <a:path w="2851771" h="329179">
                <a:moveTo>
                  <a:pt x="2851091" y="0"/>
                </a:moveTo>
                <a:cubicBezTo>
                  <a:pt x="2862850" y="111713"/>
                  <a:pt x="2723982" y="265411"/>
                  <a:pt x="2298297" y="310096"/>
                </a:cubicBezTo>
                <a:cubicBezTo>
                  <a:pt x="1872612" y="354781"/>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3513667" y="2008375"/>
            <a:ext cx="4416777"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08949" y="4642556"/>
            <a:ext cx="1346857" cy="1368777"/>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P2 is running its calculations</a:t>
            </a:r>
          </a:p>
        </p:txBody>
      </p:sp>
      <p:sp>
        <p:nvSpPr>
          <p:cNvPr id="4" name="Down Arrow 3"/>
          <p:cNvSpPr/>
          <p:nvPr/>
        </p:nvSpPr>
        <p:spPr>
          <a:xfrm>
            <a:off x="3118556"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reeform 64"/>
          <p:cNvSpPr/>
          <p:nvPr/>
        </p:nvSpPr>
        <p:spPr>
          <a:xfrm>
            <a:off x="4751259" y="3435404"/>
            <a:ext cx="1371416" cy="321237"/>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2"/>
              <a:gd name="connsiteY0" fmla="*/ 0 h 268111"/>
              <a:gd name="connsiteX1" fmla="*/ 2738202 w 2965332"/>
              <a:gd name="connsiteY1" fmla="*/ 268111 h 268111"/>
              <a:gd name="connsiteX2" fmla="*/ 296980 w 2965332"/>
              <a:gd name="connsiteY2" fmla="*/ 268111 h 268111"/>
              <a:gd name="connsiteX3" fmla="*/ 14758 w 2965332"/>
              <a:gd name="connsiteY3" fmla="*/ 0 h 268111"/>
              <a:gd name="connsiteX0" fmla="*/ 2851091 w 2853955"/>
              <a:gd name="connsiteY0" fmla="*/ 0 h 321237"/>
              <a:gd name="connsiteX1" fmla="*/ 2432431 w 2853955"/>
              <a:gd name="connsiteY1" fmla="*/ 299600 h 321237"/>
              <a:gd name="connsiteX2" fmla="*/ 296980 w 2853955"/>
              <a:gd name="connsiteY2" fmla="*/ 268111 h 321237"/>
              <a:gd name="connsiteX3" fmla="*/ 14758 w 2853955"/>
              <a:gd name="connsiteY3" fmla="*/ 0 h 321237"/>
            </a:gdLst>
            <a:ahLst/>
            <a:cxnLst>
              <a:cxn ang="0">
                <a:pos x="connsiteX0" y="connsiteY0"/>
              </a:cxn>
              <a:cxn ang="0">
                <a:pos x="connsiteX1" y="connsiteY1"/>
              </a:cxn>
              <a:cxn ang="0">
                <a:pos x="connsiteX2" y="connsiteY2"/>
              </a:cxn>
              <a:cxn ang="0">
                <a:pos x="connsiteX3" y="connsiteY3"/>
              </a:cxn>
            </a:cxnLst>
            <a:rect l="l" t="t" r="r" b="b"/>
            <a:pathLst>
              <a:path w="2853955" h="321237">
                <a:moveTo>
                  <a:pt x="2851091" y="0"/>
                </a:moveTo>
                <a:cubicBezTo>
                  <a:pt x="2862850" y="111713"/>
                  <a:pt x="2858116" y="254915"/>
                  <a:pt x="2432431" y="299600"/>
                </a:cubicBezTo>
                <a:cubicBezTo>
                  <a:pt x="2006746" y="344285"/>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D5DA7F7F-E466-5EF3-2BB8-8047A55D4E68}"/>
              </a:ext>
            </a:extLst>
          </p:cNvPr>
          <p:cNvSpPr/>
          <p:nvPr/>
        </p:nvSpPr>
        <p:spPr>
          <a:xfrm>
            <a:off x="2485526" y="5399649"/>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134156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6" name="Rectangle 34"/>
          <p:cNvSpPr>
            <a:spLocks noChangeArrowheads="1"/>
          </p:cNvSpPr>
          <p:nvPr/>
        </p:nvSpPr>
        <p:spPr bwMode="auto">
          <a:xfrm>
            <a:off x="1301139"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timer </a:t>
            </a:r>
            <a:r>
              <a:rPr lang="en-US" sz="1600" dirty="0" err="1"/>
              <a:t>int</a:t>
            </a:r>
            <a:endParaRPr lang="en-US" sz="1600" dirty="0"/>
          </a:p>
        </p:txBody>
      </p:sp>
      <p:sp>
        <p:nvSpPr>
          <p:cNvPr id="7" name="Rectangle 34"/>
          <p:cNvSpPr>
            <a:spLocks noChangeArrowheads="1"/>
          </p:cNvSpPr>
          <p:nvPr/>
        </p:nvSpPr>
        <p:spPr bwMode="auto">
          <a:xfrm>
            <a:off x="1301139"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8" name="Rectangle 34"/>
          <p:cNvSpPr>
            <a:spLocks noChangeArrowheads="1"/>
          </p:cNvSpPr>
          <p:nvPr/>
        </p:nvSpPr>
        <p:spPr bwMode="auto">
          <a:xfrm>
            <a:off x="1301139"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9" name="Rectangle 34"/>
          <p:cNvSpPr>
            <a:spLocks noChangeArrowheads="1"/>
          </p:cNvSpPr>
          <p:nvPr/>
        </p:nvSpPr>
        <p:spPr bwMode="auto">
          <a:xfrm>
            <a:off x="1301139"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0" name="Rectangle 34"/>
          <p:cNvSpPr>
            <a:spLocks noChangeArrowheads="1"/>
          </p:cNvSpPr>
          <p:nvPr/>
        </p:nvSpPr>
        <p:spPr bwMode="auto">
          <a:xfrm flipV="1">
            <a:off x="2779983" y="4826229"/>
            <a:ext cx="984860" cy="4571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sz="1600" dirty="0"/>
          </a:p>
        </p:txBody>
      </p:sp>
      <p:sp>
        <p:nvSpPr>
          <p:cNvPr id="12" name="Rectangle 34"/>
          <p:cNvSpPr>
            <a:spLocks noChangeArrowheads="1"/>
          </p:cNvSpPr>
          <p:nvPr/>
        </p:nvSpPr>
        <p:spPr bwMode="auto">
          <a:xfrm>
            <a:off x="2779983"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3" name="Rectangle 34"/>
          <p:cNvSpPr>
            <a:spLocks noChangeArrowheads="1"/>
          </p:cNvSpPr>
          <p:nvPr/>
        </p:nvSpPr>
        <p:spPr bwMode="auto">
          <a:xfrm>
            <a:off x="2779983"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14" name="Rectangle 34"/>
          <p:cNvSpPr>
            <a:spLocks noChangeArrowheads="1"/>
          </p:cNvSpPr>
          <p:nvPr/>
        </p:nvSpPr>
        <p:spPr bwMode="auto">
          <a:xfrm>
            <a:off x="4258827"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5" name="Rectangle 34"/>
          <p:cNvSpPr>
            <a:spLocks noChangeArrowheads="1"/>
          </p:cNvSpPr>
          <p:nvPr/>
        </p:nvSpPr>
        <p:spPr bwMode="auto">
          <a:xfrm>
            <a:off x="4258827"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16" name="Rectangle 34"/>
          <p:cNvSpPr>
            <a:spLocks noChangeArrowheads="1"/>
          </p:cNvSpPr>
          <p:nvPr/>
        </p:nvSpPr>
        <p:spPr bwMode="auto">
          <a:xfrm>
            <a:off x="4258827"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17" name="Rectangle 34"/>
          <p:cNvSpPr>
            <a:spLocks noChangeArrowheads="1"/>
          </p:cNvSpPr>
          <p:nvPr/>
        </p:nvSpPr>
        <p:spPr bwMode="auto">
          <a:xfrm>
            <a:off x="4258827"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read()</a:t>
            </a:r>
          </a:p>
        </p:txBody>
      </p:sp>
      <p:sp>
        <p:nvSpPr>
          <p:cNvPr id="18" name="Rectangle 34"/>
          <p:cNvSpPr>
            <a:spLocks noChangeArrowheads="1"/>
          </p:cNvSpPr>
          <p:nvPr/>
        </p:nvSpPr>
        <p:spPr bwMode="auto">
          <a:xfrm>
            <a:off x="5737671"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page in</a:t>
            </a:r>
          </a:p>
        </p:txBody>
      </p:sp>
      <p:sp>
        <p:nvSpPr>
          <p:cNvPr id="19" name="Rectangle 34"/>
          <p:cNvSpPr>
            <a:spLocks noChangeArrowheads="1"/>
          </p:cNvSpPr>
          <p:nvPr/>
        </p:nvSpPr>
        <p:spPr bwMode="auto">
          <a:xfrm>
            <a:off x="5737671"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0" name="Rectangle 34"/>
          <p:cNvSpPr>
            <a:spLocks noChangeArrowheads="1"/>
          </p:cNvSpPr>
          <p:nvPr/>
        </p:nvSpPr>
        <p:spPr bwMode="auto">
          <a:xfrm>
            <a:off x="5737671"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1" name="Rectangle 34"/>
          <p:cNvSpPr>
            <a:spLocks noChangeArrowheads="1"/>
          </p:cNvSpPr>
          <p:nvPr/>
        </p:nvSpPr>
        <p:spPr bwMode="auto">
          <a:xfrm>
            <a:off x="5737671"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calc</a:t>
            </a:r>
            <a:r>
              <a:rPr lang="en-US" sz="1600" dirty="0"/>
              <a:t>()</a:t>
            </a:r>
          </a:p>
        </p:txBody>
      </p:sp>
      <p:sp>
        <p:nvSpPr>
          <p:cNvPr id="22" name="Rectangle 34"/>
          <p:cNvSpPr>
            <a:spLocks noChangeArrowheads="1"/>
          </p:cNvSpPr>
          <p:nvPr/>
        </p:nvSpPr>
        <p:spPr bwMode="auto">
          <a:xfrm>
            <a:off x="7216515" y="43690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3" name="Rectangle 34"/>
          <p:cNvSpPr>
            <a:spLocks noChangeArrowheads="1"/>
          </p:cNvSpPr>
          <p:nvPr/>
        </p:nvSpPr>
        <p:spPr bwMode="auto">
          <a:xfrm>
            <a:off x="7216515" y="3911830"/>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err="1"/>
              <a:t>sched</a:t>
            </a:r>
            <a:r>
              <a:rPr lang="en-US" sz="1600" dirty="0"/>
              <a:t>()</a:t>
            </a:r>
          </a:p>
        </p:txBody>
      </p:sp>
      <p:sp>
        <p:nvSpPr>
          <p:cNvPr id="24" name="Rectangle 34"/>
          <p:cNvSpPr>
            <a:spLocks noChangeArrowheads="1"/>
          </p:cNvSpPr>
          <p:nvPr/>
        </p:nvSpPr>
        <p:spPr bwMode="auto">
          <a:xfrm>
            <a:off x="7216515" y="57905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main()</a:t>
            </a:r>
          </a:p>
        </p:txBody>
      </p:sp>
      <p:sp>
        <p:nvSpPr>
          <p:cNvPr id="25" name="Rectangle 34"/>
          <p:cNvSpPr>
            <a:spLocks noChangeArrowheads="1"/>
          </p:cNvSpPr>
          <p:nvPr/>
        </p:nvSpPr>
        <p:spPr bwMode="auto">
          <a:xfrm>
            <a:off x="7216515" y="5333349"/>
            <a:ext cx="98486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write()</a:t>
            </a:r>
          </a:p>
        </p:txBody>
      </p:sp>
      <p:sp>
        <p:nvSpPr>
          <p:cNvPr id="27" name="TextBox 26"/>
          <p:cNvSpPr txBox="1"/>
          <p:nvPr/>
        </p:nvSpPr>
        <p:spPr>
          <a:xfrm>
            <a:off x="141111" y="4176892"/>
            <a:ext cx="973667" cy="646331"/>
          </a:xfrm>
          <a:prstGeom prst="rect">
            <a:avLst/>
          </a:prstGeom>
          <a:noFill/>
        </p:spPr>
        <p:txBody>
          <a:bodyPr wrap="square" rtlCol="0">
            <a:spAutoFit/>
          </a:bodyPr>
          <a:lstStyle/>
          <a:p>
            <a:r>
              <a:rPr lang="en-US" dirty="0">
                <a:solidFill>
                  <a:srgbClr val="008000"/>
                </a:solidFill>
              </a:rPr>
              <a:t>Kernel stacks</a:t>
            </a:r>
          </a:p>
        </p:txBody>
      </p:sp>
      <p:sp>
        <p:nvSpPr>
          <p:cNvPr id="28" name="TextBox 27"/>
          <p:cNvSpPr txBox="1"/>
          <p:nvPr/>
        </p:nvSpPr>
        <p:spPr>
          <a:xfrm>
            <a:off x="141111" y="5550048"/>
            <a:ext cx="973667" cy="646331"/>
          </a:xfrm>
          <a:prstGeom prst="rect">
            <a:avLst/>
          </a:prstGeom>
          <a:noFill/>
        </p:spPr>
        <p:txBody>
          <a:bodyPr wrap="square" rtlCol="0">
            <a:spAutoFit/>
          </a:bodyPr>
          <a:lstStyle/>
          <a:p>
            <a:r>
              <a:rPr lang="en-US" dirty="0">
                <a:solidFill>
                  <a:srgbClr val="008000"/>
                </a:solidFill>
              </a:rPr>
              <a:t>User stacks</a:t>
            </a:r>
          </a:p>
        </p:txBody>
      </p:sp>
      <p:cxnSp>
        <p:nvCxnSpPr>
          <p:cNvPr id="30" name="Straight Arrow Connector 29"/>
          <p:cNvCxnSpPr>
            <a:stCxn id="6" idx="2"/>
            <a:endCxn id="9" idx="0"/>
          </p:cNvCxnSpPr>
          <p:nvPr/>
        </p:nvCxnSpPr>
        <p:spPr>
          <a:xfrm>
            <a:off x="179356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27241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75125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30104"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708949" y="4826230"/>
            <a:ext cx="0" cy="5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41111" y="2708114"/>
            <a:ext cx="973667" cy="369332"/>
          </a:xfrm>
          <a:prstGeom prst="rect">
            <a:avLst/>
          </a:prstGeom>
          <a:noFill/>
        </p:spPr>
        <p:txBody>
          <a:bodyPr wrap="square" rtlCol="0">
            <a:spAutoFit/>
          </a:bodyPr>
          <a:lstStyle/>
          <a:p>
            <a:r>
              <a:rPr lang="en-US" dirty="0">
                <a:solidFill>
                  <a:srgbClr val="008000"/>
                </a:solidFill>
              </a:rPr>
              <a:t>PCBs</a:t>
            </a:r>
          </a:p>
        </p:txBody>
      </p:sp>
      <p:sp>
        <p:nvSpPr>
          <p:cNvPr id="36" name="Rectangle 34"/>
          <p:cNvSpPr>
            <a:spLocks noChangeArrowheads="1"/>
          </p:cNvSpPr>
          <p:nvPr/>
        </p:nvSpPr>
        <p:spPr bwMode="auto">
          <a:xfrm>
            <a:off x="1267178" y="2480961"/>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P1</a:t>
            </a:r>
          </a:p>
        </p:txBody>
      </p:sp>
      <p:sp>
        <p:nvSpPr>
          <p:cNvPr id="37" name="TextBox 36"/>
          <p:cNvSpPr txBox="1"/>
          <p:nvPr/>
        </p:nvSpPr>
        <p:spPr>
          <a:xfrm>
            <a:off x="1114778" y="6378224"/>
            <a:ext cx="1340555" cy="523220"/>
          </a:xfrm>
          <a:prstGeom prst="rect">
            <a:avLst/>
          </a:prstGeom>
          <a:noFill/>
        </p:spPr>
        <p:txBody>
          <a:bodyPr wrap="square" rtlCol="0">
            <a:spAutoFit/>
          </a:bodyPr>
          <a:lstStyle/>
          <a:p>
            <a:pPr algn="ctr"/>
            <a:r>
              <a:rPr lang="en-US" sz="1400" dirty="0"/>
              <a:t>Interrupted by a timer</a:t>
            </a:r>
          </a:p>
        </p:txBody>
      </p:sp>
      <p:sp>
        <p:nvSpPr>
          <p:cNvPr id="38" name="TextBox 37"/>
          <p:cNvSpPr txBox="1"/>
          <p:nvPr/>
        </p:nvSpPr>
        <p:spPr>
          <a:xfrm>
            <a:off x="2607733" y="6361292"/>
            <a:ext cx="1340555" cy="523220"/>
          </a:xfrm>
          <a:prstGeom prst="rect">
            <a:avLst/>
          </a:prstGeom>
          <a:noFill/>
        </p:spPr>
        <p:txBody>
          <a:bodyPr wrap="square" rtlCol="0">
            <a:spAutoFit/>
          </a:bodyPr>
          <a:lstStyle/>
          <a:p>
            <a:pPr algn="ctr"/>
            <a:r>
              <a:rPr lang="en-US" sz="1400" dirty="0"/>
              <a:t>Interrupted by I/O done</a:t>
            </a:r>
          </a:p>
        </p:txBody>
      </p:sp>
      <p:sp>
        <p:nvSpPr>
          <p:cNvPr id="39" name="TextBox 38"/>
          <p:cNvSpPr txBox="1"/>
          <p:nvPr/>
        </p:nvSpPr>
        <p:spPr>
          <a:xfrm>
            <a:off x="4100688" y="6344360"/>
            <a:ext cx="1340555" cy="523220"/>
          </a:xfrm>
          <a:prstGeom prst="rect">
            <a:avLst/>
          </a:prstGeom>
          <a:noFill/>
        </p:spPr>
        <p:txBody>
          <a:bodyPr wrap="square" rtlCol="0">
            <a:spAutoFit/>
          </a:bodyPr>
          <a:lstStyle/>
          <a:p>
            <a:pPr algn="ctr"/>
            <a:r>
              <a:rPr lang="en-US" sz="1400" dirty="0"/>
              <a:t>Waiting for a read</a:t>
            </a:r>
          </a:p>
        </p:txBody>
      </p:sp>
      <p:sp>
        <p:nvSpPr>
          <p:cNvPr id="40" name="TextBox 39"/>
          <p:cNvSpPr txBox="1"/>
          <p:nvPr/>
        </p:nvSpPr>
        <p:spPr>
          <a:xfrm>
            <a:off x="5441243" y="6327428"/>
            <a:ext cx="1634306" cy="523220"/>
          </a:xfrm>
          <a:prstGeom prst="rect">
            <a:avLst/>
          </a:prstGeom>
          <a:noFill/>
        </p:spPr>
        <p:txBody>
          <a:bodyPr wrap="square" rtlCol="0">
            <a:spAutoFit/>
          </a:bodyPr>
          <a:lstStyle/>
          <a:p>
            <a:pPr algn="ctr"/>
            <a:r>
              <a:rPr lang="en-US" sz="1400" dirty="0"/>
              <a:t>Touched page not in </a:t>
            </a:r>
            <a:r>
              <a:rPr lang="en-US" sz="1400" dirty="0" err="1"/>
              <a:t>mem</a:t>
            </a:r>
            <a:endParaRPr lang="en-US" sz="1400" dirty="0"/>
          </a:p>
        </p:txBody>
      </p:sp>
      <p:sp>
        <p:nvSpPr>
          <p:cNvPr id="41" name="TextBox 40"/>
          <p:cNvSpPr txBox="1"/>
          <p:nvPr/>
        </p:nvSpPr>
        <p:spPr>
          <a:xfrm>
            <a:off x="7086598" y="6310496"/>
            <a:ext cx="1340555" cy="523220"/>
          </a:xfrm>
          <a:prstGeom prst="rect">
            <a:avLst/>
          </a:prstGeom>
          <a:noFill/>
        </p:spPr>
        <p:txBody>
          <a:bodyPr wrap="square" rtlCol="0">
            <a:spAutoFit/>
          </a:bodyPr>
          <a:lstStyle/>
          <a:p>
            <a:pPr algn="ctr"/>
            <a:r>
              <a:rPr lang="en-US" sz="1400" dirty="0"/>
              <a:t>Waiting on a write</a:t>
            </a:r>
          </a:p>
        </p:txBody>
      </p:sp>
      <p:sp>
        <p:nvSpPr>
          <p:cNvPr id="43" name="Freeform 42"/>
          <p:cNvSpPr/>
          <p:nvPr/>
        </p:nvSpPr>
        <p:spPr>
          <a:xfrm>
            <a:off x="1115021" y="3129844"/>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Freeform 43"/>
          <p:cNvSpPr/>
          <p:nvPr/>
        </p:nvSpPr>
        <p:spPr>
          <a:xfrm>
            <a:off x="948355" y="2892780"/>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5" name="Rectangle 34"/>
          <p:cNvSpPr>
            <a:spLocks noChangeArrowheads="1"/>
          </p:cNvSpPr>
          <p:nvPr/>
        </p:nvSpPr>
        <p:spPr bwMode="auto">
          <a:xfrm>
            <a:off x="2757310" y="2480963"/>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P2</a:t>
            </a:r>
          </a:p>
        </p:txBody>
      </p:sp>
      <p:sp>
        <p:nvSpPr>
          <p:cNvPr id="46" name="Freeform 45"/>
          <p:cNvSpPr/>
          <p:nvPr/>
        </p:nvSpPr>
        <p:spPr>
          <a:xfrm>
            <a:off x="2668157" y="3066326"/>
            <a:ext cx="172750" cy="1709103"/>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152157 w 215127"/>
              <a:gd name="connsiteY0" fmla="*/ 0 h 1761584"/>
              <a:gd name="connsiteX1" fmla="*/ 25157 w 215127"/>
              <a:gd name="connsiteY1" fmla="*/ 254001 h 1761584"/>
              <a:gd name="connsiteX2" fmla="*/ 11046 w 215127"/>
              <a:gd name="connsiteY2" fmla="*/ 705556 h 1761584"/>
              <a:gd name="connsiteX3" fmla="*/ 215127 w 215127"/>
              <a:gd name="connsiteY3" fmla="*/ 1761584 h 1761584"/>
              <a:gd name="connsiteX0" fmla="*/ 130770 w 193740"/>
              <a:gd name="connsiteY0" fmla="*/ 0 h 1761584"/>
              <a:gd name="connsiteX1" fmla="*/ 3770 w 193740"/>
              <a:gd name="connsiteY1" fmla="*/ 254001 h 1761584"/>
              <a:gd name="connsiteX2" fmla="*/ 42135 w 193740"/>
              <a:gd name="connsiteY2" fmla="*/ 1135903 h 1761584"/>
              <a:gd name="connsiteX3" fmla="*/ 193740 w 193740"/>
              <a:gd name="connsiteY3" fmla="*/ 1761584 h 1761584"/>
              <a:gd name="connsiteX0" fmla="*/ 130770 w 172750"/>
              <a:gd name="connsiteY0" fmla="*/ 0 h 1709103"/>
              <a:gd name="connsiteX1" fmla="*/ 3770 w 172750"/>
              <a:gd name="connsiteY1" fmla="*/ 254001 h 1709103"/>
              <a:gd name="connsiteX2" fmla="*/ 42135 w 172750"/>
              <a:gd name="connsiteY2" fmla="*/ 1135903 h 1709103"/>
              <a:gd name="connsiteX3" fmla="*/ 172750 w 172750"/>
              <a:gd name="connsiteY3" fmla="*/ 1709103 h 1709103"/>
            </a:gdLst>
            <a:ahLst/>
            <a:cxnLst>
              <a:cxn ang="0">
                <a:pos x="connsiteX0" y="connsiteY0"/>
              </a:cxn>
              <a:cxn ang="0">
                <a:pos x="connsiteX1" y="connsiteY1"/>
              </a:cxn>
              <a:cxn ang="0">
                <a:pos x="connsiteX2" y="connsiteY2"/>
              </a:cxn>
              <a:cxn ang="0">
                <a:pos x="connsiteX3" y="connsiteY3"/>
              </a:cxn>
            </a:cxnLst>
            <a:rect l="l" t="t" r="r" b="b"/>
            <a:pathLst>
              <a:path w="172750" h="1709103">
                <a:moveTo>
                  <a:pt x="130770" y="0"/>
                </a:moveTo>
                <a:cubicBezTo>
                  <a:pt x="129594" y="25871"/>
                  <a:pt x="18542" y="64684"/>
                  <a:pt x="3770" y="254001"/>
                </a:cubicBezTo>
                <a:cubicBezTo>
                  <a:pt x="-11002" y="443318"/>
                  <a:pt x="20969" y="1001848"/>
                  <a:pt x="42135" y="1135903"/>
                </a:cubicBezTo>
                <a:cubicBezTo>
                  <a:pt x="63301" y="1269958"/>
                  <a:pt x="172750" y="1709103"/>
                  <a:pt x="172750" y="1709103"/>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7" name="Freeform 46"/>
          <p:cNvSpPr/>
          <p:nvPr/>
        </p:nvSpPr>
        <p:spPr>
          <a:xfrm>
            <a:off x="2438487" y="2892782"/>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8" name="Rectangle 34"/>
          <p:cNvSpPr>
            <a:spLocks noChangeArrowheads="1"/>
          </p:cNvSpPr>
          <p:nvPr/>
        </p:nvSpPr>
        <p:spPr bwMode="auto">
          <a:xfrm>
            <a:off x="4247442" y="2480965"/>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P3</a:t>
            </a:r>
          </a:p>
        </p:txBody>
      </p:sp>
      <p:sp>
        <p:nvSpPr>
          <p:cNvPr id="49" name="Freeform 48"/>
          <p:cNvSpPr/>
          <p:nvPr/>
        </p:nvSpPr>
        <p:spPr>
          <a:xfrm>
            <a:off x="4095285" y="3129848"/>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0" name="Freeform 49"/>
          <p:cNvSpPr/>
          <p:nvPr/>
        </p:nvSpPr>
        <p:spPr>
          <a:xfrm>
            <a:off x="3928619" y="2892784"/>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1" name="Rectangle 34"/>
          <p:cNvSpPr>
            <a:spLocks noChangeArrowheads="1"/>
          </p:cNvSpPr>
          <p:nvPr/>
        </p:nvSpPr>
        <p:spPr bwMode="auto">
          <a:xfrm>
            <a:off x="5737574" y="2480967"/>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P4</a:t>
            </a:r>
          </a:p>
        </p:txBody>
      </p:sp>
      <p:sp>
        <p:nvSpPr>
          <p:cNvPr id="52" name="Freeform 51"/>
          <p:cNvSpPr/>
          <p:nvPr/>
        </p:nvSpPr>
        <p:spPr>
          <a:xfrm>
            <a:off x="5585417" y="3129850"/>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3" name="Freeform 52"/>
          <p:cNvSpPr/>
          <p:nvPr/>
        </p:nvSpPr>
        <p:spPr>
          <a:xfrm>
            <a:off x="5418751" y="2892786"/>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4" name="Rectangle 34"/>
          <p:cNvSpPr>
            <a:spLocks noChangeArrowheads="1"/>
          </p:cNvSpPr>
          <p:nvPr/>
        </p:nvSpPr>
        <p:spPr bwMode="auto">
          <a:xfrm>
            <a:off x="7227706" y="2480969"/>
            <a:ext cx="984860" cy="93392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600" dirty="0"/>
              <a:t>P5</a:t>
            </a:r>
          </a:p>
        </p:txBody>
      </p:sp>
      <p:sp>
        <p:nvSpPr>
          <p:cNvPr id="55" name="Freeform 54"/>
          <p:cNvSpPr/>
          <p:nvPr/>
        </p:nvSpPr>
        <p:spPr>
          <a:xfrm>
            <a:off x="7075549" y="3129852"/>
            <a:ext cx="152157" cy="1058334"/>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Lst>
            <a:ahLst/>
            <a:cxnLst>
              <a:cxn ang="0">
                <a:pos x="connsiteX0" y="connsiteY0"/>
              </a:cxn>
              <a:cxn ang="0">
                <a:pos x="connsiteX1" y="connsiteY1"/>
              </a:cxn>
              <a:cxn ang="0">
                <a:pos x="connsiteX2" y="connsiteY2"/>
              </a:cxn>
              <a:cxn ang="0">
                <a:pos x="connsiteX3" y="connsiteY3"/>
              </a:cxn>
            </a:cxnLst>
            <a:rect l="l" t="t" r="r" b="b"/>
            <a:pathLst>
              <a:path w="152157" h="1058334">
                <a:moveTo>
                  <a:pt x="152157" y="0"/>
                </a:moveTo>
                <a:cubicBezTo>
                  <a:pt x="150981" y="25871"/>
                  <a:pt x="48675" y="136408"/>
                  <a:pt x="25157" y="254001"/>
                </a:cubicBezTo>
                <a:cubicBezTo>
                  <a:pt x="1639" y="371594"/>
                  <a:pt x="-10120" y="571501"/>
                  <a:pt x="11046" y="705556"/>
                </a:cubicBezTo>
                <a:cubicBezTo>
                  <a:pt x="32212" y="839611"/>
                  <a:pt x="152156" y="1058334"/>
                  <a:pt x="152156" y="10583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6" name="Freeform 55"/>
          <p:cNvSpPr/>
          <p:nvPr/>
        </p:nvSpPr>
        <p:spPr>
          <a:xfrm>
            <a:off x="6908883" y="2892788"/>
            <a:ext cx="338672" cy="2469445"/>
          </a:xfrm>
          <a:custGeom>
            <a:avLst/>
            <a:gdLst>
              <a:gd name="connsiteX0" fmla="*/ 207893 w 264337"/>
              <a:gd name="connsiteY0" fmla="*/ 109021 h 2716444"/>
              <a:gd name="connsiteX1" fmla="*/ 10337 w 264337"/>
              <a:gd name="connsiteY1" fmla="*/ 278355 h 2716444"/>
              <a:gd name="connsiteX2" fmla="*/ 52671 w 264337"/>
              <a:gd name="connsiteY2" fmla="*/ 2507910 h 2716444"/>
              <a:gd name="connsiteX3" fmla="*/ 264337 w 264337"/>
              <a:gd name="connsiteY3" fmla="*/ 2620799 h 2716444"/>
              <a:gd name="connsiteX0" fmla="*/ 207893 w 264337"/>
              <a:gd name="connsiteY0" fmla="*/ 43723 h 2651146"/>
              <a:gd name="connsiteX1" fmla="*/ 10337 w 264337"/>
              <a:gd name="connsiteY1" fmla="*/ 213057 h 2651146"/>
              <a:gd name="connsiteX2" fmla="*/ 52671 w 264337"/>
              <a:gd name="connsiteY2" fmla="*/ 2442612 h 2651146"/>
              <a:gd name="connsiteX3" fmla="*/ 264337 w 264337"/>
              <a:gd name="connsiteY3" fmla="*/ 2555501 h 2651146"/>
              <a:gd name="connsiteX0" fmla="*/ 207893 w 264337"/>
              <a:gd name="connsiteY0" fmla="*/ 57307 h 2664730"/>
              <a:gd name="connsiteX1" fmla="*/ 10337 w 264337"/>
              <a:gd name="connsiteY1" fmla="*/ 226641 h 2664730"/>
              <a:gd name="connsiteX2" fmla="*/ 52671 w 264337"/>
              <a:gd name="connsiteY2" fmla="*/ 2456196 h 2664730"/>
              <a:gd name="connsiteX3" fmla="*/ 264337 w 264337"/>
              <a:gd name="connsiteY3" fmla="*/ 2569085 h 2664730"/>
              <a:gd name="connsiteX0" fmla="*/ 259389 w 315833"/>
              <a:gd name="connsiteY0" fmla="*/ 0 h 2591442"/>
              <a:gd name="connsiteX1" fmla="*/ 5389 w 315833"/>
              <a:gd name="connsiteY1" fmla="*/ 395112 h 2591442"/>
              <a:gd name="connsiteX2" fmla="*/ 104167 w 315833"/>
              <a:gd name="connsiteY2" fmla="*/ 2398889 h 2591442"/>
              <a:gd name="connsiteX3" fmla="*/ 315833 w 315833"/>
              <a:gd name="connsiteY3" fmla="*/ 2511778 h 2591442"/>
              <a:gd name="connsiteX0" fmla="*/ 127299 w 310743"/>
              <a:gd name="connsiteY0" fmla="*/ 7807 h 2458138"/>
              <a:gd name="connsiteX1" fmla="*/ 299 w 310743"/>
              <a:gd name="connsiteY1" fmla="*/ 261808 h 2458138"/>
              <a:gd name="connsiteX2" fmla="*/ 99077 w 310743"/>
              <a:gd name="connsiteY2" fmla="*/ 2265585 h 2458138"/>
              <a:gd name="connsiteX3" fmla="*/ 310743 w 310743"/>
              <a:gd name="connsiteY3" fmla="*/ 2378474 h 2458138"/>
              <a:gd name="connsiteX0" fmla="*/ 127194 w 127194"/>
              <a:gd name="connsiteY0" fmla="*/ 7807 h 2275055"/>
              <a:gd name="connsiteX1" fmla="*/ 194 w 127194"/>
              <a:gd name="connsiteY1" fmla="*/ 261808 h 2275055"/>
              <a:gd name="connsiteX2" fmla="*/ 98972 w 127194"/>
              <a:gd name="connsiteY2" fmla="*/ 2265585 h 2275055"/>
              <a:gd name="connsiteX3" fmla="*/ 127193 w 127194"/>
              <a:gd name="connsiteY3" fmla="*/ 1066141 h 2275055"/>
              <a:gd name="connsiteX0" fmla="*/ 152157 w 152157"/>
              <a:gd name="connsiteY0" fmla="*/ 0 h 1058334"/>
              <a:gd name="connsiteX1" fmla="*/ 25157 w 152157"/>
              <a:gd name="connsiteY1" fmla="*/ 254001 h 1058334"/>
              <a:gd name="connsiteX2" fmla="*/ 11046 w 152157"/>
              <a:gd name="connsiteY2" fmla="*/ 705556 h 1058334"/>
              <a:gd name="connsiteX3" fmla="*/ 152156 w 152157"/>
              <a:gd name="connsiteY3" fmla="*/ 1058334 h 1058334"/>
              <a:gd name="connsiteX0" fmla="*/ 345748 w 345748"/>
              <a:gd name="connsiteY0" fmla="*/ 0 h 1284112"/>
              <a:gd name="connsiteX1" fmla="*/ 35304 w 345748"/>
              <a:gd name="connsiteY1" fmla="*/ 479779 h 1284112"/>
              <a:gd name="connsiteX2" fmla="*/ 21193 w 345748"/>
              <a:gd name="connsiteY2" fmla="*/ 931334 h 1284112"/>
              <a:gd name="connsiteX3" fmla="*/ 162303 w 345748"/>
              <a:gd name="connsiteY3" fmla="*/ 1284112 h 1284112"/>
              <a:gd name="connsiteX0" fmla="*/ 358751 w 372861"/>
              <a:gd name="connsiteY0" fmla="*/ 0 h 2469445"/>
              <a:gd name="connsiteX1" fmla="*/ 48307 w 372861"/>
              <a:gd name="connsiteY1" fmla="*/ 479779 h 2469445"/>
              <a:gd name="connsiteX2" fmla="*/ 34196 w 372861"/>
              <a:gd name="connsiteY2" fmla="*/ 931334 h 2469445"/>
              <a:gd name="connsiteX3" fmla="*/ 372861 w 372861"/>
              <a:gd name="connsiteY3" fmla="*/ 2469445 h 2469445"/>
              <a:gd name="connsiteX0" fmla="*/ 323938 w 338048"/>
              <a:gd name="connsiteY0" fmla="*/ 0 h 2496237"/>
              <a:gd name="connsiteX1" fmla="*/ 13494 w 338048"/>
              <a:gd name="connsiteY1" fmla="*/ 479779 h 2496237"/>
              <a:gd name="connsiteX2" fmla="*/ 84050 w 338048"/>
              <a:gd name="connsiteY2" fmla="*/ 2271890 h 2496237"/>
              <a:gd name="connsiteX3" fmla="*/ 338048 w 338048"/>
              <a:gd name="connsiteY3" fmla="*/ 2469445 h 2496237"/>
              <a:gd name="connsiteX0" fmla="*/ 319883 w 333993"/>
              <a:gd name="connsiteY0" fmla="*/ 0 h 2469445"/>
              <a:gd name="connsiteX1" fmla="*/ 9439 w 333993"/>
              <a:gd name="connsiteY1" fmla="*/ 479779 h 2469445"/>
              <a:gd name="connsiteX2" fmla="*/ 79995 w 333993"/>
              <a:gd name="connsiteY2" fmla="*/ 2271890 h 2469445"/>
              <a:gd name="connsiteX3" fmla="*/ 77077 w 333993"/>
              <a:gd name="connsiteY3" fmla="*/ 1933220 h 2469445"/>
              <a:gd name="connsiteX4" fmla="*/ 333993 w 333993"/>
              <a:gd name="connsiteY4" fmla="*/ 2469445 h 2469445"/>
              <a:gd name="connsiteX0" fmla="*/ 324562 w 338672"/>
              <a:gd name="connsiteY0" fmla="*/ 0 h 2469445"/>
              <a:gd name="connsiteX1" fmla="*/ 14118 w 338672"/>
              <a:gd name="connsiteY1" fmla="*/ 479779 h 2469445"/>
              <a:gd name="connsiteX2" fmla="*/ 81756 w 338672"/>
              <a:gd name="connsiteY2" fmla="*/ 1933220 h 2469445"/>
              <a:gd name="connsiteX3" fmla="*/ 338672 w 338672"/>
              <a:gd name="connsiteY3" fmla="*/ 2469445 h 2469445"/>
            </a:gdLst>
            <a:ahLst/>
            <a:cxnLst>
              <a:cxn ang="0">
                <a:pos x="connsiteX0" y="connsiteY0"/>
              </a:cxn>
              <a:cxn ang="0">
                <a:pos x="connsiteX1" y="connsiteY1"/>
              </a:cxn>
              <a:cxn ang="0">
                <a:pos x="connsiteX2" y="connsiteY2"/>
              </a:cxn>
              <a:cxn ang="0">
                <a:pos x="connsiteX3" y="connsiteY3"/>
              </a:cxn>
            </a:cxnLst>
            <a:rect l="l" t="t" r="r" b="b"/>
            <a:pathLst>
              <a:path w="338672" h="2469445">
                <a:moveTo>
                  <a:pt x="324562" y="0"/>
                </a:moveTo>
                <a:cubicBezTo>
                  <a:pt x="323386" y="25871"/>
                  <a:pt x="54586" y="157576"/>
                  <a:pt x="14118" y="479779"/>
                </a:cubicBezTo>
                <a:cubicBezTo>
                  <a:pt x="-26350" y="801982"/>
                  <a:pt x="27664" y="1601609"/>
                  <a:pt x="81756" y="1933220"/>
                </a:cubicBezTo>
                <a:cubicBezTo>
                  <a:pt x="124089" y="1966146"/>
                  <a:pt x="298204" y="2443574"/>
                  <a:pt x="338672" y="2469445"/>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7" name="TextBox 56"/>
          <p:cNvSpPr txBox="1"/>
          <p:nvPr/>
        </p:nvSpPr>
        <p:spPr>
          <a:xfrm>
            <a:off x="7965014" y="1885251"/>
            <a:ext cx="1090792" cy="369332"/>
          </a:xfrm>
          <a:prstGeom prst="rect">
            <a:avLst/>
          </a:prstGeom>
          <a:noFill/>
          <a:ln>
            <a:solidFill>
              <a:srgbClr val="008000"/>
            </a:solidFill>
          </a:ln>
        </p:spPr>
        <p:txBody>
          <a:bodyPr wrap="square" rtlCol="0">
            <a:spAutoFit/>
          </a:bodyPr>
          <a:lstStyle/>
          <a:p>
            <a:pPr algn="ctr"/>
            <a:r>
              <a:rPr lang="en-US" dirty="0">
                <a:solidFill>
                  <a:srgbClr val="008000"/>
                </a:solidFill>
              </a:rPr>
              <a:t>Ready Q</a:t>
            </a:r>
          </a:p>
        </p:txBody>
      </p:sp>
      <p:sp>
        <p:nvSpPr>
          <p:cNvPr id="58" name="TextBox 57"/>
          <p:cNvSpPr txBox="1"/>
          <p:nvPr/>
        </p:nvSpPr>
        <p:spPr>
          <a:xfrm>
            <a:off x="7969250" y="3489972"/>
            <a:ext cx="1090792" cy="369332"/>
          </a:xfrm>
          <a:prstGeom prst="rect">
            <a:avLst/>
          </a:prstGeom>
          <a:noFill/>
          <a:ln>
            <a:solidFill>
              <a:srgbClr val="3366FF"/>
            </a:solidFill>
          </a:ln>
        </p:spPr>
        <p:txBody>
          <a:bodyPr wrap="square" rtlCol="0">
            <a:spAutoFit/>
          </a:bodyPr>
          <a:lstStyle/>
          <a:p>
            <a:pPr algn="ctr"/>
            <a:r>
              <a:rPr lang="en-US" dirty="0">
                <a:solidFill>
                  <a:srgbClr val="3366FF"/>
                </a:solidFill>
              </a:rPr>
              <a:t>I/O Q</a:t>
            </a:r>
          </a:p>
        </p:txBody>
      </p:sp>
      <p:sp>
        <p:nvSpPr>
          <p:cNvPr id="60" name="Freeform 59"/>
          <p:cNvSpPr/>
          <p:nvPr/>
        </p:nvSpPr>
        <p:spPr>
          <a:xfrm>
            <a:off x="7711721" y="3414889"/>
            <a:ext cx="239889" cy="237253"/>
          </a:xfrm>
          <a:custGeom>
            <a:avLst/>
            <a:gdLst>
              <a:gd name="connsiteX0" fmla="*/ 239889 w 239889"/>
              <a:gd name="connsiteY0" fmla="*/ 225778 h 237253"/>
              <a:gd name="connsiteX1" fmla="*/ 42333 w 239889"/>
              <a:gd name="connsiteY1" fmla="*/ 211667 h 237253"/>
              <a:gd name="connsiteX2" fmla="*/ 0 w 239889"/>
              <a:gd name="connsiteY2" fmla="*/ 0 h 237253"/>
            </a:gdLst>
            <a:ahLst/>
            <a:cxnLst>
              <a:cxn ang="0">
                <a:pos x="connsiteX0" y="connsiteY0"/>
              </a:cxn>
              <a:cxn ang="0">
                <a:pos x="connsiteX1" y="connsiteY1"/>
              </a:cxn>
              <a:cxn ang="0">
                <a:pos x="connsiteX2" y="connsiteY2"/>
              </a:cxn>
            </a:cxnLst>
            <a:rect l="l" t="t" r="r" b="b"/>
            <a:pathLst>
              <a:path w="239889" h="237253">
                <a:moveTo>
                  <a:pt x="239889" y="225778"/>
                </a:moveTo>
                <a:cubicBezTo>
                  <a:pt x="161101" y="237537"/>
                  <a:pt x="82314" y="249297"/>
                  <a:pt x="42333" y="211667"/>
                </a:cubicBezTo>
                <a:cubicBezTo>
                  <a:pt x="2352" y="174037"/>
                  <a:pt x="0" y="0"/>
                  <a:pt x="0"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0"/>
          <p:cNvSpPr/>
          <p:nvPr/>
        </p:nvSpPr>
        <p:spPr>
          <a:xfrm>
            <a:off x="6293555" y="3400778"/>
            <a:ext cx="1224681" cy="329179"/>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4"/>
              <a:gd name="connsiteY0" fmla="*/ 0 h 268111"/>
              <a:gd name="connsiteX1" fmla="*/ 2738202 w 2965334"/>
              <a:gd name="connsiteY1" fmla="*/ 268111 h 268111"/>
              <a:gd name="connsiteX2" fmla="*/ 296980 w 2965334"/>
              <a:gd name="connsiteY2" fmla="*/ 268111 h 268111"/>
              <a:gd name="connsiteX3" fmla="*/ 14758 w 2965334"/>
              <a:gd name="connsiteY3" fmla="*/ 0 h 268111"/>
              <a:gd name="connsiteX0" fmla="*/ 2851091 w 2851259"/>
              <a:gd name="connsiteY0" fmla="*/ 0 h 329179"/>
              <a:gd name="connsiteX1" fmla="*/ 1833955 w 2851259"/>
              <a:gd name="connsiteY1" fmla="*/ 310096 h 329179"/>
              <a:gd name="connsiteX2" fmla="*/ 296980 w 2851259"/>
              <a:gd name="connsiteY2" fmla="*/ 268111 h 329179"/>
              <a:gd name="connsiteX3" fmla="*/ 14758 w 2851259"/>
              <a:gd name="connsiteY3" fmla="*/ 0 h 329179"/>
              <a:gd name="connsiteX0" fmla="*/ 2851091 w 2851771"/>
              <a:gd name="connsiteY0" fmla="*/ 0 h 329179"/>
              <a:gd name="connsiteX1" fmla="*/ 2298297 w 2851771"/>
              <a:gd name="connsiteY1" fmla="*/ 310096 h 329179"/>
              <a:gd name="connsiteX2" fmla="*/ 296980 w 2851771"/>
              <a:gd name="connsiteY2" fmla="*/ 268111 h 329179"/>
              <a:gd name="connsiteX3" fmla="*/ 14758 w 2851771"/>
              <a:gd name="connsiteY3" fmla="*/ 0 h 329179"/>
            </a:gdLst>
            <a:ahLst/>
            <a:cxnLst>
              <a:cxn ang="0">
                <a:pos x="connsiteX0" y="connsiteY0"/>
              </a:cxn>
              <a:cxn ang="0">
                <a:pos x="connsiteX1" y="connsiteY1"/>
              </a:cxn>
              <a:cxn ang="0">
                <a:pos x="connsiteX2" y="connsiteY2"/>
              </a:cxn>
              <a:cxn ang="0">
                <a:pos x="connsiteX3" y="connsiteY3"/>
              </a:cxn>
            </a:cxnLst>
            <a:rect l="l" t="t" r="r" b="b"/>
            <a:pathLst>
              <a:path w="2851771" h="329179">
                <a:moveTo>
                  <a:pt x="2851091" y="0"/>
                </a:moveTo>
                <a:cubicBezTo>
                  <a:pt x="2862850" y="111713"/>
                  <a:pt x="2723982" y="265411"/>
                  <a:pt x="2298297" y="310096"/>
                </a:cubicBezTo>
                <a:cubicBezTo>
                  <a:pt x="1872612" y="354781"/>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1"/>
          <p:cNvSpPr/>
          <p:nvPr/>
        </p:nvSpPr>
        <p:spPr>
          <a:xfrm>
            <a:off x="3513667" y="2008375"/>
            <a:ext cx="4416777" cy="475181"/>
          </a:xfrm>
          <a:custGeom>
            <a:avLst/>
            <a:gdLst>
              <a:gd name="connsiteX0" fmla="*/ 1636888 w 1636888"/>
              <a:gd name="connsiteY0" fmla="*/ 51847 h 475181"/>
              <a:gd name="connsiteX1" fmla="*/ 338666 w 1636888"/>
              <a:gd name="connsiteY1" fmla="*/ 37736 h 475181"/>
              <a:gd name="connsiteX2" fmla="*/ 0 w 1636888"/>
              <a:gd name="connsiteY2" fmla="*/ 475181 h 475181"/>
            </a:gdLst>
            <a:ahLst/>
            <a:cxnLst>
              <a:cxn ang="0">
                <a:pos x="connsiteX0" y="connsiteY0"/>
              </a:cxn>
              <a:cxn ang="0">
                <a:pos x="connsiteX1" y="connsiteY1"/>
              </a:cxn>
              <a:cxn ang="0">
                <a:pos x="connsiteX2" y="connsiteY2"/>
              </a:cxn>
            </a:cxnLst>
            <a:rect l="l" t="t" r="r" b="b"/>
            <a:pathLst>
              <a:path w="1636888" h="475181">
                <a:moveTo>
                  <a:pt x="1636888" y="51847"/>
                </a:moveTo>
                <a:cubicBezTo>
                  <a:pt x="1124184" y="9513"/>
                  <a:pt x="611481" y="-32820"/>
                  <a:pt x="338666" y="37736"/>
                </a:cubicBezTo>
                <a:cubicBezTo>
                  <a:pt x="65851" y="108292"/>
                  <a:pt x="0" y="475181"/>
                  <a:pt x="0" y="475181"/>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p:cNvSpPr/>
          <p:nvPr/>
        </p:nvSpPr>
        <p:spPr>
          <a:xfrm>
            <a:off x="1778000" y="1976630"/>
            <a:ext cx="1340556" cy="492814"/>
          </a:xfrm>
          <a:custGeom>
            <a:avLst/>
            <a:gdLst>
              <a:gd name="connsiteX0" fmla="*/ 1340556 w 1340556"/>
              <a:gd name="connsiteY0" fmla="*/ 492814 h 492814"/>
              <a:gd name="connsiteX1" fmla="*/ 1072444 w 1340556"/>
              <a:gd name="connsiteY1" fmla="*/ 69481 h 492814"/>
              <a:gd name="connsiteX2" fmla="*/ 352778 w 1340556"/>
              <a:gd name="connsiteY2" fmla="*/ 41259 h 492814"/>
              <a:gd name="connsiteX3" fmla="*/ 0 w 1340556"/>
              <a:gd name="connsiteY3" fmla="*/ 478703 h 492814"/>
            </a:gdLst>
            <a:ahLst/>
            <a:cxnLst>
              <a:cxn ang="0">
                <a:pos x="connsiteX0" y="connsiteY0"/>
              </a:cxn>
              <a:cxn ang="0">
                <a:pos x="connsiteX1" y="connsiteY1"/>
              </a:cxn>
              <a:cxn ang="0">
                <a:pos x="connsiteX2" y="connsiteY2"/>
              </a:cxn>
              <a:cxn ang="0">
                <a:pos x="connsiteX3" y="connsiteY3"/>
              </a:cxn>
            </a:cxnLst>
            <a:rect l="l" t="t" r="r" b="b"/>
            <a:pathLst>
              <a:path w="1340556" h="492814">
                <a:moveTo>
                  <a:pt x="1340556" y="492814"/>
                </a:moveTo>
                <a:cubicBezTo>
                  <a:pt x="1288815" y="318777"/>
                  <a:pt x="1237074" y="144740"/>
                  <a:pt x="1072444" y="69481"/>
                </a:cubicBezTo>
                <a:cubicBezTo>
                  <a:pt x="907814" y="-5778"/>
                  <a:pt x="531519" y="-26945"/>
                  <a:pt x="352778" y="41259"/>
                </a:cubicBezTo>
                <a:cubicBezTo>
                  <a:pt x="174037" y="109463"/>
                  <a:pt x="87018" y="294083"/>
                  <a:pt x="0" y="478703"/>
                </a:cubicBez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Folded Corner 2"/>
          <p:cNvSpPr/>
          <p:nvPr/>
        </p:nvSpPr>
        <p:spPr>
          <a:xfrm>
            <a:off x="7708949" y="4642557"/>
            <a:ext cx="1346857" cy="1735668"/>
          </a:xfrm>
          <a:prstGeom prst="foldedCorner">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An I/O interrupt is received (for reading in P4’s page)</a:t>
            </a:r>
          </a:p>
        </p:txBody>
      </p:sp>
      <p:sp>
        <p:nvSpPr>
          <p:cNvPr id="4" name="Down Arrow 3"/>
          <p:cNvSpPr/>
          <p:nvPr/>
        </p:nvSpPr>
        <p:spPr>
          <a:xfrm>
            <a:off x="3118556" y="1778000"/>
            <a:ext cx="395111" cy="6914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Freeform 64"/>
          <p:cNvSpPr/>
          <p:nvPr/>
        </p:nvSpPr>
        <p:spPr>
          <a:xfrm>
            <a:off x="4751259" y="3435404"/>
            <a:ext cx="1371416" cy="321237"/>
          </a:xfrm>
          <a:custGeom>
            <a:avLst/>
            <a:gdLst>
              <a:gd name="connsiteX0" fmla="*/ 2851091 w 2857716"/>
              <a:gd name="connsiteY0" fmla="*/ 0 h 287971"/>
              <a:gd name="connsiteX1" fmla="*/ 2738202 w 2857716"/>
              <a:gd name="connsiteY1" fmla="*/ 268111 h 287971"/>
              <a:gd name="connsiteX2" fmla="*/ 2032647 w 2857716"/>
              <a:gd name="connsiteY2" fmla="*/ 268111 h 287971"/>
              <a:gd name="connsiteX3" fmla="*/ 296980 w 2857716"/>
              <a:gd name="connsiteY3" fmla="*/ 268111 h 287971"/>
              <a:gd name="connsiteX4" fmla="*/ 14758 w 2857716"/>
              <a:gd name="connsiteY4" fmla="*/ 0 h 287971"/>
              <a:gd name="connsiteX0" fmla="*/ 2851091 w 2965332"/>
              <a:gd name="connsiteY0" fmla="*/ 0 h 268111"/>
              <a:gd name="connsiteX1" fmla="*/ 2738202 w 2965332"/>
              <a:gd name="connsiteY1" fmla="*/ 268111 h 268111"/>
              <a:gd name="connsiteX2" fmla="*/ 296980 w 2965332"/>
              <a:gd name="connsiteY2" fmla="*/ 268111 h 268111"/>
              <a:gd name="connsiteX3" fmla="*/ 14758 w 2965332"/>
              <a:gd name="connsiteY3" fmla="*/ 0 h 268111"/>
              <a:gd name="connsiteX0" fmla="*/ 2851091 w 2853955"/>
              <a:gd name="connsiteY0" fmla="*/ 0 h 321237"/>
              <a:gd name="connsiteX1" fmla="*/ 2432431 w 2853955"/>
              <a:gd name="connsiteY1" fmla="*/ 299600 h 321237"/>
              <a:gd name="connsiteX2" fmla="*/ 296980 w 2853955"/>
              <a:gd name="connsiteY2" fmla="*/ 268111 h 321237"/>
              <a:gd name="connsiteX3" fmla="*/ 14758 w 2853955"/>
              <a:gd name="connsiteY3" fmla="*/ 0 h 321237"/>
            </a:gdLst>
            <a:ahLst/>
            <a:cxnLst>
              <a:cxn ang="0">
                <a:pos x="connsiteX0" y="connsiteY0"/>
              </a:cxn>
              <a:cxn ang="0">
                <a:pos x="connsiteX1" y="connsiteY1"/>
              </a:cxn>
              <a:cxn ang="0">
                <a:pos x="connsiteX2" y="connsiteY2"/>
              </a:cxn>
              <a:cxn ang="0">
                <a:pos x="connsiteX3" y="connsiteY3"/>
              </a:cxn>
            </a:cxnLst>
            <a:rect l="l" t="t" r="r" b="b"/>
            <a:pathLst>
              <a:path w="2853955" h="321237">
                <a:moveTo>
                  <a:pt x="2851091" y="0"/>
                </a:moveTo>
                <a:cubicBezTo>
                  <a:pt x="2862850" y="111713"/>
                  <a:pt x="2858116" y="254915"/>
                  <a:pt x="2432431" y="299600"/>
                </a:cubicBezTo>
                <a:cubicBezTo>
                  <a:pt x="2006746" y="344285"/>
                  <a:pt x="750887" y="312796"/>
                  <a:pt x="296980" y="268111"/>
                </a:cubicBezTo>
                <a:cubicBezTo>
                  <a:pt x="-39335" y="223426"/>
                  <a:pt x="-12289" y="111713"/>
                  <a:pt x="14758" y="0"/>
                </a:cubicBezTo>
              </a:path>
            </a:pathLst>
          </a:custGeom>
          <a:ln>
            <a:solidFill>
              <a:srgbClr val="3366FF"/>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4B1A2F09-8749-C67F-EED7-A289AD928A97}"/>
              </a:ext>
            </a:extLst>
          </p:cNvPr>
          <p:cNvSpPr/>
          <p:nvPr/>
        </p:nvSpPr>
        <p:spPr>
          <a:xfrm>
            <a:off x="2485526" y="5399649"/>
            <a:ext cx="355381" cy="2722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PC</a:t>
            </a:r>
          </a:p>
        </p:txBody>
      </p:sp>
    </p:spTree>
    <p:extLst>
      <p:ext uri="{BB962C8B-B14F-4D97-AF65-F5344CB8AC3E}">
        <p14:creationId xmlns:p14="http://schemas.microsoft.com/office/powerpoint/2010/main" val="1036392430"/>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63112</TotalTime>
  <Words>10197</Words>
  <Application>Microsoft Macintosh PowerPoint</Application>
  <PresentationFormat>On-screen Show (4:3)</PresentationFormat>
  <Paragraphs>2979</Paragraphs>
  <Slides>129</Slides>
  <Notes>75</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129</vt:i4>
      </vt:variant>
    </vt:vector>
  </HeadingPairs>
  <TitlesOfParts>
    <vt:vector size="138" baseType="lpstr">
      <vt:lpstr>Arial</vt:lpstr>
      <vt:lpstr>Calibri</vt:lpstr>
      <vt:lpstr>Comic Sans MS</vt:lpstr>
      <vt:lpstr>Corbel</vt:lpstr>
      <vt:lpstr>Courier</vt:lpstr>
      <vt:lpstr>Courier New</vt:lpstr>
      <vt:lpstr>Times New Roman</vt:lpstr>
      <vt:lpstr>Wingdings</vt:lpstr>
      <vt:lpstr>Spectrum</vt:lpstr>
      <vt:lpstr>Processor Scheduling</vt:lpstr>
      <vt:lpstr>Topics</vt:lpstr>
      <vt:lpstr>What is an operating system?</vt:lpstr>
      <vt:lpstr>Levels of Abstraction</vt:lpstr>
      <vt:lpstr>Levels of Abstraction</vt:lpstr>
      <vt:lpstr>Levels of Abstraction</vt:lpstr>
      <vt:lpstr>A program in memory</vt:lpstr>
      <vt:lpstr>How do we create a program?</vt:lpstr>
      <vt:lpstr>More Than 1 Program in Memory?</vt:lpstr>
      <vt:lpstr>PowerPoint Presentation</vt:lpstr>
      <vt:lpstr>Concepts</vt:lpstr>
      <vt:lpstr>Concepts</vt:lpstr>
      <vt:lpstr>Multitasking in the computer world</vt:lpstr>
      <vt:lpstr>PowerPoint Presentation</vt:lpstr>
      <vt:lpstr> Quick aside: Threads</vt:lpstr>
      <vt:lpstr>Terminology</vt:lpstr>
      <vt:lpstr>Schedulers</vt:lpstr>
      <vt:lpstr>Terminology</vt:lpstr>
      <vt:lpstr>PowerPoint Presentation</vt:lpstr>
      <vt:lpstr>In the execution of a program, there</vt:lpstr>
      <vt:lpstr>What’s the process doing?</vt:lpstr>
      <vt:lpstr>Recall the memory footprint of a program</vt:lpstr>
      <vt:lpstr>Process state</vt:lpstr>
      <vt:lpstr>PCB – Process Control Block</vt:lpstr>
      <vt:lpstr>PowerPoint Presentation</vt:lpstr>
      <vt:lpstr>PCB – Process Control Block</vt:lpstr>
      <vt:lpstr>Data structure used by scheduler</vt:lpstr>
      <vt:lpstr>Steps in scheduling</vt:lpstr>
      <vt:lpstr>Steps in scheduling</vt:lpstr>
      <vt:lpstr>Steps in scheduling</vt:lpstr>
      <vt:lpstr>Steps in scheduling</vt:lpstr>
      <vt:lpstr>Steps in scheduling</vt:lpstr>
      <vt:lpstr>PowerPoint Presentation</vt:lpstr>
      <vt:lpstr>PowerPoint Presentation</vt:lpstr>
      <vt:lpstr>PowerPoint Presentation</vt:lpstr>
      <vt:lpstr>Metrics</vt:lpstr>
      <vt:lpstr>Metrics</vt:lpstr>
      <vt:lpstr>PowerPoint Presentation</vt:lpstr>
      <vt:lpstr>PowerPoint Presentation</vt:lpstr>
      <vt:lpstr>PowerPoint Presentation</vt:lpstr>
      <vt:lpstr>Non-preemptive scheduling algorithms</vt:lpstr>
      <vt:lpstr>FCFS</vt:lpstr>
      <vt:lpstr>FCFS</vt:lpstr>
      <vt:lpstr>FCFS</vt:lpstr>
      <vt:lpstr>Individual Activity!</vt:lpstr>
      <vt:lpstr>PowerPoint Presentation</vt:lpstr>
      <vt:lpstr>FCFS</vt:lpstr>
      <vt:lpstr>FCFS</vt:lpstr>
      <vt:lpstr>FCFS</vt:lpstr>
      <vt:lpstr>FCFS</vt:lpstr>
      <vt:lpstr>FCFS</vt:lpstr>
      <vt:lpstr>Non-preemptive scheduling algorithms</vt:lpstr>
      <vt:lpstr>SJF</vt:lpstr>
      <vt:lpstr>SJF</vt:lpstr>
      <vt:lpstr>SJF</vt:lpstr>
      <vt:lpstr>SJF</vt:lpstr>
      <vt:lpstr>SJF</vt:lpstr>
      <vt:lpstr>SJF</vt:lpstr>
      <vt:lpstr>Individual Activity!</vt:lpstr>
      <vt:lpstr>PowerPoint Presentation</vt:lpstr>
      <vt:lpstr>SJF</vt:lpstr>
      <vt:lpstr>SJF</vt:lpstr>
      <vt:lpstr>PowerPoint Presentation</vt:lpstr>
      <vt:lpstr>SJF vs. FCFS</vt:lpstr>
      <vt:lpstr>(Extrinsic) Priority scheduler</vt:lpstr>
      <vt:lpstr>Preemptive Scheduling</vt:lpstr>
      <vt:lpstr>Preemptive Schedulers</vt:lpstr>
      <vt:lpstr>FCFS with preemption</vt:lpstr>
      <vt:lpstr>Preemptive Schedulers</vt:lpstr>
      <vt:lpstr>SRTF with preemption</vt:lpstr>
      <vt:lpstr>SRTF with preemption</vt:lpstr>
      <vt:lpstr>Preemptive Schedulers</vt:lpstr>
      <vt:lpstr>Priority with preemption</vt:lpstr>
      <vt:lpstr>Priority with preemption</vt:lpstr>
      <vt:lpstr>PowerPoint Presentation</vt:lpstr>
      <vt:lpstr>Preemptive Schedulers</vt:lpstr>
      <vt:lpstr>Recall: PCB</vt:lpstr>
      <vt:lpstr>Round Robin</vt:lpstr>
      <vt:lpstr>Round Robin</vt:lpstr>
      <vt:lpstr>RR example</vt:lpstr>
      <vt:lpstr>RR solution sketch</vt:lpstr>
      <vt:lpstr>RR solution sketch</vt:lpstr>
      <vt:lpstr>RR solution sketch</vt:lpstr>
      <vt:lpstr>Recall: PCB</vt:lpstr>
      <vt:lpstr>Implementing the process abstraction</vt:lpstr>
      <vt:lpstr>PowerPoint Presentation</vt:lpstr>
      <vt:lpstr>Who does what in the OS</vt:lpstr>
      <vt:lpstr>Our Example Program</vt:lpstr>
      <vt:lpstr>Process structures for our process</vt:lpstr>
      <vt:lpstr>Process structures for our process</vt:lpstr>
      <vt:lpstr>An I/O completion interrupt occurs</vt:lpstr>
      <vt:lpstr>Process structures for our process</vt:lpstr>
      <vt:lpstr>Process structures for our process</vt:lpstr>
      <vt:lpstr>The interrupt is processed</vt:lpstr>
      <vt:lpstr>Process structures</vt:lpstr>
      <vt:lpstr>An example using the previous diagram</vt:lpstr>
      <vt:lpstr>Let’s do the example again</vt:lpstr>
      <vt:lpstr>Process example in detail!</vt:lpstr>
      <vt:lpstr>Process example</vt:lpstr>
      <vt:lpstr>Process example</vt:lpstr>
      <vt:lpstr>Process example</vt:lpstr>
      <vt:lpstr>Process example</vt:lpstr>
      <vt:lpstr>Process example</vt:lpstr>
      <vt:lpstr>Process example</vt:lpstr>
      <vt:lpstr>Process example</vt:lpstr>
      <vt:lpstr>Process example</vt:lpstr>
      <vt:lpstr>Process example</vt:lpstr>
      <vt:lpstr>Process example</vt:lpstr>
      <vt:lpstr>Process example</vt:lpstr>
      <vt:lpstr>Process example</vt:lpstr>
      <vt:lpstr>Process example</vt:lpstr>
      <vt:lpstr>The big picture….</vt:lpstr>
      <vt:lpstr>PowerPoint Presentation</vt:lpstr>
      <vt:lpstr>PowerPoint Presentation</vt:lpstr>
      <vt:lpstr>PowerPoint Presentation</vt:lpstr>
      <vt:lpstr>Multi-Level Scheduler</vt:lpstr>
      <vt:lpstr>Scheduling environments</vt:lpstr>
      <vt:lpstr>PowerPoint Presentation</vt:lpstr>
      <vt:lpstr>Linux – a case study</vt:lpstr>
      <vt:lpstr>Example: Linux scheduler (early 2.6)</vt:lpstr>
      <vt:lpstr>Linux scheduling algorithm</vt:lpstr>
      <vt:lpstr>Why is this scheduler O(1)?</vt:lpstr>
      <vt:lpstr>About carrots and starvation…</vt:lpstr>
      <vt:lpstr>FCFS example</vt:lpstr>
      <vt:lpstr>FCFS solution sketch</vt:lpstr>
      <vt:lpstr>FCFS example 2</vt:lpstr>
      <vt:lpstr>Solution sketch</vt:lpstr>
      <vt:lpstr>SJF example</vt:lpstr>
      <vt:lpstr>SFJ example solution sketch</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slides - Processor</dc:title>
  <dc:creator> College of Computing</dc:creator>
  <cp:lastModifiedBy>Forsyth, Daniel H</cp:lastModifiedBy>
  <cp:revision>753</cp:revision>
  <dcterms:created xsi:type="dcterms:W3CDTF">2006-01-17T13:54:25Z</dcterms:created>
  <dcterms:modified xsi:type="dcterms:W3CDTF">2023-10-05T01:33:03Z</dcterms:modified>
</cp:coreProperties>
</file>